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svg" ContentType="image/svg+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4.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5.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6.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7.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8.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9.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10.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11.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12.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13.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14.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15.xml" ContentType="application/vnd.openxmlformats-officedocument.them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16.xml" ContentType="application/vnd.openxmlformats-officedocument.theme+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17.xml" ContentType="application/vnd.openxmlformats-officedocument.theme+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18.xml" ContentType="application/vnd.openxmlformats-officedocument.theme+xml"/>
  <Override PartName="/ppt/theme/theme19.xml" ContentType="application/vnd.openxmlformats-officedocument.theme+xml"/>
  <Override PartName="/ppt/notesSlides/notesSlide1.xml" ContentType="application/vnd.openxmlformats-officedocument.presentationml.notesSlide+xml"/>
  <Override PartName="/ppt/media/image344.jpg" ContentType="image/jpeg"/>
  <Override PartName="/ppt/media/image372.JPG" ContentType="image/jpeg"/>
  <Override PartName="/ppt/media/image547.jpg" ContentType="image/jpeg"/>
  <Override PartName="/ppt/media/image548.jpg" ContentType="image/jpeg"/>
  <Override PartName="/ppt/media/image549.jp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6" r:id="rId2"/>
    <p:sldMasterId id="2147483672" r:id="rId3"/>
    <p:sldMasterId id="2147483678" r:id="rId4"/>
    <p:sldMasterId id="2147483684" r:id="rId5"/>
    <p:sldMasterId id="2147483690" r:id="rId6"/>
    <p:sldMasterId id="2147483696" r:id="rId7"/>
    <p:sldMasterId id="2147483702" r:id="rId8"/>
    <p:sldMasterId id="2147483708" r:id="rId9"/>
    <p:sldMasterId id="2147483714" r:id="rId10"/>
    <p:sldMasterId id="2147483726" r:id="rId11"/>
    <p:sldMasterId id="2147483732" r:id="rId12"/>
    <p:sldMasterId id="2147483744" r:id="rId13"/>
    <p:sldMasterId id="2147483750" r:id="rId14"/>
    <p:sldMasterId id="2147483756" r:id="rId15"/>
    <p:sldMasterId id="2147483768" r:id="rId16"/>
    <p:sldMasterId id="2147483774" r:id="rId17"/>
    <p:sldMasterId id="2147483786" r:id="rId18"/>
  </p:sldMasterIdLst>
  <p:notesMasterIdLst>
    <p:notesMasterId r:id="rId40"/>
  </p:notesMasterIdLst>
  <p:sldIdLst>
    <p:sldId id="256" r:id="rId19"/>
    <p:sldId id="257" r:id="rId20"/>
    <p:sldId id="262" r:id="rId21"/>
    <p:sldId id="261" r:id="rId22"/>
    <p:sldId id="260" r:id="rId23"/>
    <p:sldId id="263" r:id="rId24"/>
    <p:sldId id="264" r:id="rId25"/>
    <p:sldId id="265" r:id="rId26"/>
    <p:sldId id="266" r:id="rId27"/>
    <p:sldId id="276" r:id="rId28"/>
    <p:sldId id="267" r:id="rId29"/>
    <p:sldId id="268" r:id="rId30"/>
    <p:sldId id="269" r:id="rId31"/>
    <p:sldId id="258" r:id="rId32"/>
    <p:sldId id="259" r:id="rId33"/>
    <p:sldId id="270" r:id="rId34"/>
    <p:sldId id="271" r:id="rId35"/>
    <p:sldId id="272" r:id="rId36"/>
    <p:sldId id="273" r:id="rId37"/>
    <p:sldId id="274" r:id="rId38"/>
    <p:sldId id="275" r:id="rId39"/>
  </p:sldIdLst>
  <p:sldSz cx="15074900" cy="20104100"/>
  <p:notesSz cx="15074900" cy="201041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0" d="100"/>
          <a:sy n="70" d="100"/>
        </p:scale>
        <p:origin x="427" y="-2683"/>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8.xml"/><Relationship Id="rId39" Type="http://schemas.openxmlformats.org/officeDocument/2006/relationships/slide" Target="slides/slide21.xml"/><Relationship Id="rId21" Type="http://schemas.openxmlformats.org/officeDocument/2006/relationships/slide" Target="slides/slide3.xml"/><Relationship Id="rId34" Type="http://schemas.openxmlformats.org/officeDocument/2006/relationships/slide" Target="slides/slide16.xml"/><Relationship Id="rId42"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 Target="slides/slide2.xml"/><Relationship Id="rId29" Type="http://schemas.openxmlformats.org/officeDocument/2006/relationships/slide" Target="slides/slide11.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6.xml"/><Relationship Id="rId32" Type="http://schemas.openxmlformats.org/officeDocument/2006/relationships/slide" Target="slides/slide14.xml"/><Relationship Id="rId37" Type="http://schemas.openxmlformats.org/officeDocument/2006/relationships/slide" Target="slides/slide19.xml"/><Relationship Id="rId40"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5.xml"/><Relationship Id="rId28" Type="http://schemas.openxmlformats.org/officeDocument/2006/relationships/slide" Target="slides/slide10.xml"/><Relationship Id="rId36" Type="http://schemas.openxmlformats.org/officeDocument/2006/relationships/slide" Target="slides/slide18.xml"/><Relationship Id="rId10" Type="http://schemas.openxmlformats.org/officeDocument/2006/relationships/slideMaster" Target="slideMasters/slideMaster10.xml"/><Relationship Id="rId19" Type="http://schemas.openxmlformats.org/officeDocument/2006/relationships/slide" Target="slides/slide1.xml"/><Relationship Id="rId31" Type="http://schemas.openxmlformats.org/officeDocument/2006/relationships/slide" Target="slides/slide13.xml"/><Relationship Id="rId4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4.xml"/><Relationship Id="rId27" Type="http://schemas.openxmlformats.org/officeDocument/2006/relationships/slide" Target="slides/slide9.xml"/><Relationship Id="rId30" Type="http://schemas.openxmlformats.org/officeDocument/2006/relationships/slide" Target="slides/slide12.xml"/><Relationship Id="rId35" Type="http://schemas.openxmlformats.org/officeDocument/2006/relationships/slide" Target="slides/slide17.xml"/><Relationship Id="rId43" Type="http://schemas.openxmlformats.org/officeDocument/2006/relationships/theme" Target="theme/theme1.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7.xml"/><Relationship Id="rId33" Type="http://schemas.openxmlformats.org/officeDocument/2006/relationships/slide" Target="slides/slide15.xml"/><Relationship Id="rId38" Type="http://schemas.openxmlformats.org/officeDocument/2006/relationships/slide" Target="slides/slide2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6532563" cy="1008063"/>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8539163" y="0"/>
            <a:ext cx="6532562" cy="1008063"/>
          </a:xfrm>
          <a:prstGeom prst="rect">
            <a:avLst/>
          </a:prstGeom>
        </p:spPr>
        <p:txBody>
          <a:bodyPr vert="horz" lIns="91440" tIns="45720" rIns="91440" bIns="45720" rtlCol="0"/>
          <a:lstStyle>
            <a:lvl1pPr algn="r">
              <a:defRPr sz="1200"/>
            </a:lvl1pPr>
          </a:lstStyle>
          <a:p>
            <a:fld id="{9E090A33-AE22-4EE3-A324-E08CCE502A8C}" type="datetimeFigureOut">
              <a:rPr lang="hu-HU" smtClean="0"/>
              <a:t>2024. 09. 09.</a:t>
            </a:fld>
            <a:endParaRPr lang="hu-HU"/>
          </a:p>
        </p:txBody>
      </p:sp>
      <p:sp>
        <p:nvSpPr>
          <p:cNvPr id="4" name="Diakép helye 3"/>
          <p:cNvSpPr>
            <a:spLocks noGrp="1" noRot="1" noChangeAspect="1"/>
          </p:cNvSpPr>
          <p:nvPr>
            <p:ph type="sldImg" idx="2"/>
          </p:nvPr>
        </p:nvSpPr>
        <p:spPr>
          <a:xfrm>
            <a:off x="4994275" y="2513013"/>
            <a:ext cx="5086350" cy="6784975"/>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1508125" y="9675813"/>
            <a:ext cx="12058650" cy="7915275"/>
          </a:xfrm>
          <a:prstGeom prst="rect">
            <a:avLst/>
          </a:prstGeom>
        </p:spPr>
        <p:txBody>
          <a:bodyPr vert="horz" lIns="91440" tIns="45720" rIns="91440" bIns="45720" rtlCol="0"/>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6" name="Élőláb helye 5"/>
          <p:cNvSpPr>
            <a:spLocks noGrp="1"/>
          </p:cNvSpPr>
          <p:nvPr>
            <p:ph type="ftr" sz="quarter" idx="4"/>
          </p:nvPr>
        </p:nvSpPr>
        <p:spPr>
          <a:xfrm>
            <a:off x="0" y="19096038"/>
            <a:ext cx="6532563" cy="1008062"/>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8539163" y="19096038"/>
            <a:ext cx="6532562" cy="1008062"/>
          </a:xfrm>
          <a:prstGeom prst="rect">
            <a:avLst/>
          </a:prstGeom>
        </p:spPr>
        <p:txBody>
          <a:bodyPr vert="horz" lIns="91440" tIns="45720" rIns="91440" bIns="45720" rtlCol="0" anchor="b"/>
          <a:lstStyle>
            <a:lvl1pPr algn="r">
              <a:defRPr sz="1200"/>
            </a:lvl1pPr>
          </a:lstStyle>
          <a:p>
            <a:fld id="{47755A59-D7A7-43C0-9A54-3AFF9AA0218E}" type="slidenum">
              <a:rPr lang="hu-HU" smtClean="0"/>
              <a:t>‹#›</a:t>
            </a:fld>
            <a:endParaRPr lang="hu-HU"/>
          </a:p>
        </p:txBody>
      </p:sp>
    </p:spTree>
    <p:extLst>
      <p:ext uri="{BB962C8B-B14F-4D97-AF65-F5344CB8AC3E}">
        <p14:creationId xmlns:p14="http://schemas.microsoft.com/office/powerpoint/2010/main" val="810733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2CD4AD-9F04-47EF-8166-18554A8CB926}" type="slidenum">
              <a:rPr kumimoji="0" lang="hu-H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hu-H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31813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131093" y="6232271"/>
            <a:ext cx="12819063" cy="4221861"/>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2262187" y="11258296"/>
            <a:ext cx="10556875" cy="5026025"/>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278601429"/>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US" dirty="0"/>
          </a:p>
        </p:txBody>
      </p:sp>
      <p:sp>
        <p:nvSpPr>
          <p:cNvPr id="3" name="Content Placeholder 2"/>
          <p:cNvSpPr>
            <a:spLocks noGrp="1"/>
          </p:cNvSpPr>
          <p:nvPr>
            <p:ph idx="1"/>
          </p:nvPr>
        </p:nvSpPr>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Date Placeholder 3"/>
          <p:cNvSpPr>
            <a:spLocks noGrp="1"/>
          </p:cNvSpPr>
          <p:nvPr>
            <p:ph type="dt" sz="half" idx="10"/>
          </p:nvPr>
        </p:nvSpPr>
        <p:spPr/>
        <p:txBody>
          <a:bodyPr/>
          <a:lstStyle/>
          <a:p>
            <a:fld id="{BF4E5FA1-76CF-45AA-B12C-0D2EB5A1248C}" type="datetimeFigureOut">
              <a:rPr lang="hu-HU" smtClean="0"/>
              <a:t>2024. 09. 09.</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EDB12E2A-CC87-4752-BB00-C7E8F3E9381B}" type="slidenum">
              <a:rPr lang="hu-HU" smtClean="0"/>
              <a:t>‹#›</a:t>
            </a:fld>
            <a:endParaRPr lang="hu-HU"/>
          </a:p>
        </p:txBody>
      </p:sp>
    </p:spTree>
    <p:extLst>
      <p:ext uri="{BB962C8B-B14F-4D97-AF65-F5344CB8AC3E}">
        <p14:creationId xmlns:p14="http://schemas.microsoft.com/office/powerpoint/2010/main" val="1317601903"/>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Title 1"/>
          <p:cNvSpPr>
            <a:spLocks noGrp="1"/>
          </p:cNvSpPr>
          <p:nvPr>
            <p:ph type="title"/>
          </p:nvPr>
        </p:nvSpPr>
        <p:spPr>
          <a:xfrm>
            <a:off x="1028549" y="5012070"/>
            <a:ext cx="13002101" cy="8362746"/>
          </a:xfrm>
        </p:spPr>
        <p:txBody>
          <a:bodyPr anchor="b"/>
          <a:lstStyle>
            <a:lvl1pPr>
              <a:defRPr sz="9331"/>
            </a:lvl1pPr>
          </a:lstStyle>
          <a:p>
            <a:r>
              <a:rPr lang="hu-HU"/>
              <a:t>Mintacím szerkesztése</a:t>
            </a:r>
            <a:endParaRPr lang="en-US" dirty="0"/>
          </a:p>
        </p:txBody>
      </p:sp>
      <p:sp>
        <p:nvSpPr>
          <p:cNvPr id="3" name="Text Placeholder 2"/>
          <p:cNvSpPr>
            <a:spLocks noGrp="1"/>
          </p:cNvSpPr>
          <p:nvPr>
            <p:ph type="body" idx="1"/>
          </p:nvPr>
        </p:nvSpPr>
        <p:spPr>
          <a:xfrm>
            <a:off x="1028549" y="13453931"/>
            <a:ext cx="13002101" cy="4397770"/>
          </a:xfrm>
        </p:spPr>
        <p:txBody>
          <a:bodyPr/>
          <a:lstStyle>
            <a:lvl1pPr marL="0" indent="0">
              <a:buNone/>
              <a:defRPr sz="3732">
                <a:solidFill>
                  <a:schemeClr val="tx1"/>
                </a:solidFill>
              </a:defRPr>
            </a:lvl1pPr>
            <a:lvl2pPr marL="711005" indent="0">
              <a:buNone/>
              <a:defRPr sz="3110">
                <a:solidFill>
                  <a:schemeClr val="tx1">
                    <a:tint val="75000"/>
                  </a:schemeClr>
                </a:solidFill>
              </a:defRPr>
            </a:lvl2pPr>
            <a:lvl3pPr marL="1422011" indent="0">
              <a:buNone/>
              <a:defRPr sz="2799">
                <a:solidFill>
                  <a:schemeClr val="tx1">
                    <a:tint val="75000"/>
                  </a:schemeClr>
                </a:solidFill>
              </a:defRPr>
            </a:lvl3pPr>
            <a:lvl4pPr marL="2133016" indent="0">
              <a:buNone/>
              <a:defRPr sz="2488">
                <a:solidFill>
                  <a:schemeClr val="tx1">
                    <a:tint val="75000"/>
                  </a:schemeClr>
                </a:solidFill>
              </a:defRPr>
            </a:lvl4pPr>
            <a:lvl5pPr marL="2844021" indent="0">
              <a:buNone/>
              <a:defRPr sz="2488">
                <a:solidFill>
                  <a:schemeClr val="tx1">
                    <a:tint val="75000"/>
                  </a:schemeClr>
                </a:solidFill>
              </a:defRPr>
            </a:lvl5pPr>
            <a:lvl6pPr marL="3555026" indent="0">
              <a:buNone/>
              <a:defRPr sz="2488">
                <a:solidFill>
                  <a:schemeClr val="tx1">
                    <a:tint val="75000"/>
                  </a:schemeClr>
                </a:solidFill>
              </a:defRPr>
            </a:lvl6pPr>
            <a:lvl7pPr marL="4266032" indent="0">
              <a:buNone/>
              <a:defRPr sz="2488">
                <a:solidFill>
                  <a:schemeClr val="tx1">
                    <a:tint val="75000"/>
                  </a:schemeClr>
                </a:solidFill>
              </a:defRPr>
            </a:lvl7pPr>
            <a:lvl8pPr marL="4977037" indent="0">
              <a:buNone/>
              <a:defRPr sz="2488">
                <a:solidFill>
                  <a:schemeClr val="tx1">
                    <a:tint val="75000"/>
                  </a:schemeClr>
                </a:solidFill>
              </a:defRPr>
            </a:lvl8pPr>
            <a:lvl9pPr marL="5688043" indent="0">
              <a:buNone/>
              <a:defRPr sz="2488">
                <a:solidFill>
                  <a:schemeClr val="tx1">
                    <a:tint val="75000"/>
                  </a:schemeClr>
                </a:solidFill>
              </a:defRPr>
            </a:lvl9pPr>
          </a:lstStyle>
          <a:p>
            <a:pPr lvl="0"/>
            <a:r>
              <a:rPr lang="hu-HU"/>
              <a:t>Mintaszöveg szerkesztése</a:t>
            </a:r>
          </a:p>
        </p:txBody>
      </p:sp>
      <p:sp>
        <p:nvSpPr>
          <p:cNvPr id="4" name="Date Placeholder 3"/>
          <p:cNvSpPr>
            <a:spLocks noGrp="1"/>
          </p:cNvSpPr>
          <p:nvPr>
            <p:ph type="dt" sz="half" idx="10"/>
          </p:nvPr>
        </p:nvSpPr>
        <p:spPr/>
        <p:txBody>
          <a:bodyPr/>
          <a:lstStyle/>
          <a:p>
            <a:fld id="{BF4E5FA1-76CF-45AA-B12C-0D2EB5A1248C}" type="datetimeFigureOut">
              <a:rPr lang="hu-HU" smtClean="0"/>
              <a:t>2024. 09. 09.</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EDB12E2A-CC87-4752-BB00-C7E8F3E9381B}" type="slidenum">
              <a:rPr lang="hu-HU" smtClean="0"/>
              <a:t>‹#›</a:t>
            </a:fld>
            <a:endParaRPr lang="hu-HU"/>
          </a:p>
        </p:txBody>
      </p:sp>
    </p:spTree>
    <p:extLst>
      <p:ext uri="{BB962C8B-B14F-4D97-AF65-F5344CB8AC3E}">
        <p14:creationId xmlns:p14="http://schemas.microsoft.com/office/powerpoint/2010/main" val="655771759"/>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US" dirty="0"/>
          </a:p>
        </p:txBody>
      </p:sp>
      <p:sp>
        <p:nvSpPr>
          <p:cNvPr id="3" name="Content Placeholder 2"/>
          <p:cNvSpPr>
            <a:spLocks noGrp="1"/>
          </p:cNvSpPr>
          <p:nvPr>
            <p:ph sz="half" idx="1"/>
          </p:nvPr>
        </p:nvSpPr>
        <p:spPr>
          <a:xfrm>
            <a:off x="1036399" y="5351787"/>
            <a:ext cx="6406833" cy="12755867"/>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Content Placeholder 3"/>
          <p:cNvSpPr>
            <a:spLocks noGrp="1"/>
          </p:cNvSpPr>
          <p:nvPr>
            <p:ph sz="half" idx="2"/>
          </p:nvPr>
        </p:nvSpPr>
        <p:spPr>
          <a:xfrm>
            <a:off x="7631668" y="5351787"/>
            <a:ext cx="6406833" cy="12755867"/>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5" name="Date Placeholder 4"/>
          <p:cNvSpPr>
            <a:spLocks noGrp="1"/>
          </p:cNvSpPr>
          <p:nvPr>
            <p:ph type="dt" sz="half" idx="10"/>
          </p:nvPr>
        </p:nvSpPr>
        <p:spPr/>
        <p:txBody>
          <a:bodyPr/>
          <a:lstStyle/>
          <a:p>
            <a:fld id="{BF4E5FA1-76CF-45AA-B12C-0D2EB5A1248C}" type="datetimeFigureOut">
              <a:rPr lang="hu-HU" smtClean="0"/>
              <a:t>2024. 09. 09.</a:t>
            </a:fld>
            <a:endParaRPr lang="hu-HU"/>
          </a:p>
        </p:txBody>
      </p:sp>
      <p:sp>
        <p:nvSpPr>
          <p:cNvPr id="6" name="Footer Placeholder 5"/>
          <p:cNvSpPr>
            <a:spLocks noGrp="1"/>
          </p:cNvSpPr>
          <p:nvPr>
            <p:ph type="ftr" sz="quarter" idx="11"/>
          </p:nvPr>
        </p:nvSpPr>
        <p:spPr/>
        <p:txBody>
          <a:bodyPr/>
          <a:lstStyle/>
          <a:p>
            <a:endParaRPr lang="hu-HU"/>
          </a:p>
        </p:txBody>
      </p:sp>
      <p:sp>
        <p:nvSpPr>
          <p:cNvPr id="7" name="Slide Number Placeholder 6"/>
          <p:cNvSpPr>
            <a:spLocks noGrp="1"/>
          </p:cNvSpPr>
          <p:nvPr>
            <p:ph type="sldNum" sz="quarter" idx="12"/>
          </p:nvPr>
        </p:nvSpPr>
        <p:spPr/>
        <p:txBody>
          <a:bodyPr/>
          <a:lstStyle/>
          <a:p>
            <a:fld id="{EDB12E2A-CC87-4752-BB00-C7E8F3E9381B}" type="slidenum">
              <a:rPr lang="hu-HU" smtClean="0"/>
              <a:t>‹#›</a:t>
            </a:fld>
            <a:endParaRPr lang="hu-HU"/>
          </a:p>
        </p:txBody>
      </p:sp>
    </p:spTree>
    <p:extLst>
      <p:ext uri="{BB962C8B-B14F-4D97-AF65-F5344CB8AC3E}">
        <p14:creationId xmlns:p14="http://schemas.microsoft.com/office/powerpoint/2010/main" val="2982558219"/>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Title 1"/>
          <p:cNvSpPr>
            <a:spLocks noGrp="1"/>
          </p:cNvSpPr>
          <p:nvPr>
            <p:ph type="title"/>
          </p:nvPr>
        </p:nvSpPr>
        <p:spPr>
          <a:xfrm>
            <a:off x="1038363" y="1070361"/>
            <a:ext cx="13002101" cy="3885864"/>
          </a:xfrm>
        </p:spPr>
        <p:txBody>
          <a:bodyPr/>
          <a:lstStyle/>
          <a:p>
            <a:r>
              <a:rPr lang="hu-HU"/>
              <a:t>Mintacím szerkesztése</a:t>
            </a:r>
            <a:endParaRPr lang="en-US" dirty="0"/>
          </a:p>
        </p:txBody>
      </p:sp>
      <p:sp>
        <p:nvSpPr>
          <p:cNvPr id="3" name="Text Placeholder 2"/>
          <p:cNvSpPr>
            <a:spLocks noGrp="1"/>
          </p:cNvSpPr>
          <p:nvPr>
            <p:ph type="body" idx="1"/>
          </p:nvPr>
        </p:nvSpPr>
        <p:spPr>
          <a:xfrm>
            <a:off x="1038364" y="4928298"/>
            <a:ext cx="6377389" cy="2415283"/>
          </a:xfrm>
        </p:spPr>
        <p:txBody>
          <a:bodyPr anchor="b"/>
          <a:lstStyle>
            <a:lvl1pPr marL="0" indent="0">
              <a:buNone/>
              <a:defRPr sz="3732" b="1"/>
            </a:lvl1pPr>
            <a:lvl2pPr marL="711005" indent="0">
              <a:buNone/>
              <a:defRPr sz="3110" b="1"/>
            </a:lvl2pPr>
            <a:lvl3pPr marL="1422011" indent="0">
              <a:buNone/>
              <a:defRPr sz="2799" b="1"/>
            </a:lvl3pPr>
            <a:lvl4pPr marL="2133016" indent="0">
              <a:buNone/>
              <a:defRPr sz="2488" b="1"/>
            </a:lvl4pPr>
            <a:lvl5pPr marL="2844021" indent="0">
              <a:buNone/>
              <a:defRPr sz="2488" b="1"/>
            </a:lvl5pPr>
            <a:lvl6pPr marL="3555026" indent="0">
              <a:buNone/>
              <a:defRPr sz="2488" b="1"/>
            </a:lvl6pPr>
            <a:lvl7pPr marL="4266032" indent="0">
              <a:buNone/>
              <a:defRPr sz="2488" b="1"/>
            </a:lvl7pPr>
            <a:lvl8pPr marL="4977037" indent="0">
              <a:buNone/>
              <a:defRPr sz="2488" b="1"/>
            </a:lvl8pPr>
            <a:lvl9pPr marL="5688043" indent="0">
              <a:buNone/>
              <a:defRPr sz="2488" b="1"/>
            </a:lvl9pPr>
          </a:lstStyle>
          <a:p>
            <a:pPr lvl="0"/>
            <a:r>
              <a:rPr lang="hu-HU"/>
              <a:t>Mintaszöveg szerkesztése</a:t>
            </a:r>
          </a:p>
        </p:txBody>
      </p:sp>
      <p:sp>
        <p:nvSpPr>
          <p:cNvPr id="4" name="Content Placeholder 3"/>
          <p:cNvSpPr>
            <a:spLocks noGrp="1"/>
          </p:cNvSpPr>
          <p:nvPr>
            <p:ph sz="half" idx="2"/>
          </p:nvPr>
        </p:nvSpPr>
        <p:spPr>
          <a:xfrm>
            <a:off x="1038364" y="7343583"/>
            <a:ext cx="6377389" cy="10801301"/>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5" name="Text Placeholder 4"/>
          <p:cNvSpPr>
            <a:spLocks noGrp="1"/>
          </p:cNvSpPr>
          <p:nvPr>
            <p:ph type="body" sz="quarter" idx="3"/>
          </p:nvPr>
        </p:nvSpPr>
        <p:spPr>
          <a:xfrm>
            <a:off x="7631670" y="4928298"/>
            <a:ext cx="6408796" cy="2415283"/>
          </a:xfrm>
        </p:spPr>
        <p:txBody>
          <a:bodyPr anchor="b"/>
          <a:lstStyle>
            <a:lvl1pPr marL="0" indent="0">
              <a:buNone/>
              <a:defRPr sz="3732" b="1"/>
            </a:lvl1pPr>
            <a:lvl2pPr marL="711005" indent="0">
              <a:buNone/>
              <a:defRPr sz="3110" b="1"/>
            </a:lvl2pPr>
            <a:lvl3pPr marL="1422011" indent="0">
              <a:buNone/>
              <a:defRPr sz="2799" b="1"/>
            </a:lvl3pPr>
            <a:lvl4pPr marL="2133016" indent="0">
              <a:buNone/>
              <a:defRPr sz="2488" b="1"/>
            </a:lvl4pPr>
            <a:lvl5pPr marL="2844021" indent="0">
              <a:buNone/>
              <a:defRPr sz="2488" b="1"/>
            </a:lvl5pPr>
            <a:lvl6pPr marL="3555026" indent="0">
              <a:buNone/>
              <a:defRPr sz="2488" b="1"/>
            </a:lvl6pPr>
            <a:lvl7pPr marL="4266032" indent="0">
              <a:buNone/>
              <a:defRPr sz="2488" b="1"/>
            </a:lvl7pPr>
            <a:lvl8pPr marL="4977037" indent="0">
              <a:buNone/>
              <a:defRPr sz="2488" b="1"/>
            </a:lvl8pPr>
            <a:lvl9pPr marL="5688043" indent="0">
              <a:buNone/>
              <a:defRPr sz="2488" b="1"/>
            </a:lvl9pPr>
          </a:lstStyle>
          <a:p>
            <a:pPr lvl="0"/>
            <a:r>
              <a:rPr lang="hu-HU"/>
              <a:t>Mintaszöveg szerkesztése</a:t>
            </a:r>
          </a:p>
        </p:txBody>
      </p:sp>
      <p:sp>
        <p:nvSpPr>
          <p:cNvPr id="6" name="Content Placeholder 5"/>
          <p:cNvSpPr>
            <a:spLocks noGrp="1"/>
          </p:cNvSpPr>
          <p:nvPr>
            <p:ph sz="quarter" idx="4"/>
          </p:nvPr>
        </p:nvSpPr>
        <p:spPr>
          <a:xfrm>
            <a:off x="7631670" y="7343583"/>
            <a:ext cx="6408796" cy="10801301"/>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7" name="Date Placeholder 6"/>
          <p:cNvSpPr>
            <a:spLocks noGrp="1"/>
          </p:cNvSpPr>
          <p:nvPr>
            <p:ph type="dt" sz="half" idx="10"/>
          </p:nvPr>
        </p:nvSpPr>
        <p:spPr/>
        <p:txBody>
          <a:bodyPr/>
          <a:lstStyle/>
          <a:p>
            <a:fld id="{BF4E5FA1-76CF-45AA-B12C-0D2EB5A1248C}" type="datetimeFigureOut">
              <a:rPr lang="hu-HU" smtClean="0"/>
              <a:t>2024. 09. 09.</a:t>
            </a:fld>
            <a:endParaRPr lang="hu-HU"/>
          </a:p>
        </p:txBody>
      </p:sp>
      <p:sp>
        <p:nvSpPr>
          <p:cNvPr id="8" name="Footer Placeholder 7"/>
          <p:cNvSpPr>
            <a:spLocks noGrp="1"/>
          </p:cNvSpPr>
          <p:nvPr>
            <p:ph type="ftr" sz="quarter" idx="11"/>
          </p:nvPr>
        </p:nvSpPr>
        <p:spPr/>
        <p:txBody>
          <a:bodyPr/>
          <a:lstStyle/>
          <a:p>
            <a:endParaRPr lang="hu-HU"/>
          </a:p>
        </p:txBody>
      </p:sp>
      <p:sp>
        <p:nvSpPr>
          <p:cNvPr id="9" name="Slide Number Placeholder 8"/>
          <p:cNvSpPr>
            <a:spLocks noGrp="1"/>
          </p:cNvSpPr>
          <p:nvPr>
            <p:ph type="sldNum" sz="quarter" idx="12"/>
          </p:nvPr>
        </p:nvSpPr>
        <p:spPr/>
        <p:txBody>
          <a:bodyPr/>
          <a:lstStyle/>
          <a:p>
            <a:fld id="{EDB12E2A-CC87-4752-BB00-C7E8F3E9381B}" type="slidenum">
              <a:rPr lang="hu-HU" smtClean="0"/>
              <a:t>‹#›</a:t>
            </a:fld>
            <a:endParaRPr lang="hu-HU"/>
          </a:p>
        </p:txBody>
      </p:sp>
    </p:spTree>
    <p:extLst>
      <p:ext uri="{BB962C8B-B14F-4D97-AF65-F5344CB8AC3E}">
        <p14:creationId xmlns:p14="http://schemas.microsoft.com/office/powerpoint/2010/main" val="4218038094"/>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US" dirty="0"/>
          </a:p>
        </p:txBody>
      </p:sp>
      <p:sp>
        <p:nvSpPr>
          <p:cNvPr id="3" name="Date Placeholder 2"/>
          <p:cNvSpPr>
            <a:spLocks noGrp="1"/>
          </p:cNvSpPr>
          <p:nvPr>
            <p:ph type="dt" sz="half" idx="10"/>
          </p:nvPr>
        </p:nvSpPr>
        <p:spPr/>
        <p:txBody>
          <a:bodyPr/>
          <a:lstStyle/>
          <a:p>
            <a:fld id="{BF4E5FA1-76CF-45AA-B12C-0D2EB5A1248C}" type="datetimeFigureOut">
              <a:rPr lang="hu-HU" smtClean="0"/>
              <a:t>2024. 09. 09.</a:t>
            </a:fld>
            <a:endParaRPr lang="hu-HU"/>
          </a:p>
        </p:txBody>
      </p:sp>
      <p:sp>
        <p:nvSpPr>
          <p:cNvPr id="4" name="Footer Placeholder 3"/>
          <p:cNvSpPr>
            <a:spLocks noGrp="1"/>
          </p:cNvSpPr>
          <p:nvPr>
            <p:ph type="ftr" sz="quarter" idx="11"/>
          </p:nvPr>
        </p:nvSpPr>
        <p:spPr/>
        <p:txBody>
          <a:bodyPr/>
          <a:lstStyle/>
          <a:p>
            <a:endParaRPr lang="hu-HU"/>
          </a:p>
        </p:txBody>
      </p:sp>
      <p:sp>
        <p:nvSpPr>
          <p:cNvPr id="5" name="Slide Number Placeholder 4"/>
          <p:cNvSpPr>
            <a:spLocks noGrp="1"/>
          </p:cNvSpPr>
          <p:nvPr>
            <p:ph type="sldNum" sz="quarter" idx="12"/>
          </p:nvPr>
        </p:nvSpPr>
        <p:spPr/>
        <p:txBody>
          <a:bodyPr/>
          <a:lstStyle/>
          <a:p>
            <a:fld id="{EDB12E2A-CC87-4752-BB00-C7E8F3E9381B}" type="slidenum">
              <a:rPr lang="hu-HU" smtClean="0"/>
              <a:t>‹#›</a:t>
            </a:fld>
            <a:endParaRPr lang="hu-HU"/>
          </a:p>
        </p:txBody>
      </p:sp>
    </p:spTree>
    <p:extLst>
      <p:ext uri="{BB962C8B-B14F-4D97-AF65-F5344CB8AC3E}">
        <p14:creationId xmlns:p14="http://schemas.microsoft.com/office/powerpoint/2010/main" val="3975953323"/>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4E5FA1-76CF-45AA-B12C-0D2EB5A1248C}" type="datetimeFigureOut">
              <a:rPr lang="hu-HU" smtClean="0"/>
              <a:t>2024. 09. 09.</a:t>
            </a:fld>
            <a:endParaRPr lang="hu-HU"/>
          </a:p>
        </p:txBody>
      </p:sp>
      <p:sp>
        <p:nvSpPr>
          <p:cNvPr id="3" name="Footer Placeholder 2"/>
          <p:cNvSpPr>
            <a:spLocks noGrp="1"/>
          </p:cNvSpPr>
          <p:nvPr>
            <p:ph type="ftr" sz="quarter" idx="11"/>
          </p:nvPr>
        </p:nvSpPr>
        <p:spPr/>
        <p:txBody>
          <a:bodyPr/>
          <a:lstStyle/>
          <a:p>
            <a:endParaRPr lang="hu-HU"/>
          </a:p>
        </p:txBody>
      </p:sp>
      <p:sp>
        <p:nvSpPr>
          <p:cNvPr id="4" name="Slide Number Placeholder 3"/>
          <p:cNvSpPr>
            <a:spLocks noGrp="1"/>
          </p:cNvSpPr>
          <p:nvPr>
            <p:ph type="sldNum" sz="quarter" idx="12"/>
          </p:nvPr>
        </p:nvSpPr>
        <p:spPr/>
        <p:txBody>
          <a:bodyPr/>
          <a:lstStyle/>
          <a:p>
            <a:fld id="{EDB12E2A-CC87-4752-BB00-C7E8F3E9381B}" type="slidenum">
              <a:rPr lang="hu-HU" smtClean="0"/>
              <a:t>‹#›</a:t>
            </a:fld>
            <a:endParaRPr lang="hu-HU"/>
          </a:p>
        </p:txBody>
      </p:sp>
    </p:spTree>
    <p:extLst>
      <p:ext uri="{BB962C8B-B14F-4D97-AF65-F5344CB8AC3E}">
        <p14:creationId xmlns:p14="http://schemas.microsoft.com/office/powerpoint/2010/main" val="2077909401"/>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Title 1"/>
          <p:cNvSpPr>
            <a:spLocks noGrp="1"/>
          </p:cNvSpPr>
          <p:nvPr>
            <p:ph type="title"/>
          </p:nvPr>
        </p:nvSpPr>
        <p:spPr>
          <a:xfrm>
            <a:off x="1038363" y="1340274"/>
            <a:ext cx="4862047" cy="4690957"/>
          </a:xfrm>
        </p:spPr>
        <p:txBody>
          <a:bodyPr anchor="b"/>
          <a:lstStyle>
            <a:lvl1pPr>
              <a:defRPr sz="4976"/>
            </a:lvl1pPr>
          </a:lstStyle>
          <a:p>
            <a:r>
              <a:rPr lang="hu-HU"/>
              <a:t>Mintacím szerkesztése</a:t>
            </a:r>
            <a:endParaRPr lang="en-US" dirty="0"/>
          </a:p>
        </p:txBody>
      </p:sp>
      <p:sp>
        <p:nvSpPr>
          <p:cNvPr id="3" name="Content Placeholder 2"/>
          <p:cNvSpPr>
            <a:spLocks noGrp="1"/>
          </p:cNvSpPr>
          <p:nvPr>
            <p:ph idx="1"/>
          </p:nvPr>
        </p:nvSpPr>
        <p:spPr>
          <a:xfrm>
            <a:off x="6408796" y="2894624"/>
            <a:ext cx="7631668" cy="14286941"/>
          </a:xfrm>
        </p:spPr>
        <p:txBody>
          <a:bodyPr/>
          <a:lstStyle>
            <a:lvl1pPr>
              <a:defRPr sz="4976"/>
            </a:lvl1pPr>
            <a:lvl2pPr>
              <a:defRPr sz="4355"/>
            </a:lvl2pPr>
            <a:lvl3pPr>
              <a:defRPr sz="3732"/>
            </a:lvl3pPr>
            <a:lvl4pPr>
              <a:defRPr sz="3110"/>
            </a:lvl4pPr>
            <a:lvl5pPr>
              <a:defRPr sz="3110"/>
            </a:lvl5pPr>
            <a:lvl6pPr>
              <a:defRPr sz="3110"/>
            </a:lvl6pPr>
            <a:lvl7pPr>
              <a:defRPr sz="3110"/>
            </a:lvl7pPr>
            <a:lvl8pPr>
              <a:defRPr sz="3110"/>
            </a:lvl8pPr>
            <a:lvl9pPr>
              <a:defRPr sz="311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Text Placeholder 3"/>
          <p:cNvSpPr>
            <a:spLocks noGrp="1"/>
          </p:cNvSpPr>
          <p:nvPr>
            <p:ph type="body" sz="half" idx="2"/>
          </p:nvPr>
        </p:nvSpPr>
        <p:spPr>
          <a:xfrm>
            <a:off x="1038363" y="6031230"/>
            <a:ext cx="4862047" cy="11173600"/>
          </a:xfrm>
        </p:spPr>
        <p:txBody>
          <a:bodyPr/>
          <a:lstStyle>
            <a:lvl1pPr marL="0" indent="0">
              <a:buNone/>
              <a:defRPr sz="2488"/>
            </a:lvl1pPr>
            <a:lvl2pPr marL="711005" indent="0">
              <a:buNone/>
              <a:defRPr sz="2177"/>
            </a:lvl2pPr>
            <a:lvl3pPr marL="1422011" indent="0">
              <a:buNone/>
              <a:defRPr sz="1866"/>
            </a:lvl3pPr>
            <a:lvl4pPr marL="2133016" indent="0">
              <a:buNone/>
              <a:defRPr sz="1555"/>
            </a:lvl4pPr>
            <a:lvl5pPr marL="2844021" indent="0">
              <a:buNone/>
              <a:defRPr sz="1555"/>
            </a:lvl5pPr>
            <a:lvl6pPr marL="3555026" indent="0">
              <a:buNone/>
              <a:defRPr sz="1555"/>
            </a:lvl6pPr>
            <a:lvl7pPr marL="4266032" indent="0">
              <a:buNone/>
              <a:defRPr sz="1555"/>
            </a:lvl7pPr>
            <a:lvl8pPr marL="4977037" indent="0">
              <a:buNone/>
              <a:defRPr sz="1555"/>
            </a:lvl8pPr>
            <a:lvl9pPr marL="5688043" indent="0">
              <a:buNone/>
              <a:defRPr sz="1555"/>
            </a:lvl9pPr>
          </a:lstStyle>
          <a:p>
            <a:pPr lvl="0"/>
            <a:r>
              <a:rPr lang="hu-HU"/>
              <a:t>Mintaszöveg szerkesztése</a:t>
            </a:r>
          </a:p>
        </p:txBody>
      </p:sp>
      <p:sp>
        <p:nvSpPr>
          <p:cNvPr id="5" name="Date Placeholder 4"/>
          <p:cNvSpPr>
            <a:spLocks noGrp="1"/>
          </p:cNvSpPr>
          <p:nvPr>
            <p:ph type="dt" sz="half" idx="10"/>
          </p:nvPr>
        </p:nvSpPr>
        <p:spPr/>
        <p:txBody>
          <a:bodyPr/>
          <a:lstStyle/>
          <a:p>
            <a:fld id="{BF4E5FA1-76CF-45AA-B12C-0D2EB5A1248C}" type="datetimeFigureOut">
              <a:rPr lang="hu-HU" smtClean="0"/>
              <a:t>2024. 09. 09.</a:t>
            </a:fld>
            <a:endParaRPr lang="hu-HU"/>
          </a:p>
        </p:txBody>
      </p:sp>
      <p:sp>
        <p:nvSpPr>
          <p:cNvPr id="6" name="Footer Placeholder 5"/>
          <p:cNvSpPr>
            <a:spLocks noGrp="1"/>
          </p:cNvSpPr>
          <p:nvPr>
            <p:ph type="ftr" sz="quarter" idx="11"/>
          </p:nvPr>
        </p:nvSpPr>
        <p:spPr/>
        <p:txBody>
          <a:bodyPr/>
          <a:lstStyle/>
          <a:p>
            <a:endParaRPr lang="hu-HU"/>
          </a:p>
        </p:txBody>
      </p:sp>
      <p:sp>
        <p:nvSpPr>
          <p:cNvPr id="7" name="Slide Number Placeholder 6"/>
          <p:cNvSpPr>
            <a:spLocks noGrp="1"/>
          </p:cNvSpPr>
          <p:nvPr>
            <p:ph type="sldNum" sz="quarter" idx="12"/>
          </p:nvPr>
        </p:nvSpPr>
        <p:spPr/>
        <p:txBody>
          <a:bodyPr/>
          <a:lstStyle/>
          <a:p>
            <a:fld id="{EDB12E2A-CC87-4752-BB00-C7E8F3E9381B}" type="slidenum">
              <a:rPr lang="hu-HU" smtClean="0"/>
              <a:t>‹#›</a:t>
            </a:fld>
            <a:endParaRPr lang="hu-HU"/>
          </a:p>
        </p:txBody>
      </p:sp>
    </p:spTree>
    <p:extLst>
      <p:ext uri="{BB962C8B-B14F-4D97-AF65-F5344CB8AC3E}">
        <p14:creationId xmlns:p14="http://schemas.microsoft.com/office/powerpoint/2010/main" val="893247656"/>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Title 1"/>
          <p:cNvSpPr>
            <a:spLocks noGrp="1"/>
          </p:cNvSpPr>
          <p:nvPr>
            <p:ph type="title"/>
          </p:nvPr>
        </p:nvSpPr>
        <p:spPr>
          <a:xfrm>
            <a:off x="1038363" y="1340274"/>
            <a:ext cx="4862047" cy="4690957"/>
          </a:xfrm>
        </p:spPr>
        <p:txBody>
          <a:bodyPr anchor="b"/>
          <a:lstStyle>
            <a:lvl1pPr>
              <a:defRPr sz="4976"/>
            </a:lvl1pPr>
          </a:lstStyle>
          <a:p>
            <a:r>
              <a:rPr lang="hu-HU"/>
              <a:t>Mintacím szerkesztése</a:t>
            </a:r>
            <a:endParaRPr lang="en-US" dirty="0"/>
          </a:p>
        </p:txBody>
      </p:sp>
      <p:sp>
        <p:nvSpPr>
          <p:cNvPr id="3" name="Picture Placeholder 2"/>
          <p:cNvSpPr>
            <a:spLocks noGrp="1" noChangeAspect="1"/>
          </p:cNvSpPr>
          <p:nvPr>
            <p:ph type="pic" idx="1"/>
          </p:nvPr>
        </p:nvSpPr>
        <p:spPr>
          <a:xfrm>
            <a:off x="6408796" y="2894624"/>
            <a:ext cx="7631668" cy="14286941"/>
          </a:xfrm>
        </p:spPr>
        <p:txBody>
          <a:bodyPr anchor="t"/>
          <a:lstStyle>
            <a:lvl1pPr marL="0" indent="0">
              <a:buNone/>
              <a:defRPr sz="4976"/>
            </a:lvl1pPr>
            <a:lvl2pPr marL="711005" indent="0">
              <a:buNone/>
              <a:defRPr sz="4355"/>
            </a:lvl2pPr>
            <a:lvl3pPr marL="1422011" indent="0">
              <a:buNone/>
              <a:defRPr sz="3732"/>
            </a:lvl3pPr>
            <a:lvl4pPr marL="2133016" indent="0">
              <a:buNone/>
              <a:defRPr sz="3110"/>
            </a:lvl4pPr>
            <a:lvl5pPr marL="2844021" indent="0">
              <a:buNone/>
              <a:defRPr sz="3110"/>
            </a:lvl5pPr>
            <a:lvl6pPr marL="3555026" indent="0">
              <a:buNone/>
              <a:defRPr sz="3110"/>
            </a:lvl6pPr>
            <a:lvl7pPr marL="4266032" indent="0">
              <a:buNone/>
              <a:defRPr sz="3110"/>
            </a:lvl7pPr>
            <a:lvl8pPr marL="4977037" indent="0">
              <a:buNone/>
              <a:defRPr sz="3110"/>
            </a:lvl8pPr>
            <a:lvl9pPr marL="5688043" indent="0">
              <a:buNone/>
              <a:defRPr sz="3110"/>
            </a:lvl9pPr>
          </a:lstStyle>
          <a:p>
            <a:r>
              <a:rPr lang="hu-HU"/>
              <a:t>Kép beszúrásához kattintson az ikonra</a:t>
            </a:r>
            <a:endParaRPr lang="en-US" dirty="0"/>
          </a:p>
        </p:txBody>
      </p:sp>
      <p:sp>
        <p:nvSpPr>
          <p:cNvPr id="4" name="Text Placeholder 3"/>
          <p:cNvSpPr>
            <a:spLocks noGrp="1"/>
          </p:cNvSpPr>
          <p:nvPr>
            <p:ph type="body" sz="half" idx="2"/>
          </p:nvPr>
        </p:nvSpPr>
        <p:spPr>
          <a:xfrm>
            <a:off x="1038363" y="6031230"/>
            <a:ext cx="4862047" cy="11173600"/>
          </a:xfrm>
        </p:spPr>
        <p:txBody>
          <a:bodyPr/>
          <a:lstStyle>
            <a:lvl1pPr marL="0" indent="0">
              <a:buNone/>
              <a:defRPr sz="2488"/>
            </a:lvl1pPr>
            <a:lvl2pPr marL="711005" indent="0">
              <a:buNone/>
              <a:defRPr sz="2177"/>
            </a:lvl2pPr>
            <a:lvl3pPr marL="1422011" indent="0">
              <a:buNone/>
              <a:defRPr sz="1866"/>
            </a:lvl3pPr>
            <a:lvl4pPr marL="2133016" indent="0">
              <a:buNone/>
              <a:defRPr sz="1555"/>
            </a:lvl4pPr>
            <a:lvl5pPr marL="2844021" indent="0">
              <a:buNone/>
              <a:defRPr sz="1555"/>
            </a:lvl5pPr>
            <a:lvl6pPr marL="3555026" indent="0">
              <a:buNone/>
              <a:defRPr sz="1555"/>
            </a:lvl6pPr>
            <a:lvl7pPr marL="4266032" indent="0">
              <a:buNone/>
              <a:defRPr sz="1555"/>
            </a:lvl7pPr>
            <a:lvl8pPr marL="4977037" indent="0">
              <a:buNone/>
              <a:defRPr sz="1555"/>
            </a:lvl8pPr>
            <a:lvl9pPr marL="5688043" indent="0">
              <a:buNone/>
              <a:defRPr sz="1555"/>
            </a:lvl9pPr>
          </a:lstStyle>
          <a:p>
            <a:pPr lvl="0"/>
            <a:r>
              <a:rPr lang="hu-HU"/>
              <a:t>Mintaszöveg szerkesztése</a:t>
            </a:r>
          </a:p>
        </p:txBody>
      </p:sp>
      <p:sp>
        <p:nvSpPr>
          <p:cNvPr id="5" name="Date Placeholder 4"/>
          <p:cNvSpPr>
            <a:spLocks noGrp="1"/>
          </p:cNvSpPr>
          <p:nvPr>
            <p:ph type="dt" sz="half" idx="10"/>
          </p:nvPr>
        </p:nvSpPr>
        <p:spPr/>
        <p:txBody>
          <a:bodyPr/>
          <a:lstStyle/>
          <a:p>
            <a:fld id="{BF4E5FA1-76CF-45AA-B12C-0D2EB5A1248C}" type="datetimeFigureOut">
              <a:rPr lang="hu-HU" smtClean="0"/>
              <a:t>2024. 09. 09.</a:t>
            </a:fld>
            <a:endParaRPr lang="hu-HU"/>
          </a:p>
        </p:txBody>
      </p:sp>
      <p:sp>
        <p:nvSpPr>
          <p:cNvPr id="6" name="Footer Placeholder 5"/>
          <p:cNvSpPr>
            <a:spLocks noGrp="1"/>
          </p:cNvSpPr>
          <p:nvPr>
            <p:ph type="ftr" sz="quarter" idx="11"/>
          </p:nvPr>
        </p:nvSpPr>
        <p:spPr/>
        <p:txBody>
          <a:bodyPr/>
          <a:lstStyle/>
          <a:p>
            <a:endParaRPr lang="hu-HU"/>
          </a:p>
        </p:txBody>
      </p:sp>
      <p:sp>
        <p:nvSpPr>
          <p:cNvPr id="7" name="Slide Number Placeholder 6"/>
          <p:cNvSpPr>
            <a:spLocks noGrp="1"/>
          </p:cNvSpPr>
          <p:nvPr>
            <p:ph type="sldNum" sz="quarter" idx="12"/>
          </p:nvPr>
        </p:nvSpPr>
        <p:spPr/>
        <p:txBody>
          <a:bodyPr/>
          <a:lstStyle/>
          <a:p>
            <a:fld id="{EDB12E2A-CC87-4752-BB00-C7E8F3E9381B}" type="slidenum">
              <a:rPr lang="hu-HU" smtClean="0"/>
              <a:t>‹#›</a:t>
            </a:fld>
            <a:endParaRPr lang="hu-HU"/>
          </a:p>
        </p:txBody>
      </p:sp>
    </p:spTree>
    <p:extLst>
      <p:ext uri="{BB962C8B-B14F-4D97-AF65-F5344CB8AC3E}">
        <p14:creationId xmlns:p14="http://schemas.microsoft.com/office/powerpoint/2010/main" val="2081131875"/>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US" dirty="0"/>
          </a:p>
        </p:txBody>
      </p:sp>
      <p:sp>
        <p:nvSpPr>
          <p:cNvPr id="3" name="Vertical Text Placeholder 2"/>
          <p:cNvSpPr>
            <a:spLocks noGrp="1"/>
          </p:cNvSpPr>
          <p:nvPr>
            <p:ph type="body" orient="vert" idx="1"/>
          </p:nvPr>
        </p:nvSpPr>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Date Placeholder 3"/>
          <p:cNvSpPr>
            <a:spLocks noGrp="1"/>
          </p:cNvSpPr>
          <p:nvPr>
            <p:ph type="dt" sz="half" idx="10"/>
          </p:nvPr>
        </p:nvSpPr>
        <p:spPr/>
        <p:txBody>
          <a:bodyPr/>
          <a:lstStyle/>
          <a:p>
            <a:fld id="{BF4E5FA1-76CF-45AA-B12C-0D2EB5A1248C}" type="datetimeFigureOut">
              <a:rPr lang="hu-HU" smtClean="0"/>
              <a:t>2024. 09. 09.</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EDB12E2A-CC87-4752-BB00-C7E8F3E9381B}" type="slidenum">
              <a:rPr lang="hu-HU" smtClean="0"/>
              <a:t>‹#›</a:t>
            </a:fld>
            <a:endParaRPr lang="hu-HU"/>
          </a:p>
        </p:txBody>
      </p:sp>
    </p:spTree>
    <p:extLst>
      <p:ext uri="{BB962C8B-B14F-4D97-AF65-F5344CB8AC3E}">
        <p14:creationId xmlns:p14="http://schemas.microsoft.com/office/powerpoint/2010/main" val="1570351794"/>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787977" y="1070357"/>
            <a:ext cx="3250525" cy="17037296"/>
          </a:xfrm>
        </p:spPr>
        <p:txBody>
          <a:bodyPr vert="eaVert"/>
          <a:lstStyle/>
          <a:p>
            <a:r>
              <a:rPr lang="hu-HU"/>
              <a:t>Mintacím szerkesztése</a:t>
            </a:r>
            <a:endParaRPr lang="en-US" dirty="0"/>
          </a:p>
        </p:txBody>
      </p:sp>
      <p:sp>
        <p:nvSpPr>
          <p:cNvPr id="3" name="Vertical Text Placeholder 2"/>
          <p:cNvSpPr>
            <a:spLocks noGrp="1"/>
          </p:cNvSpPr>
          <p:nvPr>
            <p:ph type="body" orient="vert" idx="1"/>
          </p:nvPr>
        </p:nvSpPr>
        <p:spPr>
          <a:xfrm>
            <a:off x="1036400" y="1070357"/>
            <a:ext cx="9563140" cy="17037296"/>
          </a:xfrm>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Date Placeholder 3"/>
          <p:cNvSpPr>
            <a:spLocks noGrp="1"/>
          </p:cNvSpPr>
          <p:nvPr>
            <p:ph type="dt" sz="half" idx="10"/>
          </p:nvPr>
        </p:nvSpPr>
        <p:spPr/>
        <p:txBody>
          <a:bodyPr/>
          <a:lstStyle/>
          <a:p>
            <a:fld id="{BF4E5FA1-76CF-45AA-B12C-0D2EB5A1248C}" type="datetimeFigureOut">
              <a:rPr lang="hu-HU" smtClean="0"/>
              <a:t>2024. 09. 09.</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EDB12E2A-CC87-4752-BB00-C7E8F3E9381B}" type="slidenum">
              <a:rPr lang="hu-HU" smtClean="0"/>
              <a:t>‹#›</a:t>
            </a:fld>
            <a:endParaRPr lang="hu-HU"/>
          </a:p>
        </p:txBody>
      </p:sp>
    </p:spTree>
    <p:extLst>
      <p:ext uri="{BB962C8B-B14F-4D97-AF65-F5344CB8AC3E}">
        <p14:creationId xmlns:p14="http://schemas.microsoft.com/office/powerpoint/2010/main" val="3015808299"/>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130618" y="6232271"/>
            <a:ext cx="12813665"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2261235" y="11258297"/>
            <a:ext cx="1055243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031954892"/>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130618" y="6232271"/>
            <a:ext cx="12813665"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2261235" y="11258297"/>
            <a:ext cx="1055243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29042385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35329701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753746" y="4623944"/>
            <a:ext cx="6557581"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7763573" y="4623944"/>
            <a:ext cx="6557581"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5657558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69039840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4303417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112570828"/>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753745" y="4623944"/>
            <a:ext cx="6557582"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7763573" y="4623944"/>
            <a:ext cx="6557582"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037679567"/>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670636562"/>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909400962"/>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130618" y="6232271"/>
            <a:ext cx="12813665"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2261235" y="11258297"/>
            <a:ext cx="1055243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016054756"/>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507667678"/>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753745" y="4623944"/>
            <a:ext cx="6557581"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7763573" y="4623944"/>
            <a:ext cx="6557581"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939072141"/>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444192138"/>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468211509"/>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131126" y="6232271"/>
            <a:ext cx="12819427"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2262252" y="11258297"/>
            <a:ext cx="10557175"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866783805"/>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811171170"/>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754083" y="4623944"/>
            <a:ext cx="656053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7767064" y="4623944"/>
            <a:ext cx="656053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088267980"/>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823154478"/>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615444298"/>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130618" y="6232271"/>
            <a:ext cx="12813665"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2261235" y="11258297"/>
            <a:ext cx="1055243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216437001"/>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99912646"/>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753746" y="4623944"/>
            <a:ext cx="6557581"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7763573" y="4623944"/>
            <a:ext cx="6557581"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861137167"/>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614124897"/>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754062" y="4623943"/>
            <a:ext cx="6560344" cy="13268707"/>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7766843" y="4623943"/>
            <a:ext cx="6560344" cy="13268707"/>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435185359"/>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130618" y="6232271"/>
            <a:ext cx="12813665"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2261235" y="11258297"/>
            <a:ext cx="1055243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325129128"/>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277618068"/>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753745" y="4623944"/>
            <a:ext cx="6557581"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7763573" y="4623944"/>
            <a:ext cx="6557581"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36956903"/>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731697857"/>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956174052"/>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130618" y="6232271"/>
            <a:ext cx="12813665"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2261235" y="11258297"/>
            <a:ext cx="1055243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324627203"/>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537503862"/>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753745" y="4623944"/>
            <a:ext cx="6557582"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7763573" y="4623944"/>
            <a:ext cx="6557582"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578084749"/>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187226313"/>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906911947"/>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130618" y="6232271"/>
            <a:ext cx="12813665"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2261235" y="11258297"/>
            <a:ext cx="1055243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815011376"/>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665738385"/>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753745" y="4623944"/>
            <a:ext cx="6557582"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7763573" y="4623944"/>
            <a:ext cx="6557582"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067271105"/>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068024171"/>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36511170"/>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Title 1"/>
          <p:cNvSpPr>
            <a:spLocks noGrp="1"/>
          </p:cNvSpPr>
          <p:nvPr>
            <p:ph type="ctrTitle"/>
          </p:nvPr>
        </p:nvSpPr>
        <p:spPr>
          <a:xfrm>
            <a:off x="1130618" y="3290187"/>
            <a:ext cx="12813665" cy="6999205"/>
          </a:xfrm>
        </p:spPr>
        <p:txBody>
          <a:bodyPr anchor="b"/>
          <a:lstStyle>
            <a:lvl1pPr algn="ctr">
              <a:defRPr sz="9334"/>
            </a:lvl1pPr>
          </a:lstStyle>
          <a:p>
            <a:r>
              <a:rPr lang="hu-HU"/>
              <a:t>Mintacím szerkesztése</a:t>
            </a:r>
            <a:endParaRPr lang="en-US" dirty="0"/>
          </a:p>
        </p:txBody>
      </p:sp>
      <p:sp>
        <p:nvSpPr>
          <p:cNvPr id="3" name="Subtitle 2"/>
          <p:cNvSpPr>
            <a:spLocks noGrp="1"/>
          </p:cNvSpPr>
          <p:nvPr>
            <p:ph type="subTitle" idx="1"/>
          </p:nvPr>
        </p:nvSpPr>
        <p:spPr>
          <a:xfrm>
            <a:off x="1884363" y="10559309"/>
            <a:ext cx="11306175" cy="4853835"/>
          </a:xfrm>
        </p:spPr>
        <p:txBody>
          <a:bodyPr/>
          <a:lstStyle>
            <a:lvl1pPr marL="0" indent="0" algn="ctr">
              <a:buNone/>
              <a:defRPr sz="3733"/>
            </a:lvl1pPr>
            <a:lvl2pPr marL="711203" indent="0" algn="ctr">
              <a:buNone/>
              <a:defRPr sz="3112"/>
            </a:lvl2pPr>
            <a:lvl3pPr marL="1422406" indent="0" algn="ctr">
              <a:buNone/>
              <a:defRPr sz="2800"/>
            </a:lvl3pPr>
            <a:lvl4pPr marL="2133607" indent="0" algn="ctr">
              <a:buNone/>
              <a:defRPr sz="2489"/>
            </a:lvl4pPr>
            <a:lvl5pPr marL="2844810" indent="0" algn="ctr">
              <a:buNone/>
              <a:defRPr sz="2489"/>
            </a:lvl5pPr>
            <a:lvl6pPr marL="3556013" indent="0" algn="ctr">
              <a:buNone/>
              <a:defRPr sz="2489"/>
            </a:lvl6pPr>
            <a:lvl7pPr marL="4267216" indent="0" algn="ctr">
              <a:buNone/>
              <a:defRPr sz="2489"/>
            </a:lvl7pPr>
            <a:lvl8pPr marL="4978417" indent="0" algn="ctr">
              <a:buNone/>
              <a:defRPr sz="2489"/>
            </a:lvl8pPr>
            <a:lvl9pPr marL="5689620" indent="0" algn="ctr">
              <a:buNone/>
              <a:defRPr sz="2489"/>
            </a:lvl9pPr>
          </a:lstStyle>
          <a:p>
            <a:r>
              <a:rPr lang="hu-HU"/>
              <a:t>Kattintson ide az alcím mintájának szerkesztéséhez</a:t>
            </a:r>
            <a:endParaRPr lang="en-US" dirty="0"/>
          </a:p>
        </p:txBody>
      </p:sp>
      <p:sp>
        <p:nvSpPr>
          <p:cNvPr id="4" name="Date Placeholder 3"/>
          <p:cNvSpPr>
            <a:spLocks noGrp="1"/>
          </p:cNvSpPr>
          <p:nvPr>
            <p:ph type="dt" sz="half" idx="10"/>
          </p:nvPr>
        </p:nvSpPr>
        <p:spPr/>
        <p:txBody>
          <a:bodyPr/>
          <a:lstStyle/>
          <a:p>
            <a:fld id="{D488E7C4-7B6A-4F7A-A52C-AF4D4D3C3DBF}" type="datetimeFigureOut">
              <a:rPr lang="en-US" smtClean="0"/>
              <a:t>9/9/2024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E8FFF9-4C9D-4524-BCAE-81C93D543A34}" type="slidenum">
              <a:rPr lang="en-US" smtClean="0"/>
              <a:t>‹#›</a:t>
            </a:fld>
            <a:endParaRPr lang="en-US"/>
          </a:p>
        </p:txBody>
      </p:sp>
    </p:spTree>
    <p:extLst>
      <p:ext uri="{BB962C8B-B14F-4D97-AF65-F5344CB8AC3E}">
        <p14:creationId xmlns:p14="http://schemas.microsoft.com/office/powerpoint/2010/main" val="431717659"/>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US" dirty="0"/>
          </a:p>
        </p:txBody>
      </p:sp>
      <p:sp>
        <p:nvSpPr>
          <p:cNvPr id="3" name="Content Placeholder 2"/>
          <p:cNvSpPr>
            <a:spLocks noGrp="1"/>
          </p:cNvSpPr>
          <p:nvPr>
            <p:ph idx="1"/>
          </p:nvPr>
        </p:nvSpPr>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Date Placeholder 3"/>
          <p:cNvSpPr>
            <a:spLocks noGrp="1"/>
          </p:cNvSpPr>
          <p:nvPr>
            <p:ph type="dt" sz="half" idx="10"/>
          </p:nvPr>
        </p:nvSpPr>
        <p:spPr/>
        <p:txBody>
          <a:bodyPr/>
          <a:lstStyle/>
          <a:p>
            <a:fld id="{D488E7C4-7B6A-4F7A-A52C-AF4D4D3C3DBF}" type="datetimeFigureOut">
              <a:rPr lang="en-US" smtClean="0"/>
              <a:t>9/9/2024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E8FFF9-4C9D-4524-BCAE-81C93D543A34}" type="slidenum">
              <a:rPr lang="en-US" smtClean="0"/>
              <a:t>‹#›</a:t>
            </a:fld>
            <a:endParaRPr lang="en-US"/>
          </a:p>
        </p:txBody>
      </p:sp>
    </p:spTree>
    <p:extLst>
      <p:ext uri="{BB962C8B-B14F-4D97-AF65-F5344CB8AC3E}">
        <p14:creationId xmlns:p14="http://schemas.microsoft.com/office/powerpoint/2010/main" val="3355553191"/>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Title 1"/>
          <p:cNvSpPr>
            <a:spLocks noGrp="1"/>
          </p:cNvSpPr>
          <p:nvPr>
            <p:ph type="title"/>
          </p:nvPr>
        </p:nvSpPr>
        <p:spPr>
          <a:xfrm>
            <a:off x="1028549" y="5012072"/>
            <a:ext cx="13002101" cy="8362745"/>
          </a:xfrm>
        </p:spPr>
        <p:txBody>
          <a:bodyPr anchor="b"/>
          <a:lstStyle>
            <a:lvl1pPr>
              <a:defRPr sz="9334"/>
            </a:lvl1pPr>
          </a:lstStyle>
          <a:p>
            <a:r>
              <a:rPr lang="hu-HU"/>
              <a:t>Mintacím szerkesztése</a:t>
            </a:r>
            <a:endParaRPr lang="en-US" dirty="0"/>
          </a:p>
        </p:txBody>
      </p:sp>
      <p:sp>
        <p:nvSpPr>
          <p:cNvPr id="3" name="Text Placeholder 2"/>
          <p:cNvSpPr>
            <a:spLocks noGrp="1"/>
          </p:cNvSpPr>
          <p:nvPr>
            <p:ph type="body" idx="1"/>
          </p:nvPr>
        </p:nvSpPr>
        <p:spPr>
          <a:xfrm>
            <a:off x="1028549" y="13453932"/>
            <a:ext cx="13002101" cy="4397771"/>
          </a:xfrm>
        </p:spPr>
        <p:txBody>
          <a:bodyPr/>
          <a:lstStyle>
            <a:lvl1pPr marL="0" indent="0">
              <a:buNone/>
              <a:defRPr sz="3733">
                <a:solidFill>
                  <a:schemeClr val="tx1">
                    <a:tint val="82000"/>
                  </a:schemeClr>
                </a:solidFill>
              </a:defRPr>
            </a:lvl1pPr>
            <a:lvl2pPr marL="711203" indent="0">
              <a:buNone/>
              <a:defRPr sz="3112">
                <a:solidFill>
                  <a:schemeClr val="tx1">
                    <a:tint val="82000"/>
                  </a:schemeClr>
                </a:solidFill>
              </a:defRPr>
            </a:lvl2pPr>
            <a:lvl3pPr marL="1422406" indent="0">
              <a:buNone/>
              <a:defRPr sz="2800">
                <a:solidFill>
                  <a:schemeClr val="tx1">
                    <a:tint val="82000"/>
                  </a:schemeClr>
                </a:solidFill>
              </a:defRPr>
            </a:lvl3pPr>
            <a:lvl4pPr marL="2133607" indent="0">
              <a:buNone/>
              <a:defRPr sz="2489">
                <a:solidFill>
                  <a:schemeClr val="tx1">
                    <a:tint val="82000"/>
                  </a:schemeClr>
                </a:solidFill>
              </a:defRPr>
            </a:lvl4pPr>
            <a:lvl5pPr marL="2844810" indent="0">
              <a:buNone/>
              <a:defRPr sz="2489">
                <a:solidFill>
                  <a:schemeClr val="tx1">
                    <a:tint val="82000"/>
                  </a:schemeClr>
                </a:solidFill>
              </a:defRPr>
            </a:lvl5pPr>
            <a:lvl6pPr marL="3556013" indent="0">
              <a:buNone/>
              <a:defRPr sz="2489">
                <a:solidFill>
                  <a:schemeClr val="tx1">
                    <a:tint val="82000"/>
                  </a:schemeClr>
                </a:solidFill>
              </a:defRPr>
            </a:lvl6pPr>
            <a:lvl7pPr marL="4267216" indent="0">
              <a:buNone/>
              <a:defRPr sz="2489">
                <a:solidFill>
                  <a:schemeClr val="tx1">
                    <a:tint val="82000"/>
                  </a:schemeClr>
                </a:solidFill>
              </a:defRPr>
            </a:lvl7pPr>
            <a:lvl8pPr marL="4978417" indent="0">
              <a:buNone/>
              <a:defRPr sz="2489">
                <a:solidFill>
                  <a:schemeClr val="tx1">
                    <a:tint val="82000"/>
                  </a:schemeClr>
                </a:solidFill>
              </a:defRPr>
            </a:lvl8pPr>
            <a:lvl9pPr marL="5689620" indent="0">
              <a:buNone/>
              <a:defRPr sz="2489">
                <a:solidFill>
                  <a:schemeClr val="tx1">
                    <a:tint val="82000"/>
                  </a:schemeClr>
                </a:solidFill>
              </a:defRPr>
            </a:lvl9pPr>
          </a:lstStyle>
          <a:p>
            <a:pPr lvl="0"/>
            <a:r>
              <a:rPr lang="hu-HU"/>
              <a:t>Mintaszöveg szerkesztése</a:t>
            </a:r>
          </a:p>
        </p:txBody>
      </p:sp>
      <p:sp>
        <p:nvSpPr>
          <p:cNvPr id="4" name="Date Placeholder 3"/>
          <p:cNvSpPr>
            <a:spLocks noGrp="1"/>
          </p:cNvSpPr>
          <p:nvPr>
            <p:ph type="dt" sz="half" idx="10"/>
          </p:nvPr>
        </p:nvSpPr>
        <p:spPr/>
        <p:txBody>
          <a:bodyPr/>
          <a:lstStyle/>
          <a:p>
            <a:fld id="{D488E7C4-7B6A-4F7A-A52C-AF4D4D3C3DBF}" type="datetimeFigureOut">
              <a:rPr lang="en-US" smtClean="0"/>
              <a:t>9/9/2024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E8FFF9-4C9D-4524-BCAE-81C93D543A34}" type="slidenum">
              <a:rPr lang="en-US" smtClean="0"/>
              <a:t>‹#›</a:t>
            </a:fld>
            <a:endParaRPr lang="en-US"/>
          </a:p>
        </p:txBody>
      </p:sp>
    </p:spTree>
    <p:extLst>
      <p:ext uri="{BB962C8B-B14F-4D97-AF65-F5344CB8AC3E}">
        <p14:creationId xmlns:p14="http://schemas.microsoft.com/office/powerpoint/2010/main" val="3977073494"/>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US" dirty="0"/>
          </a:p>
        </p:txBody>
      </p:sp>
      <p:sp>
        <p:nvSpPr>
          <p:cNvPr id="3" name="Content Placeholder 2"/>
          <p:cNvSpPr>
            <a:spLocks noGrp="1"/>
          </p:cNvSpPr>
          <p:nvPr>
            <p:ph sz="half" idx="1"/>
          </p:nvPr>
        </p:nvSpPr>
        <p:spPr>
          <a:xfrm>
            <a:off x="1036399" y="5351787"/>
            <a:ext cx="6406833" cy="12755867"/>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Content Placeholder 3"/>
          <p:cNvSpPr>
            <a:spLocks noGrp="1"/>
          </p:cNvSpPr>
          <p:nvPr>
            <p:ph sz="half" idx="2"/>
          </p:nvPr>
        </p:nvSpPr>
        <p:spPr>
          <a:xfrm>
            <a:off x="7631668" y="5351787"/>
            <a:ext cx="6406833" cy="12755867"/>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5" name="Date Placeholder 4"/>
          <p:cNvSpPr>
            <a:spLocks noGrp="1"/>
          </p:cNvSpPr>
          <p:nvPr>
            <p:ph type="dt" sz="half" idx="10"/>
          </p:nvPr>
        </p:nvSpPr>
        <p:spPr/>
        <p:txBody>
          <a:bodyPr/>
          <a:lstStyle/>
          <a:p>
            <a:fld id="{D488E7C4-7B6A-4F7A-A52C-AF4D4D3C3DBF}" type="datetimeFigureOut">
              <a:rPr lang="en-US" smtClean="0"/>
              <a:t>9/9/2024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E8FFF9-4C9D-4524-BCAE-81C93D543A34}" type="slidenum">
              <a:rPr lang="en-US" smtClean="0"/>
              <a:t>‹#›</a:t>
            </a:fld>
            <a:endParaRPr lang="en-US"/>
          </a:p>
        </p:txBody>
      </p:sp>
    </p:spTree>
    <p:extLst>
      <p:ext uri="{BB962C8B-B14F-4D97-AF65-F5344CB8AC3E}">
        <p14:creationId xmlns:p14="http://schemas.microsoft.com/office/powerpoint/2010/main" val="168967716"/>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Title 1"/>
          <p:cNvSpPr>
            <a:spLocks noGrp="1"/>
          </p:cNvSpPr>
          <p:nvPr>
            <p:ph type="title"/>
          </p:nvPr>
        </p:nvSpPr>
        <p:spPr>
          <a:xfrm>
            <a:off x="1038363" y="1070363"/>
            <a:ext cx="13002101" cy="3885863"/>
          </a:xfrm>
        </p:spPr>
        <p:txBody>
          <a:bodyPr/>
          <a:lstStyle/>
          <a:p>
            <a:r>
              <a:rPr lang="hu-HU"/>
              <a:t>Mintacím szerkesztése</a:t>
            </a:r>
            <a:endParaRPr lang="en-US" dirty="0"/>
          </a:p>
        </p:txBody>
      </p:sp>
      <p:sp>
        <p:nvSpPr>
          <p:cNvPr id="3" name="Text Placeholder 2"/>
          <p:cNvSpPr>
            <a:spLocks noGrp="1"/>
          </p:cNvSpPr>
          <p:nvPr>
            <p:ph type="body" idx="1"/>
          </p:nvPr>
        </p:nvSpPr>
        <p:spPr>
          <a:xfrm>
            <a:off x="1038365" y="4928300"/>
            <a:ext cx="6377389" cy="2415283"/>
          </a:xfrm>
        </p:spPr>
        <p:txBody>
          <a:bodyPr anchor="b"/>
          <a:lstStyle>
            <a:lvl1pPr marL="0" indent="0">
              <a:buNone/>
              <a:defRPr sz="3733" b="1"/>
            </a:lvl1pPr>
            <a:lvl2pPr marL="711203" indent="0">
              <a:buNone/>
              <a:defRPr sz="3112" b="1"/>
            </a:lvl2pPr>
            <a:lvl3pPr marL="1422406" indent="0">
              <a:buNone/>
              <a:defRPr sz="2800" b="1"/>
            </a:lvl3pPr>
            <a:lvl4pPr marL="2133607" indent="0">
              <a:buNone/>
              <a:defRPr sz="2489" b="1"/>
            </a:lvl4pPr>
            <a:lvl5pPr marL="2844810" indent="0">
              <a:buNone/>
              <a:defRPr sz="2489" b="1"/>
            </a:lvl5pPr>
            <a:lvl6pPr marL="3556013" indent="0">
              <a:buNone/>
              <a:defRPr sz="2489" b="1"/>
            </a:lvl6pPr>
            <a:lvl7pPr marL="4267216" indent="0">
              <a:buNone/>
              <a:defRPr sz="2489" b="1"/>
            </a:lvl7pPr>
            <a:lvl8pPr marL="4978417" indent="0">
              <a:buNone/>
              <a:defRPr sz="2489" b="1"/>
            </a:lvl8pPr>
            <a:lvl9pPr marL="5689620" indent="0">
              <a:buNone/>
              <a:defRPr sz="2489" b="1"/>
            </a:lvl9pPr>
          </a:lstStyle>
          <a:p>
            <a:pPr lvl="0"/>
            <a:r>
              <a:rPr lang="hu-HU"/>
              <a:t>Mintaszöveg szerkesztése</a:t>
            </a:r>
          </a:p>
        </p:txBody>
      </p:sp>
      <p:sp>
        <p:nvSpPr>
          <p:cNvPr id="4" name="Content Placeholder 3"/>
          <p:cNvSpPr>
            <a:spLocks noGrp="1"/>
          </p:cNvSpPr>
          <p:nvPr>
            <p:ph sz="half" idx="2"/>
          </p:nvPr>
        </p:nvSpPr>
        <p:spPr>
          <a:xfrm>
            <a:off x="1038365" y="7343583"/>
            <a:ext cx="6377389" cy="10801301"/>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5" name="Text Placeholder 4"/>
          <p:cNvSpPr>
            <a:spLocks noGrp="1"/>
          </p:cNvSpPr>
          <p:nvPr>
            <p:ph type="body" sz="quarter" idx="3"/>
          </p:nvPr>
        </p:nvSpPr>
        <p:spPr>
          <a:xfrm>
            <a:off x="7631670" y="4928300"/>
            <a:ext cx="6408796" cy="2415283"/>
          </a:xfrm>
        </p:spPr>
        <p:txBody>
          <a:bodyPr anchor="b"/>
          <a:lstStyle>
            <a:lvl1pPr marL="0" indent="0">
              <a:buNone/>
              <a:defRPr sz="3733" b="1"/>
            </a:lvl1pPr>
            <a:lvl2pPr marL="711203" indent="0">
              <a:buNone/>
              <a:defRPr sz="3112" b="1"/>
            </a:lvl2pPr>
            <a:lvl3pPr marL="1422406" indent="0">
              <a:buNone/>
              <a:defRPr sz="2800" b="1"/>
            </a:lvl3pPr>
            <a:lvl4pPr marL="2133607" indent="0">
              <a:buNone/>
              <a:defRPr sz="2489" b="1"/>
            </a:lvl4pPr>
            <a:lvl5pPr marL="2844810" indent="0">
              <a:buNone/>
              <a:defRPr sz="2489" b="1"/>
            </a:lvl5pPr>
            <a:lvl6pPr marL="3556013" indent="0">
              <a:buNone/>
              <a:defRPr sz="2489" b="1"/>
            </a:lvl6pPr>
            <a:lvl7pPr marL="4267216" indent="0">
              <a:buNone/>
              <a:defRPr sz="2489" b="1"/>
            </a:lvl7pPr>
            <a:lvl8pPr marL="4978417" indent="0">
              <a:buNone/>
              <a:defRPr sz="2489" b="1"/>
            </a:lvl8pPr>
            <a:lvl9pPr marL="5689620" indent="0">
              <a:buNone/>
              <a:defRPr sz="2489" b="1"/>
            </a:lvl9pPr>
          </a:lstStyle>
          <a:p>
            <a:pPr lvl="0"/>
            <a:r>
              <a:rPr lang="hu-HU"/>
              <a:t>Mintaszöveg szerkesztése</a:t>
            </a:r>
          </a:p>
        </p:txBody>
      </p:sp>
      <p:sp>
        <p:nvSpPr>
          <p:cNvPr id="6" name="Content Placeholder 5"/>
          <p:cNvSpPr>
            <a:spLocks noGrp="1"/>
          </p:cNvSpPr>
          <p:nvPr>
            <p:ph sz="quarter" idx="4"/>
          </p:nvPr>
        </p:nvSpPr>
        <p:spPr>
          <a:xfrm>
            <a:off x="7631670" y="7343583"/>
            <a:ext cx="6408796" cy="10801301"/>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7" name="Date Placeholder 6"/>
          <p:cNvSpPr>
            <a:spLocks noGrp="1"/>
          </p:cNvSpPr>
          <p:nvPr>
            <p:ph type="dt" sz="half" idx="10"/>
          </p:nvPr>
        </p:nvSpPr>
        <p:spPr/>
        <p:txBody>
          <a:bodyPr/>
          <a:lstStyle/>
          <a:p>
            <a:fld id="{D488E7C4-7B6A-4F7A-A52C-AF4D4D3C3DBF}" type="datetimeFigureOut">
              <a:rPr lang="en-US" smtClean="0"/>
              <a:t>9/9/2024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8E8FFF9-4C9D-4524-BCAE-81C93D543A34}" type="slidenum">
              <a:rPr lang="en-US" smtClean="0"/>
              <a:t>‹#›</a:t>
            </a:fld>
            <a:endParaRPr lang="en-US"/>
          </a:p>
        </p:txBody>
      </p:sp>
    </p:spTree>
    <p:extLst>
      <p:ext uri="{BB962C8B-B14F-4D97-AF65-F5344CB8AC3E}">
        <p14:creationId xmlns:p14="http://schemas.microsoft.com/office/powerpoint/2010/main" val="190939383"/>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US" dirty="0"/>
          </a:p>
        </p:txBody>
      </p:sp>
      <p:sp>
        <p:nvSpPr>
          <p:cNvPr id="3" name="Date Placeholder 2"/>
          <p:cNvSpPr>
            <a:spLocks noGrp="1"/>
          </p:cNvSpPr>
          <p:nvPr>
            <p:ph type="dt" sz="half" idx="10"/>
          </p:nvPr>
        </p:nvSpPr>
        <p:spPr/>
        <p:txBody>
          <a:bodyPr/>
          <a:lstStyle/>
          <a:p>
            <a:fld id="{D488E7C4-7B6A-4F7A-A52C-AF4D4D3C3DBF}" type="datetimeFigureOut">
              <a:rPr lang="en-US" smtClean="0"/>
              <a:t>9/9/2024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8E8FFF9-4C9D-4524-BCAE-81C93D543A34}" type="slidenum">
              <a:rPr lang="en-US" smtClean="0"/>
              <a:t>‹#›</a:t>
            </a:fld>
            <a:endParaRPr lang="en-US"/>
          </a:p>
        </p:txBody>
      </p:sp>
    </p:spTree>
    <p:extLst>
      <p:ext uri="{BB962C8B-B14F-4D97-AF65-F5344CB8AC3E}">
        <p14:creationId xmlns:p14="http://schemas.microsoft.com/office/powerpoint/2010/main" val="923486209"/>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88E7C4-7B6A-4F7A-A52C-AF4D4D3C3DBF}" type="datetimeFigureOut">
              <a:rPr lang="en-US" smtClean="0"/>
              <a:t>9/9/2024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8E8FFF9-4C9D-4524-BCAE-81C93D543A34}" type="slidenum">
              <a:rPr lang="en-US" smtClean="0"/>
              <a:t>‹#›</a:t>
            </a:fld>
            <a:endParaRPr lang="en-US"/>
          </a:p>
        </p:txBody>
      </p:sp>
    </p:spTree>
    <p:extLst>
      <p:ext uri="{BB962C8B-B14F-4D97-AF65-F5344CB8AC3E}">
        <p14:creationId xmlns:p14="http://schemas.microsoft.com/office/powerpoint/2010/main" val="825020784"/>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Title 1"/>
          <p:cNvSpPr>
            <a:spLocks noGrp="1"/>
          </p:cNvSpPr>
          <p:nvPr>
            <p:ph type="title"/>
          </p:nvPr>
        </p:nvSpPr>
        <p:spPr>
          <a:xfrm>
            <a:off x="1038363" y="1340275"/>
            <a:ext cx="4862047" cy="4690957"/>
          </a:xfrm>
        </p:spPr>
        <p:txBody>
          <a:bodyPr anchor="b"/>
          <a:lstStyle>
            <a:lvl1pPr>
              <a:defRPr sz="4978"/>
            </a:lvl1pPr>
          </a:lstStyle>
          <a:p>
            <a:r>
              <a:rPr lang="hu-HU"/>
              <a:t>Mintacím szerkesztése</a:t>
            </a:r>
            <a:endParaRPr lang="en-US" dirty="0"/>
          </a:p>
        </p:txBody>
      </p:sp>
      <p:sp>
        <p:nvSpPr>
          <p:cNvPr id="3" name="Content Placeholder 2"/>
          <p:cNvSpPr>
            <a:spLocks noGrp="1"/>
          </p:cNvSpPr>
          <p:nvPr>
            <p:ph idx="1"/>
          </p:nvPr>
        </p:nvSpPr>
        <p:spPr>
          <a:xfrm>
            <a:off x="6408796" y="2894624"/>
            <a:ext cx="7631668" cy="14286941"/>
          </a:xfrm>
        </p:spPr>
        <p:txBody>
          <a:bodyPr/>
          <a:lstStyle>
            <a:lvl1pPr>
              <a:defRPr sz="4978"/>
            </a:lvl1pPr>
            <a:lvl2pPr>
              <a:defRPr sz="4355"/>
            </a:lvl2pPr>
            <a:lvl3pPr>
              <a:defRPr sz="3733"/>
            </a:lvl3pPr>
            <a:lvl4pPr>
              <a:defRPr sz="3112"/>
            </a:lvl4pPr>
            <a:lvl5pPr>
              <a:defRPr sz="3112"/>
            </a:lvl5pPr>
            <a:lvl6pPr>
              <a:defRPr sz="3112"/>
            </a:lvl6pPr>
            <a:lvl7pPr>
              <a:defRPr sz="3112"/>
            </a:lvl7pPr>
            <a:lvl8pPr>
              <a:defRPr sz="3112"/>
            </a:lvl8pPr>
            <a:lvl9pPr>
              <a:defRPr sz="3112"/>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Text Placeholder 3"/>
          <p:cNvSpPr>
            <a:spLocks noGrp="1"/>
          </p:cNvSpPr>
          <p:nvPr>
            <p:ph type="body" sz="half" idx="2"/>
          </p:nvPr>
        </p:nvSpPr>
        <p:spPr>
          <a:xfrm>
            <a:off x="1038363" y="6031232"/>
            <a:ext cx="4862047" cy="11173599"/>
          </a:xfrm>
        </p:spPr>
        <p:txBody>
          <a:bodyPr/>
          <a:lstStyle>
            <a:lvl1pPr marL="0" indent="0">
              <a:buNone/>
              <a:defRPr sz="2489"/>
            </a:lvl1pPr>
            <a:lvl2pPr marL="711203" indent="0">
              <a:buNone/>
              <a:defRPr sz="2178"/>
            </a:lvl2pPr>
            <a:lvl3pPr marL="1422406" indent="0">
              <a:buNone/>
              <a:defRPr sz="1867"/>
            </a:lvl3pPr>
            <a:lvl4pPr marL="2133607" indent="0">
              <a:buNone/>
              <a:defRPr sz="1555"/>
            </a:lvl4pPr>
            <a:lvl5pPr marL="2844810" indent="0">
              <a:buNone/>
              <a:defRPr sz="1555"/>
            </a:lvl5pPr>
            <a:lvl6pPr marL="3556013" indent="0">
              <a:buNone/>
              <a:defRPr sz="1555"/>
            </a:lvl6pPr>
            <a:lvl7pPr marL="4267216" indent="0">
              <a:buNone/>
              <a:defRPr sz="1555"/>
            </a:lvl7pPr>
            <a:lvl8pPr marL="4978417" indent="0">
              <a:buNone/>
              <a:defRPr sz="1555"/>
            </a:lvl8pPr>
            <a:lvl9pPr marL="5689620" indent="0">
              <a:buNone/>
              <a:defRPr sz="1555"/>
            </a:lvl9pPr>
          </a:lstStyle>
          <a:p>
            <a:pPr lvl="0"/>
            <a:r>
              <a:rPr lang="hu-HU"/>
              <a:t>Mintaszöveg szerkesztése</a:t>
            </a:r>
          </a:p>
        </p:txBody>
      </p:sp>
      <p:sp>
        <p:nvSpPr>
          <p:cNvPr id="5" name="Date Placeholder 4"/>
          <p:cNvSpPr>
            <a:spLocks noGrp="1"/>
          </p:cNvSpPr>
          <p:nvPr>
            <p:ph type="dt" sz="half" idx="10"/>
          </p:nvPr>
        </p:nvSpPr>
        <p:spPr/>
        <p:txBody>
          <a:bodyPr/>
          <a:lstStyle/>
          <a:p>
            <a:fld id="{D488E7C4-7B6A-4F7A-A52C-AF4D4D3C3DBF}" type="datetimeFigureOut">
              <a:rPr lang="en-US" smtClean="0"/>
              <a:t>9/9/2024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E8FFF9-4C9D-4524-BCAE-81C93D543A34}" type="slidenum">
              <a:rPr lang="en-US" smtClean="0"/>
              <a:t>‹#›</a:t>
            </a:fld>
            <a:endParaRPr lang="en-US"/>
          </a:p>
        </p:txBody>
      </p:sp>
    </p:spTree>
    <p:extLst>
      <p:ext uri="{BB962C8B-B14F-4D97-AF65-F5344CB8AC3E}">
        <p14:creationId xmlns:p14="http://schemas.microsoft.com/office/powerpoint/2010/main" val="3166257421"/>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Title 1"/>
          <p:cNvSpPr>
            <a:spLocks noGrp="1"/>
          </p:cNvSpPr>
          <p:nvPr>
            <p:ph type="title"/>
          </p:nvPr>
        </p:nvSpPr>
        <p:spPr>
          <a:xfrm>
            <a:off x="1038363" y="1340275"/>
            <a:ext cx="4862047" cy="4690957"/>
          </a:xfrm>
        </p:spPr>
        <p:txBody>
          <a:bodyPr anchor="b"/>
          <a:lstStyle>
            <a:lvl1pPr>
              <a:defRPr sz="4978"/>
            </a:lvl1pPr>
          </a:lstStyle>
          <a:p>
            <a:r>
              <a:rPr lang="hu-HU"/>
              <a:t>Mintacím szerkesztése</a:t>
            </a:r>
            <a:endParaRPr lang="en-US" dirty="0"/>
          </a:p>
        </p:txBody>
      </p:sp>
      <p:sp>
        <p:nvSpPr>
          <p:cNvPr id="3" name="Picture Placeholder 2"/>
          <p:cNvSpPr>
            <a:spLocks noGrp="1" noChangeAspect="1"/>
          </p:cNvSpPr>
          <p:nvPr>
            <p:ph type="pic" idx="1"/>
          </p:nvPr>
        </p:nvSpPr>
        <p:spPr>
          <a:xfrm>
            <a:off x="6408796" y="2894624"/>
            <a:ext cx="7631668" cy="14286941"/>
          </a:xfrm>
        </p:spPr>
        <p:txBody>
          <a:bodyPr anchor="t"/>
          <a:lstStyle>
            <a:lvl1pPr marL="0" indent="0">
              <a:buNone/>
              <a:defRPr sz="4978"/>
            </a:lvl1pPr>
            <a:lvl2pPr marL="711203" indent="0">
              <a:buNone/>
              <a:defRPr sz="4355"/>
            </a:lvl2pPr>
            <a:lvl3pPr marL="1422406" indent="0">
              <a:buNone/>
              <a:defRPr sz="3733"/>
            </a:lvl3pPr>
            <a:lvl4pPr marL="2133607" indent="0">
              <a:buNone/>
              <a:defRPr sz="3112"/>
            </a:lvl4pPr>
            <a:lvl5pPr marL="2844810" indent="0">
              <a:buNone/>
              <a:defRPr sz="3112"/>
            </a:lvl5pPr>
            <a:lvl6pPr marL="3556013" indent="0">
              <a:buNone/>
              <a:defRPr sz="3112"/>
            </a:lvl6pPr>
            <a:lvl7pPr marL="4267216" indent="0">
              <a:buNone/>
              <a:defRPr sz="3112"/>
            </a:lvl7pPr>
            <a:lvl8pPr marL="4978417" indent="0">
              <a:buNone/>
              <a:defRPr sz="3112"/>
            </a:lvl8pPr>
            <a:lvl9pPr marL="5689620" indent="0">
              <a:buNone/>
              <a:defRPr sz="3112"/>
            </a:lvl9pPr>
          </a:lstStyle>
          <a:p>
            <a:r>
              <a:rPr lang="hu-HU"/>
              <a:t>Kép beszúrásához kattintson az ikonra</a:t>
            </a:r>
            <a:endParaRPr lang="en-US" dirty="0"/>
          </a:p>
        </p:txBody>
      </p:sp>
      <p:sp>
        <p:nvSpPr>
          <p:cNvPr id="4" name="Text Placeholder 3"/>
          <p:cNvSpPr>
            <a:spLocks noGrp="1"/>
          </p:cNvSpPr>
          <p:nvPr>
            <p:ph type="body" sz="half" idx="2"/>
          </p:nvPr>
        </p:nvSpPr>
        <p:spPr>
          <a:xfrm>
            <a:off x="1038363" y="6031232"/>
            <a:ext cx="4862047" cy="11173599"/>
          </a:xfrm>
        </p:spPr>
        <p:txBody>
          <a:bodyPr/>
          <a:lstStyle>
            <a:lvl1pPr marL="0" indent="0">
              <a:buNone/>
              <a:defRPr sz="2489"/>
            </a:lvl1pPr>
            <a:lvl2pPr marL="711203" indent="0">
              <a:buNone/>
              <a:defRPr sz="2178"/>
            </a:lvl2pPr>
            <a:lvl3pPr marL="1422406" indent="0">
              <a:buNone/>
              <a:defRPr sz="1867"/>
            </a:lvl3pPr>
            <a:lvl4pPr marL="2133607" indent="0">
              <a:buNone/>
              <a:defRPr sz="1555"/>
            </a:lvl4pPr>
            <a:lvl5pPr marL="2844810" indent="0">
              <a:buNone/>
              <a:defRPr sz="1555"/>
            </a:lvl5pPr>
            <a:lvl6pPr marL="3556013" indent="0">
              <a:buNone/>
              <a:defRPr sz="1555"/>
            </a:lvl6pPr>
            <a:lvl7pPr marL="4267216" indent="0">
              <a:buNone/>
              <a:defRPr sz="1555"/>
            </a:lvl7pPr>
            <a:lvl8pPr marL="4978417" indent="0">
              <a:buNone/>
              <a:defRPr sz="1555"/>
            </a:lvl8pPr>
            <a:lvl9pPr marL="5689620" indent="0">
              <a:buNone/>
              <a:defRPr sz="1555"/>
            </a:lvl9pPr>
          </a:lstStyle>
          <a:p>
            <a:pPr lvl="0"/>
            <a:r>
              <a:rPr lang="hu-HU"/>
              <a:t>Mintaszöveg szerkesztése</a:t>
            </a:r>
          </a:p>
        </p:txBody>
      </p:sp>
      <p:sp>
        <p:nvSpPr>
          <p:cNvPr id="5" name="Date Placeholder 4"/>
          <p:cNvSpPr>
            <a:spLocks noGrp="1"/>
          </p:cNvSpPr>
          <p:nvPr>
            <p:ph type="dt" sz="half" idx="10"/>
          </p:nvPr>
        </p:nvSpPr>
        <p:spPr/>
        <p:txBody>
          <a:bodyPr/>
          <a:lstStyle/>
          <a:p>
            <a:fld id="{D488E7C4-7B6A-4F7A-A52C-AF4D4D3C3DBF}" type="datetimeFigureOut">
              <a:rPr lang="en-US" smtClean="0"/>
              <a:t>9/9/2024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E8FFF9-4C9D-4524-BCAE-81C93D543A34}" type="slidenum">
              <a:rPr lang="en-US" smtClean="0"/>
              <a:t>‹#›</a:t>
            </a:fld>
            <a:endParaRPr lang="en-US"/>
          </a:p>
        </p:txBody>
      </p:sp>
    </p:spTree>
    <p:extLst>
      <p:ext uri="{BB962C8B-B14F-4D97-AF65-F5344CB8AC3E}">
        <p14:creationId xmlns:p14="http://schemas.microsoft.com/office/powerpoint/2010/main" val="3989359293"/>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US" dirty="0"/>
          </a:p>
        </p:txBody>
      </p:sp>
      <p:sp>
        <p:nvSpPr>
          <p:cNvPr id="3" name="Vertical Text Placeholder 2"/>
          <p:cNvSpPr>
            <a:spLocks noGrp="1"/>
          </p:cNvSpPr>
          <p:nvPr>
            <p:ph type="body" orient="vert" idx="1"/>
          </p:nvPr>
        </p:nvSpPr>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Date Placeholder 3"/>
          <p:cNvSpPr>
            <a:spLocks noGrp="1"/>
          </p:cNvSpPr>
          <p:nvPr>
            <p:ph type="dt" sz="half" idx="10"/>
          </p:nvPr>
        </p:nvSpPr>
        <p:spPr/>
        <p:txBody>
          <a:bodyPr/>
          <a:lstStyle/>
          <a:p>
            <a:fld id="{D488E7C4-7B6A-4F7A-A52C-AF4D4D3C3DBF}" type="datetimeFigureOut">
              <a:rPr lang="en-US" smtClean="0"/>
              <a:t>9/9/2024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E8FFF9-4C9D-4524-BCAE-81C93D543A34}" type="slidenum">
              <a:rPr lang="en-US" smtClean="0"/>
              <a:t>‹#›</a:t>
            </a:fld>
            <a:endParaRPr lang="en-US"/>
          </a:p>
        </p:txBody>
      </p:sp>
    </p:spTree>
    <p:extLst>
      <p:ext uri="{BB962C8B-B14F-4D97-AF65-F5344CB8AC3E}">
        <p14:creationId xmlns:p14="http://schemas.microsoft.com/office/powerpoint/2010/main" val="1650407533"/>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787977" y="1070357"/>
            <a:ext cx="3250525" cy="17037296"/>
          </a:xfrm>
        </p:spPr>
        <p:txBody>
          <a:bodyPr vert="eaVert"/>
          <a:lstStyle/>
          <a:p>
            <a:r>
              <a:rPr lang="hu-HU"/>
              <a:t>Mintacím szerkesztése</a:t>
            </a:r>
            <a:endParaRPr lang="en-US" dirty="0"/>
          </a:p>
        </p:txBody>
      </p:sp>
      <p:sp>
        <p:nvSpPr>
          <p:cNvPr id="3" name="Vertical Text Placeholder 2"/>
          <p:cNvSpPr>
            <a:spLocks noGrp="1"/>
          </p:cNvSpPr>
          <p:nvPr>
            <p:ph type="body" orient="vert" idx="1"/>
          </p:nvPr>
        </p:nvSpPr>
        <p:spPr>
          <a:xfrm>
            <a:off x="1036400" y="1070357"/>
            <a:ext cx="9563140" cy="17037296"/>
          </a:xfrm>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Date Placeholder 3"/>
          <p:cNvSpPr>
            <a:spLocks noGrp="1"/>
          </p:cNvSpPr>
          <p:nvPr>
            <p:ph type="dt" sz="half" idx="10"/>
          </p:nvPr>
        </p:nvSpPr>
        <p:spPr/>
        <p:txBody>
          <a:bodyPr/>
          <a:lstStyle/>
          <a:p>
            <a:fld id="{D488E7C4-7B6A-4F7A-A52C-AF4D4D3C3DBF}" type="datetimeFigureOut">
              <a:rPr lang="en-US" smtClean="0"/>
              <a:t>9/9/2024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E8FFF9-4C9D-4524-BCAE-81C93D543A34}" type="slidenum">
              <a:rPr lang="en-US" smtClean="0"/>
              <a:t>‹#›</a:t>
            </a:fld>
            <a:endParaRPr lang="en-US"/>
          </a:p>
        </p:txBody>
      </p:sp>
    </p:spTree>
    <p:extLst>
      <p:ext uri="{BB962C8B-B14F-4D97-AF65-F5344CB8AC3E}">
        <p14:creationId xmlns:p14="http://schemas.microsoft.com/office/powerpoint/2010/main" val="1166336190"/>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131094" y="6232272"/>
            <a:ext cx="12819063" cy="68480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2262188" y="11258298"/>
            <a:ext cx="10556875"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163655524"/>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5923424" y="112241"/>
            <a:ext cx="3272790" cy="646203"/>
          </a:xfrm>
        </p:spPr>
        <p:txBody>
          <a:bodyPr lIns="0" tIns="0" rIns="0" bIns="0"/>
          <a:lstStyle>
            <a:lvl1pPr>
              <a:defRPr sz="4199" b="1" i="0">
                <a:solidFill>
                  <a:schemeClr val="bg1"/>
                </a:solidFill>
                <a:latin typeface="Trebuchet MS"/>
                <a:cs typeface="Trebuchet MS"/>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171455020"/>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5923424" y="112241"/>
            <a:ext cx="3272790" cy="646203"/>
          </a:xfrm>
        </p:spPr>
        <p:txBody>
          <a:bodyPr lIns="0" tIns="0" rIns="0" bIns="0"/>
          <a:lstStyle>
            <a:lvl1pPr>
              <a:defRPr sz="4199" b="1" i="0">
                <a:solidFill>
                  <a:schemeClr val="bg1"/>
                </a:solidFill>
                <a:latin typeface="Trebuchet MS"/>
                <a:cs typeface="Trebuchet MS"/>
              </a:defRPr>
            </a:lvl1pPr>
          </a:lstStyle>
          <a:p>
            <a:endParaRPr/>
          </a:p>
        </p:txBody>
      </p:sp>
      <p:sp>
        <p:nvSpPr>
          <p:cNvPr id="3" name="Holder 3"/>
          <p:cNvSpPr>
            <a:spLocks noGrp="1"/>
          </p:cNvSpPr>
          <p:nvPr>
            <p:ph sz="half" idx="2"/>
          </p:nvPr>
        </p:nvSpPr>
        <p:spPr>
          <a:xfrm>
            <a:off x="754063" y="4623945"/>
            <a:ext cx="6560344"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7766844" y="4623945"/>
            <a:ext cx="6560344"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442307788"/>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130618" y="6232271"/>
            <a:ext cx="12813665"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2261235" y="11258297"/>
            <a:ext cx="1055243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224869249"/>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5923424" y="112241"/>
            <a:ext cx="3272790" cy="646203"/>
          </a:xfrm>
        </p:spPr>
        <p:txBody>
          <a:bodyPr lIns="0" tIns="0" rIns="0" bIns="0"/>
          <a:lstStyle>
            <a:lvl1pPr>
              <a:defRPr sz="4199" b="1" i="0">
                <a:solidFill>
                  <a:schemeClr val="bg1"/>
                </a:solidFill>
                <a:latin typeface="Trebuchet MS"/>
                <a:cs typeface="Trebuchet MS"/>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591577627"/>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134448244"/>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Title 1"/>
          <p:cNvSpPr>
            <a:spLocks noGrp="1"/>
          </p:cNvSpPr>
          <p:nvPr>
            <p:ph type="ctrTitle"/>
          </p:nvPr>
        </p:nvSpPr>
        <p:spPr>
          <a:xfrm>
            <a:off x="1130618" y="3290188"/>
            <a:ext cx="12813665" cy="6999205"/>
          </a:xfrm>
        </p:spPr>
        <p:txBody>
          <a:bodyPr anchor="b"/>
          <a:lstStyle>
            <a:lvl1pPr algn="ctr">
              <a:defRPr sz="9317"/>
            </a:lvl1pPr>
          </a:lstStyle>
          <a:p>
            <a:r>
              <a:rPr lang="hu-HU"/>
              <a:t>Mintacím szerkesztése</a:t>
            </a:r>
            <a:endParaRPr lang="en-US" dirty="0"/>
          </a:p>
        </p:txBody>
      </p:sp>
      <p:sp>
        <p:nvSpPr>
          <p:cNvPr id="3" name="Subtitle 2"/>
          <p:cNvSpPr>
            <a:spLocks noGrp="1"/>
          </p:cNvSpPr>
          <p:nvPr>
            <p:ph type="subTitle" idx="1"/>
          </p:nvPr>
        </p:nvSpPr>
        <p:spPr>
          <a:xfrm>
            <a:off x="1884363" y="10559309"/>
            <a:ext cx="11306175" cy="4853835"/>
          </a:xfrm>
        </p:spPr>
        <p:txBody>
          <a:bodyPr/>
          <a:lstStyle>
            <a:lvl1pPr marL="0" indent="0" algn="ctr">
              <a:buNone/>
              <a:defRPr sz="3726"/>
            </a:lvl1pPr>
            <a:lvl2pPr marL="709924" indent="0" algn="ctr">
              <a:buNone/>
              <a:defRPr sz="3106"/>
            </a:lvl2pPr>
            <a:lvl3pPr marL="1419847" indent="0" algn="ctr">
              <a:buNone/>
              <a:defRPr sz="2795"/>
            </a:lvl3pPr>
            <a:lvl4pPr marL="2129771" indent="0" algn="ctr">
              <a:buNone/>
              <a:defRPr sz="2485"/>
            </a:lvl4pPr>
            <a:lvl5pPr marL="2839695" indent="0" algn="ctr">
              <a:buNone/>
              <a:defRPr sz="2485"/>
            </a:lvl5pPr>
            <a:lvl6pPr marL="3549619" indent="0" algn="ctr">
              <a:buNone/>
              <a:defRPr sz="2485"/>
            </a:lvl6pPr>
            <a:lvl7pPr marL="4259542" indent="0" algn="ctr">
              <a:buNone/>
              <a:defRPr sz="2485"/>
            </a:lvl7pPr>
            <a:lvl8pPr marL="4969466" indent="0" algn="ctr">
              <a:buNone/>
              <a:defRPr sz="2485"/>
            </a:lvl8pPr>
            <a:lvl9pPr marL="5679390" indent="0" algn="ctr">
              <a:buNone/>
              <a:defRPr sz="2485"/>
            </a:lvl9pPr>
          </a:lstStyle>
          <a:p>
            <a:r>
              <a:rPr lang="hu-HU"/>
              <a:t>Kattintson ide az alcím mintájának szerkesztéséhez</a:t>
            </a:r>
            <a:endParaRPr lang="en-US" dirty="0"/>
          </a:p>
        </p:txBody>
      </p:sp>
      <p:sp>
        <p:nvSpPr>
          <p:cNvPr id="4" name="Date Placeholder 3"/>
          <p:cNvSpPr>
            <a:spLocks noGrp="1"/>
          </p:cNvSpPr>
          <p:nvPr>
            <p:ph type="dt" sz="half" idx="10"/>
          </p:nvPr>
        </p:nvSpPr>
        <p:spPr/>
        <p:txBody>
          <a:bodyPr/>
          <a:lstStyle/>
          <a:p>
            <a:fld id="{442C1A19-4634-4AF1-A068-082DF5D1BF86}" type="datetimeFigureOut">
              <a:rPr lang="hu-HU" smtClean="0"/>
              <a:t>2024. 09. 09.</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BB20863F-C89F-4794-B2F9-2C37F134535B}" type="slidenum">
              <a:rPr lang="hu-HU" smtClean="0"/>
              <a:t>‹#›</a:t>
            </a:fld>
            <a:endParaRPr lang="hu-HU"/>
          </a:p>
        </p:txBody>
      </p:sp>
    </p:spTree>
    <p:extLst>
      <p:ext uri="{BB962C8B-B14F-4D97-AF65-F5344CB8AC3E}">
        <p14:creationId xmlns:p14="http://schemas.microsoft.com/office/powerpoint/2010/main" val="216660921"/>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US" dirty="0"/>
          </a:p>
        </p:txBody>
      </p:sp>
      <p:sp>
        <p:nvSpPr>
          <p:cNvPr id="3" name="Content Placeholder 2"/>
          <p:cNvSpPr>
            <a:spLocks noGrp="1"/>
          </p:cNvSpPr>
          <p:nvPr>
            <p:ph idx="1"/>
          </p:nvPr>
        </p:nvSpPr>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Date Placeholder 3"/>
          <p:cNvSpPr>
            <a:spLocks noGrp="1"/>
          </p:cNvSpPr>
          <p:nvPr>
            <p:ph type="dt" sz="half" idx="10"/>
          </p:nvPr>
        </p:nvSpPr>
        <p:spPr/>
        <p:txBody>
          <a:bodyPr/>
          <a:lstStyle/>
          <a:p>
            <a:fld id="{442C1A19-4634-4AF1-A068-082DF5D1BF86}" type="datetimeFigureOut">
              <a:rPr lang="hu-HU" smtClean="0"/>
              <a:t>2024. 09. 09.</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BB20863F-C89F-4794-B2F9-2C37F134535B}" type="slidenum">
              <a:rPr lang="hu-HU" smtClean="0"/>
              <a:t>‹#›</a:t>
            </a:fld>
            <a:endParaRPr lang="hu-HU"/>
          </a:p>
        </p:txBody>
      </p:sp>
    </p:spTree>
    <p:extLst>
      <p:ext uri="{BB962C8B-B14F-4D97-AF65-F5344CB8AC3E}">
        <p14:creationId xmlns:p14="http://schemas.microsoft.com/office/powerpoint/2010/main" val="2856626105"/>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Title 1"/>
          <p:cNvSpPr>
            <a:spLocks noGrp="1"/>
          </p:cNvSpPr>
          <p:nvPr>
            <p:ph type="title"/>
          </p:nvPr>
        </p:nvSpPr>
        <p:spPr>
          <a:xfrm>
            <a:off x="1028549" y="5012071"/>
            <a:ext cx="13002101" cy="8362745"/>
          </a:xfrm>
        </p:spPr>
        <p:txBody>
          <a:bodyPr anchor="b"/>
          <a:lstStyle>
            <a:lvl1pPr>
              <a:defRPr sz="9317"/>
            </a:lvl1pPr>
          </a:lstStyle>
          <a:p>
            <a:r>
              <a:rPr lang="hu-HU"/>
              <a:t>Mintacím szerkesztése</a:t>
            </a:r>
            <a:endParaRPr lang="en-US" dirty="0"/>
          </a:p>
        </p:txBody>
      </p:sp>
      <p:sp>
        <p:nvSpPr>
          <p:cNvPr id="3" name="Text Placeholder 2"/>
          <p:cNvSpPr>
            <a:spLocks noGrp="1"/>
          </p:cNvSpPr>
          <p:nvPr>
            <p:ph type="body" idx="1"/>
          </p:nvPr>
        </p:nvSpPr>
        <p:spPr>
          <a:xfrm>
            <a:off x="1028549" y="13453931"/>
            <a:ext cx="13002101" cy="4397771"/>
          </a:xfrm>
        </p:spPr>
        <p:txBody>
          <a:bodyPr/>
          <a:lstStyle>
            <a:lvl1pPr marL="0" indent="0">
              <a:buNone/>
              <a:defRPr sz="3726">
                <a:solidFill>
                  <a:schemeClr val="tx1"/>
                </a:solidFill>
              </a:defRPr>
            </a:lvl1pPr>
            <a:lvl2pPr marL="709924" indent="0">
              <a:buNone/>
              <a:defRPr sz="3106">
                <a:solidFill>
                  <a:schemeClr val="tx1">
                    <a:tint val="75000"/>
                  </a:schemeClr>
                </a:solidFill>
              </a:defRPr>
            </a:lvl2pPr>
            <a:lvl3pPr marL="1419847" indent="0">
              <a:buNone/>
              <a:defRPr sz="2795">
                <a:solidFill>
                  <a:schemeClr val="tx1">
                    <a:tint val="75000"/>
                  </a:schemeClr>
                </a:solidFill>
              </a:defRPr>
            </a:lvl3pPr>
            <a:lvl4pPr marL="2129771" indent="0">
              <a:buNone/>
              <a:defRPr sz="2485">
                <a:solidFill>
                  <a:schemeClr val="tx1">
                    <a:tint val="75000"/>
                  </a:schemeClr>
                </a:solidFill>
              </a:defRPr>
            </a:lvl4pPr>
            <a:lvl5pPr marL="2839695" indent="0">
              <a:buNone/>
              <a:defRPr sz="2485">
                <a:solidFill>
                  <a:schemeClr val="tx1">
                    <a:tint val="75000"/>
                  </a:schemeClr>
                </a:solidFill>
              </a:defRPr>
            </a:lvl5pPr>
            <a:lvl6pPr marL="3549619" indent="0">
              <a:buNone/>
              <a:defRPr sz="2485">
                <a:solidFill>
                  <a:schemeClr val="tx1">
                    <a:tint val="75000"/>
                  </a:schemeClr>
                </a:solidFill>
              </a:defRPr>
            </a:lvl6pPr>
            <a:lvl7pPr marL="4259542" indent="0">
              <a:buNone/>
              <a:defRPr sz="2485">
                <a:solidFill>
                  <a:schemeClr val="tx1">
                    <a:tint val="75000"/>
                  </a:schemeClr>
                </a:solidFill>
              </a:defRPr>
            </a:lvl7pPr>
            <a:lvl8pPr marL="4969466" indent="0">
              <a:buNone/>
              <a:defRPr sz="2485">
                <a:solidFill>
                  <a:schemeClr val="tx1">
                    <a:tint val="75000"/>
                  </a:schemeClr>
                </a:solidFill>
              </a:defRPr>
            </a:lvl8pPr>
            <a:lvl9pPr marL="5679390" indent="0">
              <a:buNone/>
              <a:defRPr sz="2485">
                <a:solidFill>
                  <a:schemeClr val="tx1">
                    <a:tint val="75000"/>
                  </a:schemeClr>
                </a:solidFill>
              </a:defRPr>
            </a:lvl9pPr>
          </a:lstStyle>
          <a:p>
            <a:pPr lvl="0"/>
            <a:r>
              <a:rPr lang="hu-HU"/>
              <a:t>Mintaszöveg szerkesztése</a:t>
            </a:r>
          </a:p>
        </p:txBody>
      </p:sp>
      <p:sp>
        <p:nvSpPr>
          <p:cNvPr id="4" name="Date Placeholder 3"/>
          <p:cNvSpPr>
            <a:spLocks noGrp="1"/>
          </p:cNvSpPr>
          <p:nvPr>
            <p:ph type="dt" sz="half" idx="10"/>
          </p:nvPr>
        </p:nvSpPr>
        <p:spPr/>
        <p:txBody>
          <a:bodyPr/>
          <a:lstStyle/>
          <a:p>
            <a:fld id="{442C1A19-4634-4AF1-A068-082DF5D1BF86}" type="datetimeFigureOut">
              <a:rPr lang="hu-HU" smtClean="0"/>
              <a:t>2024. 09. 09.</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BB20863F-C89F-4794-B2F9-2C37F134535B}" type="slidenum">
              <a:rPr lang="hu-HU" smtClean="0"/>
              <a:t>‹#›</a:t>
            </a:fld>
            <a:endParaRPr lang="hu-HU"/>
          </a:p>
        </p:txBody>
      </p:sp>
    </p:spTree>
    <p:extLst>
      <p:ext uri="{BB962C8B-B14F-4D97-AF65-F5344CB8AC3E}">
        <p14:creationId xmlns:p14="http://schemas.microsoft.com/office/powerpoint/2010/main" val="190119710"/>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US" dirty="0"/>
          </a:p>
        </p:txBody>
      </p:sp>
      <p:sp>
        <p:nvSpPr>
          <p:cNvPr id="3" name="Content Placeholder 2"/>
          <p:cNvSpPr>
            <a:spLocks noGrp="1"/>
          </p:cNvSpPr>
          <p:nvPr>
            <p:ph sz="half" idx="1"/>
          </p:nvPr>
        </p:nvSpPr>
        <p:spPr>
          <a:xfrm>
            <a:off x="1036399" y="5351787"/>
            <a:ext cx="6406833" cy="12755867"/>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Content Placeholder 3"/>
          <p:cNvSpPr>
            <a:spLocks noGrp="1"/>
          </p:cNvSpPr>
          <p:nvPr>
            <p:ph sz="half" idx="2"/>
          </p:nvPr>
        </p:nvSpPr>
        <p:spPr>
          <a:xfrm>
            <a:off x="7631668" y="5351787"/>
            <a:ext cx="6406833" cy="12755867"/>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5" name="Date Placeholder 4"/>
          <p:cNvSpPr>
            <a:spLocks noGrp="1"/>
          </p:cNvSpPr>
          <p:nvPr>
            <p:ph type="dt" sz="half" idx="10"/>
          </p:nvPr>
        </p:nvSpPr>
        <p:spPr/>
        <p:txBody>
          <a:bodyPr/>
          <a:lstStyle/>
          <a:p>
            <a:fld id="{442C1A19-4634-4AF1-A068-082DF5D1BF86}" type="datetimeFigureOut">
              <a:rPr lang="hu-HU" smtClean="0"/>
              <a:t>2024. 09. 09.</a:t>
            </a:fld>
            <a:endParaRPr lang="hu-HU"/>
          </a:p>
        </p:txBody>
      </p:sp>
      <p:sp>
        <p:nvSpPr>
          <p:cNvPr id="6" name="Footer Placeholder 5"/>
          <p:cNvSpPr>
            <a:spLocks noGrp="1"/>
          </p:cNvSpPr>
          <p:nvPr>
            <p:ph type="ftr" sz="quarter" idx="11"/>
          </p:nvPr>
        </p:nvSpPr>
        <p:spPr/>
        <p:txBody>
          <a:bodyPr/>
          <a:lstStyle/>
          <a:p>
            <a:endParaRPr lang="hu-HU"/>
          </a:p>
        </p:txBody>
      </p:sp>
      <p:sp>
        <p:nvSpPr>
          <p:cNvPr id="7" name="Slide Number Placeholder 6"/>
          <p:cNvSpPr>
            <a:spLocks noGrp="1"/>
          </p:cNvSpPr>
          <p:nvPr>
            <p:ph type="sldNum" sz="quarter" idx="12"/>
          </p:nvPr>
        </p:nvSpPr>
        <p:spPr/>
        <p:txBody>
          <a:bodyPr/>
          <a:lstStyle/>
          <a:p>
            <a:fld id="{BB20863F-C89F-4794-B2F9-2C37F134535B}" type="slidenum">
              <a:rPr lang="hu-HU" smtClean="0"/>
              <a:t>‹#›</a:t>
            </a:fld>
            <a:endParaRPr lang="hu-HU"/>
          </a:p>
        </p:txBody>
      </p:sp>
    </p:spTree>
    <p:extLst>
      <p:ext uri="{BB962C8B-B14F-4D97-AF65-F5344CB8AC3E}">
        <p14:creationId xmlns:p14="http://schemas.microsoft.com/office/powerpoint/2010/main" val="2427177075"/>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Title 1"/>
          <p:cNvSpPr>
            <a:spLocks noGrp="1"/>
          </p:cNvSpPr>
          <p:nvPr>
            <p:ph type="title"/>
          </p:nvPr>
        </p:nvSpPr>
        <p:spPr>
          <a:xfrm>
            <a:off x="1038363" y="1070363"/>
            <a:ext cx="13002101" cy="3885863"/>
          </a:xfrm>
        </p:spPr>
        <p:txBody>
          <a:bodyPr/>
          <a:lstStyle/>
          <a:p>
            <a:r>
              <a:rPr lang="hu-HU"/>
              <a:t>Mintacím szerkesztése</a:t>
            </a:r>
            <a:endParaRPr lang="en-US" dirty="0"/>
          </a:p>
        </p:txBody>
      </p:sp>
      <p:sp>
        <p:nvSpPr>
          <p:cNvPr id="3" name="Text Placeholder 2"/>
          <p:cNvSpPr>
            <a:spLocks noGrp="1"/>
          </p:cNvSpPr>
          <p:nvPr>
            <p:ph type="body" idx="1"/>
          </p:nvPr>
        </p:nvSpPr>
        <p:spPr>
          <a:xfrm>
            <a:off x="1038364" y="4928298"/>
            <a:ext cx="6377389" cy="2415283"/>
          </a:xfrm>
        </p:spPr>
        <p:txBody>
          <a:bodyPr anchor="b"/>
          <a:lstStyle>
            <a:lvl1pPr marL="0" indent="0">
              <a:buNone/>
              <a:defRPr sz="3726" b="1"/>
            </a:lvl1pPr>
            <a:lvl2pPr marL="709924" indent="0">
              <a:buNone/>
              <a:defRPr sz="3106" b="1"/>
            </a:lvl2pPr>
            <a:lvl3pPr marL="1419847" indent="0">
              <a:buNone/>
              <a:defRPr sz="2795" b="1"/>
            </a:lvl3pPr>
            <a:lvl4pPr marL="2129771" indent="0">
              <a:buNone/>
              <a:defRPr sz="2485" b="1"/>
            </a:lvl4pPr>
            <a:lvl5pPr marL="2839695" indent="0">
              <a:buNone/>
              <a:defRPr sz="2485" b="1"/>
            </a:lvl5pPr>
            <a:lvl6pPr marL="3549619" indent="0">
              <a:buNone/>
              <a:defRPr sz="2485" b="1"/>
            </a:lvl6pPr>
            <a:lvl7pPr marL="4259542" indent="0">
              <a:buNone/>
              <a:defRPr sz="2485" b="1"/>
            </a:lvl7pPr>
            <a:lvl8pPr marL="4969466" indent="0">
              <a:buNone/>
              <a:defRPr sz="2485" b="1"/>
            </a:lvl8pPr>
            <a:lvl9pPr marL="5679390" indent="0">
              <a:buNone/>
              <a:defRPr sz="2485" b="1"/>
            </a:lvl9pPr>
          </a:lstStyle>
          <a:p>
            <a:pPr lvl="0"/>
            <a:r>
              <a:rPr lang="hu-HU"/>
              <a:t>Mintaszöveg szerkesztése</a:t>
            </a:r>
          </a:p>
        </p:txBody>
      </p:sp>
      <p:sp>
        <p:nvSpPr>
          <p:cNvPr id="4" name="Content Placeholder 3"/>
          <p:cNvSpPr>
            <a:spLocks noGrp="1"/>
          </p:cNvSpPr>
          <p:nvPr>
            <p:ph sz="half" idx="2"/>
          </p:nvPr>
        </p:nvSpPr>
        <p:spPr>
          <a:xfrm>
            <a:off x="1038364" y="7343583"/>
            <a:ext cx="6377389" cy="10801301"/>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5" name="Text Placeholder 4"/>
          <p:cNvSpPr>
            <a:spLocks noGrp="1"/>
          </p:cNvSpPr>
          <p:nvPr>
            <p:ph type="body" sz="quarter" idx="3"/>
          </p:nvPr>
        </p:nvSpPr>
        <p:spPr>
          <a:xfrm>
            <a:off x="7631669" y="4928298"/>
            <a:ext cx="6408796" cy="2415283"/>
          </a:xfrm>
        </p:spPr>
        <p:txBody>
          <a:bodyPr anchor="b"/>
          <a:lstStyle>
            <a:lvl1pPr marL="0" indent="0">
              <a:buNone/>
              <a:defRPr sz="3726" b="1"/>
            </a:lvl1pPr>
            <a:lvl2pPr marL="709924" indent="0">
              <a:buNone/>
              <a:defRPr sz="3106" b="1"/>
            </a:lvl2pPr>
            <a:lvl3pPr marL="1419847" indent="0">
              <a:buNone/>
              <a:defRPr sz="2795" b="1"/>
            </a:lvl3pPr>
            <a:lvl4pPr marL="2129771" indent="0">
              <a:buNone/>
              <a:defRPr sz="2485" b="1"/>
            </a:lvl4pPr>
            <a:lvl5pPr marL="2839695" indent="0">
              <a:buNone/>
              <a:defRPr sz="2485" b="1"/>
            </a:lvl5pPr>
            <a:lvl6pPr marL="3549619" indent="0">
              <a:buNone/>
              <a:defRPr sz="2485" b="1"/>
            </a:lvl6pPr>
            <a:lvl7pPr marL="4259542" indent="0">
              <a:buNone/>
              <a:defRPr sz="2485" b="1"/>
            </a:lvl7pPr>
            <a:lvl8pPr marL="4969466" indent="0">
              <a:buNone/>
              <a:defRPr sz="2485" b="1"/>
            </a:lvl8pPr>
            <a:lvl9pPr marL="5679390" indent="0">
              <a:buNone/>
              <a:defRPr sz="2485" b="1"/>
            </a:lvl9pPr>
          </a:lstStyle>
          <a:p>
            <a:pPr lvl="0"/>
            <a:r>
              <a:rPr lang="hu-HU"/>
              <a:t>Mintaszöveg szerkesztése</a:t>
            </a:r>
          </a:p>
        </p:txBody>
      </p:sp>
      <p:sp>
        <p:nvSpPr>
          <p:cNvPr id="6" name="Content Placeholder 5"/>
          <p:cNvSpPr>
            <a:spLocks noGrp="1"/>
          </p:cNvSpPr>
          <p:nvPr>
            <p:ph sz="quarter" idx="4"/>
          </p:nvPr>
        </p:nvSpPr>
        <p:spPr>
          <a:xfrm>
            <a:off x="7631669" y="7343583"/>
            <a:ext cx="6408796" cy="10801301"/>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7" name="Date Placeholder 6"/>
          <p:cNvSpPr>
            <a:spLocks noGrp="1"/>
          </p:cNvSpPr>
          <p:nvPr>
            <p:ph type="dt" sz="half" idx="10"/>
          </p:nvPr>
        </p:nvSpPr>
        <p:spPr/>
        <p:txBody>
          <a:bodyPr/>
          <a:lstStyle/>
          <a:p>
            <a:fld id="{442C1A19-4634-4AF1-A068-082DF5D1BF86}" type="datetimeFigureOut">
              <a:rPr lang="hu-HU" smtClean="0"/>
              <a:t>2024. 09. 09.</a:t>
            </a:fld>
            <a:endParaRPr lang="hu-HU"/>
          </a:p>
        </p:txBody>
      </p:sp>
      <p:sp>
        <p:nvSpPr>
          <p:cNvPr id="8" name="Footer Placeholder 7"/>
          <p:cNvSpPr>
            <a:spLocks noGrp="1"/>
          </p:cNvSpPr>
          <p:nvPr>
            <p:ph type="ftr" sz="quarter" idx="11"/>
          </p:nvPr>
        </p:nvSpPr>
        <p:spPr/>
        <p:txBody>
          <a:bodyPr/>
          <a:lstStyle/>
          <a:p>
            <a:endParaRPr lang="hu-HU"/>
          </a:p>
        </p:txBody>
      </p:sp>
      <p:sp>
        <p:nvSpPr>
          <p:cNvPr id="9" name="Slide Number Placeholder 8"/>
          <p:cNvSpPr>
            <a:spLocks noGrp="1"/>
          </p:cNvSpPr>
          <p:nvPr>
            <p:ph type="sldNum" sz="quarter" idx="12"/>
          </p:nvPr>
        </p:nvSpPr>
        <p:spPr/>
        <p:txBody>
          <a:bodyPr/>
          <a:lstStyle/>
          <a:p>
            <a:fld id="{BB20863F-C89F-4794-B2F9-2C37F134535B}" type="slidenum">
              <a:rPr lang="hu-HU" smtClean="0"/>
              <a:t>‹#›</a:t>
            </a:fld>
            <a:endParaRPr lang="hu-HU"/>
          </a:p>
        </p:txBody>
      </p:sp>
    </p:spTree>
    <p:extLst>
      <p:ext uri="{BB962C8B-B14F-4D97-AF65-F5344CB8AC3E}">
        <p14:creationId xmlns:p14="http://schemas.microsoft.com/office/powerpoint/2010/main" val="3779204561"/>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US" dirty="0"/>
          </a:p>
        </p:txBody>
      </p:sp>
      <p:sp>
        <p:nvSpPr>
          <p:cNvPr id="3" name="Date Placeholder 2"/>
          <p:cNvSpPr>
            <a:spLocks noGrp="1"/>
          </p:cNvSpPr>
          <p:nvPr>
            <p:ph type="dt" sz="half" idx="10"/>
          </p:nvPr>
        </p:nvSpPr>
        <p:spPr/>
        <p:txBody>
          <a:bodyPr/>
          <a:lstStyle/>
          <a:p>
            <a:fld id="{442C1A19-4634-4AF1-A068-082DF5D1BF86}" type="datetimeFigureOut">
              <a:rPr lang="hu-HU" smtClean="0"/>
              <a:t>2024. 09. 09.</a:t>
            </a:fld>
            <a:endParaRPr lang="hu-HU"/>
          </a:p>
        </p:txBody>
      </p:sp>
      <p:sp>
        <p:nvSpPr>
          <p:cNvPr id="4" name="Footer Placeholder 3"/>
          <p:cNvSpPr>
            <a:spLocks noGrp="1"/>
          </p:cNvSpPr>
          <p:nvPr>
            <p:ph type="ftr" sz="quarter" idx="11"/>
          </p:nvPr>
        </p:nvSpPr>
        <p:spPr/>
        <p:txBody>
          <a:bodyPr/>
          <a:lstStyle/>
          <a:p>
            <a:endParaRPr lang="hu-HU"/>
          </a:p>
        </p:txBody>
      </p:sp>
      <p:sp>
        <p:nvSpPr>
          <p:cNvPr id="5" name="Slide Number Placeholder 4"/>
          <p:cNvSpPr>
            <a:spLocks noGrp="1"/>
          </p:cNvSpPr>
          <p:nvPr>
            <p:ph type="sldNum" sz="quarter" idx="12"/>
          </p:nvPr>
        </p:nvSpPr>
        <p:spPr/>
        <p:txBody>
          <a:bodyPr/>
          <a:lstStyle/>
          <a:p>
            <a:fld id="{BB20863F-C89F-4794-B2F9-2C37F134535B}" type="slidenum">
              <a:rPr lang="hu-HU" smtClean="0"/>
              <a:t>‹#›</a:t>
            </a:fld>
            <a:endParaRPr lang="hu-HU"/>
          </a:p>
        </p:txBody>
      </p:sp>
    </p:spTree>
    <p:extLst>
      <p:ext uri="{BB962C8B-B14F-4D97-AF65-F5344CB8AC3E}">
        <p14:creationId xmlns:p14="http://schemas.microsoft.com/office/powerpoint/2010/main" val="1782032277"/>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2C1A19-4634-4AF1-A068-082DF5D1BF86}" type="datetimeFigureOut">
              <a:rPr lang="hu-HU" smtClean="0"/>
              <a:t>2024. 09. 09.</a:t>
            </a:fld>
            <a:endParaRPr lang="hu-HU"/>
          </a:p>
        </p:txBody>
      </p:sp>
      <p:sp>
        <p:nvSpPr>
          <p:cNvPr id="3" name="Footer Placeholder 2"/>
          <p:cNvSpPr>
            <a:spLocks noGrp="1"/>
          </p:cNvSpPr>
          <p:nvPr>
            <p:ph type="ftr" sz="quarter" idx="11"/>
          </p:nvPr>
        </p:nvSpPr>
        <p:spPr/>
        <p:txBody>
          <a:bodyPr/>
          <a:lstStyle/>
          <a:p>
            <a:endParaRPr lang="hu-HU"/>
          </a:p>
        </p:txBody>
      </p:sp>
      <p:sp>
        <p:nvSpPr>
          <p:cNvPr id="4" name="Slide Number Placeholder 3"/>
          <p:cNvSpPr>
            <a:spLocks noGrp="1"/>
          </p:cNvSpPr>
          <p:nvPr>
            <p:ph type="sldNum" sz="quarter" idx="12"/>
          </p:nvPr>
        </p:nvSpPr>
        <p:spPr/>
        <p:txBody>
          <a:bodyPr/>
          <a:lstStyle/>
          <a:p>
            <a:fld id="{BB20863F-C89F-4794-B2F9-2C37F134535B}" type="slidenum">
              <a:rPr lang="hu-HU" smtClean="0"/>
              <a:t>‹#›</a:t>
            </a:fld>
            <a:endParaRPr lang="hu-HU"/>
          </a:p>
        </p:txBody>
      </p:sp>
    </p:spTree>
    <p:extLst>
      <p:ext uri="{BB962C8B-B14F-4D97-AF65-F5344CB8AC3E}">
        <p14:creationId xmlns:p14="http://schemas.microsoft.com/office/powerpoint/2010/main" val="795018025"/>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Title 1"/>
          <p:cNvSpPr>
            <a:spLocks noGrp="1"/>
          </p:cNvSpPr>
          <p:nvPr>
            <p:ph type="title"/>
          </p:nvPr>
        </p:nvSpPr>
        <p:spPr>
          <a:xfrm>
            <a:off x="1038363" y="1340274"/>
            <a:ext cx="4862047" cy="4690956"/>
          </a:xfrm>
        </p:spPr>
        <p:txBody>
          <a:bodyPr anchor="b"/>
          <a:lstStyle>
            <a:lvl1pPr>
              <a:defRPr sz="4969"/>
            </a:lvl1pPr>
          </a:lstStyle>
          <a:p>
            <a:r>
              <a:rPr lang="hu-HU"/>
              <a:t>Mintacím szerkesztése</a:t>
            </a:r>
            <a:endParaRPr lang="en-US" dirty="0"/>
          </a:p>
        </p:txBody>
      </p:sp>
      <p:sp>
        <p:nvSpPr>
          <p:cNvPr id="3" name="Content Placeholder 2"/>
          <p:cNvSpPr>
            <a:spLocks noGrp="1"/>
          </p:cNvSpPr>
          <p:nvPr>
            <p:ph idx="1"/>
          </p:nvPr>
        </p:nvSpPr>
        <p:spPr>
          <a:xfrm>
            <a:off x="6408796" y="2894624"/>
            <a:ext cx="7631668" cy="14286941"/>
          </a:xfrm>
        </p:spPr>
        <p:txBody>
          <a:bodyPr/>
          <a:lstStyle>
            <a:lvl1pPr>
              <a:defRPr sz="4969"/>
            </a:lvl1pPr>
            <a:lvl2pPr>
              <a:defRPr sz="4348"/>
            </a:lvl2pPr>
            <a:lvl3pPr>
              <a:defRPr sz="3726"/>
            </a:lvl3pPr>
            <a:lvl4pPr>
              <a:defRPr sz="3106"/>
            </a:lvl4pPr>
            <a:lvl5pPr>
              <a:defRPr sz="3106"/>
            </a:lvl5pPr>
            <a:lvl6pPr>
              <a:defRPr sz="3106"/>
            </a:lvl6pPr>
            <a:lvl7pPr>
              <a:defRPr sz="3106"/>
            </a:lvl7pPr>
            <a:lvl8pPr>
              <a:defRPr sz="3106"/>
            </a:lvl8pPr>
            <a:lvl9pPr>
              <a:defRPr sz="3106"/>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Text Placeholder 3"/>
          <p:cNvSpPr>
            <a:spLocks noGrp="1"/>
          </p:cNvSpPr>
          <p:nvPr>
            <p:ph type="body" sz="half" idx="2"/>
          </p:nvPr>
        </p:nvSpPr>
        <p:spPr>
          <a:xfrm>
            <a:off x="1038363" y="6031230"/>
            <a:ext cx="4862047" cy="11173600"/>
          </a:xfrm>
        </p:spPr>
        <p:txBody>
          <a:bodyPr/>
          <a:lstStyle>
            <a:lvl1pPr marL="0" indent="0">
              <a:buNone/>
              <a:defRPr sz="2485"/>
            </a:lvl1pPr>
            <a:lvl2pPr marL="709924" indent="0">
              <a:buNone/>
              <a:defRPr sz="2174"/>
            </a:lvl2pPr>
            <a:lvl3pPr marL="1419847" indent="0">
              <a:buNone/>
              <a:defRPr sz="1863"/>
            </a:lvl3pPr>
            <a:lvl4pPr marL="2129771" indent="0">
              <a:buNone/>
              <a:defRPr sz="1553"/>
            </a:lvl4pPr>
            <a:lvl5pPr marL="2839695" indent="0">
              <a:buNone/>
              <a:defRPr sz="1553"/>
            </a:lvl5pPr>
            <a:lvl6pPr marL="3549619" indent="0">
              <a:buNone/>
              <a:defRPr sz="1553"/>
            </a:lvl6pPr>
            <a:lvl7pPr marL="4259542" indent="0">
              <a:buNone/>
              <a:defRPr sz="1553"/>
            </a:lvl7pPr>
            <a:lvl8pPr marL="4969466" indent="0">
              <a:buNone/>
              <a:defRPr sz="1553"/>
            </a:lvl8pPr>
            <a:lvl9pPr marL="5679390" indent="0">
              <a:buNone/>
              <a:defRPr sz="1553"/>
            </a:lvl9pPr>
          </a:lstStyle>
          <a:p>
            <a:pPr lvl="0"/>
            <a:r>
              <a:rPr lang="hu-HU"/>
              <a:t>Mintaszöveg szerkesztése</a:t>
            </a:r>
          </a:p>
        </p:txBody>
      </p:sp>
      <p:sp>
        <p:nvSpPr>
          <p:cNvPr id="5" name="Date Placeholder 4"/>
          <p:cNvSpPr>
            <a:spLocks noGrp="1"/>
          </p:cNvSpPr>
          <p:nvPr>
            <p:ph type="dt" sz="half" idx="10"/>
          </p:nvPr>
        </p:nvSpPr>
        <p:spPr/>
        <p:txBody>
          <a:bodyPr/>
          <a:lstStyle/>
          <a:p>
            <a:fld id="{442C1A19-4634-4AF1-A068-082DF5D1BF86}" type="datetimeFigureOut">
              <a:rPr lang="hu-HU" smtClean="0"/>
              <a:t>2024. 09. 09.</a:t>
            </a:fld>
            <a:endParaRPr lang="hu-HU"/>
          </a:p>
        </p:txBody>
      </p:sp>
      <p:sp>
        <p:nvSpPr>
          <p:cNvPr id="6" name="Footer Placeholder 5"/>
          <p:cNvSpPr>
            <a:spLocks noGrp="1"/>
          </p:cNvSpPr>
          <p:nvPr>
            <p:ph type="ftr" sz="quarter" idx="11"/>
          </p:nvPr>
        </p:nvSpPr>
        <p:spPr/>
        <p:txBody>
          <a:bodyPr/>
          <a:lstStyle/>
          <a:p>
            <a:endParaRPr lang="hu-HU"/>
          </a:p>
        </p:txBody>
      </p:sp>
      <p:sp>
        <p:nvSpPr>
          <p:cNvPr id="7" name="Slide Number Placeholder 6"/>
          <p:cNvSpPr>
            <a:spLocks noGrp="1"/>
          </p:cNvSpPr>
          <p:nvPr>
            <p:ph type="sldNum" sz="quarter" idx="12"/>
          </p:nvPr>
        </p:nvSpPr>
        <p:spPr/>
        <p:txBody>
          <a:bodyPr/>
          <a:lstStyle/>
          <a:p>
            <a:fld id="{BB20863F-C89F-4794-B2F9-2C37F134535B}" type="slidenum">
              <a:rPr lang="hu-HU" smtClean="0"/>
              <a:t>‹#›</a:t>
            </a:fld>
            <a:endParaRPr lang="hu-HU"/>
          </a:p>
        </p:txBody>
      </p:sp>
    </p:spTree>
    <p:extLst>
      <p:ext uri="{BB962C8B-B14F-4D97-AF65-F5344CB8AC3E}">
        <p14:creationId xmlns:p14="http://schemas.microsoft.com/office/powerpoint/2010/main" val="4162269115"/>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830348587"/>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Title 1"/>
          <p:cNvSpPr>
            <a:spLocks noGrp="1"/>
          </p:cNvSpPr>
          <p:nvPr>
            <p:ph type="title"/>
          </p:nvPr>
        </p:nvSpPr>
        <p:spPr>
          <a:xfrm>
            <a:off x="1038363" y="1340274"/>
            <a:ext cx="4862047" cy="4690956"/>
          </a:xfrm>
        </p:spPr>
        <p:txBody>
          <a:bodyPr anchor="b"/>
          <a:lstStyle>
            <a:lvl1pPr>
              <a:defRPr sz="4969"/>
            </a:lvl1pPr>
          </a:lstStyle>
          <a:p>
            <a:r>
              <a:rPr lang="hu-HU"/>
              <a:t>Mintacím szerkesztése</a:t>
            </a:r>
            <a:endParaRPr lang="en-US" dirty="0"/>
          </a:p>
        </p:txBody>
      </p:sp>
      <p:sp>
        <p:nvSpPr>
          <p:cNvPr id="3" name="Picture Placeholder 2"/>
          <p:cNvSpPr>
            <a:spLocks noGrp="1" noChangeAspect="1"/>
          </p:cNvSpPr>
          <p:nvPr>
            <p:ph type="pic" idx="1"/>
          </p:nvPr>
        </p:nvSpPr>
        <p:spPr>
          <a:xfrm>
            <a:off x="6408796" y="2894624"/>
            <a:ext cx="7631668" cy="14286941"/>
          </a:xfrm>
        </p:spPr>
        <p:txBody>
          <a:bodyPr anchor="t"/>
          <a:lstStyle>
            <a:lvl1pPr marL="0" indent="0">
              <a:buNone/>
              <a:defRPr sz="4969"/>
            </a:lvl1pPr>
            <a:lvl2pPr marL="709924" indent="0">
              <a:buNone/>
              <a:defRPr sz="4348"/>
            </a:lvl2pPr>
            <a:lvl3pPr marL="1419847" indent="0">
              <a:buNone/>
              <a:defRPr sz="3726"/>
            </a:lvl3pPr>
            <a:lvl4pPr marL="2129771" indent="0">
              <a:buNone/>
              <a:defRPr sz="3106"/>
            </a:lvl4pPr>
            <a:lvl5pPr marL="2839695" indent="0">
              <a:buNone/>
              <a:defRPr sz="3106"/>
            </a:lvl5pPr>
            <a:lvl6pPr marL="3549619" indent="0">
              <a:buNone/>
              <a:defRPr sz="3106"/>
            </a:lvl6pPr>
            <a:lvl7pPr marL="4259542" indent="0">
              <a:buNone/>
              <a:defRPr sz="3106"/>
            </a:lvl7pPr>
            <a:lvl8pPr marL="4969466" indent="0">
              <a:buNone/>
              <a:defRPr sz="3106"/>
            </a:lvl8pPr>
            <a:lvl9pPr marL="5679390" indent="0">
              <a:buNone/>
              <a:defRPr sz="3106"/>
            </a:lvl9pPr>
          </a:lstStyle>
          <a:p>
            <a:r>
              <a:rPr lang="hu-HU"/>
              <a:t>Kép beszúrásához kattintson az ikonra</a:t>
            </a:r>
            <a:endParaRPr lang="en-US" dirty="0"/>
          </a:p>
        </p:txBody>
      </p:sp>
      <p:sp>
        <p:nvSpPr>
          <p:cNvPr id="4" name="Text Placeholder 3"/>
          <p:cNvSpPr>
            <a:spLocks noGrp="1"/>
          </p:cNvSpPr>
          <p:nvPr>
            <p:ph type="body" sz="half" idx="2"/>
          </p:nvPr>
        </p:nvSpPr>
        <p:spPr>
          <a:xfrm>
            <a:off x="1038363" y="6031230"/>
            <a:ext cx="4862047" cy="11173600"/>
          </a:xfrm>
        </p:spPr>
        <p:txBody>
          <a:bodyPr/>
          <a:lstStyle>
            <a:lvl1pPr marL="0" indent="0">
              <a:buNone/>
              <a:defRPr sz="2485"/>
            </a:lvl1pPr>
            <a:lvl2pPr marL="709924" indent="0">
              <a:buNone/>
              <a:defRPr sz="2174"/>
            </a:lvl2pPr>
            <a:lvl3pPr marL="1419847" indent="0">
              <a:buNone/>
              <a:defRPr sz="1863"/>
            </a:lvl3pPr>
            <a:lvl4pPr marL="2129771" indent="0">
              <a:buNone/>
              <a:defRPr sz="1553"/>
            </a:lvl4pPr>
            <a:lvl5pPr marL="2839695" indent="0">
              <a:buNone/>
              <a:defRPr sz="1553"/>
            </a:lvl5pPr>
            <a:lvl6pPr marL="3549619" indent="0">
              <a:buNone/>
              <a:defRPr sz="1553"/>
            </a:lvl6pPr>
            <a:lvl7pPr marL="4259542" indent="0">
              <a:buNone/>
              <a:defRPr sz="1553"/>
            </a:lvl7pPr>
            <a:lvl8pPr marL="4969466" indent="0">
              <a:buNone/>
              <a:defRPr sz="1553"/>
            </a:lvl8pPr>
            <a:lvl9pPr marL="5679390" indent="0">
              <a:buNone/>
              <a:defRPr sz="1553"/>
            </a:lvl9pPr>
          </a:lstStyle>
          <a:p>
            <a:pPr lvl="0"/>
            <a:r>
              <a:rPr lang="hu-HU"/>
              <a:t>Mintaszöveg szerkesztése</a:t>
            </a:r>
          </a:p>
        </p:txBody>
      </p:sp>
      <p:sp>
        <p:nvSpPr>
          <p:cNvPr id="5" name="Date Placeholder 4"/>
          <p:cNvSpPr>
            <a:spLocks noGrp="1"/>
          </p:cNvSpPr>
          <p:nvPr>
            <p:ph type="dt" sz="half" idx="10"/>
          </p:nvPr>
        </p:nvSpPr>
        <p:spPr/>
        <p:txBody>
          <a:bodyPr/>
          <a:lstStyle/>
          <a:p>
            <a:fld id="{442C1A19-4634-4AF1-A068-082DF5D1BF86}" type="datetimeFigureOut">
              <a:rPr lang="hu-HU" smtClean="0"/>
              <a:t>2024. 09. 09.</a:t>
            </a:fld>
            <a:endParaRPr lang="hu-HU"/>
          </a:p>
        </p:txBody>
      </p:sp>
      <p:sp>
        <p:nvSpPr>
          <p:cNvPr id="6" name="Footer Placeholder 5"/>
          <p:cNvSpPr>
            <a:spLocks noGrp="1"/>
          </p:cNvSpPr>
          <p:nvPr>
            <p:ph type="ftr" sz="quarter" idx="11"/>
          </p:nvPr>
        </p:nvSpPr>
        <p:spPr/>
        <p:txBody>
          <a:bodyPr/>
          <a:lstStyle/>
          <a:p>
            <a:endParaRPr lang="hu-HU"/>
          </a:p>
        </p:txBody>
      </p:sp>
      <p:sp>
        <p:nvSpPr>
          <p:cNvPr id="7" name="Slide Number Placeholder 6"/>
          <p:cNvSpPr>
            <a:spLocks noGrp="1"/>
          </p:cNvSpPr>
          <p:nvPr>
            <p:ph type="sldNum" sz="quarter" idx="12"/>
          </p:nvPr>
        </p:nvSpPr>
        <p:spPr/>
        <p:txBody>
          <a:bodyPr/>
          <a:lstStyle/>
          <a:p>
            <a:fld id="{BB20863F-C89F-4794-B2F9-2C37F134535B}" type="slidenum">
              <a:rPr lang="hu-HU" smtClean="0"/>
              <a:t>‹#›</a:t>
            </a:fld>
            <a:endParaRPr lang="hu-HU"/>
          </a:p>
        </p:txBody>
      </p:sp>
    </p:spTree>
    <p:extLst>
      <p:ext uri="{BB962C8B-B14F-4D97-AF65-F5344CB8AC3E}">
        <p14:creationId xmlns:p14="http://schemas.microsoft.com/office/powerpoint/2010/main" val="3255522131"/>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US" dirty="0"/>
          </a:p>
        </p:txBody>
      </p:sp>
      <p:sp>
        <p:nvSpPr>
          <p:cNvPr id="3" name="Vertical Text Placeholder 2"/>
          <p:cNvSpPr>
            <a:spLocks noGrp="1"/>
          </p:cNvSpPr>
          <p:nvPr>
            <p:ph type="body" orient="vert" idx="1"/>
          </p:nvPr>
        </p:nvSpPr>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Date Placeholder 3"/>
          <p:cNvSpPr>
            <a:spLocks noGrp="1"/>
          </p:cNvSpPr>
          <p:nvPr>
            <p:ph type="dt" sz="half" idx="10"/>
          </p:nvPr>
        </p:nvSpPr>
        <p:spPr/>
        <p:txBody>
          <a:bodyPr/>
          <a:lstStyle/>
          <a:p>
            <a:fld id="{442C1A19-4634-4AF1-A068-082DF5D1BF86}" type="datetimeFigureOut">
              <a:rPr lang="hu-HU" smtClean="0"/>
              <a:t>2024. 09. 09.</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BB20863F-C89F-4794-B2F9-2C37F134535B}" type="slidenum">
              <a:rPr lang="hu-HU" smtClean="0"/>
              <a:t>‹#›</a:t>
            </a:fld>
            <a:endParaRPr lang="hu-HU"/>
          </a:p>
        </p:txBody>
      </p:sp>
    </p:spTree>
    <p:extLst>
      <p:ext uri="{BB962C8B-B14F-4D97-AF65-F5344CB8AC3E}">
        <p14:creationId xmlns:p14="http://schemas.microsoft.com/office/powerpoint/2010/main" val="1349170568"/>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787977" y="1070357"/>
            <a:ext cx="3250525" cy="17037296"/>
          </a:xfrm>
        </p:spPr>
        <p:txBody>
          <a:bodyPr vert="eaVert"/>
          <a:lstStyle/>
          <a:p>
            <a:r>
              <a:rPr lang="hu-HU"/>
              <a:t>Mintacím szerkesztése</a:t>
            </a:r>
            <a:endParaRPr lang="en-US" dirty="0"/>
          </a:p>
        </p:txBody>
      </p:sp>
      <p:sp>
        <p:nvSpPr>
          <p:cNvPr id="3" name="Vertical Text Placeholder 2"/>
          <p:cNvSpPr>
            <a:spLocks noGrp="1"/>
          </p:cNvSpPr>
          <p:nvPr>
            <p:ph type="body" orient="vert" idx="1"/>
          </p:nvPr>
        </p:nvSpPr>
        <p:spPr>
          <a:xfrm>
            <a:off x="1036400" y="1070357"/>
            <a:ext cx="9563140" cy="17037296"/>
          </a:xfrm>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Date Placeholder 3"/>
          <p:cNvSpPr>
            <a:spLocks noGrp="1"/>
          </p:cNvSpPr>
          <p:nvPr>
            <p:ph type="dt" sz="half" idx="10"/>
          </p:nvPr>
        </p:nvSpPr>
        <p:spPr/>
        <p:txBody>
          <a:bodyPr/>
          <a:lstStyle/>
          <a:p>
            <a:fld id="{442C1A19-4634-4AF1-A068-082DF5D1BF86}" type="datetimeFigureOut">
              <a:rPr lang="hu-HU" smtClean="0"/>
              <a:t>2024. 09. 09.</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BB20863F-C89F-4794-B2F9-2C37F134535B}" type="slidenum">
              <a:rPr lang="hu-HU" smtClean="0"/>
              <a:t>‹#›</a:t>
            </a:fld>
            <a:endParaRPr lang="hu-HU"/>
          </a:p>
        </p:txBody>
      </p:sp>
    </p:spTree>
    <p:extLst>
      <p:ext uri="{BB962C8B-B14F-4D97-AF65-F5344CB8AC3E}">
        <p14:creationId xmlns:p14="http://schemas.microsoft.com/office/powerpoint/2010/main" val="415752206"/>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131123" y="6232271"/>
            <a:ext cx="12819397" cy="55399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2262247" y="11258298"/>
            <a:ext cx="10557149"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181138788"/>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0" i="0">
                <a:solidFill>
                  <a:schemeClr val="tx1"/>
                </a:solidFill>
                <a:latin typeface="Cambria"/>
                <a:cs typeface="Cambria"/>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733213521"/>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0" i="0">
                <a:solidFill>
                  <a:schemeClr val="tx1"/>
                </a:solidFill>
                <a:latin typeface="Cambria"/>
                <a:cs typeface="Cambria"/>
              </a:defRPr>
            </a:lvl1pPr>
          </a:lstStyle>
          <a:p>
            <a:endParaRPr/>
          </a:p>
        </p:txBody>
      </p:sp>
      <p:sp>
        <p:nvSpPr>
          <p:cNvPr id="3" name="Holder 3"/>
          <p:cNvSpPr>
            <a:spLocks noGrp="1"/>
          </p:cNvSpPr>
          <p:nvPr>
            <p:ph sz="half" idx="2"/>
          </p:nvPr>
        </p:nvSpPr>
        <p:spPr>
          <a:xfrm>
            <a:off x="754083" y="4623945"/>
            <a:ext cx="6560514"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7767046" y="4623945"/>
            <a:ext cx="6560514"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148673545"/>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0" i="0">
                <a:solidFill>
                  <a:schemeClr val="tx1"/>
                </a:solidFill>
                <a:latin typeface="Cambria"/>
                <a:cs typeface="Cambri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310246116"/>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679626941"/>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130618" y="6232271"/>
            <a:ext cx="12813665"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2261235" y="11258297"/>
            <a:ext cx="1055243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84741689"/>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346019306"/>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753745" y="4623944"/>
            <a:ext cx="6557582"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7763573" y="4623944"/>
            <a:ext cx="6557582"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751216937"/>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753745" y="4623944"/>
            <a:ext cx="6557582"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7763573" y="4623944"/>
            <a:ext cx="6557582"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598358033"/>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634491686"/>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770946068"/>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0CFF5-D973-4812-9D2D-549573FA5F1E}"/>
              </a:ext>
            </a:extLst>
          </p:cNvPr>
          <p:cNvSpPr>
            <a:spLocks noGrp="1"/>
          </p:cNvSpPr>
          <p:nvPr>
            <p:ph type="ctrTitle"/>
          </p:nvPr>
        </p:nvSpPr>
        <p:spPr>
          <a:xfrm>
            <a:off x="1884363" y="3290187"/>
            <a:ext cx="11306175" cy="6999205"/>
          </a:xfrm>
        </p:spPr>
        <p:txBody>
          <a:bodyPr anchor="b"/>
          <a:lstStyle>
            <a:lvl1pPr algn="ctr">
              <a:defRPr sz="3351"/>
            </a:lvl1pPr>
          </a:lstStyle>
          <a:p>
            <a:r>
              <a:rPr lang="en-US"/>
              <a:t>Click to edit Master title style</a:t>
            </a:r>
            <a:endParaRPr lang="en-ZA"/>
          </a:p>
        </p:txBody>
      </p:sp>
      <p:sp>
        <p:nvSpPr>
          <p:cNvPr id="3" name="Subtitle 2">
            <a:extLst>
              <a:ext uri="{FF2B5EF4-FFF2-40B4-BE49-F238E27FC236}">
                <a16:creationId xmlns:a16="http://schemas.microsoft.com/office/drawing/2014/main" id="{1DCAA63C-21EC-4DA6-AE6E-E629E2395E25}"/>
              </a:ext>
            </a:extLst>
          </p:cNvPr>
          <p:cNvSpPr>
            <a:spLocks noGrp="1"/>
          </p:cNvSpPr>
          <p:nvPr>
            <p:ph type="subTitle" idx="1"/>
          </p:nvPr>
        </p:nvSpPr>
        <p:spPr>
          <a:xfrm>
            <a:off x="1884363" y="10559308"/>
            <a:ext cx="11306175" cy="4853836"/>
          </a:xfrm>
        </p:spPr>
        <p:txBody>
          <a:bodyPr/>
          <a:lstStyle>
            <a:lvl1pPr marL="0" indent="0" algn="ctr">
              <a:buNone/>
              <a:defRPr sz="1340"/>
            </a:lvl1pPr>
            <a:lvl2pPr marL="255346" indent="0" algn="ctr">
              <a:buNone/>
              <a:defRPr sz="1117"/>
            </a:lvl2pPr>
            <a:lvl3pPr marL="510692" indent="0" algn="ctr">
              <a:buNone/>
              <a:defRPr sz="1005"/>
            </a:lvl3pPr>
            <a:lvl4pPr marL="766039" indent="0" algn="ctr">
              <a:buNone/>
              <a:defRPr sz="894"/>
            </a:lvl4pPr>
            <a:lvl5pPr marL="1021385" indent="0" algn="ctr">
              <a:buNone/>
              <a:defRPr sz="894"/>
            </a:lvl5pPr>
            <a:lvl6pPr marL="1276731" indent="0" algn="ctr">
              <a:buNone/>
              <a:defRPr sz="894"/>
            </a:lvl6pPr>
            <a:lvl7pPr marL="1532077" indent="0" algn="ctr">
              <a:buNone/>
              <a:defRPr sz="894"/>
            </a:lvl7pPr>
            <a:lvl8pPr marL="1787423" indent="0" algn="ctr">
              <a:buNone/>
              <a:defRPr sz="894"/>
            </a:lvl8pPr>
            <a:lvl9pPr marL="2042770" indent="0" algn="ctr">
              <a:buNone/>
              <a:defRPr sz="894"/>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C318622A-73EF-44EA-B97C-AA6EC221C0AA}"/>
              </a:ext>
            </a:extLst>
          </p:cNvPr>
          <p:cNvSpPr>
            <a:spLocks noGrp="1"/>
          </p:cNvSpPr>
          <p:nvPr>
            <p:ph type="dt" sz="half" idx="10"/>
          </p:nvPr>
        </p:nvSpPr>
        <p:spPr/>
        <p:txBody>
          <a:bodyPr/>
          <a:lstStyle/>
          <a:p>
            <a:fld id="{52948071-BED6-4E16-A0B1-FE7B89AC42B3}" type="datetimeFigureOut">
              <a:rPr lang="en-ZA" smtClean="0"/>
              <a:t>2024/09/09</a:t>
            </a:fld>
            <a:endParaRPr lang="en-ZA"/>
          </a:p>
        </p:txBody>
      </p:sp>
      <p:sp>
        <p:nvSpPr>
          <p:cNvPr id="5" name="Footer Placeholder 4">
            <a:extLst>
              <a:ext uri="{FF2B5EF4-FFF2-40B4-BE49-F238E27FC236}">
                <a16:creationId xmlns:a16="http://schemas.microsoft.com/office/drawing/2014/main" id="{4BF114E8-08D9-430B-B1B8-57ACCB8419CF}"/>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D23B4778-97F7-4FBD-897E-23D2F38CDF16}"/>
              </a:ext>
            </a:extLst>
          </p:cNvPr>
          <p:cNvSpPr>
            <a:spLocks noGrp="1"/>
          </p:cNvSpPr>
          <p:nvPr>
            <p:ph type="sldNum" sz="quarter" idx="12"/>
          </p:nvPr>
        </p:nvSpPr>
        <p:spPr/>
        <p:txBody>
          <a:bodyPr/>
          <a:lstStyle/>
          <a:p>
            <a:fld id="{661D0345-BD1A-4459-B482-DCB0FC992A24}" type="slidenum">
              <a:rPr lang="en-ZA" smtClean="0"/>
              <a:t>‹#›</a:t>
            </a:fld>
            <a:endParaRPr lang="en-ZA"/>
          </a:p>
        </p:txBody>
      </p:sp>
    </p:spTree>
    <p:extLst>
      <p:ext uri="{BB962C8B-B14F-4D97-AF65-F5344CB8AC3E}">
        <p14:creationId xmlns:p14="http://schemas.microsoft.com/office/powerpoint/2010/main" val="2741989327"/>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803C8-CCA6-4F0C-9AF6-900AE8028019}"/>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2E3F085F-1801-40F9-ABF4-33793B1F688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4674114E-D169-4FAC-9D87-87EAC4E81DFA}"/>
              </a:ext>
            </a:extLst>
          </p:cNvPr>
          <p:cNvSpPr>
            <a:spLocks noGrp="1"/>
          </p:cNvSpPr>
          <p:nvPr>
            <p:ph type="dt" sz="half" idx="10"/>
          </p:nvPr>
        </p:nvSpPr>
        <p:spPr/>
        <p:txBody>
          <a:bodyPr/>
          <a:lstStyle/>
          <a:p>
            <a:fld id="{52948071-BED6-4E16-A0B1-FE7B89AC42B3}" type="datetimeFigureOut">
              <a:rPr lang="en-ZA" smtClean="0"/>
              <a:t>2024/09/09</a:t>
            </a:fld>
            <a:endParaRPr lang="en-ZA"/>
          </a:p>
        </p:txBody>
      </p:sp>
      <p:sp>
        <p:nvSpPr>
          <p:cNvPr id="5" name="Footer Placeholder 4">
            <a:extLst>
              <a:ext uri="{FF2B5EF4-FFF2-40B4-BE49-F238E27FC236}">
                <a16:creationId xmlns:a16="http://schemas.microsoft.com/office/drawing/2014/main" id="{772C87EE-9E0D-46B8-83B6-7AFBE3CBC829}"/>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09DE5B81-D4FE-4E67-A473-D6D5A3A66047}"/>
              </a:ext>
            </a:extLst>
          </p:cNvPr>
          <p:cNvSpPr>
            <a:spLocks noGrp="1"/>
          </p:cNvSpPr>
          <p:nvPr>
            <p:ph type="sldNum" sz="quarter" idx="12"/>
          </p:nvPr>
        </p:nvSpPr>
        <p:spPr/>
        <p:txBody>
          <a:bodyPr/>
          <a:lstStyle/>
          <a:p>
            <a:fld id="{661D0345-BD1A-4459-B482-DCB0FC992A24}" type="slidenum">
              <a:rPr lang="en-ZA" smtClean="0"/>
              <a:t>‹#›</a:t>
            </a:fld>
            <a:endParaRPr lang="en-ZA"/>
          </a:p>
        </p:txBody>
      </p:sp>
    </p:spTree>
    <p:extLst>
      <p:ext uri="{BB962C8B-B14F-4D97-AF65-F5344CB8AC3E}">
        <p14:creationId xmlns:p14="http://schemas.microsoft.com/office/powerpoint/2010/main" val="1676262214"/>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3B5DC-24C2-4AC3-98A3-BADD2550B4FE}"/>
              </a:ext>
            </a:extLst>
          </p:cNvPr>
          <p:cNvSpPr>
            <a:spLocks noGrp="1"/>
          </p:cNvSpPr>
          <p:nvPr>
            <p:ph type="title"/>
          </p:nvPr>
        </p:nvSpPr>
        <p:spPr>
          <a:xfrm>
            <a:off x="1028548" y="5012068"/>
            <a:ext cx="13002101" cy="8362745"/>
          </a:xfrm>
        </p:spPr>
        <p:txBody>
          <a:bodyPr anchor="b"/>
          <a:lstStyle>
            <a:lvl1pPr>
              <a:defRPr sz="3351"/>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4CB9C258-D5ED-41CA-AC3E-A3B91269534B}"/>
              </a:ext>
            </a:extLst>
          </p:cNvPr>
          <p:cNvSpPr>
            <a:spLocks noGrp="1"/>
          </p:cNvSpPr>
          <p:nvPr>
            <p:ph type="body" idx="1"/>
          </p:nvPr>
        </p:nvSpPr>
        <p:spPr>
          <a:xfrm>
            <a:off x="1028548" y="13453928"/>
            <a:ext cx="13002101" cy="4397770"/>
          </a:xfrm>
        </p:spPr>
        <p:txBody>
          <a:bodyPr/>
          <a:lstStyle>
            <a:lvl1pPr marL="0" indent="0">
              <a:buNone/>
              <a:defRPr sz="1340">
                <a:solidFill>
                  <a:schemeClr val="tx1">
                    <a:tint val="75000"/>
                  </a:schemeClr>
                </a:solidFill>
              </a:defRPr>
            </a:lvl1pPr>
            <a:lvl2pPr marL="255346" indent="0">
              <a:buNone/>
              <a:defRPr sz="1117">
                <a:solidFill>
                  <a:schemeClr val="tx1">
                    <a:tint val="75000"/>
                  </a:schemeClr>
                </a:solidFill>
              </a:defRPr>
            </a:lvl2pPr>
            <a:lvl3pPr marL="510692" indent="0">
              <a:buNone/>
              <a:defRPr sz="1005">
                <a:solidFill>
                  <a:schemeClr val="tx1">
                    <a:tint val="75000"/>
                  </a:schemeClr>
                </a:solidFill>
              </a:defRPr>
            </a:lvl3pPr>
            <a:lvl4pPr marL="766039" indent="0">
              <a:buNone/>
              <a:defRPr sz="894">
                <a:solidFill>
                  <a:schemeClr val="tx1">
                    <a:tint val="75000"/>
                  </a:schemeClr>
                </a:solidFill>
              </a:defRPr>
            </a:lvl4pPr>
            <a:lvl5pPr marL="1021385" indent="0">
              <a:buNone/>
              <a:defRPr sz="894">
                <a:solidFill>
                  <a:schemeClr val="tx1">
                    <a:tint val="75000"/>
                  </a:schemeClr>
                </a:solidFill>
              </a:defRPr>
            </a:lvl5pPr>
            <a:lvl6pPr marL="1276731" indent="0">
              <a:buNone/>
              <a:defRPr sz="894">
                <a:solidFill>
                  <a:schemeClr val="tx1">
                    <a:tint val="75000"/>
                  </a:schemeClr>
                </a:solidFill>
              </a:defRPr>
            </a:lvl6pPr>
            <a:lvl7pPr marL="1532077" indent="0">
              <a:buNone/>
              <a:defRPr sz="894">
                <a:solidFill>
                  <a:schemeClr val="tx1">
                    <a:tint val="75000"/>
                  </a:schemeClr>
                </a:solidFill>
              </a:defRPr>
            </a:lvl7pPr>
            <a:lvl8pPr marL="1787423" indent="0">
              <a:buNone/>
              <a:defRPr sz="894">
                <a:solidFill>
                  <a:schemeClr val="tx1">
                    <a:tint val="75000"/>
                  </a:schemeClr>
                </a:solidFill>
              </a:defRPr>
            </a:lvl8pPr>
            <a:lvl9pPr marL="2042770" indent="0">
              <a:buNone/>
              <a:defRPr sz="894">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21B3618-338D-4195-878C-21AEA5D83DDA}"/>
              </a:ext>
            </a:extLst>
          </p:cNvPr>
          <p:cNvSpPr>
            <a:spLocks noGrp="1"/>
          </p:cNvSpPr>
          <p:nvPr>
            <p:ph type="dt" sz="half" idx="10"/>
          </p:nvPr>
        </p:nvSpPr>
        <p:spPr/>
        <p:txBody>
          <a:bodyPr/>
          <a:lstStyle/>
          <a:p>
            <a:fld id="{52948071-BED6-4E16-A0B1-FE7B89AC42B3}" type="datetimeFigureOut">
              <a:rPr lang="en-ZA" smtClean="0"/>
              <a:t>2024/09/09</a:t>
            </a:fld>
            <a:endParaRPr lang="en-ZA"/>
          </a:p>
        </p:txBody>
      </p:sp>
      <p:sp>
        <p:nvSpPr>
          <p:cNvPr id="5" name="Footer Placeholder 4">
            <a:extLst>
              <a:ext uri="{FF2B5EF4-FFF2-40B4-BE49-F238E27FC236}">
                <a16:creationId xmlns:a16="http://schemas.microsoft.com/office/drawing/2014/main" id="{016A7C15-8942-4843-955E-97605D3BC8D1}"/>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9D6A87F0-04C4-45BF-9B6C-4C26857567D6}"/>
              </a:ext>
            </a:extLst>
          </p:cNvPr>
          <p:cNvSpPr>
            <a:spLocks noGrp="1"/>
          </p:cNvSpPr>
          <p:nvPr>
            <p:ph type="sldNum" sz="quarter" idx="12"/>
          </p:nvPr>
        </p:nvSpPr>
        <p:spPr/>
        <p:txBody>
          <a:bodyPr/>
          <a:lstStyle/>
          <a:p>
            <a:fld id="{661D0345-BD1A-4459-B482-DCB0FC992A24}" type="slidenum">
              <a:rPr lang="en-ZA" smtClean="0"/>
              <a:t>‹#›</a:t>
            </a:fld>
            <a:endParaRPr lang="en-ZA"/>
          </a:p>
        </p:txBody>
      </p:sp>
    </p:spTree>
    <p:extLst>
      <p:ext uri="{BB962C8B-B14F-4D97-AF65-F5344CB8AC3E}">
        <p14:creationId xmlns:p14="http://schemas.microsoft.com/office/powerpoint/2010/main" val="1515147384"/>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0BBA0-FA7E-486D-A5DC-34DEE9BFAF4C}"/>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D2A79C44-E197-4B00-8374-55CF14E2AA17}"/>
              </a:ext>
            </a:extLst>
          </p:cNvPr>
          <p:cNvSpPr>
            <a:spLocks noGrp="1"/>
          </p:cNvSpPr>
          <p:nvPr>
            <p:ph sz="half" idx="1"/>
          </p:nvPr>
        </p:nvSpPr>
        <p:spPr>
          <a:xfrm>
            <a:off x="1036399" y="5351787"/>
            <a:ext cx="6406833" cy="1275586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B779B080-DB74-48FD-83B7-BF5A0111903A}"/>
              </a:ext>
            </a:extLst>
          </p:cNvPr>
          <p:cNvSpPr>
            <a:spLocks noGrp="1"/>
          </p:cNvSpPr>
          <p:nvPr>
            <p:ph sz="half" idx="2"/>
          </p:nvPr>
        </p:nvSpPr>
        <p:spPr>
          <a:xfrm>
            <a:off x="7631669" y="5351787"/>
            <a:ext cx="6406833" cy="1275586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CDFEFC8E-D10D-4A83-82BC-DA47AB972733}"/>
              </a:ext>
            </a:extLst>
          </p:cNvPr>
          <p:cNvSpPr>
            <a:spLocks noGrp="1"/>
          </p:cNvSpPr>
          <p:nvPr>
            <p:ph type="dt" sz="half" idx="10"/>
          </p:nvPr>
        </p:nvSpPr>
        <p:spPr/>
        <p:txBody>
          <a:bodyPr/>
          <a:lstStyle/>
          <a:p>
            <a:fld id="{52948071-BED6-4E16-A0B1-FE7B89AC42B3}" type="datetimeFigureOut">
              <a:rPr lang="en-ZA" smtClean="0"/>
              <a:t>2024/09/09</a:t>
            </a:fld>
            <a:endParaRPr lang="en-ZA"/>
          </a:p>
        </p:txBody>
      </p:sp>
      <p:sp>
        <p:nvSpPr>
          <p:cNvPr id="6" name="Footer Placeholder 5">
            <a:extLst>
              <a:ext uri="{FF2B5EF4-FFF2-40B4-BE49-F238E27FC236}">
                <a16:creationId xmlns:a16="http://schemas.microsoft.com/office/drawing/2014/main" id="{34CF0C2B-833C-43C8-BAD7-83C8EE54A136}"/>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E63B5113-9543-42E1-8A52-B300425D274D}"/>
              </a:ext>
            </a:extLst>
          </p:cNvPr>
          <p:cNvSpPr>
            <a:spLocks noGrp="1"/>
          </p:cNvSpPr>
          <p:nvPr>
            <p:ph type="sldNum" sz="quarter" idx="12"/>
          </p:nvPr>
        </p:nvSpPr>
        <p:spPr/>
        <p:txBody>
          <a:bodyPr/>
          <a:lstStyle/>
          <a:p>
            <a:fld id="{661D0345-BD1A-4459-B482-DCB0FC992A24}" type="slidenum">
              <a:rPr lang="en-ZA" smtClean="0"/>
              <a:t>‹#›</a:t>
            </a:fld>
            <a:endParaRPr lang="en-ZA"/>
          </a:p>
        </p:txBody>
      </p:sp>
    </p:spTree>
    <p:extLst>
      <p:ext uri="{BB962C8B-B14F-4D97-AF65-F5344CB8AC3E}">
        <p14:creationId xmlns:p14="http://schemas.microsoft.com/office/powerpoint/2010/main" val="1589209896"/>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C9ADA-C246-4784-B154-DF512264D42C}"/>
              </a:ext>
            </a:extLst>
          </p:cNvPr>
          <p:cNvSpPr>
            <a:spLocks noGrp="1"/>
          </p:cNvSpPr>
          <p:nvPr>
            <p:ph type="title"/>
          </p:nvPr>
        </p:nvSpPr>
        <p:spPr>
          <a:xfrm>
            <a:off x="1038363" y="1070360"/>
            <a:ext cx="13002101" cy="38858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ACFF8C44-EF3C-40C4-9544-4754997BFD2B}"/>
              </a:ext>
            </a:extLst>
          </p:cNvPr>
          <p:cNvSpPr>
            <a:spLocks noGrp="1"/>
          </p:cNvSpPr>
          <p:nvPr>
            <p:ph type="body" idx="1"/>
          </p:nvPr>
        </p:nvSpPr>
        <p:spPr>
          <a:xfrm>
            <a:off x="1038363" y="4928298"/>
            <a:ext cx="6377389" cy="2415283"/>
          </a:xfrm>
        </p:spPr>
        <p:txBody>
          <a:bodyPr anchor="b"/>
          <a:lstStyle>
            <a:lvl1pPr marL="0" indent="0">
              <a:buNone/>
              <a:defRPr sz="1340" b="1"/>
            </a:lvl1pPr>
            <a:lvl2pPr marL="255346" indent="0">
              <a:buNone/>
              <a:defRPr sz="1117" b="1"/>
            </a:lvl2pPr>
            <a:lvl3pPr marL="510692" indent="0">
              <a:buNone/>
              <a:defRPr sz="1005" b="1"/>
            </a:lvl3pPr>
            <a:lvl4pPr marL="766039" indent="0">
              <a:buNone/>
              <a:defRPr sz="894" b="1"/>
            </a:lvl4pPr>
            <a:lvl5pPr marL="1021385" indent="0">
              <a:buNone/>
              <a:defRPr sz="894" b="1"/>
            </a:lvl5pPr>
            <a:lvl6pPr marL="1276731" indent="0">
              <a:buNone/>
              <a:defRPr sz="894" b="1"/>
            </a:lvl6pPr>
            <a:lvl7pPr marL="1532077" indent="0">
              <a:buNone/>
              <a:defRPr sz="894" b="1"/>
            </a:lvl7pPr>
            <a:lvl8pPr marL="1787423" indent="0">
              <a:buNone/>
              <a:defRPr sz="894" b="1"/>
            </a:lvl8pPr>
            <a:lvl9pPr marL="2042770" indent="0">
              <a:buNone/>
              <a:defRPr sz="894" b="1"/>
            </a:lvl9pPr>
          </a:lstStyle>
          <a:p>
            <a:pPr lvl="0"/>
            <a:r>
              <a:rPr lang="en-US"/>
              <a:t>Edit Master text styles</a:t>
            </a:r>
          </a:p>
        </p:txBody>
      </p:sp>
      <p:sp>
        <p:nvSpPr>
          <p:cNvPr id="4" name="Content Placeholder 3">
            <a:extLst>
              <a:ext uri="{FF2B5EF4-FFF2-40B4-BE49-F238E27FC236}">
                <a16:creationId xmlns:a16="http://schemas.microsoft.com/office/drawing/2014/main" id="{15BD2586-C875-4584-99F7-9F0D9D8EC7E0}"/>
              </a:ext>
            </a:extLst>
          </p:cNvPr>
          <p:cNvSpPr>
            <a:spLocks noGrp="1"/>
          </p:cNvSpPr>
          <p:nvPr>
            <p:ph sz="half" idx="2"/>
          </p:nvPr>
        </p:nvSpPr>
        <p:spPr>
          <a:xfrm>
            <a:off x="1038363" y="7343581"/>
            <a:ext cx="6377389" cy="1080130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B96CD9D3-2B60-46C5-B2B5-7FA2B49D4887}"/>
              </a:ext>
            </a:extLst>
          </p:cNvPr>
          <p:cNvSpPr>
            <a:spLocks noGrp="1"/>
          </p:cNvSpPr>
          <p:nvPr>
            <p:ph type="body" sz="quarter" idx="3"/>
          </p:nvPr>
        </p:nvSpPr>
        <p:spPr>
          <a:xfrm>
            <a:off x="7631669" y="4928298"/>
            <a:ext cx="6408796" cy="2415283"/>
          </a:xfrm>
        </p:spPr>
        <p:txBody>
          <a:bodyPr anchor="b"/>
          <a:lstStyle>
            <a:lvl1pPr marL="0" indent="0">
              <a:buNone/>
              <a:defRPr sz="1340" b="1"/>
            </a:lvl1pPr>
            <a:lvl2pPr marL="255346" indent="0">
              <a:buNone/>
              <a:defRPr sz="1117" b="1"/>
            </a:lvl2pPr>
            <a:lvl3pPr marL="510692" indent="0">
              <a:buNone/>
              <a:defRPr sz="1005" b="1"/>
            </a:lvl3pPr>
            <a:lvl4pPr marL="766039" indent="0">
              <a:buNone/>
              <a:defRPr sz="894" b="1"/>
            </a:lvl4pPr>
            <a:lvl5pPr marL="1021385" indent="0">
              <a:buNone/>
              <a:defRPr sz="894" b="1"/>
            </a:lvl5pPr>
            <a:lvl6pPr marL="1276731" indent="0">
              <a:buNone/>
              <a:defRPr sz="894" b="1"/>
            </a:lvl6pPr>
            <a:lvl7pPr marL="1532077" indent="0">
              <a:buNone/>
              <a:defRPr sz="894" b="1"/>
            </a:lvl7pPr>
            <a:lvl8pPr marL="1787423" indent="0">
              <a:buNone/>
              <a:defRPr sz="894" b="1"/>
            </a:lvl8pPr>
            <a:lvl9pPr marL="2042770" indent="0">
              <a:buNone/>
              <a:defRPr sz="894" b="1"/>
            </a:lvl9pPr>
          </a:lstStyle>
          <a:p>
            <a:pPr lvl="0"/>
            <a:r>
              <a:rPr lang="en-US"/>
              <a:t>Edit Master text styles</a:t>
            </a:r>
          </a:p>
        </p:txBody>
      </p:sp>
      <p:sp>
        <p:nvSpPr>
          <p:cNvPr id="6" name="Content Placeholder 5">
            <a:extLst>
              <a:ext uri="{FF2B5EF4-FFF2-40B4-BE49-F238E27FC236}">
                <a16:creationId xmlns:a16="http://schemas.microsoft.com/office/drawing/2014/main" id="{48A8864B-5400-4D15-B459-D3D623A8404A}"/>
              </a:ext>
            </a:extLst>
          </p:cNvPr>
          <p:cNvSpPr>
            <a:spLocks noGrp="1"/>
          </p:cNvSpPr>
          <p:nvPr>
            <p:ph sz="quarter" idx="4"/>
          </p:nvPr>
        </p:nvSpPr>
        <p:spPr>
          <a:xfrm>
            <a:off x="7631669" y="7343581"/>
            <a:ext cx="6408796" cy="1080130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4F26792E-2222-48C0-A9B7-D053B4945133}"/>
              </a:ext>
            </a:extLst>
          </p:cNvPr>
          <p:cNvSpPr>
            <a:spLocks noGrp="1"/>
          </p:cNvSpPr>
          <p:nvPr>
            <p:ph type="dt" sz="half" idx="10"/>
          </p:nvPr>
        </p:nvSpPr>
        <p:spPr/>
        <p:txBody>
          <a:bodyPr/>
          <a:lstStyle/>
          <a:p>
            <a:fld id="{52948071-BED6-4E16-A0B1-FE7B89AC42B3}" type="datetimeFigureOut">
              <a:rPr lang="en-ZA" smtClean="0"/>
              <a:t>2024/09/09</a:t>
            </a:fld>
            <a:endParaRPr lang="en-ZA"/>
          </a:p>
        </p:txBody>
      </p:sp>
      <p:sp>
        <p:nvSpPr>
          <p:cNvPr id="8" name="Footer Placeholder 7">
            <a:extLst>
              <a:ext uri="{FF2B5EF4-FFF2-40B4-BE49-F238E27FC236}">
                <a16:creationId xmlns:a16="http://schemas.microsoft.com/office/drawing/2014/main" id="{F6B34C78-AB95-471B-B4D4-B3F12D3A5B49}"/>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3B9F67AE-E65B-4E9A-9E2D-A4F8F3ECB25C}"/>
              </a:ext>
            </a:extLst>
          </p:cNvPr>
          <p:cNvSpPr>
            <a:spLocks noGrp="1"/>
          </p:cNvSpPr>
          <p:nvPr>
            <p:ph type="sldNum" sz="quarter" idx="12"/>
          </p:nvPr>
        </p:nvSpPr>
        <p:spPr/>
        <p:txBody>
          <a:bodyPr/>
          <a:lstStyle/>
          <a:p>
            <a:fld id="{661D0345-BD1A-4459-B482-DCB0FC992A24}" type="slidenum">
              <a:rPr lang="en-ZA" smtClean="0"/>
              <a:t>‹#›</a:t>
            </a:fld>
            <a:endParaRPr lang="en-ZA"/>
          </a:p>
        </p:txBody>
      </p:sp>
    </p:spTree>
    <p:extLst>
      <p:ext uri="{BB962C8B-B14F-4D97-AF65-F5344CB8AC3E}">
        <p14:creationId xmlns:p14="http://schemas.microsoft.com/office/powerpoint/2010/main" val="487969499"/>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7659B-8191-4774-997C-91A38D53BD10}"/>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C11B6C7C-36ED-4CA7-89B6-2BB5675B8B0A}"/>
              </a:ext>
            </a:extLst>
          </p:cNvPr>
          <p:cNvSpPr>
            <a:spLocks noGrp="1"/>
          </p:cNvSpPr>
          <p:nvPr>
            <p:ph type="dt" sz="half" idx="10"/>
          </p:nvPr>
        </p:nvSpPr>
        <p:spPr/>
        <p:txBody>
          <a:bodyPr/>
          <a:lstStyle/>
          <a:p>
            <a:fld id="{52948071-BED6-4E16-A0B1-FE7B89AC42B3}" type="datetimeFigureOut">
              <a:rPr lang="en-ZA" smtClean="0"/>
              <a:t>2024/09/09</a:t>
            </a:fld>
            <a:endParaRPr lang="en-ZA"/>
          </a:p>
        </p:txBody>
      </p:sp>
      <p:sp>
        <p:nvSpPr>
          <p:cNvPr id="4" name="Footer Placeholder 3">
            <a:extLst>
              <a:ext uri="{FF2B5EF4-FFF2-40B4-BE49-F238E27FC236}">
                <a16:creationId xmlns:a16="http://schemas.microsoft.com/office/drawing/2014/main" id="{DCBA22C9-8098-4167-9D0B-DD1639046182}"/>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E8991A12-FEC1-46CE-B717-6B3E2696BA6C}"/>
              </a:ext>
            </a:extLst>
          </p:cNvPr>
          <p:cNvSpPr>
            <a:spLocks noGrp="1"/>
          </p:cNvSpPr>
          <p:nvPr>
            <p:ph type="sldNum" sz="quarter" idx="12"/>
          </p:nvPr>
        </p:nvSpPr>
        <p:spPr/>
        <p:txBody>
          <a:bodyPr/>
          <a:lstStyle/>
          <a:p>
            <a:fld id="{661D0345-BD1A-4459-B482-DCB0FC992A24}" type="slidenum">
              <a:rPr lang="en-ZA" smtClean="0"/>
              <a:t>‹#›</a:t>
            </a:fld>
            <a:endParaRPr lang="en-ZA"/>
          </a:p>
        </p:txBody>
      </p:sp>
    </p:spTree>
    <p:extLst>
      <p:ext uri="{BB962C8B-B14F-4D97-AF65-F5344CB8AC3E}">
        <p14:creationId xmlns:p14="http://schemas.microsoft.com/office/powerpoint/2010/main" val="639388420"/>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6C4558E-BA07-4B84-ADE5-1823BEE08C48}"/>
              </a:ext>
            </a:extLst>
          </p:cNvPr>
          <p:cNvSpPr>
            <a:spLocks noGrp="1"/>
          </p:cNvSpPr>
          <p:nvPr>
            <p:ph type="dt" sz="half" idx="10"/>
          </p:nvPr>
        </p:nvSpPr>
        <p:spPr/>
        <p:txBody>
          <a:bodyPr/>
          <a:lstStyle/>
          <a:p>
            <a:fld id="{52948071-BED6-4E16-A0B1-FE7B89AC42B3}" type="datetimeFigureOut">
              <a:rPr lang="en-ZA" smtClean="0"/>
              <a:t>2024/09/09</a:t>
            </a:fld>
            <a:endParaRPr lang="en-ZA"/>
          </a:p>
        </p:txBody>
      </p:sp>
      <p:sp>
        <p:nvSpPr>
          <p:cNvPr id="3" name="Footer Placeholder 2">
            <a:extLst>
              <a:ext uri="{FF2B5EF4-FFF2-40B4-BE49-F238E27FC236}">
                <a16:creationId xmlns:a16="http://schemas.microsoft.com/office/drawing/2014/main" id="{DE86692F-D02F-420F-89C0-9C1DFE31EF27}"/>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03F57175-4941-41F0-88A8-E06499E20C4F}"/>
              </a:ext>
            </a:extLst>
          </p:cNvPr>
          <p:cNvSpPr>
            <a:spLocks noGrp="1"/>
          </p:cNvSpPr>
          <p:nvPr>
            <p:ph type="sldNum" sz="quarter" idx="12"/>
          </p:nvPr>
        </p:nvSpPr>
        <p:spPr/>
        <p:txBody>
          <a:bodyPr/>
          <a:lstStyle/>
          <a:p>
            <a:fld id="{661D0345-BD1A-4459-B482-DCB0FC992A24}" type="slidenum">
              <a:rPr lang="en-ZA" smtClean="0"/>
              <a:t>‹#›</a:t>
            </a:fld>
            <a:endParaRPr lang="en-ZA"/>
          </a:p>
        </p:txBody>
      </p:sp>
    </p:spTree>
    <p:extLst>
      <p:ext uri="{BB962C8B-B14F-4D97-AF65-F5344CB8AC3E}">
        <p14:creationId xmlns:p14="http://schemas.microsoft.com/office/powerpoint/2010/main" val="256494369"/>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488544360"/>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CAA21-8293-4CFE-83CE-E5E1BF222CFA}"/>
              </a:ext>
            </a:extLst>
          </p:cNvPr>
          <p:cNvSpPr>
            <a:spLocks noGrp="1"/>
          </p:cNvSpPr>
          <p:nvPr>
            <p:ph type="title"/>
          </p:nvPr>
        </p:nvSpPr>
        <p:spPr>
          <a:xfrm>
            <a:off x="1038364" y="1340274"/>
            <a:ext cx="4862047" cy="4690957"/>
          </a:xfrm>
        </p:spPr>
        <p:txBody>
          <a:bodyPr anchor="b"/>
          <a:lstStyle>
            <a:lvl1pPr>
              <a:defRPr sz="1787"/>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B8A1B8B1-FA1B-4BB7-A9BB-084580A08122}"/>
              </a:ext>
            </a:extLst>
          </p:cNvPr>
          <p:cNvSpPr>
            <a:spLocks noGrp="1"/>
          </p:cNvSpPr>
          <p:nvPr>
            <p:ph idx="1"/>
          </p:nvPr>
        </p:nvSpPr>
        <p:spPr>
          <a:xfrm>
            <a:off x="6408796" y="2894621"/>
            <a:ext cx="7631668" cy="14286941"/>
          </a:xfrm>
        </p:spPr>
        <p:txBody>
          <a:bodyPr/>
          <a:lstStyle>
            <a:lvl1pPr>
              <a:defRPr sz="1787"/>
            </a:lvl1pPr>
            <a:lvl2pPr>
              <a:defRPr sz="1564"/>
            </a:lvl2pPr>
            <a:lvl3pPr>
              <a:defRPr sz="1340"/>
            </a:lvl3pPr>
            <a:lvl4pPr>
              <a:defRPr sz="1117"/>
            </a:lvl4pPr>
            <a:lvl5pPr>
              <a:defRPr sz="1117"/>
            </a:lvl5pPr>
            <a:lvl6pPr>
              <a:defRPr sz="1117"/>
            </a:lvl6pPr>
            <a:lvl7pPr>
              <a:defRPr sz="1117"/>
            </a:lvl7pPr>
            <a:lvl8pPr>
              <a:defRPr sz="1117"/>
            </a:lvl8pPr>
            <a:lvl9pPr>
              <a:defRPr sz="1117"/>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4C9D9414-ED76-4207-80DB-756B698AFEA5}"/>
              </a:ext>
            </a:extLst>
          </p:cNvPr>
          <p:cNvSpPr>
            <a:spLocks noGrp="1"/>
          </p:cNvSpPr>
          <p:nvPr>
            <p:ph type="body" sz="half" idx="2"/>
          </p:nvPr>
        </p:nvSpPr>
        <p:spPr>
          <a:xfrm>
            <a:off x="1038364" y="6031232"/>
            <a:ext cx="4862047" cy="11173599"/>
          </a:xfrm>
        </p:spPr>
        <p:txBody>
          <a:bodyPr/>
          <a:lstStyle>
            <a:lvl1pPr marL="0" indent="0">
              <a:buNone/>
              <a:defRPr sz="894"/>
            </a:lvl1pPr>
            <a:lvl2pPr marL="255346" indent="0">
              <a:buNone/>
              <a:defRPr sz="782"/>
            </a:lvl2pPr>
            <a:lvl3pPr marL="510692" indent="0">
              <a:buNone/>
              <a:defRPr sz="670"/>
            </a:lvl3pPr>
            <a:lvl4pPr marL="766039" indent="0">
              <a:buNone/>
              <a:defRPr sz="559"/>
            </a:lvl4pPr>
            <a:lvl5pPr marL="1021385" indent="0">
              <a:buNone/>
              <a:defRPr sz="559"/>
            </a:lvl5pPr>
            <a:lvl6pPr marL="1276731" indent="0">
              <a:buNone/>
              <a:defRPr sz="559"/>
            </a:lvl6pPr>
            <a:lvl7pPr marL="1532077" indent="0">
              <a:buNone/>
              <a:defRPr sz="559"/>
            </a:lvl7pPr>
            <a:lvl8pPr marL="1787423" indent="0">
              <a:buNone/>
              <a:defRPr sz="559"/>
            </a:lvl8pPr>
            <a:lvl9pPr marL="2042770" indent="0">
              <a:buNone/>
              <a:defRPr sz="559"/>
            </a:lvl9pPr>
          </a:lstStyle>
          <a:p>
            <a:pPr lvl="0"/>
            <a:r>
              <a:rPr lang="en-US"/>
              <a:t>Edit Master text styles</a:t>
            </a:r>
          </a:p>
        </p:txBody>
      </p:sp>
      <p:sp>
        <p:nvSpPr>
          <p:cNvPr id="5" name="Date Placeholder 4">
            <a:extLst>
              <a:ext uri="{FF2B5EF4-FFF2-40B4-BE49-F238E27FC236}">
                <a16:creationId xmlns:a16="http://schemas.microsoft.com/office/drawing/2014/main" id="{21939D5A-C70A-4C14-A788-35299E7C1753}"/>
              </a:ext>
            </a:extLst>
          </p:cNvPr>
          <p:cNvSpPr>
            <a:spLocks noGrp="1"/>
          </p:cNvSpPr>
          <p:nvPr>
            <p:ph type="dt" sz="half" idx="10"/>
          </p:nvPr>
        </p:nvSpPr>
        <p:spPr/>
        <p:txBody>
          <a:bodyPr/>
          <a:lstStyle/>
          <a:p>
            <a:fld id="{52948071-BED6-4E16-A0B1-FE7B89AC42B3}" type="datetimeFigureOut">
              <a:rPr lang="en-ZA" smtClean="0"/>
              <a:t>2024/09/09</a:t>
            </a:fld>
            <a:endParaRPr lang="en-ZA"/>
          </a:p>
        </p:txBody>
      </p:sp>
      <p:sp>
        <p:nvSpPr>
          <p:cNvPr id="6" name="Footer Placeholder 5">
            <a:extLst>
              <a:ext uri="{FF2B5EF4-FFF2-40B4-BE49-F238E27FC236}">
                <a16:creationId xmlns:a16="http://schemas.microsoft.com/office/drawing/2014/main" id="{C82AD610-A924-4647-8460-5C1D46DA7C75}"/>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B80A05BF-BDF6-466B-B5E5-E65964475F73}"/>
              </a:ext>
            </a:extLst>
          </p:cNvPr>
          <p:cNvSpPr>
            <a:spLocks noGrp="1"/>
          </p:cNvSpPr>
          <p:nvPr>
            <p:ph type="sldNum" sz="quarter" idx="12"/>
          </p:nvPr>
        </p:nvSpPr>
        <p:spPr/>
        <p:txBody>
          <a:bodyPr/>
          <a:lstStyle/>
          <a:p>
            <a:fld id="{661D0345-BD1A-4459-B482-DCB0FC992A24}" type="slidenum">
              <a:rPr lang="en-ZA" smtClean="0"/>
              <a:t>‹#›</a:t>
            </a:fld>
            <a:endParaRPr lang="en-ZA"/>
          </a:p>
        </p:txBody>
      </p:sp>
    </p:spTree>
    <p:extLst>
      <p:ext uri="{BB962C8B-B14F-4D97-AF65-F5344CB8AC3E}">
        <p14:creationId xmlns:p14="http://schemas.microsoft.com/office/powerpoint/2010/main" val="229986480"/>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4FD1F-134C-4BA0-8E45-F44882168DE0}"/>
              </a:ext>
            </a:extLst>
          </p:cNvPr>
          <p:cNvSpPr>
            <a:spLocks noGrp="1"/>
          </p:cNvSpPr>
          <p:nvPr>
            <p:ph type="title"/>
          </p:nvPr>
        </p:nvSpPr>
        <p:spPr>
          <a:xfrm>
            <a:off x="1038364" y="1340274"/>
            <a:ext cx="4862047" cy="4690957"/>
          </a:xfrm>
        </p:spPr>
        <p:txBody>
          <a:bodyPr anchor="b"/>
          <a:lstStyle>
            <a:lvl1pPr>
              <a:defRPr sz="1787"/>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406F3F4C-F389-41FC-BDBC-D257C4AD4F3E}"/>
              </a:ext>
            </a:extLst>
          </p:cNvPr>
          <p:cNvSpPr>
            <a:spLocks noGrp="1"/>
          </p:cNvSpPr>
          <p:nvPr>
            <p:ph type="pic" idx="1"/>
          </p:nvPr>
        </p:nvSpPr>
        <p:spPr>
          <a:xfrm>
            <a:off x="6408796" y="2894621"/>
            <a:ext cx="7631668" cy="14286941"/>
          </a:xfrm>
        </p:spPr>
        <p:txBody>
          <a:bodyPr/>
          <a:lstStyle>
            <a:lvl1pPr marL="0" indent="0">
              <a:buNone/>
              <a:defRPr sz="1787"/>
            </a:lvl1pPr>
            <a:lvl2pPr marL="255346" indent="0">
              <a:buNone/>
              <a:defRPr sz="1564"/>
            </a:lvl2pPr>
            <a:lvl3pPr marL="510692" indent="0">
              <a:buNone/>
              <a:defRPr sz="1340"/>
            </a:lvl3pPr>
            <a:lvl4pPr marL="766039" indent="0">
              <a:buNone/>
              <a:defRPr sz="1117"/>
            </a:lvl4pPr>
            <a:lvl5pPr marL="1021385" indent="0">
              <a:buNone/>
              <a:defRPr sz="1117"/>
            </a:lvl5pPr>
            <a:lvl6pPr marL="1276731" indent="0">
              <a:buNone/>
              <a:defRPr sz="1117"/>
            </a:lvl6pPr>
            <a:lvl7pPr marL="1532077" indent="0">
              <a:buNone/>
              <a:defRPr sz="1117"/>
            </a:lvl7pPr>
            <a:lvl8pPr marL="1787423" indent="0">
              <a:buNone/>
              <a:defRPr sz="1117"/>
            </a:lvl8pPr>
            <a:lvl9pPr marL="2042770" indent="0">
              <a:buNone/>
              <a:defRPr sz="1117"/>
            </a:lvl9pPr>
          </a:lstStyle>
          <a:p>
            <a:endParaRPr lang="en-ZA"/>
          </a:p>
        </p:txBody>
      </p:sp>
      <p:sp>
        <p:nvSpPr>
          <p:cNvPr id="4" name="Text Placeholder 3">
            <a:extLst>
              <a:ext uri="{FF2B5EF4-FFF2-40B4-BE49-F238E27FC236}">
                <a16:creationId xmlns:a16="http://schemas.microsoft.com/office/drawing/2014/main" id="{8C3D0BD5-A770-4D97-BBF6-08EE499084DF}"/>
              </a:ext>
            </a:extLst>
          </p:cNvPr>
          <p:cNvSpPr>
            <a:spLocks noGrp="1"/>
          </p:cNvSpPr>
          <p:nvPr>
            <p:ph type="body" sz="half" idx="2"/>
          </p:nvPr>
        </p:nvSpPr>
        <p:spPr>
          <a:xfrm>
            <a:off x="1038364" y="6031232"/>
            <a:ext cx="4862047" cy="11173599"/>
          </a:xfrm>
        </p:spPr>
        <p:txBody>
          <a:bodyPr/>
          <a:lstStyle>
            <a:lvl1pPr marL="0" indent="0">
              <a:buNone/>
              <a:defRPr sz="894"/>
            </a:lvl1pPr>
            <a:lvl2pPr marL="255346" indent="0">
              <a:buNone/>
              <a:defRPr sz="782"/>
            </a:lvl2pPr>
            <a:lvl3pPr marL="510692" indent="0">
              <a:buNone/>
              <a:defRPr sz="670"/>
            </a:lvl3pPr>
            <a:lvl4pPr marL="766039" indent="0">
              <a:buNone/>
              <a:defRPr sz="559"/>
            </a:lvl4pPr>
            <a:lvl5pPr marL="1021385" indent="0">
              <a:buNone/>
              <a:defRPr sz="559"/>
            </a:lvl5pPr>
            <a:lvl6pPr marL="1276731" indent="0">
              <a:buNone/>
              <a:defRPr sz="559"/>
            </a:lvl6pPr>
            <a:lvl7pPr marL="1532077" indent="0">
              <a:buNone/>
              <a:defRPr sz="559"/>
            </a:lvl7pPr>
            <a:lvl8pPr marL="1787423" indent="0">
              <a:buNone/>
              <a:defRPr sz="559"/>
            </a:lvl8pPr>
            <a:lvl9pPr marL="2042770" indent="0">
              <a:buNone/>
              <a:defRPr sz="559"/>
            </a:lvl9pPr>
          </a:lstStyle>
          <a:p>
            <a:pPr lvl="0"/>
            <a:r>
              <a:rPr lang="en-US"/>
              <a:t>Edit Master text styles</a:t>
            </a:r>
          </a:p>
        </p:txBody>
      </p:sp>
      <p:sp>
        <p:nvSpPr>
          <p:cNvPr id="5" name="Date Placeholder 4">
            <a:extLst>
              <a:ext uri="{FF2B5EF4-FFF2-40B4-BE49-F238E27FC236}">
                <a16:creationId xmlns:a16="http://schemas.microsoft.com/office/drawing/2014/main" id="{FF0F2873-A4E6-4A0E-BE4A-4C82A1946FF6}"/>
              </a:ext>
            </a:extLst>
          </p:cNvPr>
          <p:cNvSpPr>
            <a:spLocks noGrp="1"/>
          </p:cNvSpPr>
          <p:nvPr>
            <p:ph type="dt" sz="half" idx="10"/>
          </p:nvPr>
        </p:nvSpPr>
        <p:spPr/>
        <p:txBody>
          <a:bodyPr/>
          <a:lstStyle/>
          <a:p>
            <a:fld id="{52948071-BED6-4E16-A0B1-FE7B89AC42B3}" type="datetimeFigureOut">
              <a:rPr lang="en-ZA" smtClean="0"/>
              <a:t>2024/09/09</a:t>
            </a:fld>
            <a:endParaRPr lang="en-ZA"/>
          </a:p>
        </p:txBody>
      </p:sp>
      <p:sp>
        <p:nvSpPr>
          <p:cNvPr id="6" name="Footer Placeholder 5">
            <a:extLst>
              <a:ext uri="{FF2B5EF4-FFF2-40B4-BE49-F238E27FC236}">
                <a16:creationId xmlns:a16="http://schemas.microsoft.com/office/drawing/2014/main" id="{FF1FC6DB-9BF7-44F7-89EB-9BA062907ADA}"/>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17CC1372-7C06-49DF-B346-72D1F2F35383}"/>
              </a:ext>
            </a:extLst>
          </p:cNvPr>
          <p:cNvSpPr>
            <a:spLocks noGrp="1"/>
          </p:cNvSpPr>
          <p:nvPr>
            <p:ph type="sldNum" sz="quarter" idx="12"/>
          </p:nvPr>
        </p:nvSpPr>
        <p:spPr/>
        <p:txBody>
          <a:bodyPr/>
          <a:lstStyle/>
          <a:p>
            <a:fld id="{661D0345-BD1A-4459-B482-DCB0FC992A24}" type="slidenum">
              <a:rPr lang="en-ZA" smtClean="0"/>
              <a:t>‹#›</a:t>
            </a:fld>
            <a:endParaRPr lang="en-ZA"/>
          </a:p>
        </p:txBody>
      </p:sp>
    </p:spTree>
    <p:extLst>
      <p:ext uri="{BB962C8B-B14F-4D97-AF65-F5344CB8AC3E}">
        <p14:creationId xmlns:p14="http://schemas.microsoft.com/office/powerpoint/2010/main" val="3286658823"/>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1D9CAE-65B3-4E2A-A85C-B05EC2262E5B}"/>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4C62EB71-3533-4000-B49A-1AC0D4D7879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B199385B-FA62-4B19-95DB-CF15282AF3BA}"/>
              </a:ext>
            </a:extLst>
          </p:cNvPr>
          <p:cNvSpPr>
            <a:spLocks noGrp="1"/>
          </p:cNvSpPr>
          <p:nvPr>
            <p:ph type="dt" sz="half" idx="10"/>
          </p:nvPr>
        </p:nvSpPr>
        <p:spPr/>
        <p:txBody>
          <a:bodyPr/>
          <a:lstStyle/>
          <a:p>
            <a:fld id="{52948071-BED6-4E16-A0B1-FE7B89AC42B3}" type="datetimeFigureOut">
              <a:rPr lang="en-ZA" smtClean="0"/>
              <a:t>2024/09/09</a:t>
            </a:fld>
            <a:endParaRPr lang="en-ZA"/>
          </a:p>
        </p:txBody>
      </p:sp>
      <p:sp>
        <p:nvSpPr>
          <p:cNvPr id="5" name="Footer Placeholder 4">
            <a:extLst>
              <a:ext uri="{FF2B5EF4-FFF2-40B4-BE49-F238E27FC236}">
                <a16:creationId xmlns:a16="http://schemas.microsoft.com/office/drawing/2014/main" id="{C3FC3357-3723-4EA2-B6EE-A6B1A0EFEA5C}"/>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8389F3DE-325E-47CF-9831-F00541799DDA}"/>
              </a:ext>
            </a:extLst>
          </p:cNvPr>
          <p:cNvSpPr>
            <a:spLocks noGrp="1"/>
          </p:cNvSpPr>
          <p:nvPr>
            <p:ph type="sldNum" sz="quarter" idx="12"/>
          </p:nvPr>
        </p:nvSpPr>
        <p:spPr/>
        <p:txBody>
          <a:bodyPr/>
          <a:lstStyle/>
          <a:p>
            <a:fld id="{661D0345-BD1A-4459-B482-DCB0FC992A24}" type="slidenum">
              <a:rPr lang="en-ZA" smtClean="0"/>
              <a:t>‹#›</a:t>
            </a:fld>
            <a:endParaRPr lang="en-ZA"/>
          </a:p>
        </p:txBody>
      </p:sp>
    </p:spTree>
    <p:extLst>
      <p:ext uri="{BB962C8B-B14F-4D97-AF65-F5344CB8AC3E}">
        <p14:creationId xmlns:p14="http://schemas.microsoft.com/office/powerpoint/2010/main" val="1806837536"/>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0749AA9-5061-4572-8CD3-EE4AF5390F41}"/>
              </a:ext>
            </a:extLst>
          </p:cNvPr>
          <p:cNvSpPr>
            <a:spLocks noGrp="1"/>
          </p:cNvSpPr>
          <p:nvPr>
            <p:ph type="title" orient="vert"/>
          </p:nvPr>
        </p:nvSpPr>
        <p:spPr>
          <a:xfrm>
            <a:off x="10787975" y="1070357"/>
            <a:ext cx="3250525" cy="17037296"/>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3B053363-860B-4BD8-ABC6-8C2087065365}"/>
              </a:ext>
            </a:extLst>
          </p:cNvPr>
          <p:cNvSpPr>
            <a:spLocks noGrp="1"/>
          </p:cNvSpPr>
          <p:nvPr>
            <p:ph type="body" orient="vert" idx="1"/>
          </p:nvPr>
        </p:nvSpPr>
        <p:spPr>
          <a:xfrm>
            <a:off x="1036399" y="1070357"/>
            <a:ext cx="9563140" cy="17037296"/>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B18E4F3D-6C5A-4F65-9C65-C8E5A98FF642}"/>
              </a:ext>
            </a:extLst>
          </p:cNvPr>
          <p:cNvSpPr>
            <a:spLocks noGrp="1"/>
          </p:cNvSpPr>
          <p:nvPr>
            <p:ph type="dt" sz="half" idx="10"/>
          </p:nvPr>
        </p:nvSpPr>
        <p:spPr/>
        <p:txBody>
          <a:bodyPr/>
          <a:lstStyle/>
          <a:p>
            <a:fld id="{52948071-BED6-4E16-A0B1-FE7B89AC42B3}" type="datetimeFigureOut">
              <a:rPr lang="en-ZA" smtClean="0"/>
              <a:t>2024/09/09</a:t>
            </a:fld>
            <a:endParaRPr lang="en-ZA"/>
          </a:p>
        </p:txBody>
      </p:sp>
      <p:sp>
        <p:nvSpPr>
          <p:cNvPr id="5" name="Footer Placeholder 4">
            <a:extLst>
              <a:ext uri="{FF2B5EF4-FFF2-40B4-BE49-F238E27FC236}">
                <a16:creationId xmlns:a16="http://schemas.microsoft.com/office/drawing/2014/main" id="{5CB65D26-6AAF-4967-AB4C-0AD193B00EBA}"/>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D30E9CE9-E1C7-4AA3-9CAE-7BC7108D6892}"/>
              </a:ext>
            </a:extLst>
          </p:cNvPr>
          <p:cNvSpPr>
            <a:spLocks noGrp="1"/>
          </p:cNvSpPr>
          <p:nvPr>
            <p:ph type="sldNum" sz="quarter" idx="12"/>
          </p:nvPr>
        </p:nvSpPr>
        <p:spPr/>
        <p:txBody>
          <a:bodyPr/>
          <a:lstStyle/>
          <a:p>
            <a:fld id="{661D0345-BD1A-4459-B482-DCB0FC992A24}" type="slidenum">
              <a:rPr lang="en-ZA" smtClean="0"/>
              <a:t>‹#›</a:t>
            </a:fld>
            <a:endParaRPr lang="en-ZA"/>
          </a:p>
        </p:txBody>
      </p:sp>
    </p:spTree>
    <p:extLst>
      <p:ext uri="{BB962C8B-B14F-4D97-AF65-F5344CB8AC3E}">
        <p14:creationId xmlns:p14="http://schemas.microsoft.com/office/powerpoint/2010/main" val="893775821"/>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130618" y="6232271"/>
            <a:ext cx="12813665"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2261235" y="11258297"/>
            <a:ext cx="1055243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627362796"/>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732631252"/>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753745" y="4623944"/>
            <a:ext cx="6557582"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7763573" y="4623944"/>
            <a:ext cx="6557582"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282018888"/>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890680800"/>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9/9/2024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82664668"/>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Title 1"/>
          <p:cNvSpPr>
            <a:spLocks noGrp="1"/>
          </p:cNvSpPr>
          <p:nvPr>
            <p:ph type="ctrTitle"/>
          </p:nvPr>
        </p:nvSpPr>
        <p:spPr>
          <a:xfrm>
            <a:off x="1130618" y="3290188"/>
            <a:ext cx="12813665" cy="6999205"/>
          </a:xfrm>
        </p:spPr>
        <p:txBody>
          <a:bodyPr anchor="b"/>
          <a:lstStyle>
            <a:lvl1pPr algn="ctr">
              <a:defRPr sz="9331"/>
            </a:lvl1pPr>
          </a:lstStyle>
          <a:p>
            <a:r>
              <a:rPr lang="hu-HU"/>
              <a:t>Mintacím szerkesztése</a:t>
            </a:r>
            <a:endParaRPr lang="en-US" dirty="0"/>
          </a:p>
        </p:txBody>
      </p:sp>
      <p:sp>
        <p:nvSpPr>
          <p:cNvPr id="3" name="Subtitle 2"/>
          <p:cNvSpPr>
            <a:spLocks noGrp="1"/>
          </p:cNvSpPr>
          <p:nvPr>
            <p:ph type="subTitle" idx="1"/>
          </p:nvPr>
        </p:nvSpPr>
        <p:spPr>
          <a:xfrm>
            <a:off x="1884363" y="10559309"/>
            <a:ext cx="11306175" cy="4853835"/>
          </a:xfrm>
        </p:spPr>
        <p:txBody>
          <a:bodyPr/>
          <a:lstStyle>
            <a:lvl1pPr marL="0" indent="0" algn="ctr">
              <a:buNone/>
              <a:defRPr sz="3732"/>
            </a:lvl1pPr>
            <a:lvl2pPr marL="711005" indent="0" algn="ctr">
              <a:buNone/>
              <a:defRPr sz="3110"/>
            </a:lvl2pPr>
            <a:lvl3pPr marL="1422011" indent="0" algn="ctr">
              <a:buNone/>
              <a:defRPr sz="2799"/>
            </a:lvl3pPr>
            <a:lvl4pPr marL="2133016" indent="0" algn="ctr">
              <a:buNone/>
              <a:defRPr sz="2488"/>
            </a:lvl4pPr>
            <a:lvl5pPr marL="2844021" indent="0" algn="ctr">
              <a:buNone/>
              <a:defRPr sz="2488"/>
            </a:lvl5pPr>
            <a:lvl6pPr marL="3555026" indent="0" algn="ctr">
              <a:buNone/>
              <a:defRPr sz="2488"/>
            </a:lvl6pPr>
            <a:lvl7pPr marL="4266032" indent="0" algn="ctr">
              <a:buNone/>
              <a:defRPr sz="2488"/>
            </a:lvl7pPr>
            <a:lvl8pPr marL="4977037" indent="0" algn="ctr">
              <a:buNone/>
              <a:defRPr sz="2488"/>
            </a:lvl8pPr>
            <a:lvl9pPr marL="5688043" indent="0" algn="ctr">
              <a:buNone/>
              <a:defRPr sz="2488"/>
            </a:lvl9pPr>
          </a:lstStyle>
          <a:p>
            <a:r>
              <a:rPr lang="hu-HU"/>
              <a:t>Kattintson ide az alcím mintájának szerkesztéséhez</a:t>
            </a:r>
            <a:endParaRPr lang="en-US" dirty="0"/>
          </a:p>
        </p:txBody>
      </p:sp>
      <p:sp>
        <p:nvSpPr>
          <p:cNvPr id="4" name="Date Placeholder 3"/>
          <p:cNvSpPr>
            <a:spLocks noGrp="1"/>
          </p:cNvSpPr>
          <p:nvPr>
            <p:ph type="dt" sz="half" idx="10"/>
          </p:nvPr>
        </p:nvSpPr>
        <p:spPr/>
        <p:txBody>
          <a:bodyPr/>
          <a:lstStyle/>
          <a:p>
            <a:fld id="{BF4E5FA1-76CF-45AA-B12C-0D2EB5A1248C}" type="datetimeFigureOut">
              <a:rPr lang="hu-HU" smtClean="0"/>
              <a:t>2024. 09. 09.</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EDB12E2A-CC87-4752-BB00-C7E8F3E9381B}" type="slidenum">
              <a:rPr lang="hu-HU" smtClean="0"/>
              <a:t>‹#›</a:t>
            </a:fld>
            <a:endParaRPr lang="hu-HU"/>
          </a:p>
        </p:txBody>
      </p:sp>
    </p:spTree>
    <p:extLst>
      <p:ext uri="{BB962C8B-B14F-4D97-AF65-F5344CB8AC3E}">
        <p14:creationId xmlns:p14="http://schemas.microsoft.com/office/powerpoint/2010/main" val="229997206"/>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10.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11.xml.rels><?xml version="1.0" encoding="UTF-8" standalone="yes"?>
<Relationships xmlns="http://schemas.openxmlformats.org/package/2006/relationships"><Relationship Id="rId8" Type="http://schemas.openxmlformats.org/officeDocument/2006/relationships/image" Target="../media/image181.jpg"/><Relationship Id="rId3" Type="http://schemas.openxmlformats.org/officeDocument/2006/relationships/slideLayout" Target="../slideLayouts/slideLayout59.xml"/><Relationship Id="rId7" Type="http://schemas.openxmlformats.org/officeDocument/2006/relationships/image" Target="../media/image180.jpg"/><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theme" Target="../theme/theme11.xml"/><Relationship Id="rId5" Type="http://schemas.openxmlformats.org/officeDocument/2006/relationships/slideLayout" Target="../slideLayouts/slideLayout61.xml"/><Relationship Id="rId4" Type="http://schemas.openxmlformats.org/officeDocument/2006/relationships/slideLayout" Target="../slideLayouts/slideLayout60.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69.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theme" Target="../theme/theme12.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s>
</file>

<file path=ppt/slideMasters/_rels/slideMaster13.xml.rels><?xml version="1.0" encoding="UTF-8" standalone="yes"?>
<Relationships xmlns="http://schemas.openxmlformats.org/package/2006/relationships"><Relationship Id="rId3" Type="http://schemas.openxmlformats.org/officeDocument/2006/relationships/slideLayout" Target="../slideLayouts/slideLayout75.xml"/><Relationship Id="rId7" Type="http://schemas.openxmlformats.org/officeDocument/2006/relationships/image" Target="../media/image182.jpg"/><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theme" Target="../theme/theme13.xml"/><Relationship Id="rId5" Type="http://schemas.openxmlformats.org/officeDocument/2006/relationships/slideLayout" Target="../slideLayouts/slideLayout77.xml"/><Relationship Id="rId4" Type="http://schemas.openxmlformats.org/officeDocument/2006/relationships/slideLayout" Target="../slideLayouts/slideLayout76.xml"/></Relationships>
</file>

<file path=ppt/slideMasters/_rels/slideMaster14.xml.rels><?xml version="1.0" encoding="UTF-8" standalone="yes"?>
<Relationships xmlns="http://schemas.openxmlformats.org/package/2006/relationships"><Relationship Id="rId8" Type="http://schemas.openxmlformats.org/officeDocument/2006/relationships/image" Target="../media/image184.jpg"/><Relationship Id="rId3" Type="http://schemas.openxmlformats.org/officeDocument/2006/relationships/slideLayout" Target="../slideLayouts/slideLayout80.xml"/><Relationship Id="rId7" Type="http://schemas.openxmlformats.org/officeDocument/2006/relationships/image" Target="../media/image183.png"/><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theme" Target="../theme/theme14.xml"/><Relationship Id="rId5" Type="http://schemas.openxmlformats.org/officeDocument/2006/relationships/slideLayout" Target="../slideLayouts/slideLayout82.xml"/><Relationship Id="rId10" Type="http://schemas.openxmlformats.org/officeDocument/2006/relationships/image" Target="../media/image186.png"/><Relationship Id="rId4" Type="http://schemas.openxmlformats.org/officeDocument/2006/relationships/slideLayout" Target="../slideLayouts/slideLayout81.xml"/><Relationship Id="rId9" Type="http://schemas.openxmlformats.org/officeDocument/2006/relationships/image" Target="../media/image185.png"/></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90.xml"/><Relationship Id="rId3" Type="http://schemas.openxmlformats.org/officeDocument/2006/relationships/slideLayout" Target="../slideLayouts/slideLayout85.xml"/><Relationship Id="rId7" Type="http://schemas.openxmlformats.org/officeDocument/2006/relationships/slideLayout" Target="../slideLayouts/slideLayout89.xml"/><Relationship Id="rId12" Type="http://schemas.openxmlformats.org/officeDocument/2006/relationships/theme" Target="../theme/theme15.xml"/><Relationship Id="rId2" Type="http://schemas.openxmlformats.org/officeDocument/2006/relationships/slideLayout" Target="../slideLayouts/slideLayout84.xml"/><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slideLayout" Target="../slideLayouts/slideLayout93.xml"/><Relationship Id="rId5" Type="http://schemas.openxmlformats.org/officeDocument/2006/relationships/slideLayout" Target="../slideLayouts/slideLayout87.xml"/><Relationship Id="rId10" Type="http://schemas.openxmlformats.org/officeDocument/2006/relationships/slideLayout" Target="../slideLayouts/slideLayout92.xml"/><Relationship Id="rId4" Type="http://schemas.openxmlformats.org/officeDocument/2006/relationships/slideLayout" Target="../slideLayouts/slideLayout86.xml"/><Relationship Id="rId9" Type="http://schemas.openxmlformats.org/officeDocument/2006/relationships/slideLayout" Target="../slideLayouts/slideLayout91.xml"/></Relationships>
</file>

<file path=ppt/slideMasters/_rels/slideMaster16.xml.rels><?xml version="1.0" encoding="UTF-8" standalone="yes"?>
<Relationships xmlns="http://schemas.openxmlformats.org/package/2006/relationships"><Relationship Id="rId8" Type="http://schemas.openxmlformats.org/officeDocument/2006/relationships/image" Target="../media/image188.jpg"/><Relationship Id="rId13" Type="http://schemas.openxmlformats.org/officeDocument/2006/relationships/image" Target="../media/image193.jpg"/><Relationship Id="rId18" Type="http://schemas.openxmlformats.org/officeDocument/2006/relationships/image" Target="../media/image198.png"/><Relationship Id="rId3" Type="http://schemas.openxmlformats.org/officeDocument/2006/relationships/slideLayout" Target="../slideLayouts/slideLayout96.xml"/><Relationship Id="rId7" Type="http://schemas.openxmlformats.org/officeDocument/2006/relationships/image" Target="../media/image187.png"/><Relationship Id="rId12" Type="http://schemas.openxmlformats.org/officeDocument/2006/relationships/image" Target="../media/image192.jpg"/><Relationship Id="rId17" Type="http://schemas.openxmlformats.org/officeDocument/2006/relationships/image" Target="../media/image197.png"/><Relationship Id="rId2" Type="http://schemas.openxmlformats.org/officeDocument/2006/relationships/slideLayout" Target="../slideLayouts/slideLayout95.xml"/><Relationship Id="rId16" Type="http://schemas.openxmlformats.org/officeDocument/2006/relationships/image" Target="../media/image196.png"/><Relationship Id="rId1" Type="http://schemas.openxmlformats.org/officeDocument/2006/relationships/slideLayout" Target="../slideLayouts/slideLayout94.xml"/><Relationship Id="rId6" Type="http://schemas.openxmlformats.org/officeDocument/2006/relationships/theme" Target="../theme/theme16.xml"/><Relationship Id="rId11" Type="http://schemas.openxmlformats.org/officeDocument/2006/relationships/image" Target="../media/image191.jpg"/><Relationship Id="rId5" Type="http://schemas.openxmlformats.org/officeDocument/2006/relationships/slideLayout" Target="../slideLayouts/slideLayout98.xml"/><Relationship Id="rId15" Type="http://schemas.openxmlformats.org/officeDocument/2006/relationships/image" Target="../media/image195.jpg"/><Relationship Id="rId10" Type="http://schemas.openxmlformats.org/officeDocument/2006/relationships/image" Target="../media/image190.jpg"/><Relationship Id="rId4" Type="http://schemas.openxmlformats.org/officeDocument/2006/relationships/slideLayout" Target="../slideLayouts/slideLayout97.xml"/><Relationship Id="rId9" Type="http://schemas.openxmlformats.org/officeDocument/2006/relationships/image" Target="../media/image189.png"/><Relationship Id="rId14" Type="http://schemas.openxmlformats.org/officeDocument/2006/relationships/image" Target="../media/image194.jpg"/></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06.xml"/><Relationship Id="rId3" Type="http://schemas.openxmlformats.org/officeDocument/2006/relationships/slideLayout" Target="../slideLayouts/slideLayout101.xml"/><Relationship Id="rId7" Type="http://schemas.openxmlformats.org/officeDocument/2006/relationships/slideLayout" Target="../slideLayouts/slideLayout105.xml"/><Relationship Id="rId12" Type="http://schemas.openxmlformats.org/officeDocument/2006/relationships/theme" Target="../theme/theme17.xml"/><Relationship Id="rId2" Type="http://schemas.openxmlformats.org/officeDocument/2006/relationships/slideLayout" Target="../slideLayouts/slideLayout100.xml"/><Relationship Id="rId1" Type="http://schemas.openxmlformats.org/officeDocument/2006/relationships/slideLayout" Target="../slideLayouts/slideLayout99.xml"/><Relationship Id="rId6" Type="http://schemas.openxmlformats.org/officeDocument/2006/relationships/slideLayout" Target="../slideLayouts/slideLayout104.xml"/><Relationship Id="rId11" Type="http://schemas.openxmlformats.org/officeDocument/2006/relationships/slideLayout" Target="../slideLayouts/slideLayout109.xml"/><Relationship Id="rId5" Type="http://schemas.openxmlformats.org/officeDocument/2006/relationships/slideLayout" Target="../slideLayouts/slideLayout103.xml"/><Relationship Id="rId10" Type="http://schemas.openxmlformats.org/officeDocument/2006/relationships/slideLayout" Target="../slideLayouts/slideLayout108.xml"/><Relationship Id="rId4" Type="http://schemas.openxmlformats.org/officeDocument/2006/relationships/slideLayout" Target="../slideLayouts/slideLayout102.xml"/><Relationship Id="rId9" Type="http://schemas.openxmlformats.org/officeDocument/2006/relationships/slideLayout" Target="../slideLayouts/slideLayout107.xml"/></Relationships>
</file>

<file path=ppt/slideMasters/_rels/slideMaster18.xml.rels><?xml version="1.0" encoding="UTF-8" standalone="yes"?>
<Relationships xmlns="http://schemas.openxmlformats.org/package/2006/relationships"><Relationship Id="rId3" Type="http://schemas.openxmlformats.org/officeDocument/2006/relationships/slideLayout" Target="../slideLayouts/slideLayout112.xml"/><Relationship Id="rId2" Type="http://schemas.openxmlformats.org/officeDocument/2006/relationships/slideLayout" Target="../slideLayouts/slideLayout111.xml"/><Relationship Id="rId1" Type="http://schemas.openxmlformats.org/officeDocument/2006/relationships/slideLayout" Target="../slideLayouts/slideLayout110.xml"/><Relationship Id="rId6" Type="http://schemas.openxmlformats.org/officeDocument/2006/relationships/theme" Target="../theme/theme18.xml"/><Relationship Id="rId5" Type="http://schemas.openxmlformats.org/officeDocument/2006/relationships/slideLayout" Target="../slideLayouts/slideLayout114.xml"/><Relationship Id="rId4" Type="http://schemas.openxmlformats.org/officeDocument/2006/relationships/slideLayout" Target="../slideLayouts/slideLayout113.xml"/></Relationships>
</file>

<file path=ppt/slideMasters/_rels/slideMaster2.xml.rels><?xml version="1.0" encoding="UTF-8" standalone="yes"?>
<Relationships xmlns="http://schemas.openxmlformats.org/package/2006/relationships"><Relationship Id="rId117" Type="http://schemas.openxmlformats.org/officeDocument/2006/relationships/image" Target="../media/image112.png"/><Relationship Id="rId21" Type="http://schemas.openxmlformats.org/officeDocument/2006/relationships/image" Target="../media/image16.jpg"/><Relationship Id="rId42" Type="http://schemas.openxmlformats.org/officeDocument/2006/relationships/image" Target="../media/image37.png"/><Relationship Id="rId63" Type="http://schemas.openxmlformats.org/officeDocument/2006/relationships/image" Target="../media/image58.png"/><Relationship Id="rId84" Type="http://schemas.openxmlformats.org/officeDocument/2006/relationships/image" Target="../media/image79.png"/><Relationship Id="rId138" Type="http://schemas.openxmlformats.org/officeDocument/2006/relationships/image" Target="../media/image133.png"/><Relationship Id="rId159" Type="http://schemas.openxmlformats.org/officeDocument/2006/relationships/image" Target="../media/image154.png"/><Relationship Id="rId170" Type="http://schemas.openxmlformats.org/officeDocument/2006/relationships/image" Target="../media/image165.png"/><Relationship Id="rId107" Type="http://schemas.openxmlformats.org/officeDocument/2006/relationships/image" Target="../media/image102.png"/><Relationship Id="rId11" Type="http://schemas.openxmlformats.org/officeDocument/2006/relationships/image" Target="../media/image6.jpg"/><Relationship Id="rId32" Type="http://schemas.openxmlformats.org/officeDocument/2006/relationships/image" Target="../media/image27.png"/><Relationship Id="rId53" Type="http://schemas.openxmlformats.org/officeDocument/2006/relationships/image" Target="../media/image48.png"/><Relationship Id="rId74" Type="http://schemas.openxmlformats.org/officeDocument/2006/relationships/image" Target="../media/image69.png"/><Relationship Id="rId128" Type="http://schemas.openxmlformats.org/officeDocument/2006/relationships/image" Target="../media/image123.png"/><Relationship Id="rId149" Type="http://schemas.openxmlformats.org/officeDocument/2006/relationships/image" Target="../media/image144.png"/><Relationship Id="rId5" Type="http://schemas.openxmlformats.org/officeDocument/2006/relationships/slideLayout" Target="../slideLayouts/slideLayout10.xml"/><Relationship Id="rId95" Type="http://schemas.openxmlformats.org/officeDocument/2006/relationships/image" Target="../media/image90.png"/><Relationship Id="rId160" Type="http://schemas.openxmlformats.org/officeDocument/2006/relationships/image" Target="../media/image155.png"/><Relationship Id="rId22" Type="http://schemas.openxmlformats.org/officeDocument/2006/relationships/image" Target="../media/image17.jpg"/><Relationship Id="rId43" Type="http://schemas.openxmlformats.org/officeDocument/2006/relationships/image" Target="../media/image38.png"/><Relationship Id="rId64" Type="http://schemas.openxmlformats.org/officeDocument/2006/relationships/image" Target="../media/image59.png"/><Relationship Id="rId118" Type="http://schemas.openxmlformats.org/officeDocument/2006/relationships/image" Target="../media/image113.png"/><Relationship Id="rId139" Type="http://schemas.openxmlformats.org/officeDocument/2006/relationships/image" Target="../media/image134.png"/><Relationship Id="rId85" Type="http://schemas.openxmlformats.org/officeDocument/2006/relationships/image" Target="../media/image80.png"/><Relationship Id="rId150" Type="http://schemas.openxmlformats.org/officeDocument/2006/relationships/image" Target="../media/image145.png"/><Relationship Id="rId171" Type="http://schemas.openxmlformats.org/officeDocument/2006/relationships/image" Target="../media/image166.png"/><Relationship Id="rId12" Type="http://schemas.openxmlformats.org/officeDocument/2006/relationships/image" Target="../media/image7.jpg"/><Relationship Id="rId33" Type="http://schemas.openxmlformats.org/officeDocument/2006/relationships/image" Target="../media/image28.png"/><Relationship Id="rId108" Type="http://schemas.openxmlformats.org/officeDocument/2006/relationships/image" Target="../media/image103.png"/><Relationship Id="rId129" Type="http://schemas.openxmlformats.org/officeDocument/2006/relationships/image" Target="../media/image124.png"/><Relationship Id="rId54" Type="http://schemas.openxmlformats.org/officeDocument/2006/relationships/image" Target="../media/image49.png"/><Relationship Id="rId75" Type="http://schemas.openxmlformats.org/officeDocument/2006/relationships/image" Target="../media/image70.png"/><Relationship Id="rId96" Type="http://schemas.openxmlformats.org/officeDocument/2006/relationships/image" Target="../media/image91.png"/><Relationship Id="rId140" Type="http://schemas.openxmlformats.org/officeDocument/2006/relationships/image" Target="../media/image135.png"/><Relationship Id="rId161" Type="http://schemas.openxmlformats.org/officeDocument/2006/relationships/image" Target="../media/image156.png"/><Relationship Id="rId1" Type="http://schemas.openxmlformats.org/officeDocument/2006/relationships/slideLayout" Target="../slideLayouts/slideLayout6.xml"/><Relationship Id="rId6" Type="http://schemas.openxmlformats.org/officeDocument/2006/relationships/theme" Target="../theme/theme2.xml"/><Relationship Id="rId23" Type="http://schemas.openxmlformats.org/officeDocument/2006/relationships/image" Target="../media/image18.jpg"/><Relationship Id="rId28" Type="http://schemas.openxmlformats.org/officeDocument/2006/relationships/image" Target="../media/image23.png"/><Relationship Id="rId49" Type="http://schemas.openxmlformats.org/officeDocument/2006/relationships/image" Target="../media/image44.png"/><Relationship Id="rId114" Type="http://schemas.openxmlformats.org/officeDocument/2006/relationships/image" Target="../media/image109.png"/><Relationship Id="rId119" Type="http://schemas.openxmlformats.org/officeDocument/2006/relationships/image" Target="../media/image114.png"/><Relationship Id="rId44" Type="http://schemas.openxmlformats.org/officeDocument/2006/relationships/image" Target="../media/image39.png"/><Relationship Id="rId60" Type="http://schemas.openxmlformats.org/officeDocument/2006/relationships/image" Target="../media/image55.png"/><Relationship Id="rId65" Type="http://schemas.openxmlformats.org/officeDocument/2006/relationships/image" Target="../media/image60.png"/><Relationship Id="rId81" Type="http://schemas.openxmlformats.org/officeDocument/2006/relationships/image" Target="../media/image76.png"/><Relationship Id="rId86" Type="http://schemas.openxmlformats.org/officeDocument/2006/relationships/image" Target="../media/image81.png"/><Relationship Id="rId130" Type="http://schemas.openxmlformats.org/officeDocument/2006/relationships/image" Target="../media/image125.png"/><Relationship Id="rId135" Type="http://schemas.openxmlformats.org/officeDocument/2006/relationships/image" Target="../media/image130.png"/><Relationship Id="rId151" Type="http://schemas.openxmlformats.org/officeDocument/2006/relationships/image" Target="../media/image146.png"/><Relationship Id="rId156" Type="http://schemas.openxmlformats.org/officeDocument/2006/relationships/image" Target="../media/image151.png"/><Relationship Id="rId172" Type="http://schemas.openxmlformats.org/officeDocument/2006/relationships/image" Target="../media/image167.png"/><Relationship Id="rId13" Type="http://schemas.openxmlformats.org/officeDocument/2006/relationships/image" Target="../media/image8.jpg"/><Relationship Id="rId18" Type="http://schemas.openxmlformats.org/officeDocument/2006/relationships/image" Target="../media/image13.jpg"/><Relationship Id="rId39" Type="http://schemas.openxmlformats.org/officeDocument/2006/relationships/image" Target="../media/image34.png"/><Relationship Id="rId109" Type="http://schemas.openxmlformats.org/officeDocument/2006/relationships/image" Target="../media/image104.png"/><Relationship Id="rId34" Type="http://schemas.openxmlformats.org/officeDocument/2006/relationships/image" Target="../media/image29.png"/><Relationship Id="rId50" Type="http://schemas.openxmlformats.org/officeDocument/2006/relationships/image" Target="../media/image45.png"/><Relationship Id="rId55" Type="http://schemas.openxmlformats.org/officeDocument/2006/relationships/image" Target="../media/image50.png"/><Relationship Id="rId76" Type="http://schemas.openxmlformats.org/officeDocument/2006/relationships/image" Target="../media/image71.png"/><Relationship Id="rId97" Type="http://schemas.openxmlformats.org/officeDocument/2006/relationships/image" Target="../media/image92.png"/><Relationship Id="rId104" Type="http://schemas.openxmlformats.org/officeDocument/2006/relationships/image" Target="../media/image99.png"/><Relationship Id="rId120" Type="http://schemas.openxmlformats.org/officeDocument/2006/relationships/image" Target="../media/image115.png"/><Relationship Id="rId125" Type="http://schemas.openxmlformats.org/officeDocument/2006/relationships/image" Target="../media/image120.png"/><Relationship Id="rId141" Type="http://schemas.openxmlformats.org/officeDocument/2006/relationships/image" Target="../media/image136.png"/><Relationship Id="rId146" Type="http://schemas.openxmlformats.org/officeDocument/2006/relationships/image" Target="../media/image141.png"/><Relationship Id="rId167" Type="http://schemas.openxmlformats.org/officeDocument/2006/relationships/image" Target="../media/image162.png"/><Relationship Id="rId7" Type="http://schemas.openxmlformats.org/officeDocument/2006/relationships/image" Target="../media/image2.jpg"/><Relationship Id="rId71" Type="http://schemas.openxmlformats.org/officeDocument/2006/relationships/image" Target="../media/image66.png"/><Relationship Id="rId92" Type="http://schemas.openxmlformats.org/officeDocument/2006/relationships/image" Target="../media/image87.png"/><Relationship Id="rId162" Type="http://schemas.openxmlformats.org/officeDocument/2006/relationships/image" Target="../media/image157.png"/><Relationship Id="rId2" Type="http://schemas.openxmlformats.org/officeDocument/2006/relationships/slideLayout" Target="../slideLayouts/slideLayout7.xml"/><Relationship Id="rId29" Type="http://schemas.openxmlformats.org/officeDocument/2006/relationships/image" Target="../media/image24.png"/><Relationship Id="rId24" Type="http://schemas.openxmlformats.org/officeDocument/2006/relationships/image" Target="../media/image19.png"/><Relationship Id="rId40" Type="http://schemas.openxmlformats.org/officeDocument/2006/relationships/image" Target="../media/image35.png"/><Relationship Id="rId45" Type="http://schemas.openxmlformats.org/officeDocument/2006/relationships/image" Target="../media/image40.png"/><Relationship Id="rId66" Type="http://schemas.openxmlformats.org/officeDocument/2006/relationships/image" Target="../media/image61.png"/><Relationship Id="rId87" Type="http://schemas.openxmlformats.org/officeDocument/2006/relationships/image" Target="../media/image82.png"/><Relationship Id="rId110" Type="http://schemas.openxmlformats.org/officeDocument/2006/relationships/image" Target="../media/image105.png"/><Relationship Id="rId115" Type="http://schemas.openxmlformats.org/officeDocument/2006/relationships/image" Target="../media/image110.png"/><Relationship Id="rId131" Type="http://schemas.openxmlformats.org/officeDocument/2006/relationships/image" Target="../media/image126.png"/><Relationship Id="rId136" Type="http://schemas.openxmlformats.org/officeDocument/2006/relationships/image" Target="../media/image131.png"/><Relationship Id="rId157" Type="http://schemas.openxmlformats.org/officeDocument/2006/relationships/image" Target="../media/image152.png"/><Relationship Id="rId61" Type="http://schemas.openxmlformats.org/officeDocument/2006/relationships/image" Target="../media/image56.png"/><Relationship Id="rId82" Type="http://schemas.openxmlformats.org/officeDocument/2006/relationships/image" Target="../media/image77.png"/><Relationship Id="rId152" Type="http://schemas.openxmlformats.org/officeDocument/2006/relationships/image" Target="../media/image147.png"/><Relationship Id="rId173" Type="http://schemas.openxmlformats.org/officeDocument/2006/relationships/image" Target="../media/image168.png"/><Relationship Id="rId19" Type="http://schemas.openxmlformats.org/officeDocument/2006/relationships/image" Target="../media/image14.jpg"/><Relationship Id="rId14" Type="http://schemas.openxmlformats.org/officeDocument/2006/relationships/image" Target="../media/image9.jpg"/><Relationship Id="rId30" Type="http://schemas.openxmlformats.org/officeDocument/2006/relationships/image" Target="../media/image25.png"/><Relationship Id="rId35" Type="http://schemas.openxmlformats.org/officeDocument/2006/relationships/image" Target="../media/image30.png"/><Relationship Id="rId56" Type="http://schemas.openxmlformats.org/officeDocument/2006/relationships/image" Target="../media/image51.png"/><Relationship Id="rId77" Type="http://schemas.openxmlformats.org/officeDocument/2006/relationships/image" Target="../media/image72.png"/><Relationship Id="rId100" Type="http://schemas.openxmlformats.org/officeDocument/2006/relationships/image" Target="../media/image95.png"/><Relationship Id="rId105" Type="http://schemas.openxmlformats.org/officeDocument/2006/relationships/image" Target="../media/image100.png"/><Relationship Id="rId126" Type="http://schemas.openxmlformats.org/officeDocument/2006/relationships/image" Target="../media/image121.png"/><Relationship Id="rId147" Type="http://schemas.openxmlformats.org/officeDocument/2006/relationships/image" Target="../media/image142.png"/><Relationship Id="rId168" Type="http://schemas.openxmlformats.org/officeDocument/2006/relationships/image" Target="../media/image163.png"/><Relationship Id="rId8" Type="http://schemas.openxmlformats.org/officeDocument/2006/relationships/image" Target="../media/image3.jpg"/><Relationship Id="rId51" Type="http://schemas.openxmlformats.org/officeDocument/2006/relationships/image" Target="../media/image46.png"/><Relationship Id="rId72" Type="http://schemas.openxmlformats.org/officeDocument/2006/relationships/image" Target="../media/image67.png"/><Relationship Id="rId93" Type="http://schemas.openxmlformats.org/officeDocument/2006/relationships/image" Target="../media/image88.png"/><Relationship Id="rId98" Type="http://schemas.openxmlformats.org/officeDocument/2006/relationships/image" Target="../media/image93.png"/><Relationship Id="rId121" Type="http://schemas.openxmlformats.org/officeDocument/2006/relationships/image" Target="../media/image116.png"/><Relationship Id="rId142" Type="http://schemas.openxmlformats.org/officeDocument/2006/relationships/image" Target="../media/image137.png"/><Relationship Id="rId163" Type="http://schemas.openxmlformats.org/officeDocument/2006/relationships/image" Target="../media/image158.png"/><Relationship Id="rId3" Type="http://schemas.openxmlformats.org/officeDocument/2006/relationships/slideLayout" Target="../slideLayouts/slideLayout8.xml"/><Relationship Id="rId25" Type="http://schemas.openxmlformats.org/officeDocument/2006/relationships/image" Target="../media/image20.png"/><Relationship Id="rId46" Type="http://schemas.openxmlformats.org/officeDocument/2006/relationships/image" Target="../media/image41.png"/><Relationship Id="rId67" Type="http://schemas.openxmlformats.org/officeDocument/2006/relationships/image" Target="../media/image62.png"/><Relationship Id="rId116" Type="http://schemas.openxmlformats.org/officeDocument/2006/relationships/image" Target="../media/image111.png"/><Relationship Id="rId137" Type="http://schemas.openxmlformats.org/officeDocument/2006/relationships/image" Target="../media/image132.png"/><Relationship Id="rId158" Type="http://schemas.openxmlformats.org/officeDocument/2006/relationships/image" Target="../media/image153.png"/><Relationship Id="rId20" Type="http://schemas.openxmlformats.org/officeDocument/2006/relationships/image" Target="../media/image15.jpg"/><Relationship Id="rId41" Type="http://schemas.openxmlformats.org/officeDocument/2006/relationships/image" Target="../media/image36.png"/><Relationship Id="rId62" Type="http://schemas.openxmlformats.org/officeDocument/2006/relationships/image" Target="../media/image57.png"/><Relationship Id="rId83" Type="http://schemas.openxmlformats.org/officeDocument/2006/relationships/image" Target="../media/image78.png"/><Relationship Id="rId88" Type="http://schemas.openxmlformats.org/officeDocument/2006/relationships/image" Target="../media/image83.png"/><Relationship Id="rId111" Type="http://schemas.openxmlformats.org/officeDocument/2006/relationships/image" Target="../media/image106.png"/><Relationship Id="rId132" Type="http://schemas.openxmlformats.org/officeDocument/2006/relationships/image" Target="../media/image127.png"/><Relationship Id="rId153" Type="http://schemas.openxmlformats.org/officeDocument/2006/relationships/image" Target="../media/image148.png"/><Relationship Id="rId15" Type="http://schemas.openxmlformats.org/officeDocument/2006/relationships/image" Target="../media/image10.jpg"/><Relationship Id="rId36" Type="http://schemas.openxmlformats.org/officeDocument/2006/relationships/image" Target="../media/image31.png"/><Relationship Id="rId57" Type="http://schemas.openxmlformats.org/officeDocument/2006/relationships/image" Target="../media/image52.png"/><Relationship Id="rId106" Type="http://schemas.openxmlformats.org/officeDocument/2006/relationships/image" Target="../media/image101.png"/><Relationship Id="rId127" Type="http://schemas.openxmlformats.org/officeDocument/2006/relationships/image" Target="../media/image122.png"/><Relationship Id="rId10" Type="http://schemas.openxmlformats.org/officeDocument/2006/relationships/image" Target="../media/image5.jpg"/><Relationship Id="rId31" Type="http://schemas.openxmlformats.org/officeDocument/2006/relationships/image" Target="../media/image26.png"/><Relationship Id="rId52" Type="http://schemas.openxmlformats.org/officeDocument/2006/relationships/image" Target="../media/image47.png"/><Relationship Id="rId73" Type="http://schemas.openxmlformats.org/officeDocument/2006/relationships/image" Target="../media/image68.png"/><Relationship Id="rId78" Type="http://schemas.openxmlformats.org/officeDocument/2006/relationships/image" Target="../media/image73.png"/><Relationship Id="rId94" Type="http://schemas.openxmlformats.org/officeDocument/2006/relationships/image" Target="../media/image89.png"/><Relationship Id="rId99" Type="http://schemas.openxmlformats.org/officeDocument/2006/relationships/image" Target="../media/image94.png"/><Relationship Id="rId101" Type="http://schemas.openxmlformats.org/officeDocument/2006/relationships/image" Target="../media/image96.png"/><Relationship Id="rId122" Type="http://schemas.openxmlformats.org/officeDocument/2006/relationships/image" Target="../media/image117.png"/><Relationship Id="rId143" Type="http://schemas.openxmlformats.org/officeDocument/2006/relationships/image" Target="../media/image138.png"/><Relationship Id="rId148" Type="http://schemas.openxmlformats.org/officeDocument/2006/relationships/image" Target="../media/image143.png"/><Relationship Id="rId164" Type="http://schemas.openxmlformats.org/officeDocument/2006/relationships/image" Target="../media/image159.png"/><Relationship Id="rId169" Type="http://schemas.openxmlformats.org/officeDocument/2006/relationships/image" Target="../media/image164.png"/><Relationship Id="rId4" Type="http://schemas.openxmlformats.org/officeDocument/2006/relationships/slideLayout" Target="../slideLayouts/slideLayout9.xml"/><Relationship Id="rId9" Type="http://schemas.openxmlformats.org/officeDocument/2006/relationships/image" Target="../media/image4.jpg"/><Relationship Id="rId26" Type="http://schemas.openxmlformats.org/officeDocument/2006/relationships/image" Target="../media/image21.png"/><Relationship Id="rId47" Type="http://schemas.openxmlformats.org/officeDocument/2006/relationships/image" Target="../media/image42.png"/><Relationship Id="rId68" Type="http://schemas.openxmlformats.org/officeDocument/2006/relationships/image" Target="../media/image63.png"/><Relationship Id="rId89" Type="http://schemas.openxmlformats.org/officeDocument/2006/relationships/image" Target="../media/image84.png"/><Relationship Id="rId112" Type="http://schemas.openxmlformats.org/officeDocument/2006/relationships/image" Target="../media/image107.png"/><Relationship Id="rId133" Type="http://schemas.openxmlformats.org/officeDocument/2006/relationships/image" Target="../media/image128.png"/><Relationship Id="rId154" Type="http://schemas.openxmlformats.org/officeDocument/2006/relationships/image" Target="../media/image149.png"/><Relationship Id="rId16" Type="http://schemas.openxmlformats.org/officeDocument/2006/relationships/image" Target="../media/image11.jpg"/><Relationship Id="rId37" Type="http://schemas.openxmlformats.org/officeDocument/2006/relationships/image" Target="../media/image32.png"/><Relationship Id="rId58" Type="http://schemas.openxmlformats.org/officeDocument/2006/relationships/image" Target="../media/image53.png"/><Relationship Id="rId79" Type="http://schemas.openxmlformats.org/officeDocument/2006/relationships/image" Target="../media/image74.png"/><Relationship Id="rId102" Type="http://schemas.openxmlformats.org/officeDocument/2006/relationships/image" Target="../media/image97.png"/><Relationship Id="rId123" Type="http://schemas.openxmlformats.org/officeDocument/2006/relationships/image" Target="../media/image118.png"/><Relationship Id="rId144" Type="http://schemas.openxmlformats.org/officeDocument/2006/relationships/image" Target="../media/image139.png"/><Relationship Id="rId90" Type="http://schemas.openxmlformats.org/officeDocument/2006/relationships/image" Target="../media/image85.png"/><Relationship Id="rId165" Type="http://schemas.openxmlformats.org/officeDocument/2006/relationships/image" Target="../media/image160.png"/><Relationship Id="rId27" Type="http://schemas.openxmlformats.org/officeDocument/2006/relationships/image" Target="../media/image22.png"/><Relationship Id="rId48" Type="http://schemas.openxmlformats.org/officeDocument/2006/relationships/image" Target="../media/image43.png"/><Relationship Id="rId69" Type="http://schemas.openxmlformats.org/officeDocument/2006/relationships/image" Target="../media/image64.png"/><Relationship Id="rId113" Type="http://schemas.openxmlformats.org/officeDocument/2006/relationships/image" Target="../media/image108.png"/><Relationship Id="rId134" Type="http://schemas.openxmlformats.org/officeDocument/2006/relationships/image" Target="../media/image129.png"/><Relationship Id="rId80" Type="http://schemas.openxmlformats.org/officeDocument/2006/relationships/image" Target="../media/image75.png"/><Relationship Id="rId155" Type="http://schemas.openxmlformats.org/officeDocument/2006/relationships/image" Target="../media/image150.png"/><Relationship Id="rId17" Type="http://schemas.openxmlformats.org/officeDocument/2006/relationships/image" Target="../media/image12.jpg"/><Relationship Id="rId38" Type="http://schemas.openxmlformats.org/officeDocument/2006/relationships/image" Target="../media/image33.png"/><Relationship Id="rId59" Type="http://schemas.openxmlformats.org/officeDocument/2006/relationships/image" Target="../media/image54.png"/><Relationship Id="rId103" Type="http://schemas.openxmlformats.org/officeDocument/2006/relationships/image" Target="../media/image98.png"/><Relationship Id="rId124" Type="http://schemas.openxmlformats.org/officeDocument/2006/relationships/image" Target="../media/image119.png"/><Relationship Id="rId70" Type="http://schemas.openxmlformats.org/officeDocument/2006/relationships/image" Target="../media/image65.png"/><Relationship Id="rId91" Type="http://schemas.openxmlformats.org/officeDocument/2006/relationships/image" Target="../media/image86.png"/><Relationship Id="rId145" Type="http://schemas.openxmlformats.org/officeDocument/2006/relationships/image" Target="../media/image140.png"/><Relationship Id="rId166" Type="http://schemas.openxmlformats.org/officeDocument/2006/relationships/image" Target="../media/image161.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70.png"/><Relationship Id="rId3" Type="http://schemas.openxmlformats.org/officeDocument/2006/relationships/slideLayout" Target="../slideLayouts/slideLayout13.xml"/><Relationship Id="rId7" Type="http://schemas.openxmlformats.org/officeDocument/2006/relationships/image" Target="../media/image169.pn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theme" Target="../theme/theme3.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8.xml"/><Relationship Id="rId7" Type="http://schemas.openxmlformats.org/officeDocument/2006/relationships/image" Target="../media/image171.jpg"/><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theme" Target="../theme/theme4.xml"/><Relationship Id="rId5" Type="http://schemas.openxmlformats.org/officeDocument/2006/relationships/slideLayout" Target="../slideLayouts/slideLayout20.xml"/><Relationship Id="rId4" Type="http://schemas.openxmlformats.org/officeDocument/2006/relationships/slideLayout" Target="../slideLayouts/slideLayout19.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theme" Target="../theme/theme5.xml"/><Relationship Id="rId5" Type="http://schemas.openxmlformats.org/officeDocument/2006/relationships/slideLayout" Target="../slideLayouts/slideLayout25.xml"/><Relationship Id="rId4" Type="http://schemas.openxmlformats.org/officeDocument/2006/relationships/slideLayout" Target="../slideLayouts/slideLayout24.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theme" Target="../theme/theme6.xml"/><Relationship Id="rId5" Type="http://schemas.openxmlformats.org/officeDocument/2006/relationships/slideLayout" Target="../slideLayouts/slideLayout30.xml"/><Relationship Id="rId4" Type="http://schemas.openxmlformats.org/officeDocument/2006/relationships/slideLayout" Target="../slideLayouts/slideLayout29.xml"/></Relationships>
</file>

<file path=ppt/slideMasters/_rels/slideMaster7.xml.rels><?xml version="1.0" encoding="UTF-8" standalone="yes"?>
<Relationships xmlns="http://schemas.openxmlformats.org/package/2006/relationships"><Relationship Id="rId8" Type="http://schemas.openxmlformats.org/officeDocument/2006/relationships/image" Target="../media/image173.png"/><Relationship Id="rId3" Type="http://schemas.openxmlformats.org/officeDocument/2006/relationships/slideLayout" Target="../slideLayouts/slideLayout33.xml"/><Relationship Id="rId7" Type="http://schemas.openxmlformats.org/officeDocument/2006/relationships/image" Target="../media/image172.png"/><Relationship Id="rId12" Type="http://schemas.openxmlformats.org/officeDocument/2006/relationships/image" Target="../media/image177.jpg"/><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theme" Target="../theme/theme7.xml"/><Relationship Id="rId11" Type="http://schemas.openxmlformats.org/officeDocument/2006/relationships/image" Target="../media/image176.jpg"/><Relationship Id="rId5" Type="http://schemas.openxmlformats.org/officeDocument/2006/relationships/slideLayout" Target="../slideLayouts/slideLayout35.xml"/><Relationship Id="rId10" Type="http://schemas.openxmlformats.org/officeDocument/2006/relationships/image" Target="../media/image175.jpg"/><Relationship Id="rId4" Type="http://schemas.openxmlformats.org/officeDocument/2006/relationships/slideLayout" Target="../slideLayouts/slideLayout34.xml"/><Relationship Id="rId9" Type="http://schemas.openxmlformats.org/officeDocument/2006/relationships/image" Target="../media/image174.jpg"/></Relationships>
</file>

<file path=ppt/slideMasters/_rels/slideMaster8.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slideLayout" Target="../slideLayouts/slideLayout38.xml"/><Relationship Id="rId7" Type="http://schemas.openxmlformats.org/officeDocument/2006/relationships/image" Target="../media/image178.jpg"/><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theme" Target="../theme/theme8.xml"/><Relationship Id="rId5" Type="http://schemas.openxmlformats.org/officeDocument/2006/relationships/slideLayout" Target="../slideLayouts/slideLayout40.xml"/><Relationship Id="rId4" Type="http://schemas.openxmlformats.org/officeDocument/2006/relationships/slideLayout" Target="../slideLayouts/slideLayout39.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theme" Target="../theme/theme9.xml"/><Relationship Id="rId5" Type="http://schemas.openxmlformats.org/officeDocument/2006/relationships/slideLayout" Target="../slideLayouts/slideLayout45.xml"/><Relationship Id="rId4"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5077188" cy="20104100"/>
          </a:xfrm>
          <a:prstGeom prst="rect">
            <a:avLst/>
          </a:prstGeom>
          <a:blipFill>
            <a:blip r:embed="rId7" cstate="print"/>
            <a:stretch>
              <a:fillRect/>
            </a:stretch>
          </a:blipFill>
        </p:spPr>
        <p:txBody>
          <a:bodyPr wrap="square" lIns="0" tIns="0" rIns="0" bIns="0" rtlCol="0"/>
          <a:lstStyle/>
          <a:p>
            <a:endParaRPr/>
          </a:p>
        </p:txBody>
      </p:sp>
      <p:sp>
        <p:nvSpPr>
          <p:cNvPr id="2" name="Holder 2"/>
          <p:cNvSpPr>
            <a:spLocks noGrp="1"/>
          </p:cNvSpPr>
          <p:nvPr>
            <p:ph type="title"/>
          </p:nvPr>
        </p:nvSpPr>
        <p:spPr>
          <a:xfrm>
            <a:off x="754062" y="804164"/>
            <a:ext cx="13573125" cy="3216656"/>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754062" y="4623943"/>
            <a:ext cx="13573125" cy="13268707"/>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5127625" y="18696814"/>
            <a:ext cx="4826000" cy="1005205"/>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754062" y="18696814"/>
            <a:ext cx="3468687" cy="1005205"/>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9/9/2024</a:t>
            </a:fld>
            <a:endParaRPr lang="en-US"/>
          </a:p>
        </p:txBody>
      </p:sp>
      <p:sp>
        <p:nvSpPr>
          <p:cNvPr id="6" name="Holder 6"/>
          <p:cNvSpPr>
            <a:spLocks noGrp="1"/>
          </p:cNvSpPr>
          <p:nvPr>
            <p:ph type="sldNum" sz="quarter" idx="7"/>
          </p:nvPr>
        </p:nvSpPr>
        <p:spPr>
          <a:xfrm>
            <a:off x="10858500" y="18696814"/>
            <a:ext cx="3468687" cy="1005205"/>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36400" y="1070363"/>
            <a:ext cx="13002101" cy="3885863"/>
          </a:xfrm>
          <a:prstGeom prst="rect">
            <a:avLst/>
          </a:prstGeom>
        </p:spPr>
        <p:txBody>
          <a:bodyPr vert="horz" lIns="91440" tIns="45720" rIns="91440" bIns="45720" rtlCol="0" anchor="ctr">
            <a:normAutofit/>
          </a:bodyPr>
          <a:lstStyle/>
          <a:p>
            <a:r>
              <a:rPr lang="hu-HU"/>
              <a:t>Mintacím szerkesztése</a:t>
            </a:r>
            <a:endParaRPr lang="en-US" dirty="0"/>
          </a:p>
        </p:txBody>
      </p:sp>
      <p:sp>
        <p:nvSpPr>
          <p:cNvPr id="3" name="Text Placeholder 2"/>
          <p:cNvSpPr>
            <a:spLocks noGrp="1"/>
          </p:cNvSpPr>
          <p:nvPr>
            <p:ph type="body" idx="1"/>
          </p:nvPr>
        </p:nvSpPr>
        <p:spPr>
          <a:xfrm>
            <a:off x="1036400" y="5351787"/>
            <a:ext cx="13002101" cy="12755867"/>
          </a:xfrm>
          <a:prstGeom prst="rect">
            <a:avLst/>
          </a:prstGeom>
        </p:spPr>
        <p:txBody>
          <a:bodyPr vert="horz" lIns="91440" tIns="45720" rIns="91440" bIns="45720" rtlCol="0">
            <a:normAutofit/>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Date Placeholder 3"/>
          <p:cNvSpPr>
            <a:spLocks noGrp="1"/>
          </p:cNvSpPr>
          <p:nvPr>
            <p:ph type="dt" sz="half" idx="2"/>
          </p:nvPr>
        </p:nvSpPr>
        <p:spPr>
          <a:xfrm>
            <a:off x="1036399" y="18633529"/>
            <a:ext cx="3391853" cy="1070357"/>
          </a:xfrm>
          <a:prstGeom prst="rect">
            <a:avLst/>
          </a:prstGeom>
        </p:spPr>
        <p:txBody>
          <a:bodyPr vert="horz" lIns="91440" tIns="45720" rIns="91440" bIns="45720" rtlCol="0" anchor="ctr"/>
          <a:lstStyle>
            <a:lvl1pPr algn="l">
              <a:defRPr sz="1867">
                <a:solidFill>
                  <a:schemeClr val="tx1">
                    <a:tint val="82000"/>
                  </a:schemeClr>
                </a:solidFill>
              </a:defRPr>
            </a:lvl1pPr>
          </a:lstStyle>
          <a:p>
            <a:fld id="{D488E7C4-7B6A-4F7A-A52C-AF4D4D3C3DBF}" type="datetimeFigureOut">
              <a:rPr lang="en-US" smtClean="0"/>
              <a:t>9/9/2024</a:t>
            </a:fld>
            <a:endParaRPr lang="en-US"/>
          </a:p>
        </p:txBody>
      </p:sp>
      <p:sp>
        <p:nvSpPr>
          <p:cNvPr id="5" name="Footer Placeholder 4"/>
          <p:cNvSpPr>
            <a:spLocks noGrp="1"/>
          </p:cNvSpPr>
          <p:nvPr>
            <p:ph type="ftr" sz="quarter" idx="3"/>
          </p:nvPr>
        </p:nvSpPr>
        <p:spPr>
          <a:xfrm>
            <a:off x="4993561" y="18633529"/>
            <a:ext cx="5087779" cy="1070357"/>
          </a:xfrm>
          <a:prstGeom prst="rect">
            <a:avLst/>
          </a:prstGeom>
        </p:spPr>
        <p:txBody>
          <a:bodyPr vert="horz" lIns="91440" tIns="45720" rIns="91440" bIns="45720" rtlCol="0" anchor="ctr"/>
          <a:lstStyle>
            <a:lvl1pPr algn="ctr">
              <a:defRPr sz="1867">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10646648" y="18633529"/>
            <a:ext cx="3391853" cy="1070357"/>
          </a:xfrm>
          <a:prstGeom prst="rect">
            <a:avLst/>
          </a:prstGeom>
        </p:spPr>
        <p:txBody>
          <a:bodyPr vert="horz" lIns="91440" tIns="45720" rIns="91440" bIns="45720" rtlCol="0" anchor="ctr"/>
          <a:lstStyle>
            <a:lvl1pPr algn="r">
              <a:defRPr sz="1867">
                <a:solidFill>
                  <a:schemeClr val="tx1">
                    <a:tint val="82000"/>
                  </a:schemeClr>
                </a:solidFill>
              </a:defRPr>
            </a:lvl1pPr>
          </a:lstStyle>
          <a:p>
            <a:fld id="{18E8FFF9-4C9D-4524-BCAE-81C93D543A34}" type="slidenum">
              <a:rPr lang="en-US" smtClean="0"/>
              <a:t>‹#›</a:t>
            </a:fld>
            <a:endParaRPr lang="en-US"/>
          </a:p>
        </p:txBody>
      </p:sp>
    </p:spTree>
    <p:extLst>
      <p:ext uri="{BB962C8B-B14F-4D97-AF65-F5344CB8AC3E}">
        <p14:creationId xmlns:p14="http://schemas.microsoft.com/office/powerpoint/2010/main" val="3366622152"/>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txStyles>
    <p:titleStyle>
      <a:lvl1pPr algn="l" defTabSz="1422406" rtl="0" eaLnBrk="1" latinLnBrk="0" hangingPunct="1">
        <a:lnSpc>
          <a:spcPct val="90000"/>
        </a:lnSpc>
        <a:spcBef>
          <a:spcPct val="0"/>
        </a:spcBef>
        <a:buNone/>
        <a:defRPr sz="6845" kern="1200">
          <a:solidFill>
            <a:schemeClr val="tx1"/>
          </a:solidFill>
          <a:latin typeface="+mj-lt"/>
          <a:ea typeface="+mj-ea"/>
          <a:cs typeface="+mj-cs"/>
        </a:defRPr>
      </a:lvl1pPr>
    </p:titleStyle>
    <p:bodyStyle>
      <a:lvl1pPr marL="355601" indent="-355601" algn="l" defTabSz="1422406" rtl="0" eaLnBrk="1" latinLnBrk="0" hangingPunct="1">
        <a:lnSpc>
          <a:spcPct val="90000"/>
        </a:lnSpc>
        <a:spcBef>
          <a:spcPts val="1555"/>
        </a:spcBef>
        <a:buFont typeface="Arial" panose="020B0604020202020204" pitchFamily="34" charset="0"/>
        <a:buChar char="•"/>
        <a:defRPr sz="4355" kern="1200">
          <a:solidFill>
            <a:schemeClr val="tx1"/>
          </a:solidFill>
          <a:latin typeface="+mn-lt"/>
          <a:ea typeface="+mn-ea"/>
          <a:cs typeface="+mn-cs"/>
        </a:defRPr>
      </a:lvl1pPr>
      <a:lvl2pPr marL="1066804" indent="-355601" algn="l" defTabSz="1422406" rtl="0" eaLnBrk="1" latinLnBrk="0" hangingPunct="1">
        <a:lnSpc>
          <a:spcPct val="90000"/>
        </a:lnSpc>
        <a:spcBef>
          <a:spcPts val="778"/>
        </a:spcBef>
        <a:buFont typeface="Arial" panose="020B0604020202020204" pitchFamily="34" charset="0"/>
        <a:buChar char="•"/>
        <a:defRPr sz="3733" kern="1200">
          <a:solidFill>
            <a:schemeClr val="tx1"/>
          </a:solidFill>
          <a:latin typeface="+mn-lt"/>
          <a:ea typeface="+mn-ea"/>
          <a:cs typeface="+mn-cs"/>
        </a:defRPr>
      </a:lvl2pPr>
      <a:lvl3pPr marL="1778006" indent="-355601" algn="l" defTabSz="1422406" rtl="0" eaLnBrk="1" latinLnBrk="0" hangingPunct="1">
        <a:lnSpc>
          <a:spcPct val="90000"/>
        </a:lnSpc>
        <a:spcBef>
          <a:spcPts val="778"/>
        </a:spcBef>
        <a:buFont typeface="Arial" panose="020B0604020202020204" pitchFamily="34" charset="0"/>
        <a:buChar char="•"/>
        <a:defRPr sz="3112" kern="1200">
          <a:solidFill>
            <a:schemeClr val="tx1"/>
          </a:solidFill>
          <a:latin typeface="+mn-lt"/>
          <a:ea typeface="+mn-ea"/>
          <a:cs typeface="+mn-cs"/>
        </a:defRPr>
      </a:lvl3pPr>
      <a:lvl4pPr marL="2489209" indent="-355601" algn="l" defTabSz="1422406" rtl="0" eaLnBrk="1" latinLnBrk="0" hangingPunct="1">
        <a:lnSpc>
          <a:spcPct val="90000"/>
        </a:lnSpc>
        <a:spcBef>
          <a:spcPts val="778"/>
        </a:spcBef>
        <a:buFont typeface="Arial" panose="020B0604020202020204" pitchFamily="34" charset="0"/>
        <a:buChar char="•"/>
        <a:defRPr sz="2800" kern="1200">
          <a:solidFill>
            <a:schemeClr val="tx1"/>
          </a:solidFill>
          <a:latin typeface="+mn-lt"/>
          <a:ea typeface="+mn-ea"/>
          <a:cs typeface="+mn-cs"/>
        </a:defRPr>
      </a:lvl4pPr>
      <a:lvl5pPr marL="3200411" indent="-355601" algn="l" defTabSz="1422406" rtl="0" eaLnBrk="1" latinLnBrk="0" hangingPunct="1">
        <a:lnSpc>
          <a:spcPct val="90000"/>
        </a:lnSpc>
        <a:spcBef>
          <a:spcPts val="778"/>
        </a:spcBef>
        <a:buFont typeface="Arial" panose="020B0604020202020204" pitchFamily="34" charset="0"/>
        <a:buChar char="•"/>
        <a:defRPr sz="2800" kern="1200">
          <a:solidFill>
            <a:schemeClr val="tx1"/>
          </a:solidFill>
          <a:latin typeface="+mn-lt"/>
          <a:ea typeface="+mn-ea"/>
          <a:cs typeface="+mn-cs"/>
        </a:defRPr>
      </a:lvl5pPr>
      <a:lvl6pPr marL="3911614" indent="-355601" algn="l" defTabSz="1422406" rtl="0" eaLnBrk="1" latinLnBrk="0" hangingPunct="1">
        <a:lnSpc>
          <a:spcPct val="90000"/>
        </a:lnSpc>
        <a:spcBef>
          <a:spcPts val="778"/>
        </a:spcBef>
        <a:buFont typeface="Arial" panose="020B0604020202020204" pitchFamily="34" charset="0"/>
        <a:buChar char="•"/>
        <a:defRPr sz="2800" kern="1200">
          <a:solidFill>
            <a:schemeClr val="tx1"/>
          </a:solidFill>
          <a:latin typeface="+mn-lt"/>
          <a:ea typeface="+mn-ea"/>
          <a:cs typeface="+mn-cs"/>
        </a:defRPr>
      </a:lvl6pPr>
      <a:lvl7pPr marL="4622817" indent="-355601" algn="l" defTabSz="1422406" rtl="0" eaLnBrk="1" latinLnBrk="0" hangingPunct="1">
        <a:lnSpc>
          <a:spcPct val="90000"/>
        </a:lnSpc>
        <a:spcBef>
          <a:spcPts val="778"/>
        </a:spcBef>
        <a:buFont typeface="Arial" panose="020B0604020202020204" pitchFamily="34" charset="0"/>
        <a:buChar char="•"/>
        <a:defRPr sz="2800" kern="1200">
          <a:solidFill>
            <a:schemeClr val="tx1"/>
          </a:solidFill>
          <a:latin typeface="+mn-lt"/>
          <a:ea typeface="+mn-ea"/>
          <a:cs typeface="+mn-cs"/>
        </a:defRPr>
      </a:lvl7pPr>
      <a:lvl8pPr marL="5334019" indent="-355601" algn="l" defTabSz="1422406" rtl="0" eaLnBrk="1" latinLnBrk="0" hangingPunct="1">
        <a:lnSpc>
          <a:spcPct val="90000"/>
        </a:lnSpc>
        <a:spcBef>
          <a:spcPts val="778"/>
        </a:spcBef>
        <a:buFont typeface="Arial" panose="020B0604020202020204" pitchFamily="34" charset="0"/>
        <a:buChar char="•"/>
        <a:defRPr sz="2800" kern="1200">
          <a:solidFill>
            <a:schemeClr val="tx1"/>
          </a:solidFill>
          <a:latin typeface="+mn-lt"/>
          <a:ea typeface="+mn-ea"/>
          <a:cs typeface="+mn-cs"/>
        </a:defRPr>
      </a:lvl8pPr>
      <a:lvl9pPr marL="6045221" indent="-355601" algn="l" defTabSz="1422406" rtl="0" eaLnBrk="1" latinLnBrk="0" hangingPunct="1">
        <a:lnSpc>
          <a:spcPct val="90000"/>
        </a:lnSpc>
        <a:spcBef>
          <a:spcPts val="778"/>
        </a:spcBef>
        <a:buFont typeface="Arial" panose="020B0604020202020204" pitchFamily="34" charset="0"/>
        <a:buChar char="•"/>
        <a:defRPr sz="2800" kern="1200">
          <a:solidFill>
            <a:schemeClr val="tx1"/>
          </a:solidFill>
          <a:latin typeface="+mn-lt"/>
          <a:ea typeface="+mn-ea"/>
          <a:cs typeface="+mn-cs"/>
        </a:defRPr>
      </a:lvl9pPr>
    </p:bodyStyle>
    <p:otherStyle>
      <a:defPPr>
        <a:defRPr lang="en-US"/>
      </a:defPPr>
      <a:lvl1pPr marL="0" algn="l" defTabSz="1422406" rtl="0" eaLnBrk="1" latinLnBrk="0" hangingPunct="1">
        <a:defRPr sz="2800" kern="1200">
          <a:solidFill>
            <a:schemeClr val="tx1"/>
          </a:solidFill>
          <a:latin typeface="+mn-lt"/>
          <a:ea typeface="+mn-ea"/>
          <a:cs typeface="+mn-cs"/>
        </a:defRPr>
      </a:lvl1pPr>
      <a:lvl2pPr marL="711203" algn="l" defTabSz="1422406" rtl="0" eaLnBrk="1" latinLnBrk="0" hangingPunct="1">
        <a:defRPr sz="2800" kern="1200">
          <a:solidFill>
            <a:schemeClr val="tx1"/>
          </a:solidFill>
          <a:latin typeface="+mn-lt"/>
          <a:ea typeface="+mn-ea"/>
          <a:cs typeface="+mn-cs"/>
        </a:defRPr>
      </a:lvl2pPr>
      <a:lvl3pPr marL="1422406" algn="l" defTabSz="1422406" rtl="0" eaLnBrk="1" latinLnBrk="0" hangingPunct="1">
        <a:defRPr sz="2800" kern="1200">
          <a:solidFill>
            <a:schemeClr val="tx1"/>
          </a:solidFill>
          <a:latin typeface="+mn-lt"/>
          <a:ea typeface="+mn-ea"/>
          <a:cs typeface="+mn-cs"/>
        </a:defRPr>
      </a:lvl3pPr>
      <a:lvl4pPr marL="2133607" algn="l" defTabSz="1422406" rtl="0" eaLnBrk="1" latinLnBrk="0" hangingPunct="1">
        <a:defRPr sz="2800" kern="1200">
          <a:solidFill>
            <a:schemeClr val="tx1"/>
          </a:solidFill>
          <a:latin typeface="+mn-lt"/>
          <a:ea typeface="+mn-ea"/>
          <a:cs typeface="+mn-cs"/>
        </a:defRPr>
      </a:lvl4pPr>
      <a:lvl5pPr marL="2844810" algn="l" defTabSz="1422406" rtl="0" eaLnBrk="1" latinLnBrk="0" hangingPunct="1">
        <a:defRPr sz="2800" kern="1200">
          <a:solidFill>
            <a:schemeClr val="tx1"/>
          </a:solidFill>
          <a:latin typeface="+mn-lt"/>
          <a:ea typeface="+mn-ea"/>
          <a:cs typeface="+mn-cs"/>
        </a:defRPr>
      </a:lvl5pPr>
      <a:lvl6pPr marL="3556013" algn="l" defTabSz="1422406" rtl="0" eaLnBrk="1" latinLnBrk="0" hangingPunct="1">
        <a:defRPr sz="2800" kern="1200">
          <a:solidFill>
            <a:schemeClr val="tx1"/>
          </a:solidFill>
          <a:latin typeface="+mn-lt"/>
          <a:ea typeface="+mn-ea"/>
          <a:cs typeface="+mn-cs"/>
        </a:defRPr>
      </a:lvl6pPr>
      <a:lvl7pPr marL="4267216" algn="l" defTabSz="1422406" rtl="0" eaLnBrk="1" latinLnBrk="0" hangingPunct="1">
        <a:defRPr sz="2800" kern="1200">
          <a:solidFill>
            <a:schemeClr val="tx1"/>
          </a:solidFill>
          <a:latin typeface="+mn-lt"/>
          <a:ea typeface="+mn-ea"/>
          <a:cs typeface="+mn-cs"/>
        </a:defRPr>
      </a:lvl7pPr>
      <a:lvl8pPr marL="4978417" algn="l" defTabSz="1422406" rtl="0" eaLnBrk="1" latinLnBrk="0" hangingPunct="1">
        <a:defRPr sz="2800" kern="1200">
          <a:solidFill>
            <a:schemeClr val="tx1"/>
          </a:solidFill>
          <a:latin typeface="+mn-lt"/>
          <a:ea typeface="+mn-ea"/>
          <a:cs typeface="+mn-cs"/>
        </a:defRPr>
      </a:lvl8pPr>
      <a:lvl9pPr marL="5689620" algn="l" defTabSz="1422406" rtl="0" eaLnBrk="1" latinLnBrk="0" hangingPunct="1">
        <a:defRPr sz="2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 y="29"/>
            <a:ext cx="15077440" cy="20104100"/>
          </a:xfrm>
          <a:custGeom>
            <a:avLst/>
            <a:gdLst/>
            <a:ahLst/>
            <a:cxnLst/>
            <a:rect l="l" t="t" r="r" b="b"/>
            <a:pathLst>
              <a:path w="15077440" h="20104100">
                <a:moveTo>
                  <a:pt x="15077425" y="0"/>
                </a:moveTo>
                <a:lnTo>
                  <a:pt x="0" y="0"/>
                </a:lnTo>
                <a:lnTo>
                  <a:pt x="0" y="20103982"/>
                </a:lnTo>
                <a:lnTo>
                  <a:pt x="15077425" y="20103982"/>
                </a:lnTo>
                <a:lnTo>
                  <a:pt x="15077425" y="0"/>
                </a:lnTo>
                <a:close/>
              </a:path>
            </a:pathLst>
          </a:custGeom>
          <a:solidFill>
            <a:srgbClr val="3D6671"/>
          </a:solidFill>
        </p:spPr>
        <p:txBody>
          <a:bodyPr wrap="square" lIns="0" tIns="0" rIns="0" bIns="0" rtlCol="0"/>
          <a:lstStyle/>
          <a:p>
            <a:endParaRPr sz="1698"/>
          </a:p>
        </p:txBody>
      </p:sp>
      <p:sp>
        <p:nvSpPr>
          <p:cNvPr id="17" name="bg object 17"/>
          <p:cNvSpPr/>
          <p:nvPr/>
        </p:nvSpPr>
        <p:spPr>
          <a:xfrm>
            <a:off x="7595096" y="15036588"/>
            <a:ext cx="3533365" cy="3463507"/>
          </a:xfrm>
          <a:prstGeom prst="rect">
            <a:avLst/>
          </a:prstGeom>
          <a:blipFill>
            <a:blip r:embed="rId7" cstate="print"/>
            <a:stretch>
              <a:fillRect/>
            </a:stretch>
          </a:blipFill>
        </p:spPr>
        <p:txBody>
          <a:bodyPr wrap="square" lIns="0" tIns="0" rIns="0" bIns="0" rtlCol="0"/>
          <a:lstStyle/>
          <a:p>
            <a:endParaRPr sz="1698"/>
          </a:p>
        </p:txBody>
      </p:sp>
      <p:sp>
        <p:nvSpPr>
          <p:cNvPr id="18" name="bg object 18"/>
          <p:cNvSpPr/>
          <p:nvPr/>
        </p:nvSpPr>
        <p:spPr>
          <a:xfrm>
            <a:off x="321741" y="1976995"/>
            <a:ext cx="14433990" cy="7362649"/>
          </a:xfrm>
          <a:prstGeom prst="rect">
            <a:avLst/>
          </a:prstGeom>
          <a:blipFill>
            <a:blip r:embed="rId8" cstate="print"/>
            <a:stretch>
              <a:fillRect/>
            </a:stretch>
          </a:blipFill>
        </p:spPr>
        <p:txBody>
          <a:bodyPr wrap="square" lIns="0" tIns="0" rIns="0" bIns="0" rtlCol="0"/>
          <a:lstStyle/>
          <a:p>
            <a:endParaRPr sz="1698"/>
          </a:p>
        </p:txBody>
      </p:sp>
      <p:sp>
        <p:nvSpPr>
          <p:cNvPr id="19" name="bg object 19"/>
          <p:cNvSpPr/>
          <p:nvPr/>
        </p:nvSpPr>
        <p:spPr>
          <a:xfrm>
            <a:off x="308450" y="1963698"/>
            <a:ext cx="14460855" cy="7389495"/>
          </a:xfrm>
          <a:custGeom>
            <a:avLst/>
            <a:gdLst/>
            <a:ahLst/>
            <a:cxnLst/>
            <a:rect l="l" t="t" r="r" b="b"/>
            <a:pathLst>
              <a:path w="14460855" h="7389495">
                <a:moveTo>
                  <a:pt x="0" y="7389245"/>
                </a:moveTo>
                <a:lnTo>
                  <a:pt x="14460585" y="7389245"/>
                </a:lnTo>
                <a:lnTo>
                  <a:pt x="14460585" y="0"/>
                </a:lnTo>
                <a:lnTo>
                  <a:pt x="0" y="0"/>
                </a:lnTo>
                <a:lnTo>
                  <a:pt x="0" y="7389245"/>
                </a:lnTo>
                <a:close/>
              </a:path>
            </a:pathLst>
          </a:custGeom>
          <a:ln w="26595">
            <a:solidFill>
              <a:srgbClr val="FFFFFF"/>
            </a:solidFill>
          </a:ln>
        </p:spPr>
        <p:txBody>
          <a:bodyPr wrap="square" lIns="0" tIns="0" rIns="0" bIns="0" rtlCol="0"/>
          <a:lstStyle/>
          <a:p>
            <a:endParaRPr sz="1698"/>
          </a:p>
        </p:txBody>
      </p:sp>
      <p:sp>
        <p:nvSpPr>
          <p:cNvPr id="2" name="Holder 2"/>
          <p:cNvSpPr>
            <a:spLocks noGrp="1"/>
          </p:cNvSpPr>
          <p:nvPr>
            <p:ph type="title"/>
          </p:nvPr>
        </p:nvSpPr>
        <p:spPr>
          <a:xfrm>
            <a:off x="5923424" y="112241"/>
            <a:ext cx="3272790" cy="706755"/>
          </a:xfrm>
          <a:prstGeom prst="rect">
            <a:avLst/>
          </a:prstGeom>
        </p:spPr>
        <p:txBody>
          <a:bodyPr wrap="square" lIns="0" tIns="0" rIns="0" bIns="0">
            <a:spAutoFit/>
          </a:bodyPr>
          <a:lstStyle>
            <a:lvl1pPr>
              <a:defRPr sz="4450" b="1" i="0">
                <a:solidFill>
                  <a:schemeClr val="bg1"/>
                </a:solidFill>
                <a:latin typeface="Trebuchet MS"/>
                <a:cs typeface="Trebuchet MS"/>
              </a:defRPr>
            </a:lvl1pPr>
          </a:lstStyle>
          <a:p>
            <a:endParaRPr/>
          </a:p>
        </p:txBody>
      </p:sp>
      <p:sp>
        <p:nvSpPr>
          <p:cNvPr id="3" name="Holder 3"/>
          <p:cNvSpPr>
            <a:spLocks noGrp="1"/>
          </p:cNvSpPr>
          <p:nvPr>
            <p:ph type="body" idx="1"/>
          </p:nvPr>
        </p:nvSpPr>
        <p:spPr>
          <a:xfrm>
            <a:off x="754063" y="4623945"/>
            <a:ext cx="13573125"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5127625" y="18696816"/>
            <a:ext cx="482600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754062" y="18696816"/>
            <a:ext cx="3468687"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9/9/2024</a:t>
            </a:fld>
            <a:endParaRPr lang="en-US"/>
          </a:p>
        </p:txBody>
      </p:sp>
      <p:sp>
        <p:nvSpPr>
          <p:cNvPr id="6" name="Holder 6"/>
          <p:cNvSpPr>
            <a:spLocks noGrp="1"/>
          </p:cNvSpPr>
          <p:nvPr>
            <p:ph type="sldNum" sz="quarter" idx="7"/>
          </p:nvPr>
        </p:nvSpPr>
        <p:spPr>
          <a:xfrm>
            <a:off x="10858500" y="18696816"/>
            <a:ext cx="3468687"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188482550"/>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Lst>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txStyles>
    <p:titleStyle>
      <a:lvl1pPr>
        <a:defRPr>
          <a:latin typeface="+mj-lt"/>
          <a:ea typeface="+mj-ea"/>
          <a:cs typeface="+mj-cs"/>
        </a:defRPr>
      </a:lvl1pPr>
    </p:titleStyle>
    <p:bodyStyle>
      <a:lvl1pPr marL="0">
        <a:defRPr>
          <a:latin typeface="+mn-lt"/>
          <a:ea typeface="+mn-ea"/>
          <a:cs typeface="+mn-cs"/>
        </a:defRPr>
      </a:lvl1pPr>
      <a:lvl2pPr marL="431414">
        <a:defRPr>
          <a:latin typeface="+mn-lt"/>
          <a:ea typeface="+mn-ea"/>
          <a:cs typeface="+mn-cs"/>
        </a:defRPr>
      </a:lvl2pPr>
      <a:lvl3pPr marL="862828">
        <a:defRPr>
          <a:latin typeface="+mn-lt"/>
          <a:ea typeface="+mn-ea"/>
          <a:cs typeface="+mn-cs"/>
        </a:defRPr>
      </a:lvl3pPr>
      <a:lvl4pPr marL="1294242">
        <a:defRPr>
          <a:latin typeface="+mn-lt"/>
          <a:ea typeface="+mn-ea"/>
          <a:cs typeface="+mn-cs"/>
        </a:defRPr>
      </a:lvl4pPr>
      <a:lvl5pPr marL="1725656">
        <a:defRPr>
          <a:latin typeface="+mn-lt"/>
          <a:ea typeface="+mn-ea"/>
          <a:cs typeface="+mn-cs"/>
        </a:defRPr>
      </a:lvl5pPr>
      <a:lvl6pPr marL="2157070">
        <a:defRPr>
          <a:latin typeface="+mn-lt"/>
          <a:ea typeface="+mn-ea"/>
          <a:cs typeface="+mn-cs"/>
        </a:defRPr>
      </a:lvl6pPr>
      <a:lvl7pPr marL="2588484">
        <a:defRPr>
          <a:latin typeface="+mn-lt"/>
          <a:ea typeface="+mn-ea"/>
          <a:cs typeface="+mn-cs"/>
        </a:defRPr>
      </a:lvl7pPr>
      <a:lvl8pPr marL="3019897">
        <a:defRPr>
          <a:latin typeface="+mn-lt"/>
          <a:ea typeface="+mn-ea"/>
          <a:cs typeface="+mn-cs"/>
        </a:defRPr>
      </a:lvl8pPr>
      <a:lvl9pPr marL="3451311">
        <a:defRPr>
          <a:latin typeface="+mn-lt"/>
          <a:ea typeface="+mn-ea"/>
          <a:cs typeface="+mn-cs"/>
        </a:defRPr>
      </a:lvl9pPr>
    </p:bodyStyle>
    <p:otherStyle>
      <a:lvl1pPr marL="0">
        <a:defRPr>
          <a:latin typeface="+mn-lt"/>
          <a:ea typeface="+mn-ea"/>
          <a:cs typeface="+mn-cs"/>
        </a:defRPr>
      </a:lvl1pPr>
      <a:lvl2pPr marL="431414">
        <a:defRPr>
          <a:latin typeface="+mn-lt"/>
          <a:ea typeface="+mn-ea"/>
          <a:cs typeface="+mn-cs"/>
        </a:defRPr>
      </a:lvl2pPr>
      <a:lvl3pPr marL="862828">
        <a:defRPr>
          <a:latin typeface="+mn-lt"/>
          <a:ea typeface="+mn-ea"/>
          <a:cs typeface="+mn-cs"/>
        </a:defRPr>
      </a:lvl3pPr>
      <a:lvl4pPr marL="1294242">
        <a:defRPr>
          <a:latin typeface="+mn-lt"/>
          <a:ea typeface="+mn-ea"/>
          <a:cs typeface="+mn-cs"/>
        </a:defRPr>
      </a:lvl4pPr>
      <a:lvl5pPr marL="1725656">
        <a:defRPr>
          <a:latin typeface="+mn-lt"/>
          <a:ea typeface="+mn-ea"/>
          <a:cs typeface="+mn-cs"/>
        </a:defRPr>
      </a:lvl5pPr>
      <a:lvl6pPr marL="2157070">
        <a:defRPr>
          <a:latin typeface="+mn-lt"/>
          <a:ea typeface="+mn-ea"/>
          <a:cs typeface="+mn-cs"/>
        </a:defRPr>
      </a:lvl6pPr>
      <a:lvl7pPr marL="2588484">
        <a:defRPr>
          <a:latin typeface="+mn-lt"/>
          <a:ea typeface="+mn-ea"/>
          <a:cs typeface="+mn-cs"/>
        </a:defRPr>
      </a:lvl7pPr>
      <a:lvl8pPr marL="3019897">
        <a:defRPr>
          <a:latin typeface="+mn-lt"/>
          <a:ea typeface="+mn-ea"/>
          <a:cs typeface="+mn-cs"/>
        </a:defRPr>
      </a:lvl8pPr>
      <a:lvl9pPr marL="3451311">
        <a:defRPr>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36400" y="1070363"/>
            <a:ext cx="13002101" cy="3885863"/>
          </a:xfrm>
          <a:prstGeom prst="rect">
            <a:avLst/>
          </a:prstGeom>
        </p:spPr>
        <p:txBody>
          <a:bodyPr vert="horz" lIns="91440" tIns="45720" rIns="91440" bIns="45720" rtlCol="0" anchor="ctr">
            <a:normAutofit/>
          </a:bodyPr>
          <a:lstStyle/>
          <a:p>
            <a:r>
              <a:rPr lang="hu-HU"/>
              <a:t>Mintacím szerkesztése</a:t>
            </a:r>
            <a:endParaRPr lang="en-US" dirty="0"/>
          </a:p>
        </p:txBody>
      </p:sp>
      <p:sp>
        <p:nvSpPr>
          <p:cNvPr id="3" name="Text Placeholder 2"/>
          <p:cNvSpPr>
            <a:spLocks noGrp="1"/>
          </p:cNvSpPr>
          <p:nvPr>
            <p:ph type="body" idx="1"/>
          </p:nvPr>
        </p:nvSpPr>
        <p:spPr>
          <a:xfrm>
            <a:off x="1036400" y="5351787"/>
            <a:ext cx="13002101" cy="12755867"/>
          </a:xfrm>
          <a:prstGeom prst="rect">
            <a:avLst/>
          </a:prstGeom>
        </p:spPr>
        <p:txBody>
          <a:bodyPr vert="horz" lIns="91440" tIns="45720" rIns="91440" bIns="45720" rtlCol="0">
            <a:normAutofit/>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Date Placeholder 3"/>
          <p:cNvSpPr>
            <a:spLocks noGrp="1"/>
          </p:cNvSpPr>
          <p:nvPr>
            <p:ph type="dt" sz="half" idx="2"/>
          </p:nvPr>
        </p:nvSpPr>
        <p:spPr>
          <a:xfrm>
            <a:off x="1036399" y="18633528"/>
            <a:ext cx="3391853" cy="1070357"/>
          </a:xfrm>
          <a:prstGeom prst="rect">
            <a:avLst/>
          </a:prstGeom>
        </p:spPr>
        <p:txBody>
          <a:bodyPr vert="horz" lIns="91440" tIns="45720" rIns="91440" bIns="45720" rtlCol="0" anchor="ctr"/>
          <a:lstStyle>
            <a:lvl1pPr algn="l">
              <a:defRPr sz="1863">
                <a:solidFill>
                  <a:schemeClr val="tx1">
                    <a:tint val="75000"/>
                  </a:schemeClr>
                </a:solidFill>
              </a:defRPr>
            </a:lvl1pPr>
          </a:lstStyle>
          <a:p>
            <a:fld id="{442C1A19-4634-4AF1-A068-082DF5D1BF86}" type="datetimeFigureOut">
              <a:rPr lang="hu-HU" smtClean="0"/>
              <a:t>2024. 09. 09.</a:t>
            </a:fld>
            <a:endParaRPr lang="hu-HU"/>
          </a:p>
        </p:txBody>
      </p:sp>
      <p:sp>
        <p:nvSpPr>
          <p:cNvPr id="5" name="Footer Placeholder 4"/>
          <p:cNvSpPr>
            <a:spLocks noGrp="1"/>
          </p:cNvSpPr>
          <p:nvPr>
            <p:ph type="ftr" sz="quarter" idx="3"/>
          </p:nvPr>
        </p:nvSpPr>
        <p:spPr>
          <a:xfrm>
            <a:off x="4993561" y="18633528"/>
            <a:ext cx="5087779" cy="1070357"/>
          </a:xfrm>
          <a:prstGeom prst="rect">
            <a:avLst/>
          </a:prstGeom>
        </p:spPr>
        <p:txBody>
          <a:bodyPr vert="horz" lIns="91440" tIns="45720" rIns="91440" bIns="45720" rtlCol="0" anchor="ctr"/>
          <a:lstStyle>
            <a:lvl1pPr algn="ctr">
              <a:defRPr sz="1863">
                <a:solidFill>
                  <a:schemeClr val="tx1">
                    <a:tint val="75000"/>
                  </a:schemeClr>
                </a:solidFill>
              </a:defRPr>
            </a:lvl1pPr>
          </a:lstStyle>
          <a:p>
            <a:endParaRPr lang="hu-HU"/>
          </a:p>
        </p:txBody>
      </p:sp>
      <p:sp>
        <p:nvSpPr>
          <p:cNvPr id="6" name="Slide Number Placeholder 5"/>
          <p:cNvSpPr>
            <a:spLocks noGrp="1"/>
          </p:cNvSpPr>
          <p:nvPr>
            <p:ph type="sldNum" sz="quarter" idx="4"/>
          </p:nvPr>
        </p:nvSpPr>
        <p:spPr>
          <a:xfrm>
            <a:off x="10646648" y="18633528"/>
            <a:ext cx="3391853" cy="1070357"/>
          </a:xfrm>
          <a:prstGeom prst="rect">
            <a:avLst/>
          </a:prstGeom>
        </p:spPr>
        <p:txBody>
          <a:bodyPr vert="horz" lIns="91440" tIns="45720" rIns="91440" bIns="45720" rtlCol="0" anchor="ctr"/>
          <a:lstStyle>
            <a:lvl1pPr algn="r">
              <a:defRPr sz="1863">
                <a:solidFill>
                  <a:schemeClr val="tx1">
                    <a:tint val="75000"/>
                  </a:schemeClr>
                </a:solidFill>
              </a:defRPr>
            </a:lvl1pPr>
          </a:lstStyle>
          <a:p>
            <a:fld id="{BB20863F-C89F-4794-B2F9-2C37F134535B}" type="slidenum">
              <a:rPr lang="hu-HU" smtClean="0"/>
              <a:t>‹#›</a:t>
            </a:fld>
            <a:endParaRPr lang="hu-HU"/>
          </a:p>
        </p:txBody>
      </p:sp>
    </p:spTree>
    <p:extLst>
      <p:ext uri="{BB962C8B-B14F-4D97-AF65-F5344CB8AC3E}">
        <p14:creationId xmlns:p14="http://schemas.microsoft.com/office/powerpoint/2010/main" val="1676460344"/>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txStyles>
    <p:titleStyle>
      <a:lvl1pPr algn="l" defTabSz="1419847" rtl="0" eaLnBrk="1" latinLnBrk="0" hangingPunct="1">
        <a:lnSpc>
          <a:spcPct val="90000"/>
        </a:lnSpc>
        <a:spcBef>
          <a:spcPct val="0"/>
        </a:spcBef>
        <a:buNone/>
        <a:defRPr sz="6832" kern="1200">
          <a:solidFill>
            <a:schemeClr val="tx1"/>
          </a:solidFill>
          <a:latin typeface="+mj-lt"/>
          <a:ea typeface="+mj-ea"/>
          <a:cs typeface="+mj-cs"/>
        </a:defRPr>
      </a:lvl1pPr>
    </p:titleStyle>
    <p:bodyStyle>
      <a:lvl1pPr marL="354962" indent="-354962" algn="l" defTabSz="1419847" rtl="0" eaLnBrk="1" latinLnBrk="0" hangingPunct="1">
        <a:lnSpc>
          <a:spcPct val="90000"/>
        </a:lnSpc>
        <a:spcBef>
          <a:spcPts val="1553"/>
        </a:spcBef>
        <a:buFont typeface="Arial" panose="020B0604020202020204" pitchFamily="34" charset="0"/>
        <a:buChar char="•"/>
        <a:defRPr sz="4348" kern="1200">
          <a:solidFill>
            <a:schemeClr val="tx1"/>
          </a:solidFill>
          <a:latin typeface="+mn-lt"/>
          <a:ea typeface="+mn-ea"/>
          <a:cs typeface="+mn-cs"/>
        </a:defRPr>
      </a:lvl1pPr>
      <a:lvl2pPr marL="1064885" indent="-354962" algn="l" defTabSz="1419847" rtl="0" eaLnBrk="1" latinLnBrk="0" hangingPunct="1">
        <a:lnSpc>
          <a:spcPct val="90000"/>
        </a:lnSpc>
        <a:spcBef>
          <a:spcPts val="776"/>
        </a:spcBef>
        <a:buFont typeface="Arial" panose="020B0604020202020204" pitchFamily="34" charset="0"/>
        <a:buChar char="•"/>
        <a:defRPr sz="3726" kern="1200">
          <a:solidFill>
            <a:schemeClr val="tx1"/>
          </a:solidFill>
          <a:latin typeface="+mn-lt"/>
          <a:ea typeface="+mn-ea"/>
          <a:cs typeface="+mn-cs"/>
        </a:defRPr>
      </a:lvl2pPr>
      <a:lvl3pPr marL="1774810" indent="-354962" algn="l" defTabSz="1419847" rtl="0" eaLnBrk="1" latinLnBrk="0" hangingPunct="1">
        <a:lnSpc>
          <a:spcPct val="90000"/>
        </a:lnSpc>
        <a:spcBef>
          <a:spcPts val="776"/>
        </a:spcBef>
        <a:buFont typeface="Arial" panose="020B0604020202020204" pitchFamily="34" charset="0"/>
        <a:buChar char="•"/>
        <a:defRPr sz="3106" kern="1200">
          <a:solidFill>
            <a:schemeClr val="tx1"/>
          </a:solidFill>
          <a:latin typeface="+mn-lt"/>
          <a:ea typeface="+mn-ea"/>
          <a:cs typeface="+mn-cs"/>
        </a:defRPr>
      </a:lvl3pPr>
      <a:lvl4pPr marL="2484733" indent="-354962" algn="l" defTabSz="1419847" rtl="0" eaLnBrk="1" latinLnBrk="0" hangingPunct="1">
        <a:lnSpc>
          <a:spcPct val="90000"/>
        </a:lnSpc>
        <a:spcBef>
          <a:spcPts val="776"/>
        </a:spcBef>
        <a:buFont typeface="Arial" panose="020B0604020202020204" pitchFamily="34" charset="0"/>
        <a:buChar char="•"/>
        <a:defRPr sz="2795" kern="1200">
          <a:solidFill>
            <a:schemeClr val="tx1"/>
          </a:solidFill>
          <a:latin typeface="+mn-lt"/>
          <a:ea typeface="+mn-ea"/>
          <a:cs typeface="+mn-cs"/>
        </a:defRPr>
      </a:lvl4pPr>
      <a:lvl5pPr marL="3194657" indent="-354962" algn="l" defTabSz="1419847" rtl="0" eaLnBrk="1" latinLnBrk="0" hangingPunct="1">
        <a:lnSpc>
          <a:spcPct val="90000"/>
        </a:lnSpc>
        <a:spcBef>
          <a:spcPts val="776"/>
        </a:spcBef>
        <a:buFont typeface="Arial" panose="020B0604020202020204" pitchFamily="34" charset="0"/>
        <a:buChar char="•"/>
        <a:defRPr sz="2795" kern="1200">
          <a:solidFill>
            <a:schemeClr val="tx1"/>
          </a:solidFill>
          <a:latin typeface="+mn-lt"/>
          <a:ea typeface="+mn-ea"/>
          <a:cs typeface="+mn-cs"/>
        </a:defRPr>
      </a:lvl5pPr>
      <a:lvl6pPr marL="3904580" indent="-354962" algn="l" defTabSz="1419847" rtl="0" eaLnBrk="1" latinLnBrk="0" hangingPunct="1">
        <a:lnSpc>
          <a:spcPct val="90000"/>
        </a:lnSpc>
        <a:spcBef>
          <a:spcPts val="776"/>
        </a:spcBef>
        <a:buFont typeface="Arial" panose="020B0604020202020204" pitchFamily="34" charset="0"/>
        <a:buChar char="•"/>
        <a:defRPr sz="2795" kern="1200">
          <a:solidFill>
            <a:schemeClr val="tx1"/>
          </a:solidFill>
          <a:latin typeface="+mn-lt"/>
          <a:ea typeface="+mn-ea"/>
          <a:cs typeface="+mn-cs"/>
        </a:defRPr>
      </a:lvl6pPr>
      <a:lvl7pPr marL="4614504" indent="-354962" algn="l" defTabSz="1419847" rtl="0" eaLnBrk="1" latinLnBrk="0" hangingPunct="1">
        <a:lnSpc>
          <a:spcPct val="90000"/>
        </a:lnSpc>
        <a:spcBef>
          <a:spcPts val="776"/>
        </a:spcBef>
        <a:buFont typeface="Arial" panose="020B0604020202020204" pitchFamily="34" charset="0"/>
        <a:buChar char="•"/>
        <a:defRPr sz="2795" kern="1200">
          <a:solidFill>
            <a:schemeClr val="tx1"/>
          </a:solidFill>
          <a:latin typeface="+mn-lt"/>
          <a:ea typeface="+mn-ea"/>
          <a:cs typeface="+mn-cs"/>
        </a:defRPr>
      </a:lvl7pPr>
      <a:lvl8pPr marL="5324428" indent="-354962" algn="l" defTabSz="1419847" rtl="0" eaLnBrk="1" latinLnBrk="0" hangingPunct="1">
        <a:lnSpc>
          <a:spcPct val="90000"/>
        </a:lnSpc>
        <a:spcBef>
          <a:spcPts val="776"/>
        </a:spcBef>
        <a:buFont typeface="Arial" panose="020B0604020202020204" pitchFamily="34" charset="0"/>
        <a:buChar char="•"/>
        <a:defRPr sz="2795" kern="1200">
          <a:solidFill>
            <a:schemeClr val="tx1"/>
          </a:solidFill>
          <a:latin typeface="+mn-lt"/>
          <a:ea typeface="+mn-ea"/>
          <a:cs typeface="+mn-cs"/>
        </a:defRPr>
      </a:lvl8pPr>
      <a:lvl9pPr marL="6034352" indent="-354962" algn="l" defTabSz="1419847" rtl="0" eaLnBrk="1" latinLnBrk="0" hangingPunct="1">
        <a:lnSpc>
          <a:spcPct val="90000"/>
        </a:lnSpc>
        <a:spcBef>
          <a:spcPts val="776"/>
        </a:spcBef>
        <a:buFont typeface="Arial" panose="020B0604020202020204" pitchFamily="34" charset="0"/>
        <a:buChar char="•"/>
        <a:defRPr sz="2795" kern="1200">
          <a:solidFill>
            <a:schemeClr val="tx1"/>
          </a:solidFill>
          <a:latin typeface="+mn-lt"/>
          <a:ea typeface="+mn-ea"/>
          <a:cs typeface="+mn-cs"/>
        </a:defRPr>
      </a:lvl9pPr>
    </p:bodyStyle>
    <p:otherStyle>
      <a:defPPr>
        <a:defRPr lang="en-US"/>
      </a:defPPr>
      <a:lvl1pPr marL="0" algn="l" defTabSz="1419847" rtl="0" eaLnBrk="1" latinLnBrk="0" hangingPunct="1">
        <a:defRPr sz="2795" kern="1200">
          <a:solidFill>
            <a:schemeClr val="tx1"/>
          </a:solidFill>
          <a:latin typeface="+mn-lt"/>
          <a:ea typeface="+mn-ea"/>
          <a:cs typeface="+mn-cs"/>
        </a:defRPr>
      </a:lvl1pPr>
      <a:lvl2pPr marL="709924" algn="l" defTabSz="1419847" rtl="0" eaLnBrk="1" latinLnBrk="0" hangingPunct="1">
        <a:defRPr sz="2795" kern="1200">
          <a:solidFill>
            <a:schemeClr val="tx1"/>
          </a:solidFill>
          <a:latin typeface="+mn-lt"/>
          <a:ea typeface="+mn-ea"/>
          <a:cs typeface="+mn-cs"/>
        </a:defRPr>
      </a:lvl2pPr>
      <a:lvl3pPr marL="1419847" algn="l" defTabSz="1419847" rtl="0" eaLnBrk="1" latinLnBrk="0" hangingPunct="1">
        <a:defRPr sz="2795" kern="1200">
          <a:solidFill>
            <a:schemeClr val="tx1"/>
          </a:solidFill>
          <a:latin typeface="+mn-lt"/>
          <a:ea typeface="+mn-ea"/>
          <a:cs typeface="+mn-cs"/>
        </a:defRPr>
      </a:lvl3pPr>
      <a:lvl4pPr marL="2129771" algn="l" defTabSz="1419847" rtl="0" eaLnBrk="1" latinLnBrk="0" hangingPunct="1">
        <a:defRPr sz="2795" kern="1200">
          <a:solidFill>
            <a:schemeClr val="tx1"/>
          </a:solidFill>
          <a:latin typeface="+mn-lt"/>
          <a:ea typeface="+mn-ea"/>
          <a:cs typeface="+mn-cs"/>
        </a:defRPr>
      </a:lvl4pPr>
      <a:lvl5pPr marL="2839695" algn="l" defTabSz="1419847" rtl="0" eaLnBrk="1" latinLnBrk="0" hangingPunct="1">
        <a:defRPr sz="2795" kern="1200">
          <a:solidFill>
            <a:schemeClr val="tx1"/>
          </a:solidFill>
          <a:latin typeface="+mn-lt"/>
          <a:ea typeface="+mn-ea"/>
          <a:cs typeface="+mn-cs"/>
        </a:defRPr>
      </a:lvl5pPr>
      <a:lvl6pPr marL="3549619" algn="l" defTabSz="1419847" rtl="0" eaLnBrk="1" latinLnBrk="0" hangingPunct="1">
        <a:defRPr sz="2795" kern="1200">
          <a:solidFill>
            <a:schemeClr val="tx1"/>
          </a:solidFill>
          <a:latin typeface="+mn-lt"/>
          <a:ea typeface="+mn-ea"/>
          <a:cs typeface="+mn-cs"/>
        </a:defRPr>
      </a:lvl6pPr>
      <a:lvl7pPr marL="4259542" algn="l" defTabSz="1419847" rtl="0" eaLnBrk="1" latinLnBrk="0" hangingPunct="1">
        <a:defRPr sz="2795" kern="1200">
          <a:solidFill>
            <a:schemeClr val="tx1"/>
          </a:solidFill>
          <a:latin typeface="+mn-lt"/>
          <a:ea typeface="+mn-ea"/>
          <a:cs typeface="+mn-cs"/>
        </a:defRPr>
      </a:lvl7pPr>
      <a:lvl8pPr marL="4969466" algn="l" defTabSz="1419847" rtl="0" eaLnBrk="1" latinLnBrk="0" hangingPunct="1">
        <a:defRPr sz="2795" kern="1200">
          <a:solidFill>
            <a:schemeClr val="tx1"/>
          </a:solidFill>
          <a:latin typeface="+mn-lt"/>
          <a:ea typeface="+mn-ea"/>
          <a:cs typeface="+mn-cs"/>
        </a:defRPr>
      </a:lvl8pPr>
      <a:lvl9pPr marL="5679390" algn="l" defTabSz="1419847" rtl="0" eaLnBrk="1" latinLnBrk="0" hangingPunct="1">
        <a:defRPr sz="2795"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2" y="2"/>
            <a:ext cx="15076353" cy="20104099"/>
          </a:xfrm>
          <a:prstGeom prst="rect">
            <a:avLst/>
          </a:prstGeom>
        </p:spPr>
      </p:pic>
      <p:sp>
        <p:nvSpPr>
          <p:cNvPr id="2" name="Holder 2"/>
          <p:cNvSpPr>
            <a:spLocks noGrp="1"/>
          </p:cNvSpPr>
          <p:nvPr>
            <p:ph type="title"/>
          </p:nvPr>
        </p:nvSpPr>
        <p:spPr>
          <a:xfrm>
            <a:off x="162608" y="-331146"/>
            <a:ext cx="14756425" cy="553998"/>
          </a:xfrm>
          <a:prstGeom prst="rect">
            <a:avLst/>
          </a:prstGeom>
        </p:spPr>
        <p:txBody>
          <a:bodyPr wrap="square" lIns="0" tIns="0" rIns="0" bIns="0">
            <a:spAutoFit/>
          </a:bodyPr>
          <a:lstStyle>
            <a:lvl1pPr>
              <a:defRPr sz="3600" b="0" i="0">
                <a:solidFill>
                  <a:schemeClr val="tx1"/>
                </a:solidFill>
                <a:latin typeface="Cambria"/>
                <a:cs typeface="Cambria"/>
              </a:defRPr>
            </a:lvl1pPr>
          </a:lstStyle>
          <a:p>
            <a:endParaRPr/>
          </a:p>
        </p:txBody>
      </p:sp>
      <p:sp>
        <p:nvSpPr>
          <p:cNvPr id="3" name="Holder 3"/>
          <p:cNvSpPr>
            <a:spLocks noGrp="1"/>
          </p:cNvSpPr>
          <p:nvPr>
            <p:ph type="body" idx="1"/>
          </p:nvPr>
        </p:nvSpPr>
        <p:spPr>
          <a:xfrm>
            <a:off x="754083" y="4623945"/>
            <a:ext cx="13573477"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5127758" y="18696816"/>
            <a:ext cx="4826126"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754081" y="18696816"/>
            <a:ext cx="3468778"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9/9/2024</a:t>
            </a:fld>
            <a:endParaRPr lang="en-US"/>
          </a:p>
        </p:txBody>
      </p:sp>
      <p:sp>
        <p:nvSpPr>
          <p:cNvPr id="6" name="Holder 6"/>
          <p:cNvSpPr>
            <a:spLocks noGrp="1"/>
          </p:cNvSpPr>
          <p:nvPr>
            <p:ph type="sldNum" sz="quarter" idx="7"/>
          </p:nvPr>
        </p:nvSpPr>
        <p:spPr>
          <a:xfrm>
            <a:off x="10858782" y="18696816"/>
            <a:ext cx="3468778"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933095306"/>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Lst>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1"/>
            <a:ext cx="15070854" cy="20104099"/>
          </a:xfrm>
          <a:prstGeom prst="rect">
            <a:avLst/>
          </a:prstGeom>
          <a:blipFill>
            <a:blip r:embed="rId7" cstate="print"/>
            <a:stretch>
              <a:fillRect/>
            </a:stretch>
          </a:blipFill>
        </p:spPr>
        <p:txBody>
          <a:bodyPr wrap="square" lIns="0" tIns="0" rIns="0" bIns="0" rtlCol="0"/>
          <a:lstStyle/>
          <a:p>
            <a:endParaRPr sz="1800"/>
          </a:p>
        </p:txBody>
      </p:sp>
      <p:sp>
        <p:nvSpPr>
          <p:cNvPr id="17" name="bg object 17"/>
          <p:cNvSpPr/>
          <p:nvPr/>
        </p:nvSpPr>
        <p:spPr>
          <a:xfrm>
            <a:off x="91035" y="2851768"/>
            <a:ext cx="8536812" cy="3923327"/>
          </a:xfrm>
          <a:prstGeom prst="rect">
            <a:avLst/>
          </a:prstGeom>
          <a:blipFill>
            <a:blip r:embed="rId8" cstate="print"/>
            <a:stretch>
              <a:fillRect/>
            </a:stretch>
          </a:blipFill>
        </p:spPr>
        <p:txBody>
          <a:bodyPr wrap="square" lIns="0" tIns="0" rIns="0" bIns="0" rtlCol="0"/>
          <a:lstStyle/>
          <a:p>
            <a:endParaRPr sz="1800"/>
          </a:p>
        </p:txBody>
      </p:sp>
      <p:sp>
        <p:nvSpPr>
          <p:cNvPr id="18" name="bg object 18"/>
          <p:cNvSpPr/>
          <p:nvPr/>
        </p:nvSpPr>
        <p:spPr>
          <a:xfrm>
            <a:off x="0" y="105939"/>
            <a:ext cx="15070853" cy="2620920"/>
          </a:xfrm>
          <a:prstGeom prst="rect">
            <a:avLst/>
          </a:prstGeom>
          <a:blipFill>
            <a:blip r:embed="rId9" cstate="print"/>
            <a:stretch>
              <a:fillRect/>
            </a:stretch>
          </a:blipFill>
        </p:spPr>
        <p:txBody>
          <a:bodyPr wrap="square" lIns="0" tIns="0" rIns="0" bIns="0" rtlCol="0"/>
          <a:lstStyle/>
          <a:p>
            <a:endParaRPr sz="1800"/>
          </a:p>
        </p:txBody>
      </p:sp>
      <p:sp>
        <p:nvSpPr>
          <p:cNvPr id="19" name="bg object 19"/>
          <p:cNvSpPr/>
          <p:nvPr/>
        </p:nvSpPr>
        <p:spPr>
          <a:xfrm>
            <a:off x="0" y="188258"/>
            <a:ext cx="15070862" cy="2388235"/>
          </a:xfrm>
          <a:custGeom>
            <a:avLst/>
            <a:gdLst/>
            <a:ahLst/>
            <a:cxnLst/>
            <a:rect l="l" t="t" r="r" b="b"/>
            <a:pathLst>
              <a:path w="14220190" h="2388235">
                <a:moveTo>
                  <a:pt x="14220182" y="0"/>
                </a:moveTo>
                <a:lnTo>
                  <a:pt x="0" y="0"/>
                </a:lnTo>
                <a:lnTo>
                  <a:pt x="0" y="2387925"/>
                </a:lnTo>
                <a:lnTo>
                  <a:pt x="14220182" y="2387925"/>
                </a:lnTo>
                <a:lnTo>
                  <a:pt x="14220182" y="0"/>
                </a:lnTo>
                <a:close/>
              </a:path>
            </a:pathLst>
          </a:custGeom>
          <a:solidFill>
            <a:srgbClr val="F1F1F1"/>
          </a:solidFill>
        </p:spPr>
        <p:txBody>
          <a:bodyPr wrap="square" lIns="0" tIns="0" rIns="0" bIns="0" rtlCol="0"/>
          <a:lstStyle/>
          <a:p>
            <a:endParaRPr sz="1800"/>
          </a:p>
        </p:txBody>
      </p:sp>
      <p:sp>
        <p:nvSpPr>
          <p:cNvPr id="20" name="bg object 20"/>
          <p:cNvSpPr/>
          <p:nvPr/>
        </p:nvSpPr>
        <p:spPr>
          <a:xfrm>
            <a:off x="278416" y="7147307"/>
            <a:ext cx="7029803" cy="12453933"/>
          </a:xfrm>
          <a:prstGeom prst="rect">
            <a:avLst/>
          </a:prstGeom>
          <a:blipFill>
            <a:blip r:embed="rId10" cstate="print"/>
            <a:stretch>
              <a:fillRect/>
            </a:stretch>
          </a:blipFill>
        </p:spPr>
        <p:txBody>
          <a:bodyPr wrap="square" lIns="0" tIns="0" rIns="0" bIns="0" rtlCol="0"/>
          <a:lstStyle/>
          <a:p>
            <a:endParaRPr sz="1800"/>
          </a:p>
        </p:txBody>
      </p:sp>
      <p:sp>
        <p:nvSpPr>
          <p:cNvPr id="21" name="bg object 21"/>
          <p:cNvSpPr/>
          <p:nvPr/>
        </p:nvSpPr>
        <p:spPr>
          <a:xfrm>
            <a:off x="365658" y="7229631"/>
            <a:ext cx="6783032" cy="12221210"/>
          </a:xfrm>
          <a:custGeom>
            <a:avLst/>
            <a:gdLst/>
            <a:ahLst/>
            <a:cxnLst/>
            <a:rect l="l" t="t" r="r" b="b"/>
            <a:pathLst>
              <a:path w="6400165" h="12221210">
                <a:moveTo>
                  <a:pt x="5581608" y="0"/>
                </a:moveTo>
                <a:lnTo>
                  <a:pt x="818165" y="0"/>
                </a:lnTo>
                <a:lnTo>
                  <a:pt x="770092" y="1388"/>
                </a:lnTo>
                <a:lnTo>
                  <a:pt x="722751" y="5504"/>
                </a:lnTo>
                <a:lnTo>
                  <a:pt x="676218" y="12270"/>
                </a:lnTo>
                <a:lnTo>
                  <a:pt x="630569" y="21608"/>
                </a:lnTo>
                <a:lnTo>
                  <a:pt x="585883" y="33443"/>
                </a:lnTo>
                <a:lnTo>
                  <a:pt x="542235" y="47698"/>
                </a:lnTo>
                <a:lnTo>
                  <a:pt x="499701" y="64296"/>
                </a:lnTo>
                <a:lnTo>
                  <a:pt x="458360" y="83160"/>
                </a:lnTo>
                <a:lnTo>
                  <a:pt x="418287" y="104214"/>
                </a:lnTo>
                <a:lnTo>
                  <a:pt x="379560" y="127380"/>
                </a:lnTo>
                <a:lnTo>
                  <a:pt x="342254" y="152582"/>
                </a:lnTo>
                <a:lnTo>
                  <a:pt x="306448" y="179744"/>
                </a:lnTo>
                <a:lnTo>
                  <a:pt x="272216" y="208788"/>
                </a:lnTo>
                <a:lnTo>
                  <a:pt x="239638" y="239638"/>
                </a:lnTo>
                <a:lnTo>
                  <a:pt x="208788" y="272216"/>
                </a:lnTo>
                <a:lnTo>
                  <a:pt x="179744" y="306448"/>
                </a:lnTo>
                <a:lnTo>
                  <a:pt x="152582" y="342254"/>
                </a:lnTo>
                <a:lnTo>
                  <a:pt x="127380" y="379560"/>
                </a:lnTo>
                <a:lnTo>
                  <a:pt x="104214" y="418287"/>
                </a:lnTo>
                <a:lnTo>
                  <a:pt x="83160" y="458360"/>
                </a:lnTo>
                <a:lnTo>
                  <a:pt x="64296" y="499701"/>
                </a:lnTo>
                <a:lnTo>
                  <a:pt x="47698" y="542235"/>
                </a:lnTo>
                <a:lnTo>
                  <a:pt x="33443" y="585883"/>
                </a:lnTo>
                <a:lnTo>
                  <a:pt x="21608" y="630569"/>
                </a:lnTo>
                <a:lnTo>
                  <a:pt x="12270" y="676218"/>
                </a:lnTo>
                <a:lnTo>
                  <a:pt x="5504" y="722751"/>
                </a:lnTo>
                <a:lnTo>
                  <a:pt x="1388" y="770092"/>
                </a:lnTo>
                <a:lnTo>
                  <a:pt x="0" y="818165"/>
                </a:lnTo>
                <a:lnTo>
                  <a:pt x="0" y="11402773"/>
                </a:lnTo>
                <a:lnTo>
                  <a:pt x="1388" y="11450846"/>
                </a:lnTo>
                <a:lnTo>
                  <a:pt x="5504" y="11498187"/>
                </a:lnTo>
                <a:lnTo>
                  <a:pt x="12270" y="11544720"/>
                </a:lnTo>
                <a:lnTo>
                  <a:pt x="21608" y="11590368"/>
                </a:lnTo>
                <a:lnTo>
                  <a:pt x="33443" y="11635055"/>
                </a:lnTo>
                <a:lnTo>
                  <a:pt x="47698" y="11678703"/>
                </a:lnTo>
                <a:lnTo>
                  <a:pt x="64296" y="11721237"/>
                </a:lnTo>
                <a:lnTo>
                  <a:pt x="83160" y="11762578"/>
                </a:lnTo>
                <a:lnTo>
                  <a:pt x="104214" y="11802651"/>
                </a:lnTo>
                <a:lnTo>
                  <a:pt x="127380" y="11841378"/>
                </a:lnTo>
                <a:lnTo>
                  <a:pt x="152582" y="11878684"/>
                </a:lnTo>
                <a:lnTo>
                  <a:pt x="179744" y="11914490"/>
                </a:lnTo>
                <a:lnTo>
                  <a:pt x="208788" y="11948722"/>
                </a:lnTo>
                <a:lnTo>
                  <a:pt x="239638" y="11981300"/>
                </a:lnTo>
                <a:lnTo>
                  <a:pt x="272216" y="12012150"/>
                </a:lnTo>
                <a:lnTo>
                  <a:pt x="306448" y="12041194"/>
                </a:lnTo>
                <a:lnTo>
                  <a:pt x="342254" y="12068356"/>
                </a:lnTo>
                <a:lnTo>
                  <a:pt x="379560" y="12093558"/>
                </a:lnTo>
                <a:lnTo>
                  <a:pt x="418287" y="12116724"/>
                </a:lnTo>
                <a:lnTo>
                  <a:pt x="458360" y="12137778"/>
                </a:lnTo>
                <a:lnTo>
                  <a:pt x="499701" y="12156642"/>
                </a:lnTo>
                <a:lnTo>
                  <a:pt x="542235" y="12173240"/>
                </a:lnTo>
                <a:lnTo>
                  <a:pt x="585883" y="12187494"/>
                </a:lnTo>
                <a:lnTo>
                  <a:pt x="630569" y="12199330"/>
                </a:lnTo>
                <a:lnTo>
                  <a:pt x="676218" y="12208668"/>
                </a:lnTo>
                <a:lnTo>
                  <a:pt x="722751" y="12215434"/>
                </a:lnTo>
                <a:lnTo>
                  <a:pt x="770092" y="12219550"/>
                </a:lnTo>
                <a:lnTo>
                  <a:pt x="818165" y="12220938"/>
                </a:lnTo>
                <a:lnTo>
                  <a:pt x="5581608" y="12220938"/>
                </a:lnTo>
                <a:lnTo>
                  <a:pt x="5629681" y="12219550"/>
                </a:lnTo>
                <a:lnTo>
                  <a:pt x="5677021" y="12215434"/>
                </a:lnTo>
                <a:lnTo>
                  <a:pt x="5723553" y="12208668"/>
                </a:lnTo>
                <a:lnTo>
                  <a:pt x="5769200" y="12199330"/>
                </a:lnTo>
                <a:lnTo>
                  <a:pt x="5813885" y="12187494"/>
                </a:lnTo>
                <a:lnTo>
                  <a:pt x="5857531" y="12173240"/>
                </a:lnTo>
                <a:lnTo>
                  <a:pt x="5900062" y="12156642"/>
                </a:lnTo>
                <a:lnTo>
                  <a:pt x="5941401" y="12137778"/>
                </a:lnTo>
                <a:lnTo>
                  <a:pt x="5981471" y="12116724"/>
                </a:lnTo>
                <a:lnTo>
                  <a:pt x="6020196" y="12093558"/>
                </a:lnTo>
                <a:lnTo>
                  <a:pt x="6057498" y="12068356"/>
                </a:lnTo>
                <a:lnTo>
                  <a:pt x="6093302" y="12041194"/>
                </a:lnTo>
                <a:lnTo>
                  <a:pt x="6127530" y="12012150"/>
                </a:lnTo>
                <a:lnTo>
                  <a:pt x="6160106" y="11981300"/>
                </a:lnTo>
                <a:lnTo>
                  <a:pt x="6190952" y="11948722"/>
                </a:lnTo>
                <a:lnTo>
                  <a:pt x="6219993" y="11914490"/>
                </a:lnTo>
                <a:lnTo>
                  <a:pt x="6247151" y="11878684"/>
                </a:lnTo>
                <a:lnTo>
                  <a:pt x="6272351" y="11841378"/>
                </a:lnTo>
                <a:lnTo>
                  <a:pt x="6295514" y="11802651"/>
                </a:lnTo>
                <a:lnTo>
                  <a:pt x="6316565" y="11762578"/>
                </a:lnTo>
                <a:lnTo>
                  <a:pt x="6335427" y="11721237"/>
                </a:lnTo>
                <a:lnTo>
                  <a:pt x="6352022" y="11678703"/>
                </a:lnTo>
                <a:lnTo>
                  <a:pt x="6366275" y="11635055"/>
                </a:lnTo>
                <a:lnTo>
                  <a:pt x="6378108" y="11590368"/>
                </a:lnTo>
                <a:lnTo>
                  <a:pt x="6387446" y="11544720"/>
                </a:lnTo>
                <a:lnTo>
                  <a:pt x="6394210" y="11498187"/>
                </a:lnTo>
                <a:lnTo>
                  <a:pt x="6398325" y="11450846"/>
                </a:lnTo>
                <a:lnTo>
                  <a:pt x="6399714" y="11402773"/>
                </a:lnTo>
                <a:lnTo>
                  <a:pt x="6399714" y="818165"/>
                </a:lnTo>
                <a:lnTo>
                  <a:pt x="6398325" y="770092"/>
                </a:lnTo>
                <a:lnTo>
                  <a:pt x="6394210" y="722751"/>
                </a:lnTo>
                <a:lnTo>
                  <a:pt x="6387446" y="676218"/>
                </a:lnTo>
                <a:lnTo>
                  <a:pt x="6378108" y="630569"/>
                </a:lnTo>
                <a:lnTo>
                  <a:pt x="6366275" y="585883"/>
                </a:lnTo>
                <a:lnTo>
                  <a:pt x="6352022" y="542235"/>
                </a:lnTo>
                <a:lnTo>
                  <a:pt x="6335427" y="499701"/>
                </a:lnTo>
                <a:lnTo>
                  <a:pt x="6316565" y="458360"/>
                </a:lnTo>
                <a:lnTo>
                  <a:pt x="6295514" y="418287"/>
                </a:lnTo>
                <a:lnTo>
                  <a:pt x="6272351" y="379560"/>
                </a:lnTo>
                <a:lnTo>
                  <a:pt x="6247151" y="342254"/>
                </a:lnTo>
                <a:lnTo>
                  <a:pt x="6219993" y="306448"/>
                </a:lnTo>
                <a:lnTo>
                  <a:pt x="6190952" y="272216"/>
                </a:lnTo>
                <a:lnTo>
                  <a:pt x="6160106" y="239638"/>
                </a:lnTo>
                <a:lnTo>
                  <a:pt x="6127530" y="208788"/>
                </a:lnTo>
                <a:lnTo>
                  <a:pt x="6093302" y="179744"/>
                </a:lnTo>
                <a:lnTo>
                  <a:pt x="6057498" y="152582"/>
                </a:lnTo>
                <a:lnTo>
                  <a:pt x="6020196" y="127380"/>
                </a:lnTo>
                <a:lnTo>
                  <a:pt x="5981471" y="104214"/>
                </a:lnTo>
                <a:lnTo>
                  <a:pt x="5941401" y="83160"/>
                </a:lnTo>
                <a:lnTo>
                  <a:pt x="5900062" y="64296"/>
                </a:lnTo>
                <a:lnTo>
                  <a:pt x="5857531" y="47698"/>
                </a:lnTo>
                <a:lnTo>
                  <a:pt x="5813885" y="33443"/>
                </a:lnTo>
                <a:lnTo>
                  <a:pt x="5769200" y="21608"/>
                </a:lnTo>
                <a:lnTo>
                  <a:pt x="5723553" y="12270"/>
                </a:lnTo>
                <a:lnTo>
                  <a:pt x="5677021" y="5504"/>
                </a:lnTo>
                <a:lnTo>
                  <a:pt x="5629681" y="1388"/>
                </a:lnTo>
                <a:lnTo>
                  <a:pt x="5581608" y="0"/>
                </a:lnTo>
                <a:close/>
              </a:path>
            </a:pathLst>
          </a:custGeom>
          <a:solidFill>
            <a:srgbClr val="F1F1F1"/>
          </a:solidFill>
        </p:spPr>
        <p:txBody>
          <a:bodyPr wrap="square" lIns="0" tIns="0" rIns="0" bIns="0" rtlCol="0"/>
          <a:lstStyle/>
          <a:p>
            <a:endParaRPr sz="1800"/>
          </a:p>
        </p:txBody>
      </p:sp>
      <p:sp>
        <p:nvSpPr>
          <p:cNvPr id="2" name="Holder 2"/>
          <p:cNvSpPr>
            <a:spLocks noGrp="1"/>
          </p:cNvSpPr>
          <p:nvPr>
            <p:ph type="title"/>
          </p:nvPr>
        </p:nvSpPr>
        <p:spPr>
          <a:xfrm>
            <a:off x="753745" y="804164"/>
            <a:ext cx="13567410"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753745" y="4623944"/>
            <a:ext cx="1356741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5125466" y="18696815"/>
            <a:ext cx="4823968"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753745" y="18696815"/>
            <a:ext cx="3467227"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9/9/2024</a:t>
            </a:fld>
            <a:endParaRPr lang="en-US"/>
          </a:p>
        </p:txBody>
      </p:sp>
      <p:sp>
        <p:nvSpPr>
          <p:cNvPr id="6" name="Holder 6"/>
          <p:cNvSpPr>
            <a:spLocks noGrp="1"/>
          </p:cNvSpPr>
          <p:nvPr>
            <p:ph type="sldNum" sz="quarter" idx="7"/>
          </p:nvPr>
        </p:nvSpPr>
        <p:spPr>
          <a:xfrm>
            <a:off x="10853928" y="18696815"/>
            <a:ext cx="3467227"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92666276"/>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Lst>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E640AD-DC64-4A1E-954A-4B6F089E8DC0}"/>
              </a:ext>
            </a:extLst>
          </p:cNvPr>
          <p:cNvSpPr>
            <a:spLocks noGrp="1"/>
          </p:cNvSpPr>
          <p:nvPr>
            <p:ph type="title"/>
          </p:nvPr>
        </p:nvSpPr>
        <p:spPr>
          <a:xfrm>
            <a:off x="1036400" y="1070360"/>
            <a:ext cx="13002101" cy="38858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E84CFD98-DF0E-4F1A-AF7D-3EEA5C9EACAF}"/>
              </a:ext>
            </a:extLst>
          </p:cNvPr>
          <p:cNvSpPr>
            <a:spLocks noGrp="1"/>
          </p:cNvSpPr>
          <p:nvPr>
            <p:ph type="body" idx="1"/>
          </p:nvPr>
        </p:nvSpPr>
        <p:spPr>
          <a:xfrm>
            <a:off x="1036400" y="5351787"/>
            <a:ext cx="13002101" cy="1275586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8B3AD300-42C1-4285-8808-B83CF4C49E48}"/>
              </a:ext>
            </a:extLst>
          </p:cNvPr>
          <p:cNvSpPr>
            <a:spLocks noGrp="1"/>
          </p:cNvSpPr>
          <p:nvPr>
            <p:ph type="dt" sz="half" idx="2"/>
          </p:nvPr>
        </p:nvSpPr>
        <p:spPr>
          <a:xfrm>
            <a:off x="1036399" y="18633525"/>
            <a:ext cx="3391853" cy="1070357"/>
          </a:xfrm>
          <a:prstGeom prst="rect">
            <a:avLst/>
          </a:prstGeom>
        </p:spPr>
        <p:txBody>
          <a:bodyPr vert="horz" lIns="91440" tIns="45720" rIns="91440" bIns="45720" rtlCol="0" anchor="ctr"/>
          <a:lstStyle>
            <a:lvl1pPr algn="l">
              <a:defRPr sz="670">
                <a:solidFill>
                  <a:schemeClr val="tx1">
                    <a:tint val="75000"/>
                  </a:schemeClr>
                </a:solidFill>
              </a:defRPr>
            </a:lvl1pPr>
          </a:lstStyle>
          <a:p>
            <a:fld id="{52948071-BED6-4E16-A0B1-FE7B89AC42B3}" type="datetimeFigureOut">
              <a:rPr lang="en-ZA" smtClean="0"/>
              <a:t>2024/09/09</a:t>
            </a:fld>
            <a:endParaRPr lang="en-ZA"/>
          </a:p>
        </p:txBody>
      </p:sp>
      <p:sp>
        <p:nvSpPr>
          <p:cNvPr id="5" name="Footer Placeholder 4">
            <a:extLst>
              <a:ext uri="{FF2B5EF4-FFF2-40B4-BE49-F238E27FC236}">
                <a16:creationId xmlns:a16="http://schemas.microsoft.com/office/drawing/2014/main" id="{041F45E1-D9B3-409C-870D-9FFC0194673C}"/>
              </a:ext>
            </a:extLst>
          </p:cNvPr>
          <p:cNvSpPr>
            <a:spLocks noGrp="1"/>
          </p:cNvSpPr>
          <p:nvPr>
            <p:ph type="ftr" sz="quarter" idx="3"/>
          </p:nvPr>
        </p:nvSpPr>
        <p:spPr>
          <a:xfrm>
            <a:off x="4993561" y="18633525"/>
            <a:ext cx="5087779" cy="1070357"/>
          </a:xfrm>
          <a:prstGeom prst="rect">
            <a:avLst/>
          </a:prstGeom>
        </p:spPr>
        <p:txBody>
          <a:bodyPr vert="horz" lIns="91440" tIns="45720" rIns="91440" bIns="45720" rtlCol="0" anchor="ctr"/>
          <a:lstStyle>
            <a:lvl1pPr algn="ctr">
              <a:defRPr sz="67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id="{8ACAFD3C-C8A5-4791-88D7-4AB5D38C487F}"/>
              </a:ext>
            </a:extLst>
          </p:cNvPr>
          <p:cNvSpPr>
            <a:spLocks noGrp="1"/>
          </p:cNvSpPr>
          <p:nvPr>
            <p:ph type="sldNum" sz="quarter" idx="4"/>
          </p:nvPr>
        </p:nvSpPr>
        <p:spPr>
          <a:xfrm>
            <a:off x="10646648" y="18633525"/>
            <a:ext cx="3391853" cy="1070357"/>
          </a:xfrm>
          <a:prstGeom prst="rect">
            <a:avLst/>
          </a:prstGeom>
        </p:spPr>
        <p:txBody>
          <a:bodyPr vert="horz" lIns="91440" tIns="45720" rIns="91440" bIns="45720" rtlCol="0" anchor="ctr"/>
          <a:lstStyle>
            <a:lvl1pPr algn="r">
              <a:defRPr sz="670">
                <a:solidFill>
                  <a:schemeClr val="tx1">
                    <a:tint val="75000"/>
                  </a:schemeClr>
                </a:solidFill>
              </a:defRPr>
            </a:lvl1pPr>
          </a:lstStyle>
          <a:p>
            <a:fld id="{661D0345-BD1A-4459-B482-DCB0FC992A24}" type="slidenum">
              <a:rPr lang="en-ZA" smtClean="0"/>
              <a:t>‹#›</a:t>
            </a:fld>
            <a:endParaRPr lang="en-ZA"/>
          </a:p>
        </p:txBody>
      </p:sp>
    </p:spTree>
    <p:extLst>
      <p:ext uri="{BB962C8B-B14F-4D97-AF65-F5344CB8AC3E}">
        <p14:creationId xmlns:p14="http://schemas.microsoft.com/office/powerpoint/2010/main" val="2382237626"/>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txStyles>
    <p:titleStyle>
      <a:lvl1pPr algn="l" defTabSz="510692" rtl="0" eaLnBrk="1" latinLnBrk="0" hangingPunct="1">
        <a:lnSpc>
          <a:spcPct val="90000"/>
        </a:lnSpc>
        <a:spcBef>
          <a:spcPct val="0"/>
        </a:spcBef>
        <a:buNone/>
        <a:defRPr sz="2457" kern="1200">
          <a:solidFill>
            <a:schemeClr val="tx1"/>
          </a:solidFill>
          <a:latin typeface="+mj-lt"/>
          <a:ea typeface="+mj-ea"/>
          <a:cs typeface="+mj-cs"/>
        </a:defRPr>
      </a:lvl1pPr>
    </p:titleStyle>
    <p:bodyStyle>
      <a:lvl1pPr marL="127673" indent="-127673" algn="l" defTabSz="510692" rtl="0" eaLnBrk="1" latinLnBrk="0" hangingPunct="1">
        <a:lnSpc>
          <a:spcPct val="90000"/>
        </a:lnSpc>
        <a:spcBef>
          <a:spcPts val="559"/>
        </a:spcBef>
        <a:buFont typeface="Arial" panose="020B0604020202020204" pitchFamily="34" charset="0"/>
        <a:buChar char="•"/>
        <a:defRPr sz="1564" kern="1200">
          <a:solidFill>
            <a:schemeClr val="tx1"/>
          </a:solidFill>
          <a:latin typeface="+mn-lt"/>
          <a:ea typeface="+mn-ea"/>
          <a:cs typeface="+mn-cs"/>
        </a:defRPr>
      </a:lvl1pPr>
      <a:lvl2pPr marL="383019" indent="-127673" algn="l" defTabSz="510692" rtl="0" eaLnBrk="1" latinLnBrk="0" hangingPunct="1">
        <a:lnSpc>
          <a:spcPct val="90000"/>
        </a:lnSpc>
        <a:spcBef>
          <a:spcPts val="279"/>
        </a:spcBef>
        <a:buFont typeface="Arial" panose="020B0604020202020204" pitchFamily="34" charset="0"/>
        <a:buChar char="•"/>
        <a:defRPr sz="1340" kern="1200">
          <a:solidFill>
            <a:schemeClr val="tx1"/>
          </a:solidFill>
          <a:latin typeface="+mn-lt"/>
          <a:ea typeface="+mn-ea"/>
          <a:cs typeface="+mn-cs"/>
        </a:defRPr>
      </a:lvl2pPr>
      <a:lvl3pPr marL="638366" indent="-127673" algn="l" defTabSz="510692" rtl="0" eaLnBrk="1" latinLnBrk="0" hangingPunct="1">
        <a:lnSpc>
          <a:spcPct val="90000"/>
        </a:lnSpc>
        <a:spcBef>
          <a:spcPts val="279"/>
        </a:spcBef>
        <a:buFont typeface="Arial" panose="020B0604020202020204" pitchFamily="34" charset="0"/>
        <a:buChar char="•"/>
        <a:defRPr sz="1117" kern="1200">
          <a:solidFill>
            <a:schemeClr val="tx1"/>
          </a:solidFill>
          <a:latin typeface="+mn-lt"/>
          <a:ea typeface="+mn-ea"/>
          <a:cs typeface="+mn-cs"/>
        </a:defRPr>
      </a:lvl3pPr>
      <a:lvl4pPr marL="893712" indent="-127673" algn="l" defTabSz="510692" rtl="0" eaLnBrk="1" latinLnBrk="0" hangingPunct="1">
        <a:lnSpc>
          <a:spcPct val="90000"/>
        </a:lnSpc>
        <a:spcBef>
          <a:spcPts val="279"/>
        </a:spcBef>
        <a:buFont typeface="Arial" panose="020B0604020202020204" pitchFamily="34" charset="0"/>
        <a:buChar char="•"/>
        <a:defRPr sz="1005" kern="1200">
          <a:solidFill>
            <a:schemeClr val="tx1"/>
          </a:solidFill>
          <a:latin typeface="+mn-lt"/>
          <a:ea typeface="+mn-ea"/>
          <a:cs typeface="+mn-cs"/>
        </a:defRPr>
      </a:lvl4pPr>
      <a:lvl5pPr marL="1149058" indent="-127673" algn="l" defTabSz="510692" rtl="0" eaLnBrk="1" latinLnBrk="0" hangingPunct="1">
        <a:lnSpc>
          <a:spcPct val="90000"/>
        </a:lnSpc>
        <a:spcBef>
          <a:spcPts val="279"/>
        </a:spcBef>
        <a:buFont typeface="Arial" panose="020B0604020202020204" pitchFamily="34" charset="0"/>
        <a:buChar char="•"/>
        <a:defRPr sz="1005" kern="1200">
          <a:solidFill>
            <a:schemeClr val="tx1"/>
          </a:solidFill>
          <a:latin typeface="+mn-lt"/>
          <a:ea typeface="+mn-ea"/>
          <a:cs typeface="+mn-cs"/>
        </a:defRPr>
      </a:lvl5pPr>
      <a:lvl6pPr marL="1404404" indent="-127673" algn="l" defTabSz="510692" rtl="0" eaLnBrk="1" latinLnBrk="0" hangingPunct="1">
        <a:lnSpc>
          <a:spcPct val="90000"/>
        </a:lnSpc>
        <a:spcBef>
          <a:spcPts val="279"/>
        </a:spcBef>
        <a:buFont typeface="Arial" panose="020B0604020202020204" pitchFamily="34" charset="0"/>
        <a:buChar char="•"/>
        <a:defRPr sz="1005" kern="1200">
          <a:solidFill>
            <a:schemeClr val="tx1"/>
          </a:solidFill>
          <a:latin typeface="+mn-lt"/>
          <a:ea typeface="+mn-ea"/>
          <a:cs typeface="+mn-cs"/>
        </a:defRPr>
      </a:lvl6pPr>
      <a:lvl7pPr marL="1659750" indent="-127673" algn="l" defTabSz="510692" rtl="0" eaLnBrk="1" latinLnBrk="0" hangingPunct="1">
        <a:lnSpc>
          <a:spcPct val="90000"/>
        </a:lnSpc>
        <a:spcBef>
          <a:spcPts val="279"/>
        </a:spcBef>
        <a:buFont typeface="Arial" panose="020B0604020202020204" pitchFamily="34" charset="0"/>
        <a:buChar char="•"/>
        <a:defRPr sz="1005" kern="1200">
          <a:solidFill>
            <a:schemeClr val="tx1"/>
          </a:solidFill>
          <a:latin typeface="+mn-lt"/>
          <a:ea typeface="+mn-ea"/>
          <a:cs typeface="+mn-cs"/>
        </a:defRPr>
      </a:lvl7pPr>
      <a:lvl8pPr marL="1915097" indent="-127673" algn="l" defTabSz="510692" rtl="0" eaLnBrk="1" latinLnBrk="0" hangingPunct="1">
        <a:lnSpc>
          <a:spcPct val="90000"/>
        </a:lnSpc>
        <a:spcBef>
          <a:spcPts val="279"/>
        </a:spcBef>
        <a:buFont typeface="Arial" panose="020B0604020202020204" pitchFamily="34" charset="0"/>
        <a:buChar char="•"/>
        <a:defRPr sz="1005" kern="1200">
          <a:solidFill>
            <a:schemeClr val="tx1"/>
          </a:solidFill>
          <a:latin typeface="+mn-lt"/>
          <a:ea typeface="+mn-ea"/>
          <a:cs typeface="+mn-cs"/>
        </a:defRPr>
      </a:lvl8pPr>
      <a:lvl9pPr marL="2170443" indent="-127673" algn="l" defTabSz="510692" rtl="0" eaLnBrk="1" latinLnBrk="0" hangingPunct="1">
        <a:lnSpc>
          <a:spcPct val="90000"/>
        </a:lnSpc>
        <a:spcBef>
          <a:spcPts val="279"/>
        </a:spcBef>
        <a:buFont typeface="Arial" panose="020B0604020202020204" pitchFamily="34" charset="0"/>
        <a:buChar char="•"/>
        <a:defRPr sz="1005" kern="1200">
          <a:solidFill>
            <a:schemeClr val="tx1"/>
          </a:solidFill>
          <a:latin typeface="+mn-lt"/>
          <a:ea typeface="+mn-ea"/>
          <a:cs typeface="+mn-cs"/>
        </a:defRPr>
      </a:lvl9pPr>
    </p:bodyStyle>
    <p:otherStyle>
      <a:defPPr>
        <a:defRPr lang="en-US"/>
      </a:defPPr>
      <a:lvl1pPr marL="0" algn="l" defTabSz="510692" rtl="0" eaLnBrk="1" latinLnBrk="0" hangingPunct="1">
        <a:defRPr sz="1005" kern="1200">
          <a:solidFill>
            <a:schemeClr val="tx1"/>
          </a:solidFill>
          <a:latin typeface="+mn-lt"/>
          <a:ea typeface="+mn-ea"/>
          <a:cs typeface="+mn-cs"/>
        </a:defRPr>
      </a:lvl1pPr>
      <a:lvl2pPr marL="255346" algn="l" defTabSz="510692" rtl="0" eaLnBrk="1" latinLnBrk="0" hangingPunct="1">
        <a:defRPr sz="1005" kern="1200">
          <a:solidFill>
            <a:schemeClr val="tx1"/>
          </a:solidFill>
          <a:latin typeface="+mn-lt"/>
          <a:ea typeface="+mn-ea"/>
          <a:cs typeface="+mn-cs"/>
        </a:defRPr>
      </a:lvl2pPr>
      <a:lvl3pPr marL="510692" algn="l" defTabSz="510692" rtl="0" eaLnBrk="1" latinLnBrk="0" hangingPunct="1">
        <a:defRPr sz="1005" kern="1200">
          <a:solidFill>
            <a:schemeClr val="tx1"/>
          </a:solidFill>
          <a:latin typeface="+mn-lt"/>
          <a:ea typeface="+mn-ea"/>
          <a:cs typeface="+mn-cs"/>
        </a:defRPr>
      </a:lvl3pPr>
      <a:lvl4pPr marL="766039" algn="l" defTabSz="510692" rtl="0" eaLnBrk="1" latinLnBrk="0" hangingPunct="1">
        <a:defRPr sz="1005" kern="1200">
          <a:solidFill>
            <a:schemeClr val="tx1"/>
          </a:solidFill>
          <a:latin typeface="+mn-lt"/>
          <a:ea typeface="+mn-ea"/>
          <a:cs typeface="+mn-cs"/>
        </a:defRPr>
      </a:lvl4pPr>
      <a:lvl5pPr marL="1021385" algn="l" defTabSz="510692" rtl="0" eaLnBrk="1" latinLnBrk="0" hangingPunct="1">
        <a:defRPr sz="1005" kern="1200">
          <a:solidFill>
            <a:schemeClr val="tx1"/>
          </a:solidFill>
          <a:latin typeface="+mn-lt"/>
          <a:ea typeface="+mn-ea"/>
          <a:cs typeface="+mn-cs"/>
        </a:defRPr>
      </a:lvl5pPr>
      <a:lvl6pPr marL="1276731" algn="l" defTabSz="510692" rtl="0" eaLnBrk="1" latinLnBrk="0" hangingPunct="1">
        <a:defRPr sz="1005" kern="1200">
          <a:solidFill>
            <a:schemeClr val="tx1"/>
          </a:solidFill>
          <a:latin typeface="+mn-lt"/>
          <a:ea typeface="+mn-ea"/>
          <a:cs typeface="+mn-cs"/>
        </a:defRPr>
      </a:lvl6pPr>
      <a:lvl7pPr marL="1532077" algn="l" defTabSz="510692" rtl="0" eaLnBrk="1" latinLnBrk="0" hangingPunct="1">
        <a:defRPr sz="1005" kern="1200">
          <a:solidFill>
            <a:schemeClr val="tx1"/>
          </a:solidFill>
          <a:latin typeface="+mn-lt"/>
          <a:ea typeface="+mn-ea"/>
          <a:cs typeface="+mn-cs"/>
        </a:defRPr>
      </a:lvl7pPr>
      <a:lvl8pPr marL="1787423" algn="l" defTabSz="510692" rtl="0" eaLnBrk="1" latinLnBrk="0" hangingPunct="1">
        <a:defRPr sz="1005" kern="1200">
          <a:solidFill>
            <a:schemeClr val="tx1"/>
          </a:solidFill>
          <a:latin typeface="+mn-lt"/>
          <a:ea typeface="+mn-ea"/>
          <a:cs typeface="+mn-cs"/>
        </a:defRPr>
      </a:lvl8pPr>
      <a:lvl9pPr marL="2042770" algn="l" defTabSz="510692" rtl="0" eaLnBrk="1" latinLnBrk="0" hangingPunct="1">
        <a:defRPr sz="1005"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1573115"/>
            <a:ext cx="15070983" cy="17638502"/>
          </a:xfrm>
          <a:prstGeom prst="rect">
            <a:avLst/>
          </a:prstGeom>
          <a:blipFill>
            <a:blip r:embed="rId7" cstate="print"/>
            <a:stretch>
              <a:fillRect/>
            </a:stretch>
          </a:blipFill>
        </p:spPr>
        <p:txBody>
          <a:bodyPr wrap="square" lIns="0" tIns="0" rIns="0" bIns="0" rtlCol="0"/>
          <a:lstStyle/>
          <a:p>
            <a:endParaRPr sz="1800"/>
          </a:p>
        </p:txBody>
      </p:sp>
      <p:sp>
        <p:nvSpPr>
          <p:cNvPr id="17" name="bg object 17"/>
          <p:cNvSpPr/>
          <p:nvPr/>
        </p:nvSpPr>
        <p:spPr>
          <a:xfrm>
            <a:off x="10178545" y="11693158"/>
            <a:ext cx="4745285" cy="3328019"/>
          </a:xfrm>
          <a:prstGeom prst="rect">
            <a:avLst/>
          </a:prstGeom>
          <a:blipFill>
            <a:blip r:embed="rId8" cstate="print"/>
            <a:stretch>
              <a:fillRect/>
            </a:stretch>
          </a:blipFill>
        </p:spPr>
        <p:txBody>
          <a:bodyPr wrap="square" lIns="0" tIns="0" rIns="0" bIns="0" rtlCol="0"/>
          <a:lstStyle/>
          <a:p>
            <a:endParaRPr sz="1800"/>
          </a:p>
        </p:txBody>
      </p:sp>
      <p:sp>
        <p:nvSpPr>
          <p:cNvPr id="18" name="bg object 18"/>
          <p:cNvSpPr/>
          <p:nvPr/>
        </p:nvSpPr>
        <p:spPr>
          <a:xfrm>
            <a:off x="143359" y="11968703"/>
            <a:ext cx="4739216" cy="3053189"/>
          </a:xfrm>
          <a:prstGeom prst="rect">
            <a:avLst/>
          </a:prstGeom>
          <a:blipFill>
            <a:blip r:embed="rId9" cstate="print"/>
            <a:stretch>
              <a:fillRect/>
            </a:stretch>
          </a:blipFill>
        </p:spPr>
        <p:txBody>
          <a:bodyPr wrap="square" lIns="0" tIns="0" rIns="0" bIns="0" rtlCol="0"/>
          <a:lstStyle/>
          <a:p>
            <a:endParaRPr sz="1800"/>
          </a:p>
        </p:txBody>
      </p:sp>
      <p:sp>
        <p:nvSpPr>
          <p:cNvPr id="19" name="bg object 19"/>
          <p:cNvSpPr/>
          <p:nvPr/>
        </p:nvSpPr>
        <p:spPr>
          <a:xfrm>
            <a:off x="7880238" y="8028758"/>
            <a:ext cx="2302858" cy="2932951"/>
          </a:xfrm>
          <a:prstGeom prst="rect">
            <a:avLst/>
          </a:prstGeom>
          <a:blipFill>
            <a:blip r:embed="rId10" cstate="print"/>
            <a:stretch>
              <a:fillRect/>
            </a:stretch>
          </a:blipFill>
        </p:spPr>
        <p:txBody>
          <a:bodyPr wrap="square" lIns="0" tIns="0" rIns="0" bIns="0" rtlCol="0"/>
          <a:lstStyle/>
          <a:p>
            <a:endParaRPr sz="1800"/>
          </a:p>
        </p:txBody>
      </p:sp>
      <p:sp>
        <p:nvSpPr>
          <p:cNvPr id="20" name="bg object 20"/>
          <p:cNvSpPr/>
          <p:nvPr/>
        </p:nvSpPr>
        <p:spPr>
          <a:xfrm>
            <a:off x="5163986" y="11797649"/>
            <a:ext cx="4725564" cy="3224242"/>
          </a:xfrm>
          <a:prstGeom prst="rect">
            <a:avLst/>
          </a:prstGeom>
          <a:blipFill>
            <a:blip r:embed="rId11" cstate="print"/>
            <a:stretch>
              <a:fillRect/>
            </a:stretch>
          </a:blipFill>
        </p:spPr>
        <p:txBody>
          <a:bodyPr wrap="square" lIns="0" tIns="0" rIns="0" bIns="0" rtlCol="0"/>
          <a:lstStyle/>
          <a:p>
            <a:endParaRPr sz="1800"/>
          </a:p>
        </p:txBody>
      </p:sp>
      <p:sp>
        <p:nvSpPr>
          <p:cNvPr id="21" name="bg object 21"/>
          <p:cNvSpPr/>
          <p:nvPr/>
        </p:nvSpPr>
        <p:spPr>
          <a:xfrm>
            <a:off x="5160193" y="11569401"/>
            <a:ext cx="4729356" cy="1651067"/>
          </a:xfrm>
          <a:prstGeom prst="rect">
            <a:avLst/>
          </a:prstGeom>
          <a:blipFill>
            <a:blip r:embed="rId12" cstate="print"/>
            <a:stretch>
              <a:fillRect/>
            </a:stretch>
          </a:blipFill>
        </p:spPr>
        <p:txBody>
          <a:bodyPr wrap="square" lIns="0" tIns="0" rIns="0" bIns="0" rtlCol="0"/>
          <a:lstStyle/>
          <a:p>
            <a:endParaRPr sz="1800"/>
          </a:p>
        </p:txBody>
      </p:sp>
      <p:sp>
        <p:nvSpPr>
          <p:cNvPr id="22" name="bg object 22"/>
          <p:cNvSpPr/>
          <p:nvPr/>
        </p:nvSpPr>
        <p:spPr>
          <a:xfrm>
            <a:off x="124397" y="7411106"/>
            <a:ext cx="7337138" cy="3563485"/>
          </a:xfrm>
          <a:prstGeom prst="rect">
            <a:avLst/>
          </a:prstGeom>
          <a:blipFill>
            <a:blip r:embed="rId13" cstate="print"/>
            <a:stretch>
              <a:fillRect/>
            </a:stretch>
          </a:blipFill>
        </p:spPr>
        <p:txBody>
          <a:bodyPr wrap="square" lIns="0" tIns="0" rIns="0" bIns="0" rtlCol="0"/>
          <a:lstStyle/>
          <a:p>
            <a:endParaRPr sz="1800"/>
          </a:p>
        </p:txBody>
      </p:sp>
      <p:sp>
        <p:nvSpPr>
          <p:cNvPr id="23" name="bg object 23"/>
          <p:cNvSpPr/>
          <p:nvPr/>
        </p:nvSpPr>
        <p:spPr>
          <a:xfrm>
            <a:off x="12681654" y="8043072"/>
            <a:ext cx="2302858" cy="2922215"/>
          </a:xfrm>
          <a:prstGeom prst="rect">
            <a:avLst/>
          </a:prstGeom>
          <a:blipFill>
            <a:blip r:embed="rId14" cstate="print"/>
            <a:stretch>
              <a:fillRect/>
            </a:stretch>
          </a:blipFill>
        </p:spPr>
        <p:txBody>
          <a:bodyPr wrap="square" lIns="0" tIns="0" rIns="0" bIns="0" rtlCol="0"/>
          <a:lstStyle/>
          <a:p>
            <a:endParaRPr sz="1800"/>
          </a:p>
        </p:txBody>
      </p:sp>
      <p:sp>
        <p:nvSpPr>
          <p:cNvPr id="24" name="bg object 24"/>
          <p:cNvSpPr/>
          <p:nvPr/>
        </p:nvSpPr>
        <p:spPr>
          <a:xfrm>
            <a:off x="12681654" y="8025179"/>
            <a:ext cx="2302858" cy="644132"/>
          </a:xfrm>
          <a:prstGeom prst="rect">
            <a:avLst/>
          </a:prstGeom>
          <a:blipFill>
            <a:blip r:embed="rId15" cstate="print"/>
            <a:stretch>
              <a:fillRect/>
            </a:stretch>
          </a:blipFill>
        </p:spPr>
        <p:txBody>
          <a:bodyPr wrap="square" lIns="0" tIns="0" rIns="0" bIns="0" rtlCol="0"/>
          <a:lstStyle/>
          <a:p>
            <a:endParaRPr sz="1800"/>
          </a:p>
        </p:txBody>
      </p:sp>
      <p:sp>
        <p:nvSpPr>
          <p:cNvPr id="25" name="bg object 25"/>
          <p:cNvSpPr/>
          <p:nvPr/>
        </p:nvSpPr>
        <p:spPr>
          <a:xfrm>
            <a:off x="117570" y="1718404"/>
            <a:ext cx="7359780" cy="5596255"/>
          </a:xfrm>
          <a:custGeom>
            <a:avLst/>
            <a:gdLst/>
            <a:ahLst/>
            <a:cxnLst/>
            <a:rect l="l" t="t" r="r" b="b"/>
            <a:pathLst>
              <a:path w="6944359" h="5596255">
                <a:moveTo>
                  <a:pt x="6943751" y="0"/>
                </a:moveTo>
                <a:lnTo>
                  <a:pt x="0" y="0"/>
                </a:lnTo>
                <a:lnTo>
                  <a:pt x="0" y="5596082"/>
                </a:lnTo>
                <a:lnTo>
                  <a:pt x="6943751" y="5596082"/>
                </a:lnTo>
                <a:lnTo>
                  <a:pt x="6943751" y="0"/>
                </a:lnTo>
                <a:close/>
              </a:path>
            </a:pathLst>
          </a:custGeom>
          <a:solidFill>
            <a:srgbClr val="EBF0DE"/>
          </a:solidFill>
        </p:spPr>
        <p:txBody>
          <a:bodyPr wrap="square" lIns="0" tIns="0" rIns="0" bIns="0" rtlCol="0"/>
          <a:lstStyle/>
          <a:p>
            <a:endParaRPr sz="1800"/>
          </a:p>
        </p:txBody>
      </p:sp>
      <p:sp>
        <p:nvSpPr>
          <p:cNvPr id="26" name="bg object 26"/>
          <p:cNvSpPr/>
          <p:nvPr/>
        </p:nvSpPr>
        <p:spPr>
          <a:xfrm>
            <a:off x="170287" y="1763134"/>
            <a:ext cx="7276457" cy="601906"/>
          </a:xfrm>
          <a:prstGeom prst="rect">
            <a:avLst/>
          </a:prstGeom>
          <a:blipFill>
            <a:blip r:embed="rId16" cstate="print"/>
            <a:stretch>
              <a:fillRect/>
            </a:stretch>
          </a:blipFill>
        </p:spPr>
        <p:txBody>
          <a:bodyPr wrap="square" lIns="0" tIns="0" rIns="0" bIns="0" rtlCol="0"/>
          <a:lstStyle/>
          <a:p>
            <a:endParaRPr sz="1800"/>
          </a:p>
        </p:txBody>
      </p:sp>
      <p:sp>
        <p:nvSpPr>
          <p:cNvPr id="27" name="bg object 27"/>
          <p:cNvSpPr/>
          <p:nvPr/>
        </p:nvSpPr>
        <p:spPr>
          <a:xfrm>
            <a:off x="170287" y="1763134"/>
            <a:ext cx="7277004" cy="601980"/>
          </a:xfrm>
          <a:custGeom>
            <a:avLst/>
            <a:gdLst/>
            <a:ahLst/>
            <a:cxnLst/>
            <a:rect l="l" t="t" r="r" b="b"/>
            <a:pathLst>
              <a:path w="6866255" h="601980">
                <a:moveTo>
                  <a:pt x="0" y="100317"/>
                </a:moveTo>
                <a:lnTo>
                  <a:pt x="7883" y="61268"/>
                </a:lnTo>
                <a:lnTo>
                  <a:pt x="29383" y="29381"/>
                </a:lnTo>
                <a:lnTo>
                  <a:pt x="61270" y="7882"/>
                </a:lnTo>
                <a:lnTo>
                  <a:pt x="100317" y="0"/>
                </a:lnTo>
                <a:lnTo>
                  <a:pt x="6765422" y="0"/>
                </a:lnTo>
                <a:lnTo>
                  <a:pt x="6804471" y="7882"/>
                </a:lnTo>
                <a:lnTo>
                  <a:pt x="6836358" y="29381"/>
                </a:lnTo>
                <a:lnTo>
                  <a:pt x="6857856" y="61268"/>
                </a:lnTo>
                <a:lnTo>
                  <a:pt x="6865739" y="100317"/>
                </a:lnTo>
                <a:lnTo>
                  <a:pt x="6865739" y="501588"/>
                </a:lnTo>
                <a:lnTo>
                  <a:pt x="6857856" y="540638"/>
                </a:lnTo>
                <a:lnTo>
                  <a:pt x="6836358" y="572525"/>
                </a:lnTo>
                <a:lnTo>
                  <a:pt x="6804471" y="594023"/>
                </a:lnTo>
                <a:lnTo>
                  <a:pt x="6765422" y="601906"/>
                </a:lnTo>
                <a:lnTo>
                  <a:pt x="100317" y="601906"/>
                </a:lnTo>
                <a:lnTo>
                  <a:pt x="61270" y="594023"/>
                </a:lnTo>
                <a:lnTo>
                  <a:pt x="29383" y="572525"/>
                </a:lnTo>
                <a:lnTo>
                  <a:pt x="7883" y="540638"/>
                </a:lnTo>
                <a:lnTo>
                  <a:pt x="0" y="501588"/>
                </a:lnTo>
                <a:lnTo>
                  <a:pt x="0" y="100317"/>
                </a:lnTo>
                <a:close/>
              </a:path>
            </a:pathLst>
          </a:custGeom>
          <a:ln w="11928">
            <a:solidFill>
              <a:srgbClr val="4F6128"/>
            </a:solidFill>
          </a:ln>
        </p:spPr>
        <p:txBody>
          <a:bodyPr wrap="square" lIns="0" tIns="0" rIns="0" bIns="0" rtlCol="0"/>
          <a:lstStyle/>
          <a:p>
            <a:endParaRPr sz="1800"/>
          </a:p>
        </p:txBody>
      </p:sp>
      <p:sp>
        <p:nvSpPr>
          <p:cNvPr id="28" name="bg object 28"/>
          <p:cNvSpPr/>
          <p:nvPr/>
        </p:nvSpPr>
        <p:spPr>
          <a:xfrm>
            <a:off x="0" y="1"/>
            <a:ext cx="15070731" cy="1683809"/>
          </a:xfrm>
          <a:prstGeom prst="rect">
            <a:avLst/>
          </a:prstGeom>
          <a:blipFill>
            <a:blip r:embed="rId17" cstate="print"/>
            <a:stretch>
              <a:fillRect/>
            </a:stretch>
          </a:blipFill>
        </p:spPr>
        <p:txBody>
          <a:bodyPr wrap="square" lIns="0" tIns="0" rIns="0" bIns="0" rtlCol="0"/>
          <a:lstStyle/>
          <a:p>
            <a:endParaRPr sz="1800"/>
          </a:p>
        </p:txBody>
      </p:sp>
      <p:sp>
        <p:nvSpPr>
          <p:cNvPr id="29" name="bg object 29"/>
          <p:cNvSpPr/>
          <p:nvPr/>
        </p:nvSpPr>
        <p:spPr>
          <a:xfrm>
            <a:off x="348159" y="140278"/>
            <a:ext cx="2987388" cy="1085850"/>
          </a:xfrm>
          <a:custGeom>
            <a:avLst/>
            <a:gdLst/>
            <a:ahLst/>
            <a:cxnLst/>
            <a:rect l="l" t="t" r="r" b="b"/>
            <a:pathLst>
              <a:path w="2818765" h="1085850">
                <a:moveTo>
                  <a:pt x="2818438" y="0"/>
                </a:moveTo>
                <a:lnTo>
                  <a:pt x="0" y="0"/>
                </a:lnTo>
                <a:lnTo>
                  <a:pt x="0" y="1085721"/>
                </a:lnTo>
                <a:lnTo>
                  <a:pt x="2818438" y="1085721"/>
                </a:lnTo>
                <a:lnTo>
                  <a:pt x="2818438" y="0"/>
                </a:lnTo>
                <a:close/>
              </a:path>
            </a:pathLst>
          </a:custGeom>
          <a:solidFill>
            <a:srgbClr val="FFFFFF"/>
          </a:solidFill>
        </p:spPr>
        <p:txBody>
          <a:bodyPr wrap="square" lIns="0" tIns="0" rIns="0" bIns="0" rtlCol="0"/>
          <a:lstStyle/>
          <a:p>
            <a:endParaRPr sz="1800"/>
          </a:p>
        </p:txBody>
      </p:sp>
      <p:sp>
        <p:nvSpPr>
          <p:cNvPr id="30" name="bg object 30"/>
          <p:cNvSpPr/>
          <p:nvPr/>
        </p:nvSpPr>
        <p:spPr>
          <a:xfrm>
            <a:off x="373190" y="181074"/>
            <a:ext cx="2938496" cy="966199"/>
          </a:xfrm>
          <a:prstGeom prst="rect">
            <a:avLst/>
          </a:prstGeom>
          <a:blipFill>
            <a:blip r:embed="rId18" cstate="print"/>
            <a:stretch>
              <a:fillRect/>
            </a:stretch>
          </a:blipFill>
        </p:spPr>
        <p:txBody>
          <a:bodyPr wrap="square" lIns="0" tIns="0" rIns="0" bIns="0" rtlCol="0"/>
          <a:lstStyle/>
          <a:p>
            <a:endParaRPr sz="1800"/>
          </a:p>
        </p:txBody>
      </p:sp>
      <p:sp>
        <p:nvSpPr>
          <p:cNvPr id="31" name="bg object 31"/>
          <p:cNvSpPr/>
          <p:nvPr/>
        </p:nvSpPr>
        <p:spPr>
          <a:xfrm>
            <a:off x="210868" y="19259558"/>
            <a:ext cx="14517666" cy="71755"/>
          </a:xfrm>
          <a:custGeom>
            <a:avLst/>
            <a:gdLst/>
            <a:ahLst/>
            <a:cxnLst/>
            <a:rect l="l" t="t" r="r" b="b"/>
            <a:pathLst>
              <a:path w="13698219" h="71755">
                <a:moveTo>
                  <a:pt x="13697602" y="0"/>
                </a:moveTo>
                <a:lnTo>
                  <a:pt x="0" y="0"/>
                </a:lnTo>
                <a:lnTo>
                  <a:pt x="0" y="71701"/>
                </a:lnTo>
                <a:lnTo>
                  <a:pt x="13697602" y="71701"/>
                </a:lnTo>
                <a:lnTo>
                  <a:pt x="13697602" y="0"/>
                </a:lnTo>
                <a:close/>
              </a:path>
            </a:pathLst>
          </a:custGeom>
          <a:solidFill>
            <a:srgbClr val="C4BC96"/>
          </a:solidFill>
        </p:spPr>
        <p:txBody>
          <a:bodyPr wrap="square" lIns="0" tIns="0" rIns="0" bIns="0" rtlCol="0"/>
          <a:lstStyle/>
          <a:p>
            <a:endParaRPr sz="1800"/>
          </a:p>
        </p:txBody>
      </p:sp>
      <p:sp>
        <p:nvSpPr>
          <p:cNvPr id="2" name="Holder 2"/>
          <p:cNvSpPr>
            <a:spLocks noGrp="1"/>
          </p:cNvSpPr>
          <p:nvPr>
            <p:ph type="title"/>
          </p:nvPr>
        </p:nvSpPr>
        <p:spPr>
          <a:xfrm>
            <a:off x="753745" y="804164"/>
            <a:ext cx="13567410"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753745" y="4623944"/>
            <a:ext cx="1356741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5125466" y="18696815"/>
            <a:ext cx="4823968"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753745" y="18696815"/>
            <a:ext cx="3467227"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9/9/2024</a:t>
            </a:fld>
            <a:endParaRPr lang="en-US"/>
          </a:p>
        </p:txBody>
      </p:sp>
      <p:sp>
        <p:nvSpPr>
          <p:cNvPr id="6" name="Holder 6"/>
          <p:cNvSpPr>
            <a:spLocks noGrp="1"/>
          </p:cNvSpPr>
          <p:nvPr>
            <p:ph type="sldNum" sz="quarter" idx="7"/>
          </p:nvPr>
        </p:nvSpPr>
        <p:spPr>
          <a:xfrm>
            <a:off x="10853928" y="18696815"/>
            <a:ext cx="3467227"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553322142"/>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Lst>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36400" y="1070361"/>
            <a:ext cx="13002101" cy="3885864"/>
          </a:xfrm>
          <a:prstGeom prst="rect">
            <a:avLst/>
          </a:prstGeom>
        </p:spPr>
        <p:txBody>
          <a:bodyPr vert="horz" lIns="91440" tIns="45720" rIns="91440" bIns="45720" rtlCol="0" anchor="ctr">
            <a:normAutofit/>
          </a:bodyPr>
          <a:lstStyle/>
          <a:p>
            <a:r>
              <a:rPr lang="hu-HU"/>
              <a:t>Mintacím szerkesztése</a:t>
            </a:r>
            <a:endParaRPr lang="en-US" dirty="0"/>
          </a:p>
        </p:txBody>
      </p:sp>
      <p:sp>
        <p:nvSpPr>
          <p:cNvPr id="3" name="Text Placeholder 2"/>
          <p:cNvSpPr>
            <a:spLocks noGrp="1"/>
          </p:cNvSpPr>
          <p:nvPr>
            <p:ph type="body" idx="1"/>
          </p:nvPr>
        </p:nvSpPr>
        <p:spPr>
          <a:xfrm>
            <a:off x="1036400" y="5351787"/>
            <a:ext cx="13002101" cy="12755867"/>
          </a:xfrm>
          <a:prstGeom prst="rect">
            <a:avLst/>
          </a:prstGeom>
        </p:spPr>
        <p:txBody>
          <a:bodyPr vert="horz" lIns="91440" tIns="45720" rIns="91440" bIns="45720" rtlCol="0">
            <a:normAutofit/>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Date Placeholder 3"/>
          <p:cNvSpPr>
            <a:spLocks noGrp="1"/>
          </p:cNvSpPr>
          <p:nvPr>
            <p:ph type="dt" sz="half" idx="2"/>
          </p:nvPr>
        </p:nvSpPr>
        <p:spPr>
          <a:xfrm>
            <a:off x="1036399" y="18633528"/>
            <a:ext cx="3391853" cy="1070357"/>
          </a:xfrm>
          <a:prstGeom prst="rect">
            <a:avLst/>
          </a:prstGeom>
        </p:spPr>
        <p:txBody>
          <a:bodyPr vert="horz" lIns="91440" tIns="45720" rIns="91440" bIns="45720" rtlCol="0" anchor="ctr"/>
          <a:lstStyle>
            <a:lvl1pPr algn="l">
              <a:defRPr sz="1866">
                <a:solidFill>
                  <a:schemeClr val="tx1">
                    <a:tint val="75000"/>
                  </a:schemeClr>
                </a:solidFill>
              </a:defRPr>
            </a:lvl1pPr>
          </a:lstStyle>
          <a:p>
            <a:fld id="{BF4E5FA1-76CF-45AA-B12C-0D2EB5A1248C}" type="datetimeFigureOut">
              <a:rPr lang="hu-HU" smtClean="0"/>
              <a:t>2024. 09. 09.</a:t>
            </a:fld>
            <a:endParaRPr lang="hu-HU"/>
          </a:p>
        </p:txBody>
      </p:sp>
      <p:sp>
        <p:nvSpPr>
          <p:cNvPr id="5" name="Footer Placeholder 4"/>
          <p:cNvSpPr>
            <a:spLocks noGrp="1"/>
          </p:cNvSpPr>
          <p:nvPr>
            <p:ph type="ftr" sz="quarter" idx="3"/>
          </p:nvPr>
        </p:nvSpPr>
        <p:spPr>
          <a:xfrm>
            <a:off x="4993561" y="18633528"/>
            <a:ext cx="5087779" cy="1070357"/>
          </a:xfrm>
          <a:prstGeom prst="rect">
            <a:avLst/>
          </a:prstGeom>
        </p:spPr>
        <p:txBody>
          <a:bodyPr vert="horz" lIns="91440" tIns="45720" rIns="91440" bIns="45720" rtlCol="0" anchor="ctr"/>
          <a:lstStyle>
            <a:lvl1pPr algn="ctr">
              <a:defRPr sz="1866">
                <a:solidFill>
                  <a:schemeClr val="tx1">
                    <a:tint val="75000"/>
                  </a:schemeClr>
                </a:solidFill>
              </a:defRPr>
            </a:lvl1pPr>
          </a:lstStyle>
          <a:p>
            <a:endParaRPr lang="hu-HU"/>
          </a:p>
        </p:txBody>
      </p:sp>
      <p:sp>
        <p:nvSpPr>
          <p:cNvPr id="6" name="Slide Number Placeholder 5"/>
          <p:cNvSpPr>
            <a:spLocks noGrp="1"/>
          </p:cNvSpPr>
          <p:nvPr>
            <p:ph type="sldNum" sz="quarter" idx="4"/>
          </p:nvPr>
        </p:nvSpPr>
        <p:spPr>
          <a:xfrm>
            <a:off x="10646648" y="18633528"/>
            <a:ext cx="3391853" cy="1070357"/>
          </a:xfrm>
          <a:prstGeom prst="rect">
            <a:avLst/>
          </a:prstGeom>
        </p:spPr>
        <p:txBody>
          <a:bodyPr vert="horz" lIns="91440" tIns="45720" rIns="91440" bIns="45720" rtlCol="0" anchor="ctr"/>
          <a:lstStyle>
            <a:lvl1pPr algn="r">
              <a:defRPr sz="1866">
                <a:solidFill>
                  <a:schemeClr val="tx1">
                    <a:tint val="75000"/>
                  </a:schemeClr>
                </a:solidFill>
              </a:defRPr>
            </a:lvl1pPr>
          </a:lstStyle>
          <a:p>
            <a:fld id="{EDB12E2A-CC87-4752-BB00-C7E8F3E9381B}" type="slidenum">
              <a:rPr lang="hu-HU" smtClean="0"/>
              <a:t>‹#›</a:t>
            </a:fld>
            <a:endParaRPr lang="hu-HU"/>
          </a:p>
        </p:txBody>
      </p:sp>
    </p:spTree>
    <p:extLst>
      <p:ext uri="{BB962C8B-B14F-4D97-AF65-F5344CB8AC3E}">
        <p14:creationId xmlns:p14="http://schemas.microsoft.com/office/powerpoint/2010/main" val="3535291053"/>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Lst>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txStyles>
    <p:titleStyle>
      <a:lvl1pPr algn="l" defTabSz="1422011" rtl="0" eaLnBrk="1" latinLnBrk="0" hangingPunct="1">
        <a:lnSpc>
          <a:spcPct val="90000"/>
        </a:lnSpc>
        <a:spcBef>
          <a:spcPct val="0"/>
        </a:spcBef>
        <a:buNone/>
        <a:defRPr sz="6843" kern="1200">
          <a:solidFill>
            <a:schemeClr val="tx1"/>
          </a:solidFill>
          <a:latin typeface="+mj-lt"/>
          <a:ea typeface="+mj-ea"/>
          <a:cs typeface="+mj-cs"/>
        </a:defRPr>
      </a:lvl1pPr>
    </p:titleStyle>
    <p:bodyStyle>
      <a:lvl1pPr marL="355503" indent="-355503" algn="l" defTabSz="1422011" rtl="0" eaLnBrk="1" latinLnBrk="0" hangingPunct="1">
        <a:lnSpc>
          <a:spcPct val="90000"/>
        </a:lnSpc>
        <a:spcBef>
          <a:spcPts val="1555"/>
        </a:spcBef>
        <a:buFont typeface="Arial" panose="020B0604020202020204" pitchFamily="34" charset="0"/>
        <a:buChar char="•"/>
        <a:defRPr sz="4355" kern="1200">
          <a:solidFill>
            <a:schemeClr val="tx1"/>
          </a:solidFill>
          <a:latin typeface="+mn-lt"/>
          <a:ea typeface="+mn-ea"/>
          <a:cs typeface="+mn-cs"/>
        </a:defRPr>
      </a:lvl1pPr>
      <a:lvl2pPr marL="1066508" indent="-355503" algn="l" defTabSz="1422011" rtl="0" eaLnBrk="1" latinLnBrk="0" hangingPunct="1">
        <a:lnSpc>
          <a:spcPct val="90000"/>
        </a:lnSpc>
        <a:spcBef>
          <a:spcPts val="777"/>
        </a:spcBef>
        <a:buFont typeface="Arial" panose="020B0604020202020204" pitchFamily="34" charset="0"/>
        <a:buChar char="•"/>
        <a:defRPr sz="3732" kern="1200">
          <a:solidFill>
            <a:schemeClr val="tx1"/>
          </a:solidFill>
          <a:latin typeface="+mn-lt"/>
          <a:ea typeface="+mn-ea"/>
          <a:cs typeface="+mn-cs"/>
        </a:defRPr>
      </a:lvl2pPr>
      <a:lvl3pPr marL="1777513" indent="-355503" algn="l" defTabSz="1422011" rtl="0" eaLnBrk="1" latinLnBrk="0" hangingPunct="1">
        <a:lnSpc>
          <a:spcPct val="90000"/>
        </a:lnSpc>
        <a:spcBef>
          <a:spcPts val="777"/>
        </a:spcBef>
        <a:buFont typeface="Arial" panose="020B0604020202020204" pitchFamily="34" charset="0"/>
        <a:buChar char="•"/>
        <a:defRPr sz="3110" kern="1200">
          <a:solidFill>
            <a:schemeClr val="tx1"/>
          </a:solidFill>
          <a:latin typeface="+mn-lt"/>
          <a:ea typeface="+mn-ea"/>
          <a:cs typeface="+mn-cs"/>
        </a:defRPr>
      </a:lvl3pPr>
      <a:lvl4pPr marL="2488519" indent="-355503" algn="l" defTabSz="1422011" rtl="0" eaLnBrk="1" latinLnBrk="0" hangingPunct="1">
        <a:lnSpc>
          <a:spcPct val="90000"/>
        </a:lnSpc>
        <a:spcBef>
          <a:spcPts val="777"/>
        </a:spcBef>
        <a:buFont typeface="Arial" panose="020B0604020202020204" pitchFamily="34" charset="0"/>
        <a:buChar char="•"/>
        <a:defRPr sz="2799" kern="1200">
          <a:solidFill>
            <a:schemeClr val="tx1"/>
          </a:solidFill>
          <a:latin typeface="+mn-lt"/>
          <a:ea typeface="+mn-ea"/>
          <a:cs typeface="+mn-cs"/>
        </a:defRPr>
      </a:lvl4pPr>
      <a:lvl5pPr marL="3199524" indent="-355503" algn="l" defTabSz="1422011" rtl="0" eaLnBrk="1" latinLnBrk="0" hangingPunct="1">
        <a:lnSpc>
          <a:spcPct val="90000"/>
        </a:lnSpc>
        <a:spcBef>
          <a:spcPts val="777"/>
        </a:spcBef>
        <a:buFont typeface="Arial" panose="020B0604020202020204" pitchFamily="34" charset="0"/>
        <a:buChar char="•"/>
        <a:defRPr sz="2799" kern="1200">
          <a:solidFill>
            <a:schemeClr val="tx1"/>
          </a:solidFill>
          <a:latin typeface="+mn-lt"/>
          <a:ea typeface="+mn-ea"/>
          <a:cs typeface="+mn-cs"/>
        </a:defRPr>
      </a:lvl5pPr>
      <a:lvl6pPr marL="3910529" indent="-355503" algn="l" defTabSz="1422011" rtl="0" eaLnBrk="1" latinLnBrk="0" hangingPunct="1">
        <a:lnSpc>
          <a:spcPct val="90000"/>
        </a:lnSpc>
        <a:spcBef>
          <a:spcPts val="777"/>
        </a:spcBef>
        <a:buFont typeface="Arial" panose="020B0604020202020204" pitchFamily="34" charset="0"/>
        <a:buChar char="•"/>
        <a:defRPr sz="2799" kern="1200">
          <a:solidFill>
            <a:schemeClr val="tx1"/>
          </a:solidFill>
          <a:latin typeface="+mn-lt"/>
          <a:ea typeface="+mn-ea"/>
          <a:cs typeface="+mn-cs"/>
        </a:defRPr>
      </a:lvl6pPr>
      <a:lvl7pPr marL="4621535" indent="-355503" algn="l" defTabSz="1422011" rtl="0" eaLnBrk="1" latinLnBrk="0" hangingPunct="1">
        <a:lnSpc>
          <a:spcPct val="90000"/>
        </a:lnSpc>
        <a:spcBef>
          <a:spcPts val="777"/>
        </a:spcBef>
        <a:buFont typeface="Arial" panose="020B0604020202020204" pitchFamily="34" charset="0"/>
        <a:buChar char="•"/>
        <a:defRPr sz="2799" kern="1200">
          <a:solidFill>
            <a:schemeClr val="tx1"/>
          </a:solidFill>
          <a:latin typeface="+mn-lt"/>
          <a:ea typeface="+mn-ea"/>
          <a:cs typeface="+mn-cs"/>
        </a:defRPr>
      </a:lvl7pPr>
      <a:lvl8pPr marL="5332540" indent="-355503" algn="l" defTabSz="1422011" rtl="0" eaLnBrk="1" latinLnBrk="0" hangingPunct="1">
        <a:lnSpc>
          <a:spcPct val="90000"/>
        </a:lnSpc>
        <a:spcBef>
          <a:spcPts val="777"/>
        </a:spcBef>
        <a:buFont typeface="Arial" panose="020B0604020202020204" pitchFamily="34" charset="0"/>
        <a:buChar char="•"/>
        <a:defRPr sz="2799" kern="1200">
          <a:solidFill>
            <a:schemeClr val="tx1"/>
          </a:solidFill>
          <a:latin typeface="+mn-lt"/>
          <a:ea typeface="+mn-ea"/>
          <a:cs typeface="+mn-cs"/>
        </a:defRPr>
      </a:lvl8pPr>
      <a:lvl9pPr marL="6043545" indent="-355503" algn="l" defTabSz="1422011" rtl="0" eaLnBrk="1" latinLnBrk="0" hangingPunct="1">
        <a:lnSpc>
          <a:spcPct val="90000"/>
        </a:lnSpc>
        <a:spcBef>
          <a:spcPts val="777"/>
        </a:spcBef>
        <a:buFont typeface="Arial" panose="020B0604020202020204" pitchFamily="34" charset="0"/>
        <a:buChar char="•"/>
        <a:defRPr sz="2799" kern="1200">
          <a:solidFill>
            <a:schemeClr val="tx1"/>
          </a:solidFill>
          <a:latin typeface="+mn-lt"/>
          <a:ea typeface="+mn-ea"/>
          <a:cs typeface="+mn-cs"/>
        </a:defRPr>
      </a:lvl9pPr>
    </p:bodyStyle>
    <p:otherStyle>
      <a:defPPr>
        <a:defRPr lang="en-US"/>
      </a:defPPr>
      <a:lvl1pPr marL="0" algn="l" defTabSz="1422011" rtl="0" eaLnBrk="1" latinLnBrk="0" hangingPunct="1">
        <a:defRPr sz="2799" kern="1200">
          <a:solidFill>
            <a:schemeClr val="tx1"/>
          </a:solidFill>
          <a:latin typeface="+mn-lt"/>
          <a:ea typeface="+mn-ea"/>
          <a:cs typeface="+mn-cs"/>
        </a:defRPr>
      </a:lvl1pPr>
      <a:lvl2pPr marL="711005" algn="l" defTabSz="1422011" rtl="0" eaLnBrk="1" latinLnBrk="0" hangingPunct="1">
        <a:defRPr sz="2799" kern="1200">
          <a:solidFill>
            <a:schemeClr val="tx1"/>
          </a:solidFill>
          <a:latin typeface="+mn-lt"/>
          <a:ea typeface="+mn-ea"/>
          <a:cs typeface="+mn-cs"/>
        </a:defRPr>
      </a:lvl2pPr>
      <a:lvl3pPr marL="1422011" algn="l" defTabSz="1422011" rtl="0" eaLnBrk="1" latinLnBrk="0" hangingPunct="1">
        <a:defRPr sz="2799" kern="1200">
          <a:solidFill>
            <a:schemeClr val="tx1"/>
          </a:solidFill>
          <a:latin typeface="+mn-lt"/>
          <a:ea typeface="+mn-ea"/>
          <a:cs typeface="+mn-cs"/>
        </a:defRPr>
      </a:lvl3pPr>
      <a:lvl4pPr marL="2133016" algn="l" defTabSz="1422011" rtl="0" eaLnBrk="1" latinLnBrk="0" hangingPunct="1">
        <a:defRPr sz="2799" kern="1200">
          <a:solidFill>
            <a:schemeClr val="tx1"/>
          </a:solidFill>
          <a:latin typeface="+mn-lt"/>
          <a:ea typeface="+mn-ea"/>
          <a:cs typeface="+mn-cs"/>
        </a:defRPr>
      </a:lvl4pPr>
      <a:lvl5pPr marL="2844021" algn="l" defTabSz="1422011" rtl="0" eaLnBrk="1" latinLnBrk="0" hangingPunct="1">
        <a:defRPr sz="2799" kern="1200">
          <a:solidFill>
            <a:schemeClr val="tx1"/>
          </a:solidFill>
          <a:latin typeface="+mn-lt"/>
          <a:ea typeface="+mn-ea"/>
          <a:cs typeface="+mn-cs"/>
        </a:defRPr>
      </a:lvl5pPr>
      <a:lvl6pPr marL="3555026" algn="l" defTabSz="1422011" rtl="0" eaLnBrk="1" latinLnBrk="0" hangingPunct="1">
        <a:defRPr sz="2799" kern="1200">
          <a:solidFill>
            <a:schemeClr val="tx1"/>
          </a:solidFill>
          <a:latin typeface="+mn-lt"/>
          <a:ea typeface="+mn-ea"/>
          <a:cs typeface="+mn-cs"/>
        </a:defRPr>
      </a:lvl6pPr>
      <a:lvl7pPr marL="4266032" algn="l" defTabSz="1422011" rtl="0" eaLnBrk="1" latinLnBrk="0" hangingPunct="1">
        <a:defRPr sz="2799" kern="1200">
          <a:solidFill>
            <a:schemeClr val="tx1"/>
          </a:solidFill>
          <a:latin typeface="+mn-lt"/>
          <a:ea typeface="+mn-ea"/>
          <a:cs typeface="+mn-cs"/>
        </a:defRPr>
      </a:lvl7pPr>
      <a:lvl8pPr marL="4977037" algn="l" defTabSz="1422011" rtl="0" eaLnBrk="1" latinLnBrk="0" hangingPunct="1">
        <a:defRPr sz="2799" kern="1200">
          <a:solidFill>
            <a:schemeClr val="tx1"/>
          </a:solidFill>
          <a:latin typeface="+mn-lt"/>
          <a:ea typeface="+mn-ea"/>
          <a:cs typeface="+mn-cs"/>
        </a:defRPr>
      </a:lvl8pPr>
      <a:lvl9pPr marL="5688043" algn="l" defTabSz="1422011" rtl="0" eaLnBrk="1" latinLnBrk="0" hangingPunct="1">
        <a:defRPr sz="2799"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28"/>
            <a:ext cx="15073562" cy="20104100"/>
          </a:xfrm>
          <a:custGeom>
            <a:avLst/>
            <a:gdLst/>
            <a:ahLst/>
            <a:cxnLst/>
            <a:rect l="l" t="t" r="r" b="b"/>
            <a:pathLst>
              <a:path w="14311630" h="20104100">
                <a:moveTo>
                  <a:pt x="14311507" y="0"/>
                </a:moveTo>
                <a:lnTo>
                  <a:pt x="0" y="0"/>
                </a:lnTo>
                <a:lnTo>
                  <a:pt x="0" y="20104040"/>
                </a:lnTo>
                <a:lnTo>
                  <a:pt x="14311507" y="20104040"/>
                </a:lnTo>
                <a:lnTo>
                  <a:pt x="14311507" y="0"/>
                </a:lnTo>
                <a:close/>
              </a:path>
            </a:pathLst>
          </a:custGeom>
          <a:solidFill>
            <a:srgbClr val="89BC18">
              <a:alpha val="65097"/>
            </a:srgbClr>
          </a:solidFill>
        </p:spPr>
        <p:txBody>
          <a:bodyPr wrap="square" lIns="0" tIns="0" rIns="0" bIns="0" rtlCol="0"/>
          <a:lstStyle/>
          <a:p>
            <a:endParaRPr sz="1800"/>
          </a:p>
        </p:txBody>
      </p:sp>
      <p:sp>
        <p:nvSpPr>
          <p:cNvPr id="2" name="Holder 2"/>
          <p:cNvSpPr>
            <a:spLocks noGrp="1"/>
          </p:cNvSpPr>
          <p:nvPr>
            <p:ph type="title"/>
          </p:nvPr>
        </p:nvSpPr>
        <p:spPr>
          <a:xfrm>
            <a:off x="753745" y="804164"/>
            <a:ext cx="13567410"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753745" y="4623944"/>
            <a:ext cx="1356741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5125466" y="18696815"/>
            <a:ext cx="4823968"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753746" y="18696815"/>
            <a:ext cx="3467227"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9/9/2024</a:t>
            </a:fld>
            <a:endParaRPr lang="en-US"/>
          </a:p>
        </p:txBody>
      </p:sp>
      <p:sp>
        <p:nvSpPr>
          <p:cNvPr id="6" name="Holder 6"/>
          <p:cNvSpPr>
            <a:spLocks noGrp="1"/>
          </p:cNvSpPr>
          <p:nvPr>
            <p:ph type="sldNum" sz="quarter" idx="7"/>
          </p:nvPr>
        </p:nvSpPr>
        <p:spPr>
          <a:xfrm>
            <a:off x="10853929" y="18696815"/>
            <a:ext cx="3467227"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706495463"/>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1"/>
            <a:ext cx="15070631" cy="20104099"/>
          </a:xfrm>
          <a:prstGeom prst="rect">
            <a:avLst/>
          </a:prstGeom>
          <a:blipFill>
            <a:blip r:embed="rId7" cstate="print"/>
            <a:stretch>
              <a:fillRect/>
            </a:stretch>
          </a:blipFill>
        </p:spPr>
        <p:txBody>
          <a:bodyPr wrap="square" lIns="0" tIns="0" rIns="0" bIns="0" rtlCol="0"/>
          <a:lstStyle/>
          <a:p>
            <a:endParaRPr sz="1800"/>
          </a:p>
        </p:txBody>
      </p:sp>
      <p:sp>
        <p:nvSpPr>
          <p:cNvPr id="17" name="bg object 17"/>
          <p:cNvSpPr/>
          <p:nvPr/>
        </p:nvSpPr>
        <p:spPr>
          <a:xfrm>
            <a:off x="178385" y="18242559"/>
            <a:ext cx="2389317" cy="1690841"/>
          </a:xfrm>
          <a:prstGeom prst="rect">
            <a:avLst/>
          </a:prstGeom>
          <a:blipFill>
            <a:blip r:embed="rId8" cstate="print"/>
            <a:stretch>
              <a:fillRect/>
            </a:stretch>
          </a:blipFill>
        </p:spPr>
        <p:txBody>
          <a:bodyPr wrap="square" lIns="0" tIns="0" rIns="0" bIns="0" rtlCol="0"/>
          <a:lstStyle/>
          <a:p>
            <a:endParaRPr sz="1800"/>
          </a:p>
        </p:txBody>
      </p:sp>
      <p:sp>
        <p:nvSpPr>
          <p:cNvPr id="18" name="bg object 18"/>
          <p:cNvSpPr/>
          <p:nvPr/>
        </p:nvSpPr>
        <p:spPr>
          <a:xfrm>
            <a:off x="178385" y="7900632"/>
            <a:ext cx="2389317" cy="1690840"/>
          </a:xfrm>
          <a:prstGeom prst="rect">
            <a:avLst/>
          </a:prstGeom>
          <a:blipFill>
            <a:blip r:embed="rId9" cstate="print"/>
            <a:stretch>
              <a:fillRect/>
            </a:stretch>
          </a:blipFill>
        </p:spPr>
        <p:txBody>
          <a:bodyPr wrap="square" lIns="0" tIns="0" rIns="0" bIns="0" rtlCol="0"/>
          <a:lstStyle/>
          <a:p>
            <a:endParaRPr sz="1800"/>
          </a:p>
        </p:txBody>
      </p:sp>
      <p:sp>
        <p:nvSpPr>
          <p:cNvPr id="19" name="bg object 19"/>
          <p:cNvSpPr/>
          <p:nvPr/>
        </p:nvSpPr>
        <p:spPr>
          <a:xfrm>
            <a:off x="8391589" y="18242561"/>
            <a:ext cx="2389312" cy="1690837"/>
          </a:xfrm>
          <a:prstGeom prst="rect">
            <a:avLst/>
          </a:prstGeom>
          <a:blipFill>
            <a:blip r:embed="rId10" cstate="print"/>
            <a:stretch>
              <a:fillRect/>
            </a:stretch>
          </a:blipFill>
        </p:spPr>
        <p:txBody>
          <a:bodyPr wrap="square" lIns="0" tIns="0" rIns="0" bIns="0" rtlCol="0"/>
          <a:lstStyle/>
          <a:p>
            <a:endParaRPr sz="1800"/>
          </a:p>
        </p:txBody>
      </p:sp>
      <p:sp>
        <p:nvSpPr>
          <p:cNvPr id="20" name="bg object 20"/>
          <p:cNvSpPr/>
          <p:nvPr/>
        </p:nvSpPr>
        <p:spPr>
          <a:xfrm>
            <a:off x="178385" y="188884"/>
            <a:ext cx="2389317" cy="1690840"/>
          </a:xfrm>
          <a:prstGeom prst="rect">
            <a:avLst/>
          </a:prstGeom>
          <a:blipFill>
            <a:blip r:embed="rId11" cstate="print"/>
            <a:stretch>
              <a:fillRect/>
            </a:stretch>
          </a:blipFill>
        </p:spPr>
        <p:txBody>
          <a:bodyPr wrap="square" lIns="0" tIns="0" rIns="0" bIns="0" rtlCol="0"/>
          <a:lstStyle/>
          <a:p>
            <a:endParaRPr sz="1800"/>
          </a:p>
        </p:txBody>
      </p:sp>
      <p:sp>
        <p:nvSpPr>
          <p:cNvPr id="21" name="bg object 21"/>
          <p:cNvSpPr/>
          <p:nvPr/>
        </p:nvSpPr>
        <p:spPr>
          <a:xfrm>
            <a:off x="12498193" y="7468975"/>
            <a:ext cx="2389312" cy="1690837"/>
          </a:xfrm>
          <a:prstGeom prst="rect">
            <a:avLst/>
          </a:prstGeom>
          <a:blipFill>
            <a:blip r:embed="rId12" cstate="print"/>
            <a:stretch>
              <a:fillRect/>
            </a:stretch>
          </a:blipFill>
        </p:spPr>
        <p:txBody>
          <a:bodyPr wrap="square" lIns="0" tIns="0" rIns="0" bIns="0" rtlCol="0"/>
          <a:lstStyle/>
          <a:p>
            <a:endParaRPr sz="1800"/>
          </a:p>
        </p:txBody>
      </p:sp>
      <p:sp>
        <p:nvSpPr>
          <p:cNvPr id="22" name="bg object 22"/>
          <p:cNvSpPr/>
          <p:nvPr/>
        </p:nvSpPr>
        <p:spPr>
          <a:xfrm>
            <a:off x="12498193" y="10162372"/>
            <a:ext cx="2389312" cy="1690837"/>
          </a:xfrm>
          <a:prstGeom prst="rect">
            <a:avLst/>
          </a:prstGeom>
          <a:blipFill>
            <a:blip r:embed="rId13" cstate="print"/>
            <a:stretch>
              <a:fillRect/>
            </a:stretch>
          </a:blipFill>
        </p:spPr>
        <p:txBody>
          <a:bodyPr wrap="square" lIns="0" tIns="0" rIns="0" bIns="0" rtlCol="0"/>
          <a:lstStyle/>
          <a:p>
            <a:endParaRPr sz="1800"/>
          </a:p>
        </p:txBody>
      </p:sp>
      <p:sp>
        <p:nvSpPr>
          <p:cNvPr id="23" name="bg object 23"/>
          <p:cNvSpPr/>
          <p:nvPr/>
        </p:nvSpPr>
        <p:spPr>
          <a:xfrm>
            <a:off x="178385" y="2759472"/>
            <a:ext cx="2389317" cy="1690840"/>
          </a:xfrm>
          <a:prstGeom prst="rect">
            <a:avLst/>
          </a:prstGeom>
          <a:blipFill>
            <a:blip r:embed="rId14" cstate="print"/>
            <a:stretch>
              <a:fillRect/>
            </a:stretch>
          </a:blipFill>
        </p:spPr>
        <p:txBody>
          <a:bodyPr wrap="square" lIns="0" tIns="0" rIns="0" bIns="0" rtlCol="0"/>
          <a:lstStyle/>
          <a:p>
            <a:endParaRPr sz="1800"/>
          </a:p>
        </p:txBody>
      </p:sp>
      <p:sp>
        <p:nvSpPr>
          <p:cNvPr id="24" name="bg object 24"/>
          <p:cNvSpPr/>
          <p:nvPr/>
        </p:nvSpPr>
        <p:spPr>
          <a:xfrm>
            <a:off x="178385" y="5330052"/>
            <a:ext cx="2389317" cy="1690840"/>
          </a:xfrm>
          <a:prstGeom prst="rect">
            <a:avLst/>
          </a:prstGeom>
          <a:blipFill>
            <a:blip r:embed="rId15" cstate="print"/>
            <a:stretch>
              <a:fillRect/>
            </a:stretch>
          </a:blipFill>
        </p:spPr>
        <p:txBody>
          <a:bodyPr wrap="square" lIns="0" tIns="0" rIns="0" bIns="0" rtlCol="0"/>
          <a:lstStyle/>
          <a:p>
            <a:endParaRPr sz="1800"/>
          </a:p>
        </p:txBody>
      </p:sp>
      <p:sp>
        <p:nvSpPr>
          <p:cNvPr id="25" name="bg object 25"/>
          <p:cNvSpPr/>
          <p:nvPr/>
        </p:nvSpPr>
        <p:spPr>
          <a:xfrm>
            <a:off x="4284989" y="18242561"/>
            <a:ext cx="2389312" cy="1690837"/>
          </a:xfrm>
          <a:prstGeom prst="rect">
            <a:avLst/>
          </a:prstGeom>
          <a:blipFill>
            <a:blip r:embed="rId16" cstate="print"/>
            <a:stretch>
              <a:fillRect/>
            </a:stretch>
          </a:blipFill>
        </p:spPr>
        <p:txBody>
          <a:bodyPr wrap="square" lIns="0" tIns="0" rIns="0" bIns="0" rtlCol="0"/>
          <a:lstStyle/>
          <a:p>
            <a:endParaRPr sz="1800"/>
          </a:p>
        </p:txBody>
      </p:sp>
      <p:sp>
        <p:nvSpPr>
          <p:cNvPr id="26" name="bg object 26"/>
          <p:cNvSpPr/>
          <p:nvPr/>
        </p:nvSpPr>
        <p:spPr>
          <a:xfrm>
            <a:off x="178386" y="10471213"/>
            <a:ext cx="2389312" cy="3005931"/>
          </a:xfrm>
          <a:prstGeom prst="rect">
            <a:avLst/>
          </a:prstGeom>
          <a:blipFill>
            <a:blip r:embed="rId17" cstate="print"/>
            <a:stretch>
              <a:fillRect/>
            </a:stretch>
          </a:blipFill>
        </p:spPr>
        <p:txBody>
          <a:bodyPr wrap="square" lIns="0" tIns="0" rIns="0" bIns="0" rtlCol="0"/>
          <a:lstStyle/>
          <a:p>
            <a:endParaRPr sz="1800"/>
          </a:p>
        </p:txBody>
      </p:sp>
      <p:sp>
        <p:nvSpPr>
          <p:cNvPr id="27" name="bg object 27"/>
          <p:cNvSpPr/>
          <p:nvPr/>
        </p:nvSpPr>
        <p:spPr>
          <a:xfrm>
            <a:off x="12498193" y="18242561"/>
            <a:ext cx="2389312" cy="1690837"/>
          </a:xfrm>
          <a:prstGeom prst="rect">
            <a:avLst/>
          </a:prstGeom>
          <a:blipFill>
            <a:blip r:embed="rId18" cstate="print"/>
            <a:stretch>
              <a:fillRect/>
            </a:stretch>
          </a:blipFill>
        </p:spPr>
        <p:txBody>
          <a:bodyPr wrap="square" lIns="0" tIns="0" rIns="0" bIns="0" rtlCol="0"/>
          <a:lstStyle/>
          <a:p>
            <a:endParaRPr sz="1800"/>
          </a:p>
        </p:txBody>
      </p:sp>
      <p:sp>
        <p:nvSpPr>
          <p:cNvPr id="28" name="bg object 28"/>
          <p:cNvSpPr/>
          <p:nvPr/>
        </p:nvSpPr>
        <p:spPr>
          <a:xfrm>
            <a:off x="12498193" y="12855768"/>
            <a:ext cx="2389312" cy="1690837"/>
          </a:xfrm>
          <a:prstGeom prst="rect">
            <a:avLst/>
          </a:prstGeom>
          <a:blipFill>
            <a:blip r:embed="rId19" cstate="print"/>
            <a:stretch>
              <a:fillRect/>
            </a:stretch>
          </a:blipFill>
        </p:spPr>
        <p:txBody>
          <a:bodyPr wrap="square" lIns="0" tIns="0" rIns="0" bIns="0" rtlCol="0"/>
          <a:lstStyle/>
          <a:p>
            <a:endParaRPr sz="1800"/>
          </a:p>
        </p:txBody>
      </p:sp>
      <p:sp>
        <p:nvSpPr>
          <p:cNvPr id="29" name="bg object 29"/>
          <p:cNvSpPr/>
          <p:nvPr/>
        </p:nvSpPr>
        <p:spPr>
          <a:xfrm>
            <a:off x="12498193" y="15549163"/>
            <a:ext cx="2389312" cy="1690837"/>
          </a:xfrm>
          <a:prstGeom prst="rect">
            <a:avLst/>
          </a:prstGeom>
          <a:blipFill>
            <a:blip r:embed="rId20" cstate="print"/>
            <a:stretch>
              <a:fillRect/>
            </a:stretch>
          </a:blipFill>
        </p:spPr>
        <p:txBody>
          <a:bodyPr wrap="square" lIns="0" tIns="0" rIns="0" bIns="0" rtlCol="0"/>
          <a:lstStyle/>
          <a:p>
            <a:endParaRPr sz="1800"/>
          </a:p>
        </p:txBody>
      </p:sp>
      <p:sp>
        <p:nvSpPr>
          <p:cNvPr id="30" name="bg object 30"/>
          <p:cNvSpPr/>
          <p:nvPr/>
        </p:nvSpPr>
        <p:spPr>
          <a:xfrm>
            <a:off x="178386" y="14356888"/>
            <a:ext cx="2389312" cy="3005931"/>
          </a:xfrm>
          <a:prstGeom prst="rect">
            <a:avLst/>
          </a:prstGeom>
          <a:blipFill>
            <a:blip r:embed="rId21" cstate="print"/>
            <a:stretch>
              <a:fillRect/>
            </a:stretch>
          </a:blipFill>
        </p:spPr>
        <p:txBody>
          <a:bodyPr wrap="square" lIns="0" tIns="0" rIns="0" bIns="0" rtlCol="0"/>
          <a:lstStyle/>
          <a:p>
            <a:endParaRPr sz="1800"/>
          </a:p>
        </p:txBody>
      </p:sp>
      <p:sp>
        <p:nvSpPr>
          <p:cNvPr id="31" name="bg object 31"/>
          <p:cNvSpPr/>
          <p:nvPr/>
        </p:nvSpPr>
        <p:spPr>
          <a:xfrm>
            <a:off x="12498193" y="188884"/>
            <a:ext cx="2389312" cy="2269040"/>
          </a:xfrm>
          <a:prstGeom prst="rect">
            <a:avLst/>
          </a:prstGeom>
          <a:blipFill>
            <a:blip r:embed="rId22" cstate="print"/>
            <a:stretch>
              <a:fillRect/>
            </a:stretch>
          </a:blipFill>
        </p:spPr>
        <p:txBody>
          <a:bodyPr wrap="square" lIns="0" tIns="0" rIns="0" bIns="0" rtlCol="0"/>
          <a:lstStyle/>
          <a:p>
            <a:endParaRPr sz="1800"/>
          </a:p>
        </p:txBody>
      </p:sp>
      <p:sp>
        <p:nvSpPr>
          <p:cNvPr id="32" name="bg object 32"/>
          <p:cNvSpPr/>
          <p:nvPr/>
        </p:nvSpPr>
        <p:spPr>
          <a:xfrm>
            <a:off x="12498192" y="3460485"/>
            <a:ext cx="2389313" cy="3005931"/>
          </a:xfrm>
          <a:prstGeom prst="rect">
            <a:avLst/>
          </a:prstGeom>
          <a:blipFill>
            <a:blip r:embed="rId23" cstate="print"/>
            <a:stretch>
              <a:fillRect/>
            </a:stretch>
          </a:blipFill>
        </p:spPr>
        <p:txBody>
          <a:bodyPr wrap="square" lIns="0" tIns="0" rIns="0" bIns="0" rtlCol="0"/>
          <a:lstStyle/>
          <a:p>
            <a:endParaRPr sz="1800"/>
          </a:p>
        </p:txBody>
      </p:sp>
      <p:sp>
        <p:nvSpPr>
          <p:cNvPr id="33" name="bg object 33"/>
          <p:cNvSpPr/>
          <p:nvPr/>
        </p:nvSpPr>
        <p:spPr>
          <a:xfrm>
            <a:off x="2781059" y="1363746"/>
            <a:ext cx="9508628" cy="16498569"/>
          </a:xfrm>
          <a:custGeom>
            <a:avLst/>
            <a:gdLst/>
            <a:ahLst/>
            <a:cxnLst/>
            <a:rect l="l" t="t" r="r" b="b"/>
            <a:pathLst>
              <a:path w="8971915" h="16498569">
                <a:moveTo>
                  <a:pt x="8971808" y="0"/>
                </a:moveTo>
                <a:lnTo>
                  <a:pt x="0" y="0"/>
                </a:lnTo>
                <a:lnTo>
                  <a:pt x="0" y="16498199"/>
                </a:lnTo>
                <a:lnTo>
                  <a:pt x="8971808" y="16498199"/>
                </a:lnTo>
                <a:lnTo>
                  <a:pt x="8971808" y="0"/>
                </a:lnTo>
                <a:close/>
              </a:path>
            </a:pathLst>
          </a:custGeom>
          <a:solidFill>
            <a:srgbClr val="FFFFFF">
              <a:alpha val="64999"/>
            </a:srgbClr>
          </a:solidFill>
        </p:spPr>
        <p:txBody>
          <a:bodyPr wrap="square" lIns="0" tIns="0" rIns="0" bIns="0" rtlCol="0"/>
          <a:lstStyle/>
          <a:p>
            <a:endParaRPr sz="1800"/>
          </a:p>
        </p:txBody>
      </p:sp>
      <p:sp>
        <p:nvSpPr>
          <p:cNvPr id="34" name="bg object 34"/>
          <p:cNvSpPr/>
          <p:nvPr/>
        </p:nvSpPr>
        <p:spPr>
          <a:xfrm>
            <a:off x="4622812" y="1599831"/>
            <a:ext cx="5821334" cy="1111885"/>
          </a:xfrm>
          <a:custGeom>
            <a:avLst/>
            <a:gdLst/>
            <a:ahLst/>
            <a:cxnLst/>
            <a:rect l="l" t="t" r="r" b="b"/>
            <a:pathLst>
              <a:path w="5492750" h="1111885">
                <a:moveTo>
                  <a:pt x="344284" y="1103680"/>
                </a:moveTo>
                <a:lnTo>
                  <a:pt x="300951" y="983068"/>
                </a:lnTo>
                <a:lnTo>
                  <a:pt x="288734" y="949071"/>
                </a:lnTo>
                <a:lnTo>
                  <a:pt x="233184" y="794461"/>
                </a:lnTo>
                <a:lnTo>
                  <a:pt x="212471" y="736828"/>
                </a:lnTo>
                <a:lnTo>
                  <a:pt x="212471" y="949071"/>
                </a:lnTo>
                <a:lnTo>
                  <a:pt x="102120" y="949071"/>
                </a:lnTo>
                <a:lnTo>
                  <a:pt x="158902" y="794461"/>
                </a:lnTo>
                <a:lnTo>
                  <a:pt x="212471" y="949071"/>
                </a:lnTo>
                <a:lnTo>
                  <a:pt x="212471" y="736828"/>
                </a:lnTo>
                <a:lnTo>
                  <a:pt x="212344" y="736473"/>
                </a:lnTo>
                <a:lnTo>
                  <a:pt x="141719" y="748766"/>
                </a:lnTo>
                <a:lnTo>
                  <a:pt x="0" y="1103680"/>
                </a:lnTo>
                <a:lnTo>
                  <a:pt x="46164" y="1103680"/>
                </a:lnTo>
                <a:lnTo>
                  <a:pt x="89471" y="984859"/>
                </a:lnTo>
                <a:lnTo>
                  <a:pt x="224269" y="983068"/>
                </a:lnTo>
                <a:lnTo>
                  <a:pt x="266026" y="1103680"/>
                </a:lnTo>
                <a:lnTo>
                  <a:pt x="344284" y="1103680"/>
                </a:lnTo>
                <a:close/>
              </a:path>
              <a:path w="5492750" h="1111885">
                <a:moveTo>
                  <a:pt x="514705" y="35674"/>
                </a:moveTo>
                <a:lnTo>
                  <a:pt x="478078" y="0"/>
                </a:lnTo>
                <a:lnTo>
                  <a:pt x="400177" y="89598"/>
                </a:lnTo>
                <a:lnTo>
                  <a:pt x="423202" y="111671"/>
                </a:lnTo>
                <a:lnTo>
                  <a:pt x="514705" y="35674"/>
                </a:lnTo>
                <a:close/>
              </a:path>
              <a:path w="5492750" h="1111885">
                <a:moveTo>
                  <a:pt x="611339" y="503923"/>
                </a:moveTo>
                <a:lnTo>
                  <a:pt x="567994" y="383311"/>
                </a:lnTo>
                <a:lnTo>
                  <a:pt x="555777" y="349300"/>
                </a:lnTo>
                <a:lnTo>
                  <a:pt x="500227" y="194703"/>
                </a:lnTo>
                <a:lnTo>
                  <a:pt x="479513" y="137045"/>
                </a:lnTo>
                <a:lnTo>
                  <a:pt x="479513" y="349300"/>
                </a:lnTo>
                <a:lnTo>
                  <a:pt x="369163" y="349300"/>
                </a:lnTo>
                <a:lnTo>
                  <a:pt x="425945" y="194703"/>
                </a:lnTo>
                <a:lnTo>
                  <a:pt x="479513" y="349300"/>
                </a:lnTo>
                <a:lnTo>
                  <a:pt x="479513" y="137045"/>
                </a:lnTo>
                <a:lnTo>
                  <a:pt x="479399" y="136715"/>
                </a:lnTo>
                <a:lnTo>
                  <a:pt x="408774" y="149009"/>
                </a:lnTo>
                <a:lnTo>
                  <a:pt x="267042" y="503923"/>
                </a:lnTo>
                <a:lnTo>
                  <a:pt x="313207" y="503923"/>
                </a:lnTo>
                <a:lnTo>
                  <a:pt x="356514" y="385102"/>
                </a:lnTo>
                <a:lnTo>
                  <a:pt x="491324" y="383311"/>
                </a:lnTo>
                <a:lnTo>
                  <a:pt x="533082" y="503923"/>
                </a:lnTo>
                <a:lnTo>
                  <a:pt x="611339" y="503923"/>
                </a:lnTo>
                <a:close/>
              </a:path>
              <a:path w="5492750" h="1111885">
                <a:moveTo>
                  <a:pt x="816470" y="910767"/>
                </a:moveTo>
                <a:lnTo>
                  <a:pt x="812977" y="868692"/>
                </a:lnTo>
                <a:lnTo>
                  <a:pt x="794791" y="817956"/>
                </a:lnTo>
                <a:lnTo>
                  <a:pt x="762901" y="780973"/>
                </a:lnTo>
                <a:lnTo>
                  <a:pt x="759675" y="778713"/>
                </a:lnTo>
                <a:lnTo>
                  <a:pt x="749465" y="771537"/>
                </a:lnTo>
                <a:lnTo>
                  <a:pt x="737730" y="765124"/>
                </a:lnTo>
                <a:lnTo>
                  <a:pt x="737730" y="916381"/>
                </a:lnTo>
                <a:lnTo>
                  <a:pt x="737539" y="932459"/>
                </a:lnTo>
                <a:lnTo>
                  <a:pt x="734631" y="972807"/>
                </a:lnTo>
                <a:lnTo>
                  <a:pt x="726046" y="1011339"/>
                </a:lnTo>
                <a:lnTo>
                  <a:pt x="703249" y="1047369"/>
                </a:lnTo>
                <a:lnTo>
                  <a:pt x="660069" y="1066927"/>
                </a:lnTo>
                <a:lnTo>
                  <a:pt x="621220" y="1070508"/>
                </a:lnTo>
                <a:lnTo>
                  <a:pt x="605675" y="1070749"/>
                </a:lnTo>
                <a:lnTo>
                  <a:pt x="600900" y="1070749"/>
                </a:lnTo>
                <a:lnTo>
                  <a:pt x="568807" y="1067650"/>
                </a:lnTo>
                <a:lnTo>
                  <a:pt x="568807" y="781456"/>
                </a:lnTo>
                <a:lnTo>
                  <a:pt x="570953" y="781215"/>
                </a:lnTo>
                <a:lnTo>
                  <a:pt x="573455" y="780973"/>
                </a:lnTo>
                <a:lnTo>
                  <a:pt x="590042" y="779183"/>
                </a:lnTo>
                <a:lnTo>
                  <a:pt x="593623" y="778941"/>
                </a:lnTo>
                <a:lnTo>
                  <a:pt x="600773" y="778713"/>
                </a:lnTo>
                <a:lnTo>
                  <a:pt x="606742" y="778713"/>
                </a:lnTo>
                <a:lnTo>
                  <a:pt x="645680" y="782078"/>
                </a:lnTo>
                <a:lnTo>
                  <a:pt x="690181" y="798918"/>
                </a:lnTo>
                <a:lnTo>
                  <a:pt x="721829" y="835621"/>
                </a:lnTo>
                <a:lnTo>
                  <a:pt x="735152" y="878611"/>
                </a:lnTo>
                <a:lnTo>
                  <a:pt x="737730" y="916381"/>
                </a:lnTo>
                <a:lnTo>
                  <a:pt x="737730" y="765124"/>
                </a:lnTo>
                <a:lnTo>
                  <a:pt x="701471" y="751509"/>
                </a:lnTo>
                <a:lnTo>
                  <a:pt x="663765" y="744524"/>
                </a:lnTo>
                <a:lnTo>
                  <a:pt x="622134" y="742200"/>
                </a:lnTo>
                <a:lnTo>
                  <a:pt x="606285" y="742302"/>
                </a:lnTo>
                <a:lnTo>
                  <a:pt x="563676" y="743686"/>
                </a:lnTo>
                <a:lnTo>
                  <a:pt x="515188" y="746836"/>
                </a:lnTo>
                <a:lnTo>
                  <a:pt x="495795" y="748880"/>
                </a:lnTo>
                <a:lnTo>
                  <a:pt x="495795" y="1100569"/>
                </a:lnTo>
                <a:lnTo>
                  <a:pt x="536600" y="1103934"/>
                </a:lnTo>
                <a:lnTo>
                  <a:pt x="584911" y="1106055"/>
                </a:lnTo>
                <a:lnTo>
                  <a:pt x="616521" y="1106538"/>
                </a:lnTo>
                <a:lnTo>
                  <a:pt x="642378" y="1105662"/>
                </a:lnTo>
                <a:lnTo>
                  <a:pt x="688200" y="1098689"/>
                </a:lnTo>
                <a:lnTo>
                  <a:pt x="726173" y="1084859"/>
                </a:lnTo>
                <a:lnTo>
                  <a:pt x="749287" y="1070749"/>
                </a:lnTo>
                <a:lnTo>
                  <a:pt x="757135" y="1065047"/>
                </a:lnTo>
                <a:lnTo>
                  <a:pt x="790930" y="1024712"/>
                </a:lnTo>
                <a:lnTo>
                  <a:pt x="810183" y="972604"/>
                </a:lnTo>
                <a:lnTo>
                  <a:pt x="815771" y="932421"/>
                </a:lnTo>
                <a:lnTo>
                  <a:pt x="816470" y="910767"/>
                </a:lnTo>
                <a:close/>
              </a:path>
              <a:path w="5492750" h="1111885">
                <a:moveTo>
                  <a:pt x="945134" y="478155"/>
                </a:moveTo>
                <a:lnTo>
                  <a:pt x="942632" y="478155"/>
                </a:lnTo>
                <a:lnTo>
                  <a:pt x="934237" y="477481"/>
                </a:lnTo>
                <a:lnTo>
                  <a:pt x="895680" y="455015"/>
                </a:lnTo>
                <a:lnTo>
                  <a:pt x="866863" y="418884"/>
                </a:lnTo>
                <a:lnTo>
                  <a:pt x="837565" y="370941"/>
                </a:lnTo>
                <a:lnTo>
                  <a:pt x="829056" y="356463"/>
                </a:lnTo>
                <a:lnTo>
                  <a:pt x="821893" y="344297"/>
                </a:lnTo>
                <a:lnTo>
                  <a:pt x="858012" y="321386"/>
                </a:lnTo>
                <a:lnTo>
                  <a:pt x="859028" y="320484"/>
                </a:lnTo>
                <a:lnTo>
                  <a:pt x="881138" y="288112"/>
                </a:lnTo>
                <a:lnTo>
                  <a:pt x="890016" y="240868"/>
                </a:lnTo>
                <a:lnTo>
                  <a:pt x="887920" y="217398"/>
                </a:lnTo>
                <a:lnTo>
                  <a:pt x="871143" y="180441"/>
                </a:lnTo>
                <a:lnTo>
                  <a:pt x="837730" y="156502"/>
                </a:lnTo>
                <a:lnTo>
                  <a:pt x="814743" y="149034"/>
                </a:lnTo>
                <a:lnTo>
                  <a:pt x="814743" y="253149"/>
                </a:lnTo>
                <a:lnTo>
                  <a:pt x="814400" y="260311"/>
                </a:lnTo>
                <a:lnTo>
                  <a:pt x="802932" y="298958"/>
                </a:lnTo>
                <a:lnTo>
                  <a:pt x="769645" y="317690"/>
                </a:lnTo>
                <a:lnTo>
                  <a:pt x="740054" y="321386"/>
                </a:lnTo>
                <a:lnTo>
                  <a:pt x="727532" y="321386"/>
                </a:lnTo>
                <a:lnTo>
                  <a:pt x="727532" y="181813"/>
                </a:lnTo>
                <a:lnTo>
                  <a:pt x="730516" y="181330"/>
                </a:lnTo>
                <a:lnTo>
                  <a:pt x="733971" y="180975"/>
                </a:lnTo>
                <a:lnTo>
                  <a:pt x="741375" y="180505"/>
                </a:lnTo>
                <a:lnTo>
                  <a:pt x="744474" y="180378"/>
                </a:lnTo>
                <a:lnTo>
                  <a:pt x="747102" y="180378"/>
                </a:lnTo>
                <a:lnTo>
                  <a:pt x="791832" y="189572"/>
                </a:lnTo>
                <a:lnTo>
                  <a:pt x="813765" y="228561"/>
                </a:lnTo>
                <a:lnTo>
                  <a:pt x="814743" y="253149"/>
                </a:lnTo>
                <a:lnTo>
                  <a:pt x="814743" y="149034"/>
                </a:lnTo>
                <a:lnTo>
                  <a:pt x="788466" y="144640"/>
                </a:lnTo>
                <a:lnTo>
                  <a:pt x="757948" y="143167"/>
                </a:lnTo>
                <a:lnTo>
                  <a:pt x="745083" y="143256"/>
                </a:lnTo>
                <a:lnTo>
                  <a:pt x="724725" y="143700"/>
                </a:lnTo>
                <a:lnTo>
                  <a:pt x="697611" y="144640"/>
                </a:lnTo>
                <a:lnTo>
                  <a:pt x="678141" y="145542"/>
                </a:lnTo>
                <a:lnTo>
                  <a:pt x="654519" y="146977"/>
                </a:lnTo>
                <a:lnTo>
                  <a:pt x="654519" y="503923"/>
                </a:lnTo>
                <a:lnTo>
                  <a:pt x="727532" y="503923"/>
                </a:lnTo>
                <a:lnTo>
                  <a:pt x="727532" y="356463"/>
                </a:lnTo>
                <a:lnTo>
                  <a:pt x="751992" y="356463"/>
                </a:lnTo>
                <a:lnTo>
                  <a:pt x="778395" y="406425"/>
                </a:lnTo>
                <a:lnTo>
                  <a:pt x="801839" y="446709"/>
                </a:lnTo>
                <a:lnTo>
                  <a:pt x="826922" y="480123"/>
                </a:lnTo>
                <a:lnTo>
                  <a:pt x="861618" y="503326"/>
                </a:lnTo>
                <a:lnTo>
                  <a:pt x="875817" y="506069"/>
                </a:lnTo>
                <a:lnTo>
                  <a:pt x="883094" y="507022"/>
                </a:lnTo>
                <a:lnTo>
                  <a:pt x="891209" y="507492"/>
                </a:lnTo>
                <a:lnTo>
                  <a:pt x="909345" y="507492"/>
                </a:lnTo>
                <a:lnTo>
                  <a:pt x="917816" y="506895"/>
                </a:lnTo>
                <a:lnTo>
                  <a:pt x="932726" y="504520"/>
                </a:lnTo>
                <a:lnTo>
                  <a:pt x="939292" y="502958"/>
                </a:lnTo>
                <a:lnTo>
                  <a:pt x="945134" y="501167"/>
                </a:lnTo>
                <a:lnTo>
                  <a:pt x="945134" y="478155"/>
                </a:lnTo>
                <a:close/>
              </a:path>
              <a:path w="5492750" h="1111885">
                <a:moveTo>
                  <a:pt x="1196073" y="745782"/>
                </a:moveTo>
                <a:lnTo>
                  <a:pt x="1123061" y="745782"/>
                </a:lnTo>
                <a:lnTo>
                  <a:pt x="1123061" y="988072"/>
                </a:lnTo>
                <a:lnTo>
                  <a:pt x="1122883" y="999464"/>
                </a:lnTo>
                <a:lnTo>
                  <a:pt x="1115085" y="1042873"/>
                </a:lnTo>
                <a:lnTo>
                  <a:pt x="1077976" y="1065377"/>
                </a:lnTo>
                <a:lnTo>
                  <a:pt x="1038123" y="1070038"/>
                </a:lnTo>
                <a:lnTo>
                  <a:pt x="1029004" y="1069873"/>
                </a:lnTo>
                <a:lnTo>
                  <a:pt x="986104" y="1060564"/>
                </a:lnTo>
                <a:lnTo>
                  <a:pt x="964120" y="1023797"/>
                </a:lnTo>
                <a:lnTo>
                  <a:pt x="961301" y="989622"/>
                </a:lnTo>
                <a:lnTo>
                  <a:pt x="961301" y="745782"/>
                </a:lnTo>
                <a:lnTo>
                  <a:pt x="888288" y="745782"/>
                </a:lnTo>
                <a:lnTo>
                  <a:pt x="888288" y="982472"/>
                </a:lnTo>
                <a:lnTo>
                  <a:pt x="888936" y="999248"/>
                </a:lnTo>
                <a:lnTo>
                  <a:pt x="898550" y="1041527"/>
                </a:lnTo>
                <a:lnTo>
                  <a:pt x="927773" y="1080528"/>
                </a:lnTo>
                <a:lnTo>
                  <a:pt x="973353" y="1102004"/>
                </a:lnTo>
                <a:lnTo>
                  <a:pt x="1017066" y="1108265"/>
                </a:lnTo>
                <a:lnTo>
                  <a:pt x="1033233" y="1108684"/>
                </a:lnTo>
                <a:lnTo>
                  <a:pt x="1052741" y="1108036"/>
                </a:lnTo>
                <a:lnTo>
                  <a:pt x="1103858" y="1098181"/>
                </a:lnTo>
                <a:lnTo>
                  <a:pt x="1143850" y="1078318"/>
                </a:lnTo>
                <a:lnTo>
                  <a:pt x="1172629" y="1050569"/>
                </a:lnTo>
                <a:lnTo>
                  <a:pt x="1190180" y="1016177"/>
                </a:lnTo>
                <a:lnTo>
                  <a:pt x="1196073" y="977582"/>
                </a:lnTo>
                <a:lnTo>
                  <a:pt x="1196073" y="745782"/>
                </a:lnTo>
                <a:close/>
              </a:path>
              <a:path w="5492750" h="1111885">
                <a:moveTo>
                  <a:pt x="1223937" y="146024"/>
                </a:moveTo>
                <a:lnTo>
                  <a:pt x="933919" y="146024"/>
                </a:lnTo>
                <a:lnTo>
                  <a:pt x="930465" y="182168"/>
                </a:lnTo>
                <a:lnTo>
                  <a:pt x="1040688" y="183959"/>
                </a:lnTo>
                <a:lnTo>
                  <a:pt x="1040688" y="503910"/>
                </a:lnTo>
                <a:lnTo>
                  <a:pt x="1113701" y="503910"/>
                </a:lnTo>
                <a:lnTo>
                  <a:pt x="1113701" y="183959"/>
                </a:lnTo>
                <a:lnTo>
                  <a:pt x="1220470" y="181216"/>
                </a:lnTo>
                <a:lnTo>
                  <a:pt x="1223937" y="146024"/>
                </a:lnTo>
                <a:close/>
              </a:path>
              <a:path w="5492750" h="1111885">
                <a:moveTo>
                  <a:pt x="1443913" y="35674"/>
                </a:moveTo>
                <a:lnTo>
                  <a:pt x="1407287" y="0"/>
                </a:lnTo>
                <a:lnTo>
                  <a:pt x="1329385" y="89598"/>
                </a:lnTo>
                <a:lnTo>
                  <a:pt x="1352423" y="111671"/>
                </a:lnTo>
                <a:lnTo>
                  <a:pt x="1443913" y="35674"/>
                </a:lnTo>
                <a:close/>
              </a:path>
              <a:path w="5492750" h="1111885">
                <a:moveTo>
                  <a:pt x="1490446" y="468718"/>
                </a:moveTo>
                <a:lnTo>
                  <a:pt x="1344422" y="465975"/>
                </a:lnTo>
                <a:lnTo>
                  <a:pt x="1344422" y="337858"/>
                </a:lnTo>
                <a:lnTo>
                  <a:pt x="1464792" y="335114"/>
                </a:lnTo>
                <a:lnTo>
                  <a:pt x="1468259" y="302069"/>
                </a:lnTo>
                <a:lnTo>
                  <a:pt x="1344422" y="300634"/>
                </a:lnTo>
                <a:lnTo>
                  <a:pt x="1344422" y="183959"/>
                </a:lnTo>
                <a:lnTo>
                  <a:pt x="1475536" y="182168"/>
                </a:lnTo>
                <a:lnTo>
                  <a:pt x="1478991" y="146024"/>
                </a:lnTo>
                <a:lnTo>
                  <a:pt x="1271409" y="146024"/>
                </a:lnTo>
                <a:lnTo>
                  <a:pt x="1271409" y="503923"/>
                </a:lnTo>
                <a:lnTo>
                  <a:pt x="1486979" y="503923"/>
                </a:lnTo>
                <a:lnTo>
                  <a:pt x="1490446" y="468718"/>
                </a:lnTo>
                <a:close/>
              </a:path>
              <a:path w="5492750" h="1111885">
                <a:moveTo>
                  <a:pt x="1605153" y="745782"/>
                </a:moveTo>
                <a:lnTo>
                  <a:pt x="1562201" y="745782"/>
                </a:lnTo>
                <a:lnTo>
                  <a:pt x="1562201" y="889889"/>
                </a:lnTo>
                <a:lnTo>
                  <a:pt x="1562912" y="939279"/>
                </a:lnTo>
                <a:lnTo>
                  <a:pt x="1563992" y="993444"/>
                </a:lnTo>
                <a:lnTo>
                  <a:pt x="1563636" y="993444"/>
                </a:lnTo>
                <a:lnTo>
                  <a:pt x="1310843" y="743635"/>
                </a:lnTo>
                <a:lnTo>
                  <a:pt x="1278750" y="743635"/>
                </a:lnTo>
                <a:lnTo>
                  <a:pt x="1278750" y="1103680"/>
                </a:lnTo>
                <a:lnTo>
                  <a:pt x="1321701" y="1103680"/>
                </a:lnTo>
                <a:lnTo>
                  <a:pt x="1321701" y="977582"/>
                </a:lnTo>
                <a:lnTo>
                  <a:pt x="1320736" y="927595"/>
                </a:lnTo>
                <a:lnTo>
                  <a:pt x="1320266" y="912558"/>
                </a:lnTo>
                <a:lnTo>
                  <a:pt x="1318958" y="854583"/>
                </a:lnTo>
                <a:lnTo>
                  <a:pt x="1319911" y="854583"/>
                </a:lnTo>
                <a:lnTo>
                  <a:pt x="1572336" y="1105103"/>
                </a:lnTo>
                <a:lnTo>
                  <a:pt x="1605153" y="1105103"/>
                </a:lnTo>
                <a:lnTo>
                  <a:pt x="1605153" y="745782"/>
                </a:lnTo>
                <a:close/>
              </a:path>
              <a:path w="5492750" h="1111885">
                <a:moveTo>
                  <a:pt x="1839861" y="478155"/>
                </a:moveTo>
                <a:lnTo>
                  <a:pt x="1837359" y="478155"/>
                </a:lnTo>
                <a:lnTo>
                  <a:pt x="1828977" y="477481"/>
                </a:lnTo>
                <a:lnTo>
                  <a:pt x="1790420" y="455015"/>
                </a:lnTo>
                <a:lnTo>
                  <a:pt x="1761591" y="418884"/>
                </a:lnTo>
                <a:lnTo>
                  <a:pt x="1732305" y="370941"/>
                </a:lnTo>
                <a:lnTo>
                  <a:pt x="1716633" y="344297"/>
                </a:lnTo>
                <a:lnTo>
                  <a:pt x="1723186" y="341122"/>
                </a:lnTo>
                <a:lnTo>
                  <a:pt x="1729625" y="337680"/>
                </a:lnTo>
                <a:lnTo>
                  <a:pt x="1763750" y="309105"/>
                </a:lnTo>
                <a:lnTo>
                  <a:pt x="1781530" y="271246"/>
                </a:lnTo>
                <a:lnTo>
                  <a:pt x="1784756" y="240868"/>
                </a:lnTo>
                <a:lnTo>
                  <a:pt x="1782648" y="217398"/>
                </a:lnTo>
                <a:lnTo>
                  <a:pt x="1765884" y="180441"/>
                </a:lnTo>
                <a:lnTo>
                  <a:pt x="1732457" y="156502"/>
                </a:lnTo>
                <a:lnTo>
                  <a:pt x="1709483" y="149034"/>
                </a:lnTo>
                <a:lnTo>
                  <a:pt x="1709483" y="253149"/>
                </a:lnTo>
                <a:lnTo>
                  <a:pt x="1709127" y="260311"/>
                </a:lnTo>
                <a:lnTo>
                  <a:pt x="1697659" y="298958"/>
                </a:lnTo>
                <a:lnTo>
                  <a:pt x="1664373" y="317690"/>
                </a:lnTo>
                <a:lnTo>
                  <a:pt x="1634794" y="321386"/>
                </a:lnTo>
                <a:lnTo>
                  <a:pt x="1622272" y="321386"/>
                </a:lnTo>
                <a:lnTo>
                  <a:pt x="1622272" y="181813"/>
                </a:lnTo>
                <a:lnTo>
                  <a:pt x="1625244" y="181330"/>
                </a:lnTo>
                <a:lnTo>
                  <a:pt x="1628711" y="180975"/>
                </a:lnTo>
                <a:lnTo>
                  <a:pt x="1636102" y="180505"/>
                </a:lnTo>
                <a:lnTo>
                  <a:pt x="1639201" y="180378"/>
                </a:lnTo>
                <a:lnTo>
                  <a:pt x="1641830" y="180378"/>
                </a:lnTo>
                <a:lnTo>
                  <a:pt x="1686572" y="189572"/>
                </a:lnTo>
                <a:lnTo>
                  <a:pt x="1708505" y="228561"/>
                </a:lnTo>
                <a:lnTo>
                  <a:pt x="1709483" y="253149"/>
                </a:lnTo>
                <a:lnTo>
                  <a:pt x="1709483" y="149034"/>
                </a:lnTo>
                <a:lnTo>
                  <a:pt x="1683194" y="144640"/>
                </a:lnTo>
                <a:lnTo>
                  <a:pt x="1652689" y="143167"/>
                </a:lnTo>
                <a:lnTo>
                  <a:pt x="1639824" y="143256"/>
                </a:lnTo>
                <a:lnTo>
                  <a:pt x="1619453" y="143700"/>
                </a:lnTo>
                <a:lnTo>
                  <a:pt x="1592338" y="144640"/>
                </a:lnTo>
                <a:lnTo>
                  <a:pt x="1572882" y="145542"/>
                </a:lnTo>
                <a:lnTo>
                  <a:pt x="1549260" y="146977"/>
                </a:lnTo>
                <a:lnTo>
                  <a:pt x="1549260" y="503923"/>
                </a:lnTo>
                <a:lnTo>
                  <a:pt x="1622272" y="503923"/>
                </a:lnTo>
                <a:lnTo>
                  <a:pt x="1622272" y="356463"/>
                </a:lnTo>
                <a:lnTo>
                  <a:pt x="1646720" y="356463"/>
                </a:lnTo>
                <a:lnTo>
                  <a:pt x="1673136" y="406425"/>
                </a:lnTo>
                <a:lnTo>
                  <a:pt x="1696580" y="446709"/>
                </a:lnTo>
                <a:lnTo>
                  <a:pt x="1721662" y="480123"/>
                </a:lnTo>
                <a:lnTo>
                  <a:pt x="1756359" y="503326"/>
                </a:lnTo>
                <a:lnTo>
                  <a:pt x="1770557" y="506069"/>
                </a:lnTo>
                <a:lnTo>
                  <a:pt x="1777834" y="507022"/>
                </a:lnTo>
                <a:lnTo>
                  <a:pt x="1785937" y="507492"/>
                </a:lnTo>
                <a:lnTo>
                  <a:pt x="1804073" y="507492"/>
                </a:lnTo>
                <a:lnTo>
                  <a:pt x="1812544" y="506895"/>
                </a:lnTo>
                <a:lnTo>
                  <a:pt x="1827453" y="504520"/>
                </a:lnTo>
                <a:lnTo>
                  <a:pt x="1834019" y="502958"/>
                </a:lnTo>
                <a:lnTo>
                  <a:pt x="1839861" y="501167"/>
                </a:lnTo>
                <a:lnTo>
                  <a:pt x="1839861" y="478155"/>
                </a:lnTo>
                <a:close/>
              </a:path>
              <a:path w="5492750" h="1111885">
                <a:moveTo>
                  <a:pt x="1949742" y="146024"/>
                </a:moveTo>
                <a:lnTo>
                  <a:pt x="1876729" y="146024"/>
                </a:lnTo>
                <a:lnTo>
                  <a:pt x="1876729" y="503910"/>
                </a:lnTo>
                <a:lnTo>
                  <a:pt x="1949742" y="503910"/>
                </a:lnTo>
                <a:lnTo>
                  <a:pt x="1949742" y="146024"/>
                </a:lnTo>
                <a:close/>
              </a:path>
              <a:path w="5492750" h="1111885">
                <a:moveTo>
                  <a:pt x="1991550" y="1103680"/>
                </a:moveTo>
                <a:lnTo>
                  <a:pt x="1948218" y="983068"/>
                </a:lnTo>
                <a:lnTo>
                  <a:pt x="1936000" y="949071"/>
                </a:lnTo>
                <a:lnTo>
                  <a:pt x="1880450" y="794461"/>
                </a:lnTo>
                <a:lnTo>
                  <a:pt x="1859724" y="736803"/>
                </a:lnTo>
                <a:lnTo>
                  <a:pt x="1859724" y="949071"/>
                </a:lnTo>
                <a:lnTo>
                  <a:pt x="1749374" y="949071"/>
                </a:lnTo>
                <a:lnTo>
                  <a:pt x="1806168" y="794461"/>
                </a:lnTo>
                <a:lnTo>
                  <a:pt x="1859724" y="949071"/>
                </a:lnTo>
                <a:lnTo>
                  <a:pt x="1859724" y="736803"/>
                </a:lnTo>
                <a:lnTo>
                  <a:pt x="1859610" y="736473"/>
                </a:lnTo>
                <a:lnTo>
                  <a:pt x="1788985" y="748766"/>
                </a:lnTo>
                <a:lnTo>
                  <a:pt x="1647266" y="1103680"/>
                </a:lnTo>
                <a:lnTo>
                  <a:pt x="1693430" y="1103680"/>
                </a:lnTo>
                <a:lnTo>
                  <a:pt x="1736737" y="984859"/>
                </a:lnTo>
                <a:lnTo>
                  <a:pt x="1871535" y="983068"/>
                </a:lnTo>
                <a:lnTo>
                  <a:pt x="1913293" y="1103680"/>
                </a:lnTo>
                <a:lnTo>
                  <a:pt x="1991550" y="1103680"/>
                </a:lnTo>
                <a:close/>
              </a:path>
              <a:path w="5492750" h="1111885">
                <a:moveTo>
                  <a:pt x="2350224" y="465975"/>
                </a:moveTo>
                <a:lnTo>
                  <a:pt x="2214930" y="465975"/>
                </a:lnTo>
                <a:lnTo>
                  <a:pt x="2214930" y="146024"/>
                </a:lnTo>
                <a:lnTo>
                  <a:pt x="2141931" y="146024"/>
                </a:lnTo>
                <a:lnTo>
                  <a:pt x="2141931" y="503910"/>
                </a:lnTo>
                <a:lnTo>
                  <a:pt x="2346756" y="503910"/>
                </a:lnTo>
                <a:lnTo>
                  <a:pt x="2350224" y="465975"/>
                </a:lnTo>
                <a:close/>
              </a:path>
              <a:path w="5492750" h="1111885">
                <a:moveTo>
                  <a:pt x="2477744" y="146024"/>
                </a:moveTo>
                <a:lnTo>
                  <a:pt x="2404745" y="146024"/>
                </a:lnTo>
                <a:lnTo>
                  <a:pt x="2404745" y="503910"/>
                </a:lnTo>
                <a:lnTo>
                  <a:pt x="2477744" y="503910"/>
                </a:lnTo>
                <a:lnTo>
                  <a:pt x="2477744" y="146024"/>
                </a:lnTo>
                <a:close/>
              </a:path>
              <a:path w="5492750" h="1111885">
                <a:moveTo>
                  <a:pt x="2680017" y="1103680"/>
                </a:moveTo>
                <a:lnTo>
                  <a:pt x="2636685" y="983068"/>
                </a:lnTo>
                <a:lnTo>
                  <a:pt x="2624467" y="949071"/>
                </a:lnTo>
                <a:lnTo>
                  <a:pt x="2568905" y="794461"/>
                </a:lnTo>
                <a:lnTo>
                  <a:pt x="2548191" y="736803"/>
                </a:lnTo>
                <a:lnTo>
                  <a:pt x="2548191" y="949071"/>
                </a:lnTo>
                <a:lnTo>
                  <a:pt x="2437841" y="949071"/>
                </a:lnTo>
                <a:lnTo>
                  <a:pt x="2494635" y="794461"/>
                </a:lnTo>
                <a:lnTo>
                  <a:pt x="2548191" y="949071"/>
                </a:lnTo>
                <a:lnTo>
                  <a:pt x="2548191" y="736803"/>
                </a:lnTo>
                <a:lnTo>
                  <a:pt x="2548077" y="736473"/>
                </a:lnTo>
                <a:lnTo>
                  <a:pt x="2477452" y="748766"/>
                </a:lnTo>
                <a:lnTo>
                  <a:pt x="2346121" y="1077658"/>
                </a:lnTo>
                <a:lnTo>
                  <a:pt x="2338667" y="1077010"/>
                </a:lnTo>
                <a:lnTo>
                  <a:pt x="2298242" y="1055509"/>
                </a:lnTo>
                <a:lnTo>
                  <a:pt x="2268448" y="1022908"/>
                </a:lnTo>
                <a:lnTo>
                  <a:pt x="2238362" y="977963"/>
                </a:lnTo>
                <a:lnTo>
                  <a:pt x="2217699" y="941933"/>
                </a:lnTo>
                <a:lnTo>
                  <a:pt x="2196147" y="902208"/>
                </a:lnTo>
                <a:lnTo>
                  <a:pt x="2185060" y="881062"/>
                </a:lnTo>
                <a:lnTo>
                  <a:pt x="2193353" y="871753"/>
                </a:lnTo>
                <a:lnTo>
                  <a:pt x="2231682" y="830110"/>
                </a:lnTo>
                <a:lnTo>
                  <a:pt x="2263241" y="799236"/>
                </a:lnTo>
                <a:lnTo>
                  <a:pt x="2294331" y="776922"/>
                </a:lnTo>
                <a:lnTo>
                  <a:pt x="2318905" y="770115"/>
                </a:lnTo>
                <a:lnTo>
                  <a:pt x="2325471" y="770115"/>
                </a:lnTo>
                <a:lnTo>
                  <a:pt x="2330361" y="770115"/>
                </a:lnTo>
                <a:lnTo>
                  <a:pt x="2330361" y="747572"/>
                </a:lnTo>
                <a:lnTo>
                  <a:pt x="2328456" y="746861"/>
                </a:lnTo>
                <a:lnTo>
                  <a:pt x="2325116" y="746252"/>
                </a:lnTo>
                <a:lnTo>
                  <a:pt x="2315324" y="745299"/>
                </a:lnTo>
                <a:lnTo>
                  <a:pt x="2310917" y="745070"/>
                </a:lnTo>
                <a:lnTo>
                  <a:pt x="2297785" y="745070"/>
                </a:lnTo>
                <a:lnTo>
                  <a:pt x="2254961" y="754494"/>
                </a:lnTo>
                <a:lnTo>
                  <a:pt x="2224532" y="778624"/>
                </a:lnTo>
                <a:lnTo>
                  <a:pt x="2194356" y="811631"/>
                </a:lnTo>
                <a:lnTo>
                  <a:pt x="2133282" y="883335"/>
                </a:lnTo>
                <a:lnTo>
                  <a:pt x="2107755" y="913511"/>
                </a:lnTo>
                <a:lnTo>
                  <a:pt x="2107755" y="745782"/>
                </a:lnTo>
                <a:lnTo>
                  <a:pt x="2034743" y="745782"/>
                </a:lnTo>
                <a:lnTo>
                  <a:pt x="2034743" y="1103680"/>
                </a:lnTo>
                <a:lnTo>
                  <a:pt x="2107755" y="1103680"/>
                </a:lnTo>
                <a:lnTo>
                  <a:pt x="2107755" y="965288"/>
                </a:lnTo>
                <a:lnTo>
                  <a:pt x="2113470" y="958608"/>
                </a:lnTo>
                <a:lnTo>
                  <a:pt x="2115985" y="955865"/>
                </a:lnTo>
                <a:lnTo>
                  <a:pt x="2124214" y="946327"/>
                </a:lnTo>
                <a:lnTo>
                  <a:pt x="2126843" y="943102"/>
                </a:lnTo>
                <a:lnTo>
                  <a:pt x="2129459" y="940117"/>
                </a:lnTo>
                <a:lnTo>
                  <a:pt x="2131961" y="937018"/>
                </a:lnTo>
                <a:lnTo>
                  <a:pt x="2136140" y="932726"/>
                </a:lnTo>
                <a:lnTo>
                  <a:pt x="2144191" y="948880"/>
                </a:lnTo>
                <a:lnTo>
                  <a:pt x="2159279" y="978369"/>
                </a:lnTo>
                <a:lnTo>
                  <a:pt x="2179802" y="1015949"/>
                </a:lnTo>
                <a:lnTo>
                  <a:pt x="2204834" y="1054823"/>
                </a:lnTo>
                <a:lnTo>
                  <a:pt x="2235174" y="1087056"/>
                </a:lnTo>
                <a:lnTo>
                  <a:pt x="2276246" y="1105192"/>
                </a:lnTo>
                <a:lnTo>
                  <a:pt x="2300770" y="1107249"/>
                </a:lnTo>
                <a:lnTo>
                  <a:pt x="2308580" y="1107160"/>
                </a:lnTo>
                <a:lnTo>
                  <a:pt x="2341892" y="1103680"/>
                </a:lnTo>
                <a:lnTo>
                  <a:pt x="2381897" y="1103680"/>
                </a:lnTo>
                <a:lnTo>
                  <a:pt x="2425204" y="984859"/>
                </a:lnTo>
                <a:lnTo>
                  <a:pt x="2560002" y="983068"/>
                </a:lnTo>
                <a:lnTo>
                  <a:pt x="2601760" y="1103680"/>
                </a:lnTo>
                <a:lnTo>
                  <a:pt x="2680017" y="1103680"/>
                </a:lnTo>
                <a:close/>
              </a:path>
              <a:path w="5492750" h="1111885">
                <a:moveTo>
                  <a:pt x="2860103" y="332841"/>
                </a:moveTo>
                <a:lnTo>
                  <a:pt x="2709786" y="332841"/>
                </a:lnTo>
                <a:lnTo>
                  <a:pt x="2705963" y="361594"/>
                </a:lnTo>
                <a:lnTo>
                  <a:pt x="2785656" y="365772"/>
                </a:lnTo>
                <a:lnTo>
                  <a:pt x="2785656" y="461568"/>
                </a:lnTo>
                <a:lnTo>
                  <a:pt x="2741155" y="468363"/>
                </a:lnTo>
                <a:lnTo>
                  <a:pt x="2711335" y="470268"/>
                </a:lnTo>
                <a:lnTo>
                  <a:pt x="2704655" y="470268"/>
                </a:lnTo>
                <a:lnTo>
                  <a:pt x="2656154" y="448881"/>
                </a:lnTo>
                <a:lnTo>
                  <a:pt x="2637269" y="411060"/>
                </a:lnTo>
                <a:lnTo>
                  <a:pt x="2627922" y="356171"/>
                </a:lnTo>
                <a:lnTo>
                  <a:pt x="2626753" y="322465"/>
                </a:lnTo>
                <a:lnTo>
                  <a:pt x="2626817" y="313474"/>
                </a:lnTo>
                <a:lnTo>
                  <a:pt x="2629293" y="267817"/>
                </a:lnTo>
                <a:lnTo>
                  <a:pt x="2636990" y="228638"/>
                </a:lnTo>
                <a:lnTo>
                  <a:pt x="2667597" y="194716"/>
                </a:lnTo>
                <a:lnTo>
                  <a:pt x="2711386" y="187007"/>
                </a:lnTo>
                <a:lnTo>
                  <a:pt x="2721000" y="186817"/>
                </a:lnTo>
                <a:lnTo>
                  <a:pt x="2727172" y="186918"/>
                </a:lnTo>
                <a:lnTo>
                  <a:pt x="2770898" y="191185"/>
                </a:lnTo>
                <a:lnTo>
                  <a:pt x="2816669" y="199466"/>
                </a:lnTo>
                <a:lnTo>
                  <a:pt x="2830398" y="203288"/>
                </a:lnTo>
                <a:lnTo>
                  <a:pt x="2842920" y="151155"/>
                </a:lnTo>
                <a:lnTo>
                  <a:pt x="2798775" y="144475"/>
                </a:lnTo>
                <a:lnTo>
                  <a:pt x="2755112" y="141732"/>
                </a:lnTo>
                <a:lnTo>
                  <a:pt x="2747962" y="141732"/>
                </a:lnTo>
                <a:lnTo>
                  <a:pt x="2706103" y="144843"/>
                </a:lnTo>
                <a:lnTo>
                  <a:pt x="2667914" y="154139"/>
                </a:lnTo>
                <a:lnTo>
                  <a:pt x="2619210" y="178993"/>
                </a:lnTo>
                <a:lnTo>
                  <a:pt x="2582443" y="215887"/>
                </a:lnTo>
                <a:lnTo>
                  <a:pt x="2558935" y="264033"/>
                </a:lnTo>
                <a:lnTo>
                  <a:pt x="2551773" y="301739"/>
                </a:lnTo>
                <a:lnTo>
                  <a:pt x="2550884" y="322224"/>
                </a:lnTo>
                <a:lnTo>
                  <a:pt x="2551392" y="342696"/>
                </a:lnTo>
                <a:lnTo>
                  <a:pt x="2555557" y="380809"/>
                </a:lnTo>
                <a:lnTo>
                  <a:pt x="2570137" y="430288"/>
                </a:lnTo>
                <a:lnTo>
                  <a:pt x="2595842" y="468972"/>
                </a:lnTo>
                <a:lnTo>
                  <a:pt x="2633675" y="495452"/>
                </a:lnTo>
                <a:lnTo>
                  <a:pt x="2684792" y="508076"/>
                </a:lnTo>
                <a:lnTo>
                  <a:pt x="2705011" y="508927"/>
                </a:lnTo>
                <a:lnTo>
                  <a:pt x="2715552" y="508749"/>
                </a:lnTo>
                <a:lnTo>
                  <a:pt x="2759100" y="504659"/>
                </a:lnTo>
                <a:lnTo>
                  <a:pt x="2801556" y="496747"/>
                </a:lnTo>
                <a:lnTo>
                  <a:pt x="2838627" y="486752"/>
                </a:lnTo>
                <a:lnTo>
                  <a:pt x="2860103" y="478866"/>
                </a:lnTo>
                <a:lnTo>
                  <a:pt x="2860103" y="332841"/>
                </a:lnTo>
                <a:close/>
              </a:path>
              <a:path w="5492750" h="1111885">
                <a:moveTo>
                  <a:pt x="3049600" y="745782"/>
                </a:moveTo>
                <a:lnTo>
                  <a:pt x="3006661" y="745782"/>
                </a:lnTo>
                <a:lnTo>
                  <a:pt x="3006661" y="889889"/>
                </a:lnTo>
                <a:lnTo>
                  <a:pt x="3007372" y="939279"/>
                </a:lnTo>
                <a:lnTo>
                  <a:pt x="3008452" y="993444"/>
                </a:lnTo>
                <a:lnTo>
                  <a:pt x="3008096" y="993444"/>
                </a:lnTo>
                <a:lnTo>
                  <a:pt x="2755303" y="743635"/>
                </a:lnTo>
                <a:lnTo>
                  <a:pt x="2723210" y="743635"/>
                </a:lnTo>
                <a:lnTo>
                  <a:pt x="2723210" y="1103680"/>
                </a:lnTo>
                <a:lnTo>
                  <a:pt x="2766149" y="1103680"/>
                </a:lnTo>
                <a:lnTo>
                  <a:pt x="2766149" y="977582"/>
                </a:lnTo>
                <a:lnTo>
                  <a:pt x="2765196" y="927595"/>
                </a:lnTo>
                <a:lnTo>
                  <a:pt x="2764726" y="912558"/>
                </a:lnTo>
                <a:lnTo>
                  <a:pt x="2763405" y="854583"/>
                </a:lnTo>
                <a:lnTo>
                  <a:pt x="2764358" y="854583"/>
                </a:lnTo>
                <a:lnTo>
                  <a:pt x="3016796" y="1105103"/>
                </a:lnTo>
                <a:lnTo>
                  <a:pt x="3049600" y="1105103"/>
                </a:lnTo>
                <a:lnTo>
                  <a:pt x="3049600" y="745782"/>
                </a:lnTo>
                <a:close/>
              </a:path>
              <a:path w="5492750" h="1111885">
                <a:moveTo>
                  <a:pt x="3155962" y="468718"/>
                </a:moveTo>
                <a:lnTo>
                  <a:pt x="3009938" y="465975"/>
                </a:lnTo>
                <a:lnTo>
                  <a:pt x="3009938" y="337858"/>
                </a:lnTo>
                <a:lnTo>
                  <a:pt x="3130308" y="335114"/>
                </a:lnTo>
                <a:lnTo>
                  <a:pt x="3133763" y="302069"/>
                </a:lnTo>
                <a:lnTo>
                  <a:pt x="3009938" y="300634"/>
                </a:lnTo>
                <a:lnTo>
                  <a:pt x="3009938" y="183959"/>
                </a:lnTo>
                <a:lnTo>
                  <a:pt x="3141040" y="182168"/>
                </a:lnTo>
                <a:lnTo>
                  <a:pt x="3144507" y="146024"/>
                </a:lnTo>
                <a:lnTo>
                  <a:pt x="2936925" y="146024"/>
                </a:lnTo>
                <a:lnTo>
                  <a:pt x="2936925" y="503910"/>
                </a:lnTo>
                <a:lnTo>
                  <a:pt x="3152495" y="503910"/>
                </a:lnTo>
                <a:lnTo>
                  <a:pt x="3155962" y="468718"/>
                </a:lnTo>
                <a:close/>
              </a:path>
              <a:path w="5492750" h="1111885">
                <a:moveTo>
                  <a:pt x="3394494" y="745782"/>
                </a:moveTo>
                <a:lnTo>
                  <a:pt x="3350120" y="745782"/>
                </a:lnTo>
                <a:lnTo>
                  <a:pt x="3258616" y="921270"/>
                </a:lnTo>
                <a:lnTo>
                  <a:pt x="3170567" y="745782"/>
                </a:lnTo>
                <a:lnTo>
                  <a:pt x="3087420" y="745782"/>
                </a:lnTo>
                <a:lnTo>
                  <a:pt x="3204095" y="966368"/>
                </a:lnTo>
                <a:lnTo>
                  <a:pt x="3204095" y="1103680"/>
                </a:lnTo>
                <a:lnTo>
                  <a:pt x="3277108" y="1103680"/>
                </a:lnTo>
                <a:lnTo>
                  <a:pt x="3277108" y="966368"/>
                </a:lnTo>
                <a:lnTo>
                  <a:pt x="3394494" y="745782"/>
                </a:lnTo>
                <a:close/>
              </a:path>
              <a:path w="5492750" h="1111885">
                <a:moveTo>
                  <a:pt x="3471024" y="146024"/>
                </a:moveTo>
                <a:lnTo>
                  <a:pt x="3181007" y="146024"/>
                </a:lnTo>
                <a:lnTo>
                  <a:pt x="3177552" y="182168"/>
                </a:lnTo>
                <a:lnTo>
                  <a:pt x="3287776" y="183959"/>
                </a:lnTo>
                <a:lnTo>
                  <a:pt x="3287776" y="503910"/>
                </a:lnTo>
                <a:lnTo>
                  <a:pt x="3360788" y="503910"/>
                </a:lnTo>
                <a:lnTo>
                  <a:pt x="3360788" y="183959"/>
                </a:lnTo>
                <a:lnTo>
                  <a:pt x="3467557" y="181216"/>
                </a:lnTo>
                <a:lnTo>
                  <a:pt x="3471024" y="146024"/>
                </a:lnTo>
                <a:close/>
              </a:path>
              <a:path w="5492750" h="1111885">
                <a:moveTo>
                  <a:pt x="3714572" y="1103680"/>
                </a:moveTo>
                <a:lnTo>
                  <a:pt x="3671239" y="983068"/>
                </a:lnTo>
                <a:lnTo>
                  <a:pt x="3659022" y="949071"/>
                </a:lnTo>
                <a:lnTo>
                  <a:pt x="3603460" y="794461"/>
                </a:lnTo>
                <a:lnTo>
                  <a:pt x="3582746" y="736803"/>
                </a:lnTo>
                <a:lnTo>
                  <a:pt x="3582746" y="949071"/>
                </a:lnTo>
                <a:lnTo>
                  <a:pt x="3472396" y="949071"/>
                </a:lnTo>
                <a:lnTo>
                  <a:pt x="3529177" y="794461"/>
                </a:lnTo>
                <a:lnTo>
                  <a:pt x="3582746" y="949071"/>
                </a:lnTo>
                <a:lnTo>
                  <a:pt x="3582746" y="736803"/>
                </a:lnTo>
                <a:lnTo>
                  <a:pt x="3582632" y="736473"/>
                </a:lnTo>
                <a:lnTo>
                  <a:pt x="3512007" y="748766"/>
                </a:lnTo>
                <a:lnTo>
                  <a:pt x="3370275" y="1103680"/>
                </a:lnTo>
                <a:lnTo>
                  <a:pt x="3416452" y="1103680"/>
                </a:lnTo>
                <a:lnTo>
                  <a:pt x="3459746" y="984859"/>
                </a:lnTo>
                <a:lnTo>
                  <a:pt x="3594557" y="983068"/>
                </a:lnTo>
                <a:lnTo>
                  <a:pt x="3636314" y="1103680"/>
                </a:lnTo>
                <a:lnTo>
                  <a:pt x="3714572" y="1103680"/>
                </a:lnTo>
                <a:close/>
              </a:path>
              <a:path w="5492750" h="1111885">
                <a:moveTo>
                  <a:pt x="3737533" y="468718"/>
                </a:moveTo>
                <a:lnTo>
                  <a:pt x="3591509" y="465975"/>
                </a:lnTo>
                <a:lnTo>
                  <a:pt x="3591509" y="337858"/>
                </a:lnTo>
                <a:lnTo>
                  <a:pt x="3711879" y="335114"/>
                </a:lnTo>
                <a:lnTo>
                  <a:pt x="3715347" y="302069"/>
                </a:lnTo>
                <a:lnTo>
                  <a:pt x="3591509" y="300634"/>
                </a:lnTo>
                <a:lnTo>
                  <a:pt x="3591509" y="183959"/>
                </a:lnTo>
                <a:lnTo>
                  <a:pt x="3722624" y="182168"/>
                </a:lnTo>
                <a:lnTo>
                  <a:pt x="3726078" y="146024"/>
                </a:lnTo>
                <a:lnTo>
                  <a:pt x="3518509" y="146024"/>
                </a:lnTo>
                <a:lnTo>
                  <a:pt x="3518509" y="503910"/>
                </a:lnTo>
                <a:lnTo>
                  <a:pt x="3734079" y="503910"/>
                </a:lnTo>
                <a:lnTo>
                  <a:pt x="3737533" y="468718"/>
                </a:lnTo>
                <a:close/>
              </a:path>
              <a:path w="5492750" h="1111885">
                <a:moveTo>
                  <a:pt x="4048366" y="1077912"/>
                </a:moveTo>
                <a:lnTo>
                  <a:pt x="4045864" y="1077912"/>
                </a:lnTo>
                <a:lnTo>
                  <a:pt x="4037469" y="1077239"/>
                </a:lnTo>
                <a:lnTo>
                  <a:pt x="3998912" y="1054773"/>
                </a:lnTo>
                <a:lnTo>
                  <a:pt x="3970096" y="1018641"/>
                </a:lnTo>
                <a:lnTo>
                  <a:pt x="3940810" y="970699"/>
                </a:lnTo>
                <a:lnTo>
                  <a:pt x="3925138" y="944054"/>
                </a:lnTo>
                <a:lnTo>
                  <a:pt x="3931691" y="940879"/>
                </a:lnTo>
                <a:lnTo>
                  <a:pt x="3938117" y="937437"/>
                </a:lnTo>
                <a:lnTo>
                  <a:pt x="3944442" y="933716"/>
                </a:lnTo>
                <a:lnTo>
                  <a:pt x="3950665" y="929741"/>
                </a:lnTo>
                <a:lnTo>
                  <a:pt x="3956583" y="925283"/>
                </a:lnTo>
                <a:lnTo>
                  <a:pt x="3961244" y="921143"/>
                </a:lnTo>
                <a:lnTo>
                  <a:pt x="3962260" y="920242"/>
                </a:lnTo>
                <a:lnTo>
                  <a:pt x="3984371" y="887869"/>
                </a:lnTo>
                <a:lnTo>
                  <a:pt x="3993248" y="840625"/>
                </a:lnTo>
                <a:lnTo>
                  <a:pt x="3991152" y="817156"/>
                </a:lnTo>
                <a:lnTo>
                  <a:pt x="3974376" y="780199"/>
                </a:lnTo>
                <a:lnTo>
                  <a:pt x="3940962" y="756259"/>
                </a:lnTo>
                <a:lnTo>
                  <a:pt x="3917975" y="748792"/>
                </a:lnTo>
                <a:lnTo>
                  <a:pt x="3917975" y="852906"/>
                </a:lnTo>
                <a:lnTo>
                  <a:pt x="3917632" y="860069"/>
                </a:lnTo>
                <a:lnTo>
                  <a:pt x="3906164" y="898728"/>
                </a:lnTo>
                <a:lnTo>
                  <a:pt x="3872877" y="917448"/>
                </a:lnTo>
                <a:lnTo>
                  <a:pt x="3843299" y="921143"/>
                </a:lnTo>
                <a:lnTo>
                  <a:pt x="3830764" y="921143"/>
                </a:lnTo>
                <a:lnTo>
                  <a:pt x="3830764" y="781570"/>
                </a:lnTo>
                <a:lnTo>
                  <a:pt x="3833749" y="781088"/>
                </a:lnTo>
                <a:lnTo>
                  <a:pt x="3837203" y="780732"/>
                </a:lnTo>
                <a:lnTo>
                  <a:pt x="3844607" y="780262"/>
                </a:lnTo>
                <a:lnTo>
                  <a:pt x="3847706" y="780135"/>
                </a:lnTo>
                <a:lnTo>
                  <a:pt x="3850335" y="780135"/>
                </a:lnTo>
                <a:lnTo>
                  <a:pt x="3895064" y="789330"/>
                </a:lnTo>
                <a:lnTo>
                  <a:pt x="3917010" y="828319"/>
                </a:lnTo>
                <a:lnTo>
                  <a:pt x="3917975" y="852906"/>
                </a:lnTo>
                <a:lnTo>
                  <a:pt x="3917975" y="748792"/>
                </a:lnTo>
                <a:lnTo>
                  <a:pt x="3891699" y="744397"/>
                </a:lnTo>
                <a:lnTo>
                  <a:pt x="3861193" y="742924"/>
                </a:lnTo>
                <a:lnTo>
                  <a:pt x="3848316" y="743013"/>
                </a:lnTo>
                <a:lnTo>
                  <a:pt x="3827957" y="743458"/>
                </a:lnTo>
                <a:lnTo>
                  <a:pt x="3800843" y="744397"/>
                </a:lnTo>
                <a:lnTo>
                  <a:pt x="3781374" y="745299"/>
                </a:lnTo>
                <a:lnTo>
                  <a:pt x="3757752" y="746734"/>
                </a:lnTo>
                <a:lnTo>
                  <a:pt x="3757752" y="1103680"/>
                </a:lnTo>
                <a:lnTo>
                  <a:pt x="3830764" y="1103680"/>
                </a:lnTo>
                <a:lnTo>
                  <a:pt x="3830764" y="956221"/>
                </a:lnTo>
                <a:lnTo>
                  <a:pt x="3855224" y="956221"/>
                </a:lnTo>
                <a:lnTo>
                  <a:pt x="3881640" y="1006182"/>
                </a:lnTo>
                <a:lnTo>
                  <a:pt x="3905085" y="1046467"/>
                </a:lnTo>
                <a:lnTo>
                  <a:pt x="3930154" y="1079881"/>
                </a:lnTo>
                <a:lnTo>
                  <a:pt x="3964863" y="1103083"/>
                </a:lnTo>
                <a:lnTo>
                  <a:pt x="3979049" y="1105827"/>
                </a:lnTo>
                <a:lnTo>
                  <a:pt x="3986326" y="1106779"/>
                </a:lnTo>
                <a:lnTo>
                  <a:pt x="3994442" y="1107249"/>
                </a:lnTo>
                <a:lnTo>
                  <a:pt x="4012577" y="1107249"/>
                </a:lnTo>
                <a:lnTo>
                  <a:pt x="4021048" y="1106652"/>
                </a:lnTo>
                <a:lnTo>
                  <a:pt x="4035958" y="1104277"/>
                </a:lnTo>
                <a:lnTo>
                  <a:pt x="4042524" y="1102728"/>
                </a:lnTo>
                <a:lnTo>
                  <a:pt x="4048366" y="1100937"/>
                </a:lnTo>
                <a:lnTo>
                  <a:pt x="4048366" y="1077912"/>
                </a:lnTo>
                <a:close/>
              </a:path>
              <a:path w="5492750" h="1111885">
                <a:moveTo>
                  <a:pt x="4086961" y="478155"/>
                </a:moveTo>
                <a:lnTo>
                  <a:pt x="4084447" y="478155"/>
                </a:lnTo>
                <a:lnTo>
                  <a:pt x="4076065" y="477481"/>
                </a:lnTo>
                <a:lnTo>
                  <a:pt x="4037507" y="455015"/>
                </a:lnTo>
                <a:lnTo>
                  <a:pt x="4008678" y="418884"/>
                </a:lnTo>
                <a:lnTo>
                  <a:pt x="3979392" y="370941"/>
                </a:lnTo>
                <a:lnTo>
                  <a:pt x="3970883" y="356463"/>
                </a:lnTo>
                <a:lnTo>
                  <a:pt x="3963720" y="344297"/>
                </a:lnTo>
                <a:lnTo>
                  <a:pt x="3999839" y="321386"/>
                </a:lnTo>
                <a:lnTo>
                  <a:pt x="4000855" y="320484"/>
                </a:lnTo>
                <a:lnTo>
                  <a:pt x="4022953" y="288112"/>
                </a:lnTo>
                <a:lnTo>
                  <a:pt x="4031843" y="240868"/>
                </a:lnTo>
                <a:lnTo>
                  <a:pt x="4029735" y="217398"/>
                </a:lnTo>
                <a:lnTo>
                  <a:pt x="4012971" y="180441"/>
                </a:lnTo>
                <a:lnTo>
                  <a:pt x="3979545" y="156502"/>
                </a:lnTo>
                <a:lnTo>
                  <a:pt x="3956570" y="149034"/>
                </a:lnTo>
                <a:lnTo>
                  <a:pt x="3956570" y="253149"/>
                </a:lnTo>
                <a:lnTo>
                  <a:pt x="3956215" y="260311"/>
                </a:lnTo>
                <a:lnTo>
                  <a:pt x="3944747" y="298958"/>
                </a:lnTo>
                <a:lnTo>
                  <a:pt x="3911473" y="317690"/>
                </a:lnTo>
                <a:lnTo>
                  <a:pt x="3881882" y="321386"/>
                </a:lnTo>
                <a:lnTo>
                  <a:pt x="3869359" y="321386"/>
                </a:lnTo>
                <a:lnTo>
                  <a:pt x="3869359" y="181813"/>
                </a:lnTo>
                <a:lnTo>
                  <a:pt x="3872344" y="181330"/>
                </a:lnTo>
                <a:lnTo>
                  <a:pt x="3875798" y="180975"/>
                </a:lnTo>
                <a:lnTo>
                  <a:pt x="3883190" y="180505"/>
                </a:lnTo>
                <a:lnTo>
                  <a:pt x="3886301" y="180378"/>
                </a:lnTo>
                <a:lnTo>
                  <a:pt x="3888917" y="180378"/>
                </a:lnTo>
                <a:lnTo>
                  <a:pt x="3926624" y="185864"/>
                </a:lnTo>
                <a:lnTo>
                  <a:pt x="3952265" y="214617"/>
                </a:lnTo>
                <a:lnTo>
                  <a:pt x="3956570" y="253149"/>
                </a:lnTo>
                <a:lnTo>
                  <a:pt x="3956570" y="149034"/>
                </a:lnTo>
                <a:lnTo>
                  <a:pt x="3930294" y="144640"/>
                </a:lnTo>
                <a:lnTo>
                  <a:pt x="3899776" y="143167"/>
                </a:lnTo>
                <a:lnTo>
                  <a:pt x="3886911" y="143256"/>
                </a:lnTo>
                <a:lnTo>
                  <a:pt x="3866540" y="143700"/>
                </a:lnTo>
                <a:lnTo>
                  <a:pt x="3839426" y="144640"/>
                </a:lnTo>
                <a:lnTo>
                  <a:pt x="3819969" y="145542"/>
                </a:lnTo>
                <a:lnTo>
                  <a:pt x="3796347" y="146977"/>
                </a:lnTo>
                <a:lnTo>
                  <a:pt x="3796347" y="503923"/>
                </a:lnTo>
                <a:lnTo>
                  <a:pt x="3869359" y="503923"/>
                </a:lnTo>
                <a:lnTo>
                  <a:pt x="3869359" y="356463"/>
                </a:lnTo>
                <a:lnTo>
                  <a:pt x="3893807" y="356463"/>
                </a:lnTo>
                <a:lnTo>
                  <a:pt x="3920223" y="406425"/>
                </a:lnTo>
                <a:lnTo>
                  <a:pt x="3943667" y="446709"/>
                </a:lnTo>
                <a:lnTo>
                  <a:pt x="3968750" y="480123"/>
                </a:lnTo>
                <a:lnTo>
                  <a:pt x="4003446" y="503326"/>
                </a:lnTo>
                <a:lnTo>
                  <a:pt x="4017645" y="506069"/>
                </a:lnTo>
                <a:lnTo>
                  <a:pt x="4024922" y="507022"/>
                </a:lnTo>
                <a:lnTo>
                  <a:pt x="4033037" y="507492"/>
                </a:lnTo>
                <a:lnTo>
                  <a:pt x="4051173" y="507492"/>
                </a:lnTo>
                <a:lnTo>
                  <a:pt x="4059631" y="506895"/>
                </a:lnTo>
                <a:lnTo>
                  <a:pt x="4074553" y="504520"/>
                </a:lnTo>
                <a:lnTo>
                  <a:pt x="4081107" y="502958"/>
                </a:lnTo>
                <a:lnTo>
                  <a:pt x="4086961" y="501167"/>
                </a:lnTo>
                <a:lnTo>
                  <a:pt x="4086961" y="478155"/>
                </a:lnTo>
                <a:close/>
              </a:path>
              <a:path w="5492750" h="1111885">
                <a:moveTo>
                  <a:pt x="4336466" y="1006690"/>
                </a:moveTo>
                <a:lnTo>
                  <a:pt x="4329341" y="966749"/>
                </a:lnTo>
                <a:lnTo>
                  <a:pt x="4306125" y="935266"/>
                </a:lnTo>
                <a:lnTo>
                  <a:pt x="4301642" y="931887"/>
                </a:lnTo>
                <a:lnTo>
                  <a:pt x="4299394" y="930186"/>
                </a:lnTo>
                <a:lnTo>
                  <a:pt x="4262031" y="913815"/>
                </a:lnTo>
                <a:lnTo>
                  <a:pt x="4262031" y="1002512"/>
                </a:lnTo>
                <a:lnTo>
                  <a:pt x="4261891" y="1009916"/>
                </a:lnTo>
                <a:lnTo>
                  <a:pt x="4252252" y="1050226"/>
                </a:lnTo>
                <a:lnTo>
                  <a:pt x="4228858" y="1065974"/>
                </a:lnTo>
                <a:lnTo>
                  <a:pt x="4224693" y="1067054"/>
                </a:lnTo>
                <a:lnTo>
                  <a:pt x="4219918" y="1068006"/>
                </a:lnTo>
                <a:lnTo>
                  <a:pt x="4214901" y="1068603"/>
                </a:lnTo>
                <a:lnTo>
                  <a:pt x="4209770" y="1069314"/>
                </a:lnTo>
                <a:lnTo>
                  <a:pt x="4204525" y="1069911"/>
                </a:lnTo>
                <a:lnTo>
                  <a:pt x="4194022" y="1070635"/>
                </a:lnTo>
                <a:lnTo>
                  <a:pt x="4189260" y="1070749"/>
                </a:lnTo>
                <a:lnTo>
                  <a:pt x="4169689" y="1070749"/>
                </a:lnTo>
                <a:lnTo>
                  <a:pt x="4166349" y="1070508"/>
                </a:lnTo>
                <a:lnTo>
                  <a:pt x="4162056" y="1069797"/>
                </a:lnTo>
                <a:lnTo>
                  <a:pt x="4160380" y="1069555"/>
                </a:lnTo>
                <a:lnTo>
                  <a:pt x="4158234" y="1069314"/>
                </a:lnTo>
                <a:lnTo>
                  <a:pt x="4158234" y="931887"/>
                </a:lnTo>
                <a:lnTo>
                  <a:pt x="4180903" y="931887"/>
                </a:lnTo>
                <a:lnTo>
                  <a:pt x="4199509" y="933005"/>
                </a:lnTo>
                <a:lnTo>
                  <a:pt x="4241266" y="949782"/>
                </a:lnTo>
                <a:lnTo>
                  <a:pt x="4260735" y="986116"/>
                </a:lnTo>
                <a:lnTo>
                  <a:pt x="4262031" y="1002512"/>
                </a:lnTo>
                <a:lnTo>
                  <a:pt x="4262031" y="913815"/>
                </a:lnTo>
                <a:lnTo>
                  <a:pt x="4254868" y="912088"/>
                </a:lnTo>
                <a:lnTo>
                  <a:pt x="4254868" y="911009"/>
                </a:lnTo>
                <a:lnTo>
                  <a:pt x="4261269" y="909269"/>
                </a:lnTo>
                <a:lnTo>
                  <a:pt x="4267543" y="907084"/>
                </a:lnTo>
                <a:lnTo>
                  <a:pt x="4273689" y="904481"/>
                </a:lnTo>
                <a:lnTo>
                  <a:pt x="4279684" y="901471"/>
                </a:lnTo>
                <a:lnTo>
                  <a:pt x="4285475" y="898004"/>
                </a:lnTo>
                <a:lnTo>
                  <a:pt x="4288091" y="896099"/>
                </a:lnTo>
                <a:lnTo>
                  <a:pt x="4290885" y="894067"/>
                </a:lnTo>
                <a:lnTo>
                  <a:pt x="4314761" y="860666"/>
                </a:lnTo>
                <a:lnTo>
                  <a:pt x="4320006" y="828573"/>
                </a:lnTo>
                <a:lnTo>
                  <a:pt x="4319422" y="817765"/>
                </a:lnTo>
                <a:lnTo>
                  <a:pt x="4305351" y="782180"/>
                </a:lnTo>
                <a:lnTo>
                  <a:pt x="4274426" y="758786"/>
                </a:lnTo>
                <a:lnTo>
                  <a:pt x="4245572" y="749452"/>
                </a:lnTo>
                <a:lnTo>
                  <a:pt x="4245572" y="836930"/>
                </a:lnTo>
                <a:lnTo>
                  <a:pt x="4245559" y="845654"/>
                </a:lnTo>
                <a:lnTo>
                  <a:pt x="4233875" y="882611"/>
                </a:lnTo>
                <a:lnTo>
                  <a:pt x="4227436" y="887628"/>
                </a:lnTo>
                <a:lnTo>
                  <a:pt x="4222775" y="890257"/>
                </a:lnTo>
                <a:lnTo>
                  <a:pt x="4216095" y="892276"/>
                </a:lnTo>
                <a:lnTo>
                  <a:pt x="4198924" y="895375"/>
                </a:lnTo>
                <a:lnTo>
                  <a:pt x="4190454" y="896099"/>
                </a:lnTo>
                <a:lnTo>
                  <a:pt x="4158234" y="896099"/>
                </a:lnTo>
                <a:lnTo>
                  <a:pt x="4158234" y="780503"/>
                </a:lnTo>
                <a:lnTo>
                  <a:pt x="4160621" y="780021"/>
                </a:lnTo>
                <a:lnTo>
                  <a:pt x="4163250" y="779665"/>
                </a:lnTo>
                <a:lnTo>
                  <a:pt x="4169575" y="779424"/>
                </a:lnTo>
                <a:lnTo>
                  <a:pt x="4176014" y="779424"/>
                </a:lnTo>
                <a:lnTo>
                  <a:pt x="4214304" y="784440"/>
                </a:lnTo>
                <a:lnTo>
                  <a:pt x="4242994" y="815682"/>
                </a:lnTo>
                <a:lnTo>
                  <a:pt x="4245572" y="836930"/>
                </a:lnTo>
                <a:lnTo>
                  <a:pt x="4245572" y="749452"/>
                </a:lnTo>
                <a:lnTo>
                  <a:pt x="4201934" y="743940"/>
                </a:lnTo>
                <a:lnTo>
                  <a:pt x="4187342" y="743635"/>
                </a:lnTo>
                <a:lnTo>
                  <a:pt x="4181170" y="743661"/>
                </a:lnTo>
                <a:lnTo>
                  <a:pt x="4141571" y="744575"/>
                </a:lnTo>
                <a:lnTo>
                  <a:pt x="4092511" y="747458"/>
                </a:lnTo>
                <a:lnTo>
                  <a:pt x="4085234" y="748169"/>
                </a:lnTo>
                <a:lnTo>
                  <a:pt x="4085234" y="1102004"/>
                </a:lnTo>
                <a:lnTo>
                  <a:pt x="4127639" y="1105077"/>
                </a:lnTo>
                <a:lnTo>
                  <a:pt x="4181843" y="1107059"/>
                </a:lnTo>
                <a:lnTo>
                  <a:pt x="4201185" y="1107249"/>
                </a:lnTo>
                <a:lnTo>
                  <a:pt x="4218127" y="1106830"/>
                </a:lnTo>
                <a:lnTo>
                  <a:pt x="4261904" y="1100455"/>
                </a:lnTo>
                <a:lnTo>
                  <a:pt x="4304017" y="1080528"/>
                </a:lnTo>
                <a:lnTo>
                  <a:pt x="4328477" y="1048918"/>
                </a:lnTo>
                <a:lnTo>
                  <a:pt x="4335970" y="1018247"/>
                </a:lnTo>
                <a:lnTo>
                  <a:pt x="4336466" y="1006690"/>
                </a:lnTo>
                <a:close/>
              </a:path>
              <a:path w="5492750" h="1111885">
                <a:moveTo>
                  <a:pt x="4444492" y="311010"/>
                </a:moveTo>
                <a:lnTo>
                  <a:pt x="4440999" y="268935"/>
                </a:lnTo>
                <a:lnTo>
                  <a:pt x="4422813" y="218186"/>
                </a:lnTo>
                <a:lnTo>
                  <a:pt x="4390923" y="181216"/>
                </a:lnTo>
                <a:lnTo>
                  <a:pt x="4387697" y="178955"/>
                </a:lnTo>
                <a:lnTo>
                  <a:pt x="4377487" y="171780"/>
                </a:lnTo>
                <a:lnTo>
                  <a:pt x="4365752" y="165366"/>
                </a:lnTo>
                <a:lnTo>
                  <a:pt x="4365752" y="316623"/>
                </a:lnTo>
                <a:lnTo>
                  <a:pt x="4365561" y="332701"/>
                </a:lnTo>
                <a:lnTo>
                  <a:pt x="4362653" y="373049"/>
                </a:lnTo>
                <a:lnTo>
                  <a:pt x="4354068" y="411581"/>
                </a:lnTo>
                <a:lnTo>
                  <a:pt x="4331271" y="447611"/>
                </a:lnTo>
                <a:lnTo>
                  <a:pt x="4288091" y="467169"/>
                </a:lnTo>
                <a:lnTo>
                  <a:pt x="4249242" y="470750"/>
                </a:lnTo>
                <a:lnTo>
                  <a:pt x="4233697" y="470992"/>
                </a:lnTo>
                <a:lnTo>
                  <a:pt x="4228922" y="470992"/>
                </a:lnTo>
                <a:lnTo>
                  <a:pt x="4196829" y="467893"/>
                </a:lnTo>
                <a:lnTo>
                  <a:pt x="4196829" y="181698"/>
                </a:lnTo>
                <a:lnTo>
                  <a:pt x="4198975" y="181457"/>
                </a:lnTo>
                <a:lnTo>
                  <a:pt x="4201477" y="181216"/>
                </a:lnTo>
                <a:lnTo>
                  <a:pt x="4218063" y="179425"/>
                </a:lnTo>
                <a:lnTo>
                  <a:pt x="4221645" y="179184"/>
                </a:lnTo>
                <a:lnTo>
                  <a:pt x="4228795" y="178955"/>
                </a:lnTo>
                <a:lnTo>
                  <a:pt x="4234764" y="178955"/>
                </a:lnTo>
                <a:lnTo>
                  <a:pt x="4273702" y="182321"/>
                </a:lnTo>
                <a:lnTo>
                  <a:pt x="4318203" y="199161"/>
                </a:lnTo>
                <a:lnTo>
                  <a:pt x="4349851" y="235864"/>
                </a:lnTo>
                <a:lnTo>
                  <a:pt x="4363174" y="278841"/>
                </a:lnTo>
                <a:lnTo>
                  <a:pt x="4365752" y="316623"/>
                </a:lnTo>
                <a:lnTo>
                  <a:pt x="4365752" y="165366"/>
                </a:lnTo>
                <a:lnTo>
                  <a:pt x="4329493" y="151752"/>
                </a:lnTo>
                <a:lnTo>
                  <a:pt x="4291787" y="144767"/>
                </a:lnTo>
                <a:lnTo>
                  <a:pt x="4250156" y="142443"/>
                </a:lnTo>
                <a:lnTo>
                  <a:pt x="4234307" y="142544"/>
                </a:lnTo>
                <a:lnTo>
                  <a:pt x="4191698" y="143929"/>
                </a:lnTo>
                <a:lnTo>
                  <a:pt x="4143210" y="147078"/>
                </a:lnTo>
                <a:lnTo>
                  <a:pt x="4123817" y="149123"/>
                </a:lnTo>
                <a:lnTo>
                  <a:pt x="4123817" y="500811"/>
                </a:lnTo>
                <a:lnTo>
                  <a:pt x="4164622" y="504164"/>
                </a:lnTo>
                <a:lnTo>
                  <a:pt x="4212933" y="506298"/>
                </a:lnTo>
                <a:lnTo>
                  <a:pt x="4244543" y="506780"/>
                </a:lnTo>
                <a:lnTo>
                  <a:pt x="4270400" y="505904"/>
                </a:lnTo>
                <a:lnTo>
                  <a:pt x="4316222" y="498932"/>
                </a:lnTo>
                <a:lnTo>
                  <a:pt x="4354195" y="485101"/>
                </a:lnTo>
                <a:lnTo>
                  <a:pt x="4398086" y="453212"/>
                </a:lnTo>
                <a:lnTo>
                  <a:pt x="4426928" y="408838"/>
                </a:lnTo>
                <a:lnTo>
                  <a:pt x="4441698" y="353275"/>
                </a:lnTo>
                <a:lnTo>
                  <a:pt x="4443793" y="332663"/>
                </a:lnTo>
                <a:lnTo>
                  <a:pt x="4444492" y="311010"/>
                </a:lnTo>
                <a:close/>
              </a:path>
              <a:path w="5492750" h="1111885">
                <a:moveTo>
                  <a:pt x="4699012" y="1103680"/>
                </a:moveTo>
                <a:lnTo>
                  <a:pt x="4655680" y="983068"/>
                </a:lnTo>
                <a:lnTo>
                  <a:pt x="4643463" y="949071"/>
                </a:lnTo>
                <a:lnTo>
                  <a:pt x="4587913" y="794461"/>
                </a:lnTo>
                <a:lnTo>
                  <a:pt x="4567186" y="736803"/>
                </a:lnTo>
                <a:lnTo>
                  <a:pt x="4567186" y="949071"/>
                </a:lnTo>
                <a:lnTo>
                  <a:pt x="4456849" y="949071"/>
                </a:lnTo>
                <a:lnTo>
                  <a:pt x="4513631" y="794461"/>
                </a:lnTo>
                <a:lnTo>
                  <a:pt x="4567186" y="949071"/>
                </a:lnTo>
                <a:lnTo>
                  <a:pt x="4567186" y="736803"/>
                </a:lnTo>
                <a:lnTo>
                  <a:pt x="4567072" y="736473"/>
                </a:lnTo>
                <a:lnTo>
                  <a:pt x="4496447" y="748766"/>
                </a:lnTo>
                <a:lnTo>
                  <a:pt x="4354728" y="1103680"/>
                </a:lnTo>
                <a:lnTo>
                  <a:pt x="4400893" y="1103680"/>
                </a:lnTo>
                <a:lnTo>
                  <a:pt x="4444200" y="984859"/>
                </a:lnTo>
                <a:lnTo>
                  <a:pt x="4578997" y="983068"/>
                </a:lnTo>
                <a:lnTo>
                  <a:pt x="4620755" y="1103680"/>
                </a:lnTo>
                <a:lnTo>
                  <a:pt x="4699012" y="1103680"/>
                </a:lnTo>
                <a:close/>
              </a:path>
              <a:path w="5492750" h="1111885">
                <a:moveTo>
                  <a:pt x="4704562" y="35674"/>
                </a:moveTo>
                <a:lnTo>
                  <a:pt x="4667936" y="0"/>
                </a:lnTo>
                <a:lnTo>
                  <a:pt x="4590034" y="89598"/>
                </a:lnTo>
                <a:lnTo>
                  <a:pt x="4613059" y="111671"/>
                </a:lnTo>
                <a:lnTo>
                  <a:pt x="4704562" y="35674"/>
                </a:lnTo>
                <a:close/>
              </a:path>
              <a:path w="5492750" h="1111885">
                <a:moveTo>
                  <a:pt x="4796904" y="35674"/>
                </a:moveTo>
                <a:lnTo>
                  <a:pt x="4760277" y="0"/>
                </a:lnTo>
                <a:lnTo>
                  <a:pt x="4682375" y="89598"/>
                </a:lnTo>
                <a:lnTo>
                  <a:pt x="4705401" y="111671"/>
                </a:lnTo>
                <a:lnTo>
                  <a:pt x="4796904" y="35674"/>
                </a:lnTo>
                <a:close/>
              </a:path>
              <a:path w="5492750" h="1111885">
                <a:moveTo>
                  <a:pt x="4862754" y="323773"/>
                </a:moveTo>
                <a:lnTo>
                  <a:pt x="4859896" y="283959"/>
                </a:lnTo>
                <a:lnTo>
                  <a:pt x="4845012" y="232143"/>
                </a:lnTo>
                <a:lnTo>
                  <a:pt x="4817542" y="191236"/>
                </a:lnTo>
                <a:lnTo>
                  <a:pt x="4786160" y="166941"/>
                </a:lnTo>
                <a:lnTo>
                  <a:pt x="4786160" y="323773"/>
                </a:lnTo>
                <a:lnTo>
                  <a:pt x="4786071" y="334835"/>
                </a:lnTo>
                <a:lnTo>
                  <a:pt x="4783721" y="376859"/>
                </a:lnTo>
                <a:lnTo>
                  <a:pt x="4776673" y="419696"/>
                </a:lnTo>
                <a:lnTo>
                  <a:pt x="4755235" y="452196"/>
                </a:lnTo>
                <a:lnTo>
                  <a:pt x="4708614" y="465442"/>
                </a:lnTo>
                <a:lnTo>
                  <a:pt x="4682134" y="466699"/>
                </a:lnTo>
                <a:lnTo>
                  <a:pt x="4668583" y="466051"/>
                </a:lnTo>
                <a:lnTo>
                  <a:pt x="4625962" y="450735"/>
                </a:lnTo>
                <a:lnTo>
                  <a:pt x="4599457" y="417347"/>
                </a:lnTo>
                <a:lnTo>
                  <a:pt x="4586363" y="368795"/>
                </a:lnTo>
                <a:lnTo>
                  <a:pt x="4583595" y="323773"/>
                </a:lnTo>
                <a:lnTo>
                  <a:pt x="4583925" y="299453"/>
                </a:lnTo>
                <a:lnTo>
                  <a:pt x="4586617" y="258521"/>
                </a:lnTo>
                <a:lnTo>
                  <a:pt x="4596041" y="217157"/>
                </a:lnTo>
                <a:lnTo>
                  <a:pt x="4628921" y="191541"/>
                </a:lnTo>
                <a:lnTo>
                  <a:pt x="4671098" y="184277"/>
                </a:lnTo>
                <a:lnTo>
                  <a:pt x="4682731" y="183959"/>
                </a:lnTo>
                <a:lnTo>
                  <a:pt x="4695914" y="184569"/>
                </a:lnTo>
                <a:lnTo>
                  <a:pt x="4738941" y="198869"/>
                </a:lnTo>
                <a:lnTo>
                  <a:pt x="4767567" y="230835"/>
                </a:lnTo>
                <a:lnTo>
                  <a:pt x="4782794" y="278650"/>
                </a:lnTo>
                <a:lnTo>
                  <a:pt x="4786160" y="323773"/>
                </a:lnTo>
                <a:lnTo>
                  <a:pt x="4786160" y="166941"/>
                </a:lnTo>
                <a:lnTo>
                  <a:pt x="4743805" y="149491"/>
                </a:lnTo>
                <a:lnTo>
                  <a:pt x="4704448" y="143230"/>
                </a:lnTo>
                <a:lnTo>
                  <a:pt x="4682604" y="142443"/>
                </a:lnTo>
                <a:lnTo>
                  <a:pt x="4660582" y="143230"/>
                </a:lnTo>
                <a:lnTo>
                  <a:pt x="4621212" y="149491"/>
                </a:lnTo>
                <a:lnTo>
                  <a:pt x="4573829" y="170370"/>
                </a:lnTo>
                <a:lnTo>
                  <a:pt x="4539640" y="203606"/>
                </a:lnTo>
                <a:lnTo>
                  <a:pt x="4517974" y="248259"/>
                </a:lnTo>
                <a:lnTo>
                  <a:pt x="4508373" y="303352"/>
                </a:lnTo>
                <a:lnTo>
                  <a:pt x="4507725" y="323900"/>
                </a:lnTo>
                <a:lnTo>
                  <a:pt x="4508347" y="344246"/>
                </a:lnTo>
                <a:lnTo>
                  <a:pt x="4513300" y="382257"/>
                </a:lnTo>
                <a:lnTo>
                  <a:pt x="4530433" y="431355"/>
                </a:lnTo>
                <a:lnTo>
                  <a:pt x="4560240" y="469582"/>
                </a:lnTo>
                <a:lnTo>
                  <a:pt x="4603039" y="495681"/>
                </a:lnTo>
                <a:lnTo>
                  <a:pt x="4659706" y="508101"/>
                </a:lnTo>
                <a:lnTo>
                  <a:pt x="4681893" y="508927"/>
                </a:lnTo>
                <a:lnTo>
                  <a:pt x="4703724" y="508127"/>
                </a:lnTo>
                <a:lnTo>
                  <a:pt x="4743196" y="501675"/>
                </a:lnTo>
                <a:lnTo>
                  <a:pt x="4791913" y="480263"/>
                </a:lnTo>
                <a:lnTo>
                  <a:pt x="4827994" y="446303"/>
                </a:lnTo>
                <a:lnTo>
                  <a:pt x="4851412" y="400608"/>
                </a:lnTo>
                <a:lnTo>
                  <a:pt x="4861915" y="345617"/>
                </a:lnTo>
                <a:lnTo>
                  <a:pt x="4862042" y="344246"/>
                </a:lnTo>
                <a:lnTo>
                  <a:pt x="4862754" y="323773"/>
                </a:lnTo>
                <a:close/>
              </a:path>
              <a:path w="5492750" h="1111885">
                <a:moveTo>
                  <a:pt x="5068595" y="745782"/>
                </a:moveTo>
                <a:lnTo>
                  <a:pt x="5025656" y="745782"/>
                </a:lnTo>
                <a:lnTo>
                  <a:pt x="5025656" y="889889"/>
                </a:lnTo>
                <a:lnTo>
                  <a:pt x="5026368" y="939279"/>
                </a:lnTo>
                <a:lnTo>
                  <a:pt x="5027447" y="993444"/>
                </a:lnTo>
                <a:lnTo>
                  <a:pt x="5027092" y="993444"/>
                </a:lnTo>
                <a:lnTo>
                  <a:pt x="4774298" y="743635"/>
                </a:lnTo>
                <a:lnTo>
                  <a:pt x="4742205" y="743635"/>
                </a:lnTo>
                <a:lnTo>
                  <a:pt x="4742205" y="1103680"/>
                </a:lnTo>
                <a:lnTo>
                  <a:pt x="4785157" y="1103680"/>
                </a:lnTo>
                <a:lnTo>
                  <a:pt x="4785157" y="977582"/>
                </a:lnTo>
                <a:lnTo>
                  <a:pt x="4784191" y="927595"/>
                </a:lnTo>
                <a:lnTo>
                  <a:pt x="4783721" y="912558"/>
                </a:lnTo>
                <a:lnTo>
                  <a:pt x="4782401" y="854583"/>
                </a:lnTo>
                <a:lnTo>
                  <a:pt x="4783366" y="854583"/>
                </a:lnTo>
                <a:lnTo>
                  <a:pt x="5035791" y="1105103"/>
                </a:lnTo>
                <a:lnTo>
                  <a:pt x="5068595" y="1105103"/>
                </a:lnTo>
                <a:lnTo>
                  <a:pt x="5068595" y="745782"/>
                </a:lnTo>
                <a:close/>
              </a:path>
              <a:path w="5492750" h="1111885">
                <a:moveTo>
                  <a:pt x="5255361" y="478142"/>
                </a:moveTo>
                <a:lnTo>
                  <a:pt x="5251183" y="478142"/>
                </a:lnTo>
                <a:lnTo>
                  <a:pt x="5240769" y="477253"/>
                </a:lnTo>
                <a:lnTo>
                  <a:pt x="5200332" y="455752"/>
                </a:lnTo>
                <a:lnTo>
                  <a:pt x="5170538" y="423151"/>
                </a:lnTo>
                <a:lnTo>
                  <a:pt x="5140464" y="378206"/>
                </a:lnTo>
                <a:lnTo>
                  <a:pt x="5119802" y="342176"/>
                </a:lnTo>
                <a:lnTo>
                  <a:pt x="5098237" y="302450"/>
                </a:lnTo>
                <a:lnTo>
                  <a:pt x="5087150" y="281305"/>
                </a:lnTo>
                <a:lnTo>
                  <a:pt x="5095443" y="271995"/>
                </a:lnTo>
                <a:lnTo>
                  <a:pt x="5133784" y="230352"/>
                </a:lnTo>
                <a:lnTo>
                  <a:pt x="5165331" y="199478"/>
                </a:lnTo>
                <a:lnTo>
                  <a:pt x="5196421" y="177165"/>
                </a:lnTo>
                <a:lnTo>
                  <a:pt x="5221008" y="170357"/>
                </a:lnTo>
                <a:lnTo>
                  <a:pt x="5227561" y="170357"/>
                </a:lnTo>
                <a:lnTo>
                  <a:pt x="5232451" y="170357"/>
                </a:lnTo>
                <a:lnTo>
                  <a:pt x="5232451" y="147815"/>
                </a:lnTo>
                <a:lnTo>
                  <a:pt x="5230546" y="147091"/>
                </a:lnTo>
                <a:lnTo>
                  <a:pt x="5227205" y="146494"/>
                </a:lnTo>
                <a:lnTo>
                  <a:pt x="5217426" y="145542"/>
                </a:lnTo>
                <a:lnTo>
                  <a:pt x="5213007" y="145313"/>
                </a:lnTo>
                <a:lnTo>
                  <a:pt x="5199888" y="145313"/>
                </a:lnTo>
                <a:lnTo>
                  <a:pt x="5157063" y="154736"/>
                </a:lnTo>
                <a:lnTo>
                  <a:pt x="5126634" y="178866"/>
                </a:lnTo>
                <a:lnTo>
                  <a:pt x="5096459" y="211874"/>
                </a:lnTo>
                <a:lnTo>
                  <a:pt x="5035372" y="283578"/>
                </a:lnTo>
                <a:lnTo>
                  <a:pt x="5009845" y="313753"/>
                </a:lnTo>
                <a:lnTo>
                  <a:pt x="5009845" y="146024"/>
                </a:lnTo>
                <a:lnTo>
                  <a:pt x="4936833" y="146024"/>
                </a:lnTo>
                <a:lnTo>
                  <a:pt x="4936833" y="503910"/>
                </a:lnTo>
                <a:lnTo>
                  <a:pt x="5009845" y="503910"/>
                </a:lnTo>
                <a:lnTo>
                  <a:pt x="5009845" y="365531"/>
                </a:lnTo>
                <a:lnTo>
                  <a:pt x="5015573" y="358851"/>
                </a:lnTo>
                <a:lnTo>
                  <a:pt x="5018075" y="356108"/>
                </a:lnTo>
                <a:lnTo>
                  <a:pt x="5026304" y="346557"/>
                </a:lnTo>
                <a:lnTo>
                  <a:pt x="5028933" y="343344"/>
                </a:lnTo>
                <a:lnTo>
                  <a:pt x="5031562" y="340360"/>
                </a:lnTo>
                <a:lnTo>
                  <a:pt x="5034064" y="337261"/>
                </a:lnTo>
                <a:lnTo>
                  <a:pt x="5038242" y="332968"/>
                </a:lnTo>
                <a:lnTo>
                  <a:pt x="5046294" y="349123"/>
                </a:lnTo>
                <a:lnTo>
                  <a:pt x="5061369" y="378612"/>
                </a:lnTo>
                <a:lnTo>
                  <a:pt x="5081905" y="416191"/>
                </a:lnTo>
                <a:lnTo>
                  <a:pt x="5106924" y="455066"/>
                </a:lnTo>
                <a:lnTo>
                  <a:pt x="5137277" y="487299"/>
                </a:lnTo>
                <a:lnTo>
                  <a:pt x="5178336" y="505434"/>
                </a:lnTo>
                <a:lnTo>
                  <a:pt x="5202872" y="507492"/>
                </a:lnTo>
                <a:lnTo>
                  <a:pt x="5210683" y="507403"/>
                </a:lnTo>
                <a:lnTo>
                  <a:pt x="5255361" y="501167"/>
                </a:lnTo>
                <a:lnTo>
                  <a:pt x="5255361" y="478142"/>
                </a:lnTo>
                <a:close/>
              </a:path>
              <a:path w="5492750" h="1111885">
                <a:moveTo>
                  <a:pt x="5333555" y="745782"/>
                </a:moveTo>
                <a:lnTo>
                  <a:pt x="5260556" y="745782"/>
                </a:lnTo>
                <a:lnTo>
                  <a:pt x="5260556" y="1103680"/>
                </a:lnTo>
                <a:lnTo>
                  <a:pt x="5333555" y="1103680"/>
                </a:lnTo>
                <a:lnTo>
                  <a:pt x="5333555" y="745782"/>
                </a:lnTo>
                <a:close/>
              </a:path>
              <a:path w="5492750" h="1111885">
                <a:moveTo>
                  <a:pt x="5492585" y="1063586"/>
                </a:moveTo>
                <a:lnTo>
                  <a:pt x="5444502" y="1015631"/>
                </a:lnTo>
                <a:lnTo>
                  <a:pt x="5396674" y="1063586"/>
                </a:lnTo>
                <a:lnTo>
                  <a:pt x="5444502" y="1111554"/>
                </a:lnTo>
                <a:lnTo>
                  <a:pt x="5492585" y="1063586"/>
                </a:lnTo>
                <a:close/>
              </a:path>
            </a:pathLst>
          </a:custGeom>
          <a:solidFill>
            <a:srgbClr val="151616"/>
          </a:solidFill>
        </p:spPr>
        <p:txBody>
          <a:bodyPr wrap="square" lIns="0" tIns="0" rIns="0" bIns="0" rtlCol="0"/>
          <a:lstStyle/>
          <a:p>
            <a:endParaRPr sz="1800"/>
          </a:p>
        </p:txBody>
      </p:sp>
      <p:sp>
        <p:nvSpPr>
          <p:cNvPr id="35" name="bg object 35"/>
          <p:cNvSpPr/>
          <p:nvPr/>
        </p:nvSpPr>
        <p:spPr>
          <a:xfrm>
            <a:off x="5167242" y="2933447"/>
            <a:ext cx="122894" cy="181809"/>
          </a:xfrm>
          <a:prstGeom prst="rect">
            <a:avLst/>
          </a:prstGeom>
          <a:blipFill>
            <a:blip r:embed="rId24" cstate="print"/>
            <a:stretch>
              <a:fillRect/>
            </a:stretch>
          </a:blipFill>
        </p:spPr>
        <p:txBody>
          <a:bodyPr wrap="square" lIns="0" tIns="0" rIns="0" bIns="0" rtlCol="0"/>
          <a:lstStyle/>
          <a:p>
            <a:endParaRPr sz="1800"/>
          </a:p>
        </p:txBody>
      </p:sp>
      <p:sp>
        <p:nvSpPr>
          <p:cNvPr id="36" name="bg object 36"/>
          <p:cNvSpPr/>
          <p:nvPr/>
        </p:nvSpPr>
        <p:spPr>
          <a:xfrm>
            <a:off x="5317763" y="2921995"/>
            <a:ext cx="122894" cy="193619"/>
          </a:xfrm>
          <a:prstGeom prst="rect">
            <a:avLst/>
          </a:prstGeom>
          <a:blipFill>
            <a:blip r:embed="rId25" cstate="print"/>
            <a:stretch>
              <a:fillRect/>
            </a:stretch>
          </a:blipFill>
        </p:spPr>
        <p:txBody>
          <a:bodyPr wrap="square" lIns="0" tIns="0" rIns="0" bIns="0" rtlCol="0"/>
          <a:lstStyle/>
          <a:p>
            <a:endParaRPr sz="1800"/>
          </a:p>
        </p:txBody>
      </p:sp>
      <p:sp>
        <p:nvSpPr>
          <p:cNvPr id="37" name="bg object 37"/>
          <p:cNvSpPr/>
          <p:nvPr/>
        </p:nvSpPr>
        <p:spPr>
          <a:xfrm>
            <a:off x="5477766" y="2911613"/>
            <a:ext cx="111893" cy="201852"/>
          </a:xfrm>
          <a:prstGeom prst="rect">
            <a:avLst/>
          </a:prstGeom>
          <a:blipFill>
            <a:blip r:embed="rId26" cstate="print"/>
            <a:stretch>
              <a:fillRect/>
            </a:stretch>
          </a:blipFill>
        </p:spPr>
        <p:txBody>
          <a:bodyPr wrap="square" lIns="0" tIns="0" rIns="0" bIns="0" rtlCol="0"/>
          <a:lstStyle/>
          <a:p>
            <a:endParaRPr sz="1800"/>
          </a:p>
        </p:txBody>
      </p:sp>
      <p:sp>
        <p:nvSpPr>
          <p:cNvPr id="38" name="bg object 38"/>
          <p:cNvSpPr/>
          <p:nvPr/>
        </p:nvSpPr>
        <p:spPr>
          <a:xfrm>
            <a:off x="5633532" y="2991425"/>
            <a:ext cx="187375" cy="122041"/>
          </a:xfrm>
          <a:prstGeom prst="rect">
            <a:avLst/>
          </a:prstGeom>
          <a:blipFill>
            <a:blip r:embed="rId27" cstate="print"/>
            <a:stretch>
              <a:fillRect/>
            </a:stretch>
          </a:blipFill>
        </p:spPr>
        <p:txBody>
          <a:bodyPr wrap="square" lIns="0" tIns="0" rIns="0" bIns="0" rtlCol="0"/>
          <a:lstStyle/>
          <a:p>
            <a:endParaRPr sz="1800"/>
          </a:p>
        </p:txBody>
      </p:sp>
      <p:sp>
        <p:nvSpPr>
          <p:cNvPr id="39" name="bg object 39"/>
          <p:cNvSpPr/>
          <p:nvPr/>
        </p:nvSpPr>
        <p:spPr>
          <a:xfrm>
            <a:off x="5923574" y="2864372"/>
            <a:ext cx="240413" cy="249094"/>
          </a:xfrm>
          <a:prstGeom prst="rect">
            <a:avLst/>
          </a:prstGeom>
          <a:blipFill>
            <a:blip r:embed="rId28" cstate="print"/>
            <a:stretch>
              <a:fillRect/>
            </a:stretch>
          </a:blipFill>
        </p:spPr>
        <p:txBody>
          <a:bodyPr wrap="square" lIns="0" tIns="0" rIns="0" bIns="0" rtlCol="0"/>
          <a:lstStyle/>
          <a:p>
            <a:endParaRPr sz="1800"/>
          </a:p>
        </p:txBody>
      </p:sp>
      <p:sp>
        <p:nvSpPr>
          <p:cNvPr id="40" name="bg object 40"/>
          <p:cNvSpPr/>
          <p:nvPr/>
        </p:nvSpPr>
        <p:spPr>
          <a:xfrm>
            <a:off x="6187252" y="2991425"/>
            <a:ext cx="120997" cy="124188"/>
          </a:xfrm>
          <a:prstGeom prst="rect">
            <a:avLst/>
          </a:prstGeom>
          <a:blipFill>
            <a:blip r:embed="rId29" cstate="print"/>
            <a:stretch>
              <a:fillRect/>
            </a:stretch>
          </a:blipFill>
        </p:spPr>
        <p:txBody>
          <a:bodyPr wrap="square" lIns="0" tIns="0" rIns="0" bIns="0" rtlCol="0"/>
          <a:lstStyle/>
          <a:p>
            <a:endParaRPr sz="1800"/>
          </a:p>
        </p:txBody>
      </p:sp>
      <p:sp>
        <p:nvSpPr>
          <p:cNvPr id="41" name="bg object 41"/>
          <p:cNvSpPr/>
          <p:nvPr/>
        </p:nvSpPr>
        <p:spPr>
          <a:xfrm>
            <a:off x="6391570" y="2934519"/>
            <a:ext cx="26246" cy="179070"/>
          </a:xfrm>
          <a:custGeom>
            <a:avLst/>
            <a:gdLst/>
            <a:ahLst/>
            <a:cxnLst/>
            <a:rect l="l" t="t" r="r" b="b"/>
            <a:pathLst>
              <a:path w="24764" h="179069">
                <a:moveTo>
                  <a:pt x="24336" y="0"/>
                </a:moveTo>
                <a:lnTo>
                  <a:pt x="0" y="0"/>
                </a:lnTo>
                <a:lnTo>
                  <a:pt x="0" y="178946"/>
                </a:lnTo>
                <a:lnTo>
                  <a:pt x="24336" y="178946"/>
                </a:lnTo>
                <a:lnTo>
                  <a:pt x="24336" y="0"/>
                </a:lnTo>
                <a:close/>
              </a:path>
            </a:pathLst>
          </a:custGeom>
          <a:solidFill>
            <a:srgbClr val="151616"/>
          </a:solidFill>
        </p:spPr>
        <p:txBody>
          <a:bodyPr wrap="square" lIns="0" tIns="0" rIns="0" bIns="0" rtlCol="0"/>
          <a:lstStyle/>
          <a:p>
            <a:endParaRPr sz="1800"/>
          </a:p>
        </p:txBody>
      </p:sp>
      <p:sp>
        <p:nvSpPr>
          <p:cNvPr id="42" name="bg object 42"/>
          <p:cNvSpPr/>
          <p:nvPr/>
        </p:nvSpPr>
        <p:spPr>
          <a:xfrm>
            <a:off x="6462878" y="2920920"/>
            <a:ext cx="197048" cy="194693"/>
          </a:xfrm>
          <a:prstGeom prst="rect">
            <a:avLst/>
          </a:prstGeom>
          <a:blipFill>
            <a:blip r:embed="rId30" cstate="print"/>
            <a:stretch>
              <a:fillRect/>
            </a:stretch>
          </a:blipFill>
        </p:spPr>
        <p:txBody>
          <a:bodyPr wrap="square" lIns="0" tIns="0" rIns="0" bIns="0" rtlCol="0"/>
          <a:lstStyle/>
          <a:p>
            <a:endParaRPr sz="1800"/>
          </a:p>
        </p:txBody>
      </p:sp>
      <p:sp>
        <p:nvSpPr>
          <p:cNvPr id="43" name="bg object 43"/>
          <p:cNvSpPr/>
          <p:nvPr/>
        </p:nvSpPr>
        <p:spPr>
          <a:xfrm>
            <a:off x="6693684" y="2991425"/>
            <a:ext cx="111893" cy="122041"/>
          </a:xfrm>
          <a:prstGeom prst="rect">
            <a:avLst/>
          </a:prstGeom>
          <a:blipFill>
            <a:blip r:embed="rId31" cstate="print"/>
            <a:stretch>
              <a:fillRect/>
            </a:stretch>
          </a:blipFill>
        </p:spPr>
        <p:txBody>
          <a:bodyPr wrap="square" lIns="0" tIns="0" rIns="0" bIns="0" rtlCol="0"/>
          <a:lstStyle/>
          <a:p>
            <a:endParaRPr sz="1800"/>
          </a:p>
        </p:txBody>
      </p:sp>
      <p:sp>
        <p:nvSpPr>
          <p:cNvPr id="44" name="bg object 44"/>
          <p:cNvSpPr/>
          <p:nvPr/>
        </p:nvSpPr>
        <p:spPr>
          <a:xfrm>
            <a:off x="7122802" y="3041170"/>
            <a:ext cx="72010" cy="19050"/>
          </a:xfrm>
          <a:custGeom>
            <a:avLst/>
            <a:gdLst/>
            <a:ahLst/>
            <a:cxnLst/>
            <a:rect l="l" t="t" r="r" b="b"/>
            <a:pathLst>
              <a:path w="67945" h="19050">
                <a:moveTo>
                  <a:pt x="67642" y="0"/>
                </a:moveTo>
                <a:lnTo>
                  <a:pt x="1729" y="0"/>
                </a:lnTo>
                <a:lnTo>
                  <a:pt x="0" y="18611"/>
                </a:lnTo>
                <a:lnTo>
                  <a:pt x="65912" y="18611"/>
                </a:lnTo>
                <a:lnTo>
                  <a:pt x="67642" y="0"/>
                </a:lnTo>
                <a:close/>
              </a:path>
            </a:pathLst>
          </a:custGeom>
          <a:solidFill>
            <a:srgbClr val="151616"/>
          </a:solidFill>
        </p:spPr>
        <p:txBody>
          <a:bodyPr wrap="square" lIns="0" tIns="0" rIns="0" bIns="0" rtlCol="0"/>
          <a:lstStyle/>
          <a:p>
            <a:endParaRPr sz="1800"/>
          </a:p>
        </p:txBody>
      </p:sp>
      <p:sp>
        <p:nvSpPr>
          <p:cNvPr id="45" name="bg object 45"/>
          <p:cNvSpPr/>
          <p:nvPr/>
        </p:nvSpPr>
        <p:spPr>
          <a:xfrm>
            <a:off x="7513862" y="2911613"/>
            <a:ext cx="2411228" cy="285242"/>
          </a:xfrm>
          <a:prstGeom prst="rect">
            <a:avLst/>
          </a:prstGeom>
          <a:blipFill>
            <a:blip r:embed="rId32" cstate="print"/>
            <a:stretch>
              <a:fillRect/>
            </a:stretch>
          </a:blipFill>
        </p:spPr>
        <p:txBody>
          <a:bodyPr wrap="square" lIns="0" tIns="0" rIns="0" bIns="0" rtlCol="0"/>
          <a:lstStyle/>
          <a:p>
            <a:endParaRPr sz="1800"/>
          </a:p>
        </p:txBody>
      </p:sp>
      <p:sp>
        <p:nvSpPr>
          <p:cNvPr id="46" name="bg object 46"/>
          <p:cNvSpPr/>
          <p:nvPr/>
        </p:nvSpPr>
        <p:spPr>
          <a:xfrm>
            <a:off x="3096512" y="3605394"/>
            <a:ext cx="170282" cy="171359"/>
          </a:xfrm>
          <a:prstGeom prst="rect">
            <a:avLst/>
          </a:prstGeom>
          <a:blipFill>
            <a:blip r:embed="rId33" cstate="print"/>
            <a:stretch>
              <a:fillRect/>
            </a:stretch>
          </a:blipFill>
        </p:spPr>
        <p:txBody>
          <a:bodyPr wrap="square" lIns="0" tIns="0" rIns="0" bIns="0" rtlCol="0"/>
          <a:lstStyle/>
          <a:p>
            <a:endParaRPr sz="1800"/>
          </a:p>
        </p:txBody>
      </p:sp>
      <p:sp>
        <p:nvSpPr>
          <p:cNvPr id="47" name="bg object 47"/>
          <p:cNvSpPr/>
          <p:nvPr/>
        </p:nvSpPr>
        <p:spPr>
          <a:xfrm>
            <a:off x="6169704" y="3594369"/>
            <a:ext cx="223926" cy="184387"/>
          </a:xfrm>
          <a:prstGeom prst="rect">
            <a:avLst/>
          </a:prstGeom>
          <a:blipFill>
            <a:blip r:embed="rId34" cstate="print"/>
            <a:stretch>
              <a:fillRect/>
            </a:stretch>
          </a:blipFill>
        </p:spPr>
        <p:txBody>
          <a:bodyPr wrap="square" lIns="0" tIns="0" rIns="0" bIns="0" rtlCol="0"/>
          <a:lstStyle/>
          <a:p>
            <a:endParaRPr sz="1800"/>
          </a:p>
        </p:txBody>
      </p:sp>
      <p:sp>
        <p:nvSpPr>
          <p:cNvPr id="48" name="bg object 48"/>
          <p:cNvSpPr/>
          <p:nvPr/>
        </p:nvSpPr>
        <p:spPr>
          <a:xfrm>
            <a:off x="6486163" y="3587355"/>
            <a:ext cx="425800" cy="191402"/>
          </a:xfrm>
          <a:prstGeom prst="rect">
            <a:avLst/>
          </a:prstGeom>
          <a:blipFill>
            <a:blip r:embed="rId35" cstate="print"/>
            <a:stretch>
              <a:fillRect/>
            </a:stretch>
          </a:blipFill>
        </p:spPr>
        <p:txBody>
          <a:bodyPr wrap="square" lIns="0" tIns="0" rIns="0" bIns="0" rtlCol="0"/>
          <a:lstStyle/>
          <a:p>
            <a:endParaRPr sz="1800"/>
          </a:p>
        </p:txBody>
      </p:sp>
      <p:sp>
        <p:nvSpPr>
          <p:cNvPr id="49" name="bg object 49"/>
          <p:cNvSpPr/>
          <p:nvPr/>
        </p:nvSpPr>
        <p:spPr>
          <a:xfrm>
            <a:off x="6935871" y="3587356"/>
            <a:ext cx="119304" cy="191401"/>
          </a:xfrm>
          <a:prstGeom prst="rect">
            <a:avLst/>
          </a:prstGeom>
          <a:blipFill>
            <a:blip r:embed="rId36" cstate="print"/>
            <a:stretch>
              <a:fillRect/>
            </a:stretch>
          </a:blipFill>
        </p:spPr>
        <p:txBody>
          <a:bodyPr wrap="square" lIns="0" tIns="0" rIns="0" bIns="0" rtlCol="0"/>
          <a:lstStyle/>
          <a:p>
            <a:endParaRPr sz="1800"/>
          </a:p>
        </p:txBody>
      </p:sp>
      <p:sp>
        <p:nvSpPr>
          <p:cNvPr id="50" name="bg object 50"/>
          <p:cNvSpPr/>
          <p:nvPr/>
        </p:nvSpPr>
        <p:spPr>
          <a:xfrm>
            <a:off x="7080911" y="3587356"/>
            <a:ext cx="119304" cy="191401"/>
          </a:xfrm>
          <a:prstGeom prst="rect">
            <a:avLst/>
          </a:prstGeom>
          <a:blipFill>
            <a:blip r:embed="rId37" cstate="print"/>
            <a:stretch>
              <a:fillRect/>
            </a:stretch>
          </a:blipFill>
        </p:spPr>
        <p:txBody>
          <a:bodyPr wrap="square" lIns="0" tIns="0" rIns="0" bIns="0" rtlCol="0"/>
          <a:lstStyle/>
          <a:p>
            <a:endParaRPr sz="1800"/>
          </a:p>
        </p:txBody>
      </p:sp>
      <p:sp>
        <p:nvSpPr>
          <p:cNvPr id="51" name="bg object 51"/>
          <p:cNvSpPr/>
          <p:nvPr/>
        </p:nvSpPr>
        <p:spPr>
          <a:xfrm>
            <a:off x="8062190" y="3594369"/>
            <a:ext cx="433969" cy="184387"/>
          </a:xfrm>
          <a:prstGeom prst="rect">
            <a:avLst/>
          </a:prstGeom>
          <a:blipFill>
            <a:blip r:embed="rId38" cstate="print"/>
            <a:stretch>
              <a:fillRect/>
            </a:stretch>
          </a:blipFill>
        </p:spPr>
        <p:txBody>
          <a:bodyPr wrap="square" lIns="0" tIns="0" rIns="0" bIns="0" rtlCol="0"/>
          <a:lstStyle/>
          <a:p>
            <a:endParaRPr sz="1800"/>
          </a:p>
        </p:txBody>
      </p:sp>
      <p:sp>
        <p:nvSpPr>
          <p:cNvPr id="52" name="bg object 52"/>
          <p:cNvSpPr/>
          <p:nvPr/>
        </p:nvSpPr>
        <p:spPr>
          <a:xfrm>
            <a:off x="8520067" y="3602052"/>
            <a:ext cx="263648" cy="176704"/>
          </a:xfrm>
          <a:prstGeom prst="rect">
            <a:avLst/>
          </a:prstGeom>
          <a:blipFill>
            <a:blip r:embed="rId39" cstate="print"/>
            <a:stretch>
              <a:fillRect/>
            </a:stretch>
          </a:blipFill>
        </p:spPr>
        <p:txBody>
          <a:bodyPr wrap="square" lIns="0" tIns="0" rIns="0" bIns="0" rtlCol="0"/>
          <a:lstStyle/>
          <a:p>
            <a:endParaRPr sz="1800"/>
          </a:p>
        </p:txBody>
      </p:sp>
      <p:sp>
        <p:nvSpPr>
          <p:cNvPr id="53" name="bg object 53"/>
          <p:cNvSpPr/>
          <p:nvPr/>
        </p:nvSpPr>
        <p:spPr>
          <a:xfrm>
            <a:off x="8883682" y="3662847"/>
            <a:ext cx="187275" cy="113907"/>
          </a:xfrm>
          <a:prstGeom prst="rect">
            <a:avLst/>
          </a:prstGeom>
          <a:blipFill>
            <a:blip r:embed="rId40" cstate="print"/>
            <a:stretch>
              <a:fillRect/>
            </a:stretch>
          </a:blipFill>
        </p:spPr>
        <p:txBody>
          <a:bodyPr wrap="square" lIns="0" tIns="0" rIns="0" bIns="0" rtlCol="0"/>
          <a:lstStyle/>
          <a:p>
            <a:endParaRPr sz="1800"/>
          </a:p>
        </p:txBody>
      </p:sp>
      <p:sp>
        <p:nvSpPr>
          <p:cNvPr id="54" name="bg object 54"/>
          <p:cNvSpPr/>
          <p:nvPr/>
        </p:nvSpPr>
        <p:spPr>
          <a:xfrm>
            <a:off x="9099466" y="3602052"/>
            <a:ext cx="44417" cy="175260"/>
          </a:xfrm>
          <a:custGeom>
            <a:avLst/>
            <a:gdLst/>
            <a:ahLst/>
            <a:cxnLst/>
            <a:rect l="l" t="t" r="r" b="b"/>
            <a:pathLst>
              <a:path w="41909" h="175260">
                <a:moveTo>
                  <a:pt x="38081" y="63132"/>
                </a:moveTo>
                <a:lnTo>
                  <a:pt x="4677" y="63132"/>
                </a:lnTo>
                <a:lnTo>
                  <a:pt x="4677" y="174700"/>
                </a:lnTo>
                <a:lnTo>
                  <a:pt x="38081" y="174700"/>
                </a:lnTo>
                <a:lnTo>
                  <a:pt x="38081" y="63132"/>
                </a:lnTo>
                <a:close/>
              </a:path>
              <a:path w="41909" h="175260">
                <a:moveTo>
                  <a:pt x="20822" y="0"/>
                </a:moveTo>
                <a:lnTo>
                  <a:pt x="0" y="20876"/>
                </a:lnTo>
                <a:lnTo>
                  <a:pt x="20822" y="41754"/>
                </a:lnTo>
                <a:lnTo>
                  <a:pt x="41755" y="20876"/>
                </a:lnTo>
                <a:lnTo>
                  <a:pt x="20822" y="0"/>
                </a:lnTo>
                <a:close/>
              </a:path>
            </a:pathLst>
          </a:custGeom>
          <a:solidFill>
            <a:srgbClr val="000000"/>
          </a:solidFill>
        </p:spPr>
        <p:txBody>
          <a:bodyPr wrap="square" lIns="0" tIns="0" rIns="0" bIns="0" rtlCol="0"/>
          <a:lstStyle/>
          <a:p>
            <a:endParaRPr sz="1800"/>
          </a:p>
        </p:txBody>
      </p:sp>
      <p:sp>
        <p:nvSpPr>
          <p:cNvPr id="55" name="bg object 55"/>
          <p:cNvSpPr/>
          <p:nvPr/>
        </p:nvSpPr>
        <p:spPr>
          <a:xfrm>
            <a:off x="9174236" y="3662847"/>
            <a:ext cx="114701" cy="113907"/>
          </a:xfrm>
          <a:prstGeom prst="rect">
            <a:avLst/>
          </a:prstGeom>
          <a:blipFill>
            <a:blip r:embed="rId41" cstate="print"/>
            <a:stretch>
              <a:fillRect/>
            </a:stretch>
          </a:blipFill>
        </p:spPr>
        <p:txBody>
          <a:bodyPr wrap="square" lIns="0" tIns="0" rIns="0" bIns="0" rtlCol="0"/>
          <a:lstStyle/>
          <a:p>
            <a:endParaRPr sz="1800"/>
          </a:p>
        </p:txBody>
      </p:sp>
      <p:sp>
        <p:nvSpPr>
          <p:cNvPr id="56" name="bg object 56"/>
          <p:cNvSpPr/>
          <p:nvPr/>
        </p:nvSpPr>
        <p:spPr>
          <a:xfrm>
            <a:off x="9459064" y="3662846"/>
            <a:ext cx="115764" cy="115910"/>
          </a:xfrm>
          <a:prstGeom prst="rect">
            <a:avLst/>
          </a:prstGeom>
          <a:blipFill>
            <a:blip r:embed="rId42" cstate="print"/>
            <a:stretch>
              <a:fillRect/>
            </a:stretch>
          </a:blipFill>
        </p:spPr>
        <p:txBody>
          <a:bodyPr wrap="square" lIns="0" tIns="0" rIns="0" bIns="0" rtlCol="0"/>
          <a:lstStyle/>
          <a:p>
            <a:endParaRPr sz="1800"/>
          </a:p>
        </p:txBody>
      </p:sp>
      <p:sp>
        <p:nvSpPr>
          <p:cNvPr id="57" name="bg object 57"/>
          <p:cNvSpPr/>
          <p:nvPr/>
        </p:nvSpPr>
        <p:spPr>
          <a:xfrm>
            <a:off x="9314025" y="3587356"/>
            <a:ext cx="119303" cy="191401"/>
          </a:xfrm>
          <a:prstGeom prst="rect">
            <a:avLst/>
          </a:prstGeom>
          <a:blipFill>
            <a:blip r:embed="rId43" cstate="print"/>
            <a:stretch>
              <a:fillRect/>
            </a:stretch>
          </a:blipFill>
        </p:spPr>
        <p:txBody>
          <a:bodyPr wrap="square" lIns="0" tIns="0" rIns="0" bIns="0" rtlCol="0"/>
          <a:lstStyle/>
          <a:p>
            <a:endParaRPr sz="1800"/>
          </a:p>
        </p:txBody>
      </p:sp>
      <p:sp>
        <p:nvSpPr>
          <p:cNvPr id="58" name="bg object 58"/>
          <p:cNvSpPr/>
          <p:nvPr/>
        </p:nvSpPr>
        <p:spPr>
          <a:xfrm>
            <a:off x="9598737" y="3662847"/>
            <a:ext cx="114701" cy="113907"/>
          </a:xfrm>
          <a:prstGeom prst="rect">
            <a:avLst/>
          </a:prstGeom>
          <a:blipFill>
            <a:blip r:embed="rId41" cstate="print"/>
            <a:stretch>
              <a:fillRect/>
            </a:stretch>
          </a:blipFill>
        </p:spPr>
        <p:txBody>
          <a:bodyPr wrap="square" lIns="0" tIns="0" rIns="0" bIns="0" rtlCol="0"/>
          <a:lstStyle/>
          <a:p>
            <a:endParaRPr sz="1800"/>
          </a:p>
        </p:txBody>
      </p:sp>
      <p:sp>
        <p:nvSpPr>
          <p:cNvPr id="59" name="bg object 59"/>
          <p:cNvSpPr/>
          <p:nvPr/>
        </p:nvSpPr>
        <p:spPr>
          <a:xfrm>
            <a:off x="9746314" y="3608734"/>
            <a:ext cx="114701" cy="170359"/>
          </a:xfrm>
          <a:prstGeom prst="rect">
            <a:avLst/>
          </a:prstGeom>
          <a:blipFill>
            <a:blip r:embed="rId44" cstate="print"/>
            <a:stretch>
              <a:fillRect/>
            </a:stretch>
          </a:blipFill>
        </p:spPr>
        <p:txBody>
          <a:bodyPr wrap="square" lIns="0" tIns="0" rIns="0" bIns="0" rtlCol="0"/>
          <a:lstStyle/>
          <a:p>
            <a:endParaRPr sz="1800"/>
          </a:p>
        </p:txBody>
      </p:sp>
      <p:sp>
        <p:nvSpPr>
          <p:cNvPr id="60" name="bg object 60"/>
          <p:cNvSpPr/>
          <p:nvPr/>
        </p:nvSpPr>
        <p:spPr>
          <a:xfrm>
            <a:off x="9883270" y="3645476"/>
            <a:ext cx="180974" cy="133280"/>
          </a:xfrm>
          <a:prstGeom prst="rect">
            <a:avLst/>
          </a:prstGeom>
          <a:blipFill>
            <a:blip r:embed="rId45" cstate="print"/>
            <a:stretch>
              <a:fillRect/>
            </a:stretch>
          </a:blipFill>
        </p:spPr>
        <p:txBody>
          <a:bodyPr wrap="square" lIns="0" tIns="0" rIns="0" bIns="0" rtlCol="0"/>
          <a:lstStyle/>
          <a:p>
            <a:endParaRPr sz="1800"/>
          </a:p>
        </p:txBody>
      </p:sp>
      <p:sp>
        <p:nvSpPr>
          <p:cNvPr id="61" name="bg object 61"/>
          <p:cNvSpPr/>
          <p:nvPr/>
        </p:nvSpPr>
        <p:spPr>
          <a:xfrm>
            <a:off x="10143061" y="3662846"/>
            <a:ext cx="125231" cy="115910"/>
          </a:xfrm>
          <a:prstGeom prst="rect">
            <a:avLst/>
          </a:prstGeom>
          <a:blipFill>
            <a:blip r:embed="rId46" cstate="print"/>
            <a:stretch>
              <a:fillRect/>
            </a:stretch>
          </a:blipFill>
        </p:spPr>
        <p:txBody>
          <a:bodyPr wrap="square" lIns="0" tIns="0" rIns="0" bIns="0" rtlCol="0"/>
          <a:lstStyle/>
          <a:p>
            <a:endParaRPr sz="1800"/>
          </a:p>
        </p:txBody>
      </p:sp>
      <p:sp>
        <p:nvSpPr>
          <p:cNvPr id="62" name="bg object 62"/>
          <p:cNvSpPr/>
          <p:nvPr/>
        </p:nvSpPr>
        <p:spPr>
          <a:xfrm>
            <a:off x="10333034" y="3609734"/>
            <a:ext cx="159498" cy="167640"/>
          </a:xfrm>
          <a:custGeom>
            <a:avLst/>
            <a:gdLst/>
            <a:ahLst/>
            <a:cxnLst/>
            <a:rect l="l" t="t" r="r" b="b"/>
            <a:pathLst>
              <a:path w="150495" h="167639">
                <a:moveTo>
                  <a:pt x="139348" y="0"/>
                </a:moveTo>
                <a:lnTo>
                  <a:pt x="116968" y="0"/>
                </a:lnTo>
                <a:lnTo>
                  <a:pt x="78776" y="58567"/>
                </a:lnTo>
                <a:lnTo>
                  <a:pt x="42811" y="0"/>
                </a:lnTo>
                <a:lnTo>
                  <a:pt x="4397" y="0"/>
                </a:lnTo>
                <a:lnTo>
                  <a:pt x="58678" y="84344"/>
                </a:lnTo>
                <a:lnTo>
                  <a:pt x="0" y="167018"/>
                </a:lnTo>
                <a:lnTo>
                  <a:pt x="22379" y="167018"/>
                </a:lnTo>
                <a:lnTo>
                  <a:pt x="68310" y="97872"/>
                </a:lnTo>
                <a:lnTo>
                  <a:pt x="111901" y="167018"/>
                </a:lnTo>
                <a:lnTo>
                  <a:pt x="150315" y="167018"/>
                </a:lnTo>
                <a:lnTo>
                  <a:pt x="88741" y="72263"/>
                </a:lnTo>
                <a:lnTo>
                  <a:pt x="139348" y="0"/>
                </a:lnTo>
                <a:close/>
              </a:path>
            </a:pathLst>
          </a:custGeom>
          <a:solidFill>
            <a:srgbClr val="000000"/>
          </a:solidFill>
        </p:spPr>
        <p:txBody>
          <a:bodyPr wrap="square" lIns="0" tIns="0" rIns="0" bIns="0" rtlCol="0"/>
          <a:lstStyle/>
          <a:p>
            <a:endParaRPr sz="1800"/>
          </a:p>
        </p:txBody>
      </p:sp>
      <p:sp>
        <p:nvSpPr>
          <p:cNvPr id="63" name="bg object 63"/>
          <p:cNvSpPr/>
          <p:nvPr/>
        </p:nvSpPr>
        <p:spPr>
          <a:xfrm>
            <a:off x="10507753" y="3587356"/>
            <a:ext cx="1450662" cy="193071"/>
          </a:xfrm>
          <a:prstGeom prst="rect">
            <a:avLst/>
          </a:prstGeom>
          <a:blipFill>
            <a:blip r:embed="rId47" cstate="print"/>
            <a:stretch>
              <a:fillRect/>
            </a:stretch>
          </a:blipFill>
        </p:spPr>
        <p:txBody>
          <a:bodyPr wrap="square" lIns="0" tIns="0" rIns="0" bIns="0" rtlCol="0"/>
          <a:lstStyle/>
          <a:p>
            <a:endParaRPr sz="1800"/>
          </a:p>
        </p:txBody>
      </p:sp>
      <p:sp>
        <p:nvSpPr>
          <p:cNvPr id="64" name="bg object 64"/>
          <p:cNvSpPr/>
          <p:nvPr/>
        </p:nvSpPr>
        <p:spPr>
          <a:xfrm>
            <a:off x="7165700" y="3931931"/>
            <a:ext cx="170282" cy="171359"/>
          </a:xfrm>
          <a:prstGeom prst="rect">
            <a:avLst/>
          </a:prstGeom>
          <a:blipFill>
            <a:blip r:embed="rId48" cstate="print"/>
            <a:stretch>
              <a:fillRect/>
            </a:stretch>
          </a:blipFill>
        </p:spPr>
        <p:txBody>
          <a:bodyPr wrap="square" lIns="0" tIns="0" rIns="0" bIns="0" rtlCol="0"/>
          <a:lstStyle/>
          <a:p>
            <a:endParaRPr sz="1800"/>
          </a:p>
        </p:txBody>
      </p:sp>
      <p:sp>
        <p:nvSpPr>
          <p:cNvPr id="65" name="bg object 65"/>
          <p:cNvSpPr/>
          <p:nvPr/>
        </p:nvSpPr>
        <p:spPr>
          <a:xfrm>
            <a:off x="9239634" y="3989383"/>
            <a:ext cx="125231" cy="115910"/>
          </a:xfrm>
          <a:prstGeom prst="rect">
            <a:avLst/>
          </a:prstGeom>
          <a:blipFill>
            <a:blip r:embed="rId49" cstate="print"/>
            <a:stretch>
              <a:fillRect/>
            </a:stretch>
          </a:blipFill>
        </p:spPr>
        <p:txBody>
          <a:bodyPr wrap="square" lIns="0" tIns="0" rIns="0" bIns="0" rtlCol="0"/>
          <a:lstStyle/>
          <a:p>
            <a:endParaRPr sz="1800"/>
          </a:p>
        </p:txBody>
      </p:sp>
      <p:sp>
        <p:nvSpPr>
          <p:cNvPr id="66" name="bg object 66"/>
          <p:cNvSpPr/>
          <p:nvPr/>
        </p:nvSpPr>
        <p:spPr>
          <a:xfrm>
            <a:off x="9473592" y="3928592"/>
            <a:ext cx="570693" cy="177165"/>
          </a:xfrm>
          <a:custGeom>
            <a:avLst/>
            <a:gdLst/>
            <a:ahLst/>
            <a:cxnLst/>
            <a:rect l="l" t="t" r="r" b="b"/>
            <a:pathLst>
              <a:path w="538479" h="177164">
                <a:moveTo>
                  <a:pt x="136956" y="7683"/>
                </a:moveTo>
                <a:lnTo>
                  <a:pt x="1612" y="7683"/>
                </a:lnTo>
                <a:lnTo>
                  <a:pt x="0" y="24549"/>
                </a:lnTo>
                <a:lnTo>
                  <a:pt x="51435" y="25387"/>
                </a:lnTo>
                <a:lnTo>
                  <a:pt x="51435" y="174701"/>
                </a:lnTo>
                <a:lnTo>
                  <a:pt x="85509" y="174701"/>
                </a:lnTo>
                <a:lnTo>
                  <a:pt x="85509" y="25387"/>
                </a:lnTo>
                <a:lnTo>
                  <a:pt x="135343" y="24104"/>
                </a:lnTo>
                <a:lnTo>
                  <a:pt x="136956" y="7683"/>
                </a:lnTo>
                <a:close/>
              </a:path>
              <a:path w="538479" h="177164">
                <a:moveTo>
                  <a:pt x="186461" y="63131"/>
                </a:moveTo>
                <a:lnTo>
                  <a:pt x="153047" y="63131"/>
                </a:lnTo>
                <a:lnTo>
                  <a:pt x="153047" y="174701"/>
                </a:lnTo>
                <a:lnTo>
                  <a:pt x="186461" y="174701"/>
                </a:lnTo>
                <a:lnTo>
                  <a:pt x="186461" y="63131"/>
                </a:lnTo>
                <a:close/>
              </a:path>
              <a:path w="538479" h="177164">
                <a:moveTo>
                  <a:pt x="190131" y="20878"/>
                </a:moveTo>
                <a:lnTo>
                  <a:pt x="169202" y="0"/>
                </a:lnTo>
                <a:lnTo>
                  <a:pt x="148374" y="20878"/>
                </a:lnTo>
                <a:lnTo>
                  <a:pt x="169202" y="41757"/>
                </a:lnTo>
                <a:lnTo>
                  <a:pt x="190131" y="20878"/>
                </a:lnTo>
                <a:close/>
              </a:path>
              <a:path w="538479" h="177164">
                <a:moveTo>
                  <a:pt x="298424" y="131445"/>
                </a:moveTo>
                <a:lnTo>
                  <a:pt x="264350" y="104394"/>
                </a:lnTo>
                <a:lnTo>
                  <a:pt x="251104" y="99822"/>
                </a:lnTo>
                <a:lnTo>
                  <a:pt x="247535" y="98094"/>
                </a:lnTo>
                <a:lnTo>
                  <a:pt x="241757" y="94145"/>
                </a:lnTo>
                <a:lnTo>
                  <a:pt x="240309" y="91528"/>
                </a:lnTo>
                <a:lnTo>
                  <a:pt x="240309" y="86512"/>
                </a:lnTo>
                <a:lnTo>
                  <a:pt x="250164" y="78498"/>
                </a:lnTo>
                <a:lnTo>
                  <a:pt x="255282" y="78498"/>
                </a:lnTo>
                <a:lnTo>
                  <a:pt x="287350" y="85852"/>
                </a:lnTo>
                <a:lnTo>
                  <a:pt x="291071" y="63741"/>
                </a:lnTo>
                <a:lnTo>
                  <a:pt x="285673" y="62966"/>
                </a:lnTo>
                <a:lnTo>
                  <a:pt x="267855" y="61074"/>
                </a:lnTo>
                <a:lnTo>
                  <a:pt x="262128" y="60794"/>
                </a:lnTo>
                <a:lnTo>
                  <a:pt x="250215" y="60794"/>
                </a:lnTo>
                <a:lnTo>
                  <a:pt x="215468" y="83680"/>
                </a:lnTo>
                <a:lnTo>
                  <a:pt x="212585" y="92468"/>
                </a:lnTo>
                <a:lnTo>
                  <a:pt x="212585" y="101269"/>
                </a:lnTo>
                <a:lnTo>
                  <a:pt x="246545" y="128384"/>
                </a:lnTo>
                <a:lnTo>
                  <a:pt x="251155" y="129946"/>
                </a:lnTo>
                <a:lnTo>
                  <a:pt x="259626" y="133121"/>
                </a:lnTo>
                <a:lnTo>
                  <a:pt x="263182" y="134899"/>
                </a:lnTo>
                <a:lnTo>
                  <a:pt x="268922" y="139077"/>
                </a:lnTo>
                <a:lnTo>
                  <a:pt x="270370" y="141909"/>
                </a:lnTo>
                <a:lnTo>
                  <a:pt x="270370" y="148755"/>
                </a:lnTo>
                <a:lnTo>
                  <a:pt x="257505" y="161010"/>
                </a:lnTo>
                <a:lnTo>
                  <a:pt x="251053" y="161010"/>
                </a:lnTo>
                <a:lnTo>
                  <a:pt x="216535" y="145643"/>
                </a:lnTo>
                <a:lnTo>
                  <a:pt x="208241" y="166458"/>
                </a:lnTo>
                <a:lnTo>
                  <a:pt x="214249" y="170027"/>
                </a:lnTo>
                <a:lnTo>
                  <a:pt x="220649" y="172643"/>
                </a:lnTo>
                <a:lnTo>
                  <a:pt x="234403" y="175869"/>
                </a:lnTo>
                <a:lnTo>
                  <a:pt x="241973" y="176707"/>
                </a:lnTo>
                <a:lnTo>
                  <a:pt x="254774" y="176707"/>
                </a:lnTo>
                <a:lnTo>
                  <a:pt x="291465" y="157441"/>
                </a:lnTo>
                <a:lnTo>
                  <a:pt x="298424" y="144246"/>
                </a:lnTo>
                <a:lnTo>
                  <a:pt x="298424" y="137960"/>
                </a:lnTo>
                <a:lnTo>
                  <a:pt x="298424" y="131445"/>
                </a:lnTo>
                <a:close/>
              </a:path>
              <a:path w="538479" h="177164">
                <a:moveTo>
                  <a:pt x="412064" y="149758"/>
                </a:moveTo>
                <a:lnTo>
                  <a:pt x="406501" y="146646"/>
                </a:lnTo>
                <a:lnTo>
                  <a:pt x="403440" y="150317"/>
                </a:lnTo>
                <a:lnTo>
                  <a:pt x="400151" y="153720"/>
                </a:lnTo>
                <a:lnTo>
                  <a:pt x="376212" y="160680"/>
                </a:lnTo>
                <a:lnTo>
                  <a:pt x="369811" y="160680"/>
                </a:lnTo>
                <a:lnTo>
                  <a:pt x="353999" y="160401"/>
                </a:lnTo>
                <a:lnTo>
                  <a:pt x="344195" y="159842"/>
                </a:lnTo>
                <a:lnTo>
                  <a:pt x="398703" y="68986"/>
                </a:lnTo>
                <a:lnTo>
                  <a:pt x="398703" y="63131"/>
                </a:lnTo>
                <a:lnTo>
                  <a:pt x="332066" y="64084"/>
                </a:lnTo>
                <a:lnTo>
                  <a:pt x="313855" y="79616"/>
                </a:lnTo>
                <a:lnTo>
                  <a:pt x="325107" y="78943"/>
                </a:lnTo>
                <a:lnTo>
                  <a:pt x="348767" y="78219"/>
                </a:lnTo>
                <a:lnTo>
                  <a:pt x="359676" y="78168"/>
                </a:lnTo>
                <a:lnTo>
                  <a:pt x="305168" y="167855"/>
                </a:lnTo>
                <a:lnTo>
                  <a:pt x="305168" y="174701"/>
                </a:lnTo>
                <a:lnTo>
                  <a:pt x="353504" y="176657"/>
                </a:lnTo>
                <a:lnTo>
                  <a:pt x="366687" y="176987"/>
                </a:lnTo>
                <a:lnTo>
                  <a:pt x="380326" y="177038"/>
                </a:lnTo>
                <a:lnTo>
                  <a:pt x="385902" y="176098"/>
                </a:lnTo>
                <a:lnTo>
                  <a:pt x="410895" y="152374"/>
                </a:lnTo>
                <a:lnTo>
                  <a:pt x="412064" y="149758"/>
                </a:lnTo>
                <a:close/>
              </a:path>
              <a:path w="538479" h="177164">
                <a:moveTo>
                  <a:pt x="537895" y="156057"/>
                </a:moveTo>
                <a:lnTo>
                  <a:pt x="533107" y="157340"/>
                </a:lnTo>
                <a:lnTo>
                  <a:pt x="529259" y="158000"/>
                </a:lnTo>
                <a:lnTo>
                  <a:pt x="520242" y="158000"/>
                </a:lnTo>
                <a:lnTo>
                  <a:pt x="519899" y="157340"/>
                </a:lnTo>
                <a:lnTo>
                  <a:pt x="517182" y="152044"/>
                </a:lnTo>
                <a:lnTo>
                  <a:pt x="517182" y="118592"/>
                </a:lnTo>
                <a:lnTo>
                  <a:pt x="517080" y="82842"/>
                </a:lnTo>
                <a:lnTo>
                  <a:pt x="516597" y="79832"/>
                </a:lnTo>
                <a:lnTo>
                  <a:pt x="516458" y="79006"/>
                </a:lnTo>
                <a:lnTo>
                  <a:pt x="514959" y="75438"/>
                </a:lnTo>
                <a:lnTo>
                  <a:pt x="513511" y="71882"/>
                </a:lnTo>
                <a:lnTo>
                  <a:pt x="511390" y="68986"/>
                </a:lnTo>
                <a:lnTo>
                  <a:pt x="505828" y="64643"/>
                </a:lnTo>
                <a:lnTo>
                  <a:pt x="502373" y="63080"/>
                </a:lnTo>
                <a:lnTo>
                  <a:pt x="498309" y="62191"/>
                </a:lnTo>
                <a:lnTo>
                  <a:pt x="494195" y="61239"/>
                </a:lnTo>
                <a:lnTo>
                  <a:pt x="489623" y="60794"/>
                </a:lnTo>
                <a:lnTo>
                  <a:pt x="485228" y="60794"/>
                </a:lnTo>
                <a:lnTo>
                  <a:pt x="485228" y="152768"/>
                </a:lnTo>
                <a:lnTo>
                  <a:pt x="481838" y="154101"/>
                </a:lnTo>
                <a:lnTo>
                  <a:pt x="478434" y="155168"/>
                </a:lnTo>
                <a:lnTo>
                  <a:pt x="475094" y="156057"/>
                </a:lnTo>
                <a:lnTo>
                  <a:pt x="471703" y="156895"/>
                </a:lnTo>
                <a:lnTo>
                  <a:pt x="468134" y="157340"/>
                </a:lnTo>
                <a:lnTo>
                  <a:pt x="460895" y="157340"/>
                </a:lnTo>
                <a:lnTo>
                  <a:pt x="458393" y="155714"/>
                </a:lnTo>
                <a:lnTo>
                  <a:pt x="456844" y="152323"/>
                </a:lnTo>
                <a:lnTo>
                  <a:pt x="455447" y="149313"/>
                </a:lnTo>
                <a:lnTo>
                  <a:pt x="454723" y="145249"/>
                </a:lnTo>
                <a:lnTo>
                  <a:pt x="454774" y="137236"/>
                </a:lnTo>
                <a:lnTo>
                  <a:pt x="455002" y="133781"/>
                </a:lnTo>
                <a:lnTo>
                  <a:pt x="455168" y="132118"/>
                </a:lnTo>
                <a:lnTo>
                  <a:pt x="455637" y="128663"/>
                </a:lnTo>
                <a:lnTo>
                  <a:pt x="455891" y="127381"/>
                </a:lnTo>
                <a:lnTo>
                  <a:pt x="456222" y="126098"/>
                </a:lnTo>
                <a:lnTo>
                  <a:pt x="456501" y="124764"/>
                </a:lnTo>
                <a:lnTo>
                  <a:pt x="456895" y="123875"/>
                </a:lnTo>
                <a:lnTo>
                  <a:pt x="457339" y="123317"/>
                </a:lnTo>
                <a:lnTo>
                  <a:pt x="458343" y="121983"/>
                </a:lnTo>
                <a:lnTo>
                  <a:pt x="460959" y="120865"/>
                </a:lnTo>
                <a:lnTo>
                  <a:pt x="465239" y="119976"/>
                </a:lnTo>
                <a:lnTo>
                  <a:pt x="469468" y="119037"/>
                </a:lnTo>
                <a:lnTo>
                  <a:pt x="475703" y="118592"/>
                </a:lnTo>
                <a:lnTo>
                  <a:pt x="483946" y="118592"/>
                </a:lnTo>
                <a:lnTo>
                  <a:pt x="484060" y="128828"/>
                </a:lnTo>
                <a:lnTo>
                  <a:pt x="484365" y="138849"/>
                </a:lnTo>
                <a:lnTo>
                  <a:pt x="484720" y="145249"/>
                </a:lnTo>
                <a:lnTo>
                  <a:pt x="484835" y="147091"/>
                </a:lnTo>
                <a:lnTo>
                  <a:pt x="484898" y="149098"/>
                </a:lnTo>
                <a:lnTo>
                  <a:pt x="485000" y="151104"/>
                </a:lnTo>
                <a:lnTo>
                  <a:pt x="485114" y="152323"/>
                </a:lnTo>
                <a:lnTo>
                  <a:pt x="485228" y="152768"/>
                </a:lnTo>
                <a:lnTo>
                  <a:pt x="485228" y="60794"/>
                </a:lnTo>
                <a:lnTo>
                  <a:pt x="479767" y="60794"/>
                </a:lnTo>
                <a:lnTo>
                  <a:pt x="475157" y="61188"/>
                </a:lnTo>
                <a:lnTo>
                  <a:pt x="443369" y="69481"/>
                </a:lnTo>
                <a:lnTo>
                  <a:pt x="438912" y="71094"/>
                </a:lnTo>
                <a:lnTo>
                  <a:pt x="434682" y="72821"/>
                </a:lnTo>
                <a:lnTo>
                  <a:pt x="430669" y="74549"/>
                </a:lnTo>
                <a:lnTo>
                  <a:pt x="435229" y="86182"/>
                </a:lnTo>
                <a:lnTo>
                  <a:pt x="441248" y="83908"/>
                </a:lnTo>
                <a:lnTo>
                  <a:pt x="447040" y="82283"/>
                </a:lnTo>
                <a:lnTo>
                  <a:pt x="458228" y="80340"/>
                </a:lnTo>
                <a:lnTo>
                  <a:pt x="463130" y="79832"/>
                </a:lnTo>
                <a:lnTo>
                  <a:pt x="473316" y="79832"/>
                </a:lnTo>
                <a:lnTo>
                  <a:pt x="477494" y="80835"/>
                </a:lnTo>
                <a:lnTo>
                  <a:pt x="479996" y="82842"/>
                </a:lnTo>
                <a:lnTo>
                  <a:pt x="482498" y="84797"/>
                </a:lnTo>
                <a:lnTo>
                  <a:pt x="483781" y="87960"/>
                </a:lnTo>
                <a:lnTo>
                  <a:pt x="483781" y="108229"/>
                </a:lnTo>
                <a:lnTo>
                  <a:pt x="455612" y="109118"/>
                </a:lnTo>
                <a:lnTo>
                  <a:pt x="448767" y="109956"/>
                </a:lnTo>
                <a:lnTo>
                  <a:pt x="421982" y="128828"/>
                </a:lnTo>
                <a:lnTo>
                  <a:pt x="420420" y="133007"/>
                </a:lnTo>
                <a:lnTo>
                  <a:pt x="419773" y="137236"/>
                </a:lnTo>
                <a:lnTo>
                  <a:pt x="419735" y="145249"/>
                </a:lnTo>
                <a:lnTo>
                  <a:pt x="420116" y="151104"/>
                </a:lnTo>
                <a:lnTo>
                  <a:pt x="440080" y="176707"/>
                </a:lnTo>
                <a:lnTo>
                  <a:pt x="453275" y="176707"/>
                </a:lnTo>
                <a:lnTo>
                  <a:pt x="456946" y="176314"/>
                </a:lnTo>
                <a:lnTo>
                  <a:pt x="463626" y="174650"/>
                </a:lnTo>
                <a:lnTo>
                  <a:pt x="466801" y="173583"/>
                </a:lnTo>
                <a:lnTo>
                  <a:pt x="469811" y="172199"/>
                </a:lnTo>
                <a:lnTo>
                  <a:pt x="472808" y="170865"/>
                </a:lnTo>
                <a:lnTo>
                  <a:pt x="475653" y="169303"/>
                </a:lnTo>
                <a:lnTo>
                  <a:pt x="478383" y="167576"/>
                </a:lnTo>
                <a:lnTo>
                  <a:pt x="486727" y="162179"/>
                </a:lnTo>
                <a:lnTo>
                  <a:pt x="487451" y="163791"/>
                </a:lnTo>
                <a:lnTo>
                  <a:pt x="488403" y="165468"/>
                </a:lnTo>
                <a:lnTo>
                  <a:pt x="489521" y="167081"/>
                </a:lnTo>
                <a:lnTo>
                  <a:pt x="490575" y="168694"/>
                </a:lnTo>
                <a:lnTo>
                  <a:pt x="503885" y="176034"/>
                </a:lnTo>
                <a:lnTo>
                  <a:pt x="509778" y="176034"/>
                </a:lnTo>
                <a:lnTo>
                  <a:pt x="512622" y="175704"/>
                </a:lnTo>
                <a:lnTo>
                  <a:pt x="515569" y="175044"/>
                </a:lnTo>
                <a:lnTo>
                  <a:pt x="518528" y="174421"/>
                </a:lnTo>
                <a:lnTo>
                  <a:pt x="537895" y="163576"/>
                </a:lnTo>
                <a:lnTo>
                  <a:pt x="537895" y="162179"/>
                </a:lnTo>
                <a:lnTo>
                  <a:pt x="537895" y="158000"/>
                </a:lnTo>
                <a:lnTo>
                  <a:pt x="537895" y="156057"/>
                </a:lnTo>
                <a:close/>
              </a:path>
            </a:pathLst>
          </a:custGeom>
          <a:solidFill>
            <a:srgbClr val="000000"/>
          </a:solidFill>
        </p:spPr>
        <p:txBody>
          <a:bodyPr wrap="square" lIns="0" tIns="0" rIns="0" bIns="0" rtlCol="0"/>
          <a:lstStyle/>
          <a:p>
            <a:endParaRPr sz="1800"/>
          </a:p>
        </p:txBody>
      </p:sp>
      <p:sp>
        <p:nvSpPr>
          <p:cNvPr id="67" name="bg object 67"/>
          <p:cNvSpPr/>
          <p:nvPr/>
        </p:nvSpPr>
        <p:spPr>
          <a:xfrm>
            <a:off x="3106516" y="4247443"/>
            <a:ext cx="125231" cy="184387"/>
          </a:xfrm>
          <a:prstGeom prst="rect">
            <a:avLst/>
          </a:prstGeom>
          <a:blipFill>
            <a:blip r:embed="rId50" cstate="print"/>
            <a:stretch>
              <a:fillRect/>
            </a:stretch>
          </a:blipFill>
        </p:spPr>
        <p:txBody>
          <a:bodyPr wrap="square" lIns="0" tIns="0" rIns="0" bIns="0" rtlCol="0"/>
          <a:lstStyle/>
          <a:p>
            <a:endParaRPr sz="1800"/>
          </a:p>
        </p:txBody>
      </p:sp>
      <p:sp>
        <p:nvSpPr>
          <p:cNvPr id="68" name="bg object 68"/>
          <p:cNvSpPr/>
          <p:nvPr/>
        </p:nvSpPr>
        <p:spPr>
          <a:xfrm>
            <a:off x="3266121" y="4315920"/>
            <a:ext cx="76114" cy="113907"/>
          </a:xfrm>
          <a:prstGeom prst="rect">
            <a:avLst/>
          </a:prstGeom>
          <a:blipFill>
            <a:blip r:embed="rId51" cstate="print"/>
            <a:stretch>
              <a:fillRect/>
            </a:stretch>
          </a:blipFill>
        </p:spPr>
        <p:txBody>
          <a:bodyPr wrap="square" lIns="0" tIns="0" rIns="0" bIns="0" rtlCol="0"/>
          <a:lstStyle/>
          <a:p>
            <a:endParaRPr sz="1800"/>
          </a:p>
        </p:txBody>
      </p:sp>
      <p:sp>
        <p:nvSpPr>
          <p:cNvPr id="69" name="bg object 69"/>
          <p:cNvSpPr/>
          <p:nvPr/>
        </p:nvSpPr>
        <p:spPr>
          <a:xfrm>
            <a:off x="3367227" y="4298549"/>
            <a:ext cx="87089" cy="133280"/>
          </a:xfrm>
          <a:prstGeom prst="rect">
            <a:avLst/>
          </a:prstGeom>
          <a:blipFill>
            <a:blip r:embed="rId52" cstate="print"/>
            <a:stretch>
              <a:fillRect/>
            </a:stretch>
          </a:blipFill>
        </p:spPr>
        <p:txBody>
          <a:bodyPr wrap="square" lIns="0" tIns="0" rIns="0" bIns="0" rtlCol="0"/>
          <a:lstStyle/>
          <a:p>
            <a:endParaRPr sz="1800"/>
          </a:p>
        </p:txBody>
      </p:sp>
      <p:sp>
        <p:nvSpPr>
          <p:cNvPr id="70" name="bg object 70"/>
          <p:cNvSpPr/>
          <p:nvPr/>
        </p:nvSpPr>
        <p:spPr>
          <a:xfrm>
            <a:off x="3484620" y="4247443"/>
            <a:ext cx="115764" cy="184387"/>
          </a:xfrm>
          <a:prstGeom prst="rect">
            <a:avLst/>
          </a:prstGeom>
          <a:blipFill>
            <a:blip r:embed="rId53" cstate="print"/>
            <a:stretch>
              <a:fillRect/>
            </a:stretch>
          </a:blipFill>
        </p:spPr>
        <p:txBody>
          <a:bodyPr wrap="square" lIns="0" tIns="0" rIns="0" bIns="0" rtlCol="0"/>
          <a:lstStyle/>
          <a:p>
            <a:endParaRPr sz="1800"/>
          </a:p>
        </p:txBody>
      </p:sp>
      <p:sp>
        <p:nvSpPr>
          <p:cNvPr id="71" name="bg object 71"/>
          <p:cNvSpPr/>
          <p:nvPr/>
        </p:nvSpPr>
        <p:spPr>
          <a:xfrm>
            <a:off x="3644258" y="4315920"/>
            <a:ext cx="76114" cy="113907"/>
          </a:xfrm>
          <a:prstGeom prst="rect">
            <a:avLst/>
          </a:prstGeom>
          <a:blipFill>
            <a:blip r:embed="rId51" cstate="print"/>
            <a:stretch>
              <a:fillRect/>
            </a:stretch>
          </a:blipFill>
        </p:spPr>
        <p:txBody>
          <a:bodyPr wrap="square" lIns="0" tIns="0" rIns="0" bIns="0" rtlCol="0"/>
          <a:lstStyle/>
          <a:p>
            <a:endParaRPr sz="1800"/>
          </a:p>
        </p:txBody>
      </p:sp>
      <p:sp>
        <p:nvSpPr>
          <p:cNvPr id="72" name="bg object 72"/>
          <p:cNvSpPr/>
          <p:nvPr/>
        </p:nvSpPr>
        <p:spPr>
          <a:xfrm>
            <a:off x="3752443" y="4255126"/>
            <a:ext cx="44417" cy="175260"/>
          </a:xfrm>
          <a:custGeom>
            <a:avLst/>
            <a:gdLst/>
            <a:ahLst/>
            <a:cxnLst/>
            <a:rect l="l" t="t" r="r" b="b"/>
            <a:pathLst>
              <a:path w="41910" h="175260">
                <a:moveTo>
                  <a:pt x="38081" y="63132"/>
                </a:moveTo>
                <a:lnTo>
                  <a:pt x="4677" y="63132"/>
                </a:lnTo>
                <a:lnTo>
                  <a:pt x="4677" y="174700"/>
                </a:lnTo>
                <a:lnTo>
                  <a:pt x="38081" y="174700"/>
                </a:lnTo>
                <a:lnTo>
                  <a:pt x="38081" y="63132"/>
                </a:lnTo>
                <a:close/>
              </a:path>
              <a:path w="41910" h="175260">
                <a:moveTo>
                  <a:pt x="20822" y="0"/>
                </a:moveTo>
                <a:lnTo>
                  <a:pt x="0" y="20876"/>
                </a:lnTo>
                <a:lnTo>
                  <a:pt x="20822" y="41754"/>
                </a:lnTo>
                <a:lnTo>
                  <a:pt x="41755" y="20876"/>
                </a:lnTo>
                <a:lnTo>
                  <a:pt x="20822" y="0"/>
                </a:lnTo>
                <a:close/>
              </a:path>
            </a:pathLst>
          </a:custGeom>
          <a:solidFill>
            <a:srgbClr val="000000"/>
          </a:solidFill>
        </p:spPr>
        <p:txBody>
          <a:bodyPr wrap="square" lIns="0" tIns="0" rIns="0" bIns="0" rtlCol="0"/>
          <a:lstStyle/>
          <a:p>
            <a:endParaRPr sz="1800"/>
          </a:p>
        </p:txBody>
      </p:sp>
      <p:sp>
        <p:nvSpPr>
          <p:cNvPr id="73" name="bg object 73"/>
          <p:cNvSpPr/>
          <p:nvPr/>
        </p:nvSpPr>
        <p:spPr>
          <a:xfrm>
            <a:off x="7117728" y="3587355"/>
            <a:ext cx="3057276" cy="1171012"/>
          </a:xfrm>
          <a:prstGeom prst="rect">
            <a:avLst/>
          </a:prstGeom>
          <a:blipFill>
            <a:blip r:embed="rId54" cstate="print"/>
            <a:stretch>
              <a:fillRect/>
            </a:stretch>
          </a:blipFill>
        </p:spPr>
        <p:txBody>
          <a:bodyPr wrap="square" lIns="0" tIns="0" rIns="0" bIns="0" rtlCol="0"/>
          <a:lstStyle/>
          <a:p>
            <a:endParaRPr sz="1800"/>
          </a:p>
        </p:txBody>
      </p:sp>
      <p:sp>
        <p:nvSpPr>
          <p:cNvPr id="74" name="bg object 74"/>
          <p:cNvSpPr/>
          <p:nvPr/>
        </p:nvSpPr>
        <p:spPr>
          <a:xfrm>
            <a:off x="10155234" y="3913892"/>
            <a:ext cx="1814161" cy="518273"/>
          </a:xfrm>
          <a:prstGeom prst="rect">
            <a:avLst/>
          </a:prstGeom>
          <a:blipFill>
            <a:blip r:embed="rId55" cstate="print"/>
            <a:stretch>
              <a:fillRect/>
            </a:stretch>
          </a:blipFill>
        </p:spPr>
        <p:txBody>
          <a:bodyPr wrap="square" lIns="0" tIns="0" rIns="0" bIns="0" rtlCol="0"/>
          <a:lstStyle/>
          <a:p>
            <a:endParaRPr sz="1800"/>
          </a:p>
        </p:txBody>
      </p:sp>
      <p:sp>
        <p:nvSpPr>
          <p:cNvPr id="75" name="bg object 75"/>
          <p:cNvSpPr/>
          <p:nvPr/>
        </p:nvSpPr>
        <p:spPr>
          <a:xfrm>
            <a:off x="10194016" y="4315920"/>
            <a:ext cx="125231" cy="115910"/>
          </a:xfrm>
          <a:prstGeom prst="rect">
            <a:avLst/>
          </a:prstGeom>
          <a:blipFill>
            <a:blip r:embed="rId56" cstate="print"/>
            <a:stretch>
              <a:fillRect/>
            </a:stretch>
          </a:blipFill>
        </p:spPr>
        <p:txBody>
          <a:bodyPr wrap="square" lIns="0" tIns="0" rIns="0" bIns="0" rtlCol="0"/>
          <a:lstStyle/>
          <a:p>
            <a:endParaRPr sz="1800"/>
          </a:p>
        </p:txBody>
      </p:sp>
      <p:sp>
        <p:nvSpPr>
          <p:cNvPr id="76" name="bg object 76"/>
          <p:cNvSpPr/>
          <p:nvPr/>
        </p:nvSpPr>
        <p:spPr>
          <a:xfrm>
            <a:off x="7132576" y="4642457"/>
            <a:ext cx="125231" cy="115910"/>
          </a:xfrm>
          <a:prstGeom prst="rect">
            <a:avLst/>
          </a:prstGeom>
          <a:blipFill>
            <a:blip r:embed="rId57" cstate="print"/>
            <a:stretch>
              <a:fillRect/>
            </a:stretch>
          </a:blipFill>
        </p:spPr>
        <p:txBody>
          <a:bodyPr wrap="square" lIns="0" tIns="0" rIns="0" bIns="0" rtlCol="0"/>
          <a:lstStyle/>
          <a:p>
            <a:endParaRPr sz="1800"/>
          </a:p>
        </p:txBody>
      </p:sp>
      <p:sp>
        <p:nvSpPr>
          <p:cNvPr id="77" name="bg object 77"/>
          <p:cNvSpPr/>
          <p:nvPr/>
        </p:nvSpPr>
        <p:spPr>
          <a:xfrm>
            <a:off x="7402466" y="4587675"/>
            <a:ext cx="158599" cy="170024"/>
          </a:xfrm>
          <a:prstGeom prst="rect">
            <a:avLst/>
          </a:prstGeom>
          <a:blipFill>
            <a:blip r:embed="rId58" cstate="print"/>
            <a:stretch>
              <a:fillRect/>
            </a:stretch>
          </a:blipFill>
        </p:spPr>
        <p:txBody>
          <a:bodyPr wrap="square" lIns="0" tIns="0" rIns="0" bIns="0" rtlCol="0"/>
          <a:lstStyle/>
          <a:p>
            <a:endParaRPr sz="1800"/>
          </a:p>
        </p:txBody>
      </p:sp>
      <p:sp>
        <p:nvSpPr>
          <p:cNvPr id="78" name="bg object 78"/>
          <p:cNvSpPr/>
          <p:nvPr/>
        </p:nvSpPr>
        <p:spPr>
          <a:xfrm>
            <a:off x="7601843" y="4644796"/>
            <a:ext cx="114701" cy="113907"/>
          </a:xfrm>
          <a:prstGeom prst="rect">
            <a:avLst/>
          </a:prstGeom>
          <a:blipFill>
            <a:blip r:embed="rId59" cstate="print"/>
            <a:stretch>
              <a:fillRect/>
            </a:stretch>
          </a:blipFill>
        </p:spPr>
        <p:txBody>
          <a:bodyPr wrap="square" lIns="0" tIns="0" rIns="0" bIns="0" rtlCol="0"/>
          <a:lstStyle/>
          <a:p>
            <a:endParaRPr sz="1800"/>
          </a:p>
        </p:txBody>
      </p:sp>
      <p:sp>
        <p:nvSpPr>
          <p:cNvPr id="79" name="bg object 79"/>
          <p:cNvSpPr/>
          <p:nvPr/>
        </p:nvSpPr>
        <p:spPr>
          <a:xfrm>
            <a:off x="7762160" y="4642457"/>
            <a:ext cx="114701" cy="113907"/>
          </a:xfrm>
          <a:prstGeom prst="rect">
            <a:avLst/>
          </a:prstGeom>
          <a:blipFill>
            <a:blip r:embed="rId60" cstate="print"/>
            <a:stretch>
              <a:fillRect/>
            </a:stretch>
          </a:blipFill>
        </p:spPr>
        <p:txBody>
          <a:bodyPr wrap="square" lIns="0" tIns="0" rIns="0" bIns="0" rtlCol="0"/>
          <a:lstStyle/>
          <a:p>
            <a:endParaRPr sz="1800"/>
          </a:p>
        </p:txBody>
      </p:sp>
      <p:sp>
        <p:nvSpPr>
          <p:cNvPr id="80" name="bg object 80"/>
          <p:cNvSpPr/>
          <p:nvPr/>
        </p:nvSpPr>
        <p:spPr>
          <a:xfrm>
            <a:off x="7912301" y="4642457"/>
            <a:ext cx="125231" cy="115910"/>
          </a:xfrm>
          <a:prstGeom prst="rect">
            <a:avLst/>
          </a:prstGeom>
          <a:blipFill>
            <a:blip r:embed="rId61" cstate="print"/>
            <a:stretch>
              <a:fillRect/>
            </a:stretch>
          </a:blipFill>
        </p:spPr>
        <p:txBody>
          <a:bodyPr wrap="square" lIns="0" tIns="0" rIns="0" bIns="0" rtlCol="0"/>
          <a:lstStyle/>
          <a:p>
            <a:endParaRPr sz="1800"/>
          </a:p>
        </p:txBody>
      </p:sp>
      <p:sp>
        <p:nvSpPr>
          <p:cNvPr id="81" name="bg object 81"/>
          <p:cNvSpPr/>
          <p:nvPr/>
        </p:nvSpPr>
        <p:spPr>
          <a:xfrm>
            <a:off x="8176173" y="4581662"/>
            <a:ext cx="44417" cy="175260"/>
          </a:xfrm>
          <a:custGeom>
            <a:avLst/>
            <a:gdLst/>
            <a:ahLst/>
            <a:cxnLst/>
            <a:rect l="l" t="t" r="r" b="b"/>
            <a:pathLst>
              <a:path w="41909" h="175260">
                <a:moveTo>
                  <a:pt x="38080" y="63132"/>
                </a:moveTo>
                <a:lnTo>
                  <a:pt x="4676" y="63132"/>
                </a:lnTo>
                <a:lnTo>
                  <a:pt x="4676" y="174701"/>
                </a:lnTo>
                <a:lnTo>
                  <a:pt x="38080" y="174701"/>
                </a:lnTo>
                <a:lnTo>
                  <a:pt x="38080" y="63132"/>
                </a:lnTo>
                <a:close/>
              </a:path>
              <a:path w="41909" h="175260">
                <a:moveTo>
                  <a:pt x="20822" y="0"/>
                </a:moveTo>
                <a:lnTo>
                  <a:pt x="0" y="20877"/>
                </a:lnTo>
                <a:lnTo>
                  <a:pt x="20822" y="41755"/>
                </a:lnTo>
                <a:lnTo>
                  <a:pt x="41754" y="20877"/>
                </a:lnTo>
                <a:lnTo>
                  <a:pt x="20822" y="0"/>
                </a:lnTo>
                <a:close/>
              </a:path>
            </a:pathLst>
          </a:custGeom>
          <a:solidFill>
            <a:srgbClr val="000000"/>
          </a:solidFill>
        </p:spPr>
        <p:txBody>
          <a:bodyPr wrap="square" lIns="0" tIns="0" rIns="0" bIns="0" rtlCol="0"/>
          <a:lstStyle/>
          <a:p>
            <a:endParaRPr sz="1800"/>
          </a:p>
        </p:txBody>
      </p:sp>
      <p:sp>
        <p:nvSpPr>
          <p:cNvPr id="82" name="bg object 82"/>
          <p:cNvSpPr/>
          <p:nvPr/>
        </p:nvSpPr>
        <p:spPr>
          <a:xfrm>
            <a:off x="8250936" y="4642456"/>
            <a:ext cx="95584" cy="115910"/>
          </a:xfrm>
          <a:prstGeom prst="rect">
            <a:avLst/>
          </a:prstGeom>
          <a:blipFill>
            <a:blip r:embed="rId62" cstate="print"/>
            <a:stretch>
              <a:fillRect/>
            </a:stretch>
          </a:blipFill>
        </p:spPr>
        <p:txBody>
          <a:bodyPr wrap="square" lIns="0" tIns="0" rIns="0" bIns="0" rtlCol="0"/>
          <a:lstStyle/>
          <a:p>
            <a:endParaRPr sz="1800"/>
          </a:p>
        </p:txBody>
      </p:sp>
      <p:sp>
        <p:nvSpPr>
          <p:cNvPr id="83" name="bg object 83"/>
          <p:cNvSpPr/>
          <p:nvPr/>
        </p:nvSpPr>
        <p:spPr>
          <a:xfrm>
            <a:off x="8371723" y="4715279"/>
            <a:ext cx="47782" cy="45085"/>
          </a:xfrm>
          <a:custGeom>
            <a:avLst/>
            <a:gdLst/>
            <a:ahLst/>
            <a:cxnLst/>
            <a:rect l="l" t="t" r="r" b="b"/>
            <a:pathLst>
              <a:path w="45084" h="45085">
                <a:moveTo>
                  <a:pt x="22324" y="0"/>
                </a:moveTo>
                <a:lnTo>
                  <a:pt x="0" y="22379"/>
                </a:lnTo>
                <a:lnTo>
                  <a:pt x="22324" y="44759"/>
                </a:lnTo>
                <a:lnTo>
                  <a:pt x="44760" y="22379"/>
                </a:lnTo>
                <a:lnTo>
                  <a:pt x="22324" y="0"/>
                </a:lnTo>
                <a:close/>
              </a:path>
            </a:pathLst>
          </a:custGeom>
          <a:solidFill>
            <a:srgbClr val="000000"/>
          </a:solidFill>
        </p:spPr>
        <p:txBody>
          <a:bodyPr wrap="square" lIns="0" tIns="0" rIns="0" bIns="0" rtlCol="0"/>
          <a:lstStyle/>
          <a:p>
            <a:endParaRPr sz="1800"/>
          </a:p>
        </p:txBody>
      </p:sp>
      <p:sp>
        <p:nvSpPr>
          <p:cNvPr id="84" name="bg object 84"/>
          <p:cNvSpPr/>
          <p:nvPr/>
        </p:nvSpPr>
        <p:spPr>
          <a:xfrm>
            <a:off x="10310989" y="4625086"/>
            <a:ext cx="87089" cy="133280"/>
          </a:xfrm>
          <a:prstGeom prst="rect">
            <a:avLst/>
          </a:prstGeom>
          <a:blipFill>
            <a:blip r:embed="rId63" cstate="print"/>
            <a:stretch>
              <a:fillRect/>
            </a:stretch>
          </a:blipFill>
        </p:spPr>
        <p:txBody>
          <a:bodyPr wrap="square" lIns="0" tIns="0" rIns="0" bIns="0" rtlCol="0"/>
          <a:lstStyle/>
          <a:p>
            <a:endParaRPr sz="1800"/>
          </a:p>
        </p:txBody>
      </p:sp>
      <p:sp>
        <p:nvSpPr>
          <p:cNvPr id="85" name="bg object 85"/>
          <p:cNvSpPr/>
          <p:nvPr/>
        </p:nvSpPr>
        <p:spPr>
          <a:xfrm>
            <a:off x="10419742" y="4588343"/>
            <a:ext cx="125318" cy="170024"/>
          </a:xfrm>
          <a:prstGeom prst="rect">
            <a:avLst/>
          </a:prstGeom>
          <a:blipFill>
            <a:blip r:embed="rId64" cstate="print"/>
            <a:stretch>
              <a:fillRect/>
            </a:stretch>
          </a:blipFill>
        </p:spPr>
        <p:txBody>
          <a:bodyPr wrap="square" lIns="0" tIns="0" rIns="0" bIns="0" rtlCol="0"/>
          <a:lstStyle/>
          <a:p>
            <a:endParaRPr sz="1800"/>
          </a:p>
        </p:txBody>
      </p:sp>
      <p:sp>
        <p:nvSpPr>
          <p:cNvPr id="86" name="bg object 86"/>
          <p:cNvSpPr/>
          <p:nvPr/>
        </p:nvSpPr>
        <p:spPr>
          <a:xfrm>
            <a:off x="10581648" y="4566967"/>
            <a:ext cx="119304" cy="191401"/>
          </a:xfrm>
          <a:prstGeom prst="rect">
            <a:avLst/>
          </a:prstGeom>
          <a:blipFill>
            <a:blip r:embed="rId36" cstate="print"/>
            <a:stretch>
              <a:fillRect/>
            </a:stretch>
          </a:blipFill>
        </p:spPr>
        <p:txBody>
          <a:bodyPr wrap="square" lIns="0" tIns="0" rIns="0" bIns="0" rtlCol="0"/>
          <a:lstStyle/>
          <a:p>
            <a:endParaRPr sz="1800"/>
          </a:p>
        </p:txBody>
      </p:sp>
      <p:sp>
        <p:nvSpPr>
          <p:cNvPr id="87" name="bg object 87"/>
          <p:cNvSpPr/>
          <p:nvPr/>
        </p:nvSpPr>
        <p:spPr>
          <a:xfrm>
            <a:off x="10738012" y="4566967"/>
            <a:ext cx="119304" cy="191401"/>
          </a:xfrm>
          <a:prstGeom prst="rect">
            <a:avLst/>
          </a:prstGeom>
          <a:blipFill>
            <a:blip r:embed="rId36" cstate="print"/>
            <a:stretch>
              <a:fillRect/>
            </a:stretch>
          </a:blipFill>
        </p:spPr>
        <p:txBody>
          <a:bodyPr wrap="square" lIns="0" tIns="0" rIns="0" bIns="0" rtlCol="0"/>
          <a:lstStyle/>
          <a:p>
            <a:endParaRPr sz="1800"/>
          </a:p>
        </p:txBody>
      </p:sp>
      <p:sp>
        <p:nvSpPr>
          <p:cNvPr id="88" name="bg object 88"/>
          <p:cNvSpPr/>
          <p:nvPr/>
        </p:nvSpPr>
        <p:spPr>
          <a:xfrm>
            <a:off x="11012241" y="4573981"/>
            <a:ext cx="953526" cy="184387"/>
          </a:xfrm>
          <a:prstGeom prst="rect">
            <a:avLst/>
          </a:prstGeom>
          <a:blipFill>
            <a:blip r:embed="rId65" cstate="print"/>
            <a:stretch>
              <a:fillRect/>
            </a:stretch>
          </a:blipFill>
        </p:spPr>
        <p:txBody>
          <a:bodyPr wrap="square" lIns="0" tIns="0" rIns="0" bIns="0" rtlCol="0"/>
          <a:lstStyle/>
          <a:p>
            <a:endParaRPr sz="1800"/>
          </a:p>
        </p:txBody>
      </p:sp>
      <p:sp>
        <p:nvSpPr>
          <p:cNvPr id="89" name="bg object 89"/>
          <p:cNvSpPr/>
          <p:nvPr/>
        </p:nvSpPr>
        <p:spPr>
          <a:xfrm>
            <a:off x="8145841" y="4893503"/>
            <a:ext cx="114701" cy="189397"/>
          </a:xfrm>
          <a:prstGeom prst="rect">
            <a:avLst/>
          </a:prstGeom>
          <a:blipFill>
            <a:blip r:embed="rId66" cstate="print"/>
            <a:stretch>
              <a:fillRect/>
            </a:stretch>
          </a:blipFill>
        </p:spPr>
        <p:txBody>
          <a:bodyPr wrap="square" lIns="0" tIns="0" rIns="0" bIns="0" rtlCol="0"/>
          <a:lstStyle/>
          <a:p>
            <a:endParaRPr sz="1800"/>
          </a:p>
        </p:txBody>
      </p:sp>
      <p:sp>
        <p:nvSpPr>
          <p:cNvPr id="90" name="bg object 90"/>
          <p:cNvSpPr/>
          <p:nvPr/>
        </p:nvSpPr>
        <p:spPr>
          <a:xfrm>
            <a:off x="8293419" y="4900517"/>
            <a:ext cx="114701" cy="184723"/>
          </a:xfrm>
          <a:prstGeom prst="rect">
            <a:avLst/>
          </a:prstGeom>
          <a:blipFill>
            <a:blip r:embed="rId67" cstate="print"/>
            <a:stretch>
              <a:fillRect/>
            </a:stretch>
          </a:blipFill>
        </p:spPr>
        <p:txBody>
          <a:bodyPr wrap="square" lIns="0" tIns="0" rIns="0" bIns="0" rtlCol="0"/>
          <a:lstStyle/>
          <a:p>
            <a:endParaRPr sz="1800"/>
          </a:p>
        </p:txBody>
      </p:sp>
      <p:sp>
        <p:nvSpPr>
          <p:cNvPr id="91" name="bg object 91"/>
          <p:cNvSpPr/>
          <p:nvPr/>
        </p:nvSpPr>
        <p:spPr>
          <a:xfrm>
            <a:off x="8431083" y="4968993"/>
            <a:ext cx="216022" cy="116245"/>
          </a:xfrm>
          <a:prstGeom prst="rect">
            <a:avLst/>
          </a:prstGeom>
          <a:blipFill>
            <a:blip r:embed="rId68" cstate="print"/>
            <a:stretch>
              <a:fillRect/>
            </a:stretch>
          </a:blipFill>
        </p:spPr>
        <p:txBody>
          <a:bodyPr wrap="square" lIns="0" tIns="0" rIns="0" bIns="0" rtlCol="0"/>
          <a:lstStyle/>
          <a:p>
            <a:endParaRPr sz="1800"/>
          </a:p>
        </p:txBody>
      </p:sp>
      <p:sp>
        <p:nvSpPr>
          <p:cNvPr id="92" name="bg object 92"/>
          <p:cNvSpPr/>
          <p:nvPr/>
        </p:nvSpPr>
        <p:spPr>
          <a:xfrm>
            <a:off x="8751353" y="4893504"/>
            <a:ext cx="1230193" cy="267229"/>
          </a:xfrm>
          <a:prstGeom prst="rect">
            <a:avLst/>
          </a:prstGeom>
          <a:blipFill>
            <a:blip r:embed="rId69" cstate="print"/>
            <a:stretch>
              <a:fillRect/>
            </a:stretch>
          </a:blipFill>
        </p:spPr>
        <p:txBody>
          <a:bodyPr wrap="square" lIns="0" tIns="0" rIns="0" bIns="0" rtlCol="0"/>
          <a:lstStyle/>
          <a:p>
            <a:endParaRPr sz="1800"/>
          </a:p>
        </p:txBody>
      </p:sp>
      <p:sp>
        <p:nvSpPr>
          <p:cNvPr id="93" name="bg object 93"/>
          <p:cNvSpPr/>
          <p:nvPr/>
        </p:nvSpPr>
        <p:spPr>
          <a:xfrm>
            <a:off x="10082345" y="4968994"/>
            <a:ext cx="236994" cy="116244"/>
          </a:xfrm>
          <a:prstGeom prst="rect">
            <a:avLst/>
          </a:prstGeom>
          <a:blipFill>
            <a:blip r:embed="rId70" cstate="print"/>
            <a:stretch>
              <a:fillRect/>
            </a:stretch>
          </a:blipFill>
        </p:spPr>
        <p:txBody>
          <a:bodyPr wrap="square" lIns="0" tIns="0" rIns="0" bIns="0" rtlCol="0"/>
          <a:lstStyle/>
          <a:p>
            <a:endParaRPr sz="1800"/>
          </a:p>
        </p:txBody>
      </p:sp>
      <p:sp>
        <p:nvSpPr>
          <p:cNvPr id="94" name="bg object 94"/>
          <p:cNvSpPr/>
          <p:nvPr/>
        </p:nvSpPr>
        <p:spPr>
          <a:xfrm>
            <a:off x="10415094" y="4900517"/>
            <a:ext cx="125319" cy="184387"/>
          </a:xfrm>
          <a:prstGeom prst="rect">
            <a:avLst/>
          </a:prstGeom>
          <a:blipFill>
            <a:blip r:embed="rId71" cstate="print"/>
            <a:stretch>
              <a:fillRect/>
            </a:stretch>
          </a:blipFill>
        </p:spPr>
        <p:txBody>
          <a:bodyPr wrap="square" lIns="0" tIns="0" rIns="0" bIns="0" rtlCol="0"/>
          <a:lstStyle/>
          <a:p>
            <a:endParaRPr sz="1800"/>
          </a:p>
        </p:txBody>
      </p:sp>
      <p:sp>
        <p:nvSpPr>
          <p:cNvPr id="95" name="bg object 95"/>
          <p:cNvSpPr/>
          <p:nvPr/>
        </p:nvSpPr>
        <p:spPr>
          <a:xfrm>
            <a:off x="10565677" y="4893504"/>
            <a:ext cx="119304" cy="191401"/>
          </a:xfrm>
          <a:prstGeom prst="rect">
            <a:avLst/>
          </a:prstGeom>
          <a:blipFill>
            <a:blip r:embed="rId36" cstate="print"/>
            <a:stretch>
              <a:fillRect/>
            </a:stretch>
          </a:blipFill>
        </p:spPr>
        <p:txBody>
          <a:bodyPr wrap="square" lIns="0" tIns="0" rIns="0" bIns="0" rtlCol="0"/>
          <a:lstStyle/>
          <a:p>
            <a:endParaRPr sz="1800"/>
          </a:p>
        </p:txBody>
      </p:sp>
      <p:sp>
        <p:nvSpPr>
          <p:cNvPr id="96" name="bg object 96"/>
          <p:cNvSpPr/>
          <p:nvPr/>
        </p:nvSpPr>
        <p:spPr>
          <a:xfrm>
            <a:off x="10710010" y="4971333"/>
            <a:ext cx="114701" cy="113907"/>
          </a:xfrm>
          <a:prstGeom prst="rect">
            <a:avLst/>
          </a:prstGeom>
          <a:blipFill>
            <a:blip r:embed="rId72" cstate="print"/>
            <a:stretch>
              <a:fillRect/>
            </a:stretch>
          </a:blipFill>
        </p:spPr>
        <p:txBody>
          <a:bodyPr wrap="square" lIns="0" tIns="0" rIns="0" bIns="0" rtlCol="0"/>
          <a:lstStyle/>
          <a:p>
            <a:endParaRPr sz="1800"/>
          </a:p>
        </p:txBody>
      </p:sp>
      <p:sp>
        <p:nvSpPr>
          <p:cNvPr id="97" name="bg object 97"/>
          <p:cNvSpPr/>
          <p:nvPr/>
        </p:nvSpPr>
        <p:spPr>
          <a:xfrm>
            <a:off x="10850506" y="4893504"/>
            <a:ext cx="119303" cy="191401"/>
          </a:xfrm>
          <a:prstGeom prst="rect">
            <a:avLst/>
          </a:prstGeom>
          <a:blipFill>
            <a:blip r:embed="rId73" cstate="print"/>
            <a:stretch>
              <a:fillRect/>
            </a:stretch>
          </a:blipFill>
        </p:spPr>
        <p:txBody>
          <a:bodyPr wrap="square" lIns="0" tIns="0" rIns="0" bIns="0" rtlCol="0"/>
          <a:lstStyle/>
          <a:p>
            <a:endParaRPr sz="1800"/>
          </a:p>
        </p:txBody>
      </p:sp>
      <p:sp>
        <p:nvSpPr>
          <p:cNvPr id="98" name="bg object 98"/>
          <p:cNvSpPr/>
          <p:nvPr/>
        </p:nvSpPr>
        <p:spPr>
          <a:xfrm>
            <a:off x="10994575" y="4908200"/>
            <a:ext cx="178935" cy="176704"/>
          </a:xfrm>
          <a:prstGeom prst="rect">
            <a:avLst/>
          </a:prstGeom>
          <a:blipFill>
            <a:blip r:embed="rId74" cstate="print"/>
            <a:stretch>
              <a:fillRect/>
            </a:stretch>
          </a:blipFill>
        </p:spPr>
        <p:txBody>
          <a:bodyPr wrap="square" lIns="0" tIns="0" rIns="0" bIns="0" rtlCol="0"/>
          <a:lstStyle/>
          <a:p>
            <a:endParaRPr sz="1800"/>
          </a:p>
        </p:txBody>
      </p:sp>
      <p:sp>
        <p:nvSpPr>
          <p:cNvPr id="99" name="bg object 99"/>
          <p:cNvSpPr/>
          <p:nvPr/>
        </p:nvSpPr>
        <p:spPr>
          <a:xfrm>
            <a:off x="11290669" y="4951628"/>
            <a:ext cx="679716" cy="208279"/>
          </a:xfrm>
          <a:custGeom>
            <a:avLst/>
            <a:gdLst/>
            <a:ahLst/>
            <a:cxnLst/>
            <a:rect l="l" t="t" r="r" b="b"/>
            <a:pathLst>
              <a:path w="641350" h="208279">
                <a:moveTo>
                  <a:pt x="112572" y="72212"/>
                </a:moveTo>
                <a:lnTo>
                  <a:pt x="104406" y="37084"/>
                </a:lnTo>
                <a:lnTo>
                  <a:pt x="102552" y="34074"/>
                </a:lnTo>
                <a:lnTo>
                  <a:pt x="97599" y="29121"/>
                </a:lnTo>
                <a:lnTo>
                  <a:pt x="93865" y="25387"/>
                </a:lnTo>
                <a:lnTo>
                  <a:pt x="88861" y="22275"/>
                </a:lnTo>
                <a:lnTo>
                  <a:pt x="77800" y="18465"/>
                </a:lnTo>
                <a:lnTo>
                  <a:pt x="77800" y="79273"/>
                </a:lnTo>
                <a:lnTo>
                  <a:pt x="77558" y="83350"/>
                </a:lnTo>
                <a:lnTo>
                  <a:pt x="77000" y="87579"/>
                </a:lnTo>
                <a:lnTo>
                  <a:pt x="76492" y="91808"/>
                </a:lnTo>
                <a:lnTo>
                  <a:pt x="75768" y="95542"/>
                </a:lnTo>
                <a:lnTo>
                  <a:pt x="74879" y="98818"/>
                </a:lnTo>
                <a:lnTo>
                  <a:pt x="74053" y="102057"/>
                </a:lnTo>
                <a:lnTo>
                  <a:pt x="73050" y="104775"/>
                </a:lnTo>
                <a:lnTo>
                  <a:pt x="53174" y="116243"/>
                </a:lnTo>
                <a:lnTo>
                  <a:pt x="43599" y="116243"/>
                </a:lnTo>
                <a:lnTo>
                  <a:pt x="38417" y="115697"/>
                </a:lnTo>
                <a:lnTo>
                  <a:pt x="33413" y="114630"/>
                </a:lnTo>
                <a:lnTo>
                  <a:pt x="33413" y="41313"/>
                </a:lnTo>
                <a:lnTo>
                  <a:pt x="50330" y="37084"/>
                </a:lnTo>
                <a:lnTo>
                  <a:pt x="61239" y="37084"/>
                </a:lnTo>
                <a:lnTo>
                  <a:pt x="77774" y="72212"/>
                </a:lnTo>
                <a:lnTo>
                  <a:pt x="77800" y="79273"/>
                </a:lnTo>
                <a:lnTo>
                  <a:pt x="77800" y="18465"/>
                </a:lnTo>
                <a:lnTo>
                  <a:pt x="77558" y="18376"/>
                </a:lnTo>
                <a:lnTo>
                  <a:pt x="71653" y="17373"/>
                </a:lnTo>
                <a:lnTo>
                  <a:pt x="62077" y="17373"/>
                </a:lnTo>
                <a:lnTo>
                  <a:pt x="58851" y="17653"/>
                </a:lnTo>
                <a:lnTo>
                  <a:pt x="53009" y="18872"/>
                </a:lnTo>
                <a:lnTo>
                  <a:pt x="50215" y="19710"/>
                </a:lnTo>
                <a:lnTo>
                  <a:pt x="47599" y="20828"/>
                </a:lnTo>
                <a:lnTo>
                  <a:pt x="44983" y="21882"/>
                </a:lnTo>
                <a:lnTo>
                  <a:pt x="33070" y="29121"/>
                </a:lnTo>
                <a:lnTo>
                  <a:pt x="29679" y="18046"/>
                </a:lnTo>
                <a:lnTo>
                  <a:pt x="0" y="22936"/>
                </a:lnTo>
                <a:lnTo>
                  <a:pt x="0" y="207772"/>
                </a:lnTo>
                <a:lnTo>
                  <a:pt x="33413" y="202539"/>
                </a:lnTo>
                <a:lnTo>
                  <a:pt x="33350" y="139458"/>
                </a:lnTo>
                <a:lnTo>
                  <a:pt x="33134" y="134124"/>
                </a:lnTo>
                <a:lnTo>
                  <a:pt x="33070" y="131165"/>
                </a:lnTo>
                <a:lnTo>
                  <a:pt x="35471" y="131724"/>
                </a:lnTo>
                <a:lnTo>
                  <a:pt x="38811" y="132245"/>
                </a:lnTo>
                <a:lnTo>
                  <a:pt x="44818" y="133057"/>
                </a:lnTo>
                <a:lnTo>
                  <a:pt x="48044" y="133286"/>
                </a:lnTo>
                <a:lnTo>
                  <a:pt x="51219" y="133286"/>
                </a:lnTo>
                <a:lnTo>
                  <a:pt x="58140" y="133019"/>
                </a:lnTo>
                <a:lnTo>
                  <a:pt x="64782" y="132232"/>
                </a:lnTo>
                <a:lnTo>
                  <a:pt x="69837" y="131165"/>
                </a:lnTo>
                <a:lnTo>
                  <a:pt x="70942" y="130937"/>
                </a:lnTo>
                <a:lnTo>
                  <a:pt x="76835" y="129108"/>
                </a:lnTo>
                <a:lnTo>
                  <a:pt x="84455" y="126377"/>
                </a:lnTo>
                <a:lnTo>
                  <a:pt x="90919" y="122377"/>
                </a:lnTo>
                <a:lnTo>
                  <a:pt x="97066" y="116243"/>
                </a:lnTo>
                <a:lnTo>
                  <a:pt x="101434" y="111963"/>
                </a:lnTo>
                <a:lnTo>
                  <a:pt x="112318" y="79273"/>
                </a:lnTo>
                <a:lnTo>
                  <a:pt x="112572" y="72212"/>
                </a:lnTo>
                <a:close/>
              </a:path>
              <a:path w="641350" h="208279">
                <a:moveTo>
                  <a:pt x="246087" y="112623"/>
                </a:moveTo>
                <a:lnTo>
                  <a:pt x="241300" y="113906"/>
                </a:lnTo>
                <a:lnTo>
                  <a:pt x="237451" y="114579"/>
                </a:lnTo>
                <a:lnTo>
                  <a:pt x="228434" y="114579"/>
                </a:lnTo>
                <a:lnTo>
                  <a:pt x="228092" y="113906"/>
                </a:lnTo>
                <a:lnTo>
                  <a:pt x="225374" y="108623"/>
                </a:lnTo>
                <a:lnTo>
                  <a:pt x="225374" y="75158"/>
                </a:lnTo>
                <a:lnTo>
                  <a:pt x="225272" y="39420"/>
                </a:lnTo>
                <a:lnTo>
                  <a:pt x="224790" y="36410"/>
                </a:lnTo>
                <a:lnTo>
                  <a:pt x="224650" y="35572"/>
                </a:lnTo>
                <a:lnTo>
                  <a:pt x="223151" y="32016"/>
                </a:lnTo>
                <a:lnTo>
                  <a:pt x="221703" y="28448"/>
                </a:lnTo>
                <a:lnTo>
                  <a:pt x="219583" y="25552"/>
                </a:lnTo>
                <a:lnTo>
                  <a:pt x="214020" y="21209"/>
                </a:lnTo>
                <a:lnTo>
                  <a:pt x="210566" y="19659"/>
                </a:lnTo>
                <a:lnTo>
                  <a:pt x="206502" y="18770"/>
                </a:lnTo>
                <a:lnTo>
                  <a:pt x="202387" y="17818"/>
                </a:lnTo>
                <a:lnTo>
                  <a:pt x="197815" y="17373"/>
                </a:lnTo>
                <a:lnTo>
                  <a:pt x="193421" y="17373"/>
                </a:lnTo>
                <a:lnTo>
                  <a:pt x="193421" y="109347"/>
                </a:lnTo>
                <a:lnTo>
                  <a:pt x="190030" y="110680"/>
                </a:lnTo>
                <a:lnTo>
                  <a:pt x="186626" y="111734"/>
                </a:lnTo>
                <a:lnTo>
                  <a:pt x="183286" y="112623"/>
                </a:lnTo>
                <a:lnTo>
                  <a:pt x="179895" y="113461"/>
                </a:lnTo>
                <a:lnTo>
                  <a:pt x="176326" y="113906"/>
                </a:lnTo>
                <a:lnTo>
                  <a:pt x="169087" y="113906"/>
                </a:lnTo>
                <a:lnTo>
                  <a:pt x="166585" y="112293"/>
                </a:lnTo>
                <a:lnTo>
                  <a:pt x="165036" y="108902"/>
                </a:lnTo>
                <a:lnTo>
                  <a:pt x="163639" y="105892"/>
                </a:lnTo>
                <a:lnTo>
                  <a:pt x="162915" y="101828"/>
                </a:lnTo>
                <a:lnTo>
                  <a:pt x="162966" y="93814"/>
                </a:lnTo>
                <a:lnTo>
                  <a:pt x="163195" y="90360"/>
                </a:lnTo>
                <a:lnTo>
                  <a:pt x="163360" y="88684"/>
                </a:lnTo>
                <a:lnTo>
                  <a:pt x="163830" y="85242"/>
                </a:lnTo>
                <a:lnTo>
                  <a:pt x="164084" y="83959"/>
                </a:lnTo>
                <a:lnTo>
                  <a:pt x="164414" y="82677"/>
                </a:lnTo>
                <a:lnTo>
                  <a:pt x="164693" y="81343"/>
                </a:lnTo>
                <a:lnTo>
                  <a:pt x="165087" y="80454"/>
                </a:lnTo>
                <a:lnTo>
                  <a:pt x="165531" y="79895"/>
                </a:lnTo>
                <a:lnTo>
                  <a:pt x="166535" y="78562"/>
                </a:lnTo>
                <a:lnTo>
                  <a:pt x="169151" y="77444"/>
                </a:lnTo>
                <a:lnTo>
                  <a:pt x="173431" y="76555"/>
                </a:lnTo>
                <a:lnTo>
                  <a:pt x="177660" y="75603"/>
                </a:lnTo>
                <a:lnTo>
                  <a:pt x="183896" y="75158"/>
                </a:lnTo>
                <a:lnTo>
                  <a:pt x="192138" y="75158"/>
                </a:lnTo>
                <a:lnTo>
                  <a:pt x="192252" y="85407"/>
                </a:lnTo>
                <a:lnTo>
                  <a:pt x="192557" y="95427"/>
                </a:lnTo>
                <a:lnTo>
                  <a:pt x="192913" y="101828"/>
                </a:lnTo>
                <a:lnTo>
                  <a:pt x="193027" y="103670"/>
                </a:lnTo>
                <a:lnTo>
                  <a:pt x="193090" y="105664"/>
                </a:lnTo>
                <a:lnTo>
                  <a:pt x="193192" y="107670"/>
                </a:lnTo>
                <a:lnTo>
                  <a:pt x="193306" y="108902"/>
                </a:lnTo>
                <a:lnTo>
                  <a:pt x="193421" y="109347"/>
                </a:lnTo>
                <a:lnTo>
                  <a:pt x="193421" y="17373"/>
                </a:lnTo>
                <a:lnTo>
                  <a:pt x="187960" y="17373"/>
                </a:lnTo>
                <a:lnTo>
                  <a:pt x="183337" y="17767"/>
                </a:lnTo>
                <a:lnTo>
                  <a:pt x="178663" y="18542"/>
                </a:lnTo>
                <a:lnTo>
                  <a:pt x="174040" y="19265"/>
                </a:lnTo>
                <a:lnTo>
                  <a:pt x="169481" y="20320"/>
                </a:lnTo>
                <a:lnTo>
                  <a:pt x="160401" y="22936"/>
                </a:lnTo>
                <a:lnTo>
                  <a:pt x="155956" y="24384"/>
                </a:lnTo>
                <a:lnTo>
                  <a:pt x="151561" y="26060"/>
                </a:lnTo>
                <a:lnTo>
                  <a:pt x="147104" y="27673"/>
                </a:lnTo>
                <a:lnTo>
                  <a:pt x="142875" y="29400"/>
                </a:lnTo>
                <a:lnTo>
                  <a:pt x="138861" y="31127"/>
                </a:lnTo>
                <a:lnTo>
                  <a:pt x="143421" y="42760"/>
                </a:lnTo>
                <a:lnTo>
                  <a:pt x="149440" y="40474"/>
                </a:lnTo>
                <a:lnTo>
                  <a:pt x="155232" y="38862"/>
                </a:lnTo>
                <a:lnTo>
                  <a:pt x="166420" y="36918"/>
                </a:lnTo>
                <a:lnTo>
                  <a:pt x="171323" y="36410"/>
                </a:lnTo>
                <a:lnTo>
                  <a:pt x="181508" y="36410"/>
                </a:lnTo>
                <a:lnTo>
                  <a:pt x="185686" y="37414"/>
                </a:lnTo>
                <a:lnTo>
                  <a:pt x="188188" y="39420"/>
                </a:lnTo>
                <a:lnTo>
                  <a:pt x="190690" y="41363"/>
                </a:lnTo>
                <a:lnTo>
                  <a:pt x="191973" y="44538"/>
                </a:lnTo>
                <a:lnTo>
                  <a:pt x="191973" y="64808"/>
                </a:lnTo>
                <a:lnTo>
                  <a:pt x="163804" y="65697"/>
                </a:lnTo>
                <a:lnTo>
                  <a:pt x="156959" y="66535"/>
                </a:lnTo>
                <a:lnTo>
                  <a:pt x="130175" y="85407"/>
                </a:lnTo>
                <a:lnTo>
                  <a:pt x="128612" y="89585"/>
                </a:lnTo>
                <a:lnTo>
                  <a:pt x="127965" y="93814"/>
                </a:lnTo>
                <a:lnTo>
                  <a:pt x="127927" y="101828"/>
                </a:lnTo>
                <a:lnTo>
                  <a:pt x="128308" y="107670"/>
                </a:lnTo>
                <a:lnTo>
                  <a:pt x="148272" y="133286"/>
                </a:lnTo>
                <a:lnTo>
                  <a:pt x="161467" y="133286"/>
                </a:lnTo>
                <a:lnTo>
                  <a:pt x="165138" y="132892"/>
                </a:lnTo>
                <a:lnTo>
                  <a:pt x="171818" y="131229"/>
                </a:lnTo>
                <a:lnTo>
                  <a:pt x="174993" y="130162"/>
                </a:lnTo>
                <a:lnTo>
                  <a:pt x="178003" y="128778"/>
                </a:lnTo>
                <a:lnTo>
                  <a:pt x="181000" y="127431"/>
                </a:lnTo>
                <a:lnTo>
                  <a:pt x="183845" y="125882"/>
                </a:lnTo>
                <a:lnTo>
                  <a:pt x="186575" y="124155"/>
                </a:lnTo>
                <a:lnTo>
                  <a:pt x="194919" y="118757"/>
                </a:lnTo>
                <a:lnTo>
                  <a:pt x="195643" y="120370"/>
                </a:lnTo>
                <a:lnTo>
                  <a:pt x="196596" y="122034"/>
                </a:lnTo>
                <a:lnTo>
                  <a:pt x="197700" y="123647"/>
                </a:lnTo>
                <a:lnTo>
                  <a:pt x="198767" y="125272"/>
                </a:lnTo>
                <a:lnTo>
                  <a:pt x="212064" y="132613"/>
                </a:lnTo>
                <a:lnTo>
                  <a:pt x="217970" y="132613"/>
                </a:lnTo>
                <a:lnTo>
                  <a:pt x="220814" y="132283"/>
                </a:lnTo>
                <a:lnTo>
                  <a:pt x="223761" y="131610"/>
                </a:lnTo>
                <a:lnTo>
                  <a:pt x="226707" y="131000"/>
                </a:lnTo>
                <a:lnTo>
                  <a:pt x="246087" y="120142"/>
                </a:lnTo>
                <a:lnTo>
                  <a:pt x="246087" y="118757"/>
                </a:lnTo>
                <a:lnTo>
                  <a:pt x="246087" y="114579"/>
                </a:lnTo>
                <a:lnTo>
                  <a:pt x="246087" y="112623"/>
                </a:lnTo>
                <a:close/>
              </a:path>
              <a:path w="641350" h="208279">
                <a:moveTo>
                  <a:pt x="331495" y="17373"/>
                </a:moveTo>
                <a:lnTo>
                  <a:pt x="292747" y="37465"/>
                </a:lnTo>
                <a:lnTo>
                  <a:pt x="292582" y="37465"/>
                </a:lnTo>
                <a:lnTo>
                  <a:pt x="289687" y="19710"/>
                </a:lnTo>
                <a:lnTo>
                  <a:pt x="259676" y="19710"/>
                </a:lnTo>
                <a:lnTo>
                  <a:pt x="259676" y="131279"/>
                </a:lnTo>
                <a:lnTo>
                  <a:pt x="293090" y="131279"/>
                </a:lnTo>
                <a:lnTo>
                  <a:pt x="293090" y="51384"/>
                </a:lnTo>
                <a:lnTo>
                  <a:pt x="294703" y="49606"/>
                </a:lnTo>
                <a:lnTo>
                  <a:pt x="309118" y="42087"/>
                </a:lnTo>
                <a:lnTo>
                  <a:pt x="313791" y="42087"/>
                </a:lnTo>
                <a:lnTo>
                  <a:pt x="316585" y="42367"/>
                </a:lnTo>
                <a:lnTo>
                  <a:pt x="322364" y="43434"/>
                </a:lnTo>
                <a:lnTo>
                  <a:pt x="325158" y="44145"/>
                </a:lnTo>
                <a:lnTo>
                  <a:pt x="327774" y="45046"/>
                </a:lnTo>
                <a:lnTo>
                  <a:pt x="331495" y="17373"/>
                </a:lnTo>
                <a:close/>
              </a:path>
              <a:path w="641350" h="208279">
                <a:moveTo>
                  <a:pt x="418414" y="109626"/>
                </a:moveTo>
                <a:lnTo>
                  <a:pt x="408178" y="110896"/>
                </a:lnTo>
                <a:lnTo>
                  <a:pt x="397040" y="111848"/>
                </a:lnTo>
                <a:lnTo>
                  <a:pt x="389191" y="111899"/>
                </a:lnTo>
                <a:lnTo>
                  <a:pt x="386016" y="110566"/>
                </a:lnTo>
                <a:lnTo>
                  <a:pt x="383057" y="105219"/>
                </a:lnTo>
                <a:lnTo>
                  <a:pt x="382333" y="101879"/>
                </a:lnTo>
                <a:lnTo>
                  <a:pt x="382333" y="35077"/>
                </a:lnTo>
                <a:lnTo>
                  <a:pt x="390969" y="34518"/>
                </a:lnTo>
                <a:lnTo>
                  <a:pt x="413232" y="32296"/>
                </a:lnTo>
                <a:lnTo>
                  <a:pt x="415963" y="31851"/>
                </a:lnTo>
                <a:lnTo>
                  <a:pt x="417410" y="19710"/>
                </a:lnTo>
                <a:lnTo>
                  <a:pt x="382168" y="19710"/>
                </a:lnTo>
                <a:lnTo>
                  <a:pt x="381673" y="0"/>
                </a:lnTo>
                <a:lnTo>
                  <a:pt x="372541" y="0"/>
                </a:lnTo>
                <a:lnTo>
                  <a:pt x="336245" y="24218"/>
                </a:lnTo>
                <a:lnTo>
                  <a:pt x="336245" y="31013"/>
                </a:lnTo>
                <a:lnTo>
                  <a:pt x="348932" y="34912"/>
                </a:lnTo>
                <a:lnTo>
                  <a:pt x="348932" y="116141"/>
                </a:lnTo>
                <a:lnTo>
                  <a:pt x="369595" y="133286"/>
                </a:lnTo>
                <a:lnTo>
                  <a:pt x="376326" y="133286"/>
                </a:lnTo>
                <a:lnTo>
                  <a:pt x="415569" y="120650"/>
                </a:lnTo>
                <a:lnTo>
                  <a:pt x="418414" y="118922"/>
                </a:lnTo>
                <a:lnTo>
                  <a:pt x="418414" y="109626"/>
                </a:lnTo>
                <a:close/>
              </a:path>
              <a:path w="641350" h="208279">
                <a:moveTo>
                  <a:pt x="546417" y="84175"/>
                </a:moveTo>
                <a:lnTo>
                  <a:pt x="540131" y="43434"/>
                </a:lnTo>
                <a:lnTo>
                  <a:pt x="511683" y="20840"/>
                </a:lnTo>
                <a:lnTo>
                  <a:pt x="511683" y="80454"/>
                </a:lnTo>
                <a:lnTo>
                  <a:pt x="511543" y="84175"/>
                </a:lnTo>
                <a:lnTo>
                  <a:pt x="503821" y="114630"/>
                </a:lnTo>
                <a:lnTo>
                  <a:pt x="501878" y="115747"/>
                </a:lnTo>
                <a:lnTo>
                  <a:pt x="499427" y="116586"/>
                </a:lnTo>
                <a:lnTo>
                  <a:pt x="496481" y="117081"/>
                </a:lnTo>
                <a:lnTo>
                  <a:pt x="493522" y="117640"/>
                </a:lnTo>
                <a:lnTo>
                  <a:pt x="490359" y="117919"/>
                </a:lnTo>
                <a:lnTo>
                  <a:pt x="478332" y="117919"/>
                </a:lnTo>
                <a:lnTo>
                  <a:pt x="462915" y="75552"/>
                </a:lnTo>
                <a:lnTo>
                  <a:pt x="463042" y="65925"/>
                </a:lnTo>
                <a:lnTo>
                  <a:pt x="466864" y="41313"/>
                </a:lnTo>
                <a:lnTo>
                  <a:pt x="467690" y="38976"/>
                </a:lnTo>
                <a:lnTo>
                  <a:pt x="484454" y="33070"/>
                </a:lnTo>
                <a:lnTo>
                  <a:pt x="496036" y="33070"/>
                </a:lnTo>
                <a:lnTo>
                  <a:pt x="511670" y="75387"/>
                </a:lnTo>
                <a:lnTo>
                  <a:pt x="511683" y="80454"/>
                </a:lnTo>
                <a:lnTo>
                  <a:pt x="511683" y="20840"/>
                </a:lnTo>
                <a:lnTo>
                  <a:pt x="507225" y="19532"/>
                </a:lnTo>
                <a:lnTo>
                  <a:pt x="501053" y="18338"/>
                </a:lnTo>
                <a:lnTo>
                  <a:pt x="494449" y="17614"/>
                </a:lnTo>
                <a:lnTo>
                  <a:pt x="487400" y="17373"/>
                </a:lnTo>
                <a:lnTo>
                  <a:pt x="480314" y="17627"/>
                </a:lnTo>
                <a:lnTo>
                  <a:pt x="443090" y="33070"/>
                </a:lnTo>
                <a:lnTo>
                  <a:pt x="438188" y="37973"/>
                </a:lnTo>
                <a:lnTo>
                  <a:pt x="434454" y="44094"/>
                </a:lnTo>
                <a:lnTo>
                  <a:pt x="429450" y="58521"/>
                </a:lnTo>
                <a:lnTo>
                  <a:pt x="428269" y="65925"/>
                </a:lnTo>
                <a:lnTo>
                  <a:pt x="428167" y="75552"/>
                </a:lnTo>
                <a:lnTo>
                  <a:pt x="429120" y="88798"/>
                </a:lnTo>
                <a:lnTo>
                  <a:pt x="451827" y="124993"/>
                </a:lnTo>
                <a:lnTo>
                  <a:pt x="487400" y="133286"/>
                </a:lnTo>
                <a:lnTo>
                  <a:pt x="494449" y="133032"/>
                </a:lnTo>
                <a:lnTo>
                  <a:pt x="531279" y="117919"/>
                </a:lnTo>
                <a:lnTo>
                  <a:pt x="545134" y="92252"/>
                </a:lnTo>
                <a:lnTo>
                  <a:pt x="546417" y="84175"/>
                </a:lnTo>
                <a:close/>
              </a:path>
              <a:path w="641350" h="208279">
                <a:moveTo>
                  <a:pt x="641070" y="109626"/>
                </a:moveTo>
                <a:lnTo>
                  <a:pt x="630834" y="110896"/>
                </a:lnTo>
                <a:lnTo>
                  <a:pt x="619696" y="111848"/>
                </a:lnTo>
                <a:lnTo>
                  <a:pt x="611847" y="111899"/>
                </a:lnTo>
                <a:lnTo>
                  <a:pt x="608672" y="110566"/>
                </a:lnTo>
                <a:lnTo>
                  <a:pt x="605713" y="105219"/>
                </a:lnTo>
                <a:lnTo>
                  <a:pt x="604989" y="101879"/>
                </a:lnTo>
                <a:lnTo>
                  <a:pt x="604989" y="35077"/>
                </a:lnTo>
                <a:lnTo>
                  <a:pt x="613625" y="34518"/>
                </a:lnTo>
                <a:lnTo>
                  <a:pt x="635889" y="32296"/>
                </a:lnTo>
                <a:lnTo>
                  <a:pt x="638619" y="31851"/>
                </a:lnTo>
                <a:lnTo>
                  <a:pt x="640067" y="19710"/>
                </a:lnTo>
                <a:lnTo>
                  <a:pt x="604824" y="19710"/>
                </a:lnTo>
                <a:lnTo>
                  <a:pt x="604329" y="0"/>
                </a:lnTo>
                <a:lnTo>
                  <a:pt x="595198" y="0"/>
                </a:lnTo>
                <a:lnTo>
                  <a:pt x="558901" y="24218"/>
                </a:lnTo>
                <a:lnTo>
                  <a:pt x="558901" y="31013"/>
                </a:lnTo>
                <a:lnTo>
                  <a:pt x="571588" y="34912"/>
                </a:lnTo>
                <a:lnTo>
                  <a:pt x="571588" y="116141"/>
                </a:lnTo>
                <a:lnTo>
                  <a:pt x="592251" y="133286"/>
                </a:lnTo>
                <a:lnTo>
                  <a:pt x="598982" y="133286"/>
                </a:lnTo>
                <a:lnTo>
                  <a:pt x="638238" y="120650"/>
                </a:lnTo>
                <a:lnTo>
                  <a:pt x="641070" y="118922"/>
                </a:lnTo>
                <a:lnTo>
                  <a:pt x="641070" y="109626"/>
                </a:lnTo>
                <a:close/>
              </a:path>
            </a:pathLst>
          </a:custGeom>
          <a:solidFill>
            <a:srgbClr val="000000"/>
          </a:solidFill>
        </p:spPr>
        <p:txBody>
          <a:bodyPr wrap="square" lIns="0" tIns="0" rIns="0" bIns="0" rtlCol="0"/>
          <a:lstStyle/>
          <a:p>
            <a:endParaRPr sz="1800"/>
          </a:p>
        </p:txBody>
      </p:sp>
      <p:sp>
        <p:nvSpPr>
          <p:cNvPr id="100" name="bg object 100"/>
          <p:cNvSpPr/>
          <p:nvPr/>
        </p:nvSpPr>
        <p:spPr>
          <a:xfrm>
            <a:off x="9252360" y="5220041"/>
            <a:ext cx="1505155" cy="191735"/>
          </a:xfrm>
          <a:prstGeom prst="rect">
            <a:avLst/>
          </a:prstGeom>
          <a:blipFill>
            <a:blip r:embed="rId75" cstate="print"/>
            <a:stretch>
              <a:fillRect/>
            </a:stretch>
          </a:blipFill>
        </p:spPr>
        <p:txBody>
          <a:bodyPr wrap="square" lIns="0" tIns="0" rIns="0" bIns="0" rtlCol="0"/>
          <a:lstStyle/>
          <a:p>
            <a:endParaRPr sz="1800"/>
          </a:p>
        </p:txBody>
      </p:sp>
      <p:sp>
        <p:nvSpPr>
          <p:cNvPr id="101" name="bg object 101"/>
          <p:cNvSpPr/>
          <p:nvPr/>
        </p:nvSpPr>
        <p:spPr>
          <a:xfrm>
            <a:off x="11849293" y="5295530"/>
            <a:ext cx="125231" cy="115910"/>
          </a:xfrm>
          <a:prstGeom prst="rect">
            <a:avLst/>
          </a:prstGeom>
          <a:blipFill>
            <a:blip r:embed="rId76" cstate="print"/>
            <a:stretch>
              <a:fillRect/>
            </a:stretch>
          </a:blipFill>
        </p:spPr>
        <p:txBody>
          <a:bodyPr wrap="square" lIns="0" tIns="0" rIns="0" bIns="0" rtlCol="0"/>
          <a:lstStyle/>
          <a:p>
            <a:endParaRPr sz="1800"/>
          </a:p>
        </p:txBody>
      </p:sp>
      <p:sp>
        <p:nvSpPr>
          <p:cNvPr id="102" name="bg object 102"/>
          <p:cNvSpPr/>
          <p:nvPr/>
        </p:nvSpPr>
        <p:spPr>
          <a:xfrm>
            <a:off x="10454964" y="5234738"/>
            <a:ext cx="1508412" cy="504911"/>
          </a:xfrm>
          <a:prstGeom prst="rect">
            <a:avLst/>
          </a:prstGeom>
          <a:blipFill>
            <a:blip r:embed="rId77" cstate="print"/>
            <a:stretch>
              <a:fillRect/>
            </a:stretch>
          </a:blipFill>
        </p:spPr>
        <p:txBody>
          <a:bodyPr wrap="square" lIns="0" tIns="0" rIns="0" bIns="0" rtlCol="0"/>
          <a:lstStyle/>
          <a:p>
            <a:endParaRPr sz="1800"/>
          </a:p>
        </p:txBody>
      </p:sp>
      <p:sp>
        <p:nvSpPr>
          <p:cNvPr id="103" name="bg object 103"/>
          <p:cNvSpPr/>
          <p:nvPr/>
        </p:nvSpPr>
        <p:spPr>
          <a:xfrm>
            <a:off x="3103946" y="3587356"/>
            <a:ext cx="8870563" cy="3857797"/>
          </a:xfrm>
          <a:prstGeom prst="rect">
            <a:avLst/>
          </a:prstGeom>
          <a:blipFill>
            <a:blip r:embed="rId78" cstate="print"/>
            <a:stretch>
              <a:fillRect/>
            </a:stretch>
          </a:blipFill>
        </p:spPr>
        <p:txBody>
          <a:bodyPr wrap="square" lIns="0" tIns="0" rIns="0" bIns="0" rtlCol="0"/>
          <a:lstStyle/>
          <a:p>
            <a:endParaRPr sz="1800"/>
          </a:p>
        </p:txBody>
      </p:sp>
      <p:sp>
        <p:nvSpPr>
          <p:cNvPr id="104" name="bg object 104"/>
          <p:cNvSpPr/>
          <p:nvPr/>
        </p:nvSpPr>
        <p:spPr>
          <a:xfrm>
            <a:off x="9547771" y="5546576"/>
            <a:ext cx="837556" cy="191736"/>
          </a:xfrm>
          <a:prstGeom prst="rect">
            <a:avLst/>
          </a:prstGeom>
          <a:blipFill>
            <a:blip r:embed="rId79" cstate="print"/>
            <a:stretch>
              <a:fillRect/>
            </a:stretch>
          </a:blipFill>
        </p:spPr>
        <p:txBody>
          <a:bodyPr wrap="square" lIns="0" tIns="0" rIns="0" bIns="0" rtlCol="0"/>
          <a:lstStyle/>
          <a:p>
            <a:endParaRPr sz="1800"/>
          </a:p>
        </p:txBody>
      </p:sp>
      <p:sp>
        <p:nvSpPr>
          <p:cNvPr id="105" name="bg object 105"/>
          <p:cNvSpPr/>
          <p:nvPr/>
        </p:nvSpPr>
        <p:spPr>
          <a:xfrm>
            <a:off x="3096512" y="5891152"/>
            <a:ext cx="288727" cy="173697"/>
          </a:xfrm>
          <a:prstGeom prst="rect">
            <a:avLst/>
          </a:prstGeom>
          <a:blipFill>
            <a:blip r:embed="rId80" cstate="print"/>
            <a:stretch>
              <a:fillRect/>
            </a:stretch>
          </a:blipFill>
        </p:spPr>
        <p:txBody>
          <a:bodyPr wrap="square" lIns="0" tIns="0" rIns="0" bIns="0" rtlCol="0"/>
          <a:lstStyle/>
          <a:p>
            <a:endParaRPr sz="1800"/>
          </a:p>
        </p:txBody>
      </p:sp>
      <p:sp>
        <p:nvSpPr>
          <p:cNvPr id="106" name="bg object 106"/>
          <p:cNvSpPr/>
          <p:nvPr/>
        </p:nvSpPr>
        <p:spPr>
          <a:xfrm>
            <a:off x="3521834" y="5895493"/>
            <a:ext cx="92457" cy="167018"/>
          </a:xfrm>
          <a:prstGeom prst="rect">
            <a:avLst/>
          </a:prstGeom>
          <a:blipFill>
            <a:blip r:embed="rId81" cstate="print"/>
            <a:stretch>
              <a:fillRect/>
            </a:stretch>
          </a:blipFill>
        </p:spPr>
        <p:txBody>
          <a:bodyPr wrap="square" lIns="0" tIns="0" rIns="0" bIns="0" rtlCol="0"/>
          <a:lstStyle/>
          <a:p>
            <a:endParaRPr sz="1800"/>
          </a:p>
        </p:txBody>
      </p:sp>
      <p:sp>
        <p:nvSpPr>
          <p:cNvPr id="107" name="bg object 107"/>
          <p:cNvSpPr/>
          <p:nvPr/>
        </p:nvSpPr>
        <p:spPr>
          <a:xfrm>
            <a:off x="3660519" y="5893824"/>
            <a:ext cx="124969" cy="170691"/>
          </a:xfrm>
          <a:prstGeom prst="rect">
            <a:avLst/>
          </a:prstGeom>
          <a:blipFill>
            <a:blip r:embed="rId82" cstate="print"/>
            <a:stretch>
              <a:fillRect/>
            </a:stretch>
          </a:blipFill>
        </p:spPr>
        <p:txBody>
          <a:bodyPr wrap="square" lIns="0" tIns="0" rIns="0" bIns="0" rtlCol="0"/>
          <a:lstStyle/>
          <a:p>
            <a:endParaRPr sz="1800"/>
          </a:p>
        </p:txBody>
      </p:sp>
      <p:sp>
        <p:nvSpPr>
          <p:cNvPr id="108" name="bg object 108"/>
          <p:cNvSpPr/>
          <p:nvPr/>
        </p:nvSpPr>
        <p:spPr>
          <a:xfrm>
            <a:off x="3807641" y="5893824"/>
            <a:ext cx="351947" cy="170691"/>
          </a:xfrm>
          <a:prstGeom prst="rect">
            <a:avLst/>
          </a:prstGeom>
          <a:blipFill>
            <a:blip r:embed="rId83" cstate="print"/>
            <a:stretch>
              <a:fillRect/>
            </a:stretch>
          </a:blipFill>
        </p:spPr>
        <p:txBody>
          <a:bodyPr wrap="square" lIns="0" tIns="0" rIns="0" bIns="0" rtlCol="0"/>
          <a:lstStyle/>
          <a:p>
            <a:endParaRPr sz="1800"/>
          </a:p>
        </p:txBody>
      </p:sp>
      <p:sp>
        <p:nvSpPr>
          <p:cNvPr id="109" name="bg object 109"/>
          <p:cNvSpPr/>
          <p:nvPr/>
        </p:nvSpPr>
        <p:spPr>
          <a:xfrm>
            <a:off x="4180679" y="5948605"/>
            <a:ext cx="230079" cy="115911"/>
          </a:xfrm>
          <a:prstGeom prst="rect">
            <a:avLst/>
          </a:prstGeom>
          <a:blipFill>
            <a:blip r:embed="rId84" cstate="print"/>
            <a:stretch>
              <a:fillRect/>
            </a:stretch>
          </a:blipFill>
        </p:spPr>
        <p:txBody>
          <a:bodyPr wrap="square" lIns="0" tIns="0" rIns="0" bIns="0" rtlCol="0"/>
          <a:lstStyle/>
          <a:p>
            <a:endParaRPr sz="1800"/>
          </a:p>
        </p:txBody>
      </p:sp>
      <p:sp>
        <p:nvSpPr>
          <p:cNvPr id="110" name="bg object 110"/>
          <p:cNvSpPr/>
          <p:nvPr/>
        </p:nvSpPr>
        <p:spPr>
          <a:xfrm>
            <a:off x="10158105" y="5948604"/>
            <a:ext cx="243145" cy="116244"/>
          </a:xfrm>
          <a:prstGeom prst="rect">
            <a:avLst/>
          </a:prstGeom>
          <a:blipFill>
            <a:blip r:embed="rId85" cstate="print"/>
            <a:stretch>
              <a:fillRect/>
            </a:stretch>
          </a:blipFill>
        </p:spPr>
        <p:txBody>
          <a:bodyPr wrap="square" lIns="0" tIns="0" rIns="0" bIns="0" rtlCol="0"/>
          <a:lstStyle/>
          <a:p>
            <a:endParaRPr sz="1800"/>
          </a:p>
        </p:txBody>
      </p:sp>
      <p:sp>
        <p:nvSpPr>
          <p:cNvPr id="111" name="bg object 111"/>
          <p:cNvSpPr/>
          <p:nvPr/>
        </p:nvSpPr>
        <p:spPr>
          <a:xfrm>
            <a:off x="10542153" y="5880128"/>
            <a:ext cx="1427905" cy="260215"/>
          </a:xfrm>
          <a:prstGeom prst="rect">
            <a:avLst/>
          </a:prstGeom>
          <a:blipFill>
            <a:blip r:embed="rId86" cstate="print"/>
            <a:stretch>
              <a:fillRect/>
            </a:stretch>
          </a:blipFill>
        </p:spPr>
        <p:txBody>
          <a:bodyPr wrap="square" lIns="0" tIns="0" rIns="0" bIns="0" rtlCol="0"/>
          <a:lstStyle/>
          <a:p>
            <a:endParaRPr sz="1800"/>
          </a:p>
        </p:txBody>
      </p:sp>
      <p:sp>
        <p:nvSpPr>
          <p:cNvPr id="112" name="bg object 112"/>
          <p:cNvSpPr/>
          <p:nvPr/>
        </p:nvSpPr>
        <p:spPr>
          <a:xfrm>
            <a:off x="10811581" y="6275141"/>
            <a:ext cx="125231" cy="115910"/>
          </a:xfrm>
          <a:prstGeom prst="rect">
            <a:avLst/>
          </a:prstGeom>
          <a:blipFill>
            <a:blip r:embed="rId57" cstate="print"/>
            <a:stretch>
              <a:fillRect/>
            </a:stretch>
          </a:blipFill>
        </p:spPr>
        <p:txBody>
          <a:bodyPr wrap="square" lIns="0" tIns="0" rIns="0" bIns="0" rtlCol="0"/>
          <a:lstStyle/>
          <a:p>
            <a:endParaRPr sz="1800"/>
          </a:p>
        </p:txBody>
      </p:sp>
      <p:sp>
        <p:nvSpPr>
          <p:cNvPr id="113" name="bg object 113"/>
          <p:cNvSpPr/>
          <p:nvPr/>
        </p:nvSpPr>
        <p:spPr>
          <a:xfrm>
            <a:off x="3095095" y="6928551"/>
            <a:ext cx="126385" cy="113571"/>
          </a:xfrm>
          <a:prstGeom prst="rect">
            <a:avLst/>
          </a:prstGeom>
          <a:blipFill>
            <a:blip r:embed="rId87" cstate="print"/>
            <a:stretch>
              <a:fillRect/>
            </a:stretch>
          </a:blipFill>
        </p:spPr>
        <p:txBody>
          <a:bodyPr wrap="square" lIns="0" tIns="0" rIns="0" bIns="0" rtlCol="0"/>
          <a:lstStyle/>
          <a:p>
            <a:endParaRPr sz="1800"/>
          </a:p>
        </p:txBody>
      </p:sp>
      <p:sp>
        <p:nvSpPr>
          <p:cNvPr id="114" name="bg object 114"/>
          <p:cNvSpPr/>
          <p:nvPr/>
        </p:nvSpPr>
        <p:spPr>
          <a:xfrm>
            <a:off x="3253955" y="6859738"/>
            <a:ext cx="183464" cy="184722"/>
          </a:xfrm>
          <a:prstGeom prst="rect">
            <a:avLst/>
          </a:prstGeom>
          <a:blipFill>
            <a:blip r:embed="rId88" cstate="print"/>
            <a:stretch>
              <a:fillRect/>
            </a:stretch>
          </a:blipFill>
        </p:spPr>
        <p:txBody>
          <a:bodyPr wrap="square" lIns="0" tIns="0" rIns="0" bIns="0" rtlCol="0"/>
          <a:lstStyle/>
          <a:p>
            <a:endParaRPr sz="1800"/>
          </a:p>
        </p:txBody>
      </p:sp>
      <p:sp>
        <p:nvSpPr>
          <p:cNvPr id="115" name="bg object 115"/>
          <p:cNvSpPr/>
          <p:nvPr/>
        </p:nvSpPr>
        <p:spPr>
          <a:xfrm>
            <a:off x="3462459" y="6867421"/>
            <a:ext cx="44417" cy="175260"/>
          </a:xfrm>
          <a:custGeom>
            <a:avLst/>
            <a:gdLst/>
            <a:ahLst/>
            <a:cxnLst/>
            <a:rect l="l" t="t" r="r" b="b"/>
            <a:pathLst>
              <a:path w="41910" h="175259">
                <a:moveTo>
                  <a:pt x="38080" y="63132"/>
                </a:moveTo>
                <a:lnTo>
                  <a:pt x="4676" y="63132"/>
                </a:lnTo>
                <a:lnTo>
                  <a:pt x="4676" y="174700"/>
                </a:lnTo>
                <a:lnTo>
                  <a:pt x="38080" y="174700"/>
                </a:lnTo>
                <a:lnTo>
                  <a:pt x="38080" y="63132"/>
                </a:lnTo>
                <a:close/>
              </a:path>
              <a:path w="41910" h="175259">
                <a:moveTo>
                  <a:pt x="20822" y="0"/>
                </a:moveTo>
                <a:lnTo>
                  <a:pt x="0" y="20876"/>
                </a:lnTo>
                <a:lnTo>
                  <a:pt x="20822" y="41754"/>
                </a:lnTo>
                <a:lnTo>
                  <a:pt x="41754" y="20876"/>
                </a:lnTo>
                <a:lnTo>
                  <a:pt x="20822" y="0"/>
                </a:lnTo>
                <a:close/>
              </a:path>
            </a:pathLst>
          </a:custGeom>
          <a:solidFill>
            <a:srgbClr val="000000"/>
          </a:solidFill>
        </p:spPr>
        <p:txBody>
          <a:bodyPr wrap="square" lIns="0" tIns="0" rIns="0" bIns="0" rtlCol="0"/>
          <a:lstStyle/>
          <a:p>
            <a:endParaRPr sz="1800"/>
          </a:p>
        </p:txBody>
      </p:sp>
      <p:sp>
        <p:nvSpPr>
          <p:cNvPr id="116" name="bg object 116"/>
          <p:cNvSpPr/>
          <p:nvPr/>
        </p:nvSpPr>
        <p:spPr>
          <a:xfrm>
            <a:off x="3541134" y="6928215"/>
            <a:ext cx="115764" cy="115910"/>
          </a:xfrm>
          <a:prstGeom prst="rect">
            <a:avLst/>
          </a:prstGeom>
          <a:blipFill>
            <a:blip r:embed="rId89" cstate="print"/>
            <a:stretch>
              <a:fillRect/>
            </a:stretch>
          </a:blipFill>
        </p:spPr>
        <p:txBody>
          <a:bodyPr wrap="square" lIns="0" tIns="0" rIns="0" bIns="0" rtlCol="0"/>
          <a:lstStyle/>
          <a:p>
            <a:endParaRPr sz="1800"/>
          </a:p>
        </p:txBody>
      </p:sp>
      <p:sp>
        <p:nvSpPr>
          <p:cNvPr id="117" name="bg object 117"/>
          <p:cNvSpPr/>
          <p:nvPr/>
        </p:nvSpPr>
        <p:spPr>
          <a:xfrm>
            <a:off x="3693208" y="6928215"/>
            <a:ext cx="76114" cy="113907"/>
          </a:xfrm>
          <a:prstGeom prst="rect">
            <a:avLst/>
          </a:prstGeom>
          <a:blipFill>
            <a:blip r:embed="rId51" cstate="print"/>
            <a:stretch>
              <a:fillRect/>
            </a:stretch>
          </a:blipFill>
        </p:spPr>
        <p:txBody>
          <a:bodyPr wrap="square" lIns="0" tIns="0" rIns="0" bIns="0" rtlCol="0"/>
          <a:lstStyle/>
          <a:p>
            <a:endParaRPr sz="1800"/>
          </a:p>
        </p:txBody>
      </p:sp>
      <p:sp>
        <p:nvSpPr>
          <p:cNvPr id="118" name="bg object 118"/>
          <p:cNvSpPr/>
          <p:nvPr/>
        </p:nvSpPr>
        <p:spPr>
          <a:xfrm>
            <a:off x="3790294" y="6860072"/>
            <a:ext cx="125318" cy="184053"/>
          </a:xfrm>
          <a:prstGeom prst="rect">
            <a:avLst/>
          </a:prstGeom>
          <a:blipFill>
            <a:blip r:embed="rId90" cstate="print"/>
            <a:stretch>
              <a:fillRect/>
            </a:stretch>
          </a:blipFill>
        </p:spPr>
        <p:txBody>
          <a:bodyPr wrap="square" lIns="0" tIns="0" rIns="0" bIns="0" rtlCol="0"/>
          <a:lstStyle/>
          <a:p>
            <a:endParaRPr sz="1800"/>
          </a:p>
        </p:txBody>
      </p:sp>
      <p:sp>
        <p:nvSpPr>
          <p:cNvPr id="119" name="bg object 119"/>
          <p:cNvSpPr/>
          <p:nvPr/>
        </p:nvSpPr>
        <p:spPr>
          <a:xfrm>
            <a:off x="3953280" y="6928215"/>
            <a:ext cx="187276" cy="113907"/>
          </a:xfrm>
          <a:prstGeom prst="rect">
            <a:avLst/>
          </a:prstGeom>
          <a:blipFill>
            <a:blip r:embed="rId91" cstate="print"/>
            <a:stretch>
              <a:fillRect/>
            </a:stretch>
          </a:blipFill>
        </p:spPr>
        <p:txBody>
          <a:bodyPr wrap="square" lIns="0" tIns="0" rIns="0" bIns="0" rtlCol="0"/>
          <a:lstStyle/>
          <a:p>
            <a:endParaRPr sz="1800"/>
          </a:p>
        </p:txBody>
      </p:sp>
      <p:sp>
        <p:nvSpPr>
          <p:cNvPr id="120" name="bg object 120"/>
          <p:cNvSpPr/>
          <p:nvPr/>
        </p:nvSpPr>
        <p:spPr>
          <a:xfrm>
            <a:off x="4185715" y="6860073"/>
            <a:ext cx="114701" cy="184387"/>
          </a:xfrm>
          <a:prstGeom prst="rect">
            <a:avLst/>
          </a:prstGeom>
          <a:blipFill>
            <a:blip r:embed="rId92" cstate="print"/>
            <a:stretch>
              <a:fillRect/>
            </a:stretch>
          </a:blipFill>
        </p:spPr>
        <p:txBody>
          <a:bodyPr wrap="square" lIns="0" tIns="0" rIns="0" bIns="0" rtlCol="0"/>
          <a:lstStyle/>
          <a:p>
            <a:endParaRPr sz="1800"/>
          </a:p>
        </p:txBody>
      </p:sp>
      <p:sp>
        <p:nvSpPr>
          <p:cNvPr id="121" name="bg object 121"/>
          <p:cNvSpPr/>
          <p:nvPr/>
        </p:nvSpPr>
        <p:spPr>
          <a:xfrm>
            <a:off x="3117045" y="7652756"/>
            <a:ext cx="374574" cy="184387"/>
          </a:xfrm>
          <a:prstGeom prst="rect">
            <a:avLst/>
          </a:prstGeom>
          <a:blipFill>
            <a:blip r:embed="rId93" cstate="print"/>
            <a:stretch>
              <a:fillRect/>
            </a:stretch>
          </a:blipFill>
        </p:spPr>
        <p:txBody>
          <a:bodyPr wrap="square" lIns="0" tIns="0" rIns="0" bIns="0" rtlCol="0"/>
          <a:lstStyle/>
          <a:p>
            <a:endParaRPr sz="1800"/>
          </a:p>
        </p:txBody>
      </p:sp>
      <p:sp>
        <p:nvSpPr>
          <p:cNvPr id="122" name="bg object 122"/>
          <p:cNvSpPr/>
          <p:nvPr/>
        </p:nvSpPr>
        <p:spPr>
          <a:xfrm>
            <a:off x="4436469" y="7652755"/>
            <a:ext cx="1149765" cy="184722"/>
          </a:xfrm>
          <a:prstGeom prst="rect">
            <a:avLst/>
          </a:prstGeom>
          <a:blipFill>
            <a:blip r:embed="rId94" cstate="print"/>
            <a:stretch>
              <a:fillRect/>
            </a:stretch>
          </a:blipFill>
        </p:spPr>
        <p:txBody>
          <a:bodyPr wrap="square" lIns="0" tIns="0" rIns="0" bIns="0" rtlCol="0"/>
          <a:lstStyle/>
          <a:p>
            <a:endParaRPr sz="1800"/>
          </a:p>
        </p:txBody>
      </p:sp>
      <p:sp>
        <p:nvSpPr>
          <p:cNvPr id="123" name="bg object 123"/>
          <p:cNvSpPr/>
          <p:nvPr/>
        </p:nvSpPr>
        <p:spPr>
          <a:xfrm>
            <a:off x="8143268" y="7645743"/>
            <a:ext cx="175041" cy="191401"/>
          </a:xfrm>
          <a:prstGeom prst="rect">
            <a:avLst/>
          </a:prstGeom>
          <a:blipFill>
            <a:blip r:embed="rId95" cstate="print"/>
            <a:stretch>
              <a:fillRect/>
            </a:stretch>
          </a:blipFill>
        </p:spPr>
        <p:txBody>
          <a:bodyPr wrap="square" lIns="0" tIns="0" rIns="0" bIns="0" rtlCol="0"/>
          <a:lstStyle/>
          <a:p>
            <a:endParaRPr sz="1800"/>
          </a:p>
        </p:txBody>
      </p:sp>
      <p:sp>
        <p:nvSpPr>
          <p:cNvPr id="124" name="bg object 124"/>
          <p:cNvSpPr/>
          <p:nvPr/>
        </p:nvSpPr>
        <p:spPr>
          <a:xfrm>
            <a:off x="8343252" y="7645742"/>
            <a:ext cx="395016" cy="191736"/>
          </a:xfrm>
          <a:prstGeom prst="rect">
            <a:avLst/>
          </a:prstGeom>
          <a:blipFill>
            <a:blip r:embed="rId96" cstate="print"/>
            <a:stretch>
              <a:fillRect/>
            </a:stretch>
          </a:blipFill>
        </p:spPr>
        <p:txBody>
          <a:bodyPr wrap="square" lIns="0" tIns="0" rIns="0" bIns="0" rtlCol="0"/>
          <a:lstStyle/>
          <a:p>
            <a:endParaRPr sz="1800"/>
          </a:p>
        </p:txBody>
      </p:sp>
      <p:sp>
        <p:nvSpPr>
          <p:cNvPr id="125" name="bg object 125"/>
          <p:cNvSpPr/>
          <p:nvPr/>
        </p:nvSpPr>
        <p:spPr>
          <a:xfrm>
            <a:off x="8772559" y="7645742"/>
            <a:ext cx="35668" cy="189865"/>
          </a:xfrm>
          <a:custGeom>
            <a:avLst/>
            <a:gdLst/>
            <a:ahLst/>
            <a:cxnLst/>
            <a:rect l="l" t="t" r="r" b="b"/>
            <a:pathLst>
              <a:path w="33654" h="189865">
                <a:moveTo>
                  <a:pt x="33404" y="0"/>
                </a:moveTo>
                <a:lnTo>
                  <a:pt x="0" y="6513"/>
                </a:lnTo>
                <a:lnTo>
                  <a:pt x="0" y="189397"/>
                </a:lnTo>
                <a:lnTo>
                  <a:pt x="33404" y="189397"/>
                </a:lnTo>
                <a:lnTo>
                  <a:pt x="33404" y="0"/>
                </a:lnTo>
                <a:close/>
              </a:path>
            </a:pathLst>
          </a:custGeom>
          <a:solidFill>
            <a:srgbClr val="000000"/>
          </a:solidFill>
        </p:spPr>
        <p:txBody>
          <a:bodyPr wrap="square" lIns="0" tIns="0" rIns="0" bIns="0" rtlCol="0"/>
          <a:lstStyle/>
          <a:p>
            <a:endParaRPr sz="1800"/>
          </a:p>
        </p:txBody>
      </p:sp>
      <p:sp>
        <p:nvSpPr>
          <p:cNvPr id="126" name="bg object 126"/>
          <p:cNvSpPr/>
          <p:nvPr/>
        </p:nvSpPr>
        <p:spPr>
          <a:xfrm>
            <a:off x="8830334" y="7703862"/>
            <a:ext cx="87089" cy="133280"/>
          </a:xfrm>
          <a:prstGeom prst="rect">
            <a:avLst/>
          </a:prstGeom>
          <a:blipFill>
            <a:blip r:embed="rId97" cstate="print"/>
            <a:stretch>
              <a:fillRect/>
            </a:stretch>
          </a:blipFill>
        </p:spPr>
        <p:txBody>
          <a:bodyPr wrap="square" lIns="0" tIns="0" rIns="0" bIns="0" rtlCol="0"/>
          <a:lstStyle/>
          <a:p>
            <a:endParaRPr sz="1800"/>
          </a:p>
        </p:txBody>
      </p:sp>
      <p:sp>
        <p:nvSpPr>
          <p:cNvPr id="127" name="bg object 127"/>
          <p:cNvSpPr/>
          <p:nvPr/>
        </p:nvSpPr>
        <p:spPr>
          <a:xfrm>
            <a:off x="9010699" y="7721233"/>
            <a:ext cx="125231" cy="115910"/>
          </a:xfrm>
          <a:prstGeom prst="rect">
            <a:avLst/>
          </a:prstGeom>
          <a:blipFill>
            <a:blip r:embed="rId98" cstate="print"/>
            <a:stretch>
              <a:fillRect/>
            </a:stretch>
          </a:blipFill>
        </p:spPr>
        <p:txBody>
          <a:bodyPr wrap="square" lIns="0" tIns="0" rIns="0" bIns="0" rtlCol="0"/>
          <a:lstStyle/>
          <a:p>
            <a:endParaRPr sz="1800"/>
          </a:p>
        </p:txBody>
      </p:sp>
      <p:sp>
        <p:nvSpPr>
          <p:cNvPr id="128" name="bg object 128"/>
          <p:cNvSpPr/>
          <p:nvPr/>
        </p:nvSpPr>
        <p:spPr>
          <a:xfrm>
            <a:off x="9929015" y="7652756"/>
            <a:ext cx="1111945" cy="184387"/>
          </a:xfrm>
          <a:prstGeom prst="rect">
            <a:avLst/>
          </a:prstGeom>
          <a:blipFill>
            <a:blip r:embed="rId99" cstate="print"/>
            <a:stretch>
              <a:fillRect/>
            </a:stretch>
          </a:blipFill>
        </p:spPr>
        <p:txBody>
          <a:bodyPr wrap="square" lIns="0" tIns="0" rIns="0" bIns="0" rtlCol="0"/>
          <a:lstStyle/>
          <a:p>
            <a:endParaRPr sz="1800"/>
          </a:p>
        </p:txBody>
      </p:sp>
      <p:sp>
        <p:nvSpPr>
          <p:cNvPr id="129" name="bg object 129"/>
          <p:cNvSpPr/>
          <p:nvPr/>
        </p:nvSpPr>
        <p:spPr>
          <a:xfrm>
            <a:off x="11138569" y="7723572"/>
            <a:ext cx="114701" cy="113907"/>
          </a:xfrm>
          <a:prstGeom prst="rect">
            <a:avLst/>
          </a:prstGeom>
          <a:blipFill>
            <a:blip r:embed="rId100" cstate="print"/>
            <a:stretch>
              <a:fillRect/>
            </a:stretch>
          </a:blipFill>
        </p:spPr>
        <p:txBody>
          <a:bodyPr wrap="square" lIns="0" tIns="0" rIns="0" bIns="0" rtlCol="0"/>
          <a:lstStyle/>
          <a:p>
            <a:endParaRPr sz="1800"/>
          </a:p>
        </p:txBody>
      </p:sp>
      <p:sp>
        <p:nvSpPr>
          <p:cNvPr id="130" name="bg object 130"/>
          <p:cNvSpPr/>
          <p:nvPr/>
        </p:nvSpPr>
        <p:spPr>
          <a:xfrm>
            <a:off x="11275525" y="7652756"/>
            <a:ext cx="350796" cy="184387"/>
          </a:xfrm>
          <a:prstGeom prst="rect">
            <a:avLst/>
          </a:prstGeom>
          <a:blipFill>
            <a:blip r:embed="rId101" cstate="print"/>
            <a:stretch>
              <a:fillRect/>
            </a:stretch>
          </a:blipFill>
        </p:spPr>
        <p:txBody>
          <a:bodyPr wrap="square" lIns="0" tIns="0" rIns="0" bIns="0" rtlCol="0"/>
          <a:lstStyle/>
          <a:p>
            <a:endParaRPr sz="1800"/>
          </a:p>
        </p:txBody>
      </p:sp>
      <p:sp>
        <p:nvSpPr>
          <p:cNvPr id="131" name="bg object 131"/>
          <p:cNvSpPr/>
          <p:nvPr/>
        </p:nvSpPr>
        <p:spPr>
          <a:xfrm>
            <a:off x="11734348" y="7721233"/>
            <a:ext cx="236994" cy="116244"/>
          </a:xfrm>
          <a:prstGeom prst="rect">
            <a:avLst/>
          </a:prstGeom>
          <a:blipFill>
            <a:blip r:embed="rId102" cstate="print"/>
            <a:stretch>
              <a:fillRect/>
            </a:stretch>
          </a:blipFill>
        </p:spPr>
        <p:txBody>
          <a:bodyPr wrap="square" lIns="0" tIns="0" rIns="0" bIns="0" rtlCol="0"/>
          <a:lstStyle/>
          <a:p>
            <a:endParaRPr sz="1800"/>
          </a:p>
        </p:txBody>
      </p:sp>
      <p:sp>
        <p:nvSpPr>
          <p:cNvPr id="132" name="bg object 132"/>
          <p:cNvSpPr/>
          <p:nvPr/>
        </p:nvSpPr>
        <p:spPr>
          <a:xfrm>
            <a:off x="3106516" y="7979294"/>
            <a:ext cx="433969" cy="184387"/>
          </a:xfrm>
          <a:prstGeom prst="rect">
            <a:avLst/>
          </a:prstGeom>
          <a:blipFill>
            <a:blip r:embed="rId103" cstate="print"/>
            <a:stretch>
              <a:fillRect/>
            </a:stretch>
          </a:blipFill>
        </p:spPr>
        <p:txBody>
          <a:bodyPr wrap="square" lIns="0" tIns="0" rIns="0" bIns="0" rtlCol="0"/>
          <a:lstStyle/>
          <a:p>
            <a:endParaRPr sz="1800"/>
          </a:p>
        </p:txBody>
      </p:sp>
      <p:sp>
        <p:nvSpPr>
          <p:cNvPr id="133" name="bg object 133"/>
          <p:cNvSpPr/>
          <p:nvPr/>
        </p:nvSpPr>
        <p:spPr>
          <a:xfrm>
            <a:off x="3564393" y="7986976"/>
            <a:ext cx="132472" cy="174700"/>
          </a:xfrm>
          <a:prstGeom prst="rect">
            <a:avLst/>
          </a:prstGeom>
          <a:blipFill>
            <a:blip r:embed="rId104" cstate="print"/>
            <a:stretch>
              <a:fillRect/>
            </a:stretch>
          </a:blipFill>
        </p:spPr>
        <p:txBody>
          <a:bodyPr wrap="square" lIns="0" tIns="0" rIns="0" bIns="0" rtlCol="0"/>
          <a:lstStyle/>
          <a:p>
            <a:endParaRPr sz="1800"/>
          </a:p>
        </p:txBody>
      </p:sp>
      <p:sp>
        <p:nvSpPr>
          <p:cNvPr id="134" name="bg object 134"/>
          <p:cNvSpPr/>
          <p:nvPr/>
        </p:nvSpPr>
        <p:spPr>
          <a:xfrm>
            <a:off x="3098047" y="8298817"/>
            <a:ext cx="855553" cy="191401"/>
          </a:xfrm>
          <a:prstGeom prst="rect">
            <a:avLst/>
          </a:prstGeom>
          <a:blipFill>
            <a:blip r:embed="rId105" cstate="print"/>
            <a:stretch>
              <a:fillRect/>
            </a:stretch>
          </a:blipFill>
        </p:spPr>
        <p:txBody>
          <a:bodyPr wrap="square" lIns="0" tIns="0" rIns="0" bIns="0" rtlCol="0"/>
          <a:lstStyle/>
          <a:p>
            <a:endParaRPr sz="1800"/>
          </a:p>
        </p:txBody>
      </p:sp>
      <p:sp>
        <p:nvSpPr>
          <p:cNvPr id="135" name="bg object 135"/>
          <p:cNvSpPr/>
          <p:nvPr/>
        </p:nvSpPr>
        <p:spPr>
          <a:xfrm>
            <a:off x="3956677" y="8305838"/>
            <a:ext cx="555887" cy="184785"/>
          </a:xfrm>
          <a:custGeom>
            <a:avLst/>
            <a:gdLst/>
            <a:ahLst/>
            <a:cxnLst/>
            <a:rect l="l" t="t" r="r" b="b"/>
            <a:pathLst>
              <a:path w="524510" h="184784">
                <a:moveTo>
                  <a:pt x="63131" y="112572"/>
                </a:moveTo>
                <a:lnTo>
                  <a:pt x="1612" y="112572"/>
                </a:lnTo>
                <a:lnTo>
                  <a:pt x="0" y="134620"/>
                </a:lnTo>
                <a:lnTo>
                  <a:pt x="61518" y="134620"/>
                </a:lnTo>
                <a:lnTo>
                  <a:pt x="63131" y="112572"/>
                </a:lnTo>
                <a:close/>
              </a:path>
              <a:path w="524510" h="184784">
                <a:moveTo>
                  <a:pt x="184785" y="79222"/>
                </a:moveTo>
                <a:lnTo>
                  <a:pt x="184619" y="76936"/>
                </a:lnTo>
                <a:lnTo>
                  <a:pt x="183832" y="72263"/>
                </a:lnTo>
                <a:lnTo>
                  <a:pt x="183337" y="70307"/>
                </a:lnTo>
                <a:lnTo>
                  <a:pt x="182664" y="68808"/>
                </a:lnTo>
                <a:lnTo>
                  <a:pt x="157454" y="72199"/>
                </a:lnTo>
                <a:lnTo>
                  <a:pt x="158343" y="77495"/>
                </a:lnTo>
                <a:lnTo>
                  <a:pt x="159004" y="84404"/>
                </a:lnTo>
                <a:lnTo>
                  <a:pt x="154381" y="123253"/>
                </a:lnTo>
                <a:lnTo>
                  <a:pt x="139407" y="155498"/>
                </a:lnTo>
                <a:lnTo>
                  <a:pt x="139128" y="155498"/>
                </a:lnTo>
                <a:lnTo>
                  <a:pt x="128993" y="123151"/>
                </a:lnTo>
                <a:lnTo>
                  <a:pt x="126276" y="115189"/>
                </a:lnTo>
                <a:lnTo>
                  <a:pt x="110566" y="77825"/>
                </a:lnTo>
                <a:lnTo>
                  <a:pt x="94932" y="69481"/>
                </a:lnTo>
                <a:lnTo>
                  <a:pt x="87020" y="69532"/>
                </a:lnTo>
                <a:lnTo>
                  <a:pt x="82232" y="69862"/>
                </a:lnTo>
                <a:lnTo>
                  <a:pt x="74942" y="70650"/>
                </a:lnTo>
                <a:lnTo>
                  <a:pt x="65532" y="72097"/>
                </a:lnTo>
                <a:lnTo>
                  <a:pt x="65532" y="82842"/>
                </a:lnTo>
                <a:lnTo>
                  <a:pt x="70815" y="82842"/>
                </a:lnTo>
                <a:lnTo>
                  <a:pt x="73939" y="84289"/>
                </a:lnTo>
                <a:lnTo>
                  <a:pt x="98907" y="136398"/>
                </a:lnTo>
                <a:lnTo>
                  <a:pt x="114808" y="182384"/>
                </a:lnTo>
                <a:lnTo>
                  <a:pt x="142189" y="182384"/>
                </a:lnTo>
                <a:lnTo>
                  <a:pt x="164236" y="146862"/>
                </a:lnTo>
                <a:lnTo>
                  <a:pt x="180886" y="108165"/>
                </a:lnTo>
                <a:lnTo>
                  <a:pt x="184785" y="81508"/>
                </a:lnTo>
                <a:lnTo>
                  <a:pt x="184785" y="79222"/>
                </a:lnTo>
                <a:close/>
              </a:path>
              <a:path w="524510" h="184784">
                <a:moveTo>
                  <a:pt x="285559" y="16649"/>
                </a:moveTo>
                <a:lnTo>
                  <a:pt x="268465" y="0"/>
                </a:lnTo>
                <a:lnTo>
                  <a:pt x="232117" y="41808"/>
                </a:lnTo>
                <a:lnTo>
                  <a:pt x="242862" y="52108"/>
                </a:lnTo>
                <a:lnTo>
                  <a:pt x="285559" y="16649"/>
                </a:lnTo>
                <a:close/>
              </a:path>
              <a:path w="524510" h="184784">
                <a:moveTo>
                  <a:pt x="308610" y="161671"/>
                </a:moveTo>
                <a:lnTo>
                  <a:pt x="305828" y="153657"/>
                </a:lnTo>
                <a:lnTo>
                  <a:pt x="304101" y="154546"/>
                </a:lnTo>
                <a:lnTo>
                  <a:pt x="301650" y="155549"/>
                </a:lnTo>
                <a:lnTo>
                  <a:pt x="275539" y="162839"/>
                </a:lnTo>
                <a:lnTo>
                  <a:pt x="271259" y="163626"/>
                </a:lnTo>
                <a:lnTo>
                  <a:pt x="267131" y="164007"/>
                </a:lnTo>
                <a:lnTo>
                  <a:pt x="258445" y="164007"/>
                </a:lnTo>
                <a:lnTo>
                  <a:pt x="234454" y="138290"/>
                </a:lnTo>
                <a:lnTo>
                  <a:pt x="234454" y="129273"/>
                </a:lnTo>
                <a:lnTo>
                  <a:pt x="276987" y="126212"/>
                </a:lnTo>
                <a:lnTo>
                  <a:pt x="281825" y="125704"/>
                </a:lnTo>
                <a:lnTo>
                  <a:pt x="285838" y="125095"/>
                </a:lnTo>
                <a:lnTo>
                  <a:pt x="289852" y="124536"/>
                </a:lnTo>
                <a:lnTo>
                  <a:pt x="293192" y="123812"/>
                </a:lnTo>
                <a:lnTo>
                  <a:pt x="295973" y="122974"/>
                </a:lnTo>
                <a:lnTo>
                  <a:pt x="298754" y="122199"/>
                </a:lnTo>
                <a:lnTo>
                  <a:pt x="300990" y="121259"/>
                </a:lnTo>
                <a:lnTo>
                  <a:pt x="302704" y="120142"/>
                </a:lnTo>
                <a:lnTo>
                  <a:pt x="304431" y="119087"/>
                </a:lnTo>
                <a:lnTo>
                  <a:pt x="305879" y="117856"/>
                </a:lnTo>
                <a:lnTo>
                  <a:pt x="306946" y="116573"/>
                </a:lnTo>
                <a:lnTo>
                  <a:pt x="306946" y="115570"/>
                </a:lnTo>
                <a:lnTo>
                  <a:pt x="306946" y="115074"/>
                </a:lnTo>
                <a:lnTo>
                  <a:pt x="305320" y="106172"/>
                </a:lnTo>
                <a:lnTo>
                  <a:pt x="302869" y="98767"/>
                </a:lnTo>
                <a:lnTo>
                  <a:pt x="296367" y="86791"/>
                </a:lnTo>
                <a:lnTo>
                  <a:pt x="294259" y="84175"/>
                </a:lnTo>
                <a:lnTo>
                  <a:pt x="292519" y="82003"/>
                </a:lnTo>
                <a:lnTo>
                  <a:pt x="288124" y="78435"/>
                </a:lnTo>
                <a:lnTo>
                  <a:pt x="283730" y="74828"/>
                </a:lnTo>
                <a:lnTo>
                  <a:pt x="278879" y="72263"/>
                </a:lnTo>
                <a:lnTo>
                  <a:pt x="271538" y="70167"/>
                </a:lnTo>
                <a:lnTo>
                  <a:pt x="271538" y="113957"/>
                </a:lnTo>
                <a:lnTo>
                  <a:pt x="234784" y="115570"/>
                </a:lnTo>
                <a:lnTo>
                  <a:pt x="234784" y="112852"/>
                </a:lnTo>
                <a:lnTo>
                  <a:pt x="234950" y="110007"/>
                </a:lnTo>
                <a:lnTo>
                  <a:pt x="241642" y="87401"/>
                </a:lnTo>
                <a:lnTo>
                  <a:pt x="243255" y="86233"/>
                </a:lnTo>
                <a:lnTo>
                  <a:pt x="245033" y="85394"/>
                </a:lnTo>
                <a:lnTo>
                  <a:pt x="249047" y="84404"/>
                </a:lnTo>
                <a:lnTo>
                  <a:pt x="251104" y="84175"/>
                </a:lnTo>
                <a:lnTo>
                  <a:pt x="256171" y="84175"/>
                </a:lnTo>
                <a:lnTo>
                  <a:pt x="269646" y="103936"/>
                </a:lnTo>
                <a:lnTo>
                  <a:pt x="270471" y="107340"/>
                </a:lnTo>
                <a:lnTo>
                  <a:pt x="271081" y="110680"/>
                </a:lnTo>
                <a:lnTo>
                  <a:pt x="271538" y="113957"/>
                </a:lnTo>
                <a:lnTo>
                  <a:pt x="271538" y="70167"/>
                </a:lnTo>
                <a:lnTo>
                  <a:pt x="268363" y="69253"/>
                </a:lnTo>
                <a:lnTo>
                  <a:pt x="262902" y="68478"/>
                </a:lnTo>
                <a:lnTo>
                  <a:pt x="249097" y="68478"/>
                </a:lnTo>
                <a:lnTo>
                  <a:pt x="241465" y="69532"/>
                </a:lnTo>
                <a:lnTo>
                  <a:pt x="227380" y="73875"/>
                </a:lnTo>
                <a:lnTo>
                  <a:pt x="221208" y="77381"/>
                </a:lnTo>
                <a:lnTo>
                  <a:pt x="216027" y="82169"/>
                </a:lnTo>
                <a:lnTo>
                  <a:pt x="210794" y="86906"/>
                </a:lnTo>
                <a:lnTo>
                  <a:pt x="199377" y="129552"/>
                </a:lnTo>
                <a:lnTo>
                  <a:pt x="199618" y="136740"/>
                </a:lnTo>
                <a:lnTo>
                  <a:pt x="218033" y="176364"/>
                </a:lnTo>
                <a:lnTo>
                  <a:pt x="241858" y="184391"/>
                </a:lnTo>
                <a:lnTo>
                  <a:pt x="254939" y="184391"/>
                </a:lnTo>
                <a:lnTo>
                  <a:pt x="260731" y="183718"/>
                </a:lnTo>
                <a:lnTo>
                  <a:pt x="272034" y="180987"/>
                </a:lnTo>
                <a:lnTo>
                  <a:pt x="277380" y="179209"/>
                </a:lnTo>
                <a:lnTo>
                  <a:pt x="282448" y="176923"/>
                </a:lnTo>
                <a:lnTo>
                  <a:pt x="287515" y="174701"/>
                </a:lnTo>
                <a:lnTo>
                  <a:pt x="292239" y="172250"/>
                </a:lnTo>
                <a:lnTo>
                  <a:pt x="301040" y="166903"/>
                </a:lnTo>
                <a:lnTo>
                  <a:pt x="305041" y="164287"/>
                </a:lnTo>
                <a:lnTo>
                  <a:pt x="305422" y="164007"/>
                </a:lnTo>
                <a:lnTo>
                  <a:pt x="308610" y="161671"/>
                </a:lnTo>
                <a:close/>
              </a:path>
              <a:path w="524510" h="184784">
                <a:moveTo>
                  <a:pt x="410667" y="139128"/>
                </a:moveTo>
                <a:lnTo>
                  <a:pt x="376593" y="112064"/>
                </a:lnTo>
                <a:lnTo>
                  <a:pt x="363347" y="107505"/>
                </a:lnTo>
                <a:lnTo>
                  <a:pt x="359791" y="105778"/>
                </a:lnTo>
                <a:lnTo>
                  <a:pt x="353999" y="101828"/>
                </a:lnTo>
                <a:lnTo>
                  <a:pt x="352552" y="99212"/>
                </a:lnTo>
                <a:lnTo>
                  <a:pt x="352552" y="94195"/>
                </a:lnTo>
                <a:lnTo>
                  <a:pt x="362407" y="86182"/>
                </a:lnTo>
                <a:lnTo>
                  <a:pt x="367525" y="86182"/>
                </a:lnTo>
                <a:lnTo>
                  <a:pt x="399592" y="93522"/>
                </a:lnTo>
                <a:lnTo>
                  <a:pt x="403326" y="71424"/>
                </a:lnTo>
                <a:lnTo>
                  <a:pt x="397916" y="70650"/>
                </a:lnTo>
                <a:lnTo>
                  <a:pt x="392188" y="69977"/>
                </a:lnTo>
                <a:lnTo>
                  <a:pt x="380111" y="68757"/>
                </a:lnTo>
                <a:lnTo>
                  <a:pt x="374370" y="68478"/>
                </a:lnTo>
                <a:lnTo>
                  <a:pt x="362458" y="68478"/>
                </a:lnTo>
                <a:lnTo>
                  <a:pt x="327723" y="91351"/>
                </a:lnTo>
                <a:lnTo>
                  <a:pt x="324827" y="100152"/>
                </a:lnTo>
                <a:lnTo>
                  <a:pt x="324827" y="108953"/>
                </a:lnTo>
                <a:lnTo>
                  <a:pt x="358787" y="136067"/>
                </a:lnTo>
                <a:lnTo>
                  <a:pt x="363397" y="137617"/>
                </a:lnTo>
                <a:lnTo>
                  <a:pt x="371868" y="140792"/>
                </a:lnTo>
                <a:lnTo>
                  <a:pt x="375424" y="142570"/>
                </a:lnTo>
                <a:lnTo>
                  <a:pt x="381165" y="146748"/>
                </a:lnTo>
                <a:lnTo>
                  <a:pt x="382612" y="149593"/>
                </a:lnTo>
                <a:lnTo>
                  <a:pt x="382612" y="156438"/>
                </a:lnTo>
                <a:lnTo>
                  <a:pt x="369747" y="168681"/>
                </a:lnTo>
                <a:lnTo>
                  <a:pt x="363296" y="168681"/>
                </a:lnTo>
                <a:lnTo>
                  <a:pt x="328777" y="153327"/>
                </a:lnTo>
                <a:lnTo>
                  <a:pt x="320484" y="174142"/>
                </a:lnTo>
                <a:lnTo>
                  <a:pt x="326491" y="177711"/>
                </a:lnTo>
                <a:lnTo>
                  <a:pt x="332892" y="180327"/>
                </a:lnTo>
                <a:lnTo>
                  <a:pt x="346646" y="183553"/>
                </a:lnTo>
                <a:lnTo>
                  <a:pt x="354215" y="184391"/>
                </a:lnTo>
                <a:lnTo>
                  <a:pt x="367017" y="184391"/>
                </a:lnTo>
                <a:lnTo>
                  <a:pt x="403707" y="165125"/>
                </a:lnTo>
                <a:lnTo>
                  <a:pt x="410667" y="151930"/>
                </a:lnTo>
                <a:lnTo>
                  <a:pt x="410667" y="145643"/>
                </a:lnTo>
                <a:lnTo>
                  <a:pt x="410667" y="139128"/>
                </a:lnTo>
                <a:close/>
              </a:path>
              <a:path w="524510" h="184784">
                <a:moveTo>
                  <a:pt x="524306" y="157441"/>
                </a:moveTo>
                <a:lnTo>
                  <a:pt x="518744" y="154317"/>
                </a:lnTo>
                <a:lnTo>
                  <a:pt x="515683" y="158000"/>
                </a:lnTo>
                <a:lnTo>
                  <a:pt x="512394" y="161391"/>
                </a:lnTo>
                <a:lnTo>
                  <a:pt x="488454" y="168351"/>
                </a:lnTo>
                <a:lnTo>
                  <a:pt x="482053" y="168351"/>
                </a:lnTo>
                <a:lnTo>
                  <a:pt x="466242" y="168071"/>
                </a:lnTo>
                <a:lnTo>
                  <a:pt x="456438" y="167513"/>
                </a:lnTo>
                <a:lnTo>
                  <a:pt x="510946" y="76657"/>
                </a:lnTo>
                <a:lnTo>
                  <a:pt x="510946" y="70815"/>
                </a:lnTo>
                <a:lnTo>
                  <a:pt x="444309" y="71755"/>
                </a:lnTo>
                <a:lnTo>
                  <a:pt x="426097" y="87287"/>
                </a:lnTo>
                <a:lnTo>
                  <a:pt x="437349" y="86626"/>
                </a:lnTo>
                <a:lnTo>
                  <a:pt x="461010" y="85902"/>
                </a:lnTo>
                <a:lnTo>
                  <a:pt x="471919" y="85839"/>
                </a:lnTo>
                <a:lnTo>
                  <a:pt x="417410" y="175539"/>
                </a:lnTo>
                <a:lnTo>
                  <a:pt x="417410" y="182384"/>
                </a:lnTo>
                <a:lnTo>
                  <a:pt x="465747" y="184327"/>
                </a:lnTo>
                <a:lnTo>
                  <a:pt x="478929" y="184670"/>
                </a:lnTo>
                <a:lnTo>
                  <a:pt x="492569" y="184721"/>
                </a:lnTo>
                <a:lnTo>
                  <a:pt x="498144" y="183769"/>
                </a:lnTo>
                <a:lnTo>
                  <a:pt x="523138" y="160058"/>
                </a:lnTo>
                <a:lnTo>
                  <a:pt x="524306" y="157441"/>
                </a:lnTo>
                <a:close/>
              </a:path>
            </a:pathLst>
          </a:custGeom>
          <a:solidFill>
            <a:srgbClr val="000000"/>
          </a:solidFill>
        </p:spPr>
        <p:txBody>
          <a:bodyPr wrap="square" lIns="0" tIns="0" rIns="0" bIns="0" rtlCol="0"/>
          <a:lstStyle/>
          <a:p>
            <a:endParaRPr sz="1800"/>
          </a:p>
        </p:txBody>
      </p:sp>
      <p:sp>
        <p:nvSpPr>
          <p:cNvPr id="136" name="bg object 136"/>
          <p:cNvSpPr/>
          <p:nvPr/>
        </p:nvSpPr>
        <p:spPr>
          <a:xfrm>
            <a:off x="4626886" y="8376645"/>
            <a:ext cx="114701" cy="113907"/>
          </a:xfrm>
          <a:prstGeom prst="rect">
            <a:avLst/>
          </a:prstGeom>
          <a:blipFill>
            <a:blip r:embed="rId106" cstate="print"/>
            <a:stretch>
              <a:fillRect/>
            </a:stretch>
          </a:blipFill>
        </p:spPr>
        <p:txBody>
          <a:bodyPr wrap="square" lIns="0" tIns="0" rIns="0" bIns="0" rtlCol="0"/>
          <a:lstStyle/>
          <a:p>
            <a:endParaRPr sz="1800"/>
          </a:p>
        </p:txBody>
      </p:sp>
      <p:sp>
        <p:nvSpPr>
          <p:cNvPr id="137" name="bg object 137"/>
          <p:cNvSpPr/>
          <p:nvPr/>
        </p:nvSpPr>
        <p:spPr>
          <a:xfrm>
            <a:off x="4763842" y="8305829"/>
            <a:ext cx="417657" cy="215118"/>
          </a:xfrm>
          <a:prstGeom prst="rect">
            <a:avLst/>
          </a:prstGeom>
          <a:blipFill>
            <a:blip r:embed="rId107" cstate="print"/>
            <a:stretch>
              <a:fillRect/>
            </a:stretch>
          </a:blipFill>
        </p:spPr>
        <p:txBody>
          <a:bodyPr wrap="square" lIns="0" tIns="0" rIns="0" bIns="0" rtlCol="0"/>
          <a:lstStyle/>
          <a:p>
            <a:endParaRPr sz="1800"/>
          </a:p>
        </p:txBody>
      </p:sp>
      <p:sp>
        <p:nvSpPr>
          <p:cNvPr id="138" name="bg object 138"/>
          <p:cNvSpPr/>
          <p:nvPr/>
        </p:nvSpPr>
        <p:spPr>
          <a:xfrm>
            <a:off x="5293290" y="8374306"/>
            <a:ext cx="236994" cy="116244"/>
          </a:xfrm>
          <a:prstGeom prst="rect">
            <a:avLst/>
          </a:prstGeom>
          <a:blipFill>
            <a:blip r:embed="rId108" cstate="print"/>
            <a:stretch>
              <a:fillRect/>
            </a:stretch>
          </a:blipFill>
        </p:spPr>
        <p:txBody>
          <a:bodyPr wrap="square" lIns="0" tIns="0" rIns="0" bIns="0" rtlCol="0"/>
          <a:lstStyle/>
          <a:p>
            <a:endParaRPr sz="1800"/>
          </a:p>
        </p:txBody>
      </p:sp>
      <p:sp>
        <p:nvSpPr>
          <p:cNvPr id="139" name="bg object 139"/>
          <p:cNvSpPr/>
          <p:nvPr/>
        </p:nvSpPr>
        <p:spPr>
          <a:xfrm>
            <a:off x="5640505" y="8319525"/>
            <a:ext cx="534129" cy="170692"/>
          </a:xfrm>
          <a:prstGeom prst="rect">
            <a:avLst/>
          </a:prstGeom>
          <a:blipFill>
            <a:blip r:embed="rId109" cstate="print"/>
            <a:stretch>
              <a:fillRect/>
            </a:stretch>
          </a:blipFill>
        </p:spPr>
        <p:txBody>
          <a:bodyPr wrap="square" lIns="0" tIns="0" rIns="0" bIns="0" rtlCol="0"/>
          <a:lstStyle/>
          <a:p>
            <a:endParaRPr sz="1800"/>
          </a:p>
        </p:txBody>
      </p:sp>
      <p:sp>
        <p:nvSpPr>
          <p:cNvPr id="140" name="bg object 140"/>
          <p:cNvSpPr/>
          <p:nvPr/>
        </p:nvSpPr>
        <p:spPr>
          <a:xfrm>
            <a:off x="6186739" y="8374317"/>
            <a:ext cx="304863" cy="116205"/>
          </a:xfrm>
          <a:custGeom>
            <a:avLst/>
            <a:gdLst/>
            <a:ahLst/>
            <a:cxnLst/>
            <a:rect l="l" t="t" r="r" b="b"/>
            <a:pathLst>
              <a:path w="287654" h="116204">
                <a:moveTo>
                  <a:pt x="63131" y="44094"/>
                </a:moveTo>
                <a:lnTo>
                  <a:pt x="1612" y="44094"/>
                </a:lnTo>
                <a:lnTo>
                  <a:pt x="0" y="66141"/>
                </a:lnTo>
                <a:lnTo>
                  <a:pt x="61518" y="66141"/>
                </a:lnTo>
                <a:lnTo>
                  <a:pt x="63131" y="44094"/>
                </a:lnTo>
                <a:close/>
              </a:path>
              <a:path w="287654" h="116204">
                <a:moveTo>
                  <a:pt x="194475" y="95250"/>
                </a:moveTo>
                <a:lnTo>
                  <a:pt x="189687" y="96532"/>
                </a:lnTo>
                <a:lnTo>
                  <a:pt x="185839" y="97205"/>
                </a:lnTo>
                <a:lnTo>
                  <a:pt x="176822" y="97205"/>
                </a:lnTo>
                <a:lnTo>
                  <a:pt x="176479" y="96532"/>
                </a:lnTo>
                <a:lnTo>
                  <a:pt x="173761" y="91249"/>
                </a:lnTo>
                <a:lnTo>
                  <a:pt x="173761" y="57785"/>
                </a:lnTo>
                <a:lnTo>
                  <a:pt x="173659" y="22047"/>
                </a:lnTo>
                <a:lnTo>
                  <a:pt x="173177" y="19037"/>
                </a:lnTo>
                <a:lnTo>
                  <a:pt x="173037" y="18199"/>
                </a:lnTo>
                <a:lnTo>
                  <a:pt x="171538" y="14643"/>
                </a:lnTo>
                <a:lnTo>
                  <a:pt x="170091" y="11074"/>
                </a:lnTo>
                <a:lnTo>
                  <a:pt x="167970" y="8178"/>
                </a:lnTo>
                <a:lnTo>
                  <a:pt x="162407" y="3835"/>
                </a:lnTo>
                <a:lnTo>
                  <a:pt x="158953" y="2286"/>
                </a:lnTo>
                <a:lnTo>
                  <a:pt x="154889" y="1384"/>
                </a:lnTo>
                <a:lnTo>
                  <a:pt x="150774" y="444"/>
                </a:lnTo>
                <a:lnTo>
                  <a:pt x="146202" y="0"/>
                </a:lnTo>
                <a:lnTo>
                  <a:pt x="141808" y="0"/>
                </a:lnTo>
                <a:lnTo>
                  <a:pt x="141808" y="91973"/>
                </a:lnTo>
                <a:lnTo>
                  <a:pt x="138404" y="93306"/>
                </a:lnTo>
                <a:lnTo>
                  <a:pt x="135013" y="94361"/>
                </a:lnTo>
                <a:lnTo>
                  <a:pt x="131673" y="95250"/>
                </a:lnTo>
                <a:lnTo>
                  <a:pt x="128270" y="96088"/>
                </a:lnTo>
                <a:lnTo>
                  <a:pt x="124714" y="96532"/>
                </a:lnTo>
                <a:lnTo>
                  <a:pt x="117475" y="96532"/>
                </a:lnTo>
                <a:lnTo>
                  <a:pt x="114973" y="94919"/>
                </a:lnTo>
                <a:lnTo>
                  <a:pt x="113423" y="91528"/>
                </a:lnTo>
                <a:lnTo>
                  <a:pt x="112026" y="88519"/>
                </a:lnTo>
                <a:lnTo>
                  <a:pt x="111302" y="84455"/>
                </a:lnTo>
                <a:lnTo>
                  <a:pt x="111353" y="76441"/>
                </a:lnTo>
                <a:lnTo>
                  <a:pt x="111569" y="72986"/>
                </a:lnTo>
                <a:lnTo>
                  <a:pt x="111747" y="71310"/>
                </a:lnTo>
                <a:lnTo>
                  <a:pt x="112217" y="67856"/>
                </a:lnTo>
                <a:lnTo>
                  <a:pt x="112471" y="66586"/>
                </a:lnTo>
                <a:lnTo>
                  <a:pt x="112801" y="65303"/>
                </a:lnTo>
                <a:lnTo>
                  <a:pt x="113080" y="63969"/>
                </a:lnTo>
                <a:lnTo>
                  <a:pt x="113474" y="63080"/>
                </a:lnTo>
                <a:lnTo>
                  <a:pt x="113919" y="62522"/>
                </a:lnTo>
                <a:lnTo>
                  <a:pt x="114909" y="61175"/>
                </a:lnTo>
                <a:lnTo>
                  <a:pt x="117525" y="60071"/>
                </a:lnTo>
                <a:lnTo>
                  <a:pt x="121818" y="59182"/>
                </a:lnTo>
                <a:lnTo>
                  <a:pt x="126047" y="58229"/>
                </a:lnTo>
                <a:lnTo>
                  <a:pt x="132283" y="57785"/>
                </a:lnTo>
                <a:lnTo>
                  <a:pt x="140525" y="57785"/>
                </a:lnTo>
                <a:lnTo>
                  <a:pt x="140627" y="68033"/>
                </a:lnTo>
                <a:lnTo>
                  <a:pt x="140944" y="78054"/>
                </a:lnTo>
                <a:lnTo>
                  <a:pt x="141300" y="84455"/>
                </a:lnTo>
                <a:lnTo>
                  <a:pt x="141414" y="86296"/>
                </a:lnTo>
                <a:lnTo>
                  <a:pt x="141465" y="88290"/>
                </a:lnTo>
                <a:lnTo>
                  <a:pt x="141579" y="90297"/>
                </a:lnTo>
                <a:lnTo>
                  <a:pt x="141693" y="91528"/>
                </a:lnTo>
                <a:lnTo>
                  <a:pt x="141808" y="91973"/>
                </a:lnTo>
                <a:lnTo>
                  <a:pt x="141808" y="0"/>
                </a:lnTo>
                <a:lnTo>
                  <a:pt x="136347" y="0"/>
                </a:lnTo>
                <a:lnTo>
                  <a:pt x="131724" y="393"/>
                </a:lnTo>
                <a:lnTo>
                  <a:pt x="127050" y="1168"/>
                </a:lnTo>
                <a:lnTo>
                  <a:pt x="122428" y="1892"/>
                </a:lnTo>
                <a:lnTo>
                  <a:pt x="117868" y="2946"/>
                </a:lnTo>
                <a:lnTo>
                  <a:pt x="108788" y="5562"/>
                </a:lnTo>
                <a:lnTo>
                  <a:pt x="104343" y="7010"/>
                </a:lnTo>
                <a:lnTo>
                  <a:pt x="99936" y="8686"/>
                </a:lnTo>
                <a:lnTo>
                  <a:pt x="95491" y="10299"/>
                </a:lnTo>
                <a:lnTo>
                  <a:pt x="91249" y="12026"/>
                </a:lnTo>
                <a:lnTo>
                  <a:pt x="87249" y="13754"/>
                </a:lnTo>
                <a:lnTo>
                  <a:pt x="91808" y="25387"/>
                </a:lnTo>
                <a:lnTo>
                  <a:pt x="97828" y="23101"/>
                </a:lnTo>
                <a:lnTo>
                  <a:pt x="103619" y="21488"/>
                </a:lnTo>
                <a:lnTo>
                  <a:pt x="114808" y="19532"/>
                </a:lnTo>
                <a:lnTo>
                  <a:pt x="119697" y="19037"/>
                </a:lnTo>
                <a:lnTo>
                  <a:pt x="129895" y="19037"/>
                </a:lnTo>
                <a:lnTo>
                  <a:pt x="134061" y="20040"/>
                </a:lnTo>
                <a:lnTo>
                  <a:pt x="136575" y="22047"/>
                </a:lnTo>
                <a:lnTo>
                  <a:pt x="139077" y="23990"/>
                </a:lnTo>
                <a:lnTo>
                  <a:pt x="140360" y="27165"/>
                </a:lnTo>
                <a:lnTo>
                  <a:pt x="140360" y="47434"/>
                </a:lnTo>
                <a:lnTo>
                  <a:pt x="112191" y="48323"/>
                </a:lnTo>
                <a:lnTo>
                  <a:pt x="105333" y="49161"/>
                </a:lnTo>
                <a:lnTo>
                  <a:pt x="78549" y="68033"/>
                </a:lnTo>
                <a:lnTo>
                  <a:pt x="77000" y="72199"/>
                </a:lnTo>
                <a:lnTo>
                  <a:pt x="76352" y="76441"/>
                </a:lnTo>
                <a:lnTo>
                  <a:pt x="76314" y="84455"/>
                </a:lnTo>
                <a:lnTo>
                  <a:pt x="76682" y="90297"/>
                </a:lnTo>
                <a:lnTo>
                  <a:pt x="96659" y="115912"/>
                </a:lnTo>
                <a:lnTo>
                  <a:pt x="109842" y="115912"/>
                </a:lnTo>
                <a:lnTo>
                  <a:pt x="113525" y="115519"/>
                </a:lnTo>
                <a:lnTo>
                  <a:pt x="120205" y="113842"/>
                </a:lnTo>
                <a:lnTo>
                  <a:pt x="123380" y="112788"/>
                </a:lnTo>
                <a:lnTo>
                  <a:pt x="126377" y="111404"/>
                </a:lnTo>
                <a:lnTo>
                  <a:pt x="129387" y="110058"/>
                </a:lnTo>
                <a:lnTo>
                  <a:pt x="132232" y="108508"/>
                </a:lnTo>
                <a:lnTo>
                  <a:pt x="134962" y="106781"/>
                </a:lnTo>
                <a:lnTo>
                  <a:pt x="143306" y="101384"/>
                </a:lnTo>
                <a:lnTo>
                  <a:pt x="144030" y="102997"/>
                </a:lnTo>
                <a:lnTo>
                  <a:pt x="144983" y="104660"/>
                </a:lnTo>
                <a:lnTo>
                  <a:pt x="146088" y="106273"/>
                </a:lnTo>
                <a:lnTo>
                  <a:pt x="147154" y="107886"/>
                </a:lnTo>
                <a:lnTo>
                  <a:pt x="160451" y="115239"/>
                </a:lnTo>
                <a:lnTo>
                  <a:pt x="166357" y="115239"/>
                </a:lnTo>
                <a:lnTo>
                  <a:pt x="169202" y="114909"/>
                </a:lnTo>
                <a:lnTo>
                  <a:pt x="172148" y="114236"/>
                </a:lnTo>
                <a:lnTo>
                  <a:pt x="175094" y="113626"/>
                </a:lnTo>
                <a:lnTo>
                  <a:pt x="194475" y="102768"/>
                </a:lnTo>
                <a:lnTo>
                  <a:pt x="194475" y="101384"/>
                </a:lnTo>
                <a:lnTo>
                  <a:pt x="194475" y="97205"/>
                </a:lnTo>
                <a:lnTo>
                  <a:pt x="194475" y="95250"/>
                </a:lnTo>
                <a:close/>
              </a:path>
              <a:path w="287654" h="116204">
                <a:moveTo>
                  <a:pt x="287566" y="70650"/>
                </a:moveTo>
                <a:lnTo>
                  <a:pt x="253492" y="43586"/>
                </a:lnTo>
                <a:lnTo>
                  <a:pt x="240245" y="39027"/>
                </a:lnTo>
                <a:lnTo>
                  <a:pt x="236677" y="37299"/>
                </a:lnTo>
                <a:lnTo>
                  <a:pt x="230886" y="33350"/>
                </a:lnTo>
                <a:lnTo>
                  <a:pt x="229450" y="30734"/>
                </a:lnTo>
                <a:lnTo>
                  <a:pt x="229450" y="25717"/>
                </a:lnTo>
                <a:lnTo>
                  <a:pt x="239293" y="17703"/>
                </a:lnTo>
                <a:lnTo>
                  <a:pt x="244424" y="17703"/>
                </a:lnTo>
                <a:lnTo>
                  <a:pt x="276491" y="25044"/>
                </a:lnTo>
                <a:lnTo>
                  <a:pt x="280212" y="2946"/>
                </a:lnTo>
                <a:lnTo>
                  <a:pt x="274815" y="2171"/>
                </a:lnTo>
                <a:lnTo>
                  <a:pt x="269087" y="1498"/>
                </a:lnTo>
                <a:lnTo>
                  <a:pt x="256997" y="279"/>
                </a:lnTo>
                <a:lnTo>
                  <a:pt x="251269" y="0"/>
                </a:lnTo>
                <a:lnTo>
                  <a:pt x="239356" y="0"/>
                </a:lnTo>
                <a:lnTo>
                  <a:pt x="204609" y="22872"/>
                </a:lnTo>
                <a:lnTo>
                  <a:pt x="201714" y="31673"/>
                </a:lnTo>
                <a:lnTo>
                  <a:pt x="201714" y="40474"/>
                </a:lnTo>
                <a:lnTo>
                  <a:pt x="235673" y="67589"/>
                </a:lnTo>
                <a:lnTo>
                  <a:pt x="240296" y="69138"/>
                </a:lnTo>
                <a:lnTo>
                  <a:pt x="248767" y="72313"/>
                </a:lnTo>
                <a:lnTo>
                  <a:pt x="252323" y="74091"/>
                </a:lnTo>
                <a:lnTo>
                  <a:pt x="258064" y="78270"/>
                </a:lnTo>
                <a:lnTo>
                  <a:pt x="259511" y="81114"/>
                </a:lnTo>
                <a:lnTo>
                  <a:pt x="259511" y="87960"/>
                </a:lnTo>
                <a:lnTo>
                  <a:pt x="246646" y="100203"/>
                </a:lnTo>
                <a:lnTo>
                  <a:pt x="240182" y="100203"/>
                </a:lnTo>
                <a:lnTo>
                  <a:pt x="205676" y="84848"/>
                </a:lnTo>
                <a:lnTo>
                  <a:pt x="197370" y="105664"/>
                </a:lnTo>
                <a:lnTo>
                  <a:pt x="203390" y="109232"/>
                </a:lnTo>
                <a:lnTo>
                  <a:pt x="209791" y="111848"/>
                </a:lnTo>
                <a:lnTo>
                  <a:pt x="223545" y="115074"/>
                </a:lnTo>
                <a:lnTo>
                  <a:pt x="231114" y="115912"/>
                </a:lnTo>
                <a:lnTo>
                  <a:pt x="243916" y="115912"/>
                </a:lnTo>
                <a:lnTo>
                  <a:pt x="280606" y="96647"/>
                </a:lnTo>
                <a:lnTo>
                  <a:pt x="287566" y="83451"/>
                </a:lnTo>
                <a:lnTo>
                  <a:pt x="287566" y="77165"/>
                </a:lnTo>
                <a:lnTo>
                  <a:pt x="287566" y="70650"/>
                </a:lnTo>
                <a:close/>
              </a:path>
            </a:pathLst>
          </a:custGeom>
          <a:solidFill>
            <a:srgbClr val="000000"/>
          </a:solidFill>
        </p:spPr>
        <p:txBody>
          <a:bodyPr wrap="square" lIns="0" tIns="0" rIns="0" bIns="0" rtlCol="0"/>
          <a:lstStyle/>
          <a:p>
            <a:endParaRPr sz="1800"/>
          </a:p>
        </p:txBody>
      </p:sp>
      <p:sp>
        <p:nvSpPr>
          <p:cNvPr id="141" name="bg object 141"/>
          <p:cNvSpPr/>
          <p:nvPr/>
        </p:nvSpPr>
        <p:spPr>
          <a:xfrm>
            <a:off x="3097928" y="7645742"/>
            <a:ext cx="8876587" cy="3837088"/>
          </a:xfrm>
          <a:prstGeom prst="rect">
            <a:avLst/>
          </a:prstGeom>
          <a:blipFill>
            <a:blip r:embed="rId110" cstate="print"/>
            <a:stretch>
              <a:fillRect/>
            </a:stretch>
          </a:blipFill>
        </p:spPr>
        <p:txBody>
          <a:bodyPr wrap="square" lIns="0" tIns="0" rIns="0" bIns="0" rtlCol="0"/>
          <a:lstStyle/>
          <a:p>
            <a:endParaRPr sz="1800"/>
          </a:p>
        </p:txBody>
      </p:sp>
      <p:sp>
        <p:nvSpPr>
          <p:cNvPr id="142" name="bg object 142"/>
          <p:cNvSpPr/>
          <p:nvPr/>
        </p:nvSpPr>
        <p:spPr>
          <a:xfrm>
            <a:off x="3115982" y="10333528"/>
            <a:ext cx="187276" cy="113906"/>
          </a:xfrm>
          <a:prstGeom prst="rect">
            <a:avLst/>
          </a:prstGeom>
          <a:blipFill>
            <a:blip r:embed="rId111" cstate="print"/>
            <a:stretch>
              <a:fillRect/>
            </a:stretch>
          </a:blipFill>
        </p:spPr>
        <p:txBody>
          <a:bodyPr wrap="square" lIns="0" tIns="0" rIns="0" bIns="0" rtlCol="0"/>
          <a:lstStyle/>
          <a:p>
            <a:endParaRPr sz="1800"/>
          </a:p>
        </p:txBody>
      </p:sp>
      <p:sp>
        <p:nvSpPr>
          <p:cNvPr id="143" name="bg object 143"/>
          <p:cNvSpPr/>
          <p:nvPr/>
        </p:nvSpPr>
        <p:spPr>
          <a:xfrm>
            <a:off x="3328229" y="10333528"/>
            <a:ext cx="115763" cy="115910"/>
          </a:xfrm>
          <a:prstGeom prst="rect">
            <a:avLst/>
          </a:prstGeom>
          <a:blipFill>
            <a:blip r:embed="rId89" cstate="print"/>
            <a:stretch>
              <a:fillRect/>
            </a:stretch>
          </a:blipFill>
        </p:spPr>
        <p:txBody>
          <a:bodyPr wrap="square" lIns="0" tIns="0" rIns="0" bIns="0" rtlCol="0"/>
          <a:lstStyle/>
          <a:p>
            <a:endParaRPr sz="1800"/>
          </a:p>
        </p:txBody>
      </p:sp>
      <p:sp>
        <p:nvSpPr>
          <p:cNvPr id="144" name="bg object 144"/>
          <p:cNvSpPr/>
          <p:nvPr/>
        </p:nvSpPr>
        <p:spPr>
          <a:xfrm>
            <a:off x="3467900" y="10333528"/>
            <a:ext cx="114701" cy="113906"/>
          </a:xfrm>
          <a:prstGeom prst="rect">
            <a:avLst/>
          </a:prstGeom>
          <a:blipFill>
            <a:blip r:embed="rId60" cstate="print"/>
            <a:stretch>
              <a:fillRect/>
            </a:stretch>
          </a:blipFill>
        </p:spPr>
        <p:txBody>
          <a:bodyPr wrap="square" lIns="0" tIns="0" rIns="0" bIns="0" rtlCol="0"/>
          <a:lstStyle/>
          <a:p>
            <a:endParaRPr sz="1800"/>
          </a:p>
        </p:txBody>
      </p:sp>
      <p:sp>
        <p:nvSpPr>
          <p:cNvPr id="145" name="bg object 145"/>
          <p:cNvSpPr/>
          <p:nvPr/>
        </p:nvSpPr>
        <p:spPr>
          <a:xfrm>
            <a:off x="3604148" y="10316158"/>
            <a:ext cx="321354" cy="133280"/>
          </a:xfrm>
          <a:prstGeom prst="rect">
            <a:avLst/>
          </a:prstGeom>
          <a:blipFill>
            <a:blip r:embed="rId112" cstate="print"/>
            <a:stretch>
              <a:fillRect/>
            </a:stretch>
          </a:blipFill>
        </p:spPr>
        <p:txBody>
          <a:bodyPr wrap="square" lIns="0" tIns="0" rIns="0" bIns="0" rtlCol="0"/>
          <a:lstStyle/>
          <a:p>
            <a:endParaRPr sz="1800"/>
          </a:p>
        </p:txBody>
      </p:sp>
      <p:sp>
        <p:nvSpPr>
          <p:cNvPr id="146" name="bg object 146"/>
          <p:cNvSpPr/>
          <p:nvPr/>
        </p:nvSpPr>
        <p:spPr>
          <a:xfrm>
            <a:off x="3117045" y="11726508"/>
            <a:ext cx="353215" cy="169356"/>
          </a:xfrm>
          <a:prstGeom prst="rect">
            <a:avLst/>
          </a:prstGeom>
          <a:blipFill>
            <a:blip r:embed="rId113" cstate="print"/>
            <a:stretch>
              <a:fillRect/>
            </a:stretch>
          </a:blipFill>
        </p:spPr>
        <p:txBody>
          <a:bodyPr wrap="square" lIns="0" tIns="0" rIns="0" bIns="0" rtlCol="0"/>
          <a:lstStyle/>
          <a:p>
            <a:endParaRPr sz="1800"/>
          </a:p>
        </p:txBody>
      </p:sp>
      <p:sp>
        <p:nvSpPr>
          <p:cNvPr id="147" name="bg object 147"/>
          <p:cNvSpPr/>
          <p:nvPr/>
        </p:nvSpPr>
        <p:spPr>
          <a:xfrm>
            <a:off x="3494168" y="11704129"/>
            <a:ext cx="125677" cy="191068"/>
          </a:xfrm>
          <a:prstGeom prst="rect">
            <a:avLst/>
          </a:prstGeom>
          <a:blipFill>
            <a:blip r:embed="rId114" cstate="print"/>
            <a:stretch>
              <a:fillRect/>
            </a:stretch>
          </a:blipFill>
        </p:spPr>
        <p:txBody>
          <a:bodyPr wrap="square" lIns="0" tIns="0" rIns="0" bIns="0" rtlCol="0"/>
          <a:lstStyle/>
          <a:p>
            <a:endParaRPr sz="1800"/>
          </a:p>
        </p:txBody>
      </p:sp>
      <p:sp>
        <p:nvSpPr>
          <p:cNvPr id="148" name="bg object 148"/>
          <p:cNvSpPr/>
          <p:nvPr/>
        </p:nvSpPr>
        <p:spPr>
          <a:xfrm>
            <a:off x="3696392" y="11704130"/>
            <a:ext cx="934877" cy="191735"/>
          </a:xfrm>
          <a:prstGeom prst="rect">
            <a:avLst/>
          </a:prstGeom>
          <a:blipFill>
            <a:blip r:embed="rId115" cstate="print"/>
            <a:stretch>
              <a:fillRect/>
            </a:stretch>
          </a:blipFill>
        </p:spPr>
        <p:txBody>
          <a:bodyPr wrap="square" lIns="0" tIns="0" rIns="0" bIns="0" rtlCol="0"/>
          <a:lstStyle/>
          <a:p>
            <a:endParaRPr sz="1800"/>
          </a:p>
        </p:txBody>
      </p:sp>
      <p:sp>
        <p:nvSpPr>
          <p:cNvPr id="149" name="bg object 149"/>
          <p:cNvSpPr/>
          <p:nvPr/>
        </p:nvSpPr>
        <p:spPr>
          <a:xfrm>
            <a:off x="4726666" y="11704130"/>
            <a:ext cx="488520" cy="191401"/>
          </a:xfrm>
          <a:prstGeom prst="rect">
            <a:avLst/>
          </a:prstGeom>
          <a:blipFill>
            <a:blip r:embed="rId116" cstate="print"/>
            <a:stretch>
              <a:fillRect/>
            </a:stretch>
          </a:blipFill>
        </p:spPr>
        <p:txBody>
          <a:bodyPr wrap="square" lIns="0" tIns="0" rIns="0" bIns="0" rtlCol="0"/>
          <a:lstStyle/>
          <a:p>
            <a:endParaRPr sz="1800"/>
          </a:p>
        </p:txBody>
      </p:sp>
      <p:sp>
        <p:nvSpPr>
          <p:cNvPr id="150" name="bg object 150"/>
          <p:cNvSpPr/>
          <p:nvPr/>
        </p:nvSpPr>
        <p:spPr>
          <a:xfrm>
            <a:off x="5291734" y="11779619"/>
            <a:ext cx="125231" cy="115910"/>
          </a:xfrm>
          <a:prstGeom prst="rect">
            <a:avLst/>
          </a:prstGeom>
          <a:blipFill>
            <a:blip r:embed="rId117" cstate="print"/>
            <a:stretch>
              <a:fillRect/>
            </a:stretch>
          </a:blipFill>
        </p:spPr>
        <p:txBody>
          <a:bodyPr wrap="square" lIns="0" tIns="0" rIns="0" bIns="0" rtlCol="0"/>
          <a:lstStyle/>
          <a:p>
            <a:endParaRPr sz="1800"/>
          </a:p>
        </p:txBody>
      </p:sp>
      <p:sp>
        <p:nvSpPr>
          <p:cNvPr id="151" name="bg object 151"/>
          <p:cNvSpPr/>
          <p:nvPr/>
        </p:nvSpPr>
        <p:spPr>
          <a:xfrm>
            <a:off x="5501682" y="11704130"/>
            <a:ext cx="1361206" cy="191401"/>
          </a:xfrm>
          <a:prstGeom prst="rect">
            <a:avLst/>
          </a:prstGeom>
          <a:blipFill>
            <a:blip r:embed="rId118" cstate="print"/>
            <a:stretch>
              <a:fillRect/>
            </a:stretch>
          </a:blipFill>
        </p:spPr>
        <p:txBody>
          <a:bodyPr wrap="square" lIns="0" tIns="0" rIns="0" bIns="0" rtlCol="0"/>
          <a:lstStyle/>
          <a:p>
            <a:endParaRPr sz="1800"/>
          </a:p>
        </p:txBody>
      </p:sp>
      <p:sp>
        <p:nvSpPr>
          <p:cNvPr id="152" name="bg object 152"/>
          <p:cNvSpPr/>
          <p:nvPr/>
        </p:nvSpPr>
        <p:spPr>
          <a:xfrm>
            <a:off x="6966780" y="11704129"/>
            <a:ext cx="1002539" cy="265891"/>
          </a:xfrm>
          <a:prstGeom prst="rect">
            <a:avLst/>
          </a:prstGeom>
          <a:blipFill>
            <a:blip r:embed="rId119" cstate="print"/>
            <a:stretch>
              <a:fillRect/>
            </a:stretch>
          </a:blipFill>
        </p:spPr>
        <p:txBody>
          <a:bodyPr wrap="square" lIns="0" tIns="0" rIns="0" bIns="0" rtlCol="0"/>
          <a:lstStyle/>
          <a:p>
            <a:endParaRPr sz="1800"/>
          </a:p>
        </p:txBody>
      </p:sp>
      <p:sp>
        <p:nvSpPr>
          <p:cNvPr id="153" name="bg object 153"/>
          <p:cNvSpPr/>
          <p:nvPr/>
        </p:nvSpPr>
        <p:spPr>
          <a:xfrm>
            <a:off x="8063745" y="11704129"/>
            <a:ext cx="1048838" cy="191736"/>
          </a:xfrm>
          <a:prstGeom prst="rect">
            <a:avLst/>
          </a:prstGeom>
          <a:blipFill>
            <a:blip r:embed="rId120" cstate="print"/>
            <a:stretch>
              <a:fillRect/>
            </a:stretch>
          </a:blipFill>
        </p:spPr>
        <p:txBody>
          <a:bodyPr wrap="square" lIns="0" tIns="0" rIns="0" bIns="0" rtlCol="0"/>
          <a:lstStyle/>
          <a:p>
            <a:endParaRPr sz="1800"/>
          </a:p>
        </p:txBody>
      </p:sp>
      <p:sp>
        <p:nvSpPr>
          <p:cNvPr id="154" name="bg object 154"/>
          <p:cNvSpPr/>
          <p:nvPr/>
        </p:nvSpPr>
        <p:spPr>
          <a:xfrm>
            <a:off x="9198598" y="11704129"/>
            <a:ext cx="244472" cy="222132"/>
          </a:xfrm>
          <a:prstGeom prst="rect">
            <a:avLst/>
          </a:prstGeom>
          <a:blipFill>
            <a:blip r:embed="rId121" cstate="print"/>
            <a:stretch>
              <a:fillRect/>
            </a:stretch>
          </a:blipFill>
        </p:spPr>
        <p:txBody>
          <a:bodyPr wrap="square" lIns="0" tIns="0" rIns="0" bIns="0" rtlCol="0"/>
          <a:lstStyle/>
          <a:p>
            <a:endParaRPr sz="1800"/>
          </a:p>
        </p:txBody>
      </p:sp>
      <p:sp>
        <p:nvSpPr>
          <p:cNvPr id="155" name="bg object 155"/>
          <p:cNvSpPr/>
          <p:nvPr/>
        </p:nvSpPr>
        <p:spPr>
          <a:xfrm>
            <a:off x="9516103" y="11779619"/>
            <a:ext cx="522388" cy="191738"/>
          </a:xfrm>
          <a:prstGeom prst="rect">
            <a:avLst/>
          </a:prstGeom>
          <a:blipFill>
            <a:blip r:embed="rId122" cstate="print"/>
            <a:stretch>
              <a:fillRect/>
            </a:stretch>
          </a:blipFill>
        </p:spPr>
        <p:txBody>
          <a:bodyPr wrap="square" lIns="0" tIns="0" rIns="0" bIns="0" rtlCol="0"/>
          <a:lstStyle/>
          <a:p>
            <a:endParaRPr sz="1800"/>
          </a:p>
        </p:txBody>
      </p:sp>
      <p:sp>
        <p:nvSpPr>
          <p:cNvPr id="156" name="bg object 156"/>
          <p:cNvSpPr/>
          <p:nvPr/>
        </p:nvSpPr>
        <p:spPr>
          <a:xfrm>
            <a:off x="10119700" y="11704130"/>
            <a:ext cx="254340" cy="191401"/>
          </a:xfrm>
          <a:prstGeom prst="rect">
            <a:avLst/>
          </a:prstGeom>
          <a:blipFill>
            <a:blip r:embed="rId123" cstate="print"/>
            <a:stretch>
              <a:fillRect/>
            </a:stretch>
          </a:blipFill>
        </p:spPr>
        <p:txBody>
          <a:bodyPr wrap="square" lIns="0" tIns="0" rIns="0" bIns="0" rtlCol="0"/>
          <a:lstStyle/>
          <a:p>
            <a:endParaRPr sz="1800"/>
          </a:p>
        </p:txBody>
      </p:sp>
      <p:sp>
        <p:nvSpPr>
          <p:cNvPr id="157" name="bg object 157"/>
          <p:cNvSpPr/>
          <p:nvPr/>
        </p:nvSpPr>
        <p:spPr>
          <a:xfrm>
            <a:off x="10399131" y="11779619"/>
            <a:ext cx="125318" cy="115910"/>
          </a:xfrm>
          <a:prstGeom prst="rect">
            <a:avLst/>
          </a:prstGeom>
          <a:blipFill>
            <a:blip r:embed="rId124" cstate="print"/>
            <a:stretch>
              <a:fillRect/>
            </a:stretch>
          </a:blipFill>
        </p:spPr>
        <p:txBody>
          <a:bodyPr wrap="square" lIns="0" tIns="0" rIns="0" bIns="0" rtlCol="0"/>
          <a:lstStyle/>
          <a:p>
            <a:endParaRPr sz="1800"/>
          </a:p>
        </p:txBody>
      </p:sp>
      <p:sp>
        <p:nvSpPr>
          <p:cNvPr id="158" name="bg object 158"/>
          <p:cNvSpPr/>
          <p:nvPr/>
        </p:nvSpPr>
        <p:spPr>
          <a:xfrm>
            <a:off x="10549715" y="11704130"/>
            <a:ext cx="35668" cy="189865"/>
          </a:xfrm>
          <a:custGeom>
            <a:avLst/>
            <a:gdLst/>
            <a:ahLst/>
            <a:cxnLst/>
            <a:rect l="l" t="t" r="r" b="b"/>
            <a:pathLst>
              <a:path w="33654" h="189865">
                <a:moveTo>
                  <a:pt x="33404" y="0"/>
                </a:moveTo>
                <a:lnTo>
                  <a:pt x="0" y="6513"/>
                </a:lnTo>
                <a:lnTo>
                  <a:pt x="0" y="189397"/>
                </a:lnTo>
                <a:lnTo>
                  <a:pt x="33404" y="189397"/>
                </a:lnTo>
                <a:lnTo>
                  <a:pt x="33404" y="0"/>
                </a:lnTo>
                <a:close/>
              </a:path>
            </a:pathLst>
          </a:custGeom>
          <a:solidFill>
            <a:srgbClr val="000000"/>
          </a:solidFill>
        </p:spPr>
        <p:txBody>
          <a:bodyPr wrap="square" lIns="0" tIns="0" rIns="0" bIns="0" rtlCol="0"/>
          <a:lstStyle/>
          <a:p>
            <a:endParaRPr sz="1800"/>
          </a:p>
        </p:txBody>
      </p:sp>
      <p:sp>
        <p:nvSpPr>
          <p:cNvPr id="159" name="bg object 159"/>
          <p:cNvSpPr/>
          <p:nvPr/>
        </p:nvSpPr>
        <p:spPr>
          <a:xfrm>
            <a:off x="10680367" y="11779619"/>
            <a:ext cx="125231" cy="115910"/>
          </a:xfrm>
          <a:prstGeom prst="rect">
            <a:avLst/>
          </a:prstGeom>
          <a:blipFill>
            <a:blip r:embed="rId117" cstate="print"/>
            <a:stretch>
              <a:fillRect/>
            </a:stretch>
          </a:blipFill>
        </p:spPr>
        <p:txBody>
          <a:bodyPr wrap="square" lIns="0" tIns="0" rIns="0" bIns="0" rtlCol="0"/>
          <a:lstStyle/>
          <a:p>
            <a:endParaRPr sz="1800"/>
          </a:p>
        </p:txBody>
      </p:sp>
      <p:sp>
        <p:nvSpPr>
          <p:cNvPr id="160" name="bg object 160"/>
          <p:cNvSpPr/>
          <p:nvPr/>
        </p:nvSpPr>
        <p:spPr>
          <a:xfrm>
            <a:off x="3115983" y="12030666"/>
            <a:ext cx="35668" cy="189865"/>
          </a:xfrm>
          <a:custGeom>
            <a:avLst/>
            <a:gdLst/>
            <a:ahLst/>
            <a:cxnLst/>
            <a:rect l="l" t="t" r="r" b="b"/>
            <a:pathLst>
              <a:path w="33655" h="189865">
                <a:moveTo>
                  <a:pt x="33404" y="0"/>
                </a:moveTo>
                <a:lnTo>
                  <a:pt x="0" y="6513"/>
                </a:lnTo>
                <a:lnTo>
                  <a:pt x="0" y="189397"/>
                </a:lnTo>
                <a:lnTo>
                  <a:pt x="33404" y="189397"/>
                </a:lnTo>
                <a:lnTo>
                  <a:pt x="33404" y="0"/>
                </a:lnTo>
                <a:close/>
              </a:path>
            </a:pathLst>
          </a:custGeom>
          <a:solidFill>
            <a:srgbClr val="000000"/>
          </a:solidFill>
        </p:spPr>
        <p:txBody>
          <a:bodyPr wrap="square" lIns="0" tIns="0" rIns="0" bIns="0" rtlCol="0"/>
          <a:lstStyle/>
          <a:p>
            <a:endParaRPr sz="1800"/>
          </a:p>
        </p:txBody>
      </p:sp>
      <p:sp>
        <p:nvSpPr>
          <p:cNvPr id="161" name="bg object 161"/>
          <p:cNvSpPr/>
          <p:nvPr/>
        </p:nvSpPr>
        <p:spPr>
          <a:xfrm>
            <a:off x="3177300" y="12037681"/>
            <a:ext cx="246939" cy="184387"/>
          </a:xfrm>
          <a:prstGeom prst="rect">
            <a:avLst/>
          </a:prstGeom>
          <a:blipFill>
            <a:blip r:embed="rId125" cstate="print"/>
            <a:stretch>
              <a:fillRect/>
            </a:stretch>
          </a:blipFill>
        </p:spPr>
        <p:txBody>
          <a:bodyPr wrap="square" lIns="0" tIns="0" rIns="0" bIns="0" rtlCol="0"/>
          <a:lstStyle/>
          <a:p>
            <a:endParaRPr sz="1800"/>
          </a:p>
        </p:txBody>
      </p:sp>
      <p:sp>
        <p:nvSpPr>
          <p:cNvPr id="162" name="bg object 162"/>
          <p:cNvSpPr/>
          <p:nvPr/>
        </p:nvSpPr>
        <p:spPr>
          <a:xfrm>
            <a:off x="3448146" y="12106157"/>
            <a:ext cx="76114" cy="113907"/>
          </a:xfrm>
          <a:prstGeom prst="rect">
            <a:avLst/>
          </a:prstGeom>
          <a:blipFill>
            <a:blip r:embed="rId51" cstate="print"/>
            <a:stretch>
              <a:fillRect/>
            </a:stretch>
          </a:blipFill>
        </p:spPr>
        <p:txBody>
          <a:bodyPr wrap="square" lIns="0" tIns="0" rIns="0" bIns="0" rtlCol="0"/>
          <a:lstStyle/>
          <a:p>
            <a:endParaRPr sz="1800"/>
          </a:p>
        </p:txBody>
      </p:sp>
      <p:sp>
        <p:nvSpPr>
          <p:cNvPr id="163" name="bg object 163"/>
          <p:cNvSpPr/>
          <p:nvPr/>
        </p:nvSpPr>
        <p:spPr>
          <a:xfrm>
            <a:off x="3708299" y="12106157"/>
            <a:ext cx="125231" cy="115910"/>
          </a:xfrm>
          <a:prstGeom prst="rect">
            <a:avLst/>
          </a:prstGeom>
          <a:blipFill>
            <a:blip r:embed="rId126" cstate="print"/>
            <a:stretch>
              <a:fillRect/>
            </a:stretch>
          </a:blipFill>
        </p:spPr>
        <p:txBody>
          <a:bodyPr wrap="square" lIns="0" tIns="0" rIns="0" bIns="0" rtlCol="0"/>
          <a:lstStyle/>
          <a:p>
            <a:endParaRPr sz="1800"/>
          </a:p>
        </p:txBody>
      </p:sp>
      <p:sp>
        <p:nvSpPr>
          <p:cNvPr id="164" name="bg object 164"/>
          <p:cNvSpPr/>
          <p:nvPr/>
        </p:nvSpPr>
        <p:spPr>
          <a:xfrm>
            <a:off x="4822560" y="12037681"/>
            <a:ext cx="223928" cy="184387"/>
          </a:xfrm>
          <a:prstGeom prst="rect">
            <a:avLst/>
          </a:prstGeom>
          <a:blipFill>
            <a:blip r:embed="rId127" cstate="print"/>
            <a:stretch>
              <a:fillRect/>
            </a:stretch>
          </a:blipFill>
        </p:spPr>
        <p:txBody>
          <a:bodyPr wrap="square" lIns="0" tIns="0" rIns="0" bIns="0" rtlCol="0"/>
          <a:lstStyle/>
          <a:p>
            <a:endParaRPr sz="1800"/>
          </a:p>
        </p:txBody>
      </p:sp>
      <p:sp>
        <p:nvSpPr>
          <p:cNvPr id="165" name="bg object 165"/>
          <p:cNvSpPr/>
          <p:nvPr/>
        </p:nvSpPr>
        <p:spPr>
          <a:xfrm>
            <a:off x="5141260" y="12106158"/>
            <a:ext cx="361888" cy="116245"/>
          </a:xfrm>
          <a:prstGeom prst="rect">
            <a:avLst/>
          </a:prstGeom>
          <a:blipFill>
            <a:blip r:embed="rId128" cstate="print"/>
            <a:stretch>
              <a:fillRect/>
            </a:stretch>
          </a:blipFill>
        </p:spPr>
        <p:txBody>
          <a:bodyPr wrap="square" lIns="0" tIns="0" rIns="0" bIns="0" rtlCol="0"/>
          <a:lstStyle/>
          <a:p>
            <a:endParaRPr sz="1800"/>
          </a:p>
        </p:txBody>
      </p:sp>
      <p:sp>
        <p:nvSpPr>
          <p:cNvPr id="166" name="bg object 166"/>
          <p:cNvSpPr/>
          <p:nvPr/>
        </p:nvSpPr>
        <p:spPr>
          <a:xfrm>
            <a:off x="5527056" y="12030665"/>
            <a:ext cx="125678" cy="191068"/>
          </a:xfrm>
          <a:prstGeom prst="rect">
            <a:avLst/>
          </a:prstGeom>
          <a:blipFill>
            <a:blip r:embed="rId129" cstate="print"/>
            <a:stretch>
              <a:fillRect/>
            </a:stretch>
          </a:blipFill>
        </p:spPr>
        <p:txBody>
          <a:bodyPr wrap="square" lIns="0" tIns="0" rIns="0" bIns="0" rtlCol="0"/>
          <a:lstStyle/>
          <a:p>
            <a:endParaRPr sz="1800"/>
          </a:p>
        </p:txBody>
      </p:sp>
      <p:sp>
        <p:nvSpPr>
          <p:cNvPr id="167" name="bg object 167"/>
          <p:cNvSpPr/>
          <p:nvPr/>
        </p:nvSpPr>
        <p:spPr>
          <a:xfrm>
            <a:off x="7990239" y="12048705"/>
            <a:ext cx="170282" cy="171359"/>
          </a:xfrm>
          <a:prstGeom prst="rect">
            <a:avLst/>
          </a:prstGeom>
          <a:blipFill>
            <a:blip r:embed="rId33" cstate="print"/>
            <a:stretch>
              <a:fillRect/>
            </a:stretch>
          </a:blipFill>
        </p:spPr>
        <p:txBody>
          <a:bodyPr wrap="square" lIns="0" tIns="0" rIns="0" bIns="0" rtlCol="0"/>
          <a:lstStyle/>
          <a:p>
            <a:endParaRPr sz="1800"/>
          </a:p>
        </p:txBody>
      </p:sp>
      <p:sp>
        <p:nvSpPr>
          <p:cNvPr id="168" name="bg object 168"/>
          <p:cNvSpPr/>
          <p:nvPr/>
        </p:nvSpPr>
        <p:spPr>
          <a:xfrm>
            <a:off x="9396159" y="12037680"/>
            <a:ext cx="374408" cy="184722"/>
          </a:xfrm>
          <a:prstGeom prst="rect">
            <a:avLst/>
          </a:prstGeom>
          <a:blipFill>
            <a:blip r:embed="rId130" cstate="print"/>
            <a:stretch>
              <a:fillRect/>
            </a:stretch>
          </a:blipFill>
        </p:spPr>
        <p:txBody>
          <a:bodyPr wrap="square" lIns="0" tIns="0" rIns="0" bIns="0" rtlCol="0"/>
          <a:lstStyle/>
          <a:p>
            <a:endParaRPr sz="1800"/>
          </a:p>
        </p:txBody>
      </p:sp>
      <p:sp>
        <p:nvSpPr>
          <p:cNvPr id="169" name="bg object 169"/>
          <p:cNvSpPr/>
          <p:nvPr/>
        </p:nvSpPr>
        <p:spPr>
          <a:xfrm>
            <a:off x="9869233" y="12037680"/>
            <a:ext cx="1083160" cy="215118"/>
          </a:xfrm>
          <a:prstGeom prst="rect">
            <a:avLst/>
          </a:prstGeom>
          <a:blipFill>
            <a:blip r:embed="rId131" cstate="print"/>
            <a:stretch>
              <a:fillRect/>
            </a:stretch>
          </a:blipFill>
        </p:spPr>
        <p:txBody>
          <a:bodyPr wrap="square" lIns="0" tIns="0" rIns="0" bIns="0" rtlCol="0"/>
          <a:lstStyle/>
          <a:p>
            <a:endParaRPr sz="1800"/>
          </a:p>
        </p:txBody>
      </p:sp>
      <p:sp>
        <p:nvSpPr>
          <p:cNvPr id="170" name="bg object 170"/>
          <p:cNvSpPr/>
          <p:nvPr/>
        </p:nvSpPr>
        <p:spPr>
          <a:xfrm>
            <a:off x="3115982" y="12037680"/>
            <a:ext cx="1879919" cy="511258"/>
          </a:xfrm>
          <a:prstGeom prst="rect">
            <a:avLst/>
          </a:prstGeom>
          <a:blipFill>
            <a:blip r:embed="rId132" cstate="print"/>
            <a:stretch>
              <a:fillRect/>
            </a:stretch>
          </a:blipFill>
        </p:spPr>
        <p:txBody>
          <a:bodyPr wrap="square" lIns="0" tIns="0" rIns="0" bIns="0" rtlCol="0"/>
          <a:lstStyle/>
          <a:p>
            <a:endParaRPr sz="1800"/>
          </a:p>
        </p:txBody>
      </p:sp>
      <p:sp>
        <p:nvSpPr>
          <p:cNvPr id="171" name="bg object 171"/>
          <p:cNvSpPr/>
          <p:nvPr/>
        </p:nvSpPr>
        <p:spPr>
          <a:xfrm>
            <a:off x="10516278" y="11704129"/>
            <a:ext cx="1456951" cy="917296"/>
          </a:xfrm>
          <a:prstGeom prst="rect">
            <a:avLst/>
          </a:prstGeom>
          <a:blipFill>
            <a:blip r:embed="rId133" cstate="print"/>
            <a:stretch>
              <a:fillRect/>
            </a:stretch>
          </a:blipFill>
        </p:spPr>
        <p:txBody>
          <a:bodyPr wrap="square" lIns="0" tIns="0" rIns="0" bIns="0" rtlCol="0"/>
          <a:lstStyle/>
          <a:p>
            <a:endParaRPr sz="1800"/>
          </a:p>
        </p:txBody>
      </p:sp>
      <p:sp>
        <p:nvSpPr>
          <p:cNvPr id="172" name="bg object 172"/>
          <p:cNvSpPr/>
          <p:nvPr/>
        </p:nvSpPr>
        <p:spPr>
          <a:xfrm>
            <a:off x="5072421" y="12357214"/>
            <a:ext cx="643375" cy="191770"/>
          </a:xfrm>
          <a:custGeom>
            <a:avLst/>
            <a:gdLst/>
            <a:ahLst/>
            <a:cxnLst/>
            <a:rect l="l" t="t" r="r" b="b"/>
            <a:pathLst>
              <a:path w="607060" h="191770">
                <a:moveTo>
                  <a:pt x="71818" y="75488"/>
                </a:moveTo>
                <a:lnTo>
                  <a:pt x="33070" y="95580"/>
                </a:lnTo>
                <a:lnTo>
                  <a:pt x="32893" y="95580"/>
                </a:lnTo>
                <a:lnTo>
                  <a:pt x="29997" y="77825"/>
                </a:lnTo>
                <a:lnTo>
                  <a:pt x="0" y="77825"/>
                </a:lnTo>
                <a:lnTo>
                  <a:pt x="0" y="189395"/>
                </a:lnTo>
                <a:lnTo>
                  <a:pt x="33401" y="189395"/>
                </a:lnTo>
                <a:lnTo>
                  <a:pt x="33401" y="109499"/>
                </a:lnTo>
                <a:lnTo>
                  <a:pt x="35013" y="107721"/>
                </a:lnTo>
                <a:lnTo>
                  <a:pt x="49428" y="100203"/>
                </a:lnTo>
                <a:lnTo>
                  <a:pt x="54114" y="100203"/>
                </a:lnTo>
                <a:lnTo>
                  <a:pt x="56896" y="100482"/>
                </a:lnTo>
                <a:lnTo>
                  <a:pt x="62687" y="101536"/>
                </a:lnTo>
                <a:lnTo>
                  <a:pt x="65468" y="102260"/>
                </a:lnTo>
                <a:lnTo>
                  <a:pt x="68084" y="103162"/>
                </a:lnTo>
                <a:lnTo>
                  <a:pt x="71818" y="75488"/>
                </a:lnTo>
                <a:close/>
              </a:path>
              <a:path w="607060" h="191770">
                <a:moveTo>
                  <a:pt x="121310" y="77825"/>
                </a:moveTo>
                <a:lnTo>
                  <a:pt x="87909" y="77825"/>
                </a:lnTo>
                <a:lnTo>
                  <a:pt x="87909" y="189395"/>
                </a:lnTo>
                <a:lnTo>
                  <a:pt x="121310" y="189395"/>
                </a:lnTo>
                <a:lnTo>
                  <a:pt x="121310" y="77825"/>
                </a:lnTo>
                <a:close/>
              </a:path>
              <a:path w="607060" h="191770">
                <a:moveTo>
                  <a:pt x="124993" y="35572"/>
                </a:moveTo>
                <a:lnTo>
                  <a:pt x="104063" y="14693"/>
                </a:lnTo>
                <a:lnTo>
                  <a:pt x="83235" y="35572"/>
                </a:lnTo>
                <a:lnTo>
                  <a:pt x="104063" y="56451"/>
                </a:lnTo>
                <a:lnTo>
                  <a:pt x="124993" y="35572"/>
                </a:lnTo>
                <a:close/>
              </a:path>
              <a:path w="607060" h="191770">
                <a:moveTo>
                  <a:pt x="224599" y="167741"/>
                </a:moveTo>
                <a:lnTo>
                  <a:pt x="214363" y="169011"/>
                </a:lnTo>
                <a:lnTo>
                  <a:pt x="203225" y="169964"/>
                </a:lnTo>
                <a:lnTo>
                  <a:pt x="195376" y="170014"/>
                </a:lnTo>
                <a:lnTo>
                  <a:pt x="192201" y="168681"/>
                </a:lnTo>
                <a:lnTo>
                  <a:pt x="189242" y="163334"/>
                </a:lnTo>
                <a:lnTo>
                  <a:pt x="188518" y="159994"/>
                </a:lnTo>
                <a:lnTo>
                  <a:pt x="188518" y="93192"/>
                </a:lnTo>
                <a:lnTo>
                  <a:pt x="197154" y="92633"/>
                </a:lnTo>
                <a:lnTo>
                  <a:pt x="219417" y="90411"/>
                </a:lnTo>
                <a:lnTo>
                  <a:pt x="222148" y="89966"/>
                </a:lnTo>
                <a:lnTo>
                  <a:pt x="223596" y="77825"/>
                </a:lnTo>
                <a:lnTo>
                  <a:pt x="188353" y="77825"/>
                </a:lnTo>
                <a:lnTo>
                  <a:pt x="187858" y="58115"/>
                </a:lnTo>
                <a:lnTo>
                  <a:pt x="178727" y="58115"/>
                </a:lnTo>
                <a:lnTo>
                  <a:pt x="142430" y="82334"/>
                </a:lnTo>
                <a:lnTo>
                  <a:pt x="142430" y="89128"/>
                </a:lnTo>
                <a:lnTo>
                  <a:pt x="155117" y="93027"/>
                </a:lnTo>
                <a:lnTo>
                  <a:pt x="155117" y="174244"/>
                </a:lnTo>
                <a:lnTo>
                  <a:pt x="175780" y="191401"/>
                </a:lnTo>
                <a:lnTo>
                  <a:pt x="182511" y="191401"/>
                </a:lnTo>
                <a:lnTo>
                  <a:pt x="221767" y="178765"/>
                </a:lnTo>
                <a:lnTo>
                  <a:pt x="224599" y="177038"/>
                </a:lnTo>
                <a:lnTo>
                  <a:pt x="224599" y="167741"/>
                </a:lnTo>
                <a:close/>
              </a:path>
              <a:path w="607060" h="191770">
                <a:moveTo>
                  <a:pt x="360959" y="175691"/>
                </a:moveTo>
                <a:lnTo>
                  <a:pt x="359778" y="175920"/>
                </a:lnTo>
                <a:lnTo>
                  <a:pt x="353606" y="176034"/>
                </a:lnTo>
                <a:lnTo>
                  <a:pt x="350100" y="174917"/>
                </a:lnTo>
                <a:lnTo>
                  <a:pt x="321538" y="142570"/>
                </a:lnTo>
                <a:lnTo>
                  <a:pt x="309232" y="120243"/>
                </a:lnTo>
                <a:lnTo>
                  <a:pt x="305447" y="113512"/>
                </a:lnTo>
                <a:lnTo>
                  <a:pt x="341299" y="90182"/>
                </a:lnTo>
                <a:lnTo>
                  <a:pt x="345363" y="89852"/>
                </a:lnTo>
                <a:lnTo>
                  <a:pt x="350596" y="89852"/>
                </a:lnTo>
                <a:lnTo>
                  <a:pt x="350596" y="78765"/>
                </a:lnTo>
                <a:lnTo>
                  <a:pt x="330111" y="76492"/>
                </a:lnTo>
                <a:lnTo>
                  <a:pt x="327774" y="76657"/>
                </a:lnTo>
                <a:lnTo>
                  <a:pt x="290029" y="107442"/>
                </a:lnTo>
                <a:lnTo>
                  <a:pt x="275437" y="124929"/>
                </a:lnTo>
                <a:lnTo>
                  <a:pt x="275780" y="0"/>
                </a:lnTo>
                <a:lnTo>
                  <a:pt x="242366" y="6502"/>
                </a:lnTo>
                <a:lnTo>
                  <a:pt x="242366" y="189395"/>
                </a:lnTo>
                <a:lnTo>
                  <a:pt x="275780" y="189395"/>
                </a:lnTo>
                <a:lnTo>
                  <a:pt x="275780" y="144183"/>
                </a:lnTo>
                <a:lnTo>
                  <a:pt x="283184" y="136664"/>
                </a:lnTo>
                <a:lnTo>
                  <a:pt x="308394" y="179260"/>
                </a:lnTo>
                <a:lnTo>
                  <a:pt x="327774" y="191058"/>
                </a:lnTo>
                <a:lnTo>
                  <a:pt x="334124" y="191058"/>
                </a:lnTo>
                <a:lnTo>
                  <a:pt x="360959" y="186055"/>
                </a:lnTo>
                <a:lnTo>
                  <a:pt x="360959" y="175691"/>
                </a:lnTo>
                <a:close/>
              </a:path>
              <a:path w="607060" h="191770">
                <a:moveTo>
                  <a:pt x="456946" y="23660"/>
                </a:moveTo>
                <a:lnTo>
                  <a:pt x="439851" y="7010"/>
                </a:lnTo>
                <a:lnTo>
                  <a:pt x="403491" y="48818"/>
                </a:lnTo>
                <a:lnTo>
                  <a:pt x="414248" y="59118"/>
                </a:lnTo>
                <a:lnTo>
                  <a:pt x="456946" y="23660"/>
                </a:lnTo>
                <a:close/>
              </a:path>
              <a:path w="607060" h="191770">
                <a:moveTo>
                  <a:pt x="485000" y="170738"/>
                </a:moveTo>
                <a:lnTo>
                  <a:pt x="480212" y="172021"/>
                </a:lnTo>
                <a:lnTo>
                  <a:pt x="476377" y="172694"/>
                </a:lnTo>
                <a:lnTo>
                  <a:pt x="467360" y="172694"/>
                </a:lnTo>
                <a:lnTo>
                  <a:pt x="467004" y="172021"/>
                </a:lnTo>
                <a:lnTo>
                  <a:pt x="464286" y="166738"/>
                </a:lnTo>
                <a:lnTo>
                  <a:pt x="464286" y="133273"/>
                </a:lnTo>
                <a:lnTo>
                  <a:pt x="464197" y="97536"/>
                </a:lnTo>
                <a:lnTo>
                  <a:pt x="463702" y="94526"/>
                </a:lnTo>
                <a:lnTo>
                  <a:pt x="463562" y="93687"/>
                </a:lnTo>
                <a:lnTo>
                  <a:pt x="462064" y="90131"/>
                </a:lnTo>
                <a:lnTo>
                  <a:pt x="460616" y="86563"/>
                </a:lnTo>
                <a:lnTo>
                  <a:pt x="458508" y="83667"/>
                </a:lnTo>
                <a:lnTo>
                  <a:pt x="452932" y="79324"/>
                </a:lnTo>
                <a:lnTo>
                  <a:pt x="449478" y="77774"/>
                </a:lnTo>
                <a:lnTo>
                  <a:pt x="445414" y="76873"/>
                </a:lnTo>
                <a:lnTo>
                  <a:pt x="441299" y="75933"/>
                </a:lnTo>
                <a:lnTo>
                  <a:pt x="436740" y="75488"/>
                </a:lnTo>
                <a:lnTo>
                  <a:pt x="432333" y="75488"/>
                </a:lnTo>
                <a:lnTo>
                  <a:pt x="432333" y="167462"/>
                </a:lnTo>
                <a:lnTo>
                  <a:pt x="428942" y="168795"/>
                </a:lnTo>
                <a:lnTo>
                  <a:pt x="425538" y="169849"/>
                </a:lnTo>
                <a:lnTo>
                  <a:pt x="422198" y="170738"/>
                </a:lnTo>
                <a:lnTo>
                  <a:pt x="418807" y="171577"/>
                </a:lnTo>
                <a:lnTo>
                  <a:pt x="415239" y="172021"/>
                </a:lnTo>
                <a:lnTo>
                  <a:pt x="408012" y="172021"/>
                </a:lnTo>
                <a:lnTo>
                  <a:pt x="405498" y="170408"/>
                </a:lnTo>
                <a:lnTo>
                  <a:pt x="403948" y="167017"/>
                </a:lnTo>
                <a:lnTo>
                  <a:pt x="402551" y="164007"/>
                </a:lnTo>
                <a:lnTo>
                  <a:pt x="401828" y="159943"/>
                </a:lnTo>
                <a:lnTo>
                  <a:pt x="401878" y="151930"/>
                </a:lnTo>
                <a:lnTo>
                  <a:pt x="402107" y="148475"/>
                </a:lnTo>
                <a:lnTo>
                  <a:pt x="402272" y="146799"/>
                </a:lnTo>
                <a:lnTo>
                  <a:pt x="402755" y="143357"/>
                </a:lnTo>
                <a:lnTo>
                  <a:pt x="402996" y="142074"/>
                </a:lnTo>
                <a:lnTo>
                  <a:pt x="403326" y="140792"/>
                </a:lnTo>
                <a:lnTo>
                  <a:pt x="403606" y="139458"/>
                </a:lnTo>
                <a:lnTo>
                  <a:pt x="403999" y="138569"/>
                </a:lnTo>
                <a:lnTo>
                  <a:pt x="404444" y="138010"/>
                </a:lnTo>
                <a:lnTo>
                  <a:pt x="405447" y="136664"/>
                </a:lnTo>
                <a:lnTo>
                  <a:pt x="408063" y="135559"/>
                </a:lnTo>
                <a:lnTo>
                  <a:pt x="412356" y="134670"/>
                </a:lnTo>
                <a:lnTo>
                  <a:pt x="416585" y="133718"/>
                </a:lnTo>
                <a:lnTo>
                  <a:pt x="422821" y="133273"/>
                </a:lnTo>
                <a:lnTo>
                  <a:pt x="431050" y="133273"/>
                </a:lnTo>
                <a:lnTo>
                  <a:pt x="431165" y="143522"/>
                </a:lnTo>
                <a:lnTo>
                  <a:pt x="431469" y="153543"/>
                </a:lnTo>
                <a:lnTo>
                  <a:pt x="431825" y="159943"/>
                </a:lnTo>
                <a:lnTo>
                  <a:pt x="431939" y="161785"/>
                </a:lnTo>
                <a:lnTo>
                  <a:pt x="432003" y="163779"/>
                </a:lnTo>
                <a:lnTo>
                  <a:pt x="432117" y="165785"/>
                </a:lnTo>
                <a:lnTo>
                  <a:pt x="432219" y="167017"/>
                </a:lnTo>
                <a:lnTo>
                  <a:pt x="432333" y="167462"/>
                </a:lnTo>
                <a:lnTo>
                  <a:pt x="432333" y="75488"/>
                </a:lnTo>
                <a:lnTo>
                  <a:pt x="426885" y="75488"/>
                </a:lnTo>
                <a:lnTo>
                  <a:pt x="422262" y="75882"/>
                </a:lnTo>
                <a:lnTo>
                  <a:pt x="417588" y="76657"/>
                </a:lnTo>
                <a:lnTo>
                  <a:pt x="412965" y="77381"/>
                </a:lnTo>
                <a:lnTo>
                  <a:pt x="408393" y="78435"/>
                </a:lnTo>
                <a:lnTo>
                  <a:pt x="399326" y="81051"/>
                </a:lnTo>
                <a:lnTo>
                  <a:pt x="394868" y="82499"/>
                </a:lnTo>
                <a:lnTo>
                  <a:pt x="390474" y="84175"/>
                </a:lnTo>
                <a:lnTo>
                  <a:pt x="386016" y="85788"/>
                </a:lnTo>
                <a:lnTo>
                  <a:pt x="381787" y="87515"/>
                </a:lnTo>
                <a:lnTo>
                  <a:pt x="377774" y="89242"/>
                </a:lnTo>
                <a:lnTo>
                  <a:pt x="382346" y="100876"/>
                </a:lnTo>
                <a:lnTo>
                  <a:pt x="388353" y="98590"/>
                </a:lnTo>
                <a:lnTo>
                  <a:pt x="394144" y="96977"/>
                </a:lnTo>
                <a:lnTo>
                  <a:pt x="405333" y="95021"/>
                </a:lnTo>
                <a:lnTo>
                  <a:pt x="410235" y="94526"/>
                </a:lnTo>
                <a:lnTo>
                  <a:pt x="420420" y="94526"/>
                </a:lnTo>
                <a:lnTo>
                  <a:pt x="424599" y="95529"/>
                </a:lnTo>
                <a:lnTo>
                  <a:pt x="427101" y="97536"/>
                </a:lnTo>
                <a:lnTo>
                  <a:pt x="429615" y="99479"/>
                </a:lnTo>
                <a:lnTo>
                  <a:pt x="430885" y="102654"/>
                </a:lnTo>
                <a:lnTo>
                  <a:pt x="430885" y="122923"/>
                </a:lnTo>
                <a:lnTo>
                  <a:pt x="402717" y="123812"/>
                </a:lnTo>
                <a:lnTo>
                  <a:pt x="395871" y="124650"/>
                </a:lnTo>
                <a:lnTo>
                  <a:pt x="369087" y="143522"/>
                </a:lnTo>
                <a:lnTo>
                  <a:pt x="367538" y="147688"/>
                </a:lnTo>
                <a:lnTo>
                  <a:pt x="366877" y="151930"/>
                </a:lnTo>
                <a:lnTo>
                  <a:pt x="366839" y="159943"/>
                </a:lnTo>
                <a:lnTo>
                  <a:pt x="367220" y="165785"/>
                </a:lnTo>
                <a:lnTo>
                  <a:pt x="387184" y="191401"/>
                </a:lnTo>
                <a:lnTo>
                  <a:pt x="400380" y="191401"/>
                </a:lnTo>
                <a:lnTo>
                  <a:pt x="404050" y="191008"/>
                </a:lnTo>
                <a:lnTo>
                  <a:pt x="410730" y="189331"/>
                </a:lnTo>
                <a:lnTo>
                  <a:pt x="413905" y="188277"/>
                </a:lnTo>
                <a:lnTo>
                  <a:pt x="416915" y="186893"/>
                </a:lnTo>
                <a:lnTo>
                  <a:pt x="419925" y="185547"/>
                </a:lnTo>
                <a:lnTo>
                  <a:pt x="422757" y="183997"/>
                </a:lnTo>
                <a:lnTo>
                  <a:pt x="425488" y="182270"/>
                </a:lnTo>
                <a:lnTo>
                  <a:pt x="433844" y="176872"/>
                </a:lnTo>
                <a:lnTo>
                  <a:pt x="434568" y="178485"/>
                </a:lnTo>
                <a:lnTo>
                  <a:pt x="435508" y="180149"/>
                </a:lnTo>
                <a:lnTo>
                  <a:pt x="436626" y="181762"/>
                </a:lnTo>
                <a:lnTo>
                  <a:pt x="437680" y="183375"/>
                </a:lnTo>
                <a:lnTo>
                  <a:pt x="450989" y="190728"/>
                </a:lnTo>
                <a:lnTo>
                  <a:pt x="456882" y="190728"/>
                </a:lnTo>
                <a:lnTo>
                  <a:pt x="459727" y="190398"/>
                </a:lnTo>
                <a:lnTo>
                  <a:pt x="462673" y="189725"/>
                </a:lnTo>
                <a:lnTo>
                  <a:pt x="465632" y="189115"/>
                </a:lnTo>
                <a:lnTo>
                  <a:pt x="485000" y="178257"/>
                </a:lnTo>
                <a:lnTo>
                  <a:pt x="485000" y="176872"/>
                </a:lnTo>
                <a:lnTo>
                  <a:pt x="485000" y="172694"/>
                </a:lnTo>
                <a:lnTo>
                  <a:pt x="485000" y="170738"/>
                </a:lnTo>
                <a:close/>
              </a:path>
              <a:path w="607060" h="191770">
                <a:moveTo>
                  <a:pt x="606818" y="102882"/>
                </a:moveTo>
                <a:lnTo>
                  <a:pt x="578993" y="75488"/>
                </a:lnTo>
                <a:lnTo>
                  <a:pt x="570636" y="75488"/>
                </a:lnTo>
                <a:lnTo>
                  <a:pt x="531837" y="90855"/>
                </a:lnTo>
                <a:lnTo>
                  <a:pt x="531495" y="90855"/>
                </a:lnTo>
                <a:lnTo>
                  <a:pt x="528434" y="77825"/>
                </a:lnTo>
                <a:lnTo>
                  <a:pt x="498602" y="77825"/>
                </a:lnTo>
                <a:lnTo>
                  <a:pt x="498602" y="189395"/>
                </a:lnTo>
                <a:lnTo>
                  <a:pt x="532003" y="189395"/>
                </a:lnTo>
                <a:lnTo>
                  <a:pt x="532003" y="104825"/>
                </a:lnTo>
                <a:lnTo>
                  <a:pt x="533844" y="103492"/>
                </a:lnTo>
                <a:lnTo>
                  <a:pt x="556780" y="95199"/>
                </a:lnTo>
                <a:lnTo>
                  <a:pt x="564070" y="95199"/>
                </a:lnTo>
                <a:lnTo>
                  <a:pt x="567855" y="96748"/>
                </a:lnTo>
                <a:lnTo>
                  <a:pt x="572312" y="103047"/>
                </a:lnTo>
                <a:lnTo>
                  <a:pt x="573417" y="107937"/>
                </a:lnTo>
                <a:lnTo>
                  <a:pt x="573417" y="189395"/>
                </a:lnTo>
                <a:lnTo>
                  <a:pt x="606818" y="189395"/>
                </a:lnTo>
                <a:lnTo>
                  <a:pt x="606818" y="102882"/>
                </a:lnTo>
                <a:close/>
              </a:path>
            </a:pathLst>
          </a:custGeom>
          <a:solidFill>
            <a:srgbClr val="000000"/>
          </a:solidFill>
        </p:spPr>
        <p:txBody>
          <a:bodyPr wrap="square" lIns="0" tIns="0" rIns="0" bIns="0" rtlCol="0"/>
          <a:lstStyle/>
          <a:p>
            <a:endParaRPr sz="1800"/>
          </a:p>
        </p:txBody>
      </p:sp>
      <p:sp>
        <p:nvSpPr>
          <p:cNvPr id="173" name="bg object 173"/>
          <p:cNvSpPr/>
          <p:nvPr/>
        </p:nvSpPr>
        <p:spPr>
          <a:xfrm>
            <a:off x="10323199" y="12432694"/>
            <a:ext cx="125231" cy="115910"/>
          </a:xfrm>
          <a:prstGeom prst="rect">
            <a:avLst/>
          </a:prstGeom>
          <a:blipFill>
            <a:blip r:embed="rId57" cstate="print"/>
            <a:stretch>
              <a:fillRect/>
            </a:stretch>
          </a:blipFill>
        </p:spPr>
        <p:txBody>
          <a:bodyPr wrap="square" lIns="0" tIns="0" rIns="0" bIns="0" rtlCol="0"/>
          <a:lstStyle/>
          <a:p>
            <a:endParaRPr sz="1800"/>
          </a:p>
        </p:txBody>
      </p:sp>
      <p:sp>
        <p:nvSpPr>
          <p:cNvPr id="174" name="bg object 174"/>
          <p:cNvSpPr/>
          <p:nvPr/>
        </p:nvSpPr>
        <p:spPr>
          <a:xfrm>
            <a:off x="3115983" y="12759231"/>
            <a:ext cx="114701" cy="113907"/>
          </a:xfrm>
          <a:prstGeom prst="rect">
            <a:avLst/>
          </a:prstGeom>
          <a:blipFill>
            <a:blip r:embed="rId134" cstate="print"/>
            <a:stretch>
              <a:fillRect/>
            </a:stretch>
          </a:blipFill>
        </p:spPr>
        <p:txBody>
          <a:bodyPr wrap="square" lIns="0" tIns="0" rIns="0" bIns="0" rtlCol="0"/>
          <a:lstStyle/>
          <a:p>
            <a:endParaRPr sz="1800"/>
          </a:p>
        </p:txBody>
      </p:sp>
      <p:sp>
        <p:nvSpPr>
          <p:cNvPr id="175" name="bg object 175"/>
          <p:cNvSpPr/>
          <p:nvPr/>
        </p:nvSpPr>
        <p:spPr>
          <a:xfrm>
            <a:off x="3255772" y="12759230"/>
            <a:ext cx="115764" cy="115910"/>
          </a:xfrm>
          <a:prstGeom prst="rect">
            <a:avLst/>
          </a:prstGeom>
          <a:blipFill>
            <a:blip r:embed="rId42" cstate="print"/>
            <a:stretch>
              <a:fillRect/>
            </a:stretch>
          </a:blipFill>
        </p:spPr>
        <p:txBody>
          <a:bodyPr wrap="square" lIns="0" tIns="0" rIns="0" bIns="0" rtlCol="0"/>
          <a:lstStyle/>
          <a:p>
            <a:endParaRPr sz="1800"/>
          </a:p>
        </p:txBody>
      </p:sp>
      <p:sp>
        <p:nvSpPr>
          <p:cNvPr id="176" name="bg object 176"/>
          <p:cNvSpPr/>
          <p:nvPr/>
        </p:nvSpPr>
        <p:spPr>
          <a:xfrm>
            <a:off x="3395444" y="12759231"/>
            <a:ext cx="187276" cy="113907"/>
          </a:xfrm>
          <a:prstGeom prst="rect">
            <a:avLst/>
          </a:prstGeom>
          <a:blipFill>
            <a:blip r:embed="rId91" cstate="print"/>
            <a:stretch>
              <a:fillRect/>
            </a:stretch>
          </a:blipFill>
        </p:spPr>
        <p:txBody>
          <a:bodyPr wrap="square" lIns="0" tIns="0" rIns="0" bIns="0" rtlCol="0"/>
          <a:lstStyle/>
          <a:p>
            <a:endParaRPr sz="1800"/>
          </a:p>
        </p:txBody>
      </p:sp>
      <p:sp>
        <p:nvSpPr>
          <p:cNvPr id="177" name="bg object 177"/>
          <p:cNvSpPr/>
          <p:nvPr/>
        </p:nvSpPr>
        <p:spPr>
          <a:xfrm>
            <a:off x="3661943" y="12683740"/>
            <a:ext cx="865052" cy="191401"/>
          </a:xfrm>
          <a:prstGeom prst="rect">
            <a:avLst/>
          </a:prstGeom>
          <a:blipFill>
            <a:blip r:embed="rId135" cstate="print"/>
            <a:stretch>
              <a:fillRect/>
            </a:stretch>
          </a:blipFill>
        </p:spPr>
        <p:txBody>
          <a:bodyPr wrap="square" lIns="0" tIns="0" rIns="0" bIns="0" rtlCol="0"/>
          <a:lstStyle/>
          <a:p>
            <a:endParaRPr sz="1800"/>
          </a:p>
        </p:txBody>
      </p:sp>
      <p:sp>
        <p:nvSpPr>
          <p:cNvPr id="178" name="bg object 178"/>
          <p:cNvSpPr/>
          <p:nvPr/>
        </p:nvSpPr>
        <p:spPr>
          <a:xfrm>
            <a:off x="4599229" y="12759230"/>
            <a:ext cx="125231" cy="115910"/>
          </a:xfrm>
          <a:prstGeom prst="rect">
            <a:avLst/>
          </a:prstGeom>
          <a:blipFill>
            <a:blip r:embed="rId126" cstate="print"/>
            <a:stretch>
              <a:fillRect/>
            </a:stretch>
          </a:blipFill>
        </p:spPr>
        <p:txBody>
          <a:bodyPr wrap="square" lIns="0" tIns="0" rIns="0" bIns="0" rtlCol="0"/>
          <a:lstStyle/>
          <a:p>
            <a:endParaRPr sz="1800"/>
          </a:p>
        </p:txBody>
      </p:sp>
      <p:sp>
        <p:nvSpPr>
          <p:cNvPr id="179" name="bg object 179"/>
          <p:cNvSpPr/>
          <p:nvPr/>
        </p:nvSpPr>
        <p:spPr>
          <a:xfrm>
            <a:off x="10421721" y="12759230"/>
            <a:ext cx="125231" cy="115910"/>
          </a:xfrm>
          <a:prstGeom prst="rect">
            <a:avLst/>
          </a:prstGeom>
          <a:blipFill>
            <a:blip r:embed="rId126" cstate="print"/>
            <a:stretch>
              <a:fillRect/>
            </a:stretch>
          </a:blipFill>
        </p:spPr>
        <p:txBody>
          <a:bodyPr wrap="square" lIns="0" tIns="0" rIns="0" bIns="0" rtlCol="0"/>
          <a:lstStyle/>
          <a:p>
            <a:endParaRPr sz="1800"/>
          </a:p>
        </p:txBody>
      </p:sp>
      <p:sp>
        <p:nvSpPr>
          <p:cNvPr id="180" name="bg object 180"/>
          <p:cNvSpPr/>
          <p:nvPr/>
        </p:nvSpPr>
        <p:spPr>
          <a:xfrm>
            <a:off x="11440057" y="12706119"/>
            <a:ext cx="228352" cy="169356"/>
          </a:xfrm>
          <a:prstGeom prst="rect">
            <a:avLst/>
          </a:prstGeom>
          <a:blipFill>
            <a:blip r:embed="rId136" cstate="print"/>
            <a:stretch>
              <a:fillRect/>
            </a:stretch>
          </a:blipFill>
        </p:spPr>
        <p:txBody>
          <a:bodyPr wrap="square" lIns="0" tIns="0" rIns="0" bIns="0" rtlCol="0"/>
          <a:lstStyle/>
          <a:p>
            <a:endParaRPr sz="1800"/>
          </a:p>
        </p:txBody>
      </p:sp>
      <p:sp>
        <p:nvSpPr>
          <p:cNvPr id="181" name="bg object 181"/>
          <p:cNvSpPr/>
          <p:nvPr/>
        </p:nvSpPr>
        <p:spPr>
          <a:xfrm>
            <a:off x="11734333" y="12759231"/>
            <a:ext cx="236994" cy="116245"/>
          </a:xfrm>
          <a:prstGeom prst="rect">
            <a:avLst/>
          </a:prstGeom>
          <a:blipFill>
            <a:blip r:embed="rId108" cstate="print"/>
            <a:stretch>
              <a:fillRect/>
            </a:stretch>
          </a:blipFill>
        </p:spPr>
        <p:txBody>
          <a:bodyPr wrap="square" lIns="0" tIns="0" rIns="0" bIns="0" rtlCol="0"/>
          <a:lstStyle/>
          <a:p>
            <a:endParaRPr sz="1800"/>
          </a:p>
        </p:txBody>
      </p:sp>
      <p:sp>
        <p:nvSpPr>
          <p:cNvPr id="182" name="bg object 182"/>
          <p:cNvSpPr/>
          <p:nvPr/>
        </p:nvSpPr>
        <p:spPr>
          <a:xfrm>
            <a:off x="3106516" y="13017291"/>
            <a:ext cx="1360059" cy="260215"/>
          </a:xfrm>
          <a:prstGeom prst="rect">
            <a:avLst/>
          </a:prstGeom>
          <a:blipFill>
            <a:blip r:embed="rId137" cstate="print"/>
            <a:stretch>
              <a:fillRect/>
            </a:stretch>
          </a:blipFill>
        </p:spPr>
        <p:txBody>
          <a:bodyPr wrap="square" lIns="0" tIns="0" rIns="0" bIns="0" rtlCol="0"/>
          <a:lstStyle/>
          <a:p>
            <a:endParaRPr sz="1800"/>
          </a:p>
        </p:txBody>
      </p:sp>
      <p:sp>
        <p:nvSpPr>
          <p:cNvPr id="183" name="bg object 183"/>
          <p:cNvSpPr/>
          <p:nvPr/>
        </p:nvSpPr>
        <p:spPr>
          <a:xfrm>
            <a:off x="3103946" y="12030665"/>
            <a:ext cx="8870571" cy="2879524"/>
          </a:xfrm>
          <a:prstGeom prst="rect">
            <a:avLst/>
          </a:prstGeom>
          <a:blipFill>
            <a:blip r:embed="rId138" cstate="print"/>
            <a:stretch>
              <a:fillRect/>
            </a:stretch>
          </a:blipFill>
        </p:spPr>
        <p:txBody>
          <a:bodyPr wrap="square" lIns="0" tIns="0" rIns="0" bIns="0" rtlCol="0"/>
          <a:lstStyle/>
          <a:p>
            <a:endParaRPr sz="1800"/>
          </a:p>
        </p:txBody>
      </p:sp>
      <p:sp>
        <p:nvSpPr>
          <p:cNvPr id="184" name="bg object 184"/>
          <p:cNvSpPr/>
          <p:nvPr/>
        </p:nvSpPr>
        <p:spPr>
          <a:xfrm>
            <a:off x="3096159" y="14004584"/>
            <a:ext cx="502091" cy="176704"/>
          </a:xfrm>
          <a:prstGeom prst="rect">
            <a:avLst/>
          </a:prstGeom>
          <a:blipFill>
            <a:blip r:embed="rId139" cstate="print"/>
            <a:stretch>
              <a:fillRect/>
            </a:stretch>
          </a:blipFill>
        </p:spPr>
        <p:txBody>
          <a:bodyPr wrap="square" lIns="0" tIns="0" rIns="0" bIns="0" rtlCol="0"/>
          <a:lstStyle/>
          <a:p>
            <a:endParaRPr sz="1800"/>
          </a:p>
        </p:txBody>
      </p:sp>
      <p:sp>
        <p:nvSpPr>
          <p:cNvPr id="185" name="bg object 185"/>
          <p:cNvSpPr/>
          <p:nvPr/>
        </p:nvSpPr>
        <p:spPr>
          <a:xfrm>
            <a:off x="3096512" y="15127480"/>
            <a:ext cx="170282" cy="171359"/>
          </a:xfrm>
          <a:prstGeom prst="rect">
            <a:avLst/>
          </a:prstGeom>
          <a:blipFill>
            <a:blip r:embed="rId33" cstate="print"/>
            <a:stretch>
              <a:fillRect/>
            </a:stretch>
          </a:blipFill>
        </p:spPr>
        <p:txBody>
          <a:bodyPr wrap="square" lIns="0" tIns="0" rIns="0" bIns="0" rtlCol="0"/>
          <a:lstStyle/>
          <a:p>
            <a:endParaRPr sz="1800"/>
          </a:p>
        </p:txBody>
      </p:sp>
      <p:sp>
        <p:nvSpPr>
          <p:cNvPr id="186" name="bg object 186"/>
          <p:cNvSpPr/>
          <p:nvPr/>
        </p:nvSpPr>
        <p:spPr>
          <a:xfrm>
            <a:off x="3387462" y="15184933"/>
            <a:ext cx="187275" cy="113906"/>
          </a:xfrm>
          <a:prstGeom prst="rect">
            <a:avLst/>
          </a:prstGeom>
          <a:blipFill>
            <a:blip r:embed="rId140" cstate="print"/>
            <a:stretch>
              <a:fillRect/>
            </a:stretch>
          </a:blipFill>
        </p:spPr>
        <p:txBody>
          <a:bodyPr wrap="square" lIns="0" tIns="0" rIns="0" bIns="0" rtlCol="0"/>
          <a:lstStyle/>
          <a:p>
            <a:endParaRPr sz="1800"/>
          </a:p>
        </p:txBody>
      </p:sp>
      <p:sp>
        <p:nvSpPr>
          <p:cNvPr id="187" name="bg object 187"/>
          <p:cNvSpPr/>
          <p:nvPr/>
        </p:nvSpPr>
        <p:spPr>
          <a:xfrm>
            <a:off x="3598735" y="15116455"/>
            <a:ext cx="286274" cy="184387"/>
          </a:xfrm>
          <a:prstGeom prst="rect">
            <a:avLst/>
          </a:prstGeom>
          <a:blipFill>
            <a:blip r:embed="rId141" cstate="print"/>
            <a:stretch>
              <a:fillRect/>
            </a:stretch>
          </a:blipFill>
        </p:spPr>
        <p:txBody>
          <a:bodyPr wrap="square" lIns="0" tIns="0" rIns="0" bIns="0" rtlCol="0"/>
          <a:lstStyle/>
          <a:p>
            <a:endParaRPr sz="1800"/>
          </a:p>
        </p:txBody>
      </p:sp>
      <p:sp>
        <p:nvSpPr>
          <p:cNvPr id="188" name="bg object 188"/>
          <p:cNvSpPr/>
          <p:nvPr/>
        </p:nvSpPr>
        <p:spPr>
          <a:xfrm>
            <a:off x="3915526" y="15109441"/>
            <a:ext cx="125677" cy="191068"/>
          </a:xfrm>
          <a:prstGeom prst="rect">
            <a:avLst/>
          </a:prstGeom>
          <a:blipFill>
            <a:blip r:embed="rId142" cstate="print"/>
            <a:stretch>
              <a:fillRect/>
            </a:stretch>
          </a:blipFill>
        </p:spPr>
        <p:txBody>
          <a:bodyPr wrap="square" lIns="0" tIns="0" rIns="0" bIns="0" rtlCol="0"/>
          <a:lstStyle/>
          <a:p>
            <a:endParaRPr sz="1800"/>
          </a:p>
        </p:txBody>
      </p:sp>
      <p:sp>
        <p:nvSpPr>
          <p:cNvPr id="189" name="bg object 189"/>
          <p:cNvSpPr/>
          <p:nvPr/>
        </p:nvSpPr>
        <p:spPr>
          <a:xfrm>
            <a:off x="4153171" y="15116455"/>
            <a:ext cx="433968" cy="184387"/>
          </a:xfrm>
          <a:prstGeom prst="rect">
            <a:avLst/>
          </a:prstGeom>
          <a:blipFill>
            <a:blip r:embed="rId143" cstate="print"/>
            <a:stretch>
              <a:fillRect/>
            </a:stretch>
          </a:blipFill>
        </p:spPr>
        <p:txBody>
          <a:bodyPr wrap="square" lIns="0" tIns="0" rIns="0" bIns="0" rtlCol="0"/>
          <a:lstStyle/>
          <a:p>
            <a:endParaRPr sz="1800"/>
          </a:p>
        </p:txBody>
      </p:sp>
      <p:sp>
        <p:nvSpPr>
          <p:cNvPr id="190" name="bg object 190"/>
          <p:cNvSpPr/>
          <p:nvPr/>
        </p:nvSpPr>
        <p:spPr>
          <a:xfrm>
            <a:off x="4611047" y="15124138"/>
            <a:ext cx="132472" cy="174700"/>
          </a:xfrm>
          <a:prstGeom prst="rect">
            <a:avLst/>
          </a:prstGeom>
          <a:blipFill>
            <a:blip r:embed="rId144" cstate="print"/>
            <a:stretch>
              <a:fillRect/>
            </a:stretch>
          </a:blipFill>
        </p:spPr>
        <p:txBody>
          <a:bodyPr wrap="square" lIns="0" tIns="0" rIns="0" bIns="0" rtlCol="0"/>
          <a:lstStyle/>
          <a:p>
            <a:endParaRPr sz="1800"/>
          </a:p>
        </p:txBody>
      </p:sp>
      <p:sp>
        <p:nvSpPr>
          <p:cNvPr id="191" name="bg object 191"/>
          <p:cNvSpPr/>
          <p:nvPr/>
        </p:nvSpPr>
        <p:spPr>
          <a:xfrm>
            <a:off x="5999091" y="15109441"/>
            <a:ext cx="1471727" cy="222132"/>
          </a:xfrm>
          <a:prstGeom prst="rect">
            <a:avLst/>
          </a:prstGeom>
          <a:blipFill>
            <a:blip r:embed="rId145" cstate="print"/>
            <a:stretch>
              <a:fillRect/>
            </a:stretch>
          </a:blipFill>
        </p:spPr>
        <p:txBody>
          <a:bodyPr wrap="square" lIns="0" tIns="0" rIns="0" bIns="0" rtlCol="0"/>
          <a:lstStyle/>
          <a:p>
            <a:endParaRPr sz="1800"/>
          </a:p>
        </p:txBody>
      </p:sp>
      <p:sp>
        <p:nvSpPr>
          <p:cNvPr id="192" name="bg object 192"/>
          <p:cNvSpPr/>
          <p:nvPr/>
        </p:nvSpPr>
        <p:spPr>
          <a:xfrm>
            <a:off x="7590694" y="15184933"/>
            <a:ext cx="125231" cy="115910"/>
          </a:xfrm>
          <a:prstGeom prst="rect">
            <a:avLst/>
          </a:prstGeom>
          <a:blipFill>
            <a:blip r:embed="rId126" cstate="print"/>
            <a:stretch>
              <a:fillRect/>
            </a:stretch>
          </a:blipFill>
        </p:spPr>
        <p:txBody>
          <a:bodyPr wrap="square" lIns="0" tIns="0" rIns="0" bIns="0" rtlCol="0"/>
          <a:lstStyle/>
          <a:p>
            <a:endParaRPr sz="1800"/>
          </a:p>
        </p:txBody>
      </p:sp>
      <p:sp>
        <p:nvSpPr>
          <p:cNvPr id="193" name="bg object 193"/>
          <p:cNvSpPr/>
          <p:nvPr/>
        </p:nvSpPr>
        <p:spPr>
          <a:xfrm>
            <a:off x="4879764" y="15109441"/>
            <a:ext cx="1128475" cy="517938"/>
          </a:xfrm>
          <a:prstGeom prst="rect">
            <a:avLst/>
          </a:prstGeom>
          <a:blipFill>
            <a:blip r:embed="rId146" cstate="print"/>
            <a:stretch>
              <a:fillRect/>
            </a:stretch>
          </a:blipFill>
        </p:spPr>
        <p:txBody>
          <a:bodyPr wrap="square" lIns="0" tIns="0" rIns="0" bIns="0" rtlCol="0"/>
          <a:lstStyle/>
          <a:p>
            <a:endParaRPr sz="1800"/>
          </a:p>
        </p:txBody>
      </p:sp>
      <p:sp>
        <p:nvSpPr>
          <p:cNvPr id="194" name="bg object 194"/>
          <p:cNvSpPr/>
          <p:nvPr/>
        </p:nvSpPr>
        <p:spPr>
          <a:xfrm>
            <a:off x="8750685" y="15109441"/>
            <a:ext cx="180678" cy="191068"/>
          </a:xfrm>
          <a:prstGeom prst="rect">
            <a:avLst/>
          </a:prstGeom>
          <a:blipFill>
            <a:blip r:embed="rId147" cstate="print"/>
            <a:stretch>
              <a:fillRect/>
            </a:stretch>
          </a:blipFill>
        </p:spPr>
        <p:txBody>
          <a:bodyPr wrap="square" lIns="0" tIns="0" rIns="0" bIns="0" rtlCol="0"/>
          <a:lstStyle/>
          <a:p>
            <a:endParaRPr sz="1800"/>
          </a:p>
        </p:txBody>
      </p:sp>
      <p:sp>
        <p:nvSpPr>
          <p:cNvPr id="195" name="bg object 195"/>
          <p:cNvSpPr/>
          <p:nvPr/>
        </p:nvSpPr>
        <p:spPr>
          <a:xfrm>
            <a:off x="8961880" y="15109443"/>
            <a:ext cx="791432" cy="191770"/>
          </a:xfrm>
          <a:custGeom>
            <a:avLst/>
            <a:gdLst/>
            <a:ahLst/>
            <a:cxnLst/>
            <a:rect l="l" t="t" r="r" b="b"/>
            <a:pathLst>
              <a:path w="746759" h="191769">
                <a:moveTo>
                  <a:pt x="118579" y="175704"/>
                </a:moveTo>
                <a:lnTo>
                  <a:pt x="117411" y="175933"/>
                </a:lnTo>
                <a:lnTo>
                  <a:pt x="111226" y="176047"/>
                </a:lnTo>
                <a:lnTo>
                  <a:pt x="107721" y="174929"/>
                </a:lnTo>
                <a:lnTo>
                  <a:pt x="79159" y="142582"/>
                </a:lnTo>
                <a:lnTo>
                  <a:pt x="66852" y="120256"/>
                </a:lnTo>
                <a:lnTo>
                  <a:pt x="63068" y="113525"/>
                </a:lnTo>
                <a:lnTo>
                  <a:pt x="98920" y="90195"/>
                </a:lnTo>
                <a:lnTo>
                  <a:pt x="102984" y="89865"/>
                </a:lnTo>
                <a:lnTo>
                  <a:pt x="108216" y="89865"/>
                </a:lnTo>
                <a:lnTo>
                  <a:pt x="108216" y="78778"/>
                </a:lnTo>
                <a:lnTo>
                  <a:pt x="87731" y="76492"/>
                </a:lnTo>
                <a:lnTo>
                  <a:pt x="85394" y="76669"/>
                </a:lnTo>
                <a:lnTo>
                  <a:pt x="47650" y="107454"/>
                </a:lnTo>
                <a:lnTo>
                  <a:pt x="33058" y="124929"/>
                </a:lnTo>
                <a:lnTo>
                  <a:pt x="33401" y="0"/>
                </a:lnTo>
                <a:lnTo>
                  <a:pt x="0" y="6515"/>
                </a:lnTo>
                <a:lnTo>
                  <a:pt x="0" y="189407"/>
                </a:lnTo>
                <a:lnTo>
                  <a:pt x="33401" y="189407"/>
                </a:lnTo>
                <a:lnTo>
                  <a:pt x="33401" y="144195"/>
                </a:lnTo>
                <a:lnTo>
                  <a:pt x="40805" y="136677"/>
                </a:lnTo>
                <a:lnTo>
                  <a:pt x="66027" y="179273"/>
                </a:lnTo>
                <a:lnTo>
                  <a:pt x="85394" y="191071"/>
                </a:lnTo>
                <a:lnTo>
                  <a:pt x="91744" y="191071"/>
                </a:lnTo>
                <a:lnTo>
                  <a:pt x="118579" y="186055"/>
                </a:lnTo>
                <a:lnTo>
                  <a:pt x="118579" y="175704"/>
                </a:lnTo>
                <a:close/>
              </a:path>
              <a:path w="746759" h="191769">
                <a:moveTo>
                  <a:pt x="175145" y="38582"/>
                </a:moveTo>
                <a:lnTo>
                  <a:pt x="157899" y="21386"/>
                </a:lnTo>
                <a:lnTo>
                  <a:pt x="141084" y="38582"/>
                </a:lnTo>
                <a:lnTo>
                  <a:pt x="157899" y="55791"/>
                </a:lnTo>
                <a:lnTo>
                  <a:pt x="175145" y="38582"/>
                </a:lnTo>
                <a:close/>
              </a:path>
              <a:path w="746759" h="191769">
                <a:moveTo>
                  <a:pt x="227596" y="38582"/>
                </a:moveTo>
                <a:lnTo>
                  <a:pt x="210502" y="21386"/>
                </a:lnTo>
                <a:lnTo>
                  <a:pt x="193522" y="38582"/>
                </a:lnTo>
                <a:lnTo>
                  <a:pt x="210502" y="55791"/>
                </a:lnTo>
                <a:lnTo>
                  <a:pt x="227596" y="38582"/>
                </a:lnTo>
                <a:close/>
              </a:path>
              <a:path w="746759" h="191769">
                <a:moveTo>
                  <a:pt x="243624" y="142303"/>
                </a:moveTo>
                <a:lnTo>
                  <a:pt x="237337" y="101549"/>
                </a:lnTo>
                <a:lnTo>
                  <a:pt x="208889" y="78968"/>
                </a:lnTo>
                <a:lnTo>
                  <a:pt x="208889" y="138569"/>
                </a:lnTo>
                <a:lnTo>
                  <a:pt x="208749" y="142303"/>
                </a:lnTo>
                <a:lnTo>
                  <a:pt x="201041" y="172758"/>
                </a:lnTo>
                <a:lnTo>
                  <a:pt x="199085" y="173875"/>
                </a:lnTo>
                <a:lnTo>
                  <a:pt x="196646" y="174701"/>
                </a:lnTo>
                <a:lnTo>
                  <a:pt x="193687" y="175209"/>
                </a:lnTo>
                <a:lnTo>
                  <a:pt x="190741" y="175768"/>
                </a:lnTo>
                <a:lnTo>
                  <a:pt x="187566" y="176047"/>
                </a:lnTo>
                <a:lnTo>
                  <a:pt x="175539" y="176047"/>
                </a:lnTo>
                <a:lnTo>
                  <a:pt x="160121" y="133680"/>
                </a:lnTo>
                <a:lnTo>
                  <a:pt x="160248" y="124040"/>
                </a:lnTo>
                <a:lnTo>
                  <a:pt x="164071" y="99441"/>
                </a:lnTo>
                <a:lnTo>
                  <a:pt x="164909" y="97091"/>
                </a:lnTo>
                <a:lnTo>
                  <a:pt x="181660" y="91198"/>
                </a:lnTo>
                <a:lnTo>
                  <a:pt x="193243" y="91198"/>
                </a:lnTo>
                <a:lnTo>
                  <a:pt x="208876" y="133502"/>
                </a:lnTo>
                <a:lnTo>
                  <a:pt x="208889" y="138569"/>
                </a:lnTo>
                <a:lnTo>
                  <a:pt x="208889" y="78968"/>
                </a:lnTo>
                <a:lnTo>
                  <a:pt x="204444" y="77660"/>
                </a:lnTo>
                <a:lnTo>
                  <a:pt x="198272" y="76454"/>
                </a:lnTo>
                <a:lnTo>
                  <a:pt x="191655" y="75730"/>
                </a:lnTo>
                <a:lnTo>
                  <a:pt x="184619" y="75501"/>
                </a:lnTo>
                <a:lnTo>
                  <a:pt x="177533" y="75742"/>
                </a:lnTo>
                <a:lnTo>
                  <a:pt x="140296" y="91198"/>
                </a:lnTo>
                <a:lnTo>
                  <a:pt x="135394" y="96100"/>
                </a:lnTo>
                <a:lnTo>
                  <a:pt x="131673" y="102222"/>
                </a:lnTo>
                <a:lnTo>
                  <a:pt x="126657" y="116636"/>
                </a:lnTo>
                <a:lnTo>
                  <a:pt x="125488" y="124040"/>
                </a:lnTo>
                <a:lnTo>
                  <a:pt x="125387" y="133680"/>
                </a:lnTo>
                <a:lnTo>
                  <a:pt x="126326" y="146926"/>
                </a:lnTo>
                <a:lnTo>
                  <a:pt x="149034" y="183121"/>
                </a:lnTo>
                <a:lnTo>
                  <a:pt x="184619" y="191401"/>
                </a:lnTo>
                <a:lnTo>
                  <a:pt x="191655" y="191160"/>
                </a:lnTo>
                <a:lnTo>
                  <a:pt x="228485" y="176047"/>
                </a:lnTo>
                <a:lnTo>
                  <a:pt x="242341" y="150380"/>
                </a:lnTo>
                <a:lnTo>
                  <a:pt x="243624" y="142303"/>
                </a:lnTo>
                <a:close/>
              </a:path>
              <a:path w="746759" h="191769">
                <a:moveTo>
                  <a:pt x="338277" y="167741"/>
                </a:moveTo>
                <a:lnTo>
                  <a:pt x="328041" y="169024"/>
                </a:lnTo>
                <a:lnTo>
                  <a:pt x="316903" y="169976"/>
                </a:lnTo>
                <a:lnTo>
                  <a:pt x="309054" y="170027"/>
                </a:lnTo>
                <a:lnTo>
                  <a:pt x="305879" y="168694"/>
                </a:lnTo>
                <a:lnTo>
                  <a:pt x="302933" y="163347"/>
                </a:lnTo>
                <a:lnTo>
                  <a:pt x="302209" y="160007"/>
                </a:lnTo>
                <a:lnTo>
                  <a:pt x="302209" y="93205"/>
                </a:lnTo>
                <a:lnTo>
                  <a:pt x="310832" y="92646"/>
                </a:lnTo>
                <a:lnTo>
                  <a:pt x="333108" y="90411"/>
                </a:lnTo>
                <a:lnTo>
                  <a:pt x="335838" y="89966"/>
                </a:lnTo>
                <a:lnTo>
                  <a:pt x="337273" y="77838"/>
                </a:lnTo>
                <a:lnTo>
                  <a:pt x="302044" y="77838"/>
                </a:lnTo>
                <a:lnTo>
                  <a:pt x="301536" y="58127"/>
                </a:lnTo>
                <a:lnTo>
                  <a:pt x="292404" y="58127"/>
                </a:lnTo>
                <a:lnTo>
                  <a:pt x="256108" y="82346"/>
                </a:lnTo>
                <a:lnTo>
                  <a:pt x="256108" y="89141"/>
                </a:lnTo>
                <a:lnTo>
                  <a:pt x="268808" y="93027"/>
                </a:lnTo>
                <a:lnTo>
                  <a:pt x="268808" y="174256"/>
                </a:lnTo>
                <a:lnTo>
                  <a:pt x="289458" y="191401"/>
                </a:lnTo>
                <a:lnTo>
                  <a:pt x="296189" y="191401"/>
                </a:lnTo>
                <a:lnTo>
                  <a:pt x="335445" y="178765"/>
                </a:lnTo>
                <a:lnTo>
                  <a:pt x="338277" y="177038"/>
                </a:lnTo>
                <a:lnTo>
                  <a:pt x="338277" y="167741"/>
                </a:lnTo>
                <a:close/>
              </a:path>
              <a:path w="746759" h="191769">
                <a:moveTo>
                  <a:pt x="415505" y="24003"/>
                </a:moveTo>
                <a:lnTo>
                  <a:pt x="398424" y="7353"/>
                </a:lnTo>
                <a:lnTo>
                  <a:pt x="362064" y="49161"/>
                </a:lnTo>
                <a:lnTo>
                  <a:pt x="372808" y="59461"/>
                </a:lnTo>
                <a:lnTo>
                  <a:pt x="415505" y="24003"/>
                </a:lnTo>
                <a:close/>
              </a:path>
              <a:path w="746759" h="191769">
                <a:moveTo>
                  <a:pt x="458597" y="24003"/>
                </a:moveTo>
                <a:lnTo>
                  <a:pt x="441515" y="7353"/>
                </a:lnTo>
                <a:lnTo>
                  <a:pt x="405155" y="49161"/>
                </a:lnTo>
                <a:lnTo>
                  <a:pt x="415899" y="59461"/>
                </a:lnTo>
                <a:lnTo>
                  <a:pt x="458597" y="24003"/>
                </a:lnTo>
                <a:close/>
              </a:path>
              <a:path w="746759" h="191769">
                <a:moveTo>
                  <a:pt x="466280" y="142303"/>
                </a:moveTo>
                <a:lnTo>
                  <a:pt x="459994" y="101549"/>
                </a:lnTo>
                <a:lnTo>
                  <a:pt x="431546" y="78968"/>
                </a:lnTo>
                <a:lnTo>
                  <a:pt x="431546" y="133502"/>
                </a:lnTo>
                <a:lnTo>
                  <a:pt x="431546" y="138569"/>
                </a:lnTo>
                <a:lnTo>
                  <a:pt x="423697" y="172758"/>
                </a:lnTo>
                <a:lnTo>
                  <a:pt x="421741" y="173875"/>
                </a:lnTo>
                <a:lnTo>
                  <a:pt x="419303" y="174701"/>
                </a:lnTo>
                <a:lnTo>
                  <a:pt x="416344" y="175209"/>
                </a:lnTo>
                <a:lnTo>
                  <a:pt x="413397" y="175768"/>
                </a:lnTo>
                <a:lnTo>
                  <a:pt x="410222" y="176047"/>
                </a:lnTo>
                <a:lnTo>
                  <a:pt x="398195" y="176047"/>
                </a:lnTo>
                <a:lnTo>
                  <a:pt x="382778" y="133680"/>
                </a:lnTo>
                <a:lnTo>
                  <a:pt x="382905" y="124040"/>
                </a:lnTo>
                <a:lnTo>
                  <a:pt x="386727" y="99441"/>
                </a:lnTo>
                <a:lnTo>
                  <a:pt x="387565" y="97091"/>
                </a:lnTo>
                <a:lnTo>
                  <a:pt x="404317" y="91198"/>
                </a:lnTo>
                <a:lnTo>
                  <a:pt x="415899" y="91198"/>
                </a:lnTo>
                <a:lnTo>
                  <a:pt x="431546" y="133502"/>
                </a:lnTo>
                <a:lnTo>
                  <a:pt x="431546" y="78968"/>
                </a:lnTo>
                <a:lnTo>
                  <a:pt x="427101" y="77660"/>
                </a:lnTo>
                <a:lnTo>
                  <a:pt x="420928" y="76454"/>
                </a:lnTo>
                <a:lnTo>
                  <a:pt x="414312" y="75730"/>
                </a:lnTo>
                <a:lnTo>
                  <a:pt x="407276" y="75501"/>
                </a:lnTo>
                <a:lnTo>
                  <a:pt x="400189" y="75742"/>
                </a:lnTo>
                <a:lnTo>
                  <a:pt x="362953" y="91198"/>
                </a:lnTo>
                <a:lnTo>
                  <a:pt x="358051" y="96100"/>
                </a:lnTo>
                <a:lnTo>
                  <a:pt x="354330" y="102222"/>
                </a:lnTo>
                <a:lnTo>
                  <a:pt x="349313" y="116636"/>
                </a:lnTo>
                <a:lnTo>
                  <a:pt x="348145" y="124040"/>
                </a:lnTo>
                <a:lnTo>
                  <a:pt x="348043" y="133680"/>
                </a:lnTo>
                <a:lnTo>
                  <a:pt x="348983" y="146926"/>
                </a:lnTo>
                <a:lnTo>
                  <a:pt x="371690" y="183121"/>
                </a:lnTo>
                <a:lnTo>
                  <a:pt x="407276" y="191401"/>
                </a:lnTo>
                <a:lnTo>
                  <a:pt x="414312" y="191160"/>
                </a:lnTo>
                <a:lnTo>
                  <a:pt x="451142" y="176047"/>
                </a:lnTo>
                <a:lnTo>
                  <a:pt x="465010" y="150380"/>
                </a:lnTo>
                <a:lnTo>
                  <a:pt x="466280" y="142303"/>
                </a:lnTo>
                <a:close/>
              </a:path>
              <a:path w="746759" h="191769">
                <a:moveTo>
                  <a:pt x="560933" y="167741"/>
                </a:moveTo>
                <a:lnTo>
                  <a:pt x="550697" y="169024"/>
                </a:lnTo>
                <a:lnTo>
                  <a:pt x="539559" y="169976"/>
                </a:lnTo>
                <a:lnTo>
                  <a:pt x="531710" y="170027"/>
                </a:lnTo>
                <a:lnTo>
                  <a:pt x="528535" y="168694"/>
                </a:lnTo>
                <a:lnTo>
                  <a:pt x="525589" y="163347"/>
                </a:lnTo>
                <a:lnTo>
                  <a:pt x="524865" y="160007"/>
                </a:lnTo>
                <a:lnTo>
                  <a:pt x="524865" y="93205"/>
                </a:lnTo>
                <a:lnTo>
                  <a:pt x="533488" y="92646"/>
                </a:lnTo>
                <a:lnTo>
                  <a:pt x="555764" y="90411"/>
                </a:lnTo>
                <a:lnTo>
                  <a:pt x="558495" y="89966"/>
                </a:lnTo>
                <a:lnTo>
                  <a:pt x="559943" y="77838"/>
                </a:lnTo>
                <a:lnTo>
                  <a:pt x="524700" y="77838"/>
                </a:lnTo>
                <a:lnTo>
                  <a:pt x="524192" y="58127"/>
                </a:lnTo>
                <a:lnTo>
                  <a:pt x="515061" y="58127"/>
                </a:lnTo>
                <a:lnTo>
                  <a:pt x="478764" y="82346"/>
                </a:lnTo>
                <a:lnTo>
                  <a:pt x="478764" y="89141"/>
                </a:lnTo>
                <a:lnTo>
                  <a:pt x="491464" y="93027"/>
                </a:lnTo>
                <a:lnTo>
                  <a:pt x="491464" y="174256"/>
                </a:lnTo>
                <a:lnTo>
                  <a:pt x="512114" y="191401"/>
                </a:lnTo>
                <a:lnTo>
                  <a:pt x="518845" y="191401"/>
                </a:lnTo>
                <a:lnTo>
                  <a:pt x="558101" y="178765"/>
                </a:lnTo>
                <a:lnTo>
                  <a:pt x="560933" y="177038"/>
                </a:lnTo>
                <a:lnTo>
                  <a:pt x="560933" y="167741"/>
                </a:lnTo>
                <a:close/>
              </a:path>
              <a:path w="746759" h="191769">
                <a:moveTo>
                  <a:pt x="638162" y="24003"/>
                </a:moveTo>
                <a:lnTo>
                  <a:pt x="621080" y="7353"/>
                </a:lnTo>
                <a:lnTo>
                  <a:pt x="584720" y="49161"/>
                </a:lnTo>
                <a:lnTo>
                  <a:pt x="595464" y="59461"/>
                </a:lnTo>
                <a:lnTo>
                  <a:pt x="638162" y="24003"/>
                </a:lnTo>
                <a:close/>
              </a:path>
              <a:path w="746759" h="191769">
                <a:moveTo>
                  <a:pt x="681253" y="24003"/>
                </a:moveTo>
                <a:lnTo>
                  <a:pt x="664171" y="7353"/>
                </a:lnTo>
                <a:lnTo>
                  <a:pt x="627811" y="49161"/>
                </a:lnTo>
                <a:lnTo>
                  <a:pt x="638556" y="59461"/>
                </a:lnTo>
                <a:lnTo>
                  <a:pt x="681253" y="24003"/>
                </a:lnTo>
                <a:close/>
              </a:path>
              <a:path w="746759" h="191769">
                <a:moveTo>
                  <a:pt x="688936" y="142303"/>
                </a:moveTo>
                <a:lnTo>
                  <a:pt x="682650" y="101549"/>
                </a:lnTo>
                <a:lnTo>
                  <a:pt x="654202" y="78968"/>
                </a:lnTo>
                <a:lnTo>
                  <a:pt x="654202" y="133502"/>
                </a:lnTo>
                <a:lnTo>
                  <a:pt x="654202" y="138569"/>
                </a:lnTo>
                <a:lnTo>
                  <a:pt x="646353" y="172758"/>
                </a:lnTo>
                <a:lnTo>
                  <a:pt x="644398" y="173875"/>
                </a:lnTo>
                <a:lnTo>
                  <a:pt x="641959" y="174701"/>
                </a:lnTo>
                <a:lnTo>
                  <a:pt x="639000" y="175209"/>
                </a:lnTo>
                <a:lnTo>
                  <a:pt x="636054" y="175768"/>
                </a:lnTo>
                <a:lnTo>
                  <a:pt x="632879" y="176047"/>
                </a:lnTo>
                <a:lnTo>
                  <a:pt x="620852" y="176047"/>
                </a:lnTo>
                <a:lnTo>
                  <a:pt x="605434" y="133680"/>
                </a:lnTo>
                <a:lnTo>
                  <a:pt x="605561" y="124040"/>
                </a:lnTo>
                <a:lnTo>
                  <a:pt x="609384" y="99441"/>
                </a:lnTo>
                <a:lnTo>
                  <a:pt x="610222" y="97091"/>
                </a:lnTo>
                <a:lnTo>
                  <a:pt x="626973" y="91198"/>
                </a:lnTo>
                <a:lnTo>
                  <a:pt x="638556" y="91198"/>
                </a:lnTo>
                <a:lnTo>
                  <a:pt x="654202" y="133502"/>
                </a:lnTo>
                <a:lnTo>
                  <a:pt x="654202" y="78968"/>
                </a:lnTo>
                <a:lnTo>
                  <a:pt x="649757" y="77660"/>
                </a:lnTo>
                <a:lnTo>
                  <a:pt x="643585" y="76454"/>
                </a:lnTo>
                <a:lnTo>
                  <a:pt x="636981" y="75730"/>
                </a:lnTo>
                <a:lnTo>
                  <a:pt x="629932" y="75501"/>
                </a:lnTo>
                <a:lnTo>
                  <a:pt x="622846" y="75742"/>
                </a:lnTo>
                <a:lnTo>
                  <a:pt x="585609" y="91198"/>
                </a:lnTo>
                <a:lnTo>
                  <a:pt x="580707" y="96100"/>
                </a:lnTo>
                <a:lnTo>
                  <a:pt x="576986" y="102222"/>
                </a:lnTo>
                <a:lnTo>
                  <a:pt x="571969" y="116636"/>
                </a:lnTo>
                <a:lnTo>
                  <a:pt x="570801" y="124040"/>
                </a:lnTo>
                <a:lnTo>
                  <a:pt x="570699" y="133680"/>
                </a:lnTo>
                <a:lnTo>
                  <a:pt x="571639" y="146926"/>
                </a:lnTo>
                <a:lnTo>
                  <a:pt x="594347" y="183121"/>
                </a:lnTo>
                <a:lnTo>
                  <a:pt x="629932" y="191401"/>
                </a:lnTo>
                <a:lnTo>
                  <a:pt x="636981" y="191160"/>
                </a:lnTo>
                <a:lnTo>
                  <a:pt x="673798" y="176047"/>
                </a:lnTo>
                <a:lnTo>
                  <a:pt x="687666" y="150380"/>
                </a:lnTo>
                <a:lnTo>
                  <a:pt x="688936" y="142303"/>
                </a:lnTo>
                <a:close/>
              </a:path>
              <a:path w="746759" h="191769">
                <a:moveTo>
                  <a:pt x="746188" y="0"/>
                </a:moveTo>
                <a:lnTo>
                  <a:pt x="712774" y="6515"/>
                </a:lnTo>
                <a:lnTo>
                  <a:pt x="712774" y="189407"/>
                </a:lnTo>
                <a:lnTo>
                  <a:pt x="746188" y="189407"/>
                </a:lnTo>
                <a:lnTo>
                  <a:pt x="746188" y="0"/>
                </a:lnTo>
                <a:close/>
              </a:path>
            </a:pathLst>
          </a:custGeom>
          <a:solidFill>
            <a:srgbClr val="000000"/>
          </a:solidFill>
        </p:spPr>
        <p:txBody>
          <a:bodyPr wrap="square" lIns="0" tIns="0" rIns="0" bIns="0" rtlCol="0"/>
          <a:lstStyle/>
          <a:p>
            <a:endParaRPr sz="1800"/>
          </a:p>
        </p:txBody>
      </p:sp>
      <p:sp>
        <p:nvSpPr>
          <p:cNvPr id="196" name="bg object 196"/>
          <p:cNvSpPr/>
          <p:nvPr/>
        </p:nvSpPr>
        <p:spPr>
          <a:xfrm>
            <a:off x="9884352" y="15109441"/>
            <a:ext cx="886658" cy="222132"/>
          </a:xfrm>
          <a:prstGeom prst="rect">
            <a:avLst/>
          </a:prstGeom>
          <a:blipFill>
            <a:blip r:embed="rId148" cstate="print"/>
            <a:stretch>
              <a:fillRect/>
            </a:stretch>
          </a:blipFill>
        </p:spPr>
        <p:txBody>
          <a:bodyPr wrap="square" lIns="0" tIns="0" rIns="0" bIns="0" rtlCol="0"/>
          <a:lstStyle/>
          <a:p>
            <a:endParaRPr sz="1800"/>
          </a:p>
        </p:txBody>
      </p:sp>
      <p:sp>
        <p:nvSpPr>
          <p:cNvPr id="197" name="bg object 197"/>
          <p:cNvSpPr/>
          <p:nvPr/>
        </p:nvSpPr>
        <p:spPr>
          <a:xfrm>
            <a:off x="10890885" y="15184933"/>
            <a:ext cx="125231" cy="115910"/>
          </a:xfrm>
          <a:prstGeom prst="rect">
            <a:avLst/>
          </a:prstGeom>
          <a:blipFill>
            <a:blip r:embed="rId126" cstate="print"/>
            <a:stretch>
              <a:fillRect/>
            </a:stretch>
          </a:blipFill>
        </p:spPr>
        <p:txBody>
          <a:bodyPr wrap="square" lIns="0" tIns="0" rIns="0" bIns="0" rtlCol="0"/>
          <a:lstStyle/>
          <a:p>
            <a:endParaRPr sz="1800"/>
          </a:p>
        </p:txBody>
      </p:sp>
      <p:sp>
        <p:nvSpPr>
          <p:cNvPr id="198" name="bg object 198"/>
          <p:cNvSpPr/>
          <p:nvPr/>
        </p:nvSpPr>
        <p:spPr>
          <a:xfrm>
            <a:off x="3107491" y="15511469"/>
            <a:ext cx="125318" cy="115910"/>
          </a:xfrm>
          <a:prstGeom prst="rect">
            <a:avLst/>
          </a:prstGeom>
          <a:blipFill>
            <a:blip r:embed="rId149" cstate="print"/>
            <a:stretch>
              <a:fillRect/>
            </a:stretch>
          </a:blipFill>
        </p:spPr>
        <p:txBody>
          <a:bodyPr wrap="square" lIns="0" tIns="0" rIns="0" bIns="0" rtlCol="0"/>
          <a:lstStyle/>
          <a:p>
            <a:endParaRPr sz="1800"/>
          </a:p>
        </p:txBody>
      </p:sp>
      <p:sp>
        <p:nvSpPr>
          <p:cNvPr id="199" name="bg object 199"/>
          <p:cNvSpPr/>
          <p:nvPr/>
        </p:nvSpPr>
        <p:spPr>
          <a:xfrm>
            <a:off x="3258074" y="15435980"/>
            <a:ext cx="35668" cy="189865"/>
          </a:xfrm>
          <a:custGeom>
            <a:avLst/>
            <a:gdLst/>
            <a:ahLst/>
            <a:cxnLst/>
            <a:rect l="l" t="t" r="r" b="b"/>
            <a:pathLst>
              <a:path w="33655" h="189865">
                <a:moveTo>
                  <a:pt x="33404" y="0"/>
                </a:moveTo>
                <a:lnTo>
                  <a:pt x="0" y="6513"/>
                </a:lnTo>
                <a:lnTo>
                  <a:pt x="0" y="189397"/>
                </a:lnTo>
                <a:lnTo>
                  <a:pt x="33404" y="189397"/>
                </a:lnTo>
                <a:lnTo>
                  <a:pt x="33404" y="0"/>
                </a:lnTo>
                <a:close/>
              </a:path>
            </a:pathLst>
          </a:custGeom>
          <a:solidFill>
            <a:srgbClr val="000000"/>
          </a:solidFill>
        </p:spPr>
        <p:txBody>
          <a:bodyPr wrap="square" lIns="0" tIns="0" rIns="0" bIns="0" rtlCol="0"/>
          <a:lstStyle/>
          <a:p>
            <a:endParaRPr sz="1800"/>
          </a:p>
        </p:txBody>
      </p:sp>
      <p:sp>
        <p:nvSpPr>
          <p:cNvPr id="200" name="bg object 200"/>
          <p:cNvSpPr/>
          <p:nvPr/>
        </p:nvSpPr>
        <p:spPr>
          <a:xfrm>
            <a:off x="3319390" y="15435980"/>
            <a:ext cx="119303" cy="191401"/>
          </a:xfrm>
          <a:prstGeom prst="rect">
            <a:avLst/>
          </a:prstGeom>
          <a:blipFill>
            <a:blip r:embed="rId150" cstate="print"/>
            <a:stretch>
              <a:fillRect/>
            </a:stretch>
          </a:blipFill>
        </p:spPr>
        <p:txBody>
          <a:bodyPr wrap="square" lIns="0" tIns="0" rIns="0" bIns="0" rtlCol="0"/>
          <a:lstStyle/>
          <a:p>
            <a:endParaRPr sz="1800"/>
          </a:p>
        </p:txBody>
      </p:sp>
      <p:sp>
        <p:nvSpPr>
          <p:cNvPr id="201" name="bg object 201"/>
          <p:cNvSpPr/>
          <p:nvPr/>
        </p:nvSpPr>
        <p:spPr>
          <a:xfrm>
            <a:off x="3463458" y="15435980"/>
            <a:ext cx="175040" cy="191401"/>
          </a:xfrm>
          <a:prstGeom prst="rect">
            <a:avLst/>
          </a:prstGeom>
          <a:blipFill>
            <a:blip r:embed="rId151" cstate="print"/>
            <a:stretch>
              <a:fillRect/>
            </a:stretch>
          </a:blipFill>
        </p:spPr>
        <p:txBody>
          <a:bodyPr wrap="square" lIns="0" tIns="0" rIns="0" bIns="0" rtlCol="0"/>
          <a:lstStyle/>
          <a:p>
            <a:endParaRPr sz="1800"/>
          </a:p>
        </p:txBody>
      </p:sp>
      <p:sp>
        <p:nvSpPr>
          <p:cNvPr id="202" name="bg object 202"/>
          <p:cNvSpPr/>
          <p:nvPr/>
        </p:nvSpPr>
        <p:spPr>
          <a:xfrm>
            <a:off x="3664417" y="15511469"/>
            <a:ext cx="125318" cy="115910"/>
          </a:xfrm>
          <a:prstGeom prst="rect">
            <a:avLst/>
          </a:prstGeom>
          <a:blipFill>
            <a:blip r:embed="rId152" cstate="print"/>
            <a:stretch>
              <a:fillRect/>
            </a:stretch>
          </a:blipFill>
        </p:spPr>
        <p:txBody>
          <a:bodyPr wrap="square" lIns="0" tIns="0" rIns="0" bIns="0" rtlCol="0"/>
          <a:lstStyle/>
          <a:p>
            <a:endParaRPr sz="1800"/>
          </a:p>
        </p:txBody>
      </p:sp>
      <p:sp>
        <p:nvSpPr>
          <p:cNvPr id="203" name="bg object 203"/>
          <p:cNvSpPr/>
          <p:nvPr/>
        </p:nvSpPr>
        <p:spPr>
          <a:xfrm>
            <a:off x="3815001" y="15511470"/>
            <a:ext cx="114701" cy="113907"/>
          </a:xfrm>
          <a:prstGeom prst="rect">
            <a:avLst/>
          </a:prstGeom>
          <a:blipFill>
            <a:blip r:embed="rId134" cstate="print"/>
            <a:stretch>
              <a:fillRect/>
            </a:stretch>
          </a:blipFill>
        </p:spPr>
        <p:txBody>
          <a:bodyPr wrap="square" lIns="0" tIns="0" rIns="0" bIns="0" rtlCol="0"/>
          <a:lstStyle/>
          <a:p>
            <a:endParaRPr sz="1800"/>
          </a:p>
        </p:txBody>
      </p:sp>
      <p:sp>
        <p:nvSpPr>
          <p:cNvPr id="204" name="bg object 204"/>
          <p:cNvSpPr/>
          <p:nvPr/>
        </p:nvSpPr>
        <p:spPr>
          <a:xfrm>
            <a:off x="4028864" y="15435979"/>
            <a:ext cx="1058558" cy="193072"/>
          </a:xfrm>
          <a:prstGeom prst="rect">
            <a:avLst/>
          </a:prstGeom>
          <a:blipFill>
            <a:blip r:embed="rId153" cstate="print"/>
            <a:stretch>
              <a:fillRect/>
            </a:stretch>
          </a:blipFill>
        </p:spPr>
        <p:txBody>
          <a:bodyPr wrap="square" lIns="0" tIns="0" rIns="0" bIns="0" rtlCol="0"/>
          <a:lstStyle/>
          <a:p>
            <a:endParaRPr sz="1800"/>
          </a:p>
        </p:txBody>
      </p:sp>
      <p:sp>
        <p:nvSpPr>
          <p:cNvPr id="205" name="bg object 205"/>
          <p:cNvSpPr/>
          <p:nvPr/>
        </p:nvSpPr>
        <p:spPr>
          <a:xfrm>
            <a:off x="5191658" y="15458358"/>
            <a:ext cx="36341" cy="167640"/>
          </a:xfrm>
          <a:custGeom>
            <a:avLst/>
            <a:gdLst/>
            <a:ahLst/>
            <a:cxnLst/>
            <a:rect l="l" t="t" r="r" b="b"/>
            <a:pathLst>
              <a:path w="34289" h="167640">
                <a:moveTo>
                  <a:pt x="34072" y="0"/>
                </a:moveTo>
                <a:lnTo>
                  <a:pt x="0" y="0"/>
                </a:lnTo>
                <a:lnTo>
                  <a:pt x="0" y="167018"/>
                </a:lnTo>
                <a:lnTo>
                  <a:pt x="34072" y="167018"/>
                </a:lnTo>
                <a:lnTo>
                  <a:pt x="34072" y="0"/>
                </a:lnTo>
                <a:close/>
              </a:path>
            </a:pathLst>
          </a:custGeom>
          <a:solidFill>
            <a:srgbClr val="000000"/>
          </a:solidFill>
        </p:spPr>
        <p:txBody>
          <a:bodyPr wrap="square" lIns="0" tIns="0" rIns="0" bIns="0" rtlCol="0"/>
          <a:lstStyle/>
          <a:p>
            <a:endParaRPr sz="1800"/>
          </a:p>
        </p:txBody>
      </p:sp>
      <p:sp>
        <p:nvSpPr>
          <p:cNvPr id="206" name="bg object 206"/>
          <p:cNvSpPr/>
          <p:nvPr/>
        </p:nvSpPr>
        <p:spPr>
          <a:xfrm>
            <a:off x="5250791" y="15494100"/>
            <a:ext cx="180974" cy="133280"/>
          </a:xfrm>
          <a:prstGeom prst="rect">
            <a:avLst/>
          </a:prstGeom>
          <a:blipFill>
            <a:blip r:embed="rId45" cstate="print"/>
            <a:stretch>
              <a:fillRect/>
            </a:stretch>
          </a:blipFill>
        </p:spPr>
        <p:txBody>
          <a:bodyPr wrap="square" lIns="0" tIns="0" rIns="0" bIns="0" rtlCol="0"/>
          <a:lstStyle/>
          <a:p>
            <a:endParaRPr sz="1800"/>
          </a:p>
        </p:txBody>
      </p:sp>
      <p:sp>
        <p:nvSpPr>
          <p:cNvPr id="207" name="bg object 207"/>
          <p:cNvSpPr/>
          <p:nvPr/>
        </p:nvSpPr>
        <p:spPr>
          <a:xfrm>
            <a:off x="6092092" y="15511469"/>
            <a:ext cx="125231" cy="115910"/>
          </a:xfrm>
          <a:prstGeom prst="rect">
            <a:avLst/>
          </a:prstGeom>
          <a:blipFill>
            <a:blip r:embed="rId126" cstate="print"/>
            <a:stretch>
              <a:fillRect/>
            </a:stretch>
          </a:blipFill>
        </p:spPr>
        <p:txBody>
          <a:bodyPr wrap="square" lIns="0" tIns="0" rIns="0" bIns="0" rtlCol="0"/>
          <a:lstStyle/>
          <a:p>
            <a:endParaRPr sz="1800"/>
          </a:p>
        </p:txBody>
      </p:sp>
      <p:sp>
        <p:nvSpPr>
          <p:cNvPr id="208" name="bg object 208"/>
          <p:cNvSpPr/>
          <p:nvPr/>
        </p:nvSpPr>
        <p:spPr>
          <a:xfrm>
            <a:off x="6291291" y="15435979"/>
            <a:ext cx="402256" cy="191736"/>
          </a:xfrm>
          <a:prstGeom prst="rect">
            <a:avLst/>
          </a:prstGeom>
          <a:blipFill>
            <a:blip r:embed="rId154" cstate="print"/>
            <a:stretch>
              <a:fillRect/>
            </a:stretch>
          </a:blipFill>
        </p:spPr>
        <p:txBody>
          <a:bodyPr wrap="square" lIns="0" tIns="0" rIns="0" bIns="0" rtlCol="0"/>
          <a:lstStyle/>
          <a:p>
            <a:endParaRPr sz="1800"/>
          </a:p>
        </p:txBody>
      </p:sp>
      <p:sp>
        <p:nvSpPr>
          <p:cNvPr id="209" name="bg object 209"/>
          <p:cNvSpPr/>
          <p:nvPr/>
        </p:nvSpPr>
        <p:spPr>
          <a:xfrm>
            <a:off x="6723001" y="15450677"/>
            <a:ext cx="417363" cy="252531"/>
          </a:xfrm>
          <a:prstGeom prst="rect">
            <a:avLst/>
          </a:prstGeom>
          <a:blipFill>
            <a:blip r:embed="rId155" cstate="print"/>
            <a:stretch>
              <a:fillRect/>
            </a:stretch>
          </a:blipFill>
        </p:spPr>
        <p:txBody>
          <a:bodyPr wrap="square" lIns="0" tIns="0" rIns="0" bIns="0" rtlCol="0"/>
          <a:lstStyle/>
          <a:p>
            <a:endParaRPr sz="1800"/>
          </a:p>
        </p:txBody>
      </p:sp>
      <p:sp>
        <p:nvSpPr>
          <p:cNvPr id="210" name="bg object 210"/>
          <p:cNvSpPr/>
          <p:nvPr/>
        </p:nvSpPr>
        <p:spPr>
          <a:xfrm>
            <a:off x="9967581" y="15124139"/>
            <a:ext cx="1990828" cy="503241"/>
          </a:xfrm>
          <a:prstGeom prst="rect">
            <a:avLst/>
          </a:prstGeom>
          <a:blipFill>
            <a:blip r:embed="rId156" cstate="print"/>
            <a:stretch>
              <a:fillRect/>
            </a:stretch>
          </a:blipFill>
        </p:spPr>
        <p:txBody>
          <a:bodyPr wrap="square" lIns="0" tIns="0" rIns="0" bIns="0" rtlCol="0"/>
          <a:lstStyle/>
          <a:p>
            <a:endParaRPr sz="1800"/>
          </a:p>
        </p:txBody>
      </p:sp>
      <p:sp>
        <p:nvSpPr>
          <p:cNvPr id="211" name="bg object 211"/>
          <p:cNvSpPr/>
          <p:nvPr/>
        </p:nvSpPr>
        <p:spPr>
          <a:xfrm>
            <a:off x="8927449" y="15438986"/>
            <a:ext cx="210888" cy="188395"/>
          </a:xfrm>
          <a:prstGeom prst="rect">
            <a:avLst/>
          </a:prstGeom>
          <a:blipFill>
            <a:blip r:embed="rId157" cstate="print"/>
            <a:stretch>
              <a:fillRect/>
            </a:stretch>
          </a:blipFill>
        </p:spPr>
        <p:txBody>
          <a:bodyPr wrap="square" lIns="0" tIns="0" rIns="0" bIns="0" rtlCol="0"/>
          <a:lstStyle/>
          <a:p>
            <a:endParaRPr sz="1800"/>
          </a:p>
        </p:txBody>
      </p:sp>
      <p:sp>
        <p:nvSpPr>
          <p:cNvPr id="212" name="bg object 212"/>
          <p:cNvSpPr/>
          <p:nvPr/>
        </p:nvSpPr>
        <p:spPr>
          <a:xfrm>
            <a:off x="9162245" y="15435980"/>
            <a:ext cx="35668" cy="189865"/>
          </a:xfrm>
          <a:custGeom>
            <a:avLst/>
            <a:gdLst/>
            <a:ahLst/>
            <a:cxnLst/>
            <a:rect l="l" t="t" r="r" b="b"/>
            <a:pathLst>
              <a:path w="33654" h="189865">
                <a:moveTo>
                  <a:pt x="33404" y="0"/>
                </a:moveTo>
                <a:lnTo>
                  <a:pt x="0" y="6513"/>
                </a:lnTo>
                <a:lnTo>
                  <a:pt x="0" y="189397"/>
                </a:lnTo>
                <a:lnTo>
                  <a:pt x="33404" y="189397"/>
                </a:lnTo>
                <a:lnTo>
                  <a:pt x="33404" y="0"/>
                </a:lnTo>
                <a:close/>
              </a:path>
            </a:pathLst>
          </a:custGeom>
          <a:solidFill>
            <a:srgbClr val="000000"/>
          </a:solidFill>
        </p:spPr>
        <p:txBody>
          <a:bodyPr wrap="square" lIns="0" tIns="0" rIns="0" bIns="0" rtlCol="0"/>
          <a:lstStyle/>
          <a:p>
            <a:endParaRPr sz="1800"/>
          </a:p>
        </p:txBody>
      </p:sp>
      <p:sp>
        <p:nvSpPr>
          <p:cNvPr id="213" name="bg object 213"/>
          <p:cNvSpPr/>
          <p:nvPr/>
        </p:nvSpPr>
        <p:spPr>
          <a:xfrm>
            <a:off x="9223561" y="15494100"/>
            <a:ext cx="434711" cy="133280"/>
          </a:xfrm>
          <a:prstGeom prst="rect">
            <a:avLst/>
          </a:prstGeom>
          <a:blipFill>
            <a:blip r:embed="rId158" cstate="print"/>
            <a:stretch>
              <a:fillRect/>
            </a:stretch>
          </a:blipFill>
        </p:spPr>
        <p:txBody>
          <a:bodyPr wrap="square" lIns="0" tIns="0" rIns="0" bIns="0" rtlCol="0"/>
          <a:lstStyle/>
          <a:p>
            <a:endParaRPr sz="1800"/>
          </a:p>
        </p:txBody>
      </p:sp>
      <p:sp>
        <p:nvSpPr>
          <p:cNvPr id="214" name="bg object 214"/>
          <p:cNvSpPr/>
          <p:nvPr/>
        </p:nvSpPr>
        <p:spPr>
          <a:xfrm>
            <a:off x="9750326" y="15511469"/>
            <a:ext cx="125231" cy="115910"/>
          </a:xfrm>
          <a:prstGeom prst="rect">
            <a:avLst/>
          </a:prstGeom>
          <a:blipFill>
            <a:blip r:embed="rId126" cstate="print"/>
            <a:stretch>
              <a:fillRect/>
            </a:stretch>
          </a:blipFill>
        </p:spPr>
        <p:txBody>
          <a:bodyPr wrap="square" lIns="0" tIns="0" rIns="0" bIns="0" rtlCol="0"/>
          <a:lstStyle/>
          <a:p>
            <a:endParaRPr sz="1800"/>
          </a:p>
        </p:txBody>
      </p:sp>
      <p:sp>
        <p:nvSpPr>
          <p:cNvPr id="215" name="bg object 215"/>
          <p:cNvSpPr/>
          <p:nvPr/>
        </p:nvSpPr>
        <p:spPr>
          <a:xfrm>
            <a:off x="3115982" y="15838006"/>
            <a:ext cx="187276" cy="113906"/>
          </a:xfrm>
          <a:prstGeom prst="rect">
            <a:avLst/>
          </a:prstGeom>
          <a:blipFill>
            <a:blip r:embed="rId159" cstate="print"/>
            <a:stretch>
              <a:fillRect/>
            </a:stretch>
          </a:blipFill>
        </p:spPr>
        <p:txBody>
          <a:bodyPr wrap="square" lIns="0" tIns="0" rIns="0" bIns="0" rtlCol="0"/>
          <a:lstStyle/>
          <a:p>
            <a:endParaRPr sz="1800"/>
          </a:p>
        </p:txBody>
      </p:sp>
      <p:sp>
        <p:nvSpPr>
          <p:cNvPr id="216" name="bg object 216"/>
          <p:cNvSpPr/>
          <p:nvPr/>
        </p:nvSpPr>
        <p:spPr>
          <a:xfrm>
            <a:off x="3327257" y="15769530"/>
            <a:ext cx="215753" cy="184387"/>
          </a:xfrm>
          <a:prstGeom prst="rect">
            <a:avLst/>
          </a:prstGeom>
          <a:blipFill>
            <a:blip r:embed="rId160" cstate="print"/>
            <a:stretch>
              <a:fillRect/>
            </a:stretch>
          </a:blipFill>
        </p:spPr>
        <p:txBody>
          <a:bodyPr wrap="square" lIns="0" tIns="0" rIns="0" bIns="0" rtlCol="0"/>
          <a:lstStyle/>
          <a:p>
            <a:endParaRPr sz="1800"/>
          </a:p>
        </p:txBody>
      </p:sp>
      <p:sp>
        <p:nvSpPr>
          <p:cNvPr id="217" name="bg object 217"/>
          <p:cNvSpPr/>
          <p:nvPr/>
        </p:nvSpPr>
        <p:spPr>
          <a:xfrm>
            <a:off x="3631393" y="15838006"/>
            <a:ext cx="125231" cy="115910"/>
          </a:xfrm>
          <a:prstGeom prst="rect">
            <a:avLst/>
          </a:prstGeom>
          <a:blipFill>
            <a:blip r:embed="rId161" cstate="print"/>
            <a:stretch>
              <a:fillRect/>
            </a:stretch>
          </a:blipFill>
        </p:spPr>
        <p:txBody>
          <a:bodyPr wrap="square" lIns="0" tIns="0" rIns="0" bIns="0" rtlCol="0"/>
          <a:lstStyle/>
          <a:p>
            <a:endParaRPr sz="1800"/>
          </a:p>
        </p:txBody>
      </p:sp>
      <p:sp>
        <p:nvSpPr>
          <p:cNvPr id="218" name="bg object 218"/>
          <p:cNvSpPr/>
          <p:nvPr/>
        </p:nvSpPr>
        <p:spPr>
          <a:xfrm>
            <a:off x="5333491" y="15784897"/>
            <a:ext cx="108329" cy="167017"/>
          </a:xfrm>
          <a:prstGeom prst="rect">
            <a:avLst/>
          </a:prstGeom>
          <a:blipFill>
            <a:blip r:embed="rId162" cstate="print"/>
            <a:stretch>
              <a:fillRect/>
            </a:stretch>
          </a:blipFill>
        </p:spPr>
        <p:txBody>
          <a:bodyPr wrap="square" lIns="0" tIns="0" rIns="0" bIns="0" rtlCol="0"/>
          <a:lstStyle/>
          <a:p>
            <a:endParaRPr sz="1800"/>
          </a:p>
        </p:txBody>
      </p:sp>
      <p:sp>
        <p:nvSpPr>
          <p:cNvPr id="219" name="bg object 219"/>
          <p:cNvSpPr/>
          <p:nvPr/>
        </p:nvSpPr>
        <p:spPr>
          <a:xfrm>
            <a:off x="5464488" y="15762516"/>
            <a:ext cx="119304" cy="191402"/>
          </a:xfrm>
          <a:prstGeom prst="rect">
            <a:avLst/>
          </a:prstGeom>
          <a:blipFill>
            <a:blip r:embed="rId163" cstate="print"/>
            <a:stretch>
              <a:fillRect/>
            </a:stretch>
          </a:blipFill>
        </p:spPr>
        <p:txBody>
          <a:bodyPr wrap="square" lIns="0" tIns="0" rIns="0" bIns="0" rtlCol="0"/>
          <a:lstStyle/>
          <a:p>
            <a:endParaRPr sz="1800"/>
          </a:p>
        </p:txBody>
      </p:sp>
      <p:sp>
        <p:nvSpPr>
          <p:cNvPr id="220" name="bg object 220"/>
          <p:cNvSpPr/>
          <p:nvPr/>
        </p:nvSpPr>
        <p:spPr>
          <a:xfrm>
            <a:off x="5609528" y="15762516"/>
            <a:ext cx="252309" cy="191402"/>
          </a:xfrm>
          <a:prstGeom prst="rect">
            <a:avLst/>
          </a:prstGeom>
          <a:blipFill>
            <a:blip r:embed="rId164" cstate="print"/>
            <a:stretch>
              <a:fillRect/>
            </a:stretch>
          </a:blipFill>
        </p:spPr>
        <p:txBody>
          <a:bodyPr wrap="square" lIns="0" tIns="0" rIns="0" bIns="0" rtlCol="0"/>
          <a:lstStyle/>
          <a:p>
            <a:endParaRPr sz="1800"/>
          </a:p>
        </p:txBody>
      </p:sp>
      <p:sp>
        <p:nvSpPr>
          <p:cNvPr id="221" name="bg object 221"/>
          <p:cNvSpPr/>
          <p:nvPr/>
        </p:nvSpPr>
        <p:spPr>
          <a:xfrm>
            <a:off x="5885744" y="15838006"/>
            <a:ext cx="114701" cy="113906"/>
          </a:xfrm>
          <a:prstGeom prst="rect">
            <a:avLst/>
          </a:prstGeom>
          <a:blipFill>
            <a:blip r:embed="rId60" cstate="print"/>
            <a:stretch>
              <a:fillRect/>
            </a:stretch>
          </a:blipFill>
        </p:spPr>
        <p:txBody>
          <a:bodyPr wrap="square" lIns="0" tIns="0" rIns="0" bIns="0" rtlCol="0"/>
          <a:lstStyle/>
          <a:p>
            <a:endParaRPr sz="1800"/>
          </a:p>
        </p:txBody>
      </p:sp>
      <p:sp>
        <p:nvSpPr>
          <p:cNvPr id="222" name="bg object 222"/>
          <p:cNvSpPr/>
          <p:nvPr/>
        </p:nvSpPr>
        <p:spPr>
          <a:xfrm>
            <a:off x="6105350" y="15838006"/>
            <a:ext cx="125231" cy="115910"/>
          </a:xfrm>
          <a:prstGeom prst="rect">
            <a:avLst/>
          </a:prstGeom>
          <a:blipFill>
            <a:blip r:embed="rId165" cstate="print"/>
            <a:stretch>
              <a:fillRect/>
            </a:stretch>
          </a:blipFill>
        </p:spPr>
        <p:txBody>
          <a:bodyPr wrap="square" lIns="0" tIns="0" rIns="0" bIns="0" rtlCol="0"/>
          <a:lstStyle/>
          <a:p>
            <a:endParaRPr sz="1800"/>
          </a:p>
        </p:txBody>
      </p:sp>
      <p:sp>
        <p:nvSpPr>
          <p:cNvPr id="223" name="bg object 223"/>
          <p:cNvSpPr/>
          <p:nvPr/>
        </p:nvSpPr>
        <p:spPr>
          <a:xfrm>
            <a:off x="7523274" y="15769530"/>
            <a:ext cx="433968" cy="184387"/>
          </a:xfrm>
          <a:prstGeom prst="rect">
            <a:avLst/>
          </a:prstGeom>
          <a:blipFill>
            <a:blip r:embed="rId166" cstate="print"/>
            <a:stretch>
              <a:fillRect/>
            </a:stretch>
          </a:blipFill>
        </p:spPr>
        <p:txBody>
          <a:bodyPr wrap="square" lIns="0" tIns="0" rIns="0" bIns="0" rtlCol="0"/>
          <a:lstStyle/>
          <a:p>
            <a:endParaRPr sz="1800"/>
          </a:p>
        </p:txBody>
      </p:sp>
      <p:sp>
        <p:nvSpPr>
          <p:cNvPr id="224" name="bg object 224"/>
          <p:cNvSpPr/>
          <p:nvPr/>
        </p:nvSpPr>
        <p:spPr>
          <a:xfrm>
            <a:off x="7981150" y="15777213"/>
            <a:ext cx="132472" cy="174700"/>
          </a:xfrm>
          <a:prstGeom prst="rect">
            <a:avLst/>
          </a:prstGeom>
          <a:blipFill>
            <a:blip r:embed="rId144" cstate="print"/>
            <a:stretch>
              <a:fillRect/>
            </a:stretch>
          </a:blipFill>
        </p:spPr>
        <p:txBody>
          <a:bodyPr wrap="square" lIns="0" tIns="0" rIns="0" bIns="0" rtlCol="0"/>
          <a:lstStyle/>
          <a:p>
            <a:endParaRPr sz="1800"/>
          </a:p>
        </p:txBody>
      </p:sp>
      <p:sp>
        <p:nvSpPr>
          <p:cNvPr id="225" name="bg object 225"/>
          <p:cNvSpPr/>
          <p:nvPr/>
        </p:nvSpPr>
        <p:spPr>
          <a:xfrm>
            <a:off x="9737794" y="15777213"/>
            <a:ext cx="159024" cy="176704"/>
          </a:xfrm>
          <a:prstGeom prst="rect">
            <a:avLst/>
          </a:prstGeom>
          <a:blipFill>
            <a:blip r:embed="rId167" cstate="print"/>
            <a:stretch>
              <a:fillRect/>
            </a:stretch>
          </a:blipFill>
        </p:spPr>
        <p:txBody>
          <a:bodyPr wrap="square" lIns="0" tIns="0" rIns="0" bIns="0" rtlCol="0"/>
          <a:lstStyle/>
          <a:p>
            <a:endParaRPr sz="1800"/>
          </a:p>
        </p:txBody>
      </p:sp>
      <p:sp>
        <p:nvSpPr>
          <p:cNvPr id="226" name="bg object 226"/>
          <p:cNvSpPr/>
          <p:nvPr/>
        </p:nvSpPr>
        <p:spPr>
          <a:xfrm>
            <a:off x="10000690" y="15838006"/>
            <a:ext cx="520321" cy="191738"/>
          </a:xfrm>
          <a:prstGeom prst="rect">
            <a:avLst/>
          </a:prstGeom>
          <a:blipFill>
            <a:blip r:embed="rId168" cstate="print"/>
            <a:stretch>
              <a:fillRect/>
            </a:stretch>
          </a:blipFill>
        </p:spPr>
        <p:txBody>
          <a:bodyPr wrap="square" lIns="0" tIns="0" rIns="0" bIns="0" rtlCol="0"/>
          <a:lstStyle/>
          <a:p>
            <a:endParaRPr sz="1800"/>
          </a:p>
        </p:txBody>
      </p:sp>
      <p:sp>
        <p:nvSpPr>
          <p:cNvPr id="227" name="bg object 227"/>
          <p:cNvSpPr/>
          <p:nvPr/>
        </p:nvSpPr>
        <p:spPr>
          <a:xfrm>
            <a:off x="10610129" y="15762514"/>
            <a:ext cx="1019310" cy="191736"/>
          </a:xfrm>
          <a:prstGeom prst="rect">
            <a:avLst/>
          </a:prstGeom>
          <a:blipFill>
            <a:blip r:embed="rId169" cstate="print"/>
            <a:stretch>
              <a:fillRect/>
            </a:stretch>
          </a:blipFill>
        </p:spPr>
        <p:txBody>
          <a:bodyPr wrap="square" lIns="0" tIns="0" rIns="0" bIns="0" rtlCol="0"/>
          <a:lstStyle/>
          <a:p>
            <a:endParaRPr sz="1800"/>
          </a:p>
        </p:txBody>
      </p:sp>
      <p:sp>
        <p:nvSpPr>
          <p:cNvPr id="228" name="bg object 228"/>
          <p:cNvSpPr/>
          <p:nvPr/>
        </p:nvSpPr>
        <p:spPr>
          <a:xfrm>
            <a:off x="11734344" y="15838007"/>
            <a:ext cx="236994" cy="116245"/>
          </a:xfrm>
          <a:prstGeom prst="rect">
            <a:avLst/>
          </a:prstGeom>
          <a:blipFill>
            <a:blip r:embed="rId170" cstate="print"/>
            <a:stretch>
              <a:fillRect/>
            </a:stretch>
          </a:blipFill>
        </p:spPr>
        <p:txBody>
          <a:bodyPr wrap="square" lIns="0" tIns="0" rIns="0" bIns="0" rtlCol="0"/>
          <a:lstStyle/>
          <a:p>
            <a:endParaRPr sz="1800"/>
          </a:p>
        </p:txBody>
      </p:sp>
      <p:sp>
        <p:nvSpPr>
          <p:cNvPr id="229" name="bg object 229"/>
          <p:cNvSpPr/>
          <p:nvPr/>
        </p:nvSpPr>
        <p:spPr>
          <a:xfrm>
            <a:off x="3104654" y="16491081"/>
            <a:ext cx="95584" cy="115910"/>
          </a:xfrm>
          <a:prstGeom prst="rect">
            <a:avLst/>
          </a:prstGeom>
          <a:blipFill>
            <a:blip r:embed="rId62" cstate="print"/>
            <a:stretch>
              <a:fillRect/>
            </a:stretch>
          </a:blipFill>
        </p:spPr>
        <p:txBody>
          <a:bodyPr wrap="square" lIns="0" tIns="0" rIns="0" bIns="0" rtlCol="0"/>
          <a:lstStyle/>
          <a:p>
            <a:endParaRPr sz="1800"/>
          </a:p>
        </p:txBody>
      </p:sp>
      <p:sp>
        <p:nvSpPr>
          <p:cNvPr id="230" name="bg object 230"/>
          <p:cNvSpPr/>
          <p:nvPr/>
        </p:nvSpPr>
        <p:spPr>
          <a:xfrm>
            <a:off x="3223321" y="16491081"/>
            <a:ext cx="119304" cy="190400"/>
          </a:xfrm>
          <a:prstGeom prst="rect">
            <a:avLst/>
          </a:prstGeom>
          <a:blipFill>
            <a:blip r:embed="rId171" cstate="print"/>
            <a:stretch>
              <a:fillRect/>
            </a:stretch>
          </a:blipFill>
        </p:spPr>
        <p:txBody>
          <a:bodyPr wrap="square" lIns="0" tIns="0" rIns="0" bIns="0" rtlCol="0"/>
          <a:lstStyle/>
          <a:p>
            <a:endParaRPr sz="1800"/>
          </a:p>
        </p:txBody>
      </p:sp>
      <p:sp>
        <p:nvSpPr>
          <p:cNvPr id="231" name="bg object 231"/>
          <p:cNvSpPr/>
          <p:nvPr/>
        </p:nvSpPr>
        <p:spPr>
          <a:xfrm>
            <a:off x="3368360" y="16491081"/>
            <a:ext cx="242110" cy="190400"/>
          </a:xfrm>
          <a:prstGeom prst="rect">
            <a:avLst/>
          </a:prstGeom>
          <a:blipFill>
            <a:blip r:embed="rId172" cstate="print"/>
            <a:stretch>
              <a:fillRect/>
            </a:stretch>
          </a:blipFill>
        </p:spPr>
        <p:txBody>
          <a:bodyPr wrap="square" lIns="0" tIns="0" rIns="0" bIns="0" rtlCol="0"/>
          <a:lstStyle/>
          <a:p>
            <a:endParaRPr sz="1800"/>
          </a:p>
        </p:txBody>
      </p:sp>
      <p:sp>
        <p:nvSpPr>
          <p:cNvPr id="232" name="bg object 232"/>
          <p:cNvSpPr/>
          <p:nvPr/>
        </p:nvSpPr>
        <p:spPr>
          <a:xfrm>
            <a:off x="3098047" y="15109442"/>
            <a:ext cx="8876409" cy="2552987"/>
          </a:xfrm>
          <a:prstGeom prst="rect">
            <a:avLst/>
          </a:prstGeom>
          <a:blipFill>
            <a:blip r:embed="rId173" cstate="print"/>
            <a:stretch>
              <a:fillRect/>
            </a:stretch>
          </a:blipFill>
        </p:spPr>
        <p:txBody>
          <a:bodyPr wrap="square" lIns="0" tIns="0" rIns="0" bIns="0" rtlCol="0"/>
          <a:lstStyle/>
          <a:p>
            <a:endParaRPr sz="1800"/>
          </a:p>
        </p:txBody>
      </p:sp>
      <p:sp>
        <p:nvSpPr>
          <p:cNvPr id="2" name="Holder 2"/>
          <p:cNvSpPr>
            <a:spLocks noGrp="1"/>
          </p:cNvSpPr>
          <p:nvPr>
            <p:ph type="title"/>
          </p:nvPr>
        </p:nvSpPr>
        <p:spPr>
          <a:xfrm>
            <a:off x="753745" y="804164"/>
            <a:ext cx="13567410"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753745" y="4623944"/>
            <a:ext cx="1356741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5125466" y="18696815"/>
            <a:ext cx="4823968"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753745" y="18696815"/>
            <a:ext cx="3467227"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9/9/2024</a:t>
            </a:fld>
            <a:endParaRPr lang="en-US"/>
          </a:p>
        </p:txBody>
      </p:sp>
      <p:sp>
        <p:nvSpPr>
          <p:cNvPr id="6" name="Holder 6"/>
          <p:cNvSpPr>
            <a:spLocks noGrp="1"/>
          </p:cNvSpPr>
          <p:nvPr>
            <p:ph type="sldNum" sz="quarter" idx="7"/>
          </p:nvPr>
        </p:nvSpPr>
        <p:spPr>
          <a:xfrm>
            <a:off x="10853928" y="18696815"/>
            <a:ext cx="3467227"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168859914"/>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 y="0"/>
            <a:ext cx="9635149" cy="3970020"/>
          </a:xfrm>
          <a:custGeom>
            <a:avLst/>
            <a:gdLst/>
            <a:ahLst/>
            <a:cxnLst/>
            <a:rect l="l" t="t" r="r" b="b"/>
            <a:pathLst>
              <a:path w="9091295" h="3970020">
                <a:moveTo>
                  <a:pt x="0" y="3969854"/>
                </a:moveTo>
                <a:lnTo>
                  <a:pt x="9090723" y="3969854"/>
                </a:lnTo>
                <a:lnTo>
                  <a:pt x="9090723" y="0"/>
                </a:lnTo>
                <a:lnTo>
                  <a:pt x="0" y="0"/>
                </a:lnTo>
                <a:lnTo>
                  <a:pt x="0" y="3969854"/>
                </a:lnTo>
                <a:close/>
              </a:path>
            </a:pathLst>
          </a:custGeom>
          <a:solidFill>
            <a:srgbClr val="2F3C48"/>
          </a:solidFill>
        </p:spPr>
        <p:txBody>
          <a:bodyPr wrap="square" lIns="0" tIns="0" rIns="0" bIns="0" rtlCol="0"/>
          <a:lstStyle/>
          <a:p>
            <a:endParaRPr sz="1800"/>
          </a:p>
        </p:txBody>
      </p:sp>
      <p:sp>
        <p:nvSpPr>
          <p:cNvPr id="17" name="bg object 17"/>
          <p:cNvSpPr/>
          <p:nvPr/>
        </p:nvSpPr>
        <p:spPr>
          <a:xfrm>
            <a:off x="0" y="3969856"/>
            <a:ext cx="15070862" cy="2753995"/>
          </a:xfrm>
          <a:custGeom>
            <a:avLst/>
            <a:gdLst/>
            <a:ahLst/>
            <a:cxnLst/>
            <a:rect l="l" t="t" r="r" b="b"/>
            <a:pathLst>
              <a:path w="14220190" h="2753995">
                <a:moveTo>
                  <a:pt x="14220182" y="0"/>
                </a:moveTo>
                <a:lnTo>
                  <a:pt x="0" y="0"/>
                </a:lnTo>
                <a:lnTo>
                  <a:pt x="0" y="2753701"/>
                </a:lnTo>
                <a:lnTo>
                  <a:pt x="14220182" y="2753701"/>
                </a:lnTo>
                <a:lnTo>
                  <a:pt x="14220182" y="0"/>
                </a:lnTo>
                <a:close/>
              </a:path>
            </a:pathLst>
          </a:custGeom>
          <a:solidFill>
            <a:srgbClr val="ECE9E3"/>
          </a:solidFill>
        </p:spPr>
        <p:txBody>
          <a:bodyPr wrap="square" lIns="0" tIns="0" rIns="0" bIns="0" rtlCol="0"/>
          <a:lstStyle/>
          <a:p>
            <a:endParaRPr sz="1800"/>
          </a:p>
        </p:txBody>
      </p:sp>
      <p:sp>
        <p:nvSpPr>
          <p:cNvPr id="18" name="bg object 18"/>
          <p:cNvSpPr/>
          <p:nvPr/>
        </p:nvSpPr>
        <p:spPr>
          <a:xfrm>
            <a:off x="0" y="6723557"/>
            <a:ext cx="15070862" cy="7852409"/>
          </a:xfrm>
          <a:custGeom>
            <a:avLst/>
            <a:gdLst/>
            <a:ahLst/>
            <a:cxnLst/>
            <a:rect l="l" t="t" r="r" b="b"/>
            <a:pathLst>
              <a:path w="14220190" h="7852409">
                <a:moveTo>
                  <a:pt x="14220182" y="0"/>
                </a:moveTo>
                <a:lnTo>
                  <a:pt x="0" y="0"/>
                </a:lnTo>
                <a:lnTo>
                  <a:pt x="0" y="7852380"/>
                </a:lnTo>
                <a:lnTo>
                  <a:pt x="14220182" y="7852380"/>
                </a:lnTo>
                <a:lnTo>
                  <a:pt x="14220182" y="0"/>
                </a:lnTo>
                <a:close/>
              </a:path>
            </a:pathLst>
          </a:custGeom>
          <a:solidFill>
            <a:srgbClr val="F8F7F0"/>
          </a:solidFill>
        </p:spPr>
        <p:txBody>
          <a:bodyPr wrap="square" lIns="0" tIns="0" rIns="0" bIns="0" rtlCol="0"/>
          <a:lstStyle/>
          <a:p>
            <a:endParaRPr sz="1800"/>
          </a:p>
        </p:txBody>
      </p:sp>
      <p:sp>
        <p:nvSpPr>
          <p:cNvPr id="19" name="bg object 19"/>
          <p:cNvSpPr/>
          <p:nvPr/>
        </p:nvSpPr>
        <p:spPr>
          <a:xfrm>
            <a:off x="7621910" y="14572359"/>
            <a:ext cx="7449289" cy="2791460"/>
          </a:xfrm>
          <a:custGeom>
            <a:avLst/>
            <a:gdLst/>
            <a:ahLst/>
            <a:cxnLst/>
            <a:rect l="l" t="t" r="r" b="b"/>
            <a:pathLst>
              <a:path w="7028815" h="2791459">
                <a:moveTo>
                  <a:pt x="0" y="2790923"/>
                </a:moveTo>
                <a:lnTo>
                  <a:pt x="7028489" y="2790923"/>
                </a:lnTo>
                <a:lnTo>
                  <a:pt x="7028489" y="0"/>
                </a:lnTo>
                <a:lnTo>
                  <a:pt x="0" y="0"/>
                </a:lnTo>
                <a:lnTo>
                  <a:pt x="0" y="2790923"/>
                </a:lnTo>
                <a:close/>
              </a:path>
            </a:pathLst>
          </a:custGeom>
          <a:solidFill>
            <a:srgbClr val="ECE9E4"/>
          </a:solidFill>
        </p:spPr>
        <p:txBody>
          <a:bodyPr wrap="square" lIns="0" tIns="0" rIns="0" bIns="0" rtlCol="0"/>
          <a:lstStyle/>
          <a:p>
            <a:endParaRPr sz="1800"/>
          </a:p>
        </p:txBody>
      </p:sp>
      <p:sp>
        <p:nvSpPr>
          <p:cNvPr id="20" name="bg object 20"/>
          <p:cNvSpPr/>
          <p:nvPr/>
        </p:nvSpPr>
        <p:spPr>
          <a:xfrm>
            <a:off x="1" y="14575937"/>
            <a:ext cx="7622245" cy="5528310"/>
          </a:xfrm>
          <a:custGeom>
            <a:avLst/>
            <a:gdLst/>
            <a:ahLst/>
            <a:cxnLst/>
            <a:rect l="l" t="t" r="r" b="b"/>
            <a:pathLst>
              <a:path w="7192009" h="5528309">
                <a:moveTo>
                  <a:pt x="7191692" y="0"/>
                </a:moveTo>
                <a:lnTo>
                  <a:pt x="0" y="0"/>
                </a:lnTo>
                <a:lnTo>
                  <a:pt x="0" y="5528162"/>
                </a:lnTo>
                <a:lnTo>
                  <a:pt x="7191692" y="5528162"/>
                </a:lnTo>
                <a:lnTo>
                  <a:pt x="7191692" y="0"/>
                </a:lnTo>
                <a:close/>
              </a:path>
            </a:pathLst>
          </a:custGeom>
          <a:solidFill>
            <a:srgbClr val="B8DAC6"/>
          </a:solidFill>
        </p:spPr>
        <p:txBody>
          <a:bodyPr wrap="square" lIns="0" tIns="0" rIns="0" bIns="0" rtlCol="0"/>
          <a:lstStyle/>
          <a:p>
            <a:endParaRPr sz="1800"/>
          </a:p>
        </p:txBody>
      </p:sp>
      <p:sp>
        <p:nvSpPr>
          <p:cNvPr id="21" name="bg object 21"/>
          <p:cNvSpPr/>
          <p:nvPr/>
        </p:nvSpPr>
        <p:spPr>
          <a:xfrm>
            <a:off x="7621910" y="17363282"/>
            <a:ext cx="7449289" cy="2741295"/>
          </a:xfrm>
          <a:custGeom>
            <a:avLst/>
            <a:gdLst/>
            <a:ahLst/>
            <a:cxnLst/>
            <a:rect l="l" t="t" r="r" b="b"/>
            <a:pathLst>
              <a:path w="7028815" h="2741294">
                <a:moveTo>
                  <a:pt x="7028489" y="0"/>
                </a:moveTo>
                <a:lnTo>
                  <a:pt x="0" y="0"/>
                </a:lnTo>
                <a:lnTo>
                  <a:pt x="0" y="2740817"/>
                </a:lnTo>
                <a:lnTo>
                  <a:pt x="7028489" y="2740817"/>
                </a:lnTo>
                <a:lnTo>
                  <a:pt x="7028489" y="0"/>
                </a:lnTo>
                <a:close/>
              </a:path>
            </a:pathLst>
          </a:custGeom>
          <a:solidFill>
            <a:srgbClr val="B3C9C5"/>
          </a:solidFill>
        </p:spPr>
        <p:txBody>
          <a:bodyPr wrap="square" lIns="0" tIns="0" rIns="0" bIns="0" rtlCol="0"/>
          <a:lstStyle/>
          <a:p>
            <a:endParaRPr sz="1800"/>
          </a:p>
        </p:txBody>
      </p:sp>
      <p:sp>
        <p:nvSpPr>
          <p:cNvPr id="22" name="bg object 22"/>
          <p:cNvSpPr/>
          <p:nvPr/>
        </p:nvSpPr>
        <p:spPr>
          <a:xfrm>
            <a:off x="555313" y="14562338"/>
            <a:ext cx="1617860" cy="287655"/>
          </a:xfrm>
          <a:custGeom>
            <a:avLst/>
            <a:gdLst/>
            <a:ahLst/>
            <a:cxnLst/>
            <a:rect l="l" t="t" r="r" b="b"/>
            <a:pathLst>
              <a:path w="1526539" h="287655">
                <a:moveTo>
                  <a:pt x="1526096" y="0"/>
                </a:moveTo>
                <a:lnTo>
                  <a:pt x="0" y="0"/>
                </a:lnTo>
                <a:lnTo>
                  <a:pt x="763048" y="287037"/>
                </a:lnTo>
                <a:lnTo>
                  <a:pt x="1526096" y="0"/>
                </a:lnTo>
                <a:close/>
              </a:path>
            </a:pathLst>
          </a:custGeom>
          <a:solidFill>
            <a:srgbClr val="F8F8F1"/>
          </a:solidFill>
        </p:spPr>
        <p:txBody>
          <a:bodyPr wrap="square" lIns="0" tIns="0" rIns="0" bIns="0" rtlCol="0"/>
          <a:lstStyle/>
          <a:p>
            <a:endParaRPr sz="1800"/>
          </a:p>
        </p:txBody>
      </p:sp>
      <p:sp>
        <p:nvSpPr>
          <p:cNvPr id="23" name="bg object 23"/>
          <p:cNvSpPr/>
          <p:nvPr/>
        </p:nvSpPr>
        <p:spPr>
          <a:xfrm>
            <a:off x="9634543" y="1"/>
            <a:ext cx="5436386" cy="3963035"/>
          </a:xfrm>
          <a:custGeom>
            <a:avLst/>
            <a:gdLst/>
            <a:ahLst/>
            <a:cxnLst/>
            <a:rect l="l" t="t" r="r" b="b"/>
            <a:pathLst>
              <a:path w="5129530" h="3963035">
                <a:moveTo>
                  <a:pt x="5129458" y="0"/>
                </a:moveTo>
                <a:lnTo>
                  <a:pt x="0" y="0"/>
                </a:lnTo>
                <a:lnTo>
                  <a:pt x="0" y="3962696"/>
                </a:lnTo>
                <a:lnTo>
                  <a:pt x="5129458" y="3962696"/>
                </a:lnTo>
                <a:lnTo>
                  <a:pt x="5129458" y="0"/>
                </a:lnTo>
                <a:close/>
              </a:path>
            </a:pathLst>
          </a:custGeom>
          <a:solidFill>
            <a:srgbClr val="425261"/>
          </a:solidFill>
        </p:spPr>
        <p:txBody>
          <a:bodyPr wrap="square" lIns="0" tIns="0" rIns="0" bIns="0" rtlCol="0"/>
          <a:lstStyle/>
          <a:p>
            <a:endParaRPr sz="1800"/>
          </a:p>
        </p:txBody>
      </p:sp>
      <p:sp>
        <p:nvSpPr>
          <p:cNvPr id="24" name="bg object 24"/>
          <p:cNvSpPr/>
          <p:nvPr/>
        </p:nvSpPr>
        <p:spPr>
          <a:xfrm>
            <a:off x="555313" y="6693492"/>
            <a:ext cx="1617860" cy="288290"/>
          </a:xfrm>
          <a:custGeom>
            <a:avLst/>
            <a:gdLst/>
            <a:ahLst/>
            <a:cxnLst/>
            <a:rect l="l" t="t" r="r" b="b"/>
            <a:pathLst>
              <a:path w="1526539" h="288290">
                <a:moveTo>
                  <a:pt x="1526096" y="0"/>
                </a:moveTo>
                <a:lnTo>
                  <a:pt x="0" y="0"/>
                </a:lnTo>
                <a:lnTo>
                  <a:pt x="763048" y="287753"/>
                </a:lnTo>
                <a:lnTo>
                  <a:pt x="1526096" y="0"/>
                </a:lnTo>
                <a:close/>
              </a:path>
            </a:pathLst>
          </a:custGeom>
          <a:solidFill>
            <a:srgbClr val="ECE9E4"/>
          </a:solidFill>
        </p:spPr>
        <p:txBody>
          <a:bodyPr wrap="square" lIns="0" tIns="0" rIns="0" bIns="0" rtlCol="0"/>
          <a:lstStyle/>
          <a:p>
            <a:endParaRPr sz="1800"/>
          </a:p>
        </p:txBody>
      </p:sp>
      <p:sp>
        <p:nvSpPr>
          <p:cNvPr id="25" name="bg object 25"/>
          <p:cNvSpPr/>
          <p:nvPr/>
        </p:nvSpPr>
        <p:spPr>
          <a:xfrm>
            <a:off x="7571840" y="14778511"/>
            <a:ext cx="305536" cy="1525905"/>
          </a:xfrm>
          <a:custGeom>
            <a:avLst/>
            <a:gdLst/>
            <a:ahLst/>
            <a:cxnLst/>
            <a:rect l="l" t="t" r="r" b="b"/>
            <a:pathLst>
              <a:path w="288290" h="1525905">
                <a:moveTo>
                  <a:pt x="0" y="0"/>
                </a:moveTo>
                <a:lnTo>
                  <a:pt x="0" y="1525380"/>
                </a:lnTo>
                <a:lnTo>
                  <a:pt x="287753" y="762690"/>
                </a:lnTo>
                <a:lnTo>
                  <a:pt x="0" y="0"/>
                </a:lnTo>
                <a:close/>
              </a:path>
            </a:pathLst>
          </a:custGeom>
          <a:solidFill>
            <a:srgbClr val="B8DBC6"/>
          </a:solidFill>
        </p:spPr>
        <p:txBody>
          <a:bodyPr wrap="square" lIns="0" tIns="0" rIns="0" bIns="0" rtlCol="0"/>
          <a:lstStyle/>
          <a:p>
            <a:endParaRPr sz="1800"/>
          </a:p>
        </p:txBody>
      </p:sp>
      <p:sp>
        <p:nvSpPr>
          <p:cNvPr id="26" name="bg object 26"/>
          <p:cNvSpPr/>
          <p:nvPr/>
        </p:nvSpPr>
        <p:spPr>
          <a:xfrm>
            <a:off x="-2275" y="3951242"/>
            <a:ext cx="15073554" cy="15577819"/>
          </a:xfrm>
          <a:custGeom>
            <a:avLst/>
            <a:gdLst/>
            <a:ahLst/>
            <a:cxnLst/>
            <a:rect l="l" t="t" r="r" b="b"/>
            <a:pathLst>
              <a:path w="14222730" h="15577819">
                <a:moveTo>
                  <a:pt x="0" y="15577350"/>
                </a:moveTo>
                <a:lnTo>
                  <a:pt x="14222329" y="15577350"/>
                </a:lnTo>
                <a:lnTo>
                  <a:pt x="14222329" y="0"/>
                </a:lnTo>
                <a:lnTo>
                  <a:pt x="0" y="0"/>
                </a:lnTo>
                <a:lnTo>
                  <a:pt x="0" y="15577350"/>
                </a:lnTo>
                <a:close/>
              </a:path>
            </a:pathLst>
          </a:custGeom>
          <a:solidFill>
            <a:srgbClr val="FFFFFF"/>
          </a:solidFill>
        </p:spPr>
        <p:txBody>
          <a:bodyPr wrap="square" lIns="0" tIns="0" rIns="0" bIns="0" rtlCol="0"/>
          <a:lstStyle/>
          <a:p>
            <a:endParaRPr sz="1800"/>
          </a:p>
        </p:txBody>
      </p:sp>
      <p:sp>
        <p:nvSpPr>
          <p:cNvPr id="27" name="bg object 27"/>
          <p:cNvSpPr/>
          <p:nvPr/>
        </p:nvSpPr>
        <p:spPr>
          <a:xfrm>
            <a:off x="33379" y="3485255"/>
            <a:ext cx="1658355" cy="395124"/>
          </a:xfrm>
          <a:prstGeom prst="rect">
            <a:avLst/>
          </a:prstGeom>
          <a:blipFill>
            <a:blip r:embed="rId7" cstate="print"/>
            <a:stretch>
              <a:fillRect/>
            </a:stretch>
          </a:blipFill>
        </p:spPr>
        <p:txBody>
          <a:bodyPr wrap="square" lIns="0" tIns="0" rIns="0" bIns="0" rtlCol="0"/>
          <a:lstStyle/>
          <a:p>
            <a:endParaRPr sz="1800"/>
          </a:p>
        </p:txBody>
      </p:sp>
      <p:sp>
        <p:nvSpPr>
          <p:cNvPr id="28" name="bg object 28"/>
          <p:cNvSpPr/>
          <p:nvPr/>
        </p:nvSpPr>
        <p:spPr>
          <a:xfrm>
            <a:off x="2728017" y="3067225"/>
            <a:ext cx="848901" cy="830333"/>
          </a:xfrm>
          <a:prstGeom prst="rect">
            <a:avLst/>
          </a:prstGeom>
          <a:blipFill>
            <a:blip r:embed="rId8" cstate="print"/>
            <a:stretch>
              <a:fillRect/>
            </a:stretch>
          </a:blipFill>
        </p:spPr>
        <p:txBody>
          <a:bodyPr wrap="square" lIns="0" tIns="0" rIns="0" bIns="0" rtlCol="0"/>
          <a:lstStyle/>
          <a:p>
            <a:endParaRPr sz="1800"/>
          </a:p>
        </p:txBody>
      </p:sp>
      <p:sp>
        <p:nvSpPr>
          <p:cNvPr id="2" name="Holder 2"/>
          <p:cNvSpPr>
            <a:spLocks noGrp="1"/>
          </p:cNvSpPr>
          <p:nvPr>
            <p:ph type="title"/>
          </p:nvPr>
        </p:nvSpPr>
        <p:spPr>
          <a:xfrm>
            <a:off x="753745" y="804164"/>
            <a:ext cx="13567410"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753745" y="4623944"/>
            <a:ext cx="1356741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5125466" y="18696815"/>
            <a:ext cx="4823968"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753745" y="18696815"/>
            <a:ext cx="3467227"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9/9/2024</a:t>
            </a:fld>
            <a:endParaRPr lang="en-US"/>
          </a:p>
        </p:txBody>
      </p:sp>
      <p:sp>
        <p:nvSpPr>
          <p:cNvPr id="6" name="Holder 6"/>
          <p:cNvSpPr>
            <a:spLocks noGrp="1"/>
          </p:cNvSpPr>
          <p:nvPr>
            <p:ph type="sldNum" sz="quarter" idx="7"/>
          </p:nvPr>
        </p:nvSpPr>
        <p:spPr>
          <a:xfrm>
            <a:off x="10853928" y="18696815"/>
            <a:ext cx="3467227"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09344452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Lst>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548413" y="4118979"/>
            <a:ext cx="3469058" cy="2415201"/>
          </a:xfrm>
          <a:prstGeom prst="rect">
            <a:avLst/>
          </a:prstGeom>
          <a:blipFill>
            <a:blip r:embed="rId7" cstate="print"/>
            <a:stretch>
              <a:fillRect/>
            </a:stretch>
          </a:blipFill>
        </p:spPr>
        <p:txBody>
          <a:bodyPr wrap="square" lIns="0" tIns="0" rIns="0" bIns="0" rtlCol="0"/>
          <a:lstStyle/>
          <a:p>
            <a:endParaRPr sz="1800"/>
          </a:p>
        </p:txBody>
      </p:sp>
      <p:sp>
        <p:nvSpPr>
          <p:cNvPr id="2" name="Holder 2"/>
          <p:cNvSpPr>
            <a:spLocks noGrp="1"/>
          </p:cNvSpPr>
          <p:nvPr>
            <p:ph type="title"/>
          </p:nvPr>
        </p:nvSpPr>
        <p:spPr>
          <a:xfrm>
            <a:off x="753745" y="804164"/>
            <a:ext cx="13567410"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753745" y="4623944"/>
            <a:ext cx="1356741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5125466" y="18696815"/>
            <a:ext cx="4823968"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753746" y="18696815"/>
            <a:ext cx="3467227"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9/9/2024</a:t>
            </a:fld>
            <a:endParaRPr lang="en-US"/>
          </a:p>
        </p:txBody>
      </p:sp>
      <p:sp>
        <p:nvSpPr>
          <p:cNvPr id="6" name="Holder 6"/>
          <p:cNvSpPr>
            <a:spLocks noGrp="1"/>
          </p:cNvSpPr>
          <p:nvPr>
            <p:ph type="sldNum" sz="quarter" idx="7"/>
          </p:nvPr>
        </p:nvSpPr>
        <p:spPr>
          <a:xfrm>
            <a:off x="10853929" y="18696815"/>
            <a:ext cx="3467227"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672178721"/>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Lst>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9563943" y="259732"/>
            <a:ext cx="4020199" cy="1718945"/>
          </a:xfrm>
          <a:custGeom>
            <a:avLst/>
            <a:gdLst/>
            <a:ahLst/>
            <a:cxnLst/>
            <a:rect l="l" t="t" r="r" b="b"/>
            <a:pathLst>
              <a:path w="3766184" h="1718945">
                <a:moveTo>
                  <a:pt x="3765744" y="0"/>
                </a:moveTo>
                <a:lnTo>
                  <a:pt x="0" y="0"/>
                </a:lnTo>
                <a:lnTo>
                  <a:pt x="0" y="1718448"/>
                </a:lnTo>
                <a:lnTo>
                  <a:pt x="3765744" y="1718448"/>
                </a:lnTo>
                <a:lnTo>
                  <a:pt x="3765744" y="0"/>
                </a:lnTo>
                <a:close/>
              </a:path>
            </a:pathLst>
          </a:custGeom>
          <a:solidFill>
            <a:srgbClr val="D9D9D9"/>
          </a:solidFill>
        </p:spPr>
        <p:txBody>
          <a:bodyPr wrap="square" lIns="0" tIns="0" rIns="0" bIns="0" rtlCol="0"/>
          <a:lstStyle/>
          <a:p>
            <a:endParaRPr sz="1800"/>
          </a:p>
        </p:txBody>
      </p:sp>
      <p:sp>
        <p:nvSpPr>
          <p:cNvPr id="2" name="Holder 2"/>
          <p:cNvSpPr>
            <a:spLocks noGrp="1"/>
          </p:cNvSpPr>
          <p:nvPr>
            <p:ph type="title"/>
          </p:nvPr>
        </p:nvSpPr>
        <p:spPr>
          <a:xfrm>
            <a:off x="754084" y="804164"/>
            <a:ext cx="13573510"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754084" y="4623944"/>
            <a:ext cx="1357351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5127771" y="18696815"/>
            <a:ext cx="4826137"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754084" y="18696815"/>
            <a:ext cx="3468785"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9/9/2024</a:t>
            </a:fld>
            <a:endParaRPr lang="en-US"/>
          </a:p>
        </p:txBody>
      </p:sp>
      <p:sp>
        <p:nvSpPr>
          <p:cNvPr id="6" name="Holder 6"/>
          <p:cNvSpPr>
            <a:spLocks noGrp="1"/>
          </p:cNvSpPr>
          <p:nvPr>
            <p:ph type="sldNum" sz="quarter" idx="7"/>
          </p:nvPr>
        </p:nvSpPr>
        <p:spPr>
          <a:xfrm>
            <a:off x="10858809" y="18696815"/>
            <a:ext cx="3468785"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2083144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Lst>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53745" y="804164"/>
            <a:ext cx="13567410"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753745" y="4623944"/>
            <a:ext cx="1356741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5125466" y="18696815"/>
            <a:ext cx="4823968"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753746" y="18696815"/>
            <a:ext cx="3467227"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9/9/2024</a:t>
            </a:fld>
            <a:endParaRPr lang="en-US"/>
          </a:p>
        </p:txBody>
      </p:sp>
      <p:sp>
        <p:nvSpPr>
          <p:cNvPr id="6" name="Holder 6"/>
          <p:cNvSpPr>
            <a:spLocks noGrp="1"/>
          </p:cNvSpPr>
          <p:nvPr>
            <p:ph type="sldNum" sz="quarter" idx="7"/>
          </p:nvPr>
        </p:nvSpPr>
        <p:spPr>
          <a:xfrm>
            <a:off x="10853929" y="18696815"/>
            <a:ext cx="3467227"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164108185"/>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Lst>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1"/>
            <a:ext cx="15068999" cy="20104101"/>
          </a:xfrm>
          <a:prstGeom prst="rect">
            <a:avLst/>
          </a:prstGeom>
          <a:blipFill>
            <a:blip r:embed="rId7" cstate="print"/>
            <a:stretch>
              <a:fillRect/>
            </a:stretch>
          </a:blipFill>
        </p:spPr>
        <p:txBody>
          <a:bodyPr wrap="square" lIns="0" tIns="0" rIns="0" bIns="0" rtlCol="0"/>
          <a:lstStyle/>
          <a:p>
            <a:endParaRPr sz="1779"/>
          </a:p>
        </p:txBody>
      </p:sp>
      <p:sp>
        <p:nvSpPr>
          <p:cNvPr id="17" name="bg object 17"/>
          <p:cNvSpPr/>
          <p:nvPr/>
        </p:nvSpPr>
        <p:spPr>
          <a:xfrm>
            <a:off x="252591" y="294712"/>
            <a:ext cx="1768138" cy="811223"/>
          </a:xfrm>
          <a:prstGeom prst="rect">
            <a:avLst/>
          </a:prstGeom>
          <a:blipFill>
            <a:blip r:embed="rId8" cstate="print"/>
            <a:stretch>
              <a:fillRect/>
            </a:stretch>
          </a:blipFill>
        </p:spPr>
        <p:txBody>
          <a:bodyPr wrap="square" lIns="0" tIns="0" rIns="0" bIns="0" rtlCol="0"/>
          <a:lstStyle/>
          <a:p>
            <a:endParaRPr sz="1779"/>
          </a:p>
        </p:txBody>
      </p:sp>
      <p:sp>
        <p:nvSpPr>
          <p:cNvPr id="18" name="bg object 18"/>
          <p:cNvSpPr/>
          <p:nvPr/>
        </p:nvSpPr>
        <p:spPr>
          <a:xfrm>
            <a:off x="2020729" y="26861"/>
            <a:ext cx="2098858" cy="1098260"/>
          </a:xfrm>
          <a:prstGeom prst="rect">
            <a:avLst/>
          </a:prstGeom>
          <a:blipFill>
            <a:blip r:embed="rId9" cstate="print"/>
            <a:stretch>
              <a:fillRect/>
            </a:stretch>
          </a:blipFill>
        </p:spPr>
        <p:txBody>
          <a:bodyPr wrap="square" lIns="0" tIns="0" rIns="0" bIns="0" rtlCol="0"/>
          <a:lstStyle/>
          <a:p>
            <a:endParaRPr sz="1779"/>
          </a:p>
        </p:txBody>
      </p:sp>
      <p:sp>
        <p:nvSpPr>
          <p:cNvPr id="19" name="bg object 19"/>
          <p:cNvSpPr/>
          <p:nvPr/>
        </p:nvSpPr>
        <p:spPr>
          <a:xfrm>
            <a:off x="13587586" y="767"/>
            <a:ext cx="1481412" cy="2247943"/>
          </a:xfrm>
          <a:prstGeom prst="rect">
            <a:avLst/>
          </a:prstGeom>
          <a:blipFill>
            <a:blip r:embed="rId10" cstate="print"/>
            <a:stretch>
              <a:fillRect/>
            </a:stretch>
          </a:blipFill>
        </p:spPr>
        <p:txBody>
          <a:bodyPr wrap="square" lIns="0" tIns="0" rIns="0" bIns="0" rtlCol="0"/>
          <a:lstStyle/>
          <a:p>
            <a:endParaRPr sz="1779"/>
          </a:p>
        </p:txBody>
      </p:sp>
      <p:sp>
        <p:nvSpPr>
          <p:cNvPr id="20" name="bg object 20"/>
          <p:cNvSpPr/>
          <p:nvPr/>
        </p:nvSpPr>
        <p:spPr>
          <a:xfrm>
            <a:off x="6203275" y="6828256"/>
            <a:ext cx="5406816" cy="3419883"/>
          </a:xfrm>
          <a:prstGeom prst="rect">
            <a:avLst/>
          </a:prstGeom>
          <a:blipFill>
            <a:blip r:embed="rId11" cstate="print"/>
            <a:stretch>
              <a:fillRect/>
            </a:stretch>
          </a:blipFill>
        </p:spPr>
        <p:txBody>
          <a:bodyPr wrap="square" lIns="0" tIns="0" rIns="0" bIns="0" rtlCol="0"/>
          <a:lstStyle/>
          <a:p>
            <a:endParaRPr sz="1779"/>
          </a:p>
        </p:txBody>
      </p:sp>
      <p:sp>
        <p:nvSpPr>
          <p:cNvPr id="21" name="bg object 21"/>
          <p:cNvSpPr/>
          <p:nvPr/>
        </p:nvSpPr>
        <p:spPr>
          <a:xfrm>
            <a:off x="12251810" y="3731480"/>
            <a:ext cx="2347656" cy="2729920"/>
          </a:xfrm>
          <a:prstGeom prst="rect">
            <a:avLst/>
          </a:prstGeom>
          <a:blipFill>
            <a:blip r:embed="rId12" cstate="print"/>
            <a:stretch>
              <a:fillRect/>
            </a:stretch>
          </a:blipFill>
        </p:spPr>
        <p:txBody>
          <a:bodyPr wrap="square" lIns="0" tIns="0" rIns="0" bIns="0" rtlCol="0"/>
          <a:lstStyle/>
          <a:p>
            <a:endParaRPr sz="1779"/>
          </a:p>
        </p:txBody>
      </p:sp>
      <p:sp>
        <p:nvSpPr>
          <p:cNvPr id="2" name="Holder 2"/>
          <p:cNvSpPr>
            <a:spLocks noGrp="1"/>
          </p:cNvSpPr>
          <p:nvPr>
            <p:ph type="title"/>
          </p:nvPr>
        </p:nvSpPr>
        <p:spPr>
          <a:xfrm>
            <a:off x="753745" y="804164"/>
            <a:ext cx="13567410"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753745" y="4623944"/>
            <a:ext cx="1356741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5125466" y="18696815"/>
            <a:ext cx="4823968"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753745" y="18696815"/>
            <a:ext cx="3467227"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9/9/2024</a:t>
            </a:fld>
            <a:endParaRPr lang="en-US"/>
          </a:p>
        </p:txBody>
      </p:sp>
      <p:sp>
        <p:nvSpPr>
          <p:cNvPr id="6" name="Holder 6"/>
          <p:cNvSpPr>
            <a:spLocks noGrp="1"/>
          </p:cNvSpPr>
          <p:nvPr>
            <p:ph type="sldNum" sz="quarter" idx="7"/>
          </p:nvPr>
        </p:nvSpPr>
        <p:spPr>
          <a:xfrm>
            <a:off x="10853928" y="18696815"/>
            <a:ext cx="3467227"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90394289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Lst>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txStyles>
    <p:titleStyle>
      <a:lvl1pPr>
        <a:defRPr>
          <a:latin typeface="+mj-lt"/>
          <a:ea typeface="+mj-ea"/>
          <a:cs typeface="+mj-cs"/>
        </a:defRPr>
      </a:lvl1pPr>
    </p:titleStyle>
    <p:bodyStyle>
      <a:lvl1pPr marL="0">
        <a:defRPr>
          <a:latin typeface="+mn-lt"/>
          <a:ea typeface="+mn-ea"/>
          <a:cs typeface="+mn-cs"/>
        </a:defRPr>
      </a:lvl1pPr>
      <a:lvl2pPr marL="451851">
        <a:defRPr>
          <a:latin typeface="+mn-lt"/>
          <a:ea typeface="+mn-ea"/>
          <a:cs typeface="+mn-cs"/>
        </a:defRPr>
      </a:lvl2pPr>
      <a:lvl3pPr marL="903702">
        <a:defRPr>
          <a:latin typeface="+mn-lt"/>
          <a:ea typeface="+mn-ea"/>
          <a:cs typeface="+mn-cs"/>
        </a:defRPr>
      </a:lvl3pPr>
      <a:lvl4pPr marL="1355552">
        <a:defRPr>
          <a:latin typeface="+mn-lt"/>
          <a:ea typeface="+mn-ea"/>
          <a:cs typeface="+mn-cs"/>
        </a:defRPr>
      </a:lvl4pPr>
      <a:lvl5pPr marL="1807403">
        <a:defRPr>
          <a:latin typeface="+mn-lt"/>
          <a:ea typeface="+mn-ea"/>
          <a:cs typeface="+mn-cs"/>
        </a:defRPr>
      </a:lvl5pPr>
      <a:lvl6pPr marL="2259254">
        <a:defRPr>
          <a:latin typeface="+mn-lt"/>
          <a:ea typeface="+mn-ea"/>
          <a:cs typeface="+mn-cs"/>
        </a:defRPr>
      </a:lvl6pPr>
      <a:lvl7pPr marL="2711105">
        <a:defRPr>
          <a:latin typeface="+mn-lt"/>
          <a:ea typeface="+mn-ea"/>
          <a:cs typeface="+mn-cs"/>
        </a:defRPr>
      </a:lvl7pPr>
      <a:lvl8pPr marL="3162955">
        <a:defRPr>
          <a:latin typeface="+mn-lt"/>
          <a:ea typeface="+mn-ea"/>
          <a:cs typeface="+mn-cs"/>
        </a:defRPr>
      </a:lvl8pPr>
      <a:lvl9pPr marL="3614806">
        <a:defRPr>
          <a:latin typeface="+mn-lt"/>
          <a:ea typeface="+mn-ea"/>
          <a:cs typeface="+mn-cs"/>
        </a:defRPr>
      </a:lvl9pPr>
    </p:bodyStyle>
    <p:otherStyle>
      <a:lvl1pPr marL="0">
        <a:defRPr>
          <a:latin typeface="+mn-lt"/>
          <a:ea typeface="+mn-ea"/>
          <a:cs typeface="+mn-cs"/>
        </a:defRPr>
      </a:lvl1pPr>
      <a:lvl2pPr marL="451851">
        <a:defRPr>
          <a:latin typeface="+mn-lt"/>
          <a:ea typeface="+mn-ea"/>
          <a:cs typeface="+mn-cs"/>
        </a:defRPr>
      </a:lvl2pPr>
      <a:lvl3pPr marL="903702">
        <a:defRPr>
          <a:latin typeface="+mn-lt"/>
          <a:ea typeface="+mn-ea"/>
          <a:cs typeface="+mn-cs"/>
        </a:defRPr>
      </a:lvl3pPr>
      <a:lvl4pPr marL="1355552">
        <a:defRPr>
          <a:latin typeface="+mn-lt"/>
          <a:ea typeface="+mn-ea"/>
          <a:cs typeface="+mn-cs"/>
        </a:defRPr>
      </a:lvl4pPr>
      <a:lvl5pPr marL="1807403">
        <a:defRPr>
          <a:latin typeface="+mn-lt"/>
          <a:ea typeface="+mn-ea"/>
          <a:cs typeface="+mn-cs"/>
        </a:defRPr>
      </a:lvl5pPr>
      <a:lvl6pPr marL="2259254">
        <a:defRPr>
          <a:latin typeface="+mn-lt"/>
          <a:ea typeface="+mn-ea"/>
          <a:cs typeface="+mn-cs"/>
        </a:defRPr>
      </a:lvl6pPr>
      <a:lvl7pPr marL="2711105">
        <a:defRPr>
          <a:latin typeface="+mn-lt"/>
          <a:ea typeface="+mn-ea"/>
          <a:cs typeface="+mn-cs"/>
        </a:defRPr>
      </a:lvl7pPr>
      <a:lvl8pPr marL="3162955">
        <a:defRPr>
          <a:latin typeface="+mn-lt"/>
          <a:ea typeface="+mn-ea"/>
          <a:cs typeface="+mn-cs"/>
        </a:defRPr>
      </a:lvl8pPr>
      <a:lvl9pPr marL="3614806">
        <a:defRPr>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264458" y="2817088"/>
            <a:ext cx="2550099" cy="641421"/>
          </a:xfrm>
          <a:prstGeom prst="rect">
            <a:avLst/>
          </a:prstGeom>
          <a:blipFill>
            <a:blip r:embed="rId7" cstate="print"/>
            <a:stretch>
              <a:fillRect/>
            </a:stretch>
          </a:blipFill>
        </p:spPr>
        <p:txBody>
          <a:bodyPr wrap="square" lIns="0" tIns="0" rIns="0" bIns="0" rtlCol="0"/>
          <a:lstStyle/>
          <a:p>
            <a:endParaRPr sz="1800"/>
          </a:p>
        </p:txBody>
      </p:sp>
      <p:sp>
        <p:nvSpPr>
          <p:cNvPr id="17" name="bg object 17"/>
          <p:cNvSpPr/>
          <p:nvPr/>
        </p:nvSpPr>
        <p:spPr>
          <a:xfrm>
            <a:off x="574796" y="509169"/>
            <a:ext cx="2242391" cy="2115820"/>
          </a:xfrm>
          <a:prstGeom prst="rect">
            <a:avLst/>
          </a:prstGeom>
          <a:blipFill>
            <a:blip r:embed="rId8" cstate="print"/>
            <a:stretch>
              <a:fillRect/>
            </a:stretch>
          </a:blipFill>
        </p:spPr>
        <p:txBody>
          <a:bodyPr wrap="square" lIns="0" tIns="0" rIns="0" bIns="0" rtlCol="0"/>
          <a:lstStyle/>
          <a:p>
            <a:endParaRPr sz="1800"/>
          </a:p>
        </p:txBody>
      </p:sp>
      <p:sp>
        <p:nvSpPr>
          <p:cNvPr id="2" name="Holder 2"/>
          <p:cNvSpPr>
            <a:spLocks noGrp="1"/>
          </p:cNvSpPr>
          <p:nvPr>
            <p:ph type="title"/>
          </p:nvPr>
        </p:nvSpPr>
        <p:spPr>
          <a:xfrm>
            <a:off x="753745" y="804164"/>
            <a:ext cx="13567410"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753745" y="4623944"/>
            <a:ext cx="1356741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5125466" y="18696815"/>
            <a:ext cx="4823968"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753745" y="18696815"/>
            <a:ext cx="3467227"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9/9/2024</a:t>
            </a:fld>
            <a:endParaRPr lang="en-US"/>
          </a:p>
        </p:txBody>
      </p:sp>
      <p:sp>
        <p:nvSpPr>
          <p:cNvPr id="6" name="Holder 6"/>
          <p:cNvSpPr>
            <a:spLocks noGrp="1"/>
          </p:cNvSpPr>
          <p:nvPr>
            <p:ph type="sldNum" sz="quarter" idx="7"/>
          </p:nvPr>
        </p:nvSpPr>
        <p:spPr>
          <a:xfrm>
            <a:off x="10853928" y="18696815"/>
            <a:ext cx="3467227"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965082811"/>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Lst>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3304156"/>
            <a:ext cx="15070862" cy="4040504"/>
          </a:xfrm>
          <a:custGeom>
            <a:avLst/>
            <a:gdLst/>
            <a:ahLst/>
            <a:cxnLst/>
            <a:rect l="l" t="t" r="r" b="b"/>
            <a:pathLst>
              <a:path w="14220190" h="4040504">
                <a:moveTo>
                  <a:pt x="14220182" y="0"/>
                </a:moveTo>
                <a:lnTo>
                  <a:pt x="0" y="0"/>
                </a:lnTo>
                <a:lnTo>
                  <a:pt x="0" y="4040003"/>
                </a:lnTo>
                <a:lnTo>
                  <a:pt x="14220182" y="4040003"/>
                </a:lnTo>
                <a:lnTo>
                  <a:pt x="14220182" y="0"/>
                </a:lnTo>
                <a:close/>
              </a:path>
            </a:pathLst>
          </a:custGeom>
          <a:solidFill>
            <a:srgbClr val="EADCDC"/>
          </a:solidFill>
        </p:spPr>
        <p:txBody>
          <a:bodyPr wrap="square" lIns="0" tIns="0" rIns="0" bIns="0" rtlCol="0"/>
          <a:lstStyle/>
          <a:p>
            <a:endParaRPr sz="1800"/>
          </a:p>
        </p:txBody>
      </p:sp>
      <p:sp>
        <p:nvSpPr>
          <p:cNvPr id="17" name="bg object 17"/>
          <p:cNvSpPr/>
          <p:nvPr/>
        </p:nvSpPr>
        <p:spPr>
          <a:xfrm>
            <a:off x="0" y="3304156"/>
            <a:ext cx="15070862" cy="4040504"/>
          </a:xfrm>
          <a:custGeom>
            <a:avLst/>
            <a:gdLst/>
            <a:ahLst/>
            <a:cxnLst/>
            <a:rect l="l" t="t" r="r" b="b"/>
            <a:pathLst>
              <a:path w="14220190" h="4040504">
                <a:moveTo>
                  <a:pt x="0" y="4040003"/>
                </a:moveTo>
                <a:lnTo>
                  <a:pt x="14220182" y="4040003"/>
                </a:lnTo>
                <a:lnTo>
                  <a:pt x="14220182" y="0"/>
                </a:lnTo>
                <a:lnTo>
                  <a:pt x="0" y="0"/>
                </a:lnTo>
                <a:lnTo>
                  <a:pt x="0" y="4040003"/>
                </a:lnTo>
                <a:close/>
              </a:path>
            </a:pathLst>
          </a:custGeom>
          <a:ln w="5726">
            <a:solidFill>
              <a:srgbClr val="EADCDC"/>
            </a:solidFill>
          </a:ln>
        </p:spPr>
        <p:txBody>
          <a:bodyPr wrap="square" lIns="0" tIns="0" rIns="0" bIns="0" rtlCol="0"/>
          <a:lstStyle/>
          <a:p>
            <a:endParaRPr sz="1800"/>
          </a:p>
        </p:txBody>
      </p:sp>
      <p:sp>
        <p:nvSpPr>
          <p:cNvPr id="18" name="bg object 18"/>
          <p:cNvSpPr/>
          <p:nvPr/>
        </p:nvSpPr>
        <p:spPr>
          <a:xfrm>
            <a:off x="0" y="0"/>
            <a:ext cx="10059804" cy="3304540"/>
          </a:xfrm>
          <a:custGeom>
            <a:avLst/>
            <a:gdLst/>
            <a:ahLst/>
            <a:cxnLst/>
            <a:rect l="l" t="t" r="r" b="b"/>
            <a:pathLst>
              <a:path w="9491980" h="3304540">
                <a:moveTo>
                  <a:pt x="9491574" y="0"/>
                </a:moveTo>
                <a:lnTo>
                  <a:pt x="0" y="0"/>
                </a:lnTo>
                <a:lnTo>
                  <a:pt x="0" y="3304155"/>
                </a:lnTo>
                <a:lnTo>
                  <a:pt x="9491574" y="3304155"/>
                </a:lnTo>
                <a:lnTo>
                  <a:pt x="9491574" y="0"/>
                </a:lnTo>
                <a:close/>
              </a:path>
            </a:pathLst>
          </a:custGeom>
          <a:solidFill>
            <a:srgbClr val="404040"/>
          </a:solidFill>
        </p:spPr>
        <p:txBody>
          <a:bodyPr wrap="square" lIns="0" tIns="0" rIns="0" bIns="0" rtlCol="0"/>
          <a:lstStyle/>
          <a:p>
            <a:endParaRPr sz="1800"/>
          </a:p>
        </p:txBody>
      </p:sp>
      <p:sp>
        <p:nvSpPr>
          <p:cNvPr id="19" name="bg object 19"/>
          <p:cNvSpPr/>
          <p:nvPr/>
        </p:nvSpPr>
        <p:spPr>
          <a:xfrm>
            <a:off x="0" y="0"/>
            <a:ext cx="10059804" cy="3304540"/>
          </a:xfrm>
          <a:custGeom>
            <a:avLst/>
            <a:gdLst/>
            <a:ahLst/>
            <a:cxnLst/>
            <a:rect l="l" t="t" r="r" b="b"/>
            <a:pathLst>
              <a:path w="9491980" h="3304540">
                <a:moveTo>
                  <a:pt x="0" y="3304155"/>
                </a:moveTo>
                <a:lnTo>
                  <a:pt x="9491574" y="3304155"/>
                </a:lnTo>
                <a:lnTo>
                  <a:pt x="9491574" y="0"/>
                </a:lnTo>
                <a:lnTo>
                  <a:pt x="0" y="0"/>
                </a:lnTo>
                <a:lnTo>
                  <a:pt x="0" y="3304155"/>
                </a:lnTo>
                <a:close/>
              </a:path>
            </a:pathLst>
          </a:custGeom>
          <a:ln w="5726">
            <a:solidFill>
              <a:srgbClr val="404040"/>
            </a:solidFill>
          </a:ln>
        </p:spPr>
        <p:txBody>
          <a:bodyPr wrap="square" lIns="0" tIns="0" rIns="0" bIns="0" rtlCol="0"/>
          <a:lstStyle/>
          <a:p>
            <a:endParaRPr sz="1800"/>
          </a:p>
        </p:txBody>
      </p:sp>
      <p:sp>
        <p:nvSpPr>
          <p:cNvPr id="20" name="bg object 20"/>
          <p:cNvSpPr/>
          <p:nvPr/>
        </p:nvSpPr>
        <p:spPr>
          <a:xfrm>
            <a:off x="8345" y="16946684"/>
            <a:ext cx="7527355" cy="3157855"/>
          </a:xfrm>
          <a:custGeom>
            <a:avLst/>
            <a:gdLst/>
            <a:ahLst/>
            <a:cxnLst/>
            <a:rect l="l" t="t" r="r" b="b"/>
            <a:pathLst>
              <a:path w="7102475" h="3157855">
                <a:moveTo>
                  <a:pt x="7102217" y="0"/>
                </a:moveTo>
                <a:lnTo>
                  <a:pt x="0" y="0"/>
                </a:lnTo>
                <a:lnTo>
                  <a:pt x="0" y="3157415"/>
                </a:lnTo>
                <a:lnTo>
                  <a:pt x="7102217" y="3157415"/>
                </a:lnTo>
                <a:lnTo>
                  <a:pt x="7102217" y="0"/>
                </a:lnTo>
                <a:close/>
              </a:path>
            </a:pathLst>
          </a:custGeom>
          <a:solidFill>
            <a:srgbClr val="EADCDC"/>
          </a:solidFill>
        </p:spPr>
        <p:txBody>
          <a:bodyPr wrap="square" lIns="0" tIns="0" rIns="0" bIns="0" rtlCol="0"/>
          <a:lstStyle/>
          <a:p>
            <a:endParaRPr sz="1800"/>
          </a:p>
        </p:txBody>
      </p:sp>
      <p:sp>
        <p:nvSpPr>
          <p:cNvPr id="21" name="bg object 21"/>
          <p:cNvSpPr/>
          <p:nvPr/>
        </p:nvSpPr>
        <p:spPr>
          <a:xfrm>
            <a:off x="8345" y="16946684"/>
            <a:ext cx="7527355" cy="3157855"/>
          </a:xfrm>
          <a:custGeom>
            <a:avLst/>
            <a:gdLst/>
            <a:ahLst/>
            <a:cxnLst/>
            <a:rect l="l" t="t" r="r" b="b"/>
            <a:pathLst>
              <a:path w="7102475" h="3157855">
                <a:moveTo>
                  <a:pt x="0" y="3157415"/>
                </a:moveTo>
                <a:lnTo>
                  <a:pt x="7102217" y="3157415"/>
                </a:lnTo>
                <a:lnTo>
                  <a:pt x="7102217" y="0"/>
                </a:lnTo>
                <a:lnTo>
                  <a:pt x="0" y="0"/>
                </a:lnTo>
                <a:lnTo>
                  <a:pt x="0" y="3157415"/>
                </a:lnTo>
                <a:close/>
              </a:path>
            </a:pathLst>
          </a:custGeom>
          <a:ln w="5726">
            <a:solidFill>
              <a:srgbClr val="EADCDC"/>
            </a:solidFill>
          </a:ln>
        </p:spPr>
        <p:txBody>
          <a:bodyPr wrap="square" lIns="0" tIns="0" rIns="0" bIns="0" rtlCol="0"/>
          <a:lstStyle/>
          <a:p>
            <a:endParaRPr sz="1800"/>
          </a:p>
        </p:txBody>
      </p:sp>
      <p:sp>
        <p:nvSpPr>
          <p:cNvPr id="22" name="bg object 22"/>
          <p:cNvSpPr/>
          <p:nvPr/>
        </p:nvSpPr>
        <p:spPr>
          <a:xfrm>
            <a:off x="10059374" y="0"/>
            <a:ext cx="5011731" cy="3304540"/>
          </a:xfrm>
          <a:custGeom>
            <a:avLst/>
            <a:gdLst/>
            <a:ahLst/>
            <a:cxnLst/>
            <a:rect l="l" t="t" r="r" b="b"/>
            <a:pathLst>
              <a:path w="4728844" h="3304540">
                <a:moveTo>
                  <a:pt x="4728607" y="0"/>
                </a:moveTo>
                <a:lnTo>
                  <a:pt x="0" y="0"/>
                </a:lnTo>
                <a:lnTo>
                  <a:pt x="0" y="3304155"/>
                </a:lnTo>
                <a:lnTo>
                  <a:pt x="4728607" y="3304155"/>
                </a:lnTo>
                <a:lnTo>
                  <a:pt x="4728607" y="0"/>
                </a:lnTo>
                <a:close/>
              </a:path>
            </a:pathLst>
          </a:custGeom>
          <a:solidFill>
            <a:srgbClr val="8F5453"/>
          </a:solidFill>
        </p:spPr>
        <p:txBody>
          <a:bodyPr wrap="square" lIns="0" tIns="0" rIns="0" bIns="0" rtlCol="0"/>
          <a:lstStyle/>
          <a:p>
            <a:endParaRPr sz="1800"/>
          </a:p>
        </p:txBody>
      </p:sp>
      <p:sp>
        <p:nvSpPr>
          <p:cNvPr id="23" name="bg object 23"/>
          <p:cNvSpPr/>
          <p:nvPr/>
        </p:nvSpPr>
        <p:spPr>
          <a:xfrm>
            <a:off x="10059374" y="0"/>
            <a:ext cx="5011731" cy="3304540"/>
          </a:xfrm>
          <a:custGeom>
            <a:avLst/>
            <a:gdLst/>
            <a:ahLst/>
            <a:cxnLst/>
            <a:rect l="l" t="t" r="r" b="b"/>
            <a:pathLst>
              <a:path w="4728844" h="3304540">
                <a:moveTo>
                  <a:pt x="0" y="3304155"/>
                </a:moveTo>
                <a:lnTo>
                  <a:pt x="4728607" y="3304155"/>
                </a:lnTo>
                <a:lnTo>
                  <a:pt x="4728607" y="0"/>
                </a:lnTo>
                <a:lnTo>
                  <a:pt x="0" y="0"/>
                </a:lnTo>
                <a:lnTo>
                  <a:pt x="0" y="3304155"/>
                </a:lnTo>
                <a:close/>
              </a:path>
            </a:pathLst>
          </a:custGeom>
          <a:ln w="5726">
            <a:solidFill>
              <a:srgbClr val="8F5453"/>
            </a:solidFill>
          </a:ln>
        </p:spPr>
        <p:txBody>
          <a:bodyPr wrap="square" lIns="0" tIns="0" rIns="0" bIns="0" rtlCol="0"/>
          <a:lstStyle/>
          <a:p>
            <a:endParaRPr sz="1800"/>
          </a:p>
        </p:txBody>
      </p:sp>
      <p:sp>
        <p:nvSpPr>
          <p:cNvPr id="2" name="Holder 2"/>
          <p:cNvSpPr>
            <a:spLocks noGrp="1"/>
          </p:cNvSpPr>
          <p:nvPr>
            <p:ph type="title"/>
          </p:nvPr>
        </p:nvSpPr>
        <p:spPr>
          <a:xfrm>
            <a:off x="753745" y="804164"/>
            <a:ext cx="13567410"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753745" y="4623944"/>
            <a:ext cx="1356741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5125466" y="18696815"/>
            <a:ext cx="4823968"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753745" y="18696815"/>
            <a:ext cx="3467227"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9/9/2024</a:t>
            </a:fld>
            <a:endParaRPr lang="en-US"/>
          </a:p>
        </p:txBody>
      </p:sp>
      <p:sp>
        <p:nvSpPr>
          <p:cNvPr id="6" name="Holder 6"/>
          <p:cNvSpPr>
            <a:spLocks noGrp="1"/>
          </p:cNvSpPr>
          <p:nvPr>
            <p:ph type="sldNum" sz="quarter" idx="7"/>
          </p:nvPr>
        </p:nvSpPr>
        <p:spPr>
          <a:xfrm>
            <a:off x="10853928" y="18696815"/>
            <a:ext cx="3467227"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26352545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Lst>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04.jpg"/><Relationship Id="rId13" Type="http://schemas.openxmlformats.org/officeDocument/2006/relationships/image" Target="../media/image209.jpg"/><Relationship Id="rId18" Type="http://schemas.openxmlformats.org/officeDocument/2006/relationships/image" Target="../media/image214.png"/><Relationship Id="rId26" Type="http://schemas.openxmlformats.org/officeDocument/2006/relationships/hyperlink" Target="http://www.interspect.hu/" TargetMode="External"/><Relationship Id="rId3" Type="http://schemas.openxmlformats.org/officeDocument/2006/relationships/image" Target="../media/image199.jpg"/><Relationship Id="rId21" Type="http://schemas.openxmlformats.org/officeDocument/2006/relationships/image" Target="../media/image217.jpg"/><Relationship Id="rId7" Type="http://schemas.openxmlformats.org/officeDocument/2006/relationships/image" Target="../media/image203.jpg"/><Relationship Id="rId12" Type="http://schemas.openxmlformats.org/officeDocument/2006/relationships/image" Target="../media/image208.jpg"/><Relationship Id="rId17" Type="http://schemas.openxmlformats.org/officeDocument/2006/relationships/image" Target="../media/image213.jpg"/><Relationship Id="rId25" Type="http://schemas.openxmlformats.org/officeDocument/2006/relationships/image" Target="../media/image221.png"/><Relationship Id="rId2" Type="http://schemas.openxmlformats.org/officeDocument/2006/relationships/hyperlink" Target="mailto:info@interspect.hu" TargetMode="External"/><Relationship Id="rId16" Type="http://schemas.openxmlformats.org/officeDocument/2006/relationships/image" Target="../media/image212.jpg"/><Relationship Id="rId20" Type="http://schemas.openxmlformats.org/officeDocument/2006/relationships/image" Target="../media/image216.jpg"/><Relationship Id="rId1" Type="http://schemas.openxmlformats.org/officeDocument/2006/relationships/slideLayout" Target="../slideLayouts/slideLayout5.xml"/><Relationship Id="rId6" Type="http://schemas.openxmlformats.org/officeDocument/2006/relationships/image" Target="../media/image202.jpg"/><Relationship Id="rId11" Type="http://schemas.openxmlformats.org/officeDocument/2006/relationships/image" Target="../media/image207.png"/><Relationship Id="rId24" Type="http://schemas.openxmlformats.org/officeDocument/2006/relationships/image" Target="../media/image220.jpg"/><Relationship Id="rId5" Type="http://schemas.openxmlformats.org/officeDocument/2006/relationships/image" Target="../media/image201.jpg"/><Relationship Id="rId15" Type="http://schemas.openxmlformats.org/officeDocument/2006/relationships/image" Target="../media/image211.jpg"/><Relationship Id="rId23" Type="http://schemas.openxmlformats.org/officeDocument/2006/relationships/image" Target="../media/image219.png"/><Relationship Id="rId10" Type="http://schemas.openxmlformats.org/officeDocument/2006/relationships/image" Target="../media/image206.png"/><Relationship Id="rId19" Type="http://schemas.openxmlformats.org/officeDocument/2006/relationships/image" Target="../media/image215.jpg"/><Relationship Id="rId4" Type="http://schemas.openxmlformats.org/officeDocument/2006/relationships/image" Target="../media/image200.jpg"/><Relationship Id="rId9" Type="http://schemas.openxmlformats.org/officeDocument/2006/relationships/image" Target="../media/image205.jpg"/><Relationship Id="rId14" Type="http://schemas.openxmlformats.org/officeDocument/2006/relationships/image" Target="../media/image210.jpg"/><Relationship Id="rId22" Type="http://schemas.openxmlformats.org/officeDocument/2006/relationships/image" Target="../media/image218.jpg"/><Relationship Id="rId27" Type="http://schemas.openxmlformats.org/officeDocument/2006/relationships/image" Target="../media/image222.png"/></Relationships>
</file>

<file path=ppt/slides/_rels/slide10.xml.rels><?xml version="1.0" encoding="UTF-8" standalone="yes"?>
<Relationships xmlns="http://schemas.openxmlformats.org/package/2006/relationships"><Relationship Id="rId8" Type="http://schemas.openxmlformats.org/officeDocument/2006/relationships/image" Target="../media/image322.png"/><Relationship Id="rId3" Type="http://schemas.openxmlformats.org/officeDocument/2006/relationships/image" Target="../media/image317.png"/><Relationship Id="rId7" Type="http://schemas.openxmlformats.org/officeDocument/2006/relationships/image" Target="../media/image321.png"/><Relationship Id="rId2" Type="http://schemas.openxmlformats.org/officeDocument/2006/relationships/image" Target="../media/image316.jpg"/><Relationship Id="rId1" Type="http://schemas.openxmlformats.org/officeDocument/2006/relationships/slideLayout" Target="../slideLayouts/slideLayout114.xml"/><Relationship Id="rId6" Type="http://schemas.openxmlformats.org/officeDocument/2006/relationships/image" Target="../media/image320.png"/><Relationship Id="rId5" Type="http://schemas.openxmlformats.org/officeDocument/2006/relationships/image" Target="../media/image319.jpg"/><Relationship Id="rId4" Type="http://schemas.openxmlformats.org/officeDocument/2006/relationships/image" Target="../media/image318.jpg"/></Relationships>
</file>

<file path=ppt/slides/_rels/slide11.xml.rels><?xml version="1.0" encoding="UTF-8" standalone="yes"?>
<Relationships xmlns="http://schemas.openxmlformats.org/package/2006/relationships"><Relationship Id="rId8" Type="http://schemas.openxmlformats.org/officeDocument/2006/relationships/image" Target="../media/image326.jpg"/><Relationship Id="rId3" Type="http://schemas.openxmlformats.org/officeDocument/2006/relationships/hyperlink" Target="mailto:didymodon94@gmail.com" TargetMode="External"/><Relationship Id="rId7" Type="http://schemas.openxmlformats.org/officeDocument/2006/relationships/image" Target="../media/image325.jpg"/><Relationship Id="rId2" Type="http://schemas.openxmlformats.org/officeDocument/2006/relationships/hyperlink" Target="mailto:takacs.lucia1999@gmail.com" TargetMode="External"/><Relationship Id="rId1" Type="http://schemas.openxmlformats.org/officeDocument/2006/relationships/slideLayout" Target="../slideLayouts/slideLayout40.xml"/><Relationship Id="rId6" Type="http://schemas.openxmlformats.org/officeDocument/2006/relationships/image" Target="../media/image324.jpg"/><Relationship Id="rId11" Type="http://schemas.openxmlformats.org/officeDocument/2006/relationships/image" Target="../media/image329.jpg"/><Relationship Id="rId5" Type="http://schemas.openxmlformats.org/officeDocument/2006/relationships/image" Target="../media/image323.jpg"/><Relationship Id="rId10" Type="http://schemas.openxmlformats.org/officeDocument/2006/relationships/image" Target="../media/image328.jpg"/><Relationship Id="rId4" Type="http://schemas.openxmlformats.org/officeDocument/2006/relationships/hyperlink" Target="mailto:vamos.ottilia@sze.hu" TargetMode="External"/><Relationship Id="rId9" Type="http://schemas.openxmlformats.org/officeDocument/2006/relationships/image" Target="../media/image327.jpg"/></Relationships>
</file>

<file path=ppt/slides/_rels/slide12.xml.rels><?xml version="1.0" encoding="UTF-8" standalone="yes"?>
<Relationships xmlns="http://schemas.openxmlformats.org/package/2006/relationships"><Relationship Id="rId8" Type="http://schemas.openxmlformats.org/officeDocument/2006/relationships/image" Target="../media/image336.png"/><Relationship Id="rId13" Type="http://schemas.openxmlformats.org/officeDocument/2006/relationships/image" Target="../media/image341.jpg"/><Relationship Id="rId3" Type="http://schemas.openxmlformats.org/officeDocument/2006/relationships/image" Target="../media/image331.jpg"/><Relationship Id="rId7" Type="http://schemas.openxmlformats.org/officeDocument/2006/relationships/image" Target="../media/image335.jpg"/><Relationship Id="rId12" Type="http://schemas.openxmlformats.org/officeDocument/2006/relationships/image" Target="../media/image340.jpg"/><Relationship Id="rId2" Type="http://schemas.openxmlformats.org/officeDocument/2006/relationships/image" Target="../media/image330.jpg"/><Relationship Id="rId16" Type="http://schemas.openxmlformats.org/officeDocument/2006/relationships/hyperlink" Target="mailto:klaudia.mate@kmnp.hu" TargetMode="External"/><Relationship Id="rId1" Type="http://schemas.openxmlformats.org/officeDocument/2006/relationships/slideLayout" Target="../slideLayouts/slideLayout45.xml"/><Relationship Id="rId6" Type="http://schemas.openxmlformats.org/officeDocument/2006/relationships/image" Target="../media/image334.jpg"/><Relationship Id="rId11" Type="http://schemas.openxmlformats.org/officeDocument/2006/relationships/image" Target="../media/image339.jpg"/><Relationship Id="rId5" Type="http://schemas.openxmlformats.org/officeDocument/2006/relationships/image" Target="../media/image333.jpg"/><Relationship Id="rId15" Type="http://schemas.openxmlformats.org/officeDocument/2006/relationships/image" Target="../media/image343.jpg"/><Relationship Id="rId10" Type="http://schemas.openxmlformats.org/officeDocument/2006/relationships/image" Target="../media/image338.jpg"/><Relationship Id="rId4" Type="http://schemas.openxmlformats.org/officeDocument/2006/relationships/image" Target="../media/image332.jpg"/><Relationship Id="rId9" Type="http://schemas.openxmlformats.org/officeDocument/2006/relationships/image" Target="../media/image337.jpg"/><Relationship Id="rId14" Type="http://schemas.openxmlformats.org/officeDocument/2006/relationships/image" Target="../media/image342.jpg"/></Relationships>
</file>

<file path=ppt/slides/_rels/slide13.xml.rels><?xml version="1.0" encoding="UTF-8" standalone="yes"?>
<Relationships xmlns="http://schemas.openxmlformats.org/package/2006/relationships"><Relationship Id="rId2" Type="http://schemas.openxmlformats.org/officeDocument/2006/relationships/image" Target="../media/image344.jpg"/><Relationship Id="rId1" Type="http://schemas.openxmlformats.org/officeDocument/2006/relationships/slideLayout" Target="../slideLayouts/slideLayout46.xml"/></Relationships>
</file>

<file path=ppt/slides/_rels/slide14.xml.rels><?xml version="1.0" encoding="UTF-8" standalone="yes"?>
<Relationships xmlns="http://schemas.openxmlformats.org/package/2006/relationships"><Relationship Id="rId3" Type="http://schemas.openxmlformats.org/officeDocument/2006/relationships/image" Target="../media/image346.jpg"/><Relationship Id="rId7" Type="http://schemas.openxmlformats.org/officeDocument/2006/relationships/image" Target="../media/image350.jpg"/><Relationship Id="rId2" Type="http://schemas.openxmlformats.org/officeDocument/2006/relationships/image" Target="../media/image345.png"/><Relationship Id="rId1" Type="http://schemas.openxmlformats.org/officeDocument/2006/relationships/slideLayout" Target="../slideLayouts/slideLayout58.xml"/><Relationship Id="rId6" Type="http://schemas.openxmlformats.org/officeDocument/2006/relationships/image" Target="../media/image349.png"/><Relationship Id="rId5" Type="http://schemas.openxmlformats.org/officeDocument/2006/relationships/image" Target="../media/image348.jpg"/><Relationship Id="rId4" Type="http://schemas.openxmlformats.org/officeDocument/2006/relationships/image" Target="../media/image347.jpg"/></Relationships>
</file>

<file path=ppt/slides/_rels/slide15.xml.rels><?xml version="1.0" encoding="UTF-8" standalone="yes"?>
<Relationships xmlns="http://schemas.openxmlformats.org/package/2006/relationships"><Relationship Id="rId8" Type="http://schemas.openxmlformats.org/officeDocument/2006/relationships/image" Target="../media/image357.tif"/><Relationship Id="rId13" Type="http://schemas.openxmlformats.org/officeDocument/2006/relationships/image" Target="../media/image362.png"/><Relationship Id="rId3" Type="http://schemas.openxmlformats.org/officeDocument/2006/relationships/image" Target="../media/image352.jpeg"/><Relationship Id="rId7" Type="http://schemas.openxmlformats.org/officeDocument/2006/relationships/image" Target="../media/image356.jpeg"/><Relationship Id="rId12" Type="http://schemas.openxmlformats.org/officeDocument/2006/relationships/image" Target="../media/image361.jpeg"/><Relationship Id="rId2" Type="http://schemas.openxmlformats.org/officeDocument/2006/relationships/image" Target="../media/image351.png"/><Relationship Id="rId1" Type="http://schemas.openxmlformats.org/officeDocument/2006/relationships/slideLayout" Target="../slideLayouts/slideLayout62.xml"/><Relationship Id="rId6" Type="http://schemas.openxmlformats.org/officeDocument/2006/relationships/image" Target="../media/image355.jpeg"/><Relationship Id="rId11" Type="http://schemas.openxmlformats.org/officeDocument/2006/relationships/image" Target="../media/image360.jpeg"/><Relationship Id="rId5" Type="http://schemas.openxmlformats.org/officeDocument/2006/relationships/image" Target="../media/image354.jpeg"/><Relationship Id="rId10" Type="http://schemas.openxmlformats.org/officeDocument/2006/relationships/image" Target="../media/image359.png"/><Relationship Id="rId4" Type="http://schemas.openxmlformats.org/officeDocument/2006/relationships/image" Target="../media/image353.jpeg"/><Relationship Id="rId9" Type="http://schemas.openxmlformats.org/officeDocument/2006/relationships/image" Target="../media/image358.jpeg"/><Relationship Id="rId14" Type="http://schemas.openxmlformats.org/officeDocument/2006/relationships/image" Target="../media/image36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17.xml.rels><?xml version="1.0" encoding="UTF-8" standalone="yes"?>
<Relationships xmlns="http://schemas.openxmlformats.org/package/2006/relationships"><Relationship Id="rId8" Type="http://schemas.openxmlformats.org/officeDocument/2006/relationships/image" Target="../media/image370.png"/><Relationship Id="rId3" Type="http://schemas.openxmlformats.org/officeDocument/2006/relationships/image" Target="../media/image365.png"/><Relationship Id="rId7" Type="http://schemas.openxmlformats.org/officeDocument/2006/relationships/image" Target="../media/image369.jpg"/><Relationship Id="rId2" Type="http://schemas.openxmlformats.org/officeDocument/2006/relationships/image" Target="../media/image364.png"/><Relationship Id="rId1" Type="http://schemas.openxmlformats.org/officeDocument/2006/relationships/slideLayout" Target="../slideLayouts/slideLayout82.xml"/><Relationship Id="rId6" Type="http://schemas.openxmlformats.org/officeDocument/2006/relationships/image" Target="../media/image368.jpg"/><Relationship Id="rId5" Type="http://schemas.openxmlformats.org/officeDocument/2006/relationships/image" Target="../media/image367.png"/><Relationship Id="rId4" Type="http://schemas.openxmlformats.org/officeDocument/2006/relationships/image" Target="../media/image366.png"/><Relationship Id="rId9" Type="http://schemas.openxmlformats.org/officeDocument/2006/relationships/image" Target="../media/image371.jpg"/></Relationships>
</file>

<file path=ppt/slides/_rels/slide18.xml.rels><?xml version="1.0" encoding="UTF-8" standalone="yes"?>
<Relationships xmlns="http://schemas.openxmlformats.org/package/2006/relationships"><Relationship Id="rId8" Type="http://schemas.openxmlformats.org/officeDocument/2006/relationships/image" Target="../media/image376.png"/><Relationship Id="rId13" Type="http://schemas.openxmlformats.org/officeDocument/2006/relationships/image" Target="../media/image381.jpeg"/><Relationship Id="rId18" Type="http://schemas.openxmlformats.org/officeDocument/2006/relationships/image" Target="../media/image386.jpeg"/><Relationship Id="rId3" Type="http://schemas.openxmlformats.org/officeDocument/2006/relationships/image" Target="../media/image373.png"/><Relationship Id="rId7" Type="http://schemas.openxmlformats.org/officeDocument/2006/relationships/image" Target="../media/image375.png"/><Relationship Id="rId12" Type="http://schemas.openxmlformats.org/officeDocument/2006/relationships/image" Target="../media/image380.jpeg"/><Relationship Id="rId17" Type="http://schemas.openxmlformats.org/officeDocument/2006/relationships/image" Target="../media/image385.jpeg"/><Relationship Id="rId2" Type="http://schemas.openxmlformats.org/officeDocument/2006/relationships/image" Target="../media/image372.JPG"/><Relationship Id="rId16" Type="http://schemas.openxmlformats.org/officeDocument/2006/relationships/image" Target="../media/image384.jpeg"/><Relationship Id="rId1" Type="http://schemas.openxmlformats.org/officeDocument/2006/relationships/slideLayout" Target="../slideLayouts/slideLayout83.xml"/><Relationship Id="rId6" Type="http://schemas.openxmlformats.org/officeDocument/2006/relationships/image" Target="../media/image374.jpeg"/><Relationship Id="rId11" Type="http://schemas.openxmlformats.org/officeDocument/2006/relationships/image" Target="../media/image379.png"/><Relationship Id="rId5" Type="http://schemas.openxmlformats.org/officeDocument/2006/relationships/hyperlink" Target="mailto:zsofia.veer@agrikulti.hu" TargetMode="External"/><Relationship Id="rId15" Type="http://schemas.openxmlformats.org/officeDocument/2006/relationships/image" Target="../media/image383.jpeg"/><Relationship Id="rId10" Type="http://schemas.openxmlformats.org/officeDocument/2006/relationships/image" Target="../media/image378.jpeg"/><Relationship Id="rId4" Type="http://schemas.openxmlformats.org/officeDocument/2006/relationships/hyperlink" Target="mailto:krall@agrikulti.hu" TargetMode="External"/><Relationship Id="rId9" Type="http://schemas.openxmlformats.org/officeDocument/2006/relationships/image" Target="../media/image377.jpeg"/><Relationship Id="rId14" Type="http://schemas.openxmlformats.org/officeDocument/2006/relationships/image" Target="../media/image382.jpeg"/></Relationships>
</file>

<file path=ppt/slides/_rels/slide19.xml.rels><?xml version="1.0" encoding="UTF-8" standalone="yes"?>
<Relationships xmlns="http://schemas.openxmlformats.org/package/2006/relationships"><Relationship Id="rId117" Type="http://schemas.openxmlformats.org/officeDocument/2006/relationships/image" Target="../media/image501.png"/><Relationship Id="rId21" Type="http://schemas.openxmlformats.org/officeDocument/2006/relationships/image" Target="../media/image406.png"/><Relationship Id="rId42" Type="http://schemas.openxmlformats.org/officeDocument/2006/relationships/image" Target="../media/image427.png"/><Relationship Id="rId63" Type="http://schemas.openxmlformats.org/officeDocument/2006/relationships/image" Target="../media/image448.png"/><Relationship Id="rId84" Type="http://schemas.openxmlformats.org/officeDocument/2006/relationships/image" Target="../media/image469.png"/><Relationship Id="rId138" Type="http://schemas.openxmlformats.org/officeDocument/2006/relationships/image" Target="../media/image522.png"/><Relationship Id="rId107" Type="http://schemas.openxmlformats.org/officeDocument/2006/relationships/image" Target="../media/image491.png"/><Relationship Id="rId11" Type="http://schemas.openxmlformats.org/officeDocument/2006/relationships/image" Target="../media/image396.png"/><Relationship Id="rId32" Type="http://schemas.openxmlformats.org/officeDocument/2006/relationships/image" Target="../media/image417.png"/><Relationship Id="rId53" Type="http://schemas.openxmlformats.org/officeDocument/2006/relationships/image" Target="../media/image438.png"/><Relationship Id="rId74" Type="http://schemas.openxmlformats.org/officeDocument/2006/relationships/image" Target="../media/image459.png"/><Relationship Id="rId128" Type="http://schemas.openxmlformats.org/officeDocument/2006/relationships/image" Target="../media/image512.jpg"/><Relationship Id="rId149" Type="http://schemas.openxmlformats.org/officeDocument/2006/relationships/image" Target="../media/image533.png"/><Relationship Id="rId5" Type="http://schemas.openxmlformats.org/officeDocument/2006/relationships/image" Target="../media/image390.png"/><Relationship Id="rId95" Type="http://schemas.openxmlformats.org/officeDocument/2006/relationships/image" Target="../media/image479.jpg"/><Relationship Id="rId22" Type="http://schemas.openxmlformats.org/officeDocument/2006/relationships/image" Target="../media/image407.png"/><Relationship Id="rId43" Type="http://schemas.openxmlformats.org/officeDocument/2006/relationships/image" Target="../media/image428.png"/><Relationship Id="rId64" Type="http://schemas.openxmlformats.org/officeDocument/2006/relationships/image" Target="../media/image449.png"/><Relationship Id="rId118" Type="http://schemas.openxmlformats.org/officeDocument/2006/relationships/image" Target="../media/image502.png"/><Relationship Id="rId139" Type="http://schemas.openxmlformats.org/officeDocument/2006/relationships/image" Target="../media/image523.png"/><Relationship Id="rId80" Type="http://schemas.openxmlformats.org/officeDocument/2006/relationships/image" Target="../media/image465.png"/><Relationship Id="rId85" Type="http://schemas.openxmlformats.org/officeDocument/2006/relationships/image" Target="../media/image470.png"/><Relationship Id="rId150" Type="http://schemas.openxmlformats.org/officeDocument/2006/relationships/image" Target="../media/image534.png"/><Relationship Id="rId155" Type="http://schemas.openxmlformats.org/officeDocument/2006/relationships/image" Target="../media/image539.png"/><Relationship Id="rId12" Type="http://schemas.openxmlformats.org/officeDocument/2006/relationships/image" Target="../media/image397.png"/><Relationship Id="rId17" Type="http://schemas.openxmlformats.org/officeDocument/2006/relationships/image" Target="../media/image402.png"/><Relationship Id="rId33" Type="http://schemas.openxmlformats.org/officeDocument/2006/relationships/image" Target="../media/image418.png"/><Relationship Id="rId38" Type="http://schemas.openxmlformats.org/officeDocument/2006/relationships/image" Target="../media/image423.png"/><Relationship Id="rId59" Type="http://schemas.openxmlformats.org/officeDocument/2006/relationships/image" Target="../media/image444.png"/><Relationship Id="rId103" Type="http://schemas.openxmlformats.org/officeDocument/2006/relationships/image" Target="../media/image487.png"/><Relationship Id="rId108" Type="http://schemas.openxmlformats.org/officeDocument/2006/relationships/image" Target="../media/image492.png"/><Relationship Id="rId124" Type="http://schemas.openxmlformats.org/officeDocument/2006/relationships/image" Target="../media/image508.png"/><Relationship Id="rId129" Type="http://schemas.openxmlformats.org/officeDocument/2006/relationships/image" Target="../media/image513.jpg"/><Relationship Id="rId54" Type="http://schemas.openxmlformats.org/officeDocument/2006/relationships/image" Target="../media/image439.png"/><Relationship Id="rId70" Type="http://schemas.openxmlformats.org/officeDocument/2006/relationships/image" Target="../media/image455.png"/><Relationship Id="rId75" Type="http://schemas.openxmlformats.org/officeDocument/2006/relationships/image" Target="../media/image460.png"/><Relationship Id="rId91" Type="http://schemas.openxmlformats.org/officeDocument/2006/relationships/image" Target="../media/image476.png"/><Relationship Id="rId96" Type="http://schemas.openxmlformats.org/officeDocument/2006/relationships/image" Target="../media/image480.png"/><Relationship Id="rId140" Type="http://schemas.openxmlformats.org/officeDocument/2006/relationships/image" Target="../media/image524.png"/><Relationship Id="rId145" Type="http://schemas.openxmlformats.org/officeDocument/2006/relationships/image" Target="../media/image529.png"/><Relationship Id="rId1" Type="http://schemas.openxmlformats.org/officeDocument/2006/relationships/slideLayout" Target="../slideLayouts/slideLayout98.xml"/><Relationship Id="rId6" Type="http://schemas.openxmlformats.org/officeDocument/2006/relationships/image" Target="../media/image391.png"/><Relationship Id="rId23" Type="http://schemas.openxmlformats.org/officeDocument/2006/relationships/image" Target="../media/image408.png"/><Relationship Id="rId28" Type="http://schemas.openxmlformats.org/officeDocument/2006/relationships/image" Target="../media/image413.png"/><Relationship Id="rId49" Type="http://schemas.openxmlformats.org/officeDocument/2006/relationships/image" Target="../media/image434.png"/><Relationship Id="rId114" Type="http://schemas.openxmlformats.org/officeDocument/2006/relationships/image" Target="../media/image498.png"/><Relationship Id="rId119" Type="http://schemas.openxmlformats.org/officeDocument/2006/relationships/image" Target="../media/image503.png"/><Relationship Id="rId44" Type="http://schemas.openxmlformats.org/officeDocument/2006/relationships/image" Target="../media/image429.png"/><Relationship Id="rId60" Type="http://schemas.openxmlformats.org/officeDocument/2006/relationships/image" Target="../media/image445.png"/><Relationship Id="rId65" Type="http://schemas.openxmlformats.org/officeDocument/2006/relationships/image" Target="../media/image450.png"/><Relationship Id="rId81" Type="http://schemas.openxmlformats.org/officeDocument/2006/relationships/image" Target="../media/image466.png"/><Relationship Id="rId86" Type="http://schemas.openxmlformats.org/officeDocument/2006/relationships/image" Target="../media/image471.png"/><Relationship Id="rId130" Type="http://schemas.openxmlformats.org/officeDocument/2006/relationships/image" Target="../media/image514.jpg"/><Relationship Id="rId135" Type="http://schemas.openxmlformats.org/officeDocument/2006/relationships/image" Target="../media/image519.png"/><Relationship Id="rId151" Type="http://schemas.openxmlformats.org/officeDocument/2006/relationships/image" Target="../media/image535.png"/><Relationship Id="rId156" Type="http://schemas.openxmlformats.org/officeDocument/2006/relationships/image" Target="../media/image540.png"/><Relationship Id="rId13" Type="http://schemas.openxmlformats.org/officeDocument/2006/relationships/image" Target="../media/image398.png"/><Relationship Id="rId18" Type="http://schemas.openxmlformats.org/officeDocument/2006/relationships/image" Target="../media/image403.png"/><Relationship Id="rId39" Type="http://schemas.openxmlformats.org/officeDocument/2006/relationships/image" Target="../media/image424.png"/><Relationship Id="rId109" Type="http://schemas.openxmlformats.org/officeDocument/2006/relationships/image" Target="../media/image493.png"/><Relationship Id="rId34" Type="http://schemas.openxmlformats.org/officeDocument/2006/relationships/image" Target="../media/image419.png"/><Relationship Id="rId50" Type="http://schemas.openxmlformats.org/officeDocument/2006/relationships/image" Target="../media/image435.png"/><Relationship Id="rId55" Type="http://schemas.openxmlformats.org/officeDocument/2006/relationships/image" Target="../media/image440.png"/><Relationship Id="rId76" Type="http://schemas.openxmlformats.org/officeDocument/2006/relationships/image" Target="../media/image461.png"/><Relationship Id="rId97" Type="http://schemas.openxmlformats.org/officeDocument/2006/relationships/image" Target="../media/image481.png"/><Relationship Id="rId104" Type="http://schemas.openxmlformats.org/officeDocument/2006/relationships/image" Target="../media/image488.png"/><Relationship Id="rId120" Type="http://schemas.openxmlformats.org/officeDocument/2006/relationships/image" Target="../media/image504.png"/><Relationship Id="rId125" Type="http://schemas.openxmlformats.org/officeDocument/2006/relationships/image" Target="../media/image509.png"/><Relationship Id="rId141" Type="http://schemas.openxmlformats.org/officeDocument/2006/relationships/image" Target="../media/image525.png"/><Relationship Id="rId146" Type="http://schemas.openxmlformats.org/officeDocument/2006/relationships/image" Target="../media/image530.png"/><Relationship Id="rId7" Type="http://schemas.openxmlformats.org/officeDocument/2006/relationships/image" Target="../media/image392.jpg"/><Relationship Id="rId71" Type="http://schemas.openxmlformats.org/officeDocument/2006/relationships/image" Target="../media/image456.png"/><Relationship Id="rId92" Type="http://schemas.openxmlformats.org/officeDocument/2006/relationships/hyperlink" Target="mailto:%2Ajana.taborska@uni-eszterhazy.hu" TargetMode="External"/><Relationship Id="rId2" Type="http://schemas.openxmlformats.org/officeDocument/2006/relationships/image" Target="../media/image387.jpg"/><Relationship Id="rId29" Type="http://schemas.openxmlformats.org/officeDocument/2006/relationships/image" Target="../media/image414.png"/><Relationship Id="rId24" Type="http://schemas.openxmlformats.org/officeDocument/2006/relationships/image" Target="../media/image409.png"/><Relationship Id="rId40" Type="http://schemas.openxmlformats.org/officeDocument/2006/relationships/image" Target="../media/image425.png"/><Relationship Id="rId45" Type="http://schemas.openxmlformats.org/officeDocument/2006/relationships/image" Target="../media/image430.png"/><Relationship Id="rId66" Type="http://schemas.openxmlformats.org/officeDocument/2006/relationships/image" Target="../media/image451.jpg"/><Relationship Id="rId87" Type="http://schemas.openxmlformats.org/officeDocument/2006/relationships/image" Target="../media/image472.png"/><Relationship Id="rId110" Type="http://schemas.openxmlformats.org/officeDocument/2006/relationships/image" Target="../media/image494.png"/><Relationship Id="rId115" Type="http://schemas.openxmlformats.org/officeDocument/2006/relationships/image" Target="../media/image499.png"/><Relationship Id="rId131" Type="http://schemas.openxmlformats.org/officeDocument/2006/relationships/image" Target="../media/image515.jpg"/><Relationship Id="rId136" Type="http://schemas.openxmlformats.org/officeDocument/2006/relationships/image" Target="../media/image520.png"/><Relationship Id="rId157" Type="http://schemas.openxmlformats.org/officeDocument/2006/relationships/image" Target="../media/image541.png"/><Relationship Id="rId61" Type="http://schemas.openxmlformats.org/officeDocument/2006/relationships/image" Target="../media/image446.png"/><Relationship Id="rId82" Type="http://schemas.openxmlformats.org/officeDocument/2006/relationships/image" Target="../media/image467.png"/><Relationship Id="rId152" Type="http://schemas.openxmlformats.org/officeDocument/2006/relationships/image" Target="../media/image536.png"/><Relationship Id="rId19" Type="http://schemas.openxmlformats.org/officeDocument/2006/relationships/image" Target="../media/image404.png"/><Relationship Id="rId14" Type="http://schemas.openxmlformats.org/officeDocument/2006/relationships/image" Target="../media/image399.png"/><Relationship Id="rId30" Type="http://schemas.openxmlformats.org/officeDocument/2006/relationships/image" Target="../media/image415.png"/><Relationship Id="rId35" Type="http://schemas.openxmlformats.org/officeDocument/2006/relationships/image" Target="../media/image420.png"/><Relationship Id="rId56" Type="http://schemas.openxmlformats.org/officeDocument/2006/relationships/image" Target="../media/image441.png"/><Relationship Id="rId77" Type="http://schemas.openxmlformats.org/officeDocument/2006/relationships/image" Target="../media/image462.png"/><Relationship Id="rId100" Type="http://schemas.openxmlformats.org/officeDocument/2006/relationships/image" Target="../media/image484.png"/><Relationship Id="rId105" Type="http://schemas.openxmlformats.org/officeDocument/2006/relationships/image" Target="../media/image489.png"/><Relationship Id="rId126" Type="http://schemas.openxmlformats.org/officeDocument/2006/relationships/image" Target="../media/image510.png"/><Relationship Id="rId147" Type="http://schemas.openxmlformats.org/officeDocument/2006/relationships/image" Target="../media/image531.png"/><Relationship Id="rId8" Type="http://schemas.openxmlformats.org/officeDocument/2006/relationships/image" Target="../media/image393.png"/><Relationship Id="rId51" Type="http://schemas.openxmlformats.org/officeDocument/2006/relationships/image" Target="../media/image436.png"/><Relationship Id="rId72" Type="http://schemas.openxmlformats.org/officeDocument/2006/relationships/image" Target="../media/image457.png"/><Relationship Id="rId93" Type="http://schemas.openxmlformats.org/officeDocument/2006/relationships/image" Target="../media/image477.jpg"/><Relationship Id="rId98" Type="http://schemas.openxmlformats.org/officeDocument/2006/relationships/image" Target="../media/image482.jpg"/><Relationship Id="rId121" Type="http://schemas.openxmlformats.org/officeDocument/2006/relationships/image" Target="../media/image505.png"/><Relationship Id="rId142" Type="http://schemas.openxmlformats.org/officeDocument/2006/relationships/image" Target="../media/image526.png"/><Relationship Id="rId3" Type="http://schemas.openxmlformats.org/officeDocument/2006/relationships/image" Target="../media/image388.png"/><Relationship Id="rId25" Type="http://schemas.openxmlformats.org/officeDocument/2006/relationships/image" Target="../media/image410.png"/><Relationship Id="rId46" Type="http://schemas.openxmlformats.org/officeDocument/2006/relationships/image" Target="../media/image431.png"/><Relationship Id="rId67" Type="http://schemas.openxmlformats.org/officeDocument/2006/relationships/image" Target="../media/image452.png"/><Relationship Id="rId116" Type="http://schemas.openxmlformats.org/officeDocument/2006/relationships/image" Target="../media/image500.png"/><Relationship Id="rId137" Type="http://schemas.openxmlformats.org/officeDocument/2006/relationships/image" Target="../media/image521.png"/><Relationship Id="rId20" Type="http://schemas.openxmlformats.org/officeDocument/2006/relationships/image" Target="../media/image405.png"/><Relationship Id="rId41" Type="http://schemas.openxmlformats.org/officeDocument/2006/relationships/image" Target="../media/image426.png"/><Relationship Id="rId62" Type="http://schemas.openxmlformats.org/officeDocument/2006/relationships/image" Target="../media/image447.png"/><Relationship Id="rId83" Type="http://schemas.openxmlformats.org/officeDocument/2006/relationships/image" Target="../media/image468.png"/><Relationship Id="rId88" Type="http://schemas.openxmlformats.org/officeDocument/2006/relationships/image" Target="../media/image473.png"/><Relationship Id="rId111" Type="http://schemas.openxmlformats.org/officeDocument/2006/relationships/image" Target="../media/image495.png"/><Relationship Id="rId132" Type="http://schemas.openxmlformats.org/officeDocument/2006/relationships/image" Target="../media/image516.png"/><Relationship Id="rId153" Type="http://schemas.openxmlformats.org/officeDocument/2006/relationships/image" Target="../media/image537.png"/><Relationship Id="rId15" Type="http://schemas.openxmlformats.org/officeDocument/2006/relationships/image" Target="../media/image400.png"/><Relationship Id="rId36" Type="http://schemas.openxmlformats.org/officeDocument/2006/relationships/image" Target="../media/image421.png"/><Relationship Id="rId57" Type="http://schemas.openxmlformats.org/officeDocument/2006/relationships/image" Target="../media/image442.png"/><Relationship Id="rId106" Type="http://schemas.openxmlformats.org/officeDocument/2006/relationships/image" Target="../media/image490.png"/><Relationship Id="rId127" Type="http://schemas.openxmlformats.org/officeDocument/2006/relationships/image" Target="../media/image511.jpg"/><Relationship Id="rId10" Type="http://schemas.openxmlformats.org/officeDocument/2006/relationships/image" Target="../media/image395.png"/><Relationship Id="rId31" Type="http://schemas.openxmlformats.org/officeDocument/2006/relationships/image" Target="../media/image416.png"/><Relationship Id="rId52" Type="http://schemas.openxmlformats.org/officeDocument/2006/relationships/image" Target="../media/image437.png"/><Relationship Id="rId73" Type="http://schemas.openxmlformats.org/officeDocument/2006/relationships/image" Target="../media/image458.png"/><Relationship Id="rId78" Type="http://schemas.openxmlformats.org/officeDocument/2006/relationships/image" Target="../media/image463.png"/><Relationship Id="rId94" Type="http://schemas.openxmlformats.org/officeDocument/2006/relationships/image" Target="../media/image478.png"/><Relationship Id="rId99" Type="http://schemas.openxmlformats.org/officeDocument/2006/relationships/image" Target="../media/image483.jpg"/><Relationship Id="rId101" Type="http://schemas.openxmlformats.org/officeDocument/2006/relationships/image" Target="../media/image485.png"/><Relationship Id="rId122" Type="http://schemas.openxmlformats.org/officeDocument/2006/relationships/image" Target="../media/image506.png"/><Relationship Id="rId143" Type="http://schemas.openxmlformats.org/officeDocument/2006/relationships/image" Target="../media/image527.png"/><Relationship Id="rId148" Type="http://schemas.openxmlformats.org/officeDocument/2006/relationships/image" Target="../media/image532.png"/><Relationship Id="rId4" Type="http://schemas.openxmlformats.org/officeDocument/2006/relationships/image" Target="../media/image389.jpg"/><Relationship Id="rId9" Type="http://schemas.openxmlformats.org/officeDocument/2006/relationships/image" Target="../media/image394.png"/><Relationship Id="rId26" Type="http://schemas.openxmlformats.org/officeDocument/2006/relationships/image" Target="../media/image411.png"/><Relationship Id="rId47" Type="http://schemas.openxmlformats.org/officeDocument/2006/relationships/image" Target="../media/image432.png"/><Relationship Id="rId68" Type="http://schemas.openxmlformats.org/officeDocument/2006/relationships/image" Target="../media/image453.jpg"/><Relationship Id="rId89" Type="http://schemas.openxmlformats.org/officeDocument/2006/relationships/image" Target="../media/image474.png"/><Relationship Id="rId112" Type="http://schemas.openxmlformats.org/officeDocument/2006/relationships/image" Target="../media/image496.png"/><Relationship Id="rId133" Type="http://schemas.openxmlformats.org/officeDocument/2006/relationships/image" Target="../media/image517.png"/><Relationship Id="rId154" Type="http://schemas.openxmlformats.org/officeDocument/2006/relationships/image" Target="../media/image538.png"/><Relationship Id="rId16" Type="http://schemas.openxmlformats.org/officeDocument/2006/relationships/image" Target="../media/image401.png"/><Relationship Id="rId37" Type="http://schemas.openxmlformats.org/officeDocument/2006/relationships/image" Target="../media/image422.png"/><Relationship Id="rId58" Type="http://schemas.openxmlformats.org/officeDocument/2006/relationships/image" Target="../media/image443.png"/><Relationship Id="rId79" Type="http://schemas.openxmlformats.org/officeDocument/2006/relationships/image" Target="../media/image464.png"/><Relationship Id="rId102" Type="http://schemas.openxmlformats.org/officeDocument/2006/relationships/image" Target="../media/image486.png"/><Relationship Id="rId123" Type="http://schemas.openxmlformats.org/officeDocument/2006/relationships/image" Target="../media/image507.png"/><Relationship Id="rId144" Type="http://schemas.openxmlformats.org/officeDocument/2006/relationships/image" Target="../media/image528.png"/><Relationship Id="rId90" Type="http://schemas.openxmlformats.org/officeDocument/2006/relationships/image" Target="../media/image475.png"/><Relationship Id="rId27" Type="http://schemas.openxmlformats.org/officeDocument/2006/relationships/image" Target="../media/image412.png"/><Relationship Id="rId48" Type="http://schemas.openxmlformats.org/officeDocument/2006/relationships/image" Target="../media/image433.png"/><Relationship Id="rId69" Type="http://schemas.openxmlformats.org/officeDocument/2006/relationships/image" Target="../media/image454.png"/><Relationship Id="rId113" Type="http://schemas.openxmlformats.org/officeDocument/2006/relationships/image" Target="../media/image497.png"/><Relationship Id="rId134" Type="http://schemas.openxmlformats.org/officeDocument/2006/relationships/image" Target="../media/image518.png"/></Relationships>
</file>

<file path=ppt/slides/_rels/slide2.xml.rels><?xml version="1.0" encoding="UTF-8" standalone="yes"?>
<Relationships xmlns="http://schemas.openxmlformats.org/package/2006/relationships"><Relationship Id="rId2" Type="http://schemas.openxmlformats.org/officeDocument/2006/relationships/image" Target="../media/image223.jp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17" Type="http://schemas.openxmlformats.org/officeDocument/2006/relationships/image" Target="../media/image501.png"/><Relationship Id="rId21" Type="http://schemas.openxmlformats.org/officeDocument/2006/relationships/image" Target="../media/image406.png"/><Relationship Id="rId42" Type="http://schemas.openxmlformats.org/officeDocument/2006/relationships/image" Target="../media/image427.png"/><Relationship Id="rId63" Type="http://schemas.openxmlformats.org/officeDocument/2006/relationships/image" Target="../media/image448.png"/><Relationship Id="rId84" Type="http://schemas.openxmlformats.org/officeDocument/2006/relationships/image" Target="../media/image469.png"/><Relationship Id="rId138" Type="http://schemas.openxmlformats.org/officeDocument/2006/relationships/image" Target="../media/image522.png"/><Relationship Id="rId107" Type="http://schemas.openxmlformats.org/officeDocument/2006/relationships/image" Target="../media/image491.png"/><Relationship Id="rId11" Type="http://schemas.openxmlformats.org/officeDocument/2006/relationships/image" Target="../media/image396.png"/><Relationship Id="rId32" Type="http://schemas.openxmlformats.org/officeDocument/2006/relationships/image" Target="../media/image417.png"/><Relationship Id="rId53" Type="http://schemas.openxmlformats.org/officeDocument/2006/relationships/image" Target="../media/image438.png"/><Relationship Id="rId74" Type="http://schemas.openxmlformats.org/officeDocument/2006/relationships/image" Target="../media/image459.png"/><Relationship Id="rId128" Type="http://schemas.openxmlformats.org/officeDocument/2006/relationships/image" Target="../media/image512.jpg"/><Relationship Id="rId149" Type="http://schemas.openxmlformats.org/officeDocument/2006/relationships/image" Target="../media/image533.png"/><Relationship Id="rId5" Type="http://schemas.openxmlformats.org/officeDocument/2006/relationships/image" Target="../media/image390.png"/><Relationship Id="rId95" Type="http://schemas.openxmlformats.org/officeDocument/2006/relationships/image" Target="../media/image479.jpg"/><Relationship Id="rId22" Type="http://schemas.openxmlformats.org/officeDocument/2006/relationships/image" Target="../media/image407.png"/><Relationship Id="rId43" Type="http://schemas.openxmlformats.org/officeDocument/2006/relationships/image" Target="../media/image428.png"/><Relationship Id="rId64" Type="http://schemas.openxmlformats.org/officeDocument/2006/relationships/image" Target="../media/image449.png"/><Relationship Id="rId118" Type="http://schemas.openxmlformats.org/officeDocument/2006/relationships/image" Target="../media/image502.png"/><Relationship Id="rId139" Type="http://schemas.openxmlformats.org/officeDocument/2006/relationships/image" Target="../media/image523.png"/><Relationship Id="rId80" Type="http://schemas.openxmlformats.org/officeDocument/2006/relationships/image" Target="../media/image465.png"/><Relationship Id="rId85" Type="http://schemas.openxmlformats.org/officeDocument/2006/relationships/image" Target="../media/image470.png"/><Relationship Id="rId150" Type="http://schemas.openxmlformats.org/officeDocument/2006/relationships/image" Target="../media/image534.png"/><Relationship Id="rId155" Type="http://schemas.openxmlformats.org/officeDocument/2006/relationships/image" Target="../media/image539.png"/><Relationship Id="rId12" Type="http://schemas.openxmlformats.org/officeDocument/2006/relationships/image" Target="../media/image397.png"/><Relationship Id="rId17" Type="http://schemas.openxmlformats.org/officeDocument/2006/relationships/image" Target="../media/image402.png"/><Relationship Id="rId33" Type="http://schemas.openxmlformats.org/officeDocument/2006/relationships/image" Target="../media/image418.png"/><Relationship Id="rId38" Type="http://schemas.openxmlformats.org/officeDocument/2006/relationships/image" Target="../media/image423.png"/><Relationship Id="rId59" Type="http://schemas.openxmlformats.org/officeDocument/2006/relationships/image" Target="../media/image444.png"/><Relationship Id="rId103" Type="http://schemas.openxmlformats.org/officeDocument/2006/relationships/image" Target="../media/image487.png"/><Relationship Id="rId108" Type="http://schemas.openxmlformats.org/officeDocument/2006/relationships/image" Target="../media/image492.png"/><Relationship Id="rId124" Type="http://schemas.openxmlformats.org/officeDocument/2006/relationships/image" Target="../media/image508.png"/><Relationship Id="rId129" Type="http://schemas.openxmlformats.org/officeDocument/2006/relationships/image" Target="../media/image513.jpg"/><Relationship Id="rId54" Type="http://schemas.openxmlformats.org/officeDocument/2006/relationships/image" Target="../media/image439.png"/><Relationship Id="rId70" Type="http://schemas.openxmlformats.org/officeDocument/2006/relationships/image" Target="../media/image455.png"/><Relationship Id="rId75" Type="http://schemas.openxmlformats.org/officeDocument/2006/relationships/image" Target="../media/image460.png"/><Relationship Id="rId91" Type="http://schemas.openxmlformats.org/officeDocument/2006/relationships/image" Target="../media/image476.png"/><Relationship Id="rId96" Type="http://schemas.openxmlformats.org/officeDocument/2006/relationships/image" Target="../media/image480.png"/><Relationship Id="rId140" Type="http://schemas.openxmlformats.org/officeDocument/2006/relationships/image" Target="../media/image524.png"/><Relationship Id="rId145" Type="http://schemas.openxmlformats.org/officeDocument/2006/relationships/image" Target="../media/image529.png"/><Relationship Id="rId1" Type="http://schemas.openxmlformats.org/officeDocument/2006/relationships/slideLayout" Target="../slideLayouts/slideLayout98.xml"/><Relationship Id="rId6" Type="http://schemas.openxmlformats.org/officeDocument/2006/relationships/image" Target="../media/image391.png"/><Relationship Id="rId23" Type="http://schemas.openxmlformats.org/officeDocument/2006/relationships/image" Target="../media/image408.png"/><Relationship Id="rId28" Type="http://schemas.openxmlformats.org/officeDocument/2006/relationships/image" Target="../media/image413.png"/><Relationship Id="rId49" Type="http://schemas.openxmlformats.org/officeDocument/2006/relationships/image" Target="../media/image434.png"/><Relationship Id="rId114" Type="http://schemas.openxmlformats.org/officeDocument/2006/relationships/image" Target="../media/image498.png"/><Relationship Id="rId119" Type="http://schemas.openxmlformats.org/officeDocument/2006/relationships/image" Target="../media/image503.png"/><Relationship Id="rId44" Type="http://schemas.openxmlformats.org/officeDocument/2006/relationships/image" Target="../media/image429.png"/><Relationship Id="rId60" Type="http://schemas.openxmlformats.org/officeDocument/2006/relationships/image" Target="../media/image445.png"/><Relationship Id="rId65" Type="http://schemas.openxmlformats.org/officeDocument/2006/relationships/image" Target="../media/image450.png"/><Relationship Id="rId81" Type="http://schemas.openxmlformats.org/officeDocument/2006/relationships/image" Target="../media/image466.png"/><Relationship Id="rId86" Type="http://schemas.openxmlformats.org/officeDocument/2006/relationships/image" Target="../media/image471.png"/><Relationship Id="rId130" Type="http://schemas.openxmlformats.org/officeDocument/2006/relationships/image" Target="../media/image514.jpg"/><Relationship Id="rId135" Type="http://schemas.openxmlformats.org/officeDocument/2006/relationships/image" Target="../media/image519.png"/><Relationship Id="rId151" Type="http://schemas.openxmlformats.org/officeDocument/2006/relationships/image" Target="../media/image535.png"/><Relationship Id="rId156" Type="http://schemas.openxmlformats.org/officeDocument/2006/relationships/image" Target="../media/image540.png"/><Relationship Id="rId13" Type="http://schemas.openxmlformats.org/officeDocument/2006/relationships/image" Target="../media/image398.png"/><Relationship Id="rId18" Type="http://schemas.openxmlformats.org/officeDocument/2006/relationships/image" Target="../media/image403.png"/><Relationship Id="rId39" Type="http://schemas.openxmlformats.org/officeDocument/2006/relationships/image" Target="../media/image424.png"/><Relationship Id="rId109" Type="http://schemas.openxmlformats.org/officeDocument/2006/relationships/image" Target="../media/image493.png"/><Relationship Id="rId34" Type="http://schemas.openxmlformats.org/officeDocument/2006/relationships/image" Target="../media/image419.png"/><Relationship Id="rId50" Type="http://schemas.openxmlformats.org/officeDocument/2006/relationships/image" Target="../media/image435.png"/><Relationship Id="rId55" Type="http://schemas.openxmlformats.org/officeDocument/2006/relationships/image" Target="../media/image440.png"/><Relationship Id="rId76" Type="http://schemas.openxmlformats.org/officeDocument/2006/relationships/image" Target="../media/image461.png"/><Relationship Id="rId97" Type="http://schemas.openxmlformats.org/officeDocument/2006/relationships/image" Target="../media/image481.png"/><Relationship Id="rId104" Type="http://schemas.openxmlformats.org/officeDocument/2006/relationships/image" Target="../media/image488.png"/><Relationship Id="rId120" Type="http://schemas.openxmlformats.org/officeDocument/2006/relationships/image" Target="../media/image504.png"/><Relationship Id="rId125" Type="http://schemas.openxmlformats.org/officeDocument/2006/relationships/image" Target="../media/image509.png"/><Relationship Id="rId141" Type="http://schemas.openxmlformats.org/officeDocument/2006/relationships/image" Target="../media/image525.png"/><Relationship Id="rId146" Type="http://schemas.openxmlformats.org/officeDocument/2006/relationships/image" Target="../media/image530.png"/><Relationship Id="rId7" Type="http://schemas.openxmlformats.org/officeDocument/2006/relationships/image" Target="../media/image392.jpg"/><Relationship Id="rId71" Type="http://schemas.openxmlformats.org/officeDocument/2006/relationships/image" Target="../media/image456.png"/><Relationship Id="rId92" Type="http://schemas.openxmlformats.org/officeDocument/2006/relationships/hyperlink" Target="mailto:%2Ajana.taborska@uni-eszterhazy.hu" TargetMode="External"/><Relationship Id="rId2" Type="http://schemas.openxmlformats.org/officeDocument/2006/relationships/image" Target="../media/image387.jpg"/><Relationship Id="rId29" Type="http://schemas.openxmlformats.org/officeDocument/2006/relationships/image" Target="../media/image414.png"/><Relationship Id="rId24" Type="http://schemas.openxmlformats.org/officeDocument/2006/relationships/image" Target="../media/image409.png"/><Relationship Id="rId40" Type="http://schemas.openxmlformats.org/officeDocument/2006/relationships/image" Target="../media/image425.png"/><Relationship Id="rId45" Type="http://schemas.openxmlformats.org/officeDocument/2006/relationships/image" Target="../media/image430.png"/><Relationship Id="rId66" Type="http://schemas.openxmlformats.org/officeDocument/2006/relationships/image" Target="../media/image451.jpg"/><Relationship Id="rId87" Type="http://schemas.openxmlformats.org/officeDocument/2006/relationships/image" Target="../media/image472.png"/><Relationship Id="rId110" Type="http://schemas.openxmlformats.org/officeDocument/2006/relationships/image" Target="../media/image494.png"/><Relationship Id="rId115" Type="http://schemas.openxmlformats.org/officeDocument/2006/relationships/image" Target="../media/image499.png"/><Relationship Id="rId131" Type="http://schemas.openxmlformats.org/officeDocument/2006/relationships/image" Target="../media/image515.jpg"/><Relationship Id="rId136" Type="http://schemas.openxmlformats.org/officeDocument/2006/relationships/image" Target="../media/image520.png"/><Relationship Id="rId157" Type="http://schemas.openxmlformats.org/officeDocument/2006/relationships/image" Target="../media/image541.png"/><Relationship Id="rId61" Type="http://schemas.openxmlformats.org/officeDocument/2006/relationships/image" Target="../media/image446.png"/><Relationship Id="rId82" Type="http://schemas.openxmlformats.org/officeDocument/2006/relationships/image" Target="../media/image467.png"/><Relationship Id="rId152" Type="http://schemas.openxmlformats.org/officeDocument/2006/relationships/image" Target="../media/image536.png"/><Relationship Id="rId19" Type="http://schemas.openxmlformats.org/officeDocument/2006/relationships/image" Target="../media/image404.png"/><Relationship Id="rId14" Type="http://schemas.openxmlformats.org/officeDocument/2006/relationships/image" Target="../media/image399.png"/><Relationship Id="rId30" Type="http://schemas.openxmlformats.org/officeDocument/2006/relationships/image" Target="../media/image415.png"/><Relationship Id="rId35" Type="http://schemas.openxmlformats.org/officeDocument/2006/relationships/image" Target="../media/image420.png"/><Relationship Id="rId56" Type="http://schemas.openxmlformats.org/officeDocument/2006/relationships/image" Target="../media/image441.png"/><Relationship Id="rId77" Type="http://schemas.openxmlformats.org/officeDocument/2006/relationships/image" Target="../media/image462.png"/><Relationship Id="rId100" Type="http://schemas.openxmlformats.org/officeDocument/2006/relationships/image" Target="../media/image484.png"/><Relationship Id="rId105" Type="http://schemas.openxmlformats.org/officeDocument/2006/relationships/image" Target="../media/image489.png"/><Relationship Id="rId126" Type="http://schemas.openxmlformats.org/officeDocument/2006/relationships/image" Target="../media/image510.png"/><Relationship Id="rId147" Type="http://schemas.openxmlformats.org/officeDocument/2006/relationships/image" Target="../media/image531.png"/><Relationship Id="rId8" Type="http://schemas.openxmlformats.org/officeDocument/2006/relationships/image" Target="../media/image393.png"/><Relationship Id="rId51" Type="http://schemas.openxmlformats.org/officeDocument/2006/relationships/image" Target="../media/image436.png"/><Relationship Id="rId72" Type="http://schemas.openxmlformats.org/officeDocument/2006/relationships/image" Target="../media/image457.png"/><Relationship Id="rId93" Type="http://schemas.openxmlformats.org/officeDocument/2006/relationships/image" Target="../media/image477.jpg"/><Relationship Id="rId98" Type="http://schemas.openxmlformats.org/officeDocument/2006/relationships/image" Target="../media/image482.jpg"/><Relationship Id="rId121" Type="http://schemas.openxmlformats.org/officeDocument/2006/relationships/image" Target="../media/image505.png"/><Relationship Id="rId142" Type="http://schemas.openxmlformats.org/officeDocument/2006/relationships/image" Target="../media/image526.png"/><Relationship Id="rId3" Type="http://schemas.openxmlformats.org/officeDocument/2006/relationships/image" Target="../media/image388.png"/><Relationship Id="rId25" Type="http://schemas.openxmlformats.org/officeDocument/2006/relationships/image" Target="../media/image410.png"/><Relationship Id="rId46" Type="http://schemas.openxmlformats.org/officeDocument/2006/relationships/image" Target="../media/image431.png"/><Relationship Id="rId67" Type="http://schemas.openxmlformats.org/officeDocument/2006/relationships/image" Target="../media/image452.png"/><Relationship Id="rId116" Type="http://schemas.openxmlformats.org/officeDocument/2006/relationships/image" Target="../media/image500.png"/><Relationship Id="rId137" Type="http://schemas.openxmlformats.org/officeDocument/2006/relationships/image" Target="../media/image521.png"/><Relationship Id="rId20" Type="http://schemas.openxmlformats.org/officeDocument/2006/relationships/image" Target="../media/image405.png"/><Relationship Id="rId41" Type="http://schemas.openxmlformats.org/officeDocument/2006/relationships/image" Target="../media/image426.png"/><Relationship Id="rId62" Type="http://schemas.openxmlformats.org/officeDocument/2006/relationships/image" Target="../media/image447.png"/><Relationship Id="rId83" Type="http://schemas.openxmlformats.org/officeDocument/2006/relationships/image" Target="../media/image468.png"/><Relationship Id="rId88" Type="http://schemas.openxmlformats.org/officeDocument/2006/relationships/image" Target="../media/image473.png"/><Relationship Id="rId111" Type="http://schemas.openxmlformats.org/officeDocument/2006/relationships/image" Target="../media/image495.png"/><Relationship Id="rId132" Type="http://schemas.openxmlformats.org/officeDocument/2006/relationships/image" Target="../media/image516.png"/><Relationship Id="rId153" Type="http://schemas.openxmlformats.org/officeDocument/2006/relationships/image" Target="../media/image537.png"/><Relationship Id="rId15" Type="http://schemas.openxmlformats.org/officeDocument/2006/relationships/image" Target="../media/image400.png"/><Relationship Id="rId36" Type="http://schemas.openxmlformats.org/officeDocument/2006/relationships/image" Target="../media/image421.png"/><Relationship Id="rId57" Type="http://schemas.openxmlformats.org/officeDocument/2006/relationships/image" Target="../media/image442.png"/><Relationship Id="rId106" Type="http://schemas.openxmlformats.org/officeDocument/2006/relationships/image" Target="../media/image490.png"/><Relationship Id="rId127" Type="http://schemas.openxmlformats.org/officeDocument/2006/relationships/image" Target="../media/image511.jpg"/><Relationship Id="rId10" Type="http://schemas.openxmlformats.org/officeDocument/2006/relationships/image" Target="../media/image395.png"/><Relationship Id="rId31" Type="http://schemas.openxmlformats.org/officeDocument/2006/relationships/image" Target="../media/image416.png"/><Relationship Id="rId52" Type="http://schemas.openxmlformats.org/officeDocument/2006/relationships/image" Target="../media/image437.png"/><Relationship Id="rId73" Type="http://schemas.openxmlformats.org/officeDocument/2006/relationships/image" Target="../media/image458.png"/><Relationship Id="rId78" Type="http://schemas.openxmlformats.org/officeDocument/2006/relationships/image" Target="../media/image463.png"/><Relationship Id="rId94" Type="http://schemas.openxmlformats.org/officeDocument/2006/relationships/image" Target="../media/image478.png"/><Relationship Id="rId99" Type="http://schemas.openxmlformats.org/officeDocument/2006/relationships/image" Target="../media/image483.jpg"/><Relationship Id="rId101" Type="http://schemas.openxmlformats.org/officeDocument/2006/relationships/image" Target="../media/image485.png"/><Relationship Id="rId122" Type="http://schemas.openxmlformats.org/officeDocument/2006/relationships/image" Target="../media/image506.png"/><Relationship Id="rId143" Type="http://schemas.openxmlformats.org/officeDocument/2006/relationships/image" Target="../media/image527.png"/><Relationship Id="rId148" Type="http://schemas.openxmlformats.org/officeDocument/2006/relationships/image" Target="../media/image532.png"/><Relationship Id="rId4" Type="http://schemas.openxmlformats.org/officeDocument/2006/relationships/image" Target="../media/image389.jpg"/><Relationship Id="rId9" Type="http://schemas.openxmlformats.org/officeDocument/2006/relationships/image" Target="../media/image394.png"/><Relationship Id="rId26" Type="http://schemas.openxmlformats.org/officeDocument/2006/relationships/image" Target="../media/image411.png"/><Relationship Id="rId47" Type="http://schemas.openxmlformats.org/officeDocument/2006/relationships/image" Target="../media/image432.png"/><Relationship Id="rId68" Type="http://schemas.openxmlformats.org/officeDocument/2006/relationships/image" Target="../media/image453.jpg"/><Relationship Id="rId89" Type="http://schemas.openxmlformats.org/officeDocument/2006/relationships/image" Target="../media/image474.png"/><Relationship Id="rId112" Type="http://schemas.openxmlformats.org/officeDocument/2006/relationships/image" Target="../media/image496.png"/><Relationship Id="rId133" Type="http://schemas.openxmlformats.org/officeDocument/2006/relationships/image" Target="../media/image517.png"/><Relationship Id="rId154" Type="http://schemas.openxmlformats.org/officeDocument/2006/relationships/image" Target="../media/image538.png"/><Relationship Id="rId16" Type="http://schemas.openxmlformats.org/officeDocument/2006/relationships/image" Target="../media/image401.png"/><Relationship Id="rId37" Type="http://schemas.openxmlformats.org/officeDocument/2006/relationships/image" Target="../media/image422.png"/><Relationship Id="rId58" Type="http://schemas.openxmlformats.org/officeDocument/2006/relationships/image" Target="../media/image443.png"/><Relationship Id="rId79" Type="http://schemas.openxmlformats.org/officeDocument/2006/relationships/image" Target="../media/image464.png"/><Relationship Id="rId102" Type="http://schemas.openxmlformats.org/officeDocument/2006/relationships/image" Target="../media/image486.png"/><Relationship Id="rId123" Type="http://schemas.openxmlformats.org/officeDocument/2006/relationships/image" Target="../media/image507.png"/><Relationship Id="rId144" Type="http://schemas.openxmlformats.org/officeDocument/2006/relationships/image" Target="../media/image528.png"/><Relationship Id="rId90" Type="http://schemas.openxmlformats.org/officeDocument/2006/relationships/image" Target="../media/image475.png"/><Relationship Id="rId27" Type="http://schemas.openxmlformats.org/officeDocument/2006/relationships/image" Target="../media/image412.png"/><Relationship Id="rId48" Type="http://schemas.openxmlformats.org/officeDocument/2006/relationships/image" Target="../media/image433.png"/><Relationship Id="rId69" Type="http://schemas.openxmlformats.org/officeDocument/2006/relationships/image" Target="../media/image454.png"/><Relationship Id="rId113" Type="http://schemas.openxmlformats.org/officeDocument/2006/relationships/image" Target="../media/image497.png"/><Relationship Id="rId134" Type="http://schemas.openxmlformats.org/officeDocument/2006/relationships/image" Target="../media/image518.png"/></Relationships>
</file>

<file path=ppt/slides/_rels/slide21.xml.rels><?xml version="1.0" encoding="UTF-8" standalone="yes"?>
<Relationships xmlns="http://schemas.openxmlformats.org/package/2006/relationships"><Relationship Id="rId8" Type="http://schemas.openxmlformats.org/officeDocument/2006/relationships/image" Target="../media/image548.jpg"/><Relationship Id="rId13" Type="http://schemas.openxmlformats.org/officeDocument/2006/relationships/image" Target="../media/image550.png"/><Relationship Id="rId3" Type="http://schemas.openxmlformats.org/officeDocument/2006/relationships/image" Target="../media/image543.png"/><Relationship Id="rId7" Type="http://schemas.openxmlformats.org/officeDocument/2006/relationships/image" Target="../media/image547.jpg"/><Relationship Id="rId12" Type="http://schemas.openxmlformats.org/officeDocument/2006/relationships/hyperlink" Target="https://eur-lex.europa.eu/legal-content/HU/TXT/HTML/?uri=OJ:L_202401991" TargetMode="External"/><Relationship Id="rId2" Type="http://schemas.openxmlformats.org/officeDocument/2006/relationships/image" Target="../media/image542.png"/><Relationship Id="rId1" Type="http://schemas.openxmlformats.org/officeDocument/2006/relationships/slideLayout" Target="../slideLayouts/slideLayout99.xml"/><Relationship Id="rId6" Type="http://schemas.openxmlformats.org/officeDocument/2006/relationships/image" Target="../media/image546.jpeg"/><Relationship Id="rId11" Type="http://schemas.openxmlformats.org/officeDocument/2006/relationships/hyperlink" Target="http://www.ksh.hu/docs/hun/xstadat/xstadat_eves/i_omf001a.html?lang=hu" TargetMode="External"/><Relationship Id="rId5" Type="http://schemas.openxmlformats.org/officeDocument/2006/relationships/image" Target="../media/image545.svg"/><Relationship Id="rId10" Type="http://schemas.openxmlformats.org/officeDocument/2006/relationships/hyperlink" Target="https://eur-lex.europa.eu/legal-content/HU/TXT/HTML/?uri=CELEX:52020DC0635&amp;from=EN" TargetMode="External"/><Relationship Id="rId4" Type="http://schemas.openxmlformats.org/officeDocument/2006/relationships/image" Target="../media/image544.png"/><Relationship Id="rId9" Type="http://schemas.openxmlformats.org/officeDocument/2006/relationships/image" Target="../media/image549.jpg"/></Relationships>
</file>

<file path=ppt/slides/_rels/slide3.xml.rels><?xml version="1.0" encoding="UTF-8" standalone="yes"?>
<Relationships xmlns="http://schemas.openxmlformats.org/package/2006/relationships"><Relationship Id="rId13" Type="http://schemas.openxmlformats.org/officeDocument/2006/relationships/image" Target="../media/image234.png"/><Relationship Id="rId18" Type="http://schemas.openxmlformats.org/officeDocument/2006/relationships/image" Target="../media/image239.jpg"/><Relationship Id="rId26" Type="http://schemas.openxmlformats.org/officeDocument/2006/relationships/image" Target="../media/image247.png"/><Relationship Id="rId39" Type="http://schemas.openxmlformats.org/officeDocument/2006/relationships/image" Target="../media/image260.png"/><Relationship Id="rId21" Type="http://schemas.openxmlformats.org/officeDocument/2006/relationships/image" Target="../media/image242.png"/><Relationship Id="rId34" Type="http://schemas.openxmlformats.org/officeDocument/2006/relationships/image" Target="../media/image255.png"/><Relationship Id="rId42" Type="http://schemas.openxmlformats.org/officeDocument/2006/relationships/image" Target="../media/image263.png"/><Relationship Id="rId47" Type="http://schemas.openxmlformats.org/officeDocument/2006/relationships/image" Target="../media/image268.png"/><Relationship Id="rId7" Type="http://schemas.openxmlformats.org/officeDocument/2006/relationships/image" Target="../media/image228.png"/><Relationship Id="rId2" Type="http://schemas.openxmlformats.org/officeDocument/2006/relationships/image" Target="../media/image224.png"/><Relationship Id="rId16" Type="http://schemas.openxmlformats.org/officeDocument/2006/relationships/image" Target="../media/image237.jpg"/><Relationship Id="rId29" Type="http://schemas.openxmlformats.org/officeDocument/2006/relationships/image" Target="../media/image250.png"/><Relationship Id="rId1" Type="http://schemas.openxmlformats.org/officeDocument/2006/relationships/slideLayout" Target="../slideLayouts/slideLayout15.xml"/><Relationship Id="rId6" Type="http://schemas.openxmlformats.org/officeDocument/2006/relationships/image" Target="../media/image227.png"/><Relationship Id="rId11" Type="http://schemas.openxmlformats.org/officeDocument/2006/relationships/image" Target="../media/image232.png"/><Relationship Id="rId24" Type="http://schemas.openxmlformats.org/officeDocument/2006/relationships/image" Target="../media/image245.png"/><Relationship Id="rId32" Type="http://schemas.openxmlformats.org/officeDocument/2006/relationships/image" Target="../media/image253.png"/><Relationship Id="rId37" Type="http://schemas.openxmlformats.org/officeDocument/2006/relationships/image" Target="../media/image258.png"/><Relationship Id="rId40" Type="http://schemas.openxmlformats.org/officeDocument/2006/relationships/image" Target="../media/image261.png"/><Relationship Id="rId45" Type="http://schemas.openxmlformats.org/officeDocument/2006/relationships/image" Target="../media/image266.png"/><Relationship Id="rId5" Type="http://schemas.openxmlformats.org/officeDocument/2006/relationships/image" Target="../media/image226.png"/><Relationship Id="rId15" Type="http://schemas.openxmlformats.org/officeDocument/2006/relationships/image" Target="../media/image236.png"/><Relationship Id="rId23" Type="http://schemas.openxmlformats.org/officeDocument/2006/relationships/image" Target="../media/image244.png"/><Relationship Id="rId28" Type="http://schemas.openxmlformats.org/officeDocument/2006/relationships/image" Target="../media/image249.jpg"/><Relationship Id="rId36" Type="http://schemas.openxmlformats.org/officeDocument/2006/relationships/image" Target="../media/image257.png"/><Relationship Id="rId10" Type="http://schemas.openxmlformats.org/officeDocument/2006/relationships/image" Target="../media/image231.png"/><Relationship Id="rId19" Type="http://schemas.openxmlformats.org/officeDocument/2006/relationships/image" Target="../media/image240.png"/><Relationship Id="rId31" Type="http://schemas.openxmlformats.org/officeDocument/2006/relationships/image" Target="../media/image252.png"/><Relationship Id="rId44" Type="http://schemas.openxmlformats.org/officeDocument/2006/relationships/image" Target="../media/image265.png"/><Relationship Id="rId4" Type="http://schemas.openxmlformats.org/officeDocument/2006/relationships/image" Target="../media/image225.png"/><Relationship Id="rId9" Type="http://schemas.openxmlformats.org/officeDocument/2006/relationships/image" Target="../media/image230.png"/><Relationship Id="rId14" Type="http://schemas.openxmlformats.org/officeDocument/2006/relationships/image" Target="../media/image235.png"/><Relationship Id="rId22" Type="http://schemas.openxmlformats.org/officeDocument/2006/relationships/image" Target="../media/image243.png"/><Relationship Id="rId27" Type="http://schemas.openxmlformats.org/officeDocument/2006/relationships/image" Target="../media/image248.png"/><Relationship Id="rId30" Type="http://schemas.openxmlformats.org/officeDocument/2006/relationships/image" Target="../media/image251.png"/><Relationship Id="rId35" Type="http://schemas.openxmlformats.org/officeDocument/2006/relationships/image" Target="../media/image256.png"/><Relationship Id="rId43" Type="http://schemas.openxmlformats.org/officeDocument/2006/relationships/image" Target="../media/image264.png"/><Relationship Id="rId48" Type="http://schemas.openxmlformats.org/officeDocument/2006/relationships/image" Target="../media/image269.png"/><Relationship Id="rId8" Type="http://schemas.openxmlformats.org/officeDocument/2006/relationships/image" Target="../media/image229.png"/><Relationship Id="rId3" Type="http://schemas.openxmlformats.org/officeDocument/2006/relationships/hyperlink" Target="mailto:bauer.laszlo@csfk.hun-ren.hu" TargetMode="External"/><Relationship Id="rId12" Type="http://schemas.openxmlformats.org/officeDocument/2006/relationships/image" Target="../media/image233.png"/><Relationship Id="rId17" Type="http://schemas.openxmlformats.org/officeDocument/2006/relationships/image" Target="../media/image238.jpg"/><Relationship Id="rId25" Type="http://schemas.openxmlformats.org/officeDocument/2006/relationships/image" Target="../media/image246.png"/><Relationship Id="rId33" Type="http://schemas.openxmlformats.org/officeDocument/2006/relationships/image" Target="../media/image254.png"/><Relationship Id="rId38" Type="http://schemas.openxmlformats.org/officeDocument/2006/relationships/image" Target="../media/image259.png"/><Relationship Id="rId46" Type="http://schemas.openxmlformats.org/officeDocument/2006/relationships/image" Target="../media/image267.png"/><Relationship Id="rId20" Type="http://schemas.openxmlformats.org/officeDocument/2006/relationships/image" Target="../media/image241.png"/><Relationship Id="rId41" Type="http://schemas.openxmlformats.org/officeDocument/2006/relationships/image" Target="../media/image26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8" Type="http://schemas.openxmlformats.org/officeDocument/2006/relationships/image" Target="../media/image275.jpg"/><Relationship Id="rId3" Type="http://schemas.openxmlformats.org/officeDocument/2006/relationships/hyperlink" Target="http://www.unendlich-vielenergie.de/akzeptanzumfrage-2019" TargetMode="External"/><Relationship Id="rId7" Type="http://schemas.openxmlformats.org/officeDocument/2006/relationships/image" Target="../media/image274.jpg"/><Relationship Id="rId2" Type="http://schemas.openxmlformats.org/officeDocument/2006/relationships/image" Target="../media/image270.jpg"/><Relationship Id="rId1" Type="http://schemas.openxmlformats.org/officeDocument/2006/relationships/slideLayout" Target="../slideLayouts/slideLayout5.xml"/><Relationship Id="rId6" Type="http://schemas.openxmlformats.org/officeDocument/2006/relationships/image" Target="../media/image273.png"/><Relationship Id="rId5" Type="http://schemas.openxmlformats.org/officeDocument/2006/relationships/image" Target="../media/image272.png"/><Relationship Id="rId4" Type="http://schemas.openxmlformats.org/officeDocument/2006/relationships/image" Target="../media/image271.jpg"/></Relationships>
</file>

<file path=ppt/slides/_rels/slide6.xml.rels><?xml version="1.0" encoding="UTF-8" standalone="yes"?>
<Relationships xmlns="http://schemas.openxmlformats.org/package/2006/relationships"><Relationship Id="rId8" Type="http://schemas.openxmlformats.org/officeDocument/2006/relationships/image" Target="../media/image282.jpg"/><Relationship Id="rId13" Type="http://schemas.openxmlformats.org/officeDocument/2006/relationships/image" Target="../media/image287.jpg"/><Relationship Id="rId3" Type="http://schemas.openxmlformats.org/officeDocument/2006/relationships/image" Target="../media/image277.png"/><Relationship Id="rId7" Type="http://schemas.openxmlformats.org/officeDocument/2006/relationships/image" Target="../media/image281.jpg"/><Relationship Id="rId12" Type="http://schemas.openxmlformats.org/officeDocument/2006/relationships/image" Target="../media/image286.jpg"/><Relationship Id="rId2" Type="http://schemas.openxmlformats.org/officeDocument/2006/relationships/image" Target="../media/image276.jpg"/><Relationship Id="rId1" Type="http://schemas.openxmlformats.org/officeDocument/2006/relationships/slideLayout" Target="../slideLayouts/slideLayout20.xml"/><Relationship Id="rId6" Type="http://schemas.openxmlformats.org/officeDocument/2006/relationships/image" Target="../media/image280.jpg"/><Relationship Id="rId11" Type="http://schemas.openxmlformats.org/officeDocument/2006/relationships/image" Target="../media/image285.jpg"/><Relationship Id="rId5" Type="http://schemas.openxmlformats.org/officeDocument/2006/relationships/image" Target="../media/image279.jpg"/><Relationship Id="rId10" Type="http://schemas.openxmlformats.org/officeDocument/2006/relationships/image" Target="../media/image284.jpg"/><Relationship Id="rId4" Type="http://schemas.openxmlformats.org/officeDocument/2006/relationships/image" Target="../media/image278.jpg"/><Relationship Id="rId9" Type="http://schemas.openxmlformats.org/officeDocument/2006/relationships/image" Target="../media/image283.jpg"/><Relationship Id="rId14" Type="http://schemas.openxmlformats.org/officeDocument/2006/relationships/image" Target="../media/image288.jpg"/></Relationships>
</file>

<file path=ppt/slides/_rels/slide7.xml.rels><?xml version="1.0" encoding="UTF-8" standalone="yes"?>
<Relationships xmlns="http://schemas.openxmlformats.org/package/2006/relationships"><Relationship Id="rId8" Type="http://schemas.openxmlformats.org/officeDocument/2006/relationships/image" Target="../media/image294.png"/><Relationship Id="rId3" Type="http://schemas.openxmlformats.org/officeDocument/2006/relationships/image" Target="../media/image289.png"/><Relationship Id="rId7" Type="http://schemas.openxmlformats.org/officeDocument/2006/relationships/image" Target="../media/image293.png"/><Relationship Id="rId2" Type="http://schemas.openxmlformats.org/officeDocument/2006/relationships/hyperlink" Target="mailto:erdelyiregina11@gmail.com" TargetMode="External"/><Relationship Id="rId1" Type="http://schemas.openxmlformats.org/officeDocument/2006/relationships/slideLayout" Target="../slideLayouts/slideLayout25.xml"/><Relationship Id="rId6" Type="http://schemas.openxmlformats.org/officeDocument/2006/relationships/image" Target="../media/image292.jpg"/><Relationship Id="rId11" Type="http://schemas.openxmlformats.org/officeDocument/2006/relationships/image" Target="../media/image297.png"/><Relationship Id="rId5" Type="http://schemas.openxmlformats.org/officeDocument/2006/relationships/image" Target="../media/image291.jpg"/><Relationship Id="rId10" Type="http://schemas.openxmlformats.org/officeDocument/2006/relationships/image" Target="../media/image296.png"/><Relationship Id="rId4" Type="http://schemas.openxmlformats.org/officeDocument/2006/relationships/image" Target="../media/image290.png"/><Relationship Id="rId9" Type="http://schemas.openxmlformats.org/officeDocument/2006/relationships/image" Target="../media/image295.png"/></Relationships>
</file>

<file path=ppt/slides/_rels/slide8.xml.rels><?xml version="1.0" encoding="UTF-8" standalone="yes"?>
<Relationships xmlns="http://schemas.openxmlformats.org/package/2006/relationships"><Relationship Id="rId8" Type="http://schemas.openxmlformats.org/officeDocument/2006/relationships/image" Target="../media/image304.png"/><Relationship Id="rId13" Type="http://schemas.openxmlformats.org/officeDocument/2006/relationships/image" Target="../media/image309.png"/><Relationship Id="rId3" Type="http://schemas.openxmlformats.org/officeDocument/2006/relationships/image" Target="../media/image299.jpg"/><Relationship Id="rId7" Type="http://schemas.openxmlformats.org/officeDocument/2006/relationships/image" Target="../media/image303.png"/><Relationship Id="rId12" Type="http://schemas.openxmlformats.org/officeDocument/2006/relationships/image" Target="../media/image308.png"/><Relationship Id="rId2" Type="http://schemas.openxmlformats.org/officeDocument/2006/relationships/image" Target="../media/image298.png"/><Relationship Id="rId16" Type="http://schemas.openxmlformats.org/officeDocument/2006/relationships/image" Target="../media/image312.jpg"/><Relationship Id="rId1" Type="http://schemas.openxmlformats.org/officeDocument/2006/relationships/slideLayout" Target="../slideLayouts/slideLayout30.xml"/><Relationship Id="rId6" Type="http://schemas.openxmlformats.org/officeDocument/2006/relationships/image" Target="../media/image302.png"/><Relationship Id="rId11" Type="http://schemas.openxmlformats.org/officeDocument/2006/relationships/image" Target="../media/image307.png"/><Relationship Id="rId5" Type="http://schemas.openxmlformats.org/officeDocument/2006/relationships/image" Target="../media/image301.png"/><Relationship Id="rId15" Type="http://schemas.openxmlformats.org/officeDocument/2006/relationships/image" Target="../media/image311.png"/><Relationship Id="rId10" Type="http://schemas.openxmlformats.org/officeDocument/2006/relationships/image" Target="../media/image306.png"/><Relationship Id="rId4" Type="http://schemas.openxmlformats.org/officeDocument/2006/relationships/image" Target="../media/image300.jpg"/><Relationship Id="rId9" Type="http://schemas.openxmlformats.org/officeDocument/2006/relationships/image" Target="../media/image305.png"/><Relationship Id="rId14" Type="http://schemas.openxmlformats.org/officeDocument/2006/relationships/image" Target="../media/image310.png"/></Relationships>
</file>

<file path=ppt/slides/_rels/slide9.xml.rels><?xml version="1.0" encoding="UTF-8" standalone="yes"?>
<Relationships xmlns="http://schemas.openxmlformats.org/package/2006/relationships"><Relationship Id="rId3" Type="http://schemas.openxmlformats.org/officeDocument/2006/relationships/image" Target="../media/image313.jpg"/><Relationship Id="rId2" Type="http://schemas.openxmlformats.org/officeDocument/2006/relationships/notesSlide" Target="../notesSlides/notesSlide1.xml"/><Relationship Id="rId1" Type="http://schemas.openxmlformats.org/officeDocument/2006/relationships/slideLayout" Target="../slideLayouts/slideLayout35.xml"/><Relationship Id="rId5" Type="http://schemas.openxmlformats.org/officeDocument/2006/relationships/image" Target="../media/image315.jpg"/><Relationship Id="rId4" Type="http://schemas.openxmlformats.org/officeDocument/2006/relationships/image" Target="../media/image31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786155" y="633275"/>
            <a:ext cx="9822815" cy="1027430"/>
          </a:xfrm>
          <a:prstGeom prst="rect">
            <a:avLst/>
          </a:prstGeom>
        </p:spPr>
        <p:txBody>
          <a:bodyPr vert="horz" wrap="square" lIns="0" tIns="12065" rIns="0" bIns="0" rtlCol="0">
            <a:spAutoFit/>
          </a:bodyPr>
          <a:lstStyle/>
          <a:p>
            <a:pPr marL="2058035" marR="5080" indent="-2045970">
              <a:lnSpc>
                <a:spcPct val="107700"/>
              </a:lnSpc>
              <a:spcBef>
                <a:spcPts val="95"/>
              </a:spcBef>
            </a:pPr>
            <a:r>
              <a:rPr sz="3050" b="1" spc="10" dirty="0">
                <a:latin typeface="Calibri"/>
                <a:cs typeface="Calibri"/>
              </a:rPr>
              <a:t>A </a:t>
            </a:r>
            <a:r>
              <a:rPr sz="3050" b="1" dirty="0">
                <a:latin typeface="Calibri"/>
                <a:cs typeface="Calibri"/>
              </a:rPr>
              <a:t>kameracsapdák, </a:t>
            </a:r>
            <a:r>
              <a:rPr sz="3050" b="1" spc="-5" dirty="0">
                <a:latin typeface="Calibri"/>
                <a:cs typeface="Calibri"/>
              </a:rPr>
              <a:t>vadkamerák negatív </a:t>
            </a:r>
            <a:r>
              <a:rPr sz="3050" b="1" dirty="0">
                <a:latin typeface="Calibri"/>
                <a:cs typeface="Calibri"/>
              </a:rPr>
              <a:t>hatásainak </a:t>
            </a:r>
            <a:r>
              <a:rPr sz="3050" b="1" spc="-10" dirty="0">
                <a:latin typeface="Calibri"/>
                <a:cs typeface="Calibri"/>
              </a:rPr>
              <a:t>vizsgálata  középhegységi </a:t>
            </a:r>
            <a:r>
              <a:rPr sz="3050" b="1" spc="5" dirty="0">
                <a:latin typeface="Calibri"/>
                <a:cs typeface="Calibri"/>
              </a:rPr>
              <a:t>és </a:t>
            </a:r>
            <a:r>
              <a:rPr sz="3050" b="1" spc="-10" dirty="0">
                <a:latin typeface="Calibri"/>
                <a:cs typeface="Calibri"/>
              </a:rPr>
              <a:t>vizes</a:t>
            </a:r>
            <a:r>
              <a:rPr sz="3050" b="1" spc="-5" dirty="0">
                <a:latin typeface="Calibri"/>
                <a:cs typeface="Calibri"/>
              </a:rPr>
              <a:t> élőhelyeken</a:t>
            </a:r>
            <a:endParaRPr sz="3050">
              <a:latin typeface="Calibri"/>
              <a:cs typeface="Calibri"/>
            </a:endParaRPr>
          </a:p>
        </p:txBody>
      </p:sp>
      <p:sp>
        <p:nvSpPr>
          <p:cNvPr id="3" name="object 3"/>
          <p:cNvSpPr txBox="1"/>
          <p:nvPr/>
        </p:nvSpPr>
        <p:spPr>
          <a:xfrm>
            <a:off x="1125063" y="1947685"/>
            <a:ext cx="12930505" cy="4663440"/>
          </a:xfrm>
          <a:prstGeom prst="rect">
            <a:avLst/>
          </a:prstGeom>
        </p:spPr>
        <p:txBody>
          <a:bodyPr vert="horz" wrap="square" lIns="0" tIns="11430" rIns="0" bIns="0" rtlCol="0">
            <a:spAutoFit/>
          </a:bodyPr>
          <a:lstStyle/>
          <a:p>
            <a:pPr marL="4304665">
              <a:lnSpc>
                <a:spcPct val="100000"/>
              </a:lnSpc>
              <a:spcBef>
                <a:spcPts val="90"/>
              </a:spcBef>
            </a:pPr>
            <a:r>
              <a:rPr sz="1500" spc="-10" dirty="0">
                <a:latin typeface="Calibri"/>
                <a:cs typeface="Calibri"/>
              </a:rPr>
              <a:t>X. Magyar </a:t>
            </a:r>
            <a:r>
              <a:rPr sz="1500" spc="-25" dirty="0">
                <a:latin typeface="Calibri"/>
                <a:cs typeface="Calibri"/>
              </a:rPr>
              <a:t>Tájökológiai </a:t>
            </a:r>
            <a:r>
              <a:rPr sz="1500" spc="-15" dirty="0">
                <a:latin typeface="Calibri"/>
                <a:cs typeface="Calibri"/>
              </a:rPr>
              <a:t>Konferencia </a:t>
            </a:r>
            <a:r>
              <a:rPr sz="1500" spc="-5" dirty="0">
                <a:latin typeface="Calibri"/>
                <a:cs typeface="Calibri"/>
              </a:rPr>
              <a:t>- </a:t>
            </a:r>
            <a:r>
              <a:rPr sz="1500" spc="-10" dirty="0">
                <a:latin typeface="Calibri"/>
                <a:cs typeface="Calibri"/>
              </a:rPr>
              <a:t>2024. </a:t>
            </a:r>
            <a:r>
              <a:rPr sz="1500" spc="-15" dirty="0">
                <a:latin typeface="Calibri"/>
                <a:cs typeface="Calibri"/>
              </a:rPr>
              <a:t>szeptember</a:t>
            </a:r>
            <a:r>
              <a:rPr sz="1500" spc="45" dirty="0">
                <a:latin typeface="Calibri"/>
                <a:cs typeface="Calibri"/>
              </a:rPr>
              <a:t> </a:t>
            </a:r>
            <a:r>
              <a:rPr sz="1500" spc="-10" dirty="0">
                <a:latin typeface="Calibri"/>
                <a:cs typeface="Calibri"/>
              </a:rPr>
              <a:t>5-6.</a:t>
            </a:r>
            <a:endParaRPr sz="1500">
              <a:latin typeface="Calibri"/>
              <a:cs typeface="Calibri"/>
            </a:endParaRPr>
          </a:p>
          <a:p>
            <a:pPr>
              <a:lnSpc>
                <a:spcPct val="100000"/>
              </a:lnSpc>
            </a:pPr>
            <a:endParaRPr sz="1500">
              <a:latin typeface="Calibri"/>
              <a:cs typeface="Calibri"/>
            </a:endParaRPr>
          </a:p>
          <a:p>
            <a:pPr marR="94615" algn="ctr">
              <a:lnSpc>
                <a:spcPct val="100000"/>
              </a:lnSpc>
              <a:spcBef>
                <a:spcPts val="1100"/>
              </a:spcBef>
            </a:pPr>
            <a:r>
              <a:rPr sz="1850" b="1" spc="5" dirty="0">
                <a:latin typeface="Times New Roman"/>
                <a:cs typeface="Times New Roman"/>
              </a:rPr>
              <a:t>Bakó-Hegedüs Kinga</a:t>
            </a:r>
            <a:r>
              <a:rPr sz="1800" b="1" spc="7" baseline="25462" dirty="0">
                <a:latin typeface="Times New Roman"/>
                <a:cs typeface="Times New Roman"/>
              </a:rPr>
              <a:t>1</a:t>
            </a:r>
            <a:r>
              <a:rPr sz="1850" b="1" spc="5" dirty="0">
                <a:latin typeface="Times New Roman"/>
                <a:cs typeface="Times New Roman"/>
              </a:rPr>
              <a:t>, Bakó Gábor</a:t>
            </a:r>
            <a:r>
              <a:rPr sz="1850" b="1" spc="-200" dirty="0">
                <a:latin typeface="Times New Roman"/>
                <a:cs typeface="Times New Roman"/>
              </a:rPr>
              <a:t> </a:t>
            </a:r>
            <a:r>
              <a:rPr sz="1800" b="1" spc="22" baseline="25462" dirty="0">
                <a:latin typeface="Times New Roman"/>
                <a:cs typeface="Times New Roman"/>
              </a:rPr>
              <a:t>2</a:t>
            </a:r>
            <a:endParaRPr sz="1800" baseline="25462">
              <a:latin typeface="Times New Roman"/>
              <a:cs typeface="Times New Roman"/>
            </a:endParaRPr>
          </a:p>
          <a:p>
            <a:pPr marR="93345" algn="ctr">
              <a:lnSpc>
                <a:spcPct val="100000"/>
              </a:lnSpc>
              <a:spcBef>
                <a:spcPts val="1365"/>
              </a:spcBef>
            </a:pPr>
            <a:r>
              <a:rPr sz="1800" spc="22" baseline="25462" dirty="0">
                <a:latin typeface="Times New Roman"/>
                <a:cs typeface="Times New Roman"/>
              </a:rPr>
              <a:t>1 </a:t>
            </a:r>
            <a:r>
              <a:rPr sz="1850" dirty="0">
                <a:latin typeface="Times New Roman"/>
                <a:cs typeface="Times New Roman"/>
              </a:rPr>
              <a:t>Biológia BSc, Szegedi Tudományegyetem</a:t>
            </a:r>
            <a:r>
              <a:rPr sz="1850" spc="-229" dirty="0">
                <a:latin typeface="Times New Roman"/>
                <a:cs typeface="Times New Roman"/>
              </a:rPr>
              <a:t> </a:t>
            </a:r>
            <a:r>
              <a:rPr sz="1850" spc="5" dirty="0">
                <a:latin typeface="Times New Roman"/>
                <a:cs typeface="Times New Roman"/>
              </a:rPr>
              <a:t>TTIK</a:t>
            </a:r>
            <a:endParaRPr sz="1850">
              <a:latin typeface="Times New Roman"/>
              <a:cs typeface="Times New Roman"/>
            </a:endParaRPr>
          </a:p>
          <a:p>
            <a:pPr marL="2870835" marR="2967990" algn="ctr">
              <a:lnSpc>
                <a:spcPts val="2010"/>
              </a:lnSpc>
              <a:spcBef>
                <a:spcPts val="1610"/>
              </a:spcBef>
            </a:pPr>
            <a:r>
              <a:rPr sz="1800" spc="7" baseline="25462" dirty="0">
                <a:latin typeface="Times New Roman"/>
                <a:cs typeface="Times New Roman"/>
              </a:rPr>
              <a:t>2</a:t>
            </a:r>
            <a:r>
              <a:rPr sz="1850" spc="5" dirty="0">
                <a:latin typeface="Times New Roman"/>
                <a:cs typeface="Times New Roman"/>
              </a:rPr>
              <a:t>Interspect </a:t>
            </a:r>
            <a:r>
              <a:rPr sz="1850" dirty="0">
                <a:latin typeface="Times New Roman"/>
                <a:cs typeface="Times New Roman"/>
              </a:rPr>
              <a:t>Kft., Interspect Kft. 2314 Halásztelek II. Rákóczi Ferenc út 42.,  </a:t>
            </a:r>
            <a:r>
              <a:rPr sz="1850" dirty="0">
                <a:latin typeface="Times New Roman"/>
                <a:cs typeface="Times New Roman"/>
                <a:hlinkClick r:id="rId2"/>
              </a:rPr>
              <a:t>info@interspect.hu</a:t>
            </a:r>
            <a:endParaRPr sz="1850">
              <a:latin typeface="Times New Roman"/>
              <a:cs typeface="Times New Roman"/>
            </a:endParaRPr>
          </a:p>
          <a:p>
            <a:pPr>
              <a:lnSpc>
                <a:spcPct val="100000"/>
              </a:lnSpc>
              <a:spcBef>
                <a:spcPts val="10"/>
              </a:spcBef>
            </a:pPr>
            <a:endParaRPr sz="1800">
              <a:latin typeface="Times New Roman"/>
              <a:cs typeface="Times New Roman"/>
            </a:endParaRPr>
          </a:p>
          <a:p>
            <a:pPr marL="25400" marR="19050" indent="113030" algn="just">
              <a:lnSpc>
                <a:spcPct val="100600"/>
              </a:lnSpc>
            </a:pPr>
            <a:r>
              <a:rPr sz="1850" dirty="0">
                <a:latin typeface="Times New Roman"/>
                <a:cs typeface="Times New Roman"/>
              </a:rPr>
              <a:t>Több, mint 70 áruházi és interneten rendelhető </a:t>
            </a:r>
            <a:r>
              <a:rPr sz="1850" spc="5" dirty="0">
                <a:latin typeface="Times New Roman"/>
                <a:cs typeface="Times New Roman"/>
              </a:rPr>
              <a:t>1080p </a:t>
            </a:r>
            <a:r>
              <a:rPr sz="1850" dirty="0">
                <a:latin typeface="Times New Roman"/>
                <a:cs typeface="Times New Roman"/>
              </a:rPr>
              <a:t>és </a:t>
            </a:r>
            <a:r>
              <a:rPr sz="1850" spc="5" dirty="0">
                <a:latin typeface="Times New Roman"/>
                <a:cs typeface="Times New Roman"/>
              </a:rPr>
              <a:t>2K 4K </a:t>
            </a:r>
            <a:r>
              <a:rPr sz="1850" dirty="0">
                <a:latin typeface="Times New Roman"/>
                <a:cs typeface="Times New Roman"/>
              </a:rPr>
              <a:t>felbontású, a 25,30,50,60 kép/másodperc sebességű kameracsapdát  vizsgáltunk </a:t>
            </a:r>
            <a:r>
              <a:rPr sz="1850" spc="5" dirty="0">
                <a:latin typeface="Times New Roman"/>
                <a:cs typeface="Times New Roman"/>
              </a:rPr>
              <a:t>meg. A </a:t>
            </a:r>
            <a:r>
              <a:rPr sz="1850" dirty="0">
                <a:latin typeface="Times New Roman"/>
                <a:cs typeface="Times New Roman"/>
              </a:rPr>
              <a:t>tesztek </a:t>
            </a:r>
            <a:r>
              <a:rPr sz="1850" spc="5" dirty="0">
                <a:latin typeface="Times New Roman"/>
                <a:cs typeface="Times New Roman"/>
              </a:rPr>
              <a:t>eredménye </a:t>
            </a:r>
            <a:r>
              <a:rPr sz="1850" dirty="0">
                <a:latin typeface="Times New Roman"/>
                <a:cs typeface="Times New Roman"/>
              </a:rPr>
              <a:t>megdöbbentő volt, mert </a:t>
            </a:r>
            <a:r>
              <a:rPr sz="1850" spc="5" dirty="0">
                <a:latin typeface="Times New Roman"/>
                <a:cs typeface="Times New Roman"/>
              </a:rPr>
              <a:t>kiderült, hogy nem </a:t>
            </a:r>
            <a:r>
              <a:rPr sz="1850" dirty="0">
                <a:latin typeface="Times New Roman"/>
                <a:cs typeface="Times New Roman"/>
              </a:rPr>
              <a:t>létezik olyan </a:t>
            </a:r>
            <a:r>
              <a:rPr sz="1850" spc="5" dirty="0">
                <a:latin typeface="Times New Roman"/>
                <a:cs typeface="Times New Roman"/>
              </a:rPr>
              <a:t>sorozatban </a:t>
            </a:r>
            <a:r>
              <a:rPr sz="1850" dirty="0">
                <a:latin typeface="Times New Roman"/>
                <a:cs typeface="Times New Roman"/>
              </a:rPr>
              <a:t>gyártott </a:t>
            </a:r>
            <a:r>
              <a:rPr sz="1850" spc="5" dirty="0">
                <a:latin typeface="Times New Roman"/>
                <a:cs typeface="Times New Roman"/>
              </a:rPr>
              <a:t>vadkamera,  </a:t>
            </a:r>
            <a:r>
              <a:rPr sz="1850" dirty="0">
                <a:latin typeface="Times New Roman"/>
                <a:cs typeface="Times New Roman"/>
              </a:rPr>
              <a:t>amelyet ne vennének észre az általunk vizsgált </a:t>
            </a:r>
            <a:r>
              <a:rPr sz="1850" spc="5" dirty="0">
                <a:latin typeface="Times New Roman"/>
                <a:cs typeface="Times New Roman"/>
              </a:rPr>
              <a:t>emlős </a:t>
            </a:r>
            <a:r>
              <a:rPr sz="1850" dirty="0">
                <a:latin typeface="Times New Roman"/>
                <a:cs typeface="Times New Roman"/>
              </a:rPr>
              <a:t>és</a:t>
            </a:r>
            <a:r>
              <a:rPr sz="1850" spc="20" dirty="0">
                <a:latin typeface="Times New Roman"/>
                <a:cs typeface="Times New Roman"/>
              </a:rPr>
              <a:t> </a:t>
            </a:r>
            <a:r>
              <a:rPr sz="1850" dirty="0">
                <a:latin typeface="Times New Roman"/>
                <a:cs typeface="Times New Roman"/>
              </a:rPr>
              <a:t>madárfajok.</a:t>
            </a:r>
            <a:endParaRPr sz="1850">
              <a:latin typeface="Times New Roman"/>
              <a:cs typeface="Times New Roman"/>
            </a:endParaRPr>
          </a:p>
          <a:p>
            <a:pPr marL="25400" marR="17780" indent="117475" algn="just">
              <a:lnSpc>
                <a:spcPct val="100600"/>
              </a:lnSpc>
              <a:spcBef>
                <a:spcPts val="420"/>
              </a:spcBef>
            </a:pPr>
            <a:r>
              <a:rPr sz="1850" spc="5" dirty="0">
                <a:latin typeface="Times New Roman"/>
                <a:cs typeface="Times New Roman"/>
              </a:rPr>
              <a:t>Ezekre </a:t>
            </a:r>
            <a:r>
              <a:rPr sz="1850" dirty="0">
                <a:latin typeface="Times New Roman"/>
                <a:cs typeface="Times New Roman"/>
              </a:rPr>
              <a:t>a fajokra a </a:t>
            </a:r>
            <a:r>
              <a:rPr sz="1850" spc="5" dirty="0">
                <a:latin typeface="Times New Roman"/>
                <a:cs typeface="Times New Roman"/>
              </a:rPr>
              <a:t>természetes </a:t>
            </a:r>
            <a:r>
              <a:rPr sz="1850" dirty="0">
                <a:latin typeface="Times New Roman"/>
                <a:cs typeface="Times New Roman"/>
              </a:rPr>
              <a:t>élőhelyükön több alkalommal teszteltük a legújabb vadkamerák 840 nm és 940 nm-es LED (light-  emitting diode) példányait. </a:t>
            </a:r>
            <a:r>
              <a:rPr sz="1850" spc="5" dirty="0">
                <a:latin typeface="Times New Roman"/>
                <a:cs typeface="Times New Roman"/>
              </a:rPr>
              <a:t>A </a:t>
            </a:r>
            <a:r>
              <a:rPr sz="1850" dirty="0">
                <a:latin typeface="Times New Roman"/>
                <a:cs typeface="Times New Roman"/>
              </a:rPr>
              <a:t>tesztek során egyszerre csak egy kameracsapda került kihelyezésre. </a:t>
            </a:r>
            <a:r>
              <a:rPr sz="1850" spc="5" dirty="0">
                <a:latin typeface="Times New Roman"/>
                <a:cs typeface="Times New Roman"/>
              </a:rPr>
              <a:t>A </a:t>
            </a:r>
            <a:r>
              <a:rPr sz="1850" dirty="0">
                <a:latin typeface="Times New Roman"/>
                <a:cs typeface="Times New Roman"/>
              </a:rPr>
              <a:t>nagy mintaszám </a:t>
            </a:r>
            <a:r>
              <a:rPr sz="1850" spc="5" dirty="0">
                <a:latin typeface="Times New Roman"/>
                <a:cs typeface="Times New Roman"/>
              </a:rPr>
              <a:t>alapján  </a:t>
            </a:r>
            <a:r>
              <a:rPr sz="1850" dirty="0">
                <a:latin typeface="Times New Roman"/>
                <a:cs typeface="Times New Roman"/>
              </a:rPr>
              <a:t>kijelenthetjük, hogy az emlősöket és </a:t>
            </a:r>
            <a:r>
              <a:rPr sz="1850" spc="5" dirty="0">
                <a:latin typeface="Times New Roman"/>
                <a:cs typeface="Times New Roman"/>
              </a:rPr>
              <a:t>madarakat </a:t>
            </a:r>
            <a:r>
              <a:rPr sz="1850" dirty="0">
                <a:latin typeface="Times New Roman"/>
                <a:cs typeface="Times New Roman"/>
              </a:rPr>
              <a:t>zavarják a klasszikus vadkamerák, de </a:t>
            </a:r>
            <a:r>
              <a:rPr sz="1850" spc="5" dirty="0">
                <a:latin typeface="Times New Roman"/>
                <a:cs typeface="Times New Roman"/>
              </a:rPr>
              <a:t>minden </a:t>
            </a:r>
            <a:r>
              <a:rPr sz="1850" dirty="0">
                <a:latin typeface="Times New Roman"/>
                <a:cs typeface="Times New Roman"/>
              </a:rPr>
              <a:t>esetben megváltoztatják azok  viselkedését.</a:t>
            </a:r>
            <a:endParaRPr sz="1850">
              <a:latin typeface="Times New Roman"/>
              <a:cs typeface="Times New Roman"/>
            </a:endParaRPr>
          </a:p>
          <a:p>
            <a:pPr marL="25400">
              <a:lnSpc>
                <a:spcPct val="100000"/>
              </a:lnSpc>
              <a:spcBef>
                <a:spcPts val="425"/>
              </a:spcBef>
            </a:pPr>
            <a:r>
              <a:rPr sz="1500" spc="-10" dirty="0">
                <a:latin typeface="Times New Roman"/>
                <a:cs typeface="Times New Roman"/>
              </a:rPr>
              <a:t>A kameracsapdák </a:t>
            </a:r>
            <a:r>
              <a:rPr sz="1500" spc="-5" dirty="0">
                <a:latin typeface="Times New Roman"/>
                <a:cs typeface="Times New Roman"/>
              </a:rPr>
              <a:t>észlelése a következő tényezőkön</a:t>
            </a:r>
            <a:r>
              <a:rPr sz="1500" spc="-114" dirty="0">
                <a:latin typeface="Times New Roman"/>
                <a:cs typeface="Times New Roman"/>
              </a:rPr>
              <a:t> </a:t>
            </a:r>
            <a:r>
              <a:rPr sz="1500" spc="-5" dirty="0">
                <a:latin typeface="Times New Roman"/>
                <a:cs typeface="Times New Roman"/>
              </a:rPr>
              <a:t>múlik:</a:t>
            </a:r>
            <a:endParaRPr sz="1500">
              <a:latin typeface="Times New Roman"/>
              <a:cs typeface="Times New Roman"/>
            </a:endParaRPr>
          </a:p>
        </p:txBody>
      </p:sp>
      <p:sp>
        <p:nvSpPr>
          <p:cNvPr id="4" name="object 4"/>
          <p:cNvSpPr txBox="1"/>
          <p:nvPr/>
        </p:nvSpPr>
        <p:spPr>
          <a:xfrm>
            <a:off x="9423988" y="6638430"/>
            <a:ext cx="4618355" cy="252729"/>
          </a:xfrm>
          <a:prstGeom prst="rect">
            <a:avLst/>
          </a:prstGeom>
        </p:spPr>
        <p:txBody>
          <a:bodyPr vert="horz" wrap="square" lIns="0" tIns="11430" rIns="0" bIns="0" rtlCol="0">
            <a:spAutoFit/>
          </a:bodyPr>
          <a:lstStyle/>
          <a:p>
            <a:pPr marL="12700">
              <a:lnSpc>
                <a:spcPct val="100000"/>
              </a:lnSpc>
              <a:spcBef>
                <a:spcPts val="90"/>
              </a:spcBef>
            </a:pPr>
            <a:r>
              <a:rPr sz="1500" spc="-10" dirty="0">
                <a:latin typeface="Times New Roman"/>
                <a:cs typeface="Times New Roman"/>
              </a:rPr>
              <a:t>spektrum </a:t>
            </a:r>
            <a:r>
              <a:rPr sz="1500" spc="-15" dirty="0">
                <a:latin typeface="Times New Roman"/>
                <a:cs typeface="Times New Roman"/>
              </a:rPr>
              <a:t>tartomány, </a:t>
            </a:r>
            <a:r>
              <a:rPr sz="1500" spc="-5" dirty="0">
                <a:latin typeface="Times New Roman"/>
                <a:cs typeface="Times New Roman"/>
              </a:rPr>
              <a:t>hanem már sok </a:t>
            </a:r>
            <a:r>
              <a:rPr sz="1500" spc="-10" dirty="0">
                <a:latin typeface="Times New Roman"/>
                <a:cs typeface="Times New Roman"/>
              </a:rPr>
              <a:t>esetben </a:t>
            </a:r>
            <a:r>
              <a:rPr sz="1500" spc="-5" dirty="0">
                <a:latin typeface="Times New Roman"/>
                <a:cs typeface="Times New Roman"/>
              </a:rPr>
              <a:t>a</a:t>
            </a:r>
            <a:r>
              <a:rPr sz="1500" spc="145" dirty="0">
                <a:latin typeface="Times New Roman"/>
                <a:cs typeface="Times New Roman"/>
              </a:rPr>
              <a:t> </a:t>
            </a:r>
            <a:r>
              <a:rPr sz="1500" spc="-10" dirty="0">
                <a:latin typeface="Times New Roman"/>
                <a:cs typeface="Times New Roman"/>
              </a:rPr>
              <a:t>látható</a:t>
            </a:r>
            <a:endParaRPr sz="1500">
              <a:latin typeface="Times New Roman"/>
              <a:cs typeface="Times New Roman"/>
            </a:endParaRPr>
          </a:p>
        </p:txBody>
      </p:sp>
      <p:sp>
        <p:nvSpPr>
          <p:cNvPr id="5" name="object 5"/>
          <p:cNvSpPr txBox="1"/>
          <p:nvPr/>
        </p:nvSpPr>
        <p:spPr>
          <a:xfrm>
            <a:off x="1137763" y="6638430"/>
            <a:ext cx="8189595" cy="1040130"/>
          </a:xfrm>
          <a:prstGeom prst="rect">
            <a:avLst/>
          </a:prstGeom>
        </p:spPr>
        <p:txBody>
          <a:bodyPr vert="horz" wrap="square" lIns="0" tIns="20320" rIns="0" bIns="0" rtlCol="0">
            <a:spAutoFit/>
          </a:bodyPr>
          <a:lstStyle/>
          <a:p>
            <a:pPr marL="278130" marR="5080" indent="-266065">
              <a:lnSpc>
                <a:spcPts val="1789"/>
              </a:lnSpc>
              <a:spcBef>
                <a:spcPts val="160"/>
              </a:spcBef>
              <a:buChar char="-"/>
              <a:tabLst>
                <a:tab pos="278130" algn="l"/>
                <a:tab pos="278765" algn="l"/>
              </a:tabLst>
            </a:pPr>
            <a:r>
              <a:rPr sz="1500" spc="-5" dirty="0">
                <a:latin typeface="Times New Roman"/>
                <a:cs typeface="Times New Roman"/>
              </a:rPr>
              <a:t>a </a:t>
            </a:r>
            <a:r>
              <a:rPr sz="1500" spc="-10" dirty="0">
                <a:latin typeface="Times New Roman"/>
                <a:cs typeface="Times New Roman"/>
              </a:rPr>
              <a:t>kamera </a:t>
            </a:r>
            <a:r>
              <a:rPr sz="1500" spc="-5" dirty="0">
                <a:latin typeface="Times New Roman"/>
                <a:cs typeface="Times New Roman"/>
              </a:rPr>
              <a:t>elektromágneses </a:t>
            </a:r>
            <a:r>
              <a:rPr sz="1500" spc="-10" dirty="0">
                <a:latin typeface="Times New Roman"/>
                <a:cs typeface="Times New Roman"/>
              </a:rPr>
              <a:t>hullám </a:t>
            </a:r>
            <a:r>
              <a:rPr sz="1500" spc="-5" dirty="0">
                <a:latin typeface="Times New Roman"/>
                <a:cs typeface="Times New Roman"/>
              </a:rPr>
              <a:t>kibocsátása </a:t>
            </a:r>
            <a:r>
              <a:rPr sz="1500" spc="-10" dirty="0">
                <a:latin typeface="Times New Roman"/>
                <a:cs typeface="Times New Roman"/>
              </a:rPr>
              <a:t>nem </a:t>
            </a:r>
            <a:r>
              <a:rPr sz="1500" spc="-5" dirty="0">
                <a:latin typeface="Times New Roman"/>
                <a:cs typeface="Times New Roman"/>
              </a:rPr>
              <a:t>a gyártói adatokban megadott érték feletti  </a:t>
            </a:r>
            <a:r>
              <a:rPr sz="1500" spc="-10" dirty="0">
                <a:latin typeface="Times New Roman"/>
                <a:cs typeface="Times New Roman"/>
              </a:rPr>
              <a:t>spektrumtartományban, </a:t>
            </a:r>
            <a:r>
              <a:rPr sz="1500" spc="-5" dirty="0">
                <a:latin typeface="Times New Roman"/>
                <a:cs typeface="Times New Roman"/>
              </a:rPr>
              <a:t>vagy 800 </a:t>
            </a:r>
            <a:r>
              <a:rPr sz="1500" spc="-10" dirty="0">
                <a:latin typeface="Times New Roman"/>
                <a:cs typeface="Times New Roman"/>
              </a:rPr>
              <a:t>nm </a:t>
            </a:r>
            <a:r>
              <a:rPr sz="1500" spc="-5" dirty="0">
                <a:latin typeface="Times New Roman"/>
                <a:cs typeface="Times New Roman"/>
              </a:rPr>
              <a:t>alatt kezdődő</a:t>
            </a:r>
            <a:r>
              <a:rPr sz="1500" spc="-50" dirty="0">
                <a:latin typeface="Times New Roman"/>
                <a:cs typeface="Times New Roman"/>
              </a:rPr>
              <a:t> </a:t>
            </a:r>
            <a:r>
              <a:rPr sz="1500" spc="-5" dirty="0">
                <a:latin typeface="Times New Roman"/>
                <a:cs typeface="Times New Roman"/>
              </a:rPr>
              <a:t>lefutású;</a:t>
            </a:r>
            <a:endParaRPr sz="1500">
              <a:latin typeface="Times New Roman"/>
              <a:cs typeface="Times New Roman"/>
            </a:endParaRPr>
          </a:p>
          <a:p>
            <a:pPr marL="278130" indent="-266065">
              <a:lnSpc>
                <a:spcPct val="100000"/>
              </a:lnSpc>
              <a:spcBef>
                <a:spcPts val="340"/>
              </a:spcBef>
              <a:buChar char="-"/>
              <a:tabLst>
                <a:tab pos="278130" algn="l"/>
                <a:tab pos="278765" algn="l"/>
              </a:tabLst>
            </a:pPr>
            <a:r>
              <a:rPr sz="1500" spc="-5" dirty="0">
                <a:latin typeface="Times New Roman"/>
                <a:cs typeface="Times New Roman"/>
              </a:rPr>
              <a:t>a kamera egyes alkatrészeinek enyhe, de az adott élőhelyen idegen szaga</a:t>
            </a:r>
            <a:r>
              <a:rPr sz="1500" spc="-80" dirty="0">
                <a:latin typeface="Times New Roman"/>
                <a:cs typeface="Times New Roman"/>
              </a:rPr>
              <a:t> </a:t>
            </a:r>
            <a:r>
              <a:rPr sz="1500" spc="-5" dirty="0">
                <a:latin typeface="Times New Roman"/>
                <a:cs typeface="Times New Roman"/>
              </a:rPr>
              <a:t>van.</a:t>
            </a:r>
            <a:endParaRPr sz="1500">
              <a:latin typeface="Times New Roman"/>
              <a:cs typeface="Times New Roman"/>
            </a:endParaRPr>
          </a:p>
          <a:p>
            <a:pPr marL="278130" indent="-266065">
              <a:lnSpc>
                <a:spcPct val="100000"/>
              </a:lnSpc>
              <a:spcBef>
                <a:spcPts val="409"/>
              </a:spcBef>
              <a:buChar char="-"/>
              <a:tabLst>
                <a:tab pos="278130" algn="l"/>
                <a:tab pos="278765" algn="l"/>
              </a:tabLst>
            </a:pPr>
            <a:r>
              <a:rPr sz="1500" spc="-5" dirty="0">
                <a:latin typeface="Times New Roman"/>
                <a:cs typeface="Times New Roman"/>
              </a:rPr>
              <a:t>a kamera hangot bocsát</a:t>
            </a:r>
            <a:r>
              <a:rPr sz="1500" spc="-40" dirty="0">
                <a:latin typeface="Times New Roman"/>
                <a:cs typeface="Times New Roman"/>
              </a:rPr>
              <a:t> </a:t>
            </a:r>
            <a:r>
              <a:rPr sz="1500" spc="-5" dirty="0">
                <a:latin typeface="Times New Roman"/>
                <a:cs typeface="Times New Roman"/>
              </a:rPr>
              <a:t>ki.</a:t>
            </a:r>
            <a:endParaRPr sz="1500">
              <a:latin typeface="Times New Roman"/>
              <a:cs typeface="Times New Roman"/>
            </a:endParaRPr>
          </a:p>
        </p:txBody>
      </p:sp>
      <p:sp>
        <p:nvSpPr>
          <p:cNvPr id="6" name="object 6"/>
          <p:cNvSpPr txBox="1"/>
          <p:nvPr/>
        </p:nvSpPr>
        <p:spPr>
          <a:xfrm>
            <a:off x="6639612" y="10036027"/>
            <a:ext cx="2440305" cy="784860"/>
          </a:xfrm>
          <a:prstGeom prst="rect">
            <a:avLst/>
          </a:prstGeom>
        </p:spPr>
        <p:txBody>
          <a:bodyPr vert="horz" wrap="square" lIns="0" tIns="11430" rIns="0" bIns="0" rtlCol="0">
            <a:spAutoFit/>
          </a:bodyPr>
          <a:lstStyle/>
          <a:p>
            <a:pPr marL="92075" marR="83185" algn="ctr">
              <a:lnSpc>
                <a:spcPct val="110700"/>
              </a:lnSpc>
              <a:spcBef>
                <a:spcPts val="90"/>
              </a:spcBef>
            </a:pPr>
            <a:r>
              <a:rPr sz="900" spc="20" dirty="0">
                <a:latin typeface="Times New Roman"/>
                <a:cs typeface="Times New Roman"/>
              </a:rPr>
              <a:t>A </a:t>
            </a:r>
            <a:r>
              <a:rPr sz="900" spc="10" dirty="0">
                <a:latin typeface="Times New Roman"/>
                <a:cs typeface="Times New Roman"/>
              </a:rPr>
              <a:t>kameracsapdáink nappali kivitelben</a:t>
            </a:r>
            <a:r>
              <a:rPr sz="900" spc="-90" dirty="0">
                <a:latin typeface="Times New Roman"/>
                <a:cs typeface="Times New Roman"/>
              </a:rPr>
              <a:t> </a:t>
            </a:r>
            <a:r>
              <a:rPr sz="900" spc="15" dirty="0">
                <a:latin typeface="Times New Roman"/>
                <a:cs typeface="Times New Roman"/>
              </a:rPr>
              <a:t>(LED-ek  </a:t>
            </a:r>
            <a:r>
              <a:rPr sz="900" spc="10" dirty="0">
                <a:latin typeface="Times New Roman"/>
                <a:cs typeface="Times New Roman"/>
              </a:rPr>
              <a:t>nélkül) és éjjel-nappali kivitelben</a:t>
            </a:r>
            <a:r>
              <a:rPr sz="900" spc="-70" dirty="0">
                <a:latin typeface="Times New Roman"/>
                <a:cs typeface="Times New Roman"/>
              </a:rPr>
              <a:t> </a:t>
            </a:r>
            <a:r>
              <a:rPr sz="900" spc="10" dirty="0">
                <a:latin typeface="Times New Roman"/>
                <a:cs typeface="Times New Roman"/>
              </a:rPr>
              <a:t>is</a:t>
            </a:r>
            <a:endParaRPr sz="900">
              <a:latin typeface="Times New Roman"/>
              <a:cs typeface="Times New Roman"/>
            </a:endParaRPr>
          </a:p>
          <a:p>
            <a:pPr algn="ctr">
              <a:lnSpc>
                <a:spcPct val="100000"/>
              </a:lnSpc>
              <a:spcBef>
                <a:spcPts val="114"/>
              </a:spcBef>
            </a:pPr>
            <a:r>
              <a:rPr sz="900" spc="10" dirty="0">
                <a:latin typeface="Times New Roman"/>
                <a:cs typeface="Times New Roman"/>
              </a:rPr>
              <a:t>előrendelhetők.</a:t>
            </a:r>
            <a:endParaRPr sz="900">
              <a:latin typeface="Times New Roman"/>
              <a:cs typeface="Times New Roman"/>
            </a:endParaRPr>
          </a:p>
          <a:p>
            <a:pPr marL="12700" marR="5080" algn="ctr">
              <a:lnSpc>
                <a:spcPct val="110700"/>
              </a:lnSpc>
            </a:pPr>
            <a:r>
              <a:rPr sz="900" spc="10" dirty="0">
                <a:latin typeface="Times New Roman"/>
                <a:cs typeface="Times New Roman"/>
              </a:rPr>
              <a:t>Készítünk teleobjektívvel </a:t>
            </a:r>
            <a:r>
              <a:rPr sz="900" spc="5" dirty="0">
                <a:latin typeface="Times New Roman"/>
                <a:cs typeface="Times New Roman"/>
              </a:rPr>
              <a:t>szerelt, </a:t>
            </a:r>
            <a:r>
              <a:rPr sz="900" spc="10" dirty="0">
                <a:latin typeface="Times New Roman"/>
                <a:cs typeface="Times New Roman"/>
              </a:rPr>
              <a:t>nagylátószügű</a:t>
            </a:r>
            <a:r>
              <a:rPr sz="900" spc="-70" dirty="0">
                <a:latin typeface="Times New Roman"/>
                <a:cs typeface="Times New Roman"/>
              </a:rPr>
              <a:t> </a:t>
            </a:r>
            <a:r>
              <a:rPr sz="900" spc="10" dirty="0">
                <a:latin typeface="Times New Roman"/>
                <a:cs typeface="Times New Roman"/>
              </a:rPr>
              <a:t>és  kétkamerás modelleket</a:t>
            </a:r>
            <a:r>
              <a:rPr sz="900" spc="-25" dirty="0">
                <a:latin typeface="Times New Roman"/>
                <a:cs typeface="Times New Roman"/>
              </a:rPr>
              <a:t> </a:t>
            </a:r>
            <a:r>
              <a:rPr sz="900" spc="10" dirty="0">
                <a:latin typeface="Times New Roman"/>
                <a:cs typeface="Times New Roman"/>
              </a:rPr>
              <a:t>is.</a:t>
            </a:r>
            <a:endParaRPr sz="900">
              <a:latin typeface="Times New Roman"/>
              <a:cs typeface="Times New Roman"/>
            </a:endParaRPr>
          </a:p>
        </p:txBody>
      </p:sp>
      <p:grpSp>
        <p:nvGrpSpPr>
          <p:cNvPr id="7" name="object 7"/>
          <p:cNvGrpSpPr/>
          <p:nvPr/>
        </p:nvGrpSpPr>
        <p:grpSpPr>
          <a:xfrm>
            <a:off x="4045358" y="7494977"/>
            <a:ext cx="5088890" cy="2526030"/>
            <a:chOff x="4045358" y="7494977"/>
            <a:chExt cx="5088890" cy="2526030"/>
          </a:xfrm>
        </p:grpSpPr>
        <p:sp>
          <p:nvSpPr>
            <p:cNvPr id="8" name="object 8"/>
            <p:cNvSpPr/>
            <p:nvPr/>
          </p:nvSpPr>
          <p:spPr>
            <a:xfrm>
              <a:off x="6602785" y="7507743"/>
              <a:ext cx="2531186" cy="2512746"/>
            </a:xfrm>
            <a:prstGeom prst="rect">
              <a:avLst/>
            </a:prstGeom>
            <a:blipFill>
              <a:blip r:embed="rId3" cstate="print"/>
              <a:stretch>
                <a:fillRect/>
              </a:stretch>
            </a:blipFill>
          </p:spPr>
          <p:txBody>
            <a:bodyPr wrap="square" lIns="0" tIns="0" rIns="0" bIns="0" rtlCol="0"/>
            <a:lstStyle/>
            <a:p>
              <a:endParaRPr/>
            </a:p>
          </p:txBody>
        </p:sp>
        <p:sp>
          <p:nvSpPr>
            <p:cNvPr id="9" name="object 9"/>
            <p:cNvSpPr/>
            <p:nvPr/>
          </p:nvSpPr>
          <p:spPr>
            <a:xfrm>
              <a:off x="4045358" y="7494977"/>
              <a:ext cx="2448917" cy="2525512"/>
            </a:xfrm>
            <a:prstGeom prst="rect">
              <a:avLst/>
            </a:prstGeom>
            <a:blipFill>
              <a:blip r:embed="rId4" cstate="print"/>
              <a:stretch>
                <a:fillRect/>
              </a:stretch>
            </a:blipFill>
          </p:spPr>
          <p:txBody>
            <a:bodyPr wrap="square" lIns="0" tIns="0" rIns="0" bIns="0" rtlCol="0"/>
            <a:lstStyle/>
            <a:p>
              <a:endParaRPr/>
            </a:p>
          </p:txBody>
        </p:sp>
      </p:grpSp>
      <p:sp>
        <p:nvSpPr>
          <p:cNvPr id="10" name="object 10"/>
          <p:cNvSpPr txBox="1"/>
          <p:nvPr/>
        </p:nvSpPr>
        <p:spPr>
          <a:xfrm>
            <a:off x="4154230" y="10030779"/>
            <a:ext cx="2252980" cy="450850"/>
          </a:xfrm>
          <a:prstGeom prst="rect">
            <a:avLst/>
          </a:prstGeom>
        </p:spPr>
        <p:txBody>
          <a:bodyPr vert="horz" wrap="square" lIns="0" tIns="12065" rIns="0" bIns="0" rtlCol="0">
            <a:spAutoFit/>
          </a:bodyPr>
          <a:lstStyle/>
          <a:p>
            <a:pPr marL="12700" marR="5080" algn="ctr">
              <a:lnSpc>
                <a:spcPct val="103200"/>
              </a:lnSpc>
              <a:spcBef>
                <a:spcPts val="95"/>
              </a:spcBef>
            </a:pPr>
            <a:r>
              <a:rPr sz="900" spc="10" dirty="0">
                <a:latin typeface="Times New Roman"/>
                <a:cs typeface="Times New Roman"/>
              </a:rPr>
              <a:t>Hagyományos vadkamerák láthatósága éjszaka  (balra), összehasonlítva az Interspect kamerák  éjszakai láthatóságával</a:t>
            </a:r>
            <a:r>
              <a:rPr sz="900" spc="-40" dirty="0">
                <a:latin typeface="Times New Roman"/>
                <a:cs typeface="Times New Roman"/>
              </a:rPr>
              <a:t> </a:t>
            </a:r>
            <a:r>
              <a:rPr sz="900" spc="10" dirty="0">
                <a:latin typeface="Times New Roman"/>
                <a:cs typeface="Times New Roman"/>
              </a:rPr>
              <a:t>(jobbra)</a:t>
            </a:r>
            <a:endParaRPr sz="900">
              <a:latin typeface="Times New Roman"/>
              <a:cs typeface="Times New Roman"/>
            </a:endParaRPr>
          </a:p>
        </p:txBody>
      </p:sp>
      <p:grpSp>
        <p:nvGrpSpPr>
          <p:cNvPr id="11" name="object 11"/>
          <p:cNvGrpSpPr/>
          <p:nvPr/>
        </p:nvGrpSpPr>
        <p:grpSpPr>
          <a:xfrm>
            <a:off x="9307729" y="7489303"/>
            <a:ext cx="2610485" cy="3037205"/>
            <a:chOff x="9307729" y="7489303"/>
            <a:chExt cx="2610485" cy="3037205"/>
          </a:xfrm>
        </p:grpSpPr>
        <p:sp>
          <p:nvSpPr>
            <p:cNvPr id="12" name="object 12"/>
            <p:cNvSpPr/>
            <p:nvPr/>
          </p:nvSpPr>
          <p:spPr>
            <a:xfrm>
              <a:off x="9307729" y="7489303"/>
              <a:ext cx="2609908" cy="1393606"/>
            </a:xfrm>
            <a:prstGeom prst="rect">
              <a:avLst/>
            </a:prstGeom>
            <a:blipFill>
              <a:blip r:embed="rId5" cstate="print"/>
              <a:stretch>
                <a:fillRect/>
              </a:stretch>
            </a:blipFill>
          </p:spPr>
          <p:txBody>
            <a:bodyPr wrap="square" lIns="0" tIns="0" rIns="0" bIns="0" rtlCol="0"/>
            <a:lstStyle/>
            <a:p>
              <a:endParaRPr/>
            </a:p>
          </p:txBody>
        </p:sp>
        <p:sp>
          <p:nvSpPr>
            <p:cNvPr id="13" name="object 13"/>
            <p:cNvSpPr/>
            <p:nvPr/>
          </p:nvSpPr>
          <p:spPr>
            <a:xfrm>
              <a:off x="9307729" y="9139645"/>
              <a:ext cx="2609908" cy="1386513"/>
            </a:xfrm>
            <a:prstGeom prst="rect">
              <a:avLst/>
            </a:prstGeom>
            <a:blipFill>
              <a:blip r:embed="rId6" cstate="print"/>
              <a:stretch>
                <a:fillRect/>
              </a:stretch>
            </a:blipFill>
          </p:spPr>
          <p:txBody>
            <a:bodyPr wrap="square" lIns="0" tIns="0" rIns="0" bIns="0" rtlCol="0"/>
            <a:lstStyle/>
            <a:p>
              <a:endParaRPr/>
            </a:p>
          </p:txBody>
        </p:sp>
      </p:grpSp>
      <p:sp>
        <p:nvSpPr>
          <p:cNvPr id="14" name="object 14"/>
          <p:cNvSpPr txBox="1"/>
          <p:nvPr/>
        </p:nvSpPr>
        <p:spPr>
          <a:xfrm>
            <a:off x="9356849" y="10535327"/>
            <a:ext cx="2512060" cy="451484"/>
          </a:xfrm>
          <a:prstGeom prst="rect">
            <a:avLst/>
          </a:prstGeom>
        </p:spPr>
        <p:txBody>
          <a:bodyPr vert="horz" wrap="square" lIns="0" tIns="12065" rIns="0" bIns="0" rtlCol="0">
            <a:spAutoFit/>
          </a:bodyPr>
          <a:lstStyle/>
          <a:p>
            <a:pPr marL="12065" marR="5080" algn="ctr">
              <a:lnSpc>
                <a:spcPct val="103400"/>
              </a:lnSpc>
              <a:spcBef>
                <a:spcPts val="95"/>
              </a:spcBef>
            </a:pPr>
            <a:r>
              <a:rPr sz="900" spc="15" dirty="0">
                <a:latin typeface="Times New Roman"/>
                <a:cs typeface="Times New Roman"/>
              </a:rPr>
              <a:t>Ugyanazon </a:t>
            </a:r>
            <a:r>
              <a:rPr sz="900" spc="10" dirty="0">
                <a:latin typeface="Times New Roman"/>
                <a:cs typeface="Times New Roman"/>
              </a:rPr>
              <a:t>a helyszínen, </a:t>
            </a:r>
            <a:r>
              <a:rPr sz="900" spc="15" dirty="0">
                <a:latin typeface="Times New Roman"/>
                <a:cs typeface="Times New Roman"/>
              </a:rPr>
              <a:t>egy </a:t>
            </a:r>
            <a:r>
              <a:rPr sz="900" spc="10" dirty="0">
                <a:latin typeface="Times New Roman"/>
                <a:cs typeface="Times New Roman"/>
              </a:rPr>
              <a:t>héttel </a:t>
            </a:r>
            <a:r>
              <a:rPr sz="900" spc="15" dirty="0">
                <a:latin typeface="Times New Roman"/>
                <a:cs typeface="Times New Roman"/>
              </a:rPr>
              <a:t>később </a:t>
            </a:r>
            <a:r>
              <a:rPr sz="900" spc="10" dirty="0">
                <a:latin typeface="Times New Roman"/>
                <a:cs typeface="Times New Roman"/>
              </a:rPr>
              <a:t>két</a:t>
            </a:r>
            <a:r>
              <a:rPr sz="900" spc="-125" dirty="0">
                <a:latin typeface="Times New Roman"/>
                <a:cs typeface="Times New Roman"/>
              </a:rPr>
              <a:t> </a:t>
            </a:r>
            <a:r>
              <a:rPr sz="900" spc="10" dirty="0">
                <a:latin typeface="Times New Roman"/>
                <a:cs typeface="Times New Roman"/>
              </a:rPr>
              <a:t>vidra  látható a módosított kamera videófelvételén.</a:t>
            </a:r>
            <a:r>
              <a:rPr sz="900" spc="-70" dirty="0">
                <a:latin typeface="Times New Roman"/>
                <a:cs typeface="Times New Roman"/>
              </a:rPr>
              <a:t> </a:t>
            </a:r>
            <a:r>
              <a:rPr sz="900" spc="15" dirty="0">
                <a:latin typeface="Times New Roman"/>
                <a:cs typeface="Times New Roman"/>
              </a:rPr>
              <a:t>Nem</a:t>
            </a:r>
            <a:endParaRPr sz="900">
              <a:latin typeface="Times New Roman"/>
              <a:cs typeface="Times New Roman"/>
            </a:endParaRPr>
          </a:p>
          <a:p>
            <a:pPr marL="635" algn="ctr">
              <a:lnSpc>
                <a:spcPct val="100000"/>
              </a:lnSpc>
              <a:spcBef>
                <a:spcPts val="35"/>
              </a:spcBef>
            </a:pPr>
            <a:r>
              <a:rPr sz="900" spc="10" dirty="0">
                <a:latin typeface="Times New Roman"/>
                <a:cs typeface="Times New Roman"/>
              </a:rPr>
              <a:t>lettek figyelmesek a</a:t>
            </a:r>
            <a:r>
              <a:rPr sz="900" spc="-20" dirty="0">
                <a:latin typeface="Times New Roman"/>
                <a:cs typeface="Times New Roman"/>
              </a:rPr>
              <a:t> </a:t>
            </a:r>
            <a:r>
              <a:rPr sz="900" spc="10" dirty="0">
                <a:latin typeface="Times New Roman"/>
                <a:cs typeface="Times New Roman"/>
              </a:rPr>
              <a:t>kameracsapdára.</a:t>
            </a:r>
            <a:endParaRPr sz="900">
              <a:latin typeface="Times New Roman"/>
              <a:cs typeface="Times New Roman"/>
            </a:endParaRPr>
          </a:p>
        </p:txBody>
      </p:sp>
      <p:sp>
        <p:nvSpPr>
          <p:cNvPr id="15" name="object 15"/>
          <p:cNvSpPr txBox="1"/>
          <p:nvPr/>
        </p:nvSpPr>
        <p:spPr>
          <a:xfrm>
            <a:off x="1197929" y="12126212"/>
            <a:ext cx="1339215" cy="428625"/>
          </a:xfrm>
          <a:prstGeom prst="rect">
            <a:avLst/>
          </a:prstGeom>
        </p:spPr>
        <p:txBody>
          <a:bodyPr vert="horz" wrap="square" lIns="0" tIns="11430" rIns="0" bIns="0" rtlCol="0">
            <a:spAutoFit/>
          </a:bodyPr>
          <a:lstStyle/>
          <a:p>
            <a:pPr marL="12700" marR="5080">
              <a:lnSpc>
                <a:spcPct val="165200"/>
              </a:lnSpc>
              <a:spcBef>
                <a:spcPts val="90"/>
              </a:spcBef>
            </a:pPr>
            <a:r>
              <a:rPr sz="800" spc="10" dirty="0">
                <a:latin typeface="Times New Roman"/>
                <a:cs typeface="Times New Roman"/>
              </a:rPr>
              <a:t>Aranysakál </a:t>
            </a:r>
            <a:r>
              <a:rPr sz="800" spc="15" dirty="0">
                <a:latin typeface="Times New Roman"/>
                <a:cs typeface="Times New Roman"/>
              </a:rPr>
              <a:t>(</a:t>
            </a:r>
            <a:r>
              <a:rPr sz="800" i="1" spc="15" dirty="0">
                <a:latin typeface="Times New Roman"/>
                <a:cs typeface="Times New Roman"/>
              </a:rPr>
              <a:t>Canis </a:t>
            </a:r>
            <a:r>
              <a:rPr sz="800" i="1" spc="10" dirty="0">
                <a:latin typeface="Times New Roman"/>
                <a:cs typeface="Times New Roman"/>
              </a:rPr>
              <a:t>aureus</a:t>
            </a:r>
            <a:r>
              <a:rPr sz="800" spc="10" dirty="0">
                <a:latin typeface="Times New Roman"/>
                <a:cs typeface="Times New Roman"/>
              </a:rPr>
              <a:t>),  </a:t>
            </a:r>
            <a:r>
              <a:rPr sz="800" spc="15" dirty="0">
                <a:latin typeface="Times New Roman"/>
                <a:cs typeface="Times New Roman"/>
              </a:rPr>
              <a:t>erdei pinty </a:t>
            </a:r>
            <a:r>
              <a:rPr sz="800" spc="10" dirty="0">
                <a:latin typeface="Times New Roman"/>
                <a:cs typeface="Times New Roman"/>
              </a:rPr>
              <a:t>(</a:t>
            </a:r>
            <a:r>
              <a:rPr sz="800" i="1" spc="10" dirty="0">
                <a:latin typeface="Times New Roman"/>
                <a:cs typeface="Times New Roman"/>
              </a:rPr>
              <a:t>Fringilla</a:t>
            </a:r>
            <a:r>
              <a:rPr sz="800" i="1" spc="-70" dirty="0">
                <a:latin typeface="Times New Roman"/>
                <a:cs typeface="Times New Roman"/>
              </a:rPr>
              <a:t> </a:t>
            </a:r>
            <a:r>
              <a:rPr sz="800" i="1" spc="15" dirty="0">
                <a:latin typeface="Times New Roman"/>
                <a:cs typeface="Times New Roman"/>
              </a:rPr>
              <a:t>coelebs</a:t>
            </a:r>
            <a:r>
              <a:rPr sz="800" spc="15" dirty="0">
                <a:latin typeface="Times New Roman"/>
                <a:cs typeface="Times New Roman"/>
              </a:rPr>
              <a:t>),</a:t>
            </a:r>
            <a:endParaRPr sz="800">
              <a:latin typeface="Times New Roman"/>
              <a:cs typeface="Times New Roman"/>
            </a:endParaRPr>
          </a:p>
        </p:txBody>
      </p:sp>
      <p:sp>
        <p:nvSpPr>
          <p:cNvPr id="16" name="object 16"/>
          <p:cNvSpPr txBox="1"/>
          <p:nvPr/>
        </p:nvSpPr>
        <p:spPr>
          <a:xfrm>
            <a:off x="1197929" y="12529755"/>
            <a:ext cx="2092960" cy="5065395"/>
          </a:xfrm>
          <a:prstGeom prst="rect">
            <a:avLst/>
          </a:prstGeom>
        </p:spPr>
        <p:txBody>
          <a:bodyPr vert="horz" wrap="square" lIns="0" tIns="11430" rIns="0" bIns="0" rtlCol="0">
            <a:spAutoFit/>
          </a:bodyPr>
          <a:lstStyle/>
          <a:p>
            <a:pPr marL="12700" marR="889635">
              <a:lnSpc>
                <a:spcPct val="165200"/>
              </a:lnSpc>
              <a:spcBef>
                <a:spcPts val="90"/>
              </a:spcBef>
            </a:pPr>
            <a:r>
              <a:rPr sz="800" spc="15" dirty="0">
                <a:latin typeface="Times New Roman"/>
                <a:cs typeface="Times New Roman"/>
              </a:rPr>
              <a:t>európai borz (</a:t>
            </a:r>
            <a:r>
              <a:rPr sz="800" i="1" spc="15" dirty="0">
                <a:latin typeface="Times New Roman"/>
                <a:cs typeface="Times New Roman"/>
              </a:rPr>
              <a:t>Meles</a:t>
            </a:r>
            <a:r>
              <a:rPr sz="800" i="1" spc="-85" dirty="0">
                <a:latin typeface="Times New Roman"/>
                <a:cs typeface="Times New Roman"/>
              </a:rPr>
              <a:t> </a:t>
            </a:r>
            <a:r>
              <a:rPr sz="800" i="1" spc="15" dirty="0">
                <a:latin typeface="Times New Roman"/>
                <a:cs typeface="Times New Roman"/>
              </a:rPr>
              <a:t>meles</a:t>
            </a:r>
            <a:r>
              <a:rPr sz="800" spc="15" dirty="0">
                <a:latin typeface="Times New Roman"/>
                <a:cs typeface="Times New Roman"/>
              </a:rPr>
              <a:t>),  európai hód (</a:t>
            </a:r>
            <a:r>
              <a:rPr sz="800" i="1" spc="15" dirty="0">
                <a:latin typeface="Times New Roman"/>
                <a:cs typeface="Times New Roman"/>
              </a:rPr>
              <a:t>Castor</a:t>
            </a:r>
            <a:r>
              <a:rPr sz="800" i="1" spc="-50" dirty="0">
                <a:latin typeface="Times New Roman"/>
                <a:cs typeface="Times New Roman"/>
              </a:rPr>
              <a:t> </a:t>
            </a:r>
            <a:r>
              <a:rPr sz="800" i="1" spc="10" dirty="0">
                <a:latin typeface="Times New Roman"/>
                <a:cs typeface="Times New Roman"/>
              </a:rPr>
              <a:t>fiber</a:t>
            </a:r>
            <a:r>
              <a:rPr sz="800" spc="10" dirty="0">
                <a:latin typeface="Times New Roman"/>
                <a:cs typeface="Times New Roman"/>
              </a:rPr>
              <a:t>),</a:t>
            </a:r>
            <a:endParaRPr sz="800">
              <a:latin typeface="Times New Roman"/>
              <a:cs typeface="Times New Roman"/>
            </a:endParaRPr>
          </a:p>
          <a:p>
            <a:pPr marL="12700" marR="619760">
              <a:lnSpc>
                <a:spcPct val="165200"/>
              </a:lnSpc>
            </a:pPr>
            <a:r>
              <a:rPr sz="800" spc="15" dirty="0">
                <a:latin typeface="Times New Roman"/>
                <a:cs typeface="Times New Roman"/>
              </a:rPr>
              <a:t>európai mókus (</a:t>
            </a:r>
            <a:r>
              <a:rPr sz="800" i="1" spc="15" dirty="0">
                <a:latin typeface="Times New Roman"/>
                <a:cs typeface="Times New Roman"/>
              </a:rPr>
              <a:t>Sciurus </a:t>
            </a:r>
            <a:r>
              <a:rPr sz="800" i="1" spc="10" dirty="0">
                <a:latin typeface="Times New Roman"/>
                <a:cs typeface="Times New Roman"/>
              </a:rPr>
              <a:t>vulgaris</a:t>
            </a:r>
            <a:r>
              <a:rPr sz="800" spc="10" dirty="0">
                <a:latin typeface="Times New Roman"/>
                <a:cs typeface="Times New Roman"/>
              </a:rPr>
              <a:t>),  </a:t>
            </a:r>
            <a:r>
              <a:rPr sz="800" spc="15" dirty="0">
                <a:latin typeface="Times New Roman"/>
                <a:cs typeface="Times New Roman"/>
              </a:rPr>
              <a:t>európai őz </a:t>
            </a:r>
            <a:r>
              <a:rPr sz="800" spc="10" dirty="0">
                <a:latin typeface="Times New Roman"/>
                <a:cs typeface="Times New Roman"/>
              </a:rPr>
              <a:t>(</a:t>
            </a:r>
            <a:r>
              <a:rPr sz="800" i="1" spc="10" dirty="0">
                <a:latin typeface="Times New Roman"/>
                <a:cs typeface="Times New Roman"/>
              </a:rPr>
              <a:t>Capreolus</a:t>
            </a:r>
            <a:r>
              <a:rPr sz="800" i="1" spc="-45" dirty="0">
                <a:latin typeface="Times New Roman"/>
                <a:cs typeface="Times New Roman"/>
              </a:rPr>
              <a:t> </a:t>
            </a:r>
            <a:r>
              <a:rPr sz="800" i="1" spc="10" dirty="0">
                <a:latin typeface="Times New Roman"/>
                <a:cs typeface="Times New Roman"/>
              </a:rPr>
              <a:t>capreolus</a:t>
            </a:r>
            <a:r>
              <a:rPr sz="800" spc="10" dirty="0">
                <a:latin typeface="Times New Roman"/>
                <a:cs typeface="Times New Roman"/>
              </a:rPr>
              <a:t>),</a:t>
            </a:r>
            <a:endParaRPr sz="800">
              <a:latin typeface="Times New Roman"/>
              <a:cs typeface="Times New Roman"/>
            </a:endParaRPr>
          </a:p>
          <a:p>
            <a:pPr marL="12700">
              <a:lnSpc>
                <a:spcPct val="100000"/>
              </a:lnSpc>
              <a:spcBef>
                <a:spcPts val="635"/>
              </a:spcBef>
            </a:pPr>
            <a:r>
              <a:rPr sz="800" spc="15" dirty="0">
                <a:latin typeface="Times New Roman"/>
                <a:cs typeface="Times New Roman"/>
              </a:rPr>
              <a:t>európai </a:t>
            </a:r>
            <a:r>
              <a:rPr sz="800" spc="10" dirty="0">
                <a:latin typeface="Times New Roman"/>
                <a:cs typeface="Times New Roman"/>
              </a:rPr>
              <a:t>szürkefarkas </a:t>
            </a:r>
            <a:r>
              <a:rPr sz="800" spc="15" dirty="0">
                <a:latin typeface="Times New Roman"/>
                <a:cs typeface="Times New Roman"/>
              </a:rPr>
              <a:t>(</a:t>
            </a:r>
            <a:r>
              <a:rPr sz="800" i="1" spc="15" dirty="0">
                <a:latin typeface="Times New Roman"/>
                <a:cs typeface="Times New Roman"/>
              </a:rPr>
              <a:t>Canis</a:t>
            </a:r>
            <a:r>
              <a:rPr sz="800" i="1" spc="-15" dirty="0">
                <a:latin typeface="Times New Roman"/>
                <a:cs typeface="Times New Roman"/>
              </a:rPr>
              <a:t> </a:t>
            </a:r>
            <a:r>
              <a:rPr sz="800" i="1" spc="10" dirty="0">
                <a:latin typeface="Times New Roman"/>
                <a:cs typeface="Times New Roman"/>
              </a:rPr>
              <a:t>lupus</a:t>
            </a:r>
            <a:r>
              <a:rPr sz="800" spc="10" dirty="0">
                <a:latin typeface="Times New Roman"/>
                <a:cs typeface="Times New Roman"/>
              </a:rPr>
              <a:t>),</a:t>
            </a:r>
            <a:endParaRPr sz="800">
              <a:latin typeface="Times New Roman"/>
              <a:cs typeface="Times New Roman"/>
            </a:endParaRPr>
          </a:p>
          <a:p>
            <a:pPr marL="12700" marR="106680">
              <a:lnSpc>
                <a:spcPct val="165200"/>
              </a:lnSpc>
            </a:pPr>
            <a:r>
              <a:rPr sz="800" spc="15" dirty="0">
                <a:latin typeface="Times New Roman"/>
                <a:cs typeface="Times New Roman"/>
              </a:rPr>
              <a:t>európai vadmacska </a:t>
            </a:r>
            <a:r>
              <a:rPr sz="800" spc="10" dirty="0">
                <a:latin typeface="Times New Roman"/>
                <a:cs typeface="Times New Roman"/>
              </a:rPr>
              <a:t>(</a:t>
            </a:r>
            <a:r>
              <a:rPr sz="800" i="1" spc="10" dirty="0">
                <a:latin typeface="Times New Roman"/>
                <a:cs typeface="Times New Roman"/>
              </a:rPr>
              <a:t>Felis silvestris silvestris</a:t>
            </a:r>
            <a:r>
              <a:rPr sz="800" spc="10" dirty="0">
                <a:latin typeface="Times New Roman"/>
                <a:cs typeface="Times New Roman"/>
              </a:rPr>
              <a:t>),  </a:t>
            </a:r>
            <a:r>
              <a:rPr sz="800" spc="15" dirty="0">
                <a:latin typeface="Times New Roman"/>
                <a:cs typeface="Times New Roman"/>
              </a:rPr>
              <a:t>fácán (</a:t>
            </a:r>
            <a:r>
              <a:rPr sz="800" i="1" spc="15" dirty="0">
                <a:latin typeface="Times New Roman"/>
                <a:cs typeface="Times New Roman"/>
              </a:rPr>
              <a:t>Phasianus</a:t>
            </a:r>
            <a:r>
              <a:rPr sz="800" i="1" spc="-10" dirty="0">
                <a:latin typeface="Times New Roman"/>
                <a:cs typeface="Times New Roman"/>
              </a:rPr>
              <a:t> </a:t>
            </a:r>
            <a:r>
              <a:rPr sz="800" i="1" spc="10" dirty="0">
                <a:latin typeface="Times New Roman"/>
                <a:cs typeface="Times New Roman"/>
              </a:rPr>
              <a:t>colchicus</a:t>
            </a:r>
            <a:r>
              <a:rPr sz="800" spc="10" dirty="0">
                <a:latin typeface="Times New Roman"/>
                <a:cs typeface="Times New Roman"/>
              </a:rPr>
              <a:t>),</a:t>
            </a:r>
            <a:endParaRPr sz="800">
              <a:latin typeface="Times New Roman"/>
              <a:cs typeface="Times New Roman"/>
            </a:endParaRPr>
          </a:p>
          <a:p>
            <a:pPr marL="12700">
              <a:lnSpc>
                <a:spcPct val="100000"/>
              </a:lnSpc>
              <a:spcBef>
                <a:spcPts val="625"/>
              </a:spcBef>
            </a:pPr>
            <a:r>
              <a:rPr sz="800" spc="15" dirty="0">
                <a:latin typeface="Times New Roman"/>
                <a:cs typeface="Times New Roman"/>
              </a:rPr>
              <a:t>fekete gólya (</a:t>
            </a:r>
            <a:r>
              <a:rPr sz="800" i="1" spc="15" dirty="0">
                <a:latin typeface="Times New Roman"/>
                <a:cs typeface="Times New Roman"/>
              </a:rPr>
              <a:t>Ciconia</a:t>
            </a:r>
            <a:r>
              <a:rPr sz="800" i="1" spc="-65" dirty="0">
                <a:latin typeface="Times New Roman"/>
                <a:cs typeface="Times New Roman"/>
              </a:rPr>
              <a:t> </a:t>
            </a:r>
            <a:r>
              <a:rPr sz="800" i="1" spc="10" dirty="0">
                <a:latin typeface="Times New Roman"/>
                <a:cs typeface="Times New Roman"/>
              </a:rPr>
              <a:t>nigra</a:t>
            </a:r>
            <a:r>
              <a:rPr sz="800" spc="10" dirty="0">
                <a:latin typeface="Times New Roman"/>
                <a:cs typeface="Times New Roman"/>
              </a:rPr>
              <a:t>),</a:t>
            </a:r>
            <a:endParaRPr sz="800">
              <a:latin typeface="Times New Roman"/>
              <a:cs typeface="Times New Roman"/>
            </a:endParaRPr>
          </a:p>
          <a:p>
            <a:pPr marL="12700" marR="810260">
              <a:lnSpc>
                <a:spcPct val="165200"/>
              </a:lnSpc>
              <a:spcBef>
                <a:spcPts val="5"/>
              </a:spcBef>
            </a:pPr>
            <a:r>
              <a:rPr sz="800" spc="15" dirty="0">
                <a:latin typeface="Times New Roman"/>
                <a:cs typeface="Times New Roman"/>
              </a:rPr>
              <a:t>gímszarvas (</a:t>
            </a:r>
            <a:r>
              <a:rPr sz="800" i="1" spc="15" dirty="0">
                <a:latin typeface="Times New Roman"/>
                <a:cs typeface="Times New Roman"/>
              </a:rPr>
              <a:t>Cervus</a:t>
            </a:r>
            <a:r>
              <a:rPr sz="800" i="1" spc="-35" dirty="0">
                <a:latin typeface="Times New Roman"/>
                <a:cs typeface="Times New Roman"/>
              </a:rPr>
              <a:t> </a:t>
            </a:r>
            <a:r>
              <a:rPr sz="800" i="1" spc="10" dirty="0">
                <a:latin typeface="Times New Roman"/>
                <a:cs typeface="Times New Roman"/>
              </a:rPr>
              <a:t>elaphus</a:t>
            </a:r>
            <a:r>
              <a:rPr sz="800" spc="10" dirty="0">
                <a:latin typeface="Times New Roman"/>
                <a:cs typeface="Times New Roman"/>
              </a:rPr>
              <a:t>),  </a:t>
            </a:r>
            <a:r>
              <a:rPr sz="800" spc="15" dirty="0">
                <a:latin typeface="Times New Roman"/>
                <a:cs typeface="Times New Roman"/>
              </a:rPr>
              <a:t>gyöngybagoly </a:t>
            </a:r>
            <a:r>
              <a:rPr sz="800" dirty="0">
                <a:latin typeface="Times New Roman"/>
                <a:cs typeface="Times New Roman"/>
              </a:rPr>
              <a:t>(</a:t>
            </a:r>
            <a:r>
              <a:rPr sz="800" i="1" dirty="0">
                <a:latin typeface="Times New Roman"/>
                <a:cs typeface="Times New Roman"/>
              </a:rPr>
              <a:t>Tyto </a:t>
            </a:r>
            <a:r>
              <a:rPr sz="800" i="1" spc="10" dirty="0">
                <a:latin typeface="Times New Roman"/>
                <a:cs typeface="Times New Roman"/>
              </a:rPr>
              <a:t>alba</a:t>
            </a:r>
            <a:r>
              <a:rPr sz="800" spc="10" dirty="0">
                <a:latin typeface="Times New Roman"/>
                <a:cs typeface="Times New Roman"/>
              </a:rPr>
              <a:t>),  </a:t>
            </a:r>
            <a:r>
              <a:rPr sz="800" spc="15" dirty="0">
                <a:latin typeface="Times New Roman"/>
                <a:cs typeface="Times New Roman"/>
              </a:rPr>
              <a:t>hermelin (</a:t>
            </a:r>
            <a:r>
              <a:rPr sz="800" i="1" spc="15" dirty="0">
                <a:latin typeface="Times New Roman"/>
                <a:cs typeface="Times New Roman"/>
              </a:rPr>
              <a:t>Mustela</a:t>
            </a:r>
            <a:r>
              <a:rPr sz="800" i="1" spc="-45" dirty="0">
                <a:latin typeface="Times New Roman"/>
                <a:cs typeface="Times New Roman"/>
              </a:rPr>
              <a:t> </a:t>
            </a:r>
            <a:r>
              <a:rPr sz="800" i="1" spc="15" dirty="0">
                <a:latin typeface="Times New Roman"/>
                <a:cs typeface="Times New Roman"/>
              </a:rPr>
              <a:t>erminea</a:t>
            </a:r>
            <a:r>
              <a:rPr sz="800" spc="15" dirty="0">
                <a:latin typeface="Times New Roman"/>
                <a:cs typeface="Times New Roman"/>
              </a:rPr>
              <a:t>),</a:t>
            </a:r>
            <a:endParaRPr sz="800">
              <a:latin typeface="Times New Roman"/>
              <a:cs typeface="Times New Roman"/>
            </a:endParaRPr>
          </a:p>
          <a:p>
            <a:pPr marL="12700" marR="124460">
              <a:lnSpc>
                <a:spcPts val="1590"/>
              </a:lnSpc>
              <a:spcBef>
                <a:spcPts val="155"/>
              </a:spcBef>
            </a:pPr>
            <a:r>
              <a:rPr sz="800" spc="20" dirty="0">
                <a:latin typeface="Times New Roman"/>
                <a:cs typeface="Times New Roman"/>
              </a:rPr>
              <a:t>meggyvágó </a:t>
            </a:r>
            <a:r>
              <a:rPr sz="800" spc="15" dirty="0">
                <a:latin typeface="Times New Roman"/>
                <a:cs typeface="Times New Roman"/>
              </a:rPr>
              <a:t>(</a:t>
            </a:r>
            <a:r>
              <a:rPr sz="800" i="1" spc="15" dirty="0">
                <a:latin typeface="Times New Roman"/>
                <a:cs typeface="Times New Roman"/>
              </a:rPr>
              <a:t>Coccothraustes</a:t>
            </a:r>
            <a:r>
              <a:rPr sz="800" i="1" spc="-90" dirty="0">
                <a:latin typeface="Times New Roman"/>
                <a:cs typeface="Times New Roman"/>
              </a:rPr>
              <a:t> </a:t>
            </a:r>
            <a:r>
              <a:rPr sz="800" i="1" spc="15" dirty="0">
                <a:latin typeface="Times New Roman"/>
                <a:cs typeface="Times New Roman"/>
              </a:rPr>
              <a:t>coccothraustes</a:t>
            </a:r>
            <a:r>
              <a:rPr sz="800" spc="15" dirty="0">
                <a:latin typeface="Times New Roman"/>
                <a:cs typeface="Times New Roman"/>
              </a:rPr>
              <a:t>),  mezei nyúl (</a:t>
            </a:r>
            <a:r>
              <a:rPr sz="800" i="1" spc="15" dirty="0">
                <a:latin typeface="Times New Roman"/>
                <a:cs typeface="Times New Roman"/>
              </a:rPr>
              <a:t>Lepus</a:t>
            </a:r>
            <a:r>
              <a:rPr sz="800" i="1" spc="-20" dirty="0">
                <a:latin typeface="Times New Roman"/>
                <a:cs typeface="Times New Roman"/>
              </a:rPr>
              <a:t> </a:t>
            </a:r>
            <a:r>
              <a:rPr sz="800" i="1" spc="10" dirty="0">
                <a:latin typeface="Times New Roman"/>
                <a:cs typeface="Times New Roman"/>
              </a:rPr>
              <a:t>europaeus</a:t>
            </a:r>
            <a:r>
              <a:rPr sz="800" spc="10" dirty="0">
                <a:latin typeface="Times New Roman"/>
                <a:cs typeface="Times New Roman"/>
              </a:rPr>
              <a:t>),</a:t>
            </a:r>
            <a:endParaRPr sz="800">
              <a:latin typeface="Times New Roman"/>
              <a:cs typeface="Times New Roman"/>
            </a:endParaRPr>
          </a:p>
          <a:p>
            <a:pPr marL="12700">
              <a:lnSpc>
                <a:spcPct val="100000"/>
              </a:lnSpc>
              <a:spcBef>
                <a:spcPts val="470"/>
              </a:spcBef>
            </a:pPr>
            <a:r>
              <a:rPr sz="800" spc="15" dirty="0">
                <a:latin typeface="Times New Roman"/>
                <a:cs typeface="Times New Roman"/>
              </a:rPr>
              <a:t>muflon (</a:t>
            </a:r>
            <a:r>
              <a:rPr sz="800" i="1" spc="15" dirty="0">
                <a:latin typeface="Times New Roman"/>
                <a:cs typeface="Times New Roman"/>
              </a:rPr>
              <a:t>Ovis </a:t>
            </a:r>
            <a:r>
              <a:rPr sz="800" i="1" spc="10" dirty="0">
                <a:latin typeface="Times New Roman"/>
                <a:cs typeface="Times New Roman"/>
              </a:rPr>
              <a:t>orientalis</a:t>
            </a:r>
            <a:r>
              <a:rPr sz="800" i="1" spc="-15" dirty="0">
                <a:latin typeface="Times New Roman"/>
                <a:cs typeface="Times New Roman"/>
              </a:rPr>
              <a:t> </a:t>
            </a:r>
            <a:r>
              <a:rPr sz="800" i="1" spc="15" dirty="0">
                <a:latin typeface="Times New Roman"/>
                <a:cs typeface="Times New Roman"/>
              </a:rPr>
              <a:t>musion</a:t>
            </a:r>
            <a:r>
              <a:rPr sz="800" spc="15" dirty="0">
                <a:latin typeface="Times New Roman"/>
                <a:cs typeface="Times New Roman"/>
              </a:rPr>
              <a:t>),</a:t>
            </a:r>
            <a:endParaRPr sz="800">
              <a:latin typeface="Times New Roman"/>
              <a:cs typeface="Times New Roman"/>
            </a:endParaRPr>
          </a:p>
          <a:p>
            <a:pPr marL="12700" marR="1052830">
              <a:lnSpc>
                <a:spcPct val="165200"/>
              </a:lnSpc>
            </a:pPr>
            <a:r>
              <a:rPr sz="800" spc="15" dirty="0">
                <a:latin typeface="Times New Roman"/>
                <a:cs typeface="Times New Roman"/>
              </a:rPr>
              <a:t>nyest (</a:t>
            </a:r>
            <a:r>
              <a:rPr sz="800" i="1" spc="15" dirty="0">
                <a:latin typeface="Times New Roman"/>
                <a:cs typeface="Times New Roman"/>
              </a:rPr>
              <a:t>Martes </a:t>
            </a:r>
            <a:r>
              <a:rPr sz="800" i="1" spc="10" dirty="0">
                <a:latin typeface="Times New Roman"/>
                <a:cs typeface="Times New Roman"/>
              </a:rPr>
              <a:t>foina</a:t>
            </a:r>
            <a:r>
              <a:rPr sz="800" spc="10" dirty="0">
                <a:latin typeface="Times New Roman"/>
                <a:cs typeface="Times New Roman"/>
              </a:rPr>
              <a:t>),  </a:t>
            </a:r>
            <a:r>
              <a:rPr sz="800" spc="15" dirty="0">
                <a:latin typeface="Times New Roman"/>
                <a:cs typeface="Times New Roman"/>
              </a:rPr>
              <a:t>nyuszt (</a:t>
            </a:r>
            <a:r>
              <a:rPr sz="800" i="1" spc="15" dirty="0">
                <a:latin typeface="Times New Roman"/>
                <a:cs typeface="Times New Roman"/>
              </a:rPr>
              <a:t>Martes</a:t>
            </a:r>
            <a:r>
              <a:rPr sz="800" i="1" spc="-45" dirty="0">
                <a:latin typeface="Times New Roman"/>
                <a:cs typeface="Times New Roman"/>
              </a:rPr>
              <a:t> </a:t>
            </a:r>
            <a:r>
              <a:rPr sz="800" i="1" spc="10" dirty="0">
                <a:latin typeface="Times New Roman"/>
                <a:cs typeface="Times New Roman"/>
              </a:rPr>
              <a:t>martes</a:t>
            </a:r>
            <a:r>
              <a:rPr sz="800" spc="10" dirty="0">
                <a:latin typeface="Times New Roman"/>
                <a:cs typeface="Times New Roman"/>
              </a:rPr>
              <a:t>),</a:t>
            </a:r>
            <a:endParaRPr sz="800">
              <a:latin typeface="Times New Roman"/>
              <a:cs typeface="Times New Roman"/>
            </a:endParaRPr>
          </a:p>
          <a:p>
            <a:pPr marL="12700" marR="798830">
              <a:lnSpc>
                <a:spcPct val="165200"/>
              </a:lnSpc>
              <a:spcBef>
                <a:spcPts val="5"/>
              </a:spcBef>
            </a:pPr>
            <a:r>
              <a:rPr sz="800" spc="10" dirty="0">
                <a:latin typeface="Times New Roman"/>
                <a:cs typeface="Times New Roman"/>
              </a:rPr>
              <a:t>szajkó </a:t>
            </a:r>
            <a:r>
              <a:rPr sz="800" spc="15" dirty="0">
                <a:latin typeface="Times New Roman"/>
                <a:cs typeface="Times New Roman"/>
              </a:rPr>
              <a:t>(</a:t>
            </a:r>
            <a:r>
              <a:rPr sz="800" i="1" spc="15" dirty="0">
                <a:latin typeface="Times New Roman"/>
                <a:cs typeface="Times New Roman"/>
              </a:rPr>
              <a:t>Garrulus</a:t>
            </a:r>
            <a:r>
              <a:rPr sz="800" i="1" spc="-60" dirty="0">
                <a:latin typeface="Times New Roman"/>
                <a:cs typeface="Times New Roman"/>
              </a:rPr>
              <a:t> </a:t>
            </a:r>
            <a:r>
              <a:rPr sz="800" i="1" spc="15" dirty="0">
                <a:latin typeface="Times New Roman"/>
                <a:cs typeface="Times New Roman"/>
              </a:rPr>
              <a:t>glandarius</a:t>
            </a:r>
            <a:r>
              <a:rPr sz="800" spc="15" dirty="0">
                <a:latin typeface="Times New Roman"/>
                <a:cs typeface="Times New Roman"/>
              </a:rPr>
              <a:t>),  szarka (</a:t>
            </a:r>
            <a:r>
              <a:rPr sz="800" i="1" spc="15" dirty="0">
                <a:latin typeface="Times New Roman"/>
                <a:cs typeface="Times New Roman"/>
              </a:rPr>
              <a:t>Pica</a:t>
            </a:r>
            <a:r>
              <a:rPr sz="800" i="1" spc="-20" dirty="0">
                <a:latin typeface="Times New Roman"/>
                <a:cs typeface="Times New Roman"/>
              </a:rPr>
              <a:t> </a:t>
            </a:r>
            <a:r>
              <a:rPr sz="800" i="1" spc="10" dirty="0">
                <a:latin typeface="Times New Roman"/>
                <a:cs typeface="Times New Roman"/>
              </a:rPr>
              <a:t>pica</a:t>
            </a:r>
            <a:r>
              <a:rPr sz="800" spc="10" dirty="0">
                <a:latin typeface="Times New Roman"/>
                <a:cs typeface="Times New Roman"/>
              </a:rPr>
              <a:t>),</a:t>
            </a:r>
            <a:endParaRPr sz="800">
              <a:latin typeface="Times New Roman"/>
              <a:cs typeface="Times New Roman"/>
            </a:endParaRPr>
          </a:p>
          <a:p>
            <a:pPr marL="12700">
              <a:lnSpc>
                <a:spcPct val="100000"/>
              </a:lnSpc>
              <a:spcBef>
                <a:spcPts val="625"/>
              </a:spcBef>
            </a:pPr>
            <a:r>
              <a:rPr sz="800" spc="10" dirty="0">
                <a:latin typeface="Times New Roman"/>
                <a:cs typeface="Times New Roman"/>
              </a:rPr>
              <a:t>uráli </a:t>
            </a:r>
            <a:r>
              <a:rPr sz="800" spc="15" dirty="0">
                <a:latin typeface="Times New Roman"/>
                <a:cs typeface="Times New Roman"/>
              </a:rPr>
              <a:t>bagoly </a:t>
            </a:r>
            <a:r>
              <a:rPr sz="800" spc="10" dirty="0">
                <a:latin typeface="Times New Roman"/>
                <a:cs typeface="Times New Roman"/>
              </a:rPr>
              <a:t>(</a:t>
            </a:r>
            <a:r>
              <a:rPr sz="800" i="1" spc="10" dirty="0">
                <a:latin typeface="Times New Roman"/>
                <a:cs typeface="Times New Roman"/>
              </a:rPr>
              <a:t>Strix</a:t>
            </a:r>
            <a:r>
              <a:rPr sz="800" i="1" spc="-10" dirty="0">
                <a:latin typeface="Times New Roman"/>
                <a:cs typeface="Times New Roman"/>
              </a:rPr>
              <a:t> </a:t>
            </a:r>
            <a:r>
              <a:rPr sz="800" i="1" spc="10" dirty="0">
                <a:latin typeface="Times New Roman"/>
                <a:cs typeface="Times New Roman"/>
              </a:rPr>
              <a:t>uralensis</a:t>
            </a:r>
            <a:r>
              <a:rPr sz="800" spc="10" dirty="0">
                <a:latin typeface="Times New Roman"/>
                <a:cs typeface="Times New Roman"/>
              </a:rPr>
              <a:t>),</a:t>
            </a:r>
            <a:endParaRPr sz="800">
              <a:latin typeface="Times New Roman"/>
              <a:cs typeface="Times New Roman"/>
            </a:endParaRPr>
          </a:p>
          <a:p>
            <a:pPr marL="12700" marR="552450">
              <a:lnSpc>
                <a:spcPts val="1590"/>
              </a:lnSpc>
              <a:spcBef>
                <a:spcPts val="155"/>
              </a:spcBef>
            </a:pPr>
            <a:r>
              <a:rPr sz="800" spc="15" dirty="0">
                <a:latin typeface="Times New Roman"/>
                <a:cs typeface="Times New Roman"/>
              </a:rPr>
              <a:t>üregi nyúl (</a:t>
            </a:r>
            <a:r>
              <a:rPr sz="800" i="1" spc="15" dirty="0">
                <a:latin typeface="Times New Roman"/>
                <a:cs typeface="Times New Roman"/>
              </a:rPr>
              <a:t>Oryctolagus</a:t>
            </a:r>
            <a:r>
              <a:rPr sz="800" i="1" spc="-45" dirty="0">
                <a:latin typeface="Times New Roman"/>
                <a:cs typeface="Times New Roman"/>
              </a:rPr>
              <a:t> </a:t>
            </a:r>
            <a:r>
              <a:rPr sz="800" i="1" spc="10" dirty="0">
                <a:latin typeface="Times New Roman"/>
                <a:cs typeface="Times New Roman"/>
              </a:rPr>
              <a:t>cuniculus</a:t>
            </a:r>
            <a:r>
              <a:rPr sz="800" spc="10" dirty="0">
                <a:latin typeface="Times New Roman"/>
                <a:cs typeface="Times New Roman"/>
              </a:rPr>
              <a:t>),  </a:t>
            </a:r>
            <a:r>
              <a:rPr sz="800" spc="15" dirty="0">
                <a:latin typeface="Times New Roman"/>
                <a:cs typeface="Times New Roman"/>
              </a:rPr>
              <a:t>vaddisznó (</a:t>
            </a:r>
            <a:r>
              <a:rPr sz="800" i="1" spc="15" dirty="0">
                <a:latin typeface="Times New Roman"/>
                <a:cs typeface="Times New Roman"/>
              </a:rPr>
              <a:t>Sus</a:t>
            </a:r>
            <a:r>
              <a:rPr sz="800" i="1" spc="-10" dirty="0">
                <a:latin typeface="Times New Roman"/>
                <a:cs typeface="Times New Roman"/>
              </a:rPr>
              <a:t> </a:t>
            </a:r>
            <a:r>
              <a:rPr sz="800" i="1" spc="5" dirty="0">
                <a:latin typeface="Times New Roman"/>
                <a:cs typeface="Times New Roman"/>
              </a:rPr>
              <a:t>scrofa</a:t>
            </a:r>
            <a:r>
              <a:rPr sz="800" spc="5" dirty="0">
                <a:latin typeface="Times New Roman"/>
                <a:cs typeface="Times New Roman"/>
              </a:rPr>
              <a:t>),</a:t>
            </a:r>
            <a:endParaRPr sz="800">
              <a:latin typeface="Times New Roman"/>
              <a:cs typeface="Times New Roman"/>
            </a:endParaRPr>
          </a:p>
          <a:p>
            <a:pPr marL="12700">
              <a:lnSpc>
                <a:spcPct val="100000"/>
              </a:lnSpc>
              <a:spcBef>
                <a:spcPts val="470"/>
              </a:spcBef>
            </a:pPr>
            <a:r>
              <a:rPr sz="800" spc="15" dirty="0">
                <a:latin typeface="Times New Roman"/>
                <a:cs typeface="Times New Roman"/>
              </a:rPr>
              <a:t>vidra (</a:t>
            </a:r>
            <a:r>
              <a:rPr sz="800" i="1" spc="15" dirty="0">
                <a:latin typeface="Times New Roman"/>
                <a:cs typeface="Times New Roman"/>
              </a:rPr>
              <a:t>Lutra</a:t>
            </a:r>
            <a:r>
              <a:rPr sz="800" i="1" dirty="0">
                <a:latin typeface="Times New Roman"/>
                <a:cs typeface="Times New Roman"/>
              </a:rPr>
              <a:t> </a:t>
            </a:r>
            <a:r>
              <a:rPr sz="800" i="1" spc="10" dirty="0">
                <a:latin typeface="Times New Roman"/>
                <a:cs typeface="Times New Roman"/>
              </a:rPr>
              <a:t>lutra</a:t>
            </a:r>
            <a:r>
              <a:rPr sz="800" spc="10" dirty="0">
                <a:latin typeface="Times New Roman"/>
                <a:cs typeface="Times New Roman"/>
              </a:rPr>
              <a:t>),</a:t>
            </a:r>
            <a:endParaRPr sz="800">
              <a:latin typeface="Times New Roman"/>
              <a:cs typeface="Times New Roman"/>
            </a:endParaRPr>
          </a:p>
          <a:p>
            <a:pPr marL="12700" marR="685800">
              <a:lnSpc>
                <a:spcPct val="165200"/>
              </a:lnSpc>
            </a:pPr>
            <a:r>
              <a:rPr sz="800" spc="15" dirty="0">
                <a:latin typeface="Times New Roman"/>
                <a:cs typeface="Times New Roman"/>
              </a:rPr>
              <a:t>vörös róka </a:t>
            </a:r>
            <a:r>
              <a:rPr sz="800" spc="5" dirty="0">
                <a:latin typeface="Times New Roman"/>
                <a:cs typeface="Times New Roman"/>
              </a:rPr>
              <a:t>(</a:t>
            </a:r>
            <a:r>
              <a:rPr sz="800" i="1" spc="5" dirty="0">
                <a:latin typeface="Times New Roman"/>
                <a:cs typeface="Times New Roman"/>
              </a:rPr>
              <a:t>Vulpes </a:t>
            </a:r>
            <a:r>
              <a:rPr sz="800" i="1" spc="10" dirty="0">
                <a:latin typeface="Times New Roman"/>
                <a:cs typeface="Times New Roman"/>
              </a:rPr>
              <a:t>vulpes</a:t>
            </a:r>
            <a:r>
              <a:rPr sz="800" spc="10" dirty="0">
                <a:latin typeface="Times New Roman"/>
                <a:cs typeface="Times New Roman"/>
              </a:rPr>
              <a:t>),  </a:t>
            </a:r>
            <a:r>
              <a:rPr sz="800" spc="15" dirty="0">
                <a:latin typeface="Times New Roman"/>
                <a:cs typeface="Times New Roman"/>
              </a:rPr>
              <a:t>vörösbegy (</a:t>
            </a:r>
            <a:r>
              <a:rPr sz="800" i="1" spc="15" dirty="0">
                <a:latin typeface="Times New Roman"/>
                <a:cs typeface="Times New Roman"/>
              </a:rPr>
              <a:t>Erithacus</a:t>
            </a:r>
            <a:r>
              <a:rPr sz="800" i="1" spc="-65" dirty="0">
                <a:latin typeface="Times New Roman"/>
                <a:cs typeface="Times New Roman"/>
              </a:rPr>
              <a:t> </a:t>
            </a:r>
            <a:r>
              <a:rPr sz="800" i="1" spc="15" dirty="0">
                <a:latin typeface="Times New Roman"/>
                <a:cs typeface="Times New Roman"/>
              </a:rPr>
              <a:t>rubecula</a:t>
            </a:r>
            <a:r>
              <a:rPr sz="800" spc="15" dirty="0">
                <a:latin typeface="Times New Roman"/>
                <a:cs typeface="Times New Roman"/>
              </a:rPr>
              <a:t>),</a:t>
            </a:r>
            <a:endParaRPr sz="800">
              <a:latin typeface="Times New Roman"/>
              <a:cs typeface="Times New Roman"/>
            </a:endParaRPr>
          </a:p>
          <a:p>
            <a:pPr marL="12700">
              <a:lnSpc>
                <a:spcPct val="100000"/>
              </a:lnSpc>
              <a:spcBef>
                <a:spcPts val="630"/>
              </a:spcBef>
            </a:pPr>
            <a:r>
              <a:rPr sz="800" spc="15" dirty="0">
                <a:latin typeface="Times New Roman"/>
                <a:cs typeface="Times New Roman"/>
              </a:rPr>
              <a:t>vöröshátú erdeipocok (</a:t>
            </a:r>
            <a:r>
              <a:rPr sz="800" i="1" spc="15" dirty="0">
                <a:latin typeface="Times New Roman"/>
                <a:cs typeface="Times New Roman"/>
              </a:rPr>
              <a:t>Clethrionomys</a:t>
            </a:r>
            <a:r>
              <a:rPr sz="800" i="1" spc="-50" dirty="0">
                <a:latin typeface="Times New Roman"/>
                <a:cs typeface="Times New Roman"/>
              </a:rPr>
              <a:t> </a:t>
            </a:r>
            <a:r>
              <a:rPr sz="800" i="1" spc="10" dirty="0">
                <a:latin typeface="Times New Roman"/>
                <a:cs typeface="Times New Roman"/>
              </a:rPr>
              <a:t>glareolus</a:t>
            </a:r>
            <a:r>
              <a:rPr sz="800" spc="10" dirty="0">
                <a:latin typeface="Times New Roman"/>
                <a:cs typeface="Times New Roman"/>
              </a:rPr>
              <a:t>)</a:t>
            </a:r>
            <a:endParaRPr sz="800">
              <a:latin typeface="Times New Roman"/>
              <a:cs typeface="Times New Roman"/>
            </a:endParaRPr>
          </a:p>
        </p:txBody>
      </p:sp>
      <p:sp>
        <p:nvSpPr>
          <p:cNvPr id="17" name="object 17"/>
          <p:cNvSpPr/>
          <p:nvPr/>
        </p:nvSpPr>
        <p:spPr>
          <a:xfrm>
            <a:off x="12099907" y="8866598"/>
            <a:ext cx="1971615" cy="1478002"/>
          </a:xfrm>
          <a:prstGeom prst="rect">
            <a:avLst/>
          </a:prstGeom>
          <a:blipFill>
            <a:blip r:embed="rId7" cstate="print"/>
            <a:stretch>
              <a:fillRect/>
            </a:stretch>
          </a:blipFill>
        </p:spPr>
        <p:txBody>
          <a:bodyPr wrap="square" lIns="0" tIns="0" rIns="0" bIns="0" rtlCol="0"/>
          <a:lstStyle/>
          <a:p>
            <a:endParaRPr/>
          </a:p>
        </p:txBody>
      </p:sp>
      <p:sp>
        <p:nvSpPr>
          <p:cNvPr id="18" name="object 18"/>
          <p:cNvSpPr txBox="1"/>
          <p:nvPr/>
        </p:nvSpPr>
        <p:spPr>
          <a:xfrm>
            <a:off x="12304226" y="10341995"/>
            <a:ext cx="1564005" cy="329565"/>
          </a:xfrm>
          <a:prstGeom prst="rect">
            <a:avLst/>
          </a:prstGeom>
        </p:spPr>
        <p:txBody>
          <a:bodyPr vert="horz" wrap="square" lIns="0" tIns="11430" rIns="0" bIns="0" rtlCol="0">
            <a:spAutoFit/>
          </a:bodyPr>
          <a:lstStyle/>
          <a:p>
            <a:pPr marL="430530" marR="5080" indent="-418465">
              <a:lnSpc>
                <a:spcPct val="110700"/>
              </a:lnSpc>
              <a:spcBef>
                <a:spcPts val="90"/>
              </a:spcBef>
            </a:pPr>
            <a:r>
              <a:rPr sz="900" spc="20" dirty="0">
                <a:latin typeface="Times New Roman"/>
                <a:cs typeface="Times New Roman"/>
              </a:rPr>
              <a:t>A </a:t>
            </a:r>
            <a:r>
              <a:rPr sz="900" spc="10" dirty="0">
                <a:latin typeface="Times New Roman"/>
                <a:cs typeface="Times New Roman"/>
              </a:rPr>
              <a:t>nyest </a:t>
            </a:r>
            <a:r>
              <a:rPr sz="900" spc="15" dirty="0">
                <a:latin typeface="Times New Roman"/>
                <a:cs typeface="Times New Roman"/>
              </a:rPr>
              <a:t>nem </a:t>
            </a:r>
            <a:r>
              <a:rPr sz="900" spc="10" dirty="0">
                <a:latin typeface="Times New Roman"/>
                <a:cs typeface="Times New Roman"/>
              </a:rPr>
              <a:t>észleli a</a:t>
            </a:r>
            <a:r>
              <a:rPr sz="900" spc="-135" dirty="0">
                <a:latin typeface="Times New Roman"/>
                <a:cs typeface="Times New Roman"/>
              </a:rPr>
              <a:t> </a:t>
            </a:r>
            <a:r>
              <a:rPr sz="900" spc="10" dirty="0">
                <a:latin typeface="Times New Roman"/>
                <a:cs typeface="Times New Roman"/>
              </a:rPr>
              <a:t>módosított  kameracsapdát</a:t>
            </a:r>
            <a:endParaRPr sz="900">
              <a:latin typeface="Times New Roman"/>
              <a:cs typeface="Times New Roman"/>
            </a:endParaRPr>
          </a:p>
        </p:txBody>
      </p:sp>
      <p:sp>
        <p:nvSpPr>
          <p:cNvPr id="19" name="object 19"/>
          <p:cNvSpPr/>
          <p:nvPr/>
        </p:nvSpPr>
        <p:spPr>
          <a:xfrm>
            <a:off x="12099907" y="12536782"/>
            <a:ext cx="1971615" cy="1186515"/>
          </a:xfrm>
          <a:prstGeom prst="rect">
            <a:avLst/>
          </a:prstGeom>
          <a:blipFill>
            <a:blip r:embed="rId8" cstate="print"/>
            <a:stretch>
              <a:fillRect/>
            </a:stretch>
          </a:blipFill>
        </p:spPr>
        <p:txBody>
          <a:bodyPr wrap="square" lIns="0" tIns="0" rIns="0" bIns="0" rtlCol="0"/>
          <a:lstStyle/>
          <a:p>
            <a:endParaRPr/>
          </a:p>
        </p:txBody>
      </p:sp>
      <p:sp>
        <p:nvSpPr>
          <p:cNvPr id="20" name="object 20"/>
          <p:cNvSpPr txBox="1"/>
          <p:nvPr/>
        </p:nvSpPr>
        <p:spPr>
          <a:xfrm>
            <a:off x="12181532" y="13744049"/>
            <a:ext cx="1808480" cy="309880"/>
          </a:xfrm>
          <a:prstGeom prst="rect">
            <a:avLst/>
          </a:prstGeom>
        </p:spPr>
        <p:txBody>
          <a:bodyPr vert="horz" wrap="square" lIns="0" tIns="12065" rIns="0" bIns="0" rtlCol="0">
            <a:spAutoFit/>
          </a:bodyPr>
          <a:lstStyle/>
          <a:p>
            <a:pPr marL="12700" marR="5080" indent="52069">
              <a:lnSpc>
                <a:spcPct val="103499"/>
              </a:lnSpc>
              <a:spcBef>
                <a:spcPts val="95"/>
              </a:spcBef>
            </a:pPr>
            <a:r>
              <a:rPr sz="900" spc="15" dirty="0">
                <a:latin typeface="Times New Roman"/>
                <a:cs typeface="Times New Roman"/>
              </a:rPr>
              <a:t>Borz </a:t>
            </a:r>
            <a:r>
              <a:rPr sz="900" spc="10" dirty="0">
                <a:latin typeface="Times New Roman"/>
                <a:cs typeface="Times New Roman"/>
              </a:rPr>
              <a:t>megy inni a Zala-folyóhoz, az  átalakított kameracsapdánk</a:t>
            </a:r>
            <a:r>
              <a:rPr sz="900" spc="-35" dirty="0">
                <a:latin typeface="Times New Roman"/>
                <a:cs typeface="Times New Roman"/>
              </a:rPr>
              <a:t> </a:t>
            </a:r>
            <a:r>
              <a:rPr sz="900" spc="10" dirty="0">
                <a:latin typeface="Times New Roman"/>
                <a:cs typeface="Times New Roman"/>
              </a:rPr>
              <a:t>felvételén</a:t>
            </a:r>
            <a:endParaRPr sz="900">
              <a:latin typeface="Times New Roman"/>
              <a:cs typeface="Times New Roman"/>
            </a:endParaRPr>
          </a:p>
        </p:txBody>
      </p:sp>
      <p:sp>
        <p:nvSpPr>
          <p:cNvPr id="21" name="object 21"/>
          <p:cNvSpPr/>
          <p:nvPr/>
        </p:nvSpPr>
        <p:spPr>
          <a:xfrm>
            <a:off x="9292127" y="13558051"/>
            <a:ext cx="2609908" cy="1747504"/>
          </a:xfrm>
          <a:prstGeom prst="rect">
            <a:avLst/>
          </a:prstGeom>
          <a:blipFill>
            <a:blip r:embed="rId9" cstate="print"/>
            <a:stretch>
              <a:fillRect/>
            </a:stretch>
          </a:blipFill>
        </p:spPr>
        <p:txBody>
          <a:bodyPr wrap="square" lIns="0" tIns="0" rIns="0" bIns="0" rtlCol="0"/>
          <a:lstStyle/>
          <a:p>
            <a:endParaRPr/>
          </a:p>
        </p:txBody>
      </p:sp>
      <p:sp>
        <p:nvSpPr>
          <p:cNvPr id="22" name="object 22"/>
          <p:cNvSpPr txBox="1"/>
          <p:nvPr/>
        </p:nvSpPr>
        <p:spPr>
          <a:xfrm>
            <a:off x="9654306" y="15332453"/>
            <a:ext cx="1870075" cy="167640"/>
          </a:xfrm>
          <a:prstGeom prst="rect">
            <a:avLst/>
          </a:prstGeom>
        </p:spPr>
        <p:txBody>
          <a:bodyPr vert="horz" wrap="square" lIns="0" tIns="16510" rIns="0" bIns="0" rtlCol="0">
            <a:spAutoFit/>
          </a:bodyPr>
          <a:lstStyle/>
          <a:p>
            <a:pPr marL="12700">
              <a:lnSpc>
                <a:spcPct val="100000"/>
              </a:lnSpc>
              <a:spcBef>
                <a:spcPts val="130"/>
              </a:spcBef>
            </a:pPr>
            <a:r>
              <a:rPr sz="900" spc="20" dirty="0">
                <a:latin typeface="Times New Roman"/>
                <a:cs typeface="Times New Roman"/>
              </a:rPr>
              <a:t>A </a:t>
            </a:r>
            <a:r>
              <a:rPr sz="900" spc="10" dirty="0">
                <a:latin typeface="Times New Roman"/>
                <a:cs typeface="Times New Roman"/>
              </a:rPr>
              <a:t>képminőség javítása is fontos</a:t>
            </a:r>
            <a:r>
              <a:rPr sz="900" spc="-145" dirty="0">
                <a:latin typeface="Times New Roman"/>
                <a:cs typeface="Times New Roman"/>
              </a:rPr>
              <a:t> </a:t>
            </a:r>
            <a:r>
              <a:rPr sz="900" spc="10" dirty="0">
                <a:latin typeface="Times New Roman"/>
                <a:cs typeface="Times New Roman"/>
              </a:rPr>
              <a:t>célunk</a:t>
            </a:r>
            <a:endParaRPr sz="900">
              <a:latin typeface="Times New Roman"/>
              <a:cs typeface="Times New Roman"/>
            </a:endParaRPr>
          </a:p>
        </p:txBody>
      </p:sp>
      <p:sp>
        <p:nvSpPr>
          <p:cNvPr id="23" name="object 23"/>
          <p:cNvSpPr/>
          <p:nvPr/>
        </p:nvSpPr>
        <p:spPr>
          <a:xfrm>
            <a:off x="9302056" y="11149558"/>
            <a:ext cx="2607781" cy="1414882"/>
          </a:xfrm>
          <a:prstGeom prst="rect">
            <a:avLst/>
          </a:prstGeom>
          <a:blipFill>
            <a:blip r:embed="rId10" cstate="print"/>
            <a:stretch>
              <a:fillRect/>
            </a:stretch>
          </a:blipFill>
        </p:spPr>
        <p:txBody>
          <a:bodyPr wrap="square" lIns="0" tIns="0" rIns="0" bIns="0" rtlCol="0"/>
          <a:lstStyle/>
          <a:p>
            <a:endParaRPr/>
          </a:p>
        </p:txBody>
      </p:sp>
      <p:sp>
        <p:nvSpPr>
          <p:cNvPr id="24" name="object 24"/>
          <p:cNvSpPr txBox="1"/>
          <p:nvPr/>
        </p:nvSpPr>
        <p:spPr>
          <a:xfrm>
            <a:off x="9289946" y="12621835"/>
            <a:ext cx="2585720" cy="876935"/>
          </a:xfrm>
          <a:prstGeom prst="rect">
            <a:avLst/>
          </a:prstGeom>
        </p:spPr>
        <p:txBody>
          <a:bodyPr vert="horz" wrap="square" lIns="0" tIns="12065" rIns="0" bIns="0" rtlCol="0">
            <a:spAutoFit/>
          </a:bodyPr>
          <a:lstStyle/>
          <a:p>
            <a:pPr marL="12065" marR="5080" indent="-635" algn="ctr">
              <a:lnSpc>
                <a:spcPct val="103400"/>
              </a:lnSpc>
              <a:spcBef>
                <a:spcPts val="95"/>
              </a:spcBef>
            </a:pPr>
            <a:r>
              <a:rPr sz="900" spc="10" dirty="0">
                <a:latin typeface="Times New Roman"/>
                <a:cs typeface="Times New Roman"/>
              </a:rPr>
              <a:t>Eurázsiai </a:t>
            </a:r>
            <a:r>
              <a:rPr sz="900" spc="15" dirty="0">
                <a:latin typeface="Times New Roman"/>
                <a:cs typeface="Times New Roman"/>
              </a:rPr>
              <a:t>hód </a:t>
            </a:r>
            <a:r>
              <a:rPr sz="900" spc="10" dirty="0">
                <a:latin typeface="Times New Roman"/>
                <a:cs typeface="Times New Roman"/>
              </a:rPr>
              <a:t>észleli </a:t>
            </a:r>
            <a:r>
              <a:rPr sz="900" spc="15" dirty="0">
                <a:latin typeface="Times New Roman"/>
                <a:cs typeface="Times New Roman"/>
              </a:rPr>
              <a:t>egy hagyományos </a:t>
            </a:r>
            <a:r>
              <a:rPr sz="900" spc="10" dirty="0">
                <a:latin typeface="Times New Roman"/>
                <a:cs typeface="Times New Roman"/>
              </a:rPr>
              <a:t>vadkamera  megvilágító ledjeit (balra), eurázsiai </a:t>
            </a:r>
            <a:r>
              <a:rPr sz="900" spc="15" dirty="0">
                <a:latin typeface="Times New Roman"/>
                <a:cs typeface="Times New Roman"/>
              </a:rPr>
              <a:t>hód nem </a:t>
            </a:r>
            <a:r>
              <a:rPr sz="900" spc="10" dirty="0">
                <a:latin typeface="Times New Roman"/>
                <a:cs typeface="Times New Roman"/>
              </a:rPr>
              <a:t>észleli</a:t>
            </a:r>
            <a:r>
              <a:rPr sz="900" spc="-135" dirty="0">
                <a:latin typeface="Times New Roman"/>
                <a:cs typeface="Times New Roman"/>
              </a:rPr>
              <a:t> </a:t>
            </a:r>
            <a:r>
              <a:rPr sz="900" spc="10" dirty="0">
                <a:latin typeface="Times New Roman"/>
                <a:cs typeface="Times New Roman"/>
              </a:rPr>
              <a:t>a  közeli infravörös </a:t>
            </a:r>
            <a:r>
              <a:rPr sz="900" spc="15" dirty="0">
                <a:latin typeface="Times New Roman"/>
                <a:cs typeface="Times New Roman"/>
              </a:rPr>
              <a:t>LED-eket </a:t>
            </a:r>
            <a:r>
              <a:rPr sz="900" spc="10" dirty="0">
                <a:latin typeface="Times New Roman"/>
                <a:cs typeface="Times New Roman"/>
              </a:rPr>
              <a:t>az Interspect</a:t>
            </a:r>
            <a:r>
              <a:rPr sz="900" spc="-85" dirty="0">
                <a:latin typeface="Times New Roman"/>
                <a:cs typeface="Times New Roman"/>
              </a:rPr>
              <a:t> </a:t>
            </a:r>
            <a:r>
              <a:rPr sz="900" spc="10" dirty="0">
                <a:latin typeface="Times New Roman"/>
                <a:cs typeface="Times New Roman"/>
              </a:rPr>
              <a:t>kamera</a:t>
            </a:r>
            <a:endParaRPr sz="900">
              <a:latin typeface="Times New Roman"/>
              <a:cs typeface="Times New Roman"/>
            </a:endParaRPr>
          </a:p>
          <a:p>
            <a:pPr marL="114935" marR="108585" indent="-1270" algn="ctr">
              <a:lnSpc>
                <a:spcPct val="103400"/>
              </a:lnSpc>
            </a:pPr>
            <a:r>
              <a:rPr sz="900" spc="10" dirty="0">
                <a:latin typeface="Times New Roman"/>
                <a:cs typeface="Times New Roman"/>
              </a:rPr>
              <a:t>esetében (jobb oldalon). </a:t>
            </a:r>
            <a:r>
              <a:rPr sz="900" spc="20" dirty="0">
                <a:latin typeface="Times New Roman"/>
                <a:cs typeface="Times New Roman"/>
              </a:rPr>
              <a:t>A </a:t>
            </a:r>
            <a:r>
              <a:rPr sz="900" spc="10" dirty="0">
                <a:latin typeface="Times New Roman"/>
                <a:cs typeface="Times New Roman"/>
              </a:rPr>
              <a:t>jobb oldali felvétel a  közelség ellenére </a:t>
            </a:r>
            <a:r>
              <a:rPr sz="900" spc="5" dirty="0">
                <a:latin typeface="Times New Roman"/>
                <a:cs typeface="Times New Roman"/>
              </a:rPr>
              <a:t>sincs </a:t>
            </a:r>
            <a:r>
              <a:rPr sz="900" spc="10" dirty="0">
                <a:latin typeface="Times New Roman"/>
                <a:cs typeface="Times New Roman"/>
              </a:rPr>
              <a:t>túlexponálva, a</a:t>
            </a:r>
            <a:r>
              <a:rPr sz="900" spc="-50" dirty="0">
                <a:latin typeface="Times New Roman"/>
                <a:cs typeface="Times New Roman"/>
              </a:rPr>
              <a:t> </a:t>
            </a:r>
            <a:r>
              <a:rPr sz="900" spc="10" dirty="0">
                <a:latin typeface="Times New Roman"/>
                <a:cs typeface="Times New Roman"/>
              </a:rPr>
              <a:t>dinamikus  fénymérésnek</a:t>
            </a:r>
            <a:r>
              <a:rPr sz="900" spc="-10" dirty="0">
                <a:latin typeface="Times New Roman"/>
                <a:cs typeface="Times New Roman"/>
              </a:rPr>
              <a:t> </a:t>
            </a:r>
            <a:r>
              <a:rPr sz="900" spc="10" dirty="0">
                <a:latin typeface="Times New Roman"/>
                <a:cs typeface="Times New Roman"/>
              </a:rPr>
              <a:t>köszönhetően.</a:t>
            </a:r>
            <a:endParaRPr sz="900">
              <a:latin typeface="Times New Roman"/>
              <a:cs typeface="Times New Roman"/>
            </a:endParaRPr>
          </a:p>
        </p:txBody>
      </p:sp>
      <p:sp>
        <p:nvSpPr>
          <p:cNvPr id="25" name="object 25"/>
          <p:cNvSpPr txBox="1"/>
          <p:nvPr/>
        </p:nvSpPr>
        <p:spPr>
          <a:xfrm>
            <a:off x="4169419" y="14095996"/>
            <a:ext cx="4832985" cy="167640"/>
          </a:xfrm>
          <a:prstGeom prst="rect">
            <a:avLst/>
          </a:prstGeom>
        </p:spPr>
        <p:txBody>
          <a:bodyPr vert="horz" wrap="square" lIns="0" tIns="16510" rIns="0" bIns="0" rtlCol="0">
            <a:spAutoFit/>
          </a:bodyPr>
          <a:lstStyle/>
          <a:p>
            <a:pPr marL="12700">
              <a:lnSpc>
                <a:spcPct val="100000"/>
              </a:lnSpc>
              <a:spcBef>
                <a:spcPts val="130"/>
              </a:spcBef>
            </a:pPr>
            <a:r>
              <a:rPr sz="900" spc="10" dirty="0">
                <a:latin typeface="Times New Roman"/>
                <a:cs typeface="Times New Roman"/>
              </a:rPr>
              <a:t>Gímszarvas rudli kel át </a:t>
            </a:r>
            <a:r>
              <a:rPr sz="900" spc="15" dirty="0">
                <a:latin typeface="Times New Roman"/>
                <a:cs typeface="Times New Roman"/>
              </a:rPr>
              <a:t>egy </a:t>
            </a:r>
            <a:r>
              <a:rPr sz="900" spc="10" dirty="0">
                <a:latin typeface="Times New Roman"/>
                <a:cs typeface="Times New Roman"/>
              </a:rPr>
              <a:t>patakon Jósvafőnél. </a:t>
            </a:r>
            <a:r>
              <a:rPr sz="900" spc="20" dirty="0">
                <a:latin typeface="Times New Roman"/>
                <a:cs typeface="Times New Roman"/>
              </a:rPr>
              <a:t>A </a:t>
            </a:r>
            <a:r>
              <a:rPr sz="900" spc="10" dirty="0">
                <a:latin typeface="Times New Roman"/>
                <a:cs typeface="Times New Roman"/>
              </a:rPr>
              <a:t>kameracsapda megvilágítását</a:t>
            </a:r>
            <a:r>
              <a:rPr sz="900" spc="-160" dirty="0">
                <a:latin typeface="Times New Roman"/>
                <a:cs typeface="Times New Roman"/>
              </a:rPr>
              <a:t> </a:t>
            </a:r>
            <a:r>
              <a:rPr sz="900" spc="10" dirty="0">
                <a:latin typeface="Times New Roman"/>
                <a:cs typeface="Times New Roman"/>
              </a:rPr>
              <a:t>minden egyed észleli</a:t>
            </a:r>
            <a:endParaRPr sz="900">
              <a:latin typeface="Times New Roman"/>
              <a:cs typeface="Times New Roman"/>
            </a:endParaRPr>
          </a:p>
        </p:txBody>
      </p:sp>
      <p:grpSp>
        <p:nvGrpSpPr>
          <p:cNvPr id="26" name="object 26"/>
          <p:cNvGrpSpPr/>
          <p:nvPr/>
        </p:nvGrpSpPr>
        <p:grpSpPr>
          <a:xfrm>
            <a:off x="4045358" y="12370826"/>
            <a:ext cx="5081270" cy="3542665"/>
            <a:chOff x="4045358" y="12370826"/>
            <a:chExt cx="5081270" cy="3542665"/>
          </a:xfrm>
        </p:grpSpPr>
        <p:sp>
          <p:nvSpPr>
            <p:cNvPr id="27" name="object 27"/>
            <p:cNvSpPr/>
            <p:nvPr/>
          </p:nvSpPr>
          <p:spPr>
            <a:xfrm>
              <a:off x="4045358" y="12370826"/>
              <a:ext cx="5080811" cy="1726227"/>
            </a:xfrm>
            <a:prstGeom prst="rect">
              <a:avLst/>
            </a:prstGeom>
            <a:blipFill>
              <a:blip r:embed="rId11" cstate="print"/>
              <a:stretch>
                <a:fillRect/>
              </a:stretch>
            </a:blipFill>
          </p:spPr>
          <p:txBody>
            <a:bodyPr wrap="square" lIns="0" tIns="0" rIns="0" bIns="0" rtlCol="0"/>
            <a:lstStyle/>
            <a:p>
              <a:endParaRPr/>
            </a:p>
          </p:txBody>
        </p:sp>
        <p:sp>
          <p:nvSpPr>
            <p:cNvPr id="28" name="object 28"/>
            <p:cNvSpPr/>
            <p:nvPr/>
          </p:nvSpPr>
          <p:spPr>
            <a:xfrm>
              <a:off x="4045358" y="14388541"/>
              <a:ext cx="1983672" cy="1510626"/>
            </a:xfrm>
            <a:prstGeom prst="rect">
              <a:avLst/>
            </a:prstGeom>
            <a:blipFill>
              <a:blip r:embed="rId12" cstate="print"/>
              <a:stretch>
                <a:fillRect/>
              </a:stretch>
            </a:blipFill>
          </p:spPr>
          <p:txBody>
            <a:bodyPr wrap="square" lIns="0" tIns="0" rIns="0" bIns="0" rtlCol="0"/>
            <a:lstStyle/>
            <a:p>
              <a:endParaRPr/>
            </a:p>
          </p:txBody>
        </p:sp>
        <p:sp>
          <p:nvSpPr>
            <p:cNvPr id="29" name="object 29"/>
            <p:cNvSpPr/>
            <p:nvPr/>
          </p:nvSpPr>
          <p:spPr>
            <a:xfrm>
              <a:off x="6164491" y="14382158"/>
              <a:ext cx="2961679" cy="1531193"/>
            </a:xfrm>
            <a:prstGeom prst="rect">
              <a:avLst/>
            </a:prstGeom>
            <a:blipFill>
              <a:blip r:embed="rId13" cstate="print"/>
              <a:stretch>
                <a:fillRect/>
              </a:stretch>
            </a:blipFill>
          </p:spPr>
          <p:txBody>
            <a:bodyPr wrap="square" lIns="0" tIns="0" rIns="0" bIns="0" rtlCol="0"/>
            <a:lstStyle/>
            <a:p>
              <a:endParaRPr/>
            </a:p>
          </p:txBody>
        </p:sp>
      </p:grpSp>
      <p:sp>
        <p:nvSpPr>
          <p:cNvPr id="30" name="object 30"/>
          <p:cNvSpPr txBox="1"/>
          <p:nvPr/>
        </p:nvSpPr>
        <p:spPr>
          <a:xfrm>
            <a:off x="4122611" y="15923761"/>
            <a:ext cx="4926330" cy="167640"/>
          </a:xfrm>
          <a:prstGeom prst="rect">
            <a:avLst/>
          </a:prstGeom>
        </p:spPr>
        <p:txBody>
          <a:bodyPr vert="horz" wrap="square" lIns="0" tIns="16510" rIns="0" bIns="0" rtlCol="0">
            <a:spAutoFit/>
          </a:bodyPr>
          <a:lstStyle/>
          <a:p>
            <a:pPr marL="12700">
              <a:lnSpc>
                <a:spcPct val="100000"/>
              </a:lnSpc>
              <a:spcBef>
                <a:spcPts val="130"/>
              </a:spcBef>
            </a:pPr>
            <a:r>
              <a:rPr sz="900" spc="20" dirty="0">
                <a:latin typeface="Times New Roman"/>
                <a:cs typeface="Times New Roman"/>
              </a:rPr>
              <a:t>A </a:t>
            </a:r>
            <a:r>
              <a:rPr sz="900" spc="10" dirty="0">
                <a:latin typeface="Times New Roman"/>
                <a:cs typeface="Times New Roman"/>
              </a:rPr>
              <a:t>gímszarvas rudli és a vaddisznókonda </a:t>
            </a:r>
            <a:r>
              <a:rPr sz="900" spc="15" dirty="0">
                <a:latin typeface="Times New Roman"/>
                <a:cs typeface="Times New Roman"/>
              </a:rPr>
              <a:t>egy egyede </a:t>
            </a:r>
            <a:r>
              <a:rPr sz="900" spc="10" dirty="0">
                <a:latin typeface="Times New Roman"/>
                <a:cs typeface="Times New Roman"/>
              </a:rPr>
              <a:t>sem észleli a módosított kamerát az átkelés</a:t>
            </a:r>
            <a:r>
              <a:rPr sz="900" spc="-155" dirty="0">
                <a:latin typeface="Times New Roman"/>
                <a:cs typeface="Times New Roman"/>
              </a:rPr>
              <a:t> </a:t>
            </a:r>
            <a:r>
              <a:rPr sz="900" spc="15" dirty="0">
                <a:latin typeface="Times New Roman"/>
                <a:cs typeface="Times New Roman"/>
              </a:rPr>
              <a:t>közben</a:t>
            </a:r>
            <a:endParaRPr sz="900">
              <a:latin typeface="Times New Roman"/>
              <a:cs typeface="Times New Roman"/>
            </a:endParaRPr>
          </a:p>
        </p:txBody>
      </p:sp>
      <p:grpSp>
        <p:nvGrpSpPr>
          <p:cNvPr id="31" name="object 31"/>
          <p:cNvGrpSpPr/>
          <p:nvPr/>
        </p:nvGrpSpPr>
        <p:grpSpPr>
          <a:xfrm>
            <a:off x="4045358" y="10885731"/>
            <a:ext cx="10026650" cy="8133715"/>
            <a:chOff x="4045358" y="10885731"/>
            <a:chExt cx="10026650" cy="8133715"/>
          </a:xfrm>
        </p:grpSpPr>
        <p:sp>
          <p:nvSpPr>
            <p:cNvPr id="32" name="object 32"/>
            <p:cNvSpPr/>
            <p:nvPr/>
          </p:nvSpPr>
          <p:spPr>
            <a:xfrm>
              <a:off x="8022633" y="17548091"/>
              <a:ext cx="1103537" cy="1470910"/>
            </a:xfrm>
            <a:prstGeom prst="rect">
              <a:avLst/>
            </a:prstGeom>
            <a:blipFill>
              <a:blip r:embed="rId14" cstate="print"/>
              <a:stretch>
                <a:fillRect/>
              </a:stretch>
            </a:blipFill>
          </p:spPr>
          <p:txBody>
            <a:bodyPr wrap="square" lIns="0" tIns="0" rIns="0" bIns="0" rtlCol="0"/>
            <a:lstStyle/>
            <a:p>
              <a:endParaRPr/>
            </a:p>
          </p:txBody>
        </p:sp>
        <p:sp>
          <p:nvSpPr>
            <p:cNvPr id="33" name="object 33"/>
            <p:cNvSpPr/>
            <p:nvPr/>
          </p:nvSpPr>
          <p:spPr>
            <a:xfrm>
              <a:off x="4045358" y="16326115"/>
              <a:ext cx="1334741" cy="943255"/>
            </a:xfrm>
            <a:prstGeom prst="rect">
              <a:avLst/>
            </a:prstGeom>
            <a:blipFill>
              <a:blip r:embed="rId15" cstate="print"/>
              <a:stretch>
                <a:fillRect/>
              </a:stretch>
            </a:blipFill>
          </p:spPr>
          <p:txBody>
            <a:bodyPr wrap="square" lIns="0" tIns="0" rIns="0" bIns="0" rtlCol="0"/>
            <a:lstStyle/>
            <a:p>
              <a:endParaRPr/>
            </a:p>
          </p:txBody>
        </p:sp>
        <p:sp>
          <p:nvSpPr>
            <p:cNvPr id="34" name="object 34"/>
            <p:cNvSpPr/>
            <p:nvPr/>
          </p:nvSpPr>
          <p:spPr>
            <a:xfrm>
              <a:off x="6972995" y="16331079"/>
              <a:ext cx="2153174" cy="953184"/>
            </a:xfrm>
            <a:prstGeom prst="rect">
              <a:avLst/>
            </a:prstGeom>
            <a:blipFill>
              <a:blip r:embed="rId16" cstate="print"/>
              <a:stretch>
                <a:fillRect/>
              </a:stretch>
            </a:blipFill>
          </p:spPr>
          <p:txBody>
            <a:bodyPr wrap="square" lIns="0" tIns="0" rIns="0" bIns="0" rtlCol="0"/>
            <a:lstStyle/>
            <a:p>
              <a:endParaRPr/>
            </a:p>
          </p:txBody>
        </p:sp>
        <p:sp>
          <p:nvSpPr>
            <p:cNvPr id="35" name="object 35"/>
            <p:cNvSpPr/>
            <p:nvPr/>
          </p:nvSpPr>
          <p:spPr>
            <a:xfrm>
              <a:off x="5420525" y="16331079"/>
              <a:ext cx="1512044" cy="952474"/>
            </a:xfrm>
            <a:prstGeom prst="rect">
              <a:avLst/>
            </a:prstGeom>
            <a:blipFill>
              <a:blip r:embed="rId17" cstate="print"/>
              <a:stretch>
                <a:fillRect/>
              </a:stretch>
            </a:blipFill>
          </p:spPr>
          <p:txBody>
            <a:bodyPr wrap="square" lIns="0" tIns="0" rIns="0" bIns="0" rtlCol="0"/>
            <a:lstStyle/>
            <a:p>
              <a:endParaRPr/>
            </a:p>
          </p:txBody>
        </p:sp>
        <p:sp>
          <p:nvSpPr>
            <p:cNvPr id="36" name="object 36"/>
            <p:cNvSpPr/>
            <p:nvPr/>
          </p:nvSpPr>
          <p:spPr>
            <a:xfrm>
              <a:off x="9289999" y="15611936"/>
              <a:ext cx="2614164" cy="1470201"/>
            </a:xfrm>
            <a:prstGeom prst="rect">
              <a:avLst/>
            </a:prstGeom>
            <a:blipFill>
              <a:blip r:embed="rId18" cstate="print"/>
              <a:stretch>
                <a:fillRect/>
              </a:stretch>
            </a:blipFill>
          </p:spPr>
          <p:txBody>
            <a:bodyPr wrap="square" lIns="0" tIns="0" rIns="0" bIns="0" rtlCol="0"/>
            <a:lstStyle/>
            <a:p>
              <a:endParaRPr/>
            </a:p>
          </p:txBody>
        </p:sp>
        <p:sp>
          <p:nvSpPr>
            <p:cNvPr id="37" name="object 37"/>
            <p:cNvSpPr/>
            <p:nvPr/>
          </p:nvSpPr>
          <p:spPr>
            <a:xfrm>
              <a:off x="12099906" y="10885731"/>
              <a:ext cx="1971615" cy="1291479"/>
            </a:xfrm>
            <a:prstGeom prst="rect">
              <a:avLst/>
            </a:prstGeom>
            <a:blipFill>
              <a:blip r:embed="rId19" cstate="print"/>
              <a:stretch>
                <a:fillRect/>
              </a:stretch>
            </a:blipFill>
          </p:spPr>
          <p:txBody>
            <a:bodyPr wrap="square" lIns="0" tIns="0" rIns="0" bIns="0" rtlCol="0"/>
            <a:lstStyle/>
            <a:p>
              <a:endParaRPr/>
            </a:p>
          </p:txBody>
        </p:sp>
      </p:grpSp>
      <p:sp>
        <p:nvSpPr>
          <p:cNvPr id="38" name="object 38"/>
          <p:cNvSpPr txBox="1"/>
          <p:nvPr/>
        </p:nvSpPr>
        <p:spPr>
          <a:xfrm>
            <a:off x="1137763" y="17773840"/>
            <a:ext cx="6783070" cy="826769"/>
          </a:xfrm>
          <a:prstGeom prst="rect">
            <a:avLst/>
          </a:prstGeom>
        </p:spPr>
        <p:txBody>
          <a:bodyPr vert="horz" wrap="square" lIns="0" tIns="12065" rIns="0" bIns="0" rtlCol="0">
            <a:spAutoFit/>
          </a:bodyPr>
          <a:lstStyle/>
          <a:p>
            <a:pPr marL="12700" marR="443865" algn="just">
              <a:lnSpc>
                <a:spcPct val="102200"/>
              </a:lnSpc>
              <a:spcBef>
                <a:spcPts val="95"/>
              </a:spcBef>
            </a:pPr>
            <a:r>
              <a:rPr sz="1300" spc="5" dirty="0">
                <a:latin typeface="Times New Roman"/>
                <a:cs typeface="Times New Roman"/>
              </a:rPr>
              <a:t>Jelenleg </a:t>
            </a:r>
            <a:r>
              <a:rPr sz="1300" spc="10" dirty="0">
                <a:latin typeface="Times New Roman"/>
                <a:cs typeface="Times New Roman"/>
              </a:rPr>
              <a:t>olyan </a:t>
            </a:r>
            <a:r>
              <a:rPr sz="1300" spc="5" dirty="0">
                <a:latin typeface="Times New Roman"/>
                <a:cs typeface="Times New Roman"/>
              </a:rPr>
              <a:t>szoftveren </a:t>
            </a:r>
            <a:r>
              <a:rPr sz="1300" spc="10" dirty="0">
                <a:latin typeface="Times New Roman"/>
                <a:cs typeface="Times New Roman"/>
              </a:rPr>
              <a:t>dolgozunk, </a:t>
            </a:r>
            <a:r>
              <a:rPr sz="1300" spc="5" dirty="0">
                <a:latin typeface="Times New Roman"/>
                <a:cs typeface="Times New Roman"/>
              </a:rPr>
              <a:t>ami </a:t>
            </a:r>
            <a:r>
              <a:rPr sz="1300" spc="10" dirty="0">
                <a:latin typeface="Times New Roman"/>
                <a:cs typeface="Times New Roman"/>
              </a:rPr>
              <a:t>azonosítja a </a:t>
            </a:r>
            <a:r>
              <a:rPr sz="1300" spc="15" dirty="0">
                <a:latin typeface="Times New Roman"/>
                <a:cs typeface="Times New Roman"/>
              </a:rPr>
              <a:t>nem </a:t>
            </a:r>
            <a:r>
              <a:rPr sz="1300" spc="10" dirty="0">
                <a:latin typeface="Times New Roman"/>
                <a:cs typeface="Times New Roman"/>
              </a:rPr>
              <a:t>értékelhető, azonosítható állatokat  </a:t>
            </a:r>
            <a:r>
              <a:rPr sz="1300" spc="15" dirty="0">
                <a:latin typeface="Times New Roman"/>
                <a:cs typeface="Times New Roman"/>
              </a:rPr>
              <a:t>nem </a:t>
            </a:r>
            <a:r>
              <a:rPr sz="1300" spc="10" dirty="0">
                <a:latin typeface="Times New Roman"/>
                <a:cs typeface="Times New Roman"/>
              </a:rPr>
              <a:t>tartalmazó felvételeket (például, ha erős szél mozgatja a lombokat, és </a:t>
            </a:r>
            <a:r>
              <a:rPr sz="1300" spc="5" dirty="0">
                <a:latin typeface="Times New Roman"/>
                <a:cs typeface="Times New Roman"/>
              </a:rPr>
              <a:t>emiatt </a:t>
            </a:r>
            <a:r>
              <a:rPr sz="1300" spc="10" dirty="0">
                <a:latin typeface="Times New Roman"/>
                <a:cs typeface="Times New Roman"/>
              </a:rPr>
              <a:t>kapcsolt be  a kamera) és nagyon alacsony alulbecslési hibával </a:t>
            </a:r>
            <a:r>
              <a:rPr sz="1300" spc="5" dirty="0">
                <a:latin typeface="Times New Roman"/>
                <a:cs typeface="Times New Roman"/>
              </a:rPr>
              <a:t>szelektálja</a:t>
            </a:r>
            <a:r>
              <a:rPr sz="1300" spc="-110" dirty="0">
                <a:latin typeface="Times New Roman"/>
                <a:cs typeface="Times New Roman"/>
              </a:rPr>
              <a:t> </a:t>
            </a:r>
            <a:r>
              <a:rPr sz="1300" spc="10" dirty="0">
                <a:latin typeface="Times New Roman"/>
                <a:cs typeface="Times New Roman"/>
              </a:rPr>
              <a:t>azokat.</a:t>
            </a:r>
            <a:endParaRPr sz="1300">
              <a:latin typeface="Times New Roman"/>
              <a:cs typeface="Times New Roman"/>
            </a:endParaRPr>
          </a:p>
          <a:p>
            <a:pPr marR="5080" algn="r">
              <a:lnSpc>
                <a:spcPct val="100000"/>
              </a:lnSpc>
              <a:spcBef>
                <a:spcPts val="440"/>
              </a:spcBef>
            </a:pPr>
            <a:r>
              <a:rPr sz="900" spc="5" dirty="0">
                <a:latin typeface="Times New Roman"/>
                <a:cs typeface="Times New Roman"/>
              </a:rPr>
              <a:t>Gyöngybagoly,</a:t>
            </a:r>
            <a:r>
              <a:rPr sz="900" spc="-45" dirty="0">
                <a:latin typeface="Times New Roman"/>
                <a:cs typeface="Times New Roman"/>
              </a:rPr>
              <a:t> </a:t>
            </a:r>
            <a:r>
              <a:rPr sz="900" spc="10" dirty="0">
                <a:latin typeface="Times New Roman"/>
                <a:cs typeface="Times New Roman"/>
              </a:rPr>
              <a:t>megvilágítás</a:t>
            </a:r>
            <a:endParaRPr sz="900">
              <a:latin typeface="Times New Roman"/>
              <a:cs typeface="Times New Roman"/>
            </a:endParaRPr>
          </a:p>
        </p:txBody>
      </p:sp>
      <p:sp>
        <p:nvSpPr>
          <p:cNvPr id="39" name="object 39"/>
          <p:cNvSpPr txBox="1"/>
          <p:nvPr/>
        </p:nvSpPr>
        <p:spPr>
          <a:xfrm>
            <a:off x="6783820" y="18574686"/>
            <a:ext cx="1137920" cy="309880"/>
          </a:xfrm>
          <a:prstGeom prst="rect">
            <a:avLst/>
          </a:prstGeom>
        </p:spPr>
        <p:txBody>
          <a:bodyPr vert="horz" wrap="square" lIns="0" tIns="12065" rIns="0" bIns="0" rtlCol="0">
            <a:spAutoFit/>
          </a:bodyPr>
          <a:lstStyle/>
          <a:p>
            <a:pPr marL="12700" marR="5080" indent="307975">
              <a:lnSpc>
                <a:spcPct val="103400"/>
              </a:lnSpc>
              <a:spcBef>
                <a:spcPts val="95"/>
              </a:spcBef>
            </a:pPr>
            <a:r>
              <a:rPr sz="900" spc="5" dirty="0">
                <a:latin typeface="Times New Roman"/>
                <a:cs typeface="Times New Roman"/>
              </a:rPr>
              <a:t>által</a:t>
            </a:r>
            <a:r>
              <a:rPr sz="900" spc="-35" dirty="0">
                <a:latin typeface="Times New Roman"/>
                <a:cs typeface="Times New Roman"/>
              </a:rPr>
              <a:t> </a:t>
            </a:r>
            <a:r>
              <a:rPr sz="900" spc="10" dirty="0">
                <a:latin typeface="Times New Roman"/>
                <a:cs typeface="Times New Roman"/>
              </a:rPr>
              <a:t>megzavarva  </a:t>
            </a:r>
            <a:r>
              <a:rPr sz="900" spc="15" dirty="0">
                <a:latin typeface="Times New Roman"/>
                <a:cs typeface="Times New Roman"/>
              </a:rPr>
              <a:t>(hagyományos</a:t>
            </a:r>
            <a:r>
              <a:rPr sz="900" spc="-70" dirty="0">
                <a:latin typeface="Times New Roman"/>
                <a:cs typeface="Times New Roman"/>
              </a:rPr>
              <a:t> </a:t>
            </a:r>
            <a:r>
              <a:rPr sz="900" spc="10" dirty="0">
                <a:latin typeface="Times New Roman"/>
                <a:cs typeface="Times New Roman"/>
              </a:rPr>
              <a:t>kamera)</a:t>
            </a:r>
            <a:endParaRPr sz="900">
              <a:latin typeface="Times New Roman"/>
              <a:cs typeface="Times New Roman"/>
            </a:endParaRPr>
          </a:p>
        </p:txBody>
      </p:sp>
      <p:sp>
        <p:nvSpPr>
          <p:cNvPr id="40" name="object 40"/>
          <p:cNvSpPr txBox="1"/>
          <p:nvPr/>
        </p:nvSpPr>
        <p:spPr>
          <a:xfrm>
            <a:off x="12072431" y="12192879"/>
            <a:ext cx="2027555" cy="167640"/>
          </a:xfrm>
          <a:prstGeom prst="rect">
            <a:avLst/>
          </a:prstGeom>
        </p:spPr>
        <p:txBody>
          <a:bodyPr vert="horz" wrap="square" lIns="0" tIns="16510" rIns="0" bIns="0" rtlCol="0">
            <a:spAutoFit/>
          </a:bodyPr>
          <a:lstStyle/>
          <a:p>
            <a:pPr marL="12700">
              <a:lnSpc>
                <a:spcPct val="100000"/>
              </a:lnSpc>
              <a:spcBef>
                <a:spcPts val="130"/>
              </a:spcBef>
            </a:pPr>
            <a:r>
              <a:rPr sz="900" spc="15" dirty="0">
                <a:latin typeface="Times New Roman"/>
                <a:cs typeface="Times New Roman"/>
              </a:rPr>
              <a:t>Borz </a:t>
            </a:r>
            <a:r>
              <a:rPr sz="900" spc="10" dirty="0">
                <a:latin typeface="Times New Roman"/>
                <a:cs typeface="Times New Roman"/>
              </a:rPr>
              <a:t>figyel </a:t>
            </a:r>
            <a:r>
              <a:rPr sz="900" spc="15" dirty="0">
                <a:latin typeface="Times New Roman"/>
                <a:cs typeface="Times New Roman"/>
              </a:rPr>
              <a:t>egy hagyományos</a:t>
            </a:r>
            <a:r>
              <a:rPr sz="900" spc="-75" dirty="0">
                <a:latin typeface="Times New Roman"/>
                <a:cs typeface="Times New Roman"/>
              </a:rPr>
              <a:t> </a:t>
            </a:r>
            <a:r>
              <a:rPr sz="900" spc="10" dirty="0">
                <a:latin typeface="Times New Roman"/>
                <a:cs typeface="Times New Roman"/>
              </a:rPr>
              <a:t>vadkamerát</a:t>
            </a:r>
            <a:endParaRPr sz="900">
              <a:latin typeface="Times New Roman"/>
              <a:cs typeface="Times New Roman"/>
            </a:endParaRPr>
          </a:p>
        </p:txBody>
      </p:sp>
      <p:sp>
        <p:nvSpPr>
          <p:cNvPr id="41" name="object 41"/>
          <p:cNvSpPr/>
          <p:nvPr/>
        </p:nvSpPr>
        <p:spPr>
          <a:xfrm>
            <a:off x="12099907" y="7486467"/>
            <a:ext cx="1971615" cy="968786"/>
          </a:xfrm>
          <a:prstGeom prst="rect">
            <a:avLst/>
          </a:prstGeom>
          <a:blipFill>
            <a:blip r:embed="rId20" cstate="print"/>
            <a:stretch>
              <a:fillRect/>
            </a:stretch>
          </a:blipFill>
        </p:spPr>
        <p:txBody>
          <a:bodyPr wrap="square" lIns="0" tIns="0" rIns="0" bIns="0" rtlCol="0"/>
          <a:lstStyle/>
          <a:p>
            <a:endParaRPr/>
          </a:p>
        </p:txBody>
      </p:sp>
      <p:sp>
        <p:nvSpPr>
          <p:cNvPr id="42" name="object 42"/>
          <p:cNvSpPr txBox="1"/>
          <p:nvPr/>
        </p:nvSpPr>
        <p:spPr>
          <a:xfrm>
            <a:off x="9614589" y="8470508"/>
            <a:ext cx="4374515" cy="613410"/>
          </a:xfrm>
          <a:prstGeom prst="rect">
            <a:avLst/>
          </a:prstGeom>
        </p:spPr>
        <p:txBody>
          <a:bodyPr vert="horz" wrap="square" lIns="0" tIns="12065" rIns="0" bIns="0" rtlCol="0">
            <a:spAutoFit/>
          </a:bodyPr>
          <a:lstStyle/>
          <a:p>
            <a:pPr marL="2580640" marR="5080" indent="66040">
              <a:lnSpc>
                <a:spcPct val="103400"/>
              </a:lnSpc>
              <a:spcBef>
                <a:spcPts val="95"/>
              </a:spcBef>
            </a:pPr>
            <a:r>
              <a:rPr sz="900" spc="20" dirty="0">
                <a:latin typeface="Times New Roman"/>
                <a:cs typeface="Times New Roman"/>
              </a:rPr>
              <a:t>A </a:t>
            </a:r>
            <a:r>
              <a:rPr sz="900" spc="10" dirty="0">
                <a:latin typeface="Times New Roman"/>
                <a:cs typeface="Times New Roman"/>
              </a:rPr>
              <a:t>nyusztot zavarja a </a:t>
            </a:r>
            <a:r>
              <a:rPr sz="900" spc="15" dirty="0">
                <a:latin typeface="Times New Roman"/>
                <a:cs typeface="Times New Roman"/>
              </a:rPr>
              <a:t>hagyományos  </a:t>
            </a:r>
            <a:r>
              <a:rPr sz="900" spc="10" dirty="0">
                <a:latin typeface="Times New Roman"/>
                <a:cs typeface="Times New Roman"/>
              </a:rPr>
              <a:t>vadkamera és a felvétel is</a:t>
            </a:r>
            <a:r>
              <a:rPr sz="900" spc="-55" dirty="0">
                <a:latin typeface="Times New Roman"/>
                <a:cs typeface="Times New Roman"/>
              </a:rPr>
              <a:t> </a:t>
            </a:r>
            <a:r>
              <a:rPr sz="900" spc="10" dirty="0">
                <a:latin typeface="Times New Roman"/>
                <a:cs typeface="Times New Roman"/>
              </a:rPr>
              <a:t>túlexponált</a:t>
            </a:r>
            <a:endParaRPr sz="900">
              <a:latin typeface="Times New Roman"/>
              <a:cs typeface="Times New Roman"/>
            </a:endParaRPr>
          </a:p>
          <a:p>
            <a:pPr>
              <a:lnSpc>
                <a:spcPct val="100000"/>
              </a:lnSpc>
              <a:spcBef>
                <a:spcPts val="45"/>
              </a:spcBef>
            </a:pPr>
            <a:endParaRPr sz="1100">
              <a:latin typeface="Times New Roman"/>
              <a:cs typeface="Times New Roman"/>
            </a:endParaRPr>
          </a:p>
          <a:p>
            <a:pPr marL="12700">
              <a:lnSpc>
                <a:spcPct val="100000"/>
              </a:lnSpc>
            </a:pPr>
            <a:r>
              <a:rPr sz="900" dirty="0">
                <a:latin typeface="Times New Roman"/>
                <a:cs typeface="Times New Roman"/>
              </a:rPr>
              <a:t>Vidra </a:t>
            </a:r>
            <a:r>
              <a:rPr sz="900" spc="10" dirty="0">
                <a:latin typeface="Times New Roman"/>
                <a:cs typeface="Times New Roman"/>
              </a:rPr>
              <a:t>észleli a </a:t>
            </a:r>
            <a:r>
              <a:rPr sz="900" spc="15" dirty="0">
                <a:latin typeface="Times New Roman"/>
                <a:cs typeface="Times New Roman"/>
              </a:rPr>
              <a:t>hagyományos</a:t>
            </a:r>
            <a:r>
              <a:rPr sz="900" spc="-25" dirty="0">
                <a:latin typeface="Times New Roman"/>
                <a:cs typeface="Times New Roman"/>
              </a:rPr>
              <a:t> </a:t>
            </a:r>
            <a:r>
              <a:rPr sz="900" spc="10" dirty="0">
                <a:latin typeface="Times New Roman"/>
                <a:cs typeface="Times New Roman"/>
              </a:rPr>
              <a:t>vadkamerát</a:t>
            </a:r>
            <a:endParaRPr sz="900">
              <a:latin typeface="Times New Roman"/>
              <a:cs typeface="Times New Roman"/>
            </a:endParaRPr>
          </a:p>
        </p:txBody>
      </p:sp>
      <p:grpSp>
        <p:nvGrpSpPr>
          <p:cNvPr id="43" name="object 43"/>
          <p:cNvGrpSpPr/>
          <p:nvPr/>
        </p:nvGrpSpPr>
        <p:grpSpPr>
          <a:xfrm>
            <a:off x="12092814" y="14228258"/>
            <a:ext cx="1962150" cy="3244215"/>
            <a:chOff x="12092814" y="14228258"/>
            <a:chExt cx="1962150" cy="3244215"/>
          </a:xfrm>
        </p:grpSpPr>
        <p:sp>
          <p:nvSpPr>
            <p:cNvPr id="44" name="object 44"/>
            <p:cNvSpPr/>
            <p:nvPr/>
          </p:nvSpPr>
          <p:spPr>
            <a:xfrm>
              <a:off x="12099906" y="14228258"/>
              <a:ext cx="1954594" cy="1324103"/>
            </a:xfrm>
            <a:prstGeom prst="rect">
              <a:avLst/>
            </a:prstGeom>
            <a:blipFill>
              <a:blip r:embed="rId21" cstate="print"/>
              <a:stretch>
                <a:fillRect/>
              </a:stretch>
            </a:blipFill>
          </p:spPr>
          <p:txBody>
            <a:bodyPr wrap="square" lIns="0" tIns="0" rIns="0" bIns="0" rtlCol="0"/>
            <a:lstStyle/>
            <a:p>
              <a:endParaRPr/>
            </a:p>
          </p:txBody>
        </p:sp>
        <p:sp>
          <p:nvSpPr>
            <p:cNvPr id="45" name="object 45"/>
            <p:cNvSpPr/>
            <p:nvPr/>
          </p:nvSpPr>
          <p:spPr>
            <a:xfrm>
              <a:off x="12092814" y="15950231"/>
              <a:ext cx="1920552" cy="1521974"/>
            </a:xfrm>
            <a:prstGeom prst="rect">
              <a:avLst/>
            </a:prstGeom>
            <a:blipFill>
              <a:blip r:embed="rId22" cstate="print"/>
              <a:stretch>
                <a:fillRect/>
              </a:stretch>
            </a:blipFill>
          </p:spPr>
          <p:txBody>
            <a:bodyPr wrap="square" lIns="0" tIns="0" rIns="0" bIns="0" rtlCol="0"/>
            <a:lstStyle/>
            <a:p>
              <a:endParaRPr/>
            </a:p>
          </p:txBody>
        </p:sp>
      </p:grpSp>
      <p:sp>
        <p:nvSpPr>
          <p:cNvPr id="46" name="object 46"/>
          <p:cNvSpPr txBox="1"/>
          <p:nvPr/>
        </p:nvSpPr>
        <p:spPr>
          <a:xfrm>
            <a:off x="12191461" y="15559637"/>
            <a:ext cx="1754505" cy="309880"/>
          </a:xfrm>
          <a:prstGeom prst="rect">
            <a:avLst/>
          </a:prstGeom>
        </p:spPr>
        <p:txBody>
          <a:bodyPr vert="horz" wrap="square" lIns="0" tIns="12065" rIns="0" bIns="0" rtlCol="0">
            <a:spAutoFit/>
          </a:bodyPr>
          <a:lstStyle/>
          <a:p>
            <a:pPr marL="601345" marR="5080" indent="-588645">
              <a:lnSpc>
                <a:spcPct val="103400"/>
              </a:lnSpc>
              <a:spcBef>
                <a:spcPts val="95"/>
              </a:spcBef>
            </a:pPr>
            <a:r>
              <a:rPr sz="900" spc="10" dirty="0">
                <a:latin typeface="Times New Roman"/>
                <a:cs typeface="Times New Roman"/>
              </a:rPr>
              <a:t>Aranysakál figyel </a:t>
            </a:r>
            <a:r>
              <a:rPr sz="900" spc="15" dirty="0">
                <a:latin typeface="Times New Roman"/>
                <a:cs typeface="Times New Roman"/>
              </a:rPr>
              <a:t>egy</a:t>
            </a:r>
            <a:r>
              <a:rPr sz="900" spc="-75" dirty="0">
                <a:latin typeface="Times New Roman"/>
                <a:cs typeface="Times New Roman"/>
              </a:rPr>
              <a:t> </a:t>
            </a:r>
            <a:r>
              <a:rPr sz="900" spc="15" dirty="0">
                <a:latin typeface="Times New Roman"/>
                <a:cs typeface="Times New Roman"/>
              </a:rPr>
              <a:t>hagyományos  </a:t>
            </a:r>
            <a:r>
              <a:rPr sz="900" spc="10" dirty="0">
                <a:latin typeface="Times New Roman"/>
                <a:cs typeface="Times New Roman"/>
              </a:rPr>
              <a:t>vadkamerát</a:t>
            </a:r>
            <a:endParaRPr sz="900">
              <a:latin typeface="Times New Roman"/>
              <a:cs typeface="Times New Roman"/>
            </a:endParaRPr>
          </a:p>
        </p:txBody>
      </p:sp>
      <p:sp>
        <p:nvSpPr>
          <p:cNvPr id="47" name="object 47"/>
          <p:cNvSpPr txBox="1"/>
          <p:nvPr/>
        </p:nvSpPr>
        <p:spPr>
          <a:xfrm>
            <a:off x="9204131" y="17088468"/>
            <a:ext cx="2731135" cy="309880"/>
          </a:xfrm>
          <a:prstGeom prst="rect">
            <a:avLst/>
          </a:prstGeom>
        </p:spPr>
        <p:txBody>
          <a:bodyPr vert="horz" wrap="square" lIns="0" tIns="16510" rIns="0" bIns="0" rtlCol="0">
            <a:spAutoFit/>
          </a:bodyPr>
          <a:lstStyle/>
          <a:p>
            <a:pPr algn="ctr">
              <a:lnSpc>
                <a:spcPct val="100000"/>
              </a:lnSpc>
              <a:spcBef>
                <a:spcPts val="130"/>
              </a:spcBef>
            </a:pPr>
            <a:r>
              <a:rPr sz="900" spc="10" dirty="0">
                <a:latin typeface="Times New Roman"/>
                <a:cs typeface="Times New Roman"/>
              </a:rPr>
              <a:t>Szürke farkas </a:t>
            </a:r>
            <a:r>
              <a:rPr sz="900" spc="15" dirty="0">
                <a:latin typeface="Times New Roman"/>
                <a:cs typeface="Times New Roman"/>
              </a:rPr>
              <a:t>hagyományos </a:t>
            </a:r>
            <a:r>
              <a:rPr sz="900" spc="10" dirty="0">
                <a:latin typeface="Times New Roman"/>
                <a:cs typeface="Times New Roman"/>
              </a:rPr>
              <a:t>vadkamera</a:t>
            </a:r>
            <a:r>
              <a:rPr sz="900" spc="-45" dirty="0">
                <a:latin typeface="Times New Roman"/>
                <a:cs typeface="Times New Roman"/>
              </a:rPr>
              <a:t> </a:t>
            </a:r>
            <a:r>
              <a:rPr sz="900" spc="10" dirty="0">
                <a:latin typeface="Times New Roman"/>
                <a:cs typeface="Times New Roman"/>
              </a:rPr>
              <a:t>(Solognac),</a:t>
            </a:r>
            <a:endParaRPr sz="900">
              <a:latin typeface="Times New Roman"/>
              <a:cs typeface="Times New Roman"/>
            </a:endParaRPr>
          </a:p>
          <a:p>
            <a:pPr algn="ctr">
              <a:lnSpc>
                <a:spcPct val="100000"/>
              </a:lnSpc>
              <a:spcBef>
                <a:spcPts val="40"/>
              </a:spcBef>
            </a:pPr>
            <a:r>
              <a:rPr sz="900" spc="10" dirty="0">
                <a:latin typeface="Times New Roman"/>
                <a:cs typeface="Times New Roman"/>
              </a:rPr>
              <a:t>és az Interspect kameracsapda felvételein</a:t>
            </a:r>
            <a:r>
              <a:rPr sz="900" spc="-15" dirty="0">
                <a:latin typeface="Times New Roman"/>
                <a:cs typeface="Times New Roman"/>
              </a:rPr>
              <a:t> </a:t>
            </a:r>
            <a:r>
              <a:rPr sz="900" spc="10" dirty="0">
                <a:latin typeface="Times New Roman"/>
                <a:cs typeface="Times New Roman"/>
              </a:rPr>
              <a:t>(Bükk-fennsík)</a:t>
            </a:r>
            <a:endParaRPr sz="900">
              <a:latin typeface="Times New Roman"/>
              <a:cs typeface="Times New Roman"/>
            </a:endParaRPr>
          </a:p>
        </p:txBody>
      </p:sp>
      <p:sp>
        <p:nvSpPr>
          <p:cNvPr id="48" name="object 48"/>
          <p:cNvSpPr txBox="1"/>
          <p:nvPr/>
        </p:nvSpPr>
        <p:spPr>
          <a:xfrm>
            <a:off x="9209923" y="19033666"/>
            <a:ext cx="2745105" cy="309880"/>
          </a:xfrm>
          <a:prstGeom prst="rect">
            <a:avLst/>
          </a:prstGeom>
        </p:spPr>
        <p:txBody>
          <a:bodyPr vert="horz" wrap="square" lIns="0" tIns="12065" rIns="0" bIns="0" rtlCol="0">
            <a:spAutoFit/>
          </a:bodyPr>
          <a:lstStyle/>
          <a:p>
            <a:pPr marL="31750" marR="5080" indent="-19685">
              <a:lnSpc>
                <a:spcPct val="103400"/>
              </a:lnSpc>
              <a:spcBef>
                <a:spcPts val="95"/>
              </a:spcBef>
            </a:pPr>
            <a:r>
              <a:rPr sz="900" spc="15" dirty="0">
                <a:latin typeface="Times New Roman"/>
                <a:cs typeface="Times New Roman"/>
              </a:rPr>
              <a:t>Rókák </a:t>
            </a:r>
            <a:r>
              <a:rPr sz="900" spc="10" dirty="0">
                <a:latin typeface="Times New Roman"/>
                <a:cs typeface="Times New Roman"/>
              </a:rPr>
              <a:t>felfigyelnek a </a:t>
            </a:r>
            <a:r>
              <a:rPr sz="900" spc="15" dirty="0">
                <a:latin typeface="Times New Roman"/>
                <a:cs typeface="Times New Roman"/>
              </a:rPr>
              <a:t>hagyományos </a:t>
            </a:r>
            <a:r>
              <a:rPr sz="900" spc="10" dirty="0">
                <a:latin typeface="Times New Roman"/>
                <a:cs typeface="Times New Roman"/>
              </a:rPr>
              <a:t>vadkamerákra</a:t>
            </a:r>
            <a:r>
              <a:rPr sz="900" spc="-55" dirty="0">
                <a:latin typeface="Times New Roman"/>
                <a:cs typeface="Times New Roman"/>
              </a:rPr>
              <a:t> </a:t>
            </a:r>
            <a:r>
              <a:rPr sz="900" spc="10" dirty="0">
                <a:latin typeface="Times New Roman"/>
                <a:cs typeface="Times New Roman"/>
              </a:rPr>
              <a:t>(balra)  róka halad </a:t>
            </a:r>
            <a:r>
              <a:rPr sz="900" spc="5" dirty="0">
                <a:latin typeface="Times New Roman"/>
                <a:cs typeface="Times New Roman"/>
              </a:rPr>
              <a:t>el </a:t>
            </a:r>
            <a:r>
              <a:rPr sz="900" spc="15" dirty="0">
                <a:latin typeface="Times New Roman"/>
                <a:cs typeface="Times New Roman"/>
              </a:rPr>
              <a:t>egy </a:t>
            </a:r>
            <a:r>
              <a:rPr sz="900" spc="10" dirty="0">
                <a:latin typeface="Times New Roman"/>
                <a:cs typeface="Times New Roman"/>
              </a:rPr>
              <a:t>Interspect kameracsapda előtt</a:t>
            </a:r>
            <a:r>
              <a:rPr sz="900" spc="-60" dirty="0">
                <a:latin typeface="Times New Roman"/>
                <a:cs typeface="Times New Roman"/>
              </a:rPr>
              <a:t> </a:t>
            </a:r>
            <a:r>
              <a:rPr sz="900" spc="10" dirty="0">
                <a:latin typeface="Times New Roman"/>
                <a:cs typeface="Times New Roman"/>
              </a:rPr>
              <a:t>(jobbra).</a:t>
            </a:r>
            <a:endParaRPr sz="900">
              <a:latin typeface="Times New Roman"/>
              <a:cs typeface="Times New Roman"/>
            </a:endParaRPr>
          </a:p>
        </p:txBody>
      </p:sp>
      <p:grpSp>
        <p:nvGrpSpPr>
          <p:cNvPr id="49" name="object 49"/>
          <p:cNvGrpSpPr/>
          <p:nvPr/>
        </p:nvGrpSpPr>
        <p:grpSpPr>
          <a:xfrm>
            <a:off x="9284325" y="17557311"/>
            <a:ext cx="4749165" cy="1468120"/>
            <a:chOff x="9284325" y="17557311"/>
            <a:chExt cx="4749165" cy="1468120"/>
          </a:xfrm>
        </p:grpSpPr>
        <p:sp>
          <p:nvSpPr>
            <p:cNvPr id="50" name="object 50"/>
            <p:cNvSpPr/>
            <p:nvPr/>
          </p:nvSpPr>
          <p:spPr>
            <a:xfrm>
              <a:off x="9284325" y="17557311"/>
              <a:ext cx="2609908" cy="1468073"/>
            </a:xfrm>
            <a:prstGeom prst="rect">
              <a:avLst/>
            </a:prstGeom>
            <a:blipFill>
              <a:blip r:embed="rId23" cstate="print"/>
              <a:stretch>
                <a:fillRect/>
              </a:stretch>
            </a:blipFill>
          </p:spPr>
          <p:txBody>
            <a:bodyPr wrap="square" lIns="0" tIns="0" rIns="0" bIns="0" rtlCol="0"/>
            <a:lstStyle/>
            <a:p>
              <a:endParaRPr/>
            </a:p>
          </p:txBody>
        </p:sp>
        <p:sp>
          <p:nvSpPr>
            <p:cNvPr id="51" name="object 51"/>
            <p:cNvSpPr/>
            <p:nvPr/>
          </p:nvSpPr>
          <p:spPr>
            <a:xfrm>
              <a:off x="12112672" y="17898443"/>
              <a:ext cx="1920552" cy="1080133"/>
            </a:xfrm>
            <a:prstGeom prst="rect">
              <a:avLst/>
            </a:prstGeom>
            <a:blipFill>
              <a:blip r:embed="rId24" cstate="print"/>
              <a:stretch>
                <a:fillRect/>
              </a:stretch>
            </a:blipFill>
          </p:spPr>
          <p:txBody>
            <a:bodyPr wrap="square" lIns="0" tIns="0" rIns="0" bIns="0" rtlCol="0"/>
            <a:lstStyle/>
            <a:p>
              <a:endParaRPr/>
            </a:p>
          </p:txBody>
        </p:sp>
      </p:grpSp>
      <p:sp>
        <p:nvSpPr>
          <p:cNvPr id="52" name="object 52"/>
          <p:cNvSpPr txBox="1"/>
          <p:nvPr/>
        </p:nvSpPr>
        <p:spPr>
          <a:xfrm>
            <a:off x="12195834" y="18983489"/>
            <a:ext cx="1755775" cy="593725"/>
          </a:xfrm>
          <a:prstGeom prst="rect">
            <a:avLst/>
          </a:prstGeom>
        </p:spPr>
        <p:txBody>
          <a:bodyPr vert="horz" wrap="square" lIns="0" tIns="12065" rIns="0" bIns="0" rtlCol="0">
            <a:spAutoFit/>
          </a:bodyPr>
          <a:lstStyle/>
          <a:p>
            <a:pPr marL="12700" marR="5080" algn="ctr">
              <a:lnSpc>
                <a:spcPct val="103400"/>
              </a:lnSpc>
              <a:spcBef>
                <a:spcPts val="95"/>
              </a:spcBef>
            </a:pPr>
            <a:r>
              <a:rPr sz="900" dirty="0">
                <a:latin typeface="Times New Roman"/>
                <a:cs typeface="Times New Roman"/>
              </a:rPr>
              <a:t>Vadmacska </a:t>
            </a:r>
            <a:r>
              <a:rPr sz="900" spc="10" dirty="0">
                <a:latin typeface="Times New Roman"/>
                <a:cs typeface="Times New Roman"/>
              </a:rPr>
              <a:t>figyel </a:t>
            </a:r>
            <a:r>
              <a:rPr sz="900" spc="15" dirty="0">
                <a:latin typeface="Times New Roman"/>
                <a:cs typeface="Times New Roman"/>
              </a:rPr>
              <a:t>egy</a:t>
            </a:r>
            <a:r>
              <a:rPr sz="900" spc="-50" dirty="0">
                <a:latin typeface="Times New Roman"/>
                <a:cs typeface="Times New Roman"/>
              </a:rPr>
              <a:t> </a:t>
            </a:r>
            <a:r>
              <a:rPr sz="900" spc="15" dirty="0">
                <a:latin typeface="Times New Roman"/>
                <a:cs typeface="Times New Roman"/>
              </a:rPr>
              <a:t>hagyományos  </a:t>
            </a:r>
            <a:r>
              <a:rPr sz="900" spc="10" dirty="0">
                <a:latin typeface="Times New Roman"/>
                <a:cs typeface="Times New Roman"/>
              </a:rPr>
              <a:t>vadkamerát. </a:t>
            </a:r>
            <a:r>
              <a:rPr sz="900" spc="20" dirty="0">
                <a:latin typeface="Times New Roman"/>
                <a:cs typeface="Times New Roman"/>
              </a:rPr>
              <a:t>A </a:t>
            </a:r>
            <a:r>
              <a:rPr sz="900" spc="10" dirty="0">
                <a:latin typeface="Times New Roman"/>
                <a:cs typeface="Times New Roman"/>
              </a:rPr>
              <a:t>közeli</a:t>
            </a:r>
            <a:r>
              <a:rPr sz="900" spc="-150" dirty="0">
                <a:latin typeface="Times New Roman"/>
                <a:cs typeface="Times New Roman"/>
              </a:rPr>
              <a:t> </a:t>
            </a:r>
            <a:r>
              <a:rPr sz="900" spc="10" dirty="0">
                <a:latin typeface="Times New Roman"/>
                <a:cs typeface="Times New Roman"/>
              </a:rPr>
              <a:t>felvételek</a:t>
            </a:r>
            <a:endParaRPr sz="900">
              <a:latin typeface="Times New Roman"/>
              <a:cs typeface="Times New Roman"/>
            </a:endParaRPr>
          </a:p>
          <a:p>
            <a:pPr marL="48260" marR="42545" indent="1270" algn="ctr">
              <a:lnSpc>
                <a:spcPct val="103400"/>
              </a:lnSpc>
            </a:pPr>
            <a:r>
              <a:rPr sz="900" spc="10" dirty="0">
                <a:latin typeface="Times New Roman"/>
                <a:cs typeface="Times New Roman"/>
              </a:rPr>
              <a:t>túlexponáltak a </a:t>
            </a:r>
            <a:r>
              <a:rPr sz="900" spc="15" dirty="0">
                <a:latin typeface="Times New Roman"/>
                <a:cs typeface="Times New Roman"/>
              </a:rPr>
              <a:t>NIR LED-ek </a:t>
            </a:r>
            <a:r>
              <a:rPr sz="900" spc="10" dirty="0">
                <a:latin typeface="Times New Roman"/>
                <a:cs typeface="Times New Roman"/>
              </a:rPr>
              <a:t>és a  dinamikus fénymérés hiánya</a:t>
            </a:r>
            <a:r>
              <a:rPr sz="900" spc="-30" dirty="0">
                <a:latin typeface="Times New Roman"/>
                <a:cs typeface="Times New Roman"/>
              </a:rPr>
              <a:t> </a:t>
            </a:r>
            <a:r>
              <a:rPr sz="900" spc="5" dirty="0">
                <a:latin typeface="Times New Roman"/>
                <a:cs typeface="Times New Roman"/>
              </a:rPr>
              <a:t>miatt.</a:t>
            </a:r>
            <a:endParaRPr sz="900">
              <a:latin typeface="Times New Roman"/>
              <a:cs typeface="Times New Roman"/>
            </a:endParaRPr>
          </a:p>
        </p:txBody>
      </p:sp>
      <p:sp>
        <p:nvSpPr>
          <p:cNvPr id="53" name="object 53"/>
          <p:cNvSpPr/>
          <p:nvPr/>
        </p:nvSpPr>
        <p:spPr>
          <a:xfrm>
            <a:off x="4045358" y="10946724"/>
            <a:ext cx="5065209" cy="1407081"/>
          </a:xfrm>
          <a:prstGeom prst="rect">
            <a:avLst/>
          </a:prstGeom>
          <a:blipFill>
            <a:blip r:embed="rId25" cstate="print"/>
            <a:stretch>
              <a:fillRect/>
            </a:stretch>
          </a:blipFill>
        </p:spPr>
        <p:txBody>
          <a:bodyPr wrap="square" lIns="0" tIns="0" rIns="0" bIns="0" rtlCol="0"/>
          <a:lstStyle/>
          <a:p>
            <a:endParaRPr/>
          </a:p>
        </p:txBody>
      </p:sp>
      <p:sp>
        <p:nvSpPr>
          <p:cNvPr id="54" name="object 54"/>
          <p:cNvSpPr txBox="1"/>
          <p:nvPr/>
        </p:nvSpPr>
        <p:spPr>
          <a:xfrm>
            <a:off x="4111381" y="17277827"/>
            <a:ext cx="2786380" cy="167640"/>
          </a:xfrm>
          <a:prstGeom prst="rect">
            <a:avLst/>
          </a:prstGeom>
        </p:spPr>
        <p:txBody>
          <a:bodyPr vert="horz" wrap="square" lIns="0" tIns="16510" rIns="0" bIns="0" rtlCol="0">
            <a:spAutoFit/>
          </a:bodyPr>
          <a:lstStyle/>
          <a:p>
            <a:pPr marL="12700">
              <a:lnSpc>
                <a:spcPct val="100000"/>
              </a:lnSpc>
              <a:spcBef>
                <a:spcPts val="130"/>
              </a:spcBef>
            </a:pPr>
            <a:r>
              <a:rPr sz="900" dirty="0">
                <a:latin typeface="Times New Roman"/>
                <a:cs typeface="Times New Roman"/>
              </a:rPr>
              <a:t>Vaddisznó </a:t>
            </a:r>
            <a:r>
              <a:rPr sz="900" spc="10" dirty="0">
                <a:latin typeface="Times New Roman"/>
                <a:cs typeface="Times New Roman"/>
              </a:rPr>
              <a:t>és muflon </a:t>
            </a:r>
            <a:r>
              <a:rPr sz="900" spc="5" dirty="0">
                <a:latin typeface="Times New Roman"/>
                <a:cs typeface="Times New Roman"/>
              </a:rPr>
              <a:t>szemléli </a:t>
            </a:r>
            <a:r>
              <a:rPr sz="900" spc="10" dirty="0">
                <a:latin typeface="Times New Roman"/>
                <a:cs typeface="Times New Roman"/>
              </a:rPr>
              <a:t>a </a:t>
            </a:r>
            <a:r>
              <a:rPr sz="900" spc="15" dirty="0">
                <a:latin typeface="Times New Roman"/>
                <a:cs typeface="Times New Roman"/>
              </a:rPr>
              <a:t>hagyományos</a:t>
            </a:r>
            <a:r>
              <a:rPr sz="900" spc="-5" dirty="0">
                <a:latin typeface="Times New Roman"/>
                <a:cs typeface="Times New Roman"/>
              </a:rPr>
              <a:t> </a:t>
            </a:r>
            <a:r>
              <a:rPr sz="900" spc="10" dirty="0">
                <a:latin typeface="Times New Roman"/>
                <a:cs typeface="Times New Roman"/>
              </a:rPr>
              <a:t>vadkamerát</a:t>
            </a:r>
            <a:endParaRPr sz="900">
              <a:latin typeface="Times New Roman"/>
              <a:cs typeface="Times New Roman"/>
            </a:endParaRPr>
          </a:p>
        </p:txBody>
      </p:sp>
      <p:sp>
        <p:nvSpPr>
          <p:cNvPr id="55" name="object 55"/>
          <p:cNvSpPr txBox="1"/>
          <p:nvPr/>
        </p:nvSpPr>
        <p:spPr>
          <a:xfrm>
            <a:off x="7146700" y="17284920"/>
            <a:ext cx="1755775" cy="167640"/>
          </a:xfrm>
          <a:prstGeom prst="rect">
            <a:avLst/>
          </a:prstGeom>
        </p:spPr>
        <p:txBody>
          <a:bodyPr vert="horz" wrap="square" lIns="0" tIns="16510" rIns="0" bIns="0" rtlCol="0">
            <a:spAutoFit/>
          </a:bodyPr>
          <a:lstStyle/>
          <a:p>
            <a:pPr marL="12700">
              <a:lnSpc>
                <a:spcPct val="100000"/>
              </a:lnSpc>
              <a:spcBef>
                <a:spcPts val="130"/>
              </a:spcBef>
            </a:pPr>
            <a:r>
              <a:rPr sz="900" spc="15" dirty="0">
                <a:latin typeface="Times New Roman"/>
                <a:cs typeface="Times New Roman"/>
              </a:rPr>
              <a:t>Harc </a:t>
            </a:r>
            <a:r>
              <a:rPr sz="900" spc="10" dirty="0">
                <a:latin typeface="Times New Roman"/>
                <a:cs typeface="Times New Roman"/>
              </a:rPr>
              <a:t>az Interspect kamera</a:t>
            </a:r>
            <a:r>
              <a:rPr sz="900" spc="-70" dirty="0">
                <a:latin typeface="Times New Roman"/>
                <a:cs typeface="Times New Roman"/>
              </a:rPr>
              <a:t> </a:t>
            </a:r>
            <a:r>
              <a:rPr sz="900" spc="10" dirty="0">
                <a:latin typeface="Times New Roman"/>
                <a:cs typeface="Times New Roman"/>
              </a:rPr>
              <a:t>felvételén</a:t>
            </a:r>
            <a:endParaRPr sz="900">
              <a:latin typeface="Times New Roman"/>
              <a:cs typeface="Times New Roman"/>
            </a:endParaRPr>
          </a:p>
        </p:txBody>
      </p:sp>
      <p:sp>
        <p:nvSpPr>
          <p:cNvPr id="56" name="object 56"/>
          <p:cNvSpPr txBox="1"/>
          <p:nvPr/>
        </p:nvSpPr>
        <p:spPr>
          <a:xfrm>
            <a:off x="12371602" y="17498217"/>
            <a:ext cx="1395095" cy="309880"/>
          </a:xfrm>
          <a:prstGeom prst="rect">
            <a:avLst/>
          </a:prstGeom>
        </p:spPr>
        <p:txBody>
          <a:bodyPr vert="horz" wrap="square" lIns="0" tIns="12065" rIns="0" bIns="0" rtlCol="0">
            <a:spAutoFit/>
          </a:bodyPr>
          <a:lstStyle/>
          <a:p>
            <a:pPr marL="171450" marR="5080" indent="-159385">
              <a:lnSpc>
                <a:spcPct val="103400"/>
              </a:lnSpc>
              <a:spcBef>
                <a:spcPts val="95"/>
              </a:spcBef>
            </a:pPr>
            <a:r>
              <a:rPr sz="900" spc="15" dirty="0">
                <a:latin typeface="Times New Roman"/>
                <a:cs typeface="Times New Roman"/>
              </a:rPr>
              <a:t>Az </a:t>
            </a:r>
            <a:r>
              <a:rPr sz="900" spc="10" dirty="0">
                <a:latin typeface="Times New Roman"/>
                <a:cs typeface="Times New Roman"/>
              </a:rPr>
              <a:t>aranysakál </a:t>
            </a:r>
            <a:r>
              <a:rPr sz="900" spc="15" dirty="0">
                <a:latin typeface="Times New Roman"/>
                <a:cs typeface="Times New Roman"/>
              </a:rPr>
              <a:t>nem </a:t>
            </a:r>
            <a:r>
              <a:rPr sz="900" spc="10" dirty="0">
                <a:latin typeface="Times New Roman"/>
                <a:cs typeface="Times New Roman"/>
              </a:rPr>
              <a:t>észleli</a:t>
            </a:r>
            <a:r>
              <a:rPr sz="900" spc="-95" dirty="0">
                <a:latin typeface="Times New Roman"/>
                <a:cs typeface="Times New Roman"/>
              </a:rPr>
              <a:t> </a:t>
            </a:r>
            <a:r>
              <a:rPr sz="900" spc="10" dirty="0">
                <a:latin typeface="Times New Roman"/>
                <a:cs typeface="Times New Roman"/>
              </a:rPr>
              <a:t>az  átalakított</a:t>
            </a:r>
            <a:r>
              <a:rPr sz="900" spc="-25" dirty="0">
                <a:latin typeface="Times New Roman"/>
                <a:cs typeface="Times New Roman"/>
              </a:rPr>
              <a:t> </a:t>
            </a:r>
            <a:r>
              <a:rPr sz="900" spc="10" dirty="0">
                <a:latin typeface="Times New Roman"/>
                <a:cs typeface="Times New Roman"/>
              </a:rPr>
              <a:t>vadkamerát</a:t>
            </a:r>
            <a:endParaRPr sz="900">
              <a:latin typeface="Times New Roman"/>
              <a:cs typeface="Times New Roman"/>
            </a:endParaRPr>
          </a:p>
        </p:txBody>
      </p:sp>
      <p:sp>
        <p:nvSpPr>
          <p:cNvPr id="57" name="object 57"/>
          <p:cNvSpPr txBox="1"/>
          <p:nvPr/>
        </p:nvSpPr>
        <p:spPr>
          <a:xfrm>
            <a:off x="1137763" y="18548858"/>
            <a:ext cx="4782820" cy="430530"/>
          </a:xfrm>
          <a:prstGeom prst="rect">
            <a:avLst/>
          </a:prstGeom>
        </p:spPr>
        <p:txBody>
          <a:bodyPr vert="horz" wrap="square" lIns="0" tIns="12065" rIns="0" bIns="0" rtlCol="0">
            <a:spAutoFit/>
          </a:bodyPr>
          <a:lstStyle/>
          <a:p>
            <a:pPr marL="12700" marR="5080">
              <a:lnSpc>
                <a:spcPct val="102000"/>
              </a:lnSpc>
              <a:spcBef>
                <a:spcPts val="95"/>
              </a:spcBef>
            </a:pPr>
            <a:r>
              <a:rPr sz="1300" spc="20" dirty="0">
                <a:latin typeface="Times New Roman"/>
                <a:cs typeface="Times New Roman"/>
              </a:rPr>
              <a:t>©</a:t>
            </a:r>
            <a:r>
              <a:rPr sz="1300" spc="-80" dirty="0">
                <a:latin typeface="Times New Roman"/>
                <a:cs typeface="Times New Roman"/>
              </a:rPr>
              <a:t> </a:t>
            </a:r>
            <a:r>
              <a:rPr sz="1300" spc="20" dirty="0">
                <a:latin typeface="Times New Roman"/>
                <a:cs typeface="Times New Roman"/>
              </a:rPr>
              <a:t>A</a:t>
            </a:r>
            <a:r>
              <a:rPr sz="1300" spc="-70" dirty="0">
                <a:latin typeface="Times New Roman"/>
                <a:cs typeface="Times New Roman"/>
              </a:rPr>
              <a:t> </a:t>
            </a:r>
            <a:r>
              <a:rPr sz="1300" spc="10" dirty="0">
                <a:latin typeface="Times New Roman"/>
                <a:cs typeface="Times New Roman"/>
              </a:rPr>
              <a:t>poszter</a:t>
            </a:r>
            <a:r>
              <a:rPr sz="1300" spc="-20" dirty="0">
                <a:latin typeface="Times New Roman"/>
                <a:cs typeface="Times New Roman"/>
              </a:rPr>
              <a:t> </a:t>
            </a:r>
            <a:r>
              <a:rPr sz="1300" spc="10" dirty="0">
                <a:latin typeface="Times New Roman"/>
                <a:cs typeface="Times New Roman"/>
              </a:rPr>
              <a:t>felvételeit</a:t>
            </a:r>
            <a:r>
              <a:rPr sz="1300" spc="-20" dirty="0">
                <a:latin typeface="Times New Roman"/>
                <a:cs typeface="Times New Roman"/>
              </a:rPr>
              <a:t> </a:t>
            </a:r>
            <a:r>
              <a:rPr sz="1300" spc="10" dirty="0">
                <a:latin typeface="Times New Roman"/>
                <a:cs typeface="Times New Roman"/>
              </a:rPr>
              <a:t>a</a:t>
            </a:r>
            <a:r>
              <a:rPr sz="1300" spc="-5" dirty="0">
                <a:latin typeface="Times New Roman"/>
                <a:cs typeface="Times New Roman"/>
              </a:rPr>
              <a:t> </a:t>
            </a:r>
            <a:r>
              <a:rPr sz="1300" spc="-15" dirty="0">
                <a:latin typeface="Times New Roman"/>
                <a:cs typeface="Times New Roman"/>
              </a:rPr>
              <a:t>Dr.</a:t>
            </a:r>
            <a:r>
              <a:rPr sz="1300" dirty="0">
                <a:latin typeface="Times New Roman"/>
                <a:cs typeface="Times New Roman"/>
              </a:rPr>
              <a:t> </a:t>
            </a:r>
            <a:r>
              <a:rPr sz="1300" spc="15" dirty="0">
                <a:latin typeface="Times New Roman"/>
                <a:cs typeface="Times New Roman"/>
              </a:rPr>
              <a:t>Bakó</a:t>
            </a:r>
            <a:r>
              <a:rPr sz="1300" spc="-10" dirty="0">
                <a:latin typeface="Times New Roman"/>
                <a:cs typeface="Times New Roman"/>
              </a:rPr>
              <a:t> </a:t>
            </a:r>
            <a:r>
              <a:rPr sz="1300" spc="10" dirty="0">
                <a:latin typeface="Times New Roman"/>
                <a:cs typeface="Times New Roman"/>
              </a:rPr>
              <a:t>Gábor</a:t>
            </a:r>
            <a:r>
              <a:rPr sz="1300" spc="-5" dirty="0">
                <a:latin typeface="Times New Roman"/>
                <a:cs typeface="Times New Roman"/>
              </a:rPr>
              <a:t> </a:t>
            </a:r>
            <a:r>
              <a:rPr sz="1300" spc="10" dirty="0">
                <a:latin typeface="Times New Roman"/>
                <a:cs typeface="Times New Roman"/>
              </a:rPr>
              <a:t>és</a:t>
            </a:r>
            <a:r>
              <a:rPr sz="1300" spc="5" dirty="0">
                <a:latin typeface="Times New Roman"/>
                <a:cs typeface="Times New Roman"/>
              </a:rPr>
              <a:t> </a:t>
            </a:r>
            <a:r>
              <a:rPr sz="1300" spc="10" dirty="0">
                <a:latin typeface="Times New Roman"/>
                <a:cs typeface="Times New Roman"/>
              </a:rPr>
              <a:t>Bakó-Hegedüs</a:t>
            </a:r>
            <a:r>
              <a:rPr sz="1300" spc="-10" dirty="0">
                <a:latin typeface="Times New Roman"/>
                <a:cs typeface="Times New Roman"/>
              </a:rPr>
              <a:t> </a:t>
            </a:r>
            <a:r>
              <a:rPr sz="1300" spc="10" dirty="0">
                <a:latin typeface="Times New Roman"/>
                <a:cs typeface="Times New Roman"/>
              </a:rPr>
              <a:t>Kinga</a:t>
            </a:r>
            <a:r>
              <a:rPr sz="1300" spc="-15" dirty="0">
                <a:latin typeface="Times New Roman"/>
                <a:cs typeface="Times New Roman"/>
              </a:rPr>
              <a:t> </a:t>
            </a:r>
            <a:r>
              <a:rPr sz="1300" spc="10" dirty="0">
                <a:latin typeface="Times New Roman"/>
                <a:cs typeface="Times New Roman"/>
              </a:rPr>
              <a:t>által  üzemeltetett kameracsapdák </a:t>
            </a:r>
            <a:r>
              <a:rPr sz="1300" spc="5" dirty="0">
                <a:latin typeface="Times New Roman"/>
                <a:cs typeface="Times New Roman"/>
              </a:rPr>
              <a:t>videófelvételeiből </a:t>
            </a:r>
            <a:r>
              <a:rPr sz="1300" spc="10" dirty="0">
                <a:latin typeface="Times New Roman"/>
                <a:cs typeface="Times New Roman"/>
              </a:rPr>
              <a:t>fényképeztük</a:t>
            </a:r>
            <a:r>
              <a:rPr sz="1300" spc="-65" dirty="0">
                <a:latin typeface="Times New Roman"/>
                <a:cs typeface="Times New Roman"/>
              </a:rPr>
              <a:t> </a:t>
            </a:r>
            <a:r>
              <a:rPr sz="1300" spc="10" dirty="0">
                <a:latin typeface="Times New Roman"/>
                <a:cs typeface="Times New Roman"/>
              </a:rPr>
              <a:t>ki.</a:t>
            </a:r>
            <a:endParaRPr sz="1300">
              <a:latin typeface="Times New Roman"/>
              <a:cs typeface="Times New Roman"/>
            </a:endParaRPr>
          </a:p>
        </p:txBody>
      </p:sp>
      <p:sp>
        <p:nvSpPr>
          <p:cNvPr id="58" name="object 58"/>
          <p:cNvSpPr txBox="1"/>
          <p:nvPr/>
        </p:nvSpPr>
        <p:spPr>
          <a:xfrm>
            <a:off x="1208980" y="9347215"/>
            <a:ext cx="2494915" cy="309880"/>
          </a:xfrm>
          <a:prstGeom prst="rect">
            <a:avLst/>
          </a:prstGeom>
        </p:spPr>
        <p:txBody>
          <a:bodyPr vert="horz" wrap="square" lIns="0" tIns="12065" rIns="0" bIns="0" rtlCol="0">
            <a:spAutoFit/>
          </a:bodyPr>
          <a:lstStyle/>
          <a:p>
            <a:pPr marL="12700" marR="5080" indent="137160">
              <a:lnSpc>
                <a:spcPct val="103400"/>
              </a:lnSpc>
              <a:spcBef>
                <a:spcPts val="95"/>
              </a:spcBef>
            </a:pPr>
            <a:r>
              <a:rPr sz="900" spc="15" dirty="0">
                <a:latin typeface="Times New Roman"/>
                <a:cs typeface="Times New Roman"/>
              </a:rPr>
              <a:t>Az </a:t>
            </a:r>
            <a:r>
              <a:rPr sz="900" spc="10" dirty="0">
                <a:latin typeface="Times New Roman"/>
                <a:cs typeface="Times New Roman"/>
              </a:rPr>
              <a:t>Interspect kamerák LEDjeinek (vörös) és a  klasszikus vadkamerák </a:t>
            </a:r>
            <a:r>
              <a:rPr sz="900" spc="15" dirty="0">
                <a:latin typeface="Times New Roman"/>
                <a:cs typeface="Times New Roman"/>
              </a:rPr>
              <a:t>LEDjeinek </a:t>
            </a:r>
            <a:r>
              <a:rPr sz="900" spc="10" dirty="0">
                <a:latin typeface="Times New Roman"/>
                <a:cs typeface="Times New Roman"/>
              </a:rPr>
              <a:t>spektruma</a:t>
            </a:r>
            <a:r>
              <a:rPr sz="900" spc="-50" dirty="0">
                <a:latin typeface="Times New Roman"/>
                <a:cs typeface="Times New Roman"/>
              </a:rPr>
              <a:t> </a:t>
            </a:r>
            <a:r>
              <a:rPr sz="900" spc="10" dirty="0">
                <a:latin typeface="Times New Roman"/>
                <a:cs typeface="Times New Roman"/>
              </a:rPr>
              <a:t>(kék).</a:t>
            </a:r>
            <a:endParaRPr sz="900">
              <a:latin typeface="Times New Roman"/>
              <a:cs typeface="Times New Roman"/>
            </a:endParaRPr>
          </a:p>
        </p:txBody>
      </p:sp>
      <p:sp>
        <p:nvSpPr>
          <p:cNvPr id="59" name="object 59"/>
          <p:cNvSpPr txBox="1"/>
          <p:nvPr/>
        </p:nvSpPr>
        <p:spPr>
          <a:xfrm>
            <a:off x="3483313" y="19574381"/>
            <a:ext cx="1297305" cy="292100"/>
          </a:xfrm>
          <a:prstGeom prst="rect">
            <a:avLst/>
          </a:prstGeom>
        </p:spPr>
        <p:txBody>
          <a:bodyPr vert="horz" wrap="square" lIns="0" tIns="12065" rIns="0" bIns="0" rtlCol="0">
            <a:spAutoFit/>
          </a:bodyPr>
          <a:lstStyle/>
          <a:p>
            <a:pPr marL="12700">
              <a:lnSpc>
                <a:spcPct val="100000"/>
              </a:lnSpc>
              <a:spcBef>
                <a:spcPts val="95"/>
              </a:spcBef>
            </a:pPr>
            <a:r>
              <a:rPr sz="1750" spc="-15" dirty="0">
                <a:latin typeface="Calibri"/>
                <a:cs typeface="Calibri"/>
              </a:rPr>
              <a:t>Interspect Kft.</a:t>
            </a:r>
            <a:endParaRPr sz="1750">
              <a:latin typeface="Calibri"/>
              <a:cs typeface="Calibri"/>
            </a:endParaRPr>
          </a:p>
        </p:txBody>
      </p:sp>
      <p:sp>
        <p:nvSpPr>
          <p:cNvPr id="60" name="object 60"/>
          <p:cNvSpPr txBox="1"/>
          <p:nvPr/>
        </p:nvSpPr>
        <p:spPr>
          <a:xfrm>
            <a:off x="5123135" y="19574381"/>
            <a:ext cx="1737995" cy="292100"/>
          </a:xfrm>
          <a:prstGeom prst="rect">
            <a:avLst/>
          </a:prstGeom>
        </p:spPr>
        <p:txBody>
          <a:bodyPr vert="horz" wrap="square" lIns="0" tIns="12065" rIns="0" bIns="0" rtlCol="0">
            <a:spAutoFit/>
          </a:bodyPr>
          <a:lstStyle/>
          <a:p>
            <a:pPr marL="12700">
              <a:lnSpc>
                <a:spcPct val="100000"/>
              </a:lnSpc>
              <a:spcBef>
                <a:spcPts val="95"/>
              </a:spcBef>
            </a:pPr>
            <a:r>
              <a:rPr sz="1750" u="heavy" spc="-15" dirty="0">
                <a:solidFill>
                  <a:srgbClr val="0462C1"/>
                </a:solidFill>
                <a:uFill>
                  <a:solidFill>
                    <a:srgbClr val="0462C1"/>
                  </a:solidFill>
                </a:uFill>
                <a:latin typeface="Calibri"/>
                <a:cs typeface="Calibri"/>
                <a:hlinkClick r:id="rId26"/>
              </a:rPr>
              <a:t>www.interspect.hu</a:t>
            </a:r>
            <a:endParaRPr sz="1750">
              <a:latin typeface="Calibri"/>
              <a:cs typeface="Calibri"/>
            </a:endParaRPr>
          </a:p>
        </p:txBody>
      </p:sp>
      <p:sp>
        <p:nvSpPr>
          <p:cNvPr id="61" name="object 61"/>
          <p:cNvSpPr txBox="1"/>
          <p:nvPr/>
        </p:nvSpPr>
        <p:spPr>
          <a:xfrm>
            <a:off x="7100602" y="19574381"/>
            <a:ext cx="4493895" cy="292100"/>
          </a:xfrm>
          <a:prstGeom prst="rect">
            <a:avLst/>
          </a:prstGeom>
        </p:spPr>
        <p:txBody>
          <a:bodyPr vert="horz" wrap="square" lIns="0" tIns="12065" rIns="0" bIns="0" rtlCol="0">
            <a:spAutoFit/>
          </a:bodyPr>
          <a:lstStyle/>
          <a:p>
            <a:pPr marL="12700">
              <a:lnSpc>
                <a:spcPct val="100000"/>
              </a:lnSpc>
              <a:spcBef>
                <a:spcPts val="95"/>
              </a:spcBef>
              <a:tabLst>
                <a:tab pos="2565400" algn="l"/>
              </a:tabLst>
            </a:pPr>
            <a:r>
              <a:rPr sz="1750" spc="-5" dirty="0">
                <a:latin typeface="Calibri"/>
                <a:cs typeface="Calibri"/>
              </a:rPr>
              <a:t>E-mail:</a:t>
            </a:r>
            <a:r>
              <a:rPr sz="1750" spc="25" dirty="0">
                <a:latin typeface="Calibri"/>
                <a:cs typeface="Calibri"/>
              </a:rPr>
              <a:t> </a:t>
            </a:r>
            <a:r>
              <a:rPr sz="1750" u="heavy" spc="-15" dirty="0">
                <a:solidFill>
                  <a:srgbClr val="0462C1"/>
                </a:solidFill>
                <a:uFill>
                  <a:solidFill>
                    <a:srgbClr val="0462C1"/>
                  </a:solidFill>
                </a:uFill>
                <a:latin typeface="Calibri"/>
                <a:cs typeface="Calibri"/>
                <a:hlinkClick r:id="rId2"/>
              </a:rPr>
              <a:t>info@interspect.hu</a:t>
            </a:r>
            <a:r>
              <a:rPr sz="1750" spc="-15" dirty="0">
                <a:solidFill>
                  <a:srgbClr val="0462C1"/>
                </a:solidFill>
                <a:latin typeface="Calibri"/>
                <a:cs typeface="Calibri"/>
              </a:rPr>
              <a:t>	</a:t>
            </a:r>
            <a:r>
              <a:rPr sz="1750" spc="-35" dirty="0">
                <a:latin typeface="Calibri"/>
                <a:cs typeface="Calibri"/>
              </a:rPr>
              <a:t>Tel.: </a:t>
            </a:r>
            <a:r>
              <a:rPr sz="1750" spc="-5" dirty="0">
                <a:latin typeface="Calibri"/>
                <a:cs typeface="Calibri"/>
              </a:rPr>
              <a:t>+36 70 615 7223</a:t>
            </a:r>
            <a:endParaRPr sz="1750">
              <a:latin typeface="Calibri"/>
              <a:cs typeface="Calibri"/>
            </a:endParaRPr>
          </a:p>
        </p:txBody>
      </p:sp>
      <p:sp>
        <p:nvSpPr>
          <p:cNvPr id="62" name="object 62"/>
          <p:cNvSpPr/>
          <p:nvPr/>
        </p:nvSpPr>
        <p:spPr>
          <a:xfrm>
            <a:off x="1077296" y="7906322"/>
            <a:ext cx="2652461" cy="1471442"/>
          </a:xfrm>
          <a:prstGeom prst="rect">
            <a:avLst/>
          </a:prstGeom>
          <a:blipFill>
            <a:blip r:embed="rId27" cstate="print"/>
            <a:stretch>
              <a:fillRect/>
            </a:stretch>
          </a:blipFill>
        </p:spPr>
        <p:txBody>
          <a:bodyPr wrap="square" lIns="0" tIns="0" rIns="0" bIns="0" rtlCol="0"/>
          <a:lstStyle/>
          <a:p>
            <a:endParaRPr/>
          </a:p>
        </p:txBody>
      </p:sp>
      <p:sp>
        <p:nvSpPr>
          <p:cNvPr id="63" name="object 63"/>
          <p:cNvSpPr txBox="1"/>
          <p:nvPr/>
        </p:nvSpPr>
        <p:spPr>
          <a:xfrm>
            <a:off x="1191959" y="9789646"/>
            <a:ext cx="2679065" cy="422275"/>
          </a:xfrm>
          <a:prstGeom prst="rect">
            <a:avLst/>
          </a:prstGeom>
        </p:spPr>
        <p:txBody>
          <a:bodyPr vert="horz" wrap="square" lIns="0" tIns="12700" rIns="0" bIns="0" rtlCol="0">
            <a:spAutoFit/>
          </a:bodyPr>
          <a:lstStyle/>
          <a:p>
            <a:pPr marL="12700" marR="5080">
              <a:lnSpc>
                <a:spcPct val="100000"/>
              </a:lnSpc>
              <a:spcBef>
                <a:spcPts val="100"/>
              </a:spcBef>
              <a:tabLst>
                <a:tab pos="1104265" algn="l"/>
                <a:tab pos="1435100" algn="l"/>
                <a:tab pos="1701800" algn="l"/>
              </a:tabLst>
            </a:pPr>
            <a:r>
              <a:rPr sz="1300" spc="-5" dirty="0">
                <a:latin typeface="Times New Roman"/>
                <a:cs typeface="Times New Roman"/>
              </a:rPr>
              <a:t>Az </a:t>
            </a:r>
            <a:r>
              <a:rPr sz="1300" dirty="0">
                <a:latin typeface="Times New Roman"/>
                <a:cs typeface="Times New Roman"/>
              </a:rPr>
              <a:t>állatok </a:t>
            </a:r>
            <a:r>
              <a:rPr sz="1300" spc="-5" dirty="0">
                <a:latin typeface="Times New Roman"/>
                <a:cs typeface="Times New Roman"/>
              </a:rPr>
              <a:t>természetes viselkedésének  </a:t>
            </a:r>
            <a:r>
              <a:rPr sz="1300" dirty="0">
                <a:latin typeface="Times New Roman"/>
                <a:cs typeface="Times New Roman"/>
              </a:rPr>
              <a:t>vizsg</a:t>
            </a:r>
            <a:r>
              <a:rPr sz="1300" spc="-5" dirty="0">
                <a:latin typeface="Times New Roman"/>
                <a:cs typeface="Times New Roman"/>
              </a:rPr>
              <a:t>á</a:t>
            </a:r>
            <a:r>
              <a:rPr sz="1300" dirty="0">
                <a:latin typeface="Times New Roman"/>
                <a:cs typeface="Times New Roman"/>
              </a:rPr>
              <a:t>lat</a:t>
            </a:r>
            <a:r>
              <a:rPr sz="1300" spc="-10" dirty="0">
                <a:latin typeface="Times New Roman"/>
                <a:cs typeface="Times New Roman"/>
              </a:rPr>
              <a:t>á</a:t>
            </a:r>
            <a:r>
              <a:rPr sz="1300" dirty="0">
                <a:latin typeface="Times New Roman"/>
                <a:cs typeface="Times New Roman"/>
              </a:rPr>
              <a:t>hoz	</a:t>
            </a:r>
            <a:r>
              <a:rPr sz="1300" spc="-5" dirty="0">
                <a:latin typeface="Times New Roman"/>
                <a:cs typeface="Times New Roman"/>
              </a:rPr>
              <a:t>é</a:t>
            </a:r>
            <a:r>
              <a:rPr sz="1300" dirty="0">
                <a:latin typeface="Times New Roman"/>
                <a:cs typeface="Times New Roman"/>
              </a:rPr>
              <a:t>s	a	z</a:t>
            </a:r>
            <a:r>
              <a:rPr sz="1300" spc="-5" dirty="0">
                <a:latin typeface="Times New Roman"/>
                <a:cs typeface="Times New Roman"/>
              </a:rPr>
              <a:t>a</a:t>
            </a:r>
            <a:r>
              <a:rPr sz="1300" spc="5" dirty="0">
                <a:latin typeface="Times New Roman"/>
                <a:cs typeface="Times New Roman"/>
              </a:rPr>
              <a:t>v</a:t>
            </a:r>
            <a:r>
              <a:rPr sz="1300" dirty="0">
                <a:latin typeface="Times New Roman"/>
                <a:cs typeface="Times New Roman"/>
              </a:rPr>
              <a:t>arás</a:t>
            </a:r>
            <a:r>
              <a:rPr sz="1300" spc="-10" dirty="0">
                <a:latin typeface="Times New Roman"/>
                <a:cs typeface="Times New Roman"/>
              </a:rPr>
              <a:t>m</a:t>
            </a:r>
            <a:r>
              <a:rPr sz="1300" dirty="0">
                <a:latin typeface="Times New Roman"/>
                <a:cs typeface="Times New Roman"/>
              </a:rPr>
              <a:t>entes</a:t>
            </a:r>
            <a:endParaRPr sz="1300">
              <a:latin typeface="Times New Roman"/>
              <a:cs typeface="Times New Roman"/>
            </a:endParaRPr>
          </a:p>
        </p:txBody>
      </p:sp>
      <p:sp>
        <p:nvSpPr>
          <p:cNvPr id="64" name="object 64"/>
          <p:cNvSpPr txBox="1"/>
          <p:nvPr/>
        </p:nvSpPr>
        <p:spPr>
          <a:xfrm>
            <a:off x="1191959" y="10186806"/>
            <a:ext cx="1978025" cy="422275"/>
          </a:xfrm>
          <a:prstGeom prst="rect">
            <a:avLst/>
          </a:prstGeom>
        </p:spPr>
        <p:txBody>
          <a:bodyPr vert="horz" wrap="square" lIns="0" tIns="12700" rIns="0" bIns="0" rtlCol="0">
            <a:spAutoFit/>
          </a:bodyPr>
          <a:lstStyle/>
          <a:p>
            <a:pPr marL="12700" marR="5080">
              <a:lnSpc>
                <a:spcPct val="100000"/>
              </a:lnSpc>
              <a:spcBef>
                <a:spcPts val="100"/>
              </a:spcBef>
              <a:tabLst>
                <a:tab pos="670560" algn="l"/>
                <a:tab pos="998219" algn="l"/>
                <a:tab pos="1195070" algn="l"/>
                <a:tab pos="1597660" algn="l"/>
              </a:tabLst>
            </a:pPr>
            <a:r>
              <a:rPr sz="1300" spc="-5" dirty="0">
                <a:latin typeface="Times New Roman"/>
                <a:cs typeface="Times New Roman"/>
              </a:rPr>
              <a:t>kutatás	és	filmkészítés  </a:t>
            </a:r>
            <a:r>
              <a:rPr sz="1300" dirty="0">
                <a:latin typeface="Times New Roman"/>
                <a:cs typeface="Times New Roman"/>
              </a:rPr>
              <a:t>kifejl</a:t>
            </a:r>
            <a:r>
              <a:rPr sz="1300" spc="-10" dirty="0">
                <a:latin typeface="Times New Roman"/>
                <a:cs typeface="Times New Roman"/>
              </a:rPr>
              <a:t>e</a:t>
            </a:r>
            <a:r>
              <a:rPr sz="1300" spc="-5" dirty="0">
                <a:latin typeface="Times New Roman"/>
                <a:cs typeface="Times New Roman"/>
              </a:rPr>
              <a:t>szte</a:t>
            </a:r>
            <a:r>
              <a:rPr sz="1300" spc="-10" dirty="0">
                <a:latin typeface="Times New Roman"/>
                <a:cs typeface="Times New Roman"/>
              </a:rPr>
              <a:t>t</a:t>
            </a:r>
            <a:r>
              <a:rPr sz="1300" dirty="0">
                <a:latin typeface="Times New Roman"/>
                <a:cs typeface="Times New Roman"/>
              </a:rPr>
              <a:t>tünk	egy	olyan</a:t>
            </a:r>
            <a:endParaRPr sz="1300">
              <a:latin typeface="Times New Roman"/>
              <a:cs typeface="Times New Roman"/>
            </a:endParaRPr>
          </a:p>
        </p:txBody>
      </p:sp>
      <p:sp>
        <p:nvSpPr>
          <p:cNvPr id="65" name="object 65"/>
          <p:cNvSpPr txBox="1"/>
          <p:nvPr/>
        </p:nvSpPr>
        <p:spPr>
          <a:xfrm>
            <a:off x="3166590" y="10186806"/>
            <a:ext cx="705485" cy="422275"/>
          </a:xfrm>
          <a:prstGeom prst="rect">
            <a:avLst/>
          </a:prstGeom>
        </p:spPr>
        <p:txBody>
          <a:bodyPr vert="horz" wrap="square" lIns="0" tIns="12700" rIns="0" bIns="0" rtlCol="0">
            <a:spAutoFit/>
          </a:bodyPr>
          <a:lstStyle/>
          <a:p>
            <a:pPr marL="154940" marR="5080" indent="-142875">
              <a:lnSpc>
                <a:spcPct val="100000"/>
              </a:lnSpc>
              <a:spcBef>
                <a:spcPts val="100"/>
              </a:spcBef>
            </a:pPr>
            <a:r>
              <a:rPr sz="1300" spc="-10" dirty="0">
                <a:latin typeface="Times New Roman"/>
                <a:cs typeface="Times New Roman"/>
              </a:rPr>
              <a:t>é</a:t>
            </a:r>
            <a:r>
              <a:rPr sz="1300" dirty="0">
                <a:latin typeface="Times New Roman"/>
                <a:cs typeface="Times New Roman"/>
              </a:rPr>
              <a:t>rdekében  eszközt,</a:t>
            </a:r>
            <a:endParaRPr sz="1300">
              <a:latin typeface="Times New Roman"/>
              <a:cs typeface="Times New Roman"/>
            </a:endParaRPr>
          </a:p>
        </p:txBody>
      </p:sp>
      <p:sp>
        <p:nvSpPr>
          <p:cNvPr id="66" name="object 66"/>
          <p:cNvSpPr txBox="1"/>
          <p:nvPr/>
        </p:nvSpPr>
        <p:spPr>
          <a:xfrm>
            <a:off x="1191959" y="10583825"/>
            <a:ext cx="2678430" cy="422909"/>
          </a:xfrm>
          <a:prstGeom prst="rect">
            <a:avLst/>
          </a:prstGeom>
        </p:spPr>
        <p:txBody>
          <a:bodyPr vert="horz" wrap="square" lIns="0" tIns="12700" rIns="0" bIns="0" rtlCol="0">
            <a:spAutoFit/>
          </a:bodyPr>
          <a:lstStyle/>
          <a:p>
            <a:pPr marL="12700" marR="5080">
              <a:lnSpc>
                <a:spcPct val="100000"/>
              </a:lnSpc>
              <a:spcBef>
                <a:spcPts val="100"/>
              </a:spcBef>
              <a:tabLst>
                <a:tab pos="588010" algn="l"/>
                <a:tab pos="835025" algn="l"/>
                <a:tab pos="861694" algn="l"/>
                <a:tab pos="1125220" algn="l"/>
                <a:tab pos="1410970" algn="l"/>
                <a:tab pos="1866900" algn="l"/>
                <a:tab pos="1924050" algn="l"/>
                <a:tab pos="2381250" algn="l"/>
              </a:tabLst>
            </a:pPr>
            <a:r>
              <a:rPr sz="1300" dirty="0">
                <a:latin typeface="Times New Roman"/>
                <a:cs typeface="Times New Roman"/>
              </a:rPr>
              <a:t>a</a:t>
            </a:r>
            <a:r>
              <a:rPr sz="1300" spc="-15" dirty="0">
                <a:latin typeface="Times New Roman"/>
                <a:cs typeface="Times New Roman"/>
              </a:rPr>
              <a:t>m</a:t>
            </a:r>
            <a:r>
              <a:rPr sz="1300" dirty="0">
                <a:latin typeface="Times New Roman"/>
                <a:cs typeface="Times New Roman"/>
              </a:rPr>
              <a:t>ely	a	jel</a:t>
            </a:r>
            <a:r>
              <a:rPr sz="1300" spc="-5" dirty="0">
                <a:latin typeface="Times New Roman"/>
                <a:cs typeface="Times New Roman"/>
              </a:rPr>
              <a:t>z</a:t>
            </a:r>
            <a:r>
              <a:rPr sz="1300" dirty="0">
                <a:latin typeface="Times New Roman"/>
                <a:cs typeface="Times New Roman"/>
              </a:rPr>
              <a:t>ett	fajok		ált</a:t>
            </a:r>
            <a:r>
              <a:rPr sz="1300" spc="-5" dirty="0">
                <a:latin typeface="Times New Roman"/>
                <a:cs typeface="Times New Roman"/>
              </a:rPr>
              <a:t>a</a:t>
            </a:r>
            <a:r>
              <a:rPr sz="1300" dirty="0">
                <a:latin typeface="Times New Roman"/>
                <a:cs typeface="Times New Roman"/>
              </a:rPr>
              <a:t>l	n</a:t>
            </a:r>
            <a:r>
              <a:rPr sz="1300" spc="-10" dirty="0">
                <a:latin typeface="Times New Roman"/>
                <a:cs typeface="Times New Roman"/>
              </a:rPr>
              <a:t>e</a:t>
            </a:r>
            <a:r>
              <a:rPr sz="1300" dirty="0">
                <a:latin typeface="Times New Roman"/>
                <a:cs typeface="Times New Roman"/>
              </a:rPr>
              <a:t>m  észl</a:t>
            </a:r>
            <a:r>
              <a:rPr sz="1300" spc="-5" dirty="0">
                <a:latin typeface="Times New Roman"/>
                <a:cs typeface="Times New Roman"/>
              </a:rPr>
              <a:t>e</a:t>
            </a:r>
            <a:r>
              <a:rPr sz="1300" dirty="0">
                <a:latin typeface="Times New Roman"/>
                <a:cs typeface="Times New Roman"/>
              </a:rPr>
              <a:t>lhe</a:t>
            </a:r>
            <a:r>
              <a:rPr sz="1300" spc="-10" dirty="0">
                <a:latin typeface="Times New Roman"/>
                <a:cs typeface="Times New Roman"/>
              </a:rPr>
              <a:t>t</a:t>
            </a:r>
            <a:r>
              <a:rPr sz="1300" dirty="0">
                <a:latin typeface="Times New Roman"/>
                <a:cs typeface="Times New Roman"/>
              </a:rPr>
              <a:t>ő		a	felsorolt	sze</a:t>
            </a:r>
            <a:r>
              <a:rPr sz="1300" spc="-15" dirty="0">
                <a:latin typeface="Times New Roman"/>
                <a:cs typeface="Times New Roman"/>
              </a:rPr>
              <a:t>m</a:t>
            </a:r>
            <a:r>
              <a:rPr sz="1300" dirty="0">
                <a:latin typeface="Times New Roman"/>
                <a:cs typeface="Times New Roman"/>
              </a:rPr>
              <a:t>pontok</a:t>
            </a:r>
            <a:endParaRPr sz="1300">
              <a:latin typeface="Times New Roman"/>
              <a:cs typeface="Times New Roman"/>
            </a:endParaRPr>
          </a:p>
        </p:txBody>
      </p:sp>
      <p:sp>
        <p:nvSpPr>
          <p:cNvPr id="67" name="object 67"/>
          <p:cNvSpPr txBox="1"/>
          <p:nvPr/>
        </p:nvSpPr>
        <p:spPr>
          <a:xfrm>
            <a:off x="1191959" y="10981245"/>
            <a:ext cx="2679700" cy="422275"/>
          </a:xfrm>
          <a:prstGeom prst="rect">
            <a:avLst/>
          </a:prstGeom>
        </p:spPr>
        <p:txBody>
          <a:bodyPr vert="horz" wrap="square" lIns="0" tIns="12700" rIns="0" bIns="0" rtlCol="0">
            <a:spAutoFit/>
          </a:bodyPr>
          <a:lstStyle/>
          <a:p>
            <a:pPr marL="12700" marR="5080">
              <a:lnSpc>
                <a:spcPct val="100000"/>
              </a:lnSpc>
              <a:spcBef>
                <a:spcPts val="100"/>
              </a:spcBef>
            </a:pPr>
            <a:r>
              <a:rPr sz="1300" dirty="0">
                <a:latin typeface="Times New Roman"/>
                <a:cs typeface="Times New Roman"/>
              </a:rPr>
              <a:t>szerint. Nem bocsát ki </a:t>
            </a:r>
            <a:r>
              <a:rPr sz="1300" spc="-5" dirty="0">
                <a:latin typeface="Times New Roman"/>
                <a:cs typeface="Times New Roman"/>
              </a:rPr>
              <a:t>zajt, </a:t>
            </a:r>
            <a:r>
              <a:rPr sz="1300" dirty="0">
                <a:latin typeface="Times New Roman"/>
                <a:cs typeface="Times New Roman"/>
              </a:rPr>
              <a:t>800 nm  alatti </a:t>
            </a:r>
            <a:r>
              <a:rPr sz="1300" spc="-5" dirty="0">
                <a:latin typeface="Times New Roman"/>
                <a:cs typeface="Times New Roman"/>
              </a:rPr>
              <a:t>hullámhosszúságú </a:t>
            </a:r>
            <a:r>
              <a:rPr sz="1300" dirty="0">
                <a:latin typeface="Times New Roman"/>
                <a:cs typeface="Times New Roman"/>
              </a:rPr>
              <a:t>fényt,</a:t>
            </a:r>
            <a:r>
              <a:rPr sz="1300" spc="10" dirty="0">
                <a:latin typeface="Times New Roman"/>
                <a:cs typeface="Times New Roman"/>
              </a:rPr>
              <a:t> </a:t>
            </a:r>
            <a:r>
              <a:rPr sz="1300" spc="-5" dirty="0">
                <a:latin typeface="Times New Roman"/>
                <a:cs typeface="Times New Roman"/>
              </a:rPr>
              <a:t>zavaró</a:t>
            </a:r>
            <a:endParaRPr sz="1300">
              <a:latin typeface="Times New Roman"/>
              <a:cs typeface="Times New Roman"/>
            </a:endParaRPr>
          </a:p>
        </p:txBody>
      </p:sp>
      <p:sp>
        <p:nvSpPr>
          <p:cNvPr id="68" name="object 68"/>
          <p:cNvSpPr txBox="1"/>
          <p:nvPr/>
        </p:nvSpPr>
        <p:spPr>
          <a:xfrm>
            <a:off x="2422446" y="11378405"/>
            <a:ext cx="1447165" cy="224154"/>
          </a:xfrm>
          <a:prstGeom prst="rect">
            <a:avLst/>
          </a:prstGeom>
        </p:spPr>
        <p:txBody>
          <a:bodyPr vert="horz" wrap="square" lIns="0" tIns="12700" rIns="0" bIns="0" rtlCol="0">
            <a:spAutoFit/>
          </a:bodyPr>
          <a:lstStyle/>
          <a:p>
            <a:pPr marL="12700">
              <a:lnSpc>
                <a:spcPct val="100000"/>
              </a:lnSpc>
              <a:spcBef>
                <a:spcPts val="100"/>
              </a:spcBef>
              <a:tabLst>
                <a:tab pos="1289050" algn="l"/>
              </a:tabLst>
            </a:pPr>
            <a:r>
              <a:rPr sz="1300" spc="-10" dirty="0">
                <a:latin typeface="Times New Roman"/>
                <a:cs typeface="Times New Roman"/>
              </a:rPr>
              <a:t>m</a:t>
            </a:r>
            <a:r>
              <a:rPr sz="1300" dirty="0">
                <a:latin typeface="Times New Roman"/>
                <a:cs typeface="Times New Roman"/>
              </a:rPr>
              <a:t>ini</a:t>
            </a:r>
            <a:r>
              <a:rPr sz="1300" spc="-5" dirty="0">
                <a:latin typeface="Times New Roman"/>
                <a:cs typeface="Times New Roman"/>
              </a:rPr>
              <a:t>m</a:t>
            </a:r>
            <a:r>
              <a:rPr sz="1300" dirty="0">
                <a:latin typeface="Times New Roman"/>
                <a:cs typeface="Times New Roman"/>
              </a:rPr>
              <a:t>alizáltuk	</a:t>
            </a:r>
            <a:r>
              <a:rPr sz="1300" spc="-10" dirty="0">
                <a:latin typeface="Times New Roman"/>
                <a:cs typeface="Times New Roman"/>
              </a:rPr>
              <a:t>az</a:t>
            </a:r>
            <a:endParaRPr sz="1300">
              <a:latin typeface="Times New Roman"/>
              <a:cs typeface="Times New Roman"/>
            </a:endParaRPr>
          </a:p>
        </p:txBody>
      </p:sp>
      <p:sp>
        <p:nvSpPr>
          <p:cNvPr id="69" name="object 69"/>
          <p:cNvSpPr txBox="1"/>
          <p:nvPr/>
        </p:nvSpPr>
        <p:spPr>
          <a:xfrm>
            <a:off x="1191959" y="11378405"/>
            <a:ext cx="1087120" cy="692150"/>
          </a:xfrm>
          <a:prstGeom prst="rect">
            <a:avLst/>
          </a:prstGeom>
        </p:spPr>
        <p:txBody>
          <a:bodyPr vert="horz" wrap="square" lIns="0" tIns="12700" rIns="0" bIns="0" rtlCol="0">
            <a:spAutoFit/>
          </a:bodyPr>
          <a:lstStyle/>
          <a:p>
            <a:pPr marL="12700" marR="5080">
              <a:lnSpc>
                <a:spcPct val="100000"/>
              </a:lnSpc>
              <a:spcBef>
                <a:spcPts val="100"/>
              </a:spcBef>
              <a:tabLst>
                <a:tab pos="828675" algn="l"/>
              </a:tabLst>
            </a:pPr>
            <a:r>
              <a:rPr sz="1300" spc="-5" dirty="0">
                <a:latin typeface="Times New Roman"/>
                <a:cs typeface="Times New Roman"/>
              </a:rPr>
              <a:t>illatokat	és  </a:t>
            </a:r>
            <a:r>
              <a:rPr sz="1300" dirty="0">
                <a:latin typeface="Times New Roman"/>
                <a:cs typeface="Times New Roman"/>
              </a:rPr>
              <a:t>elektrosz</a:t>
            </a:r>
            <a:r>
              <a:rPr sz="1300" spc="-10" dirty="0">
                <a:latin typeface="Times New Roman"/>
                <a:cs typeface="Times New Roman"/>
              </a:rPr>
              <a:t>m</a:t>
            </a:r>
            <a:r>
              <a:rPr sz="1300" dirty="0">
                <a:latin typeface="Times New Roman"/>
                <a:cs typeface="Times New Roman"/>
              </a:rPr>
              <a:t>ogo</a:t>
            </a:r>
            <a:r>
              <a:rPr sz="1300" spc="5" dirty="0">
                <a:latin typeface="Times New Roman"/>
                <a:cs typeface="Times New Roman"/>
              </a:rPr>
              <a:t>t</a:t>
            </a:r>
            <a:r>
              <a:rPr sz="1300" dirty="0">
                <a:latin typeface="Times New Roman"/>
                <a:cs typeface="Times New Roman"/>
              </a:rPr>
              <a:t>.</a:t>
            </a:r>
            <a:endParaRPr sz="1300">
              <a:latin typeface="Times New Roman"/>
              <a:cs typeface="Times New Roman"/>
            </a:endParaRPr>
          </a:p>
          <a:p>
            <a:pPr marL="18415">
              <a:lnSpc>
                <a:spcPct val="100000"/>
              </a:lnSpc>
              <a:spcBef>
                <a:spcPts val="860"/>
              </a:spcBef>
            </a:pPr>
            <a:r>
              <a:rPr sz="1050" u="sng" spc="-265" dirty="0">
                <a:solidFill>
                  <a:srgbClr val="0D0D0D"/>
                </a:solidFill>
                <a:uFill>
                  <a:solidFill>
                    <a:srgbClr val="0D0D0D"/>
                  </a:solidFill>
                </a:uFill>
                <a:latin typeface="Times New Roman"/>
                <a:cs typeface="Times New Roman"/>
              </a:rPr>
              <a:t> </a:t>
            </a:r>
            <a:r>
              <a:rPr sz="1050" u="sng" spc="-5" dirty="0">
                <a:solidFill>
                  <a:srgbClr val="0D0D0D"/>
                </a:solidFill>
                <a:uFill>
                  <a:solidFill>
                    <a:srgbClr val="0D0D0D"/>
                  </a:solidFill>
                </a:uFill>
                <a:latin typeface="Times New Roman"/>
                <a:cs typeface="Times New Roman"/>
              </a:rPr>
              <a:t>Vizsgált </a:t>
            </a:r>
            <a:r>
              <a:rPr sz="1050" u="sng" dirty="0">
                <a:solidFill>
                  <a:srgbClr val="0D0D0D"/>
                </a:solidFill>
                <a:uFill>
                  <a:solidFill>
                    <a:srgbClr val="0D0D0D"/>
                  </a:solidFill>
                </a:uFill>
                <a:latin typeface="Times New Roman"/>
                <a:cs typeface="Times New Roman"/>
              </a:rPr>
              <a:t>fajok</a:t>
            </a:r>
            <a:r>
              <a:rPr sz="1050" dirty="0">
                <a:solidFill>
                  <a:srgbClr val="0D0D0D"/>
                </a:solidFill>
                <a:latin typeface="Times New Roman"/>
                <a:cs typeface="Times New Roman"/>
              </a:rPr>
              <a:t>:</a:t>
            </a:r>
            <a:endParaRPr sz="1050">
              <a:latin typeface="Times New Roman"/>
              <a:cs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454339" y="566241"/>
            <a:ext cx="12165330" cy="1661993"/>
          </a:xfrm>
          <a:prstGeom prst="rect">
            <a:avLst/>
          </a:prstGeom>
          <a:solidFill>
            <a:srgbClr val="FFFFFF">
              <a:alpha val="61175"/>
            </a:srgbClr>
          </a:solidFill>
          <a:ln w="42072">
            <a:solidFill>
              <a:srgbClr val="3A7C22"/>
            </a:solidFill>
          </a:ln>
        </p:spPr>
        <p:txBody>
          <a:bodyPr vert="horz" wrap="square" lIns="0" tIns="0" rIns="0" bIns="0" rtlCol="0">
            <a:spAutoFit/>
          </a:bodyPr>
          <a:lstStyle/>
          <a:p>
            <a:pPr algn="ctr">
              <a:lnSpc>
                <a:spcPts val="3329"/>
              </a:lnSpc>
            </a:pPr>
            <a:r>
              <a:rPr sz="2800" b="1" spc="20" dirty="0">
                <a:solidFill>
                  <a:prstClr val="black"/>
                </a:solidFill>
                <a:latin typeface="Times New Roman"/>
                <a:cs typeface="Times New Roman"/>
              </a:rPr>
              <a:t>Különböző </a:t>
            </a:r>
            <a:r>
              <a:rPr sz="2800" b="1" spc="15" dirty="0">
                <a:solidFill>
                  <a:prstClr val="black"/>
                </a:solidFill>
                <a:latin typeface="Times New Roman"/>
                <a:cs typeface="Times New Roman"/>
              </a:rPr>
              <a:t>tájhasználati intenzitások és azok érzékenysége a</a:t>
            </a:r>
            <a:r>
              <a:rPr sz="2800" b="1" spc="-30" dirty="0">
                <a:solidFill>
                  <a:prstClr val="black"/>
                </a:solidFill>
                <a:latin typeface="Times New Roman"/>
                <a:cs typeface="Times New Roman"/>
              </a:rPr>
              <a:t> </a:t>
            </a:r>
            <a:r>
              <a:rPr sz="2800" b="1" spc="15" dirty="0">
                <a:solidFill>
                  <a:prstClr val="black"/>
                </a:solidFill>
                <a:latin typeface="Times New Roman"/>
                <a:cs typeface="Times New Roman"/>
              </a:rPr>
              <a:t>talajerózióra</a:t>
            </a:r>
            <a:endParaRPr sz="2800">
              <a:solidFill>
                <a:prstClr val="black"/>
              </a:solidFill>
              <a:latin typeface="Times New Roman"/>
              <a:cs typeface="Times New Roman"/>
            </a:endParaRPr>
          </a:p>
          <a:p>
            <a:pPr>
              <a:spcBef>
                <a:spcPts val="20"/>
              </a:spcBef>
            </a:pPr>
            <a:endParaRPr sz="2550">
              <a:solidFill>
                <a:prstClr val="black"/>
              </a:solidFill>
              <a:latin typeface="Times New Roman"/>
              <a:cs typeface="Times New Roman"/>
            </a:endParaRPr>
          </a:p>
          <a:p>
            <a:pPr marL="635" algn="ctr">
              <a:lnSpc>
                <a:spcPts val="1720"/>
              </a:lnSpc>
            </a:pPr>
            <a:r>
              <a:rPr sz="1500" spc="5" dirty="0">
                <a:solidFill>
                  <a:prstClr val="black"/>
                </a:solidFill>
                <a:latin typeface="Times New Roman"/>
                <a:cs typeface="Times New Roman"/>
              </a:rPr>
              <a:t>Keller Boglárka</a:t>
            </a:r>
            <a:r>
              <a:rPr sz="1500" spc="7" baseline="25000" dirty="0">
                <a:solidFill>
                  <a:prstClr val="black"/>
                </a:solidFill>
                <a:latin typeface="Times New Roman"/>
                <a:cs typeface="Times New Roman"/>
              </a:rPr>
              <a:t>1</a:t>
            </a:r>
            <a:r>
              <a:rPr sz="1500" spc="5" dirty="0">
                <a:solidFill>
                  <a:prstClr val="black"/>
                </a:solidFill>
                <a:latin typeface="Times New Roman"/>
                <a:cs typeface="Times New Roman"/>
              </a:rPr>
              <a:t>, Centeri Csaba</a:t>
            </a:r>
            <a:r>
              <a:rPr sz="1500" spc="7" baseline="25000" dirty="0">
                <a:solidFill>
                  <a:prstClr val="black"/>
                </a:solidFill>
                <a:latin typeface="Times New Roman"/>
                <a:cs typeface="Times New Roman"/>
              </a:rPr>
              <a:t>1</a:t>
            </a:r>
            <a:r>
              <a:rPr sz="1500" spc="5" dirty="0">
                <a:solidFill>
                  <a:prstClr val="black"/>
                </a:solidFill>
                <a:latin typeface="Times New Roman"/>
                <a:cs typeface="Times New Roman"/>
              </a:rPr>
              <a:t>, Szabó Judit</a:t>
            </a:r>
            <a:r>
              <a:rPr sz="1500" spc="7" baseline="25000" dirty="0">
                <a:solidFill>
                  <a:prstClr val="black"/>
                </a:solidFill>
                <a:latin typeface="Times New Roman"/>
                <a:cs typeface="Times New Roman"/>
              </a:rPr>
              <a:t>2</a:t>
            </a:r>
            <a:r>
              <a:rPr sz="1500" spc="5" dirty="0">
                <a:solidFill>
                  <a:prstClr val="black"/>
                </a:solidFill>
                <a:latin typeface="Times New Roman"/>
                <a:cs typeface="Times New Roman"/>
              </a:rPr>
              <a:t>, Szalai Zoltán</a:t>
            </a:r>
            <a:r>
              <a:rPr sz="1500" spc="7" baseline="25000" dirty="0">
                <a:solidFill>
                  <a:prstClr val="black"/>
                </a:solidFill>
                <a:latin typeface="Times New Roman"/>
                <a:cs typeface="Times New Roman"/>
              </a:rPr>
              <a:t>2,3</a:t>
            </a:r>
            <a:r>
              <a:rPr sz="1500" spc="5" dirty="0">
                <a:solidFill>
                  <a:prstClr val="black"/>
                </a:solidFill>
                <a:latin typeface="Times New Roman"/>
                <a:cs typeface="Times New Roman"/>
              </a:rPr>
              <a:t>, Jakab</a:t>
            </a:r>
            <a:r>
              <a:rPr sz="1500" spc="-100" dirty="0">
                <a:solidFill>
                  <a:prstClr val="black"/>
                </a:solidFill>
                <a:latin typeface="Times New Roman"/>
                <a:cs typeface="Times New Roman"/>
              </a:rPr>
              <a:t> </a:t>
            </a:r>
            <a:r>
              <a:rPr sz="1500" dirty="0">
                <a:solidFill>
                  <a:prstClr val="black"/>
                </a:solidFill>
                <a:latin typeface="Times New Roman"/>
                <a:cs typeface="Times New Roman"/>
              </a:rPr>
              <a:t>Gergely</a:t>
            </a:r>
            <a:r>
              <a:rPr sz="1500" baseline="25000" dirty="0">
                <a:solidFill>
                  <a:prstClr val="black"/>
                </a:solidFill>
                <a:latin typeface="Times New Roman"/>
                <a:cs typeface="Times New Roman"/>
              </a:rPr>
              <a:t>2,3</a:t>
            </a:r>
            <a:endParaRPr sz="1500" baseline="25000">
              <a:solidFill>
                <a:prstClr val="black"/>
              </a:solidFill>
              <a:latin typeface="Times New Roman"/>
              <a:cs typeface="Times New Roman"/>
            </a:endParaRPr>
          </a:p>
          <a:p>
            <a:pPr algn="ctr">
              <a:lnSpc>
                <a:spcPts val="1635"/>
              </a:lnSpc>
            </a:pPr>
            <a:r>
              <a:rPr sz="1500" spc="-37" baseline="25000" dirty="0">
                <a:solidFill>
                  <a:prstClr val="black"/>
                </a:solidFill>
                <a:latin typeface="Times New Roman"/>
                <a:cs typeface="Times New Roman"/>
              </a:rPr>
              <a:t>1</a:t>
            </a:r>
            <a:r>
              <a:rPr sz="1500" spc="-25" dirty="0">
                <a:solidFill>
                  <a:prstClr val="black"/>
                </a:solidFill>
                <a:latin typeface="Times New Roman"/>
                <a:cs typeface="Times New Roman"/>
              </a:rPr>
              <a:t>MATE </a:t>
            </a:r>
            <a:r>
              <a:rPr sz="1500" dirty="0">
                <a:solidFill>
                  <a:prstClr val="black"/>
                </a:solidFill>
                <a:latin typeface="Times New Roman"/>
                <a:cs typeface="Times New Roman"/>
              </a:rPr>
              <a:t>Természetvédelmi </a:t>
            </a:r>
            <a:r>
              <a:rPr sz="1500" spc="5" dirty="0">
                <a:solidFill>
                  <a:prstClr val="black"/>
                </a:solidFill>
                <a:latin typeface="Times New Roman"/>
                <a:cs typeface="Times New Roman"/>
              </a:rPr>
              <a:t>és Tájgazdálkodási </a:t>
            </a:r>
            <a:r>
              <a:rPr sz="1500" spc="-10" dirty="0">
                <a:solidFill>
                  <a:prstClr val="black"/>
                </a:solidFill>
                <a:latin typeface="Times New Roman"/>
                <a:cs typeface="Times New Roman"/>
              </a:rPr>
              <a:t>Tanszék, </a:t>
            </a:r>
            <a:r>
              <a:rPr sz="1500" spc="5" dirty="0">
                <a:solidFill>
                  <a:prstClr val="black"/>
                </a:solidFill>
                <a:latin typeface="Times New Roman"/>
                <a:cs typeface="Times New Roman"/>
              </a:rPr>
              <a:t>2100 Gödöllő Páter K. u.</a:t>
            </a:r>
            <a:r>
              <a:rPr sz="1500" spc="-135" dirty="0">
                <a:solidFill>
                  <a:prstClr val="black"/>
                </a:solidFill>
                <a:latin typeface="Times New Roman"/>
                <a:cs typeface="Times New Roman"/>
              </a:rPr>
              <a:t> </a:t>
            </a:r>
            <a:r>
              <a:rPr sz="1500" spc="5" dirty="0">
                <a:solidFill>
                  <a:prstClr val="black"/>
                </a:solidFill>
                <a:latin typeface="Times New Roman"/>
                <a:cs typeface="Times New Roman"/>
              </a:rPr>
              <a:t>1.</a:t>
            </a:r>
            <a:endParaRPr sz="1500">
              <a:solidFill>
                <a:prstClr val="black"/>
              </a:solidFill>
              <a:latin typeface="Times New Roman"/>
              <a:cs typeface="Times New Roman"/>
            </a:endParaRPr>
          </a:p>
          <a:p>
            <a:pPr algn="ctr">
              <a:lnSpc>
                <a:spcPts val="1635"/>
              </a:lnSpc>
            </a:pPr>
            <a:r>
              <a:rPr sz="1500" spc="-30" baseline="25000" dirty="0">
                <a:solidFill>
                  <a:prstClr val="black"/>
                </a:solidFill>
                <a:latin typeface="Times New Roman"/>
                <a:cs typeface="Times New Roman"/>
              </a:rPr>
              <a:t>2</a:t>
            </a:r>
            <a:r>
              <a:rPr sz="1500" spc="-20" dirty="0">
                <a:solidFill>
                  <a:prstClr val="black"/>
                </a:solidFill>
                <a:latin typeface="Times New Roman"/>
                <a:cs typeface="Times New Roman"/>
              </a:rPr>
              <a:t>ELTE </a:t>
            </a:r>
            <a:r>
              <a:rPr sz="1500" spc="10" dirty="0">
                <a:solidFill>
                  <a:prstClr val="black"/>
                </a:solidFill>
                <a:latin typeface="Times New Roman"/>
                <a:cs typeface="Times New Roman"/>
              </a:rPr>
              <a:t>TTK </a:t>
            </a:r>
            <a:r>
              <a:rPr sz="1500" spc="5" dirty="0">
                <a:solidFill>
                  <a:prstClr val="black"/>
                </a:solidFill>
                <a:latin typeface="Times New Roman"/>
                <a:cs typeface="Times New Roman"/>
              </a:rPr>
              <a:t>Földrajz- és Földtudományi Intézet, Környezet- és Tájföldrajzi </a:t>
            </a:r>
            <a:r>
              <a:rPr sz="1500" spc="-10" dirty="0">
                <a:solidFill>
                  <a:prstClr val="black"/>
                </a:solidFill>
                <a:latin typeface="Times New Roman"/>
                <a:cs typeface="Times New Roman"/>
              </a:rPr>
              <a:t>Tanszék, </a:t>
            </a:r>
            <a:r>
              <a:rPr sz="1500" spc="-20" dirty="0">
                <a:solidFill>
                  <a:prstClr val="black"/>
                </a:solidFill>
                <a:latin typeface="Times New Roman"/>
                <a:cs typeface="Times New Roman"/>
              </a:rPr>
              <a:t>1117 </a:t>
            </a:r>
            <a:r>
              <a:rPr sz="1500" spc="5" dirty="0">
                <a:solidFill>
                  <a:prstClr val="black"/>
                </a:solidFill>
                <a:latin typeface="Times New Roman"/>
                <a:cs typeface="Times New Roman"/>
              </a:rPr>
              <a:t>Budapest Pázmány Péter sétány</a:t>
            </a:r>
            <a:r>
              <a:rPr sz="1500" spc="-175" dirty="0">
                <a:solidFill>
                  <a:prstClr val="black"/>
                </a:solidFill>
                <a:latin typeface="Times New Roman"/>
                <a:cs typeface="Times New Roman"/>
              </a:rPr>
              <a:t> </a:t>
            </a:r>
            <a:r>
              <a:rPr sz="1500" spc="5" dirty="0">
                <a:solidFill>
                  <a:prstClr val="black"/>
                </a:solidFill>
                <a:latin typeface="Times New Roman"/>
                <a:cs typeface="Times New Roman"/>
              </a:rPr>
              <a:t>1/c.</a:t>
            </a:r>
            <a:endParaRPr sz="1500">
              <a:solidFill>
                <a:prstClr val="black"/>
              </a:solidFill>
              <a:latin typeface="Times New Roman"/>
              <a:cs typeface="Times New Roman"/>
            </a:endParaRPr>
          </a:p>
          <a:p>
            <a:pPr algn="ctr">
              <a:lnSpc>
                <a:spcPts val="1720"/>
              </a:lnSpc>
            </a:pPr>
            <a:r>
              <a:rPr sz="1500" spc="7" baseline="25000" dirty="0">
                <a:solidFill>
                  <a:prstClr val="black"/>
                </a:solidFill>
                <a:latin typeface="Times New Roman"/>
                <a:cs typeface="Times New Roman"/>
              </a:rPr>
              <a:t>3</a:t>
            </a:r>
            <a:r>
              <a:rPr sz="1500" spc="5" dirty="0">
                <a:solidFill>
                  <a:prstClr val="black"/>
                </a:solidFill>
                <a:latin typeface="Times New Roman"/>
                <a:cs typeface="Times New Roman"/>
              </a:rPr>
              <a:t>HUN-REN CSFK FTI, </a:t>
            </a:r>
            <a:r>
              <a:rPr sz="1500" spc="-20" dirty="0">
                <a:solidFill>
                  <a:prstClr val="black"/>
                </a:solidFill>
                <a:latin typeface="Times New Roman"/>
                <a:cs typeface="Times New Roman"/>
              </a:rPr>
              <a:t>1112 </a:t>
            </a:r>
            <a:r>
              <a:rPr sz="1500" spc="5" dirty="0">
                <a:solidFill>
                  <a:prstClr val="black"/>
                </a:solidFill>
                <a:latin typeface="Times New Roman"/>
                <a:cs typeface="Times New Roman"/>
              </a:rPr>
              <a:t>Budapest Budaörsi út</a:t>
            </a:r>
            <a:r>
              <a:rPr sz="1500" spc="-50" dirty="0">
                <a:solidFill>
                  <a:prstClr val="black"/>
                </a:solidFill>
                <a:latin typeface="Times New Roman"/>
                <a:cs typeface="Times New Roman"/>
              </a:rPr>
              <a:t> </a:t>
            </a:r>
            <a:r>
              <a:rPr sz="1500" spc="5" dirty="0">
                <a:solidFill>
                  <a:prstClr val="black"/>
                </a:solidFill>
                <a:latin typeface="Times New Roman"/>
                <a:cs typeface="Times New Roman"/>
              </a:rPr>
              <a:t>45.</a:t>
            </a:r>
            <a:endParaRPr sz="1500">
              <a:solidFill>
                <a:prstClr val="black"/>
              </a:solidFill>
              <a:latin typeface="Times New Roman"/>
              <a:cs typeface="Times New Roman"/>
            </a:endParaRPr>
          </a:p>
        </p:txBody>
      </p:sp>
      <p:grpSp>
        <p:nvGrpSpPr>
          <p:cNvPr id="3" name="object 3"/>
          <p:cNvGrpSpPr/>
          <p:nvPr/>
        </p:nvGrpSpPr>
        <p:grpSpPr>
          <a:xfrm>
            <a:off x="1433067" y="2767557"/>
            <a:ext cx="12207875" cy="16791940"/>
            <a:chOff x="1052066" y="2767557"/>
            <a:chExt cx="12207875" cy="16791940"/>
          </a:xfrm>
        </p:grpSpPr>
        <p:sp>
          <p:nvSpPr>
            <p:cNvPr id="4" name="object 4"/>
            <p:cNvSpPr/>
            <p:nvPr/>
          </p:nvSpPr>
          <p:spPr>
            <a:xfrm>
              <a:off x="1073338" y="2788829"/>
              <a:ext cx="12165330" cy="16749394"/>
            </a:xfrm>
            <a:custGeom>
              <a:avLst/>
              <a:gdLst/>
              <a:ahLst/>
              <a:cxnLst/>
              <a:rect l="l" t="t" r="r" b="b"/>
              <a:pathLst>
                <a:path w="12165330" h="16749394">
                  <a:moveTo>
                    <a:pt x="12164829" y="0"/>
                  </a:moveTo>
                  <a:lnTo>
                    <a:pt x="0" y="0"/>
                  </a:lnTo>
                  <a:lnTo>
                    <a:pt x="0" y="16748969"/>
                  </a:lnTo>
                  <a:lnTo>
                    <a:pt x="12164829" y="16748969"/>
                  </a:lnTo>
                  <a:lnTo>
                    <a:pt x="12164829" y="0"/>
                  </a:lnTo>
                  <a:close/>
                </a:path>
              </a:pathLst>
            </a:custGeom>
            <a:solidFill>
              <a:srgbClr val="FFFFFF">
                <a:alpha val="61175"/>
              </a:srgbClr>
            </a:solidFill>
          </p:spPr>
          <p:txBody>
            <a:bodyPr wrap="square" lIns="0" tIns="0" rIns="0" bIns="0" rtlCol="0"/>
            <a:lstStyle/>
            <a:p>
              <a:endParaRPr>
                <a:solidFill>
                  <a:prstClr val="black"/>
                </a:solidFill>
                <a:latin typeface="Calibri"/>
              </a:endParaRPr>
            </a:p>
          </p:txBody>
        </p:sp>
        <p:sp>
          <p:nvSpPr>
            <p:cNvPr id="5" name="object 5"/>
            <p:cNvSpPr/>
            <p:nvPr/>
          </p:nvSpPr>
          <p:spPr>
            <a:xfrm>
              <a:off x="1073338" y="2788829"/>
              <a:ext cx="12165330" cy="16749394"/>
            </a:xfrm>
            <a:custGeom>
              <a:avLst/>
              <a:gdLst/>
              <a:ahLst/>
              <a:cxnLst/>
              <a:rect l="l" t="t" r="r" b="b"/>
              <a:pathLst>
                <a:path w="12165330" h="16749394">
                  <a:moveTo>
                    <a:pt x="0" y="16748969"/>
                  </a:moveTo>
                  <a:lnTo>
                    <a:pt x="12164829" y="16748969"/>
                  </a:lnTo>
                  <a:lnTo>
                    <a:pt x="12164829" y="0"/>
                  </a:lnTo>
                  <a:lnTo>
                    <a:pt x="0" y="0"/>
                  </a:lnTo>
                  <a:lnTo>
                    <a:pt x="0" y="16748969"/>
                  </a:lnTo>
                  <a:close/>
                </a:path>
              </a:pathLst>
            </a:custGeom>
            <a:ln w="42072">
              <a:solidFill>
                <a:srgbClr val="3A7C22"/>
              </a:solidFill>
            </a:ln>
          </p:spPr>
          <p:txBody>
            <a:bodyPr wrap="square" lIns="0" tIns="0" rIns="0" bIns="0" rtlCol="0"/>
            <a:lstStyle/>
            <a:p>
              <a:endParaRPr>
                <a:solidFill>
                  <a:prstClr val="black"/>
                </a:solidFill>
                <a:latin typeface="Calibri"/>
              </a:endParaRPr>
            </a:p>
          </p:txBody>
        </p:sp>
        <p:sp>
          <p:nvSpPr>
            <p:cNvPr id="6" name="object 6"/>
            <p:cNvSpPr/>
            <p:nvPr/>
          </p:nvSpPr>
          <p:spPr>
            <a:xfrm>
              <a:off x="1733462" y="9276707"/>
              <a:ext cx="4854908" cy="3434528"/>
            </a:xfrm>
            <a:prstGeom prst="rect">
              <a:avLst/>
            </a:prstGeom>
            <a:blipFill>
              <a:blip r:embed="rId2" cstate="print"/>
              <a:stretch>
                <a:fillRect/>
              </a:stretch>
            </a:blipFill>
          </p:spPr>
          <p:txBody>
            <a:bodyPr wrap="square" lIns="0" tIns="0" rIns="0" bIns="0" rtlCol="0"/>
            <a:lstStyle/>
            <a:p>
              <a:endParaRPr>
                <a:solidFill>
                  <a:prstClr val="black"/>
                </a:solidFill>
                <a:latin typeface="Calibri"/>
              </a:endParaRPr>
            </a:p>
          </p:txBody>
        </p:sp>
      </p:grpSp>
      <p:sp>
        <p:nvSpPr>
          <p:cNvPr id="7" name="object 7"/>
          <p:cNvSpPr txBox="1"/>
          <p:nvPr/>
        </p:nvSpPr>
        <p:spPr>
          <a:xfrm>
            <a:off x="1577715" y="3018410"/>
            <a:ext cx="5928995" cy="1470025"/>
          </a:xfrm>
          <a:prstGeom prst="rect">
            <a:avLst/>
          </a:prstGeom>
        </p:spPr>
        <p:txBody>
          <a:bodyPr vert="horz" wrap="square" lIns="0" tIns="11430" rIns="0" bIns="0" rtlCol="0">
            <a:spAutoFit/>
          </a:bodyPr>
          <a:lstStyle/>
          <a:p>
            <a:pPr marL="12700">
              <a:spcBef>
                <a:spcPts val="90"/>
              </a:spcBef>
            </a:pPr>
            <a:r>
              <a:rPr sz="1900" b="1" spc="-5" dirty="0">
                <a:solidFill>
                  <a:prstClr val="black"/>
                </a:solidFill>
                <a:latin typeface="Times New Roman"/>
                <a:cs typeface="Times New Roman"/>
              </a:rPr>
              <a:t>Bevezetés</a:t>
            </a:r>
            <a:endParaRPr sz="1900">
              <a:solidFill>
                <a:prstClr val="black"/>
              </a:solidFill>
              <a:latin typeface="Times New Roman"/>
              <a:cs typeface="Times New Roman"/>
            </a:endParaRPr>
          </a:p>
          <a:p>
            <a:pPr marL="12700" marR="5080" algn="just">
              <a:lnSpc>
                <a:spcPct val="101000"/>
              </a:lnSpc>
              <a:spcBef>
                <a:spcPts val="1825"/>
              </a:spcBef>
            </a:pPr>
            <a:r>
              <a:rPr sz="1500" spc="5" dirty="0">
                <a:solidFill>
                  <a:prstClr val="black"/>
                </a:solidFill>
                <a:latin typeface="Times New Roman"/>
                <a:cs typeface="Times New Roman"/>
              </a:rPr>
              <a:t>Napjaink egyik legfontosabb stratégiai kérdése </a:t>
            </a:r>
            <a:r>
              <a:rPr sz="1500" dirty="0">
                <a:solidFill>
                  <a:prstClr val="black"/>
                </a:solidFill>
                <a:latin typeface="Times New Roman"/>
                <a:cs typeface="Times New Roman"/>
              </a:rPr>
              <a:t>az </a:t>
            </a:r>
            <a:r>
              <a:rPr sz="1500" spc="5" dirty="0">
                <a:solidFill>
                  <a:prstClr val="black"/>
                </a:solidFill>
                <a:latin typeface="Times New Roman"/>
                <a:cs typeface="Times New Roman"/>
              </a:rPr>
              <a:t>éghajlatváltozás </a:t>
            </a:r>
            <a:r>
              <a:rPr sz="1500" dirty="0">
                <a:solidFill>
                  <a:prstClr val="black"/>
                </a:solidFill>
                <a:latin typeface="Times New Roman"/>
                <a:cs typeface="Times New Roman"/>
              </a:rPr>
              <a:t>és </a:t>
            </a:r>
            <a:r>
              <a:rPr sz="1500" spc="5" dirty="0">
                <a:solidFill>
                  <a:prstClr val="black"/>
                </a:solidFill>
                <a:latin typeface="Times New Roman"/>
                <a:cs typeface="Times New Roman"/>
              </a:rPr>
              <a:t>az </a:t>
            </a:r>
            <a:r>
              <a:rPr sz="1500" spc="385" dirty="0">
                <a:solidFill>
                  <a:prstClr val="black"/>
                </a:solidFill>
                <a:latin typeface="Times New Roman"/>
                <a:cs typeface="Times New Roman"/>
              </a:rPr>
              <a:t> </a:t>
            </a:r>
            <a:r>
              <a:rPr sz="1500" spc="5" dirty="0">
                <a:solidFill>
                  <a:prstClr val="black"/>
                </a:solidFill>
                <a:latin typeface="Times New Roman"/>
                <a:cs typeface="Times New Roman"/>
              </a:rPr>
              <a:t>ebből fakadó szélsőségesebb időjárási körülményekhez</a:t>
            </a:r>
            <a:r>
              <a:rPr sz="1500" spc="385" dirty="0">
                <a:solidFill>
                  <a:prstClr val="black"/>
                </a:solidFill>
                <a:latin typeface="Times New Roman"/>
                <a:cs typeface="Times New Roman"/>
              </a:rPr>
              <a:t> </a:t>
            </a:r>
            <a:r>
              <a:rPr sz="1500" spc="5" dirty="0">
                <a:solidFill>
                  <a:prstClr val="black"/>
                </a:solidFill>
                <a:latin typeface="Times New Roman"/>
                <a:cs typeface="Times New Roman"/>
              </a:rPr>
              <a:t>történő  alkalmazkodás. </a:t>
            </a:r>
            <a:r>
              <a:rPr sz="1500" spc="10" dirty="0">
                <a:solidFill>
                  <a:prstClr val="black"/>
                </a:solidFill>
                <a:latin typeface="Times New Roman"/>
                <a:cs typeface="Times New Roman"/>
              </a:rPr>
              <a:t>A </a:t>
            </a:r>
            <a:r>
              <a:rPr sz="1500" spc="5" dirty="0">
                <a:solidFill>
                  <a:prstClr val="black"/>
                </a:solidFill>
                <a:latin typeface="Times New Roman"/>
                <a:cs typeface="Times New Roman"/>
              </a:rPr>
              <a:t>változás legfőbb jellemzője a szélsőséges hőmérsékleti </a:t>
            </a:r>
            <a:r>
              <a:rPr sz="1500" dirty="0">
                <a:solidFill>
                  <a:prstClr val="black"/>
                </a:solidFill>
                <a:latin typeface="Times New Roman"/>
                <a:cs typeface="Times New Roman"/>
              </a:rPr>
              <a:t>és  </a:t>
            </a:r>
            <a:r>
              <a:rPr sz="1500" spc="5" dirty="0">
                <a:solidFill>
                  <a:prstClr val="black"/>
                </a:solidFill>
                <a:latin typeface="Times New Roman"/>
                <a:cs typeface="Times New Roman"/>
              </a:rPr>
              <a:t>csapadékbeli</a:t>
            </a:r>
            <a:r>
              <a:rPr sz="1500" spc="385" dirty="0">
                <a:solidFill>
                  <a:prstClr val="black"/>
                </a:solidFill>
                <a:latin typeface="Times New Roman"/>
                <a:cs typeface="Times New Roman"/>
              </a:rPr>
              <a:t> </a:t>
            </a:r>
            <a:r>
              <a:rPr sz="1500" spc="5" dirty="0">
                <a:solidFill>
                  <a:prstClr val="black"/>
                </a:solidFill>
                <a:latin typeface="Times New Roman"/>
                <a:cs typeface="Times New Roman"/>
              </a:rPr>
              <a:t>anomáliák</a:t>
            </a:r>
            <a:r>
              <a:rPr sz="1500" spc="385" dirty="0">
                <a:solidFill>
                  <a:prstClr val="black"/>
                </a:solidFill>
                <a:latin typeface="Times New Roman"/>
                <a:cs typeface="Times New Roman"/>
              </a:rPr>
              <a:t> </a:t>
            </a:r>
            <a:r>
              <a:rPr sz="1500" spc="5" dirty="0">
                <a:solidFill>
                  <a:prstClr val="black"/>
                </a:solidFill>
                <a:latin typeface="Times New Roman"/>
                <a:cs typeface="Times New Roman"/>
              </a:rPr>
              <a:t>gyakoribbá</a:t>
            </a:r>
            <a:r>
              <a:rPr sz="1500" spc="385" dirty="0">
                <a:solidFill>
                  <a:prstClr val="black"/>
                </a:solidFill>
                <a:latin typeface="Times New Roman"/>
                <a:cs typeface="Times New Roman"/>
              </a:rPr>
              <a:t> </a:t>
            </a:r>
            <a:r>
              <a:rPr sz="1500" dirty="0">
                <a:solidFill>
                  <a:prstClr val="black"/>
                </a:solidFill>
                <a:latin typeface="Times New Roman"/>
                <a:cs typeface="Times New Roman"/>
              </a:rPr>
              <a:t>válása, </a:t>
            </a:r>
            <a:r>
              <a:rPr sz="1500" spc="5" dirty="0">
                <a:solidFill>
                  <a:prstClr val="black"/>
                </a:solidFill>
                <a:latin typeface="Times New Roman"/>
                <a:cs typeface="Times New Roman"/>
              </a:rPr>
              <a:t>melyekkel</a:t>
            </a:r>
            <a:r>
              <a:rPr sz="1500" spc="385" dirty="0">
                <a:solidFill>
                  <a:prstClr val="black"/>
                </a:solidFill>
                <a:latin typeface="Times New Roman"/>
                <a:cs typeface="Times New Roman"/>
              </a:rPr>
              <a:t> </a:t>
            </a:r>
            <a:r>
              <a:rPr sz="1500" spc="5" dirty="0">
                <a:solidFill>
                  <a:prstClr val="black"/>
                </a:solidFill>
                <a:latin typeface="Times New Roman"/>
                <a:cs typeface="Times New Roman"/>
              </a:rPr>
              <a:t>egy</a:t>
            </a:r>
            <a:r>
              <a:rPr sz="1500" spc="385" dirty="0">
                <a:solidFill>
                  <a:prstClr val="black"/>
                </a:solidFill>
                <a:latin typeface="Times New Roman"/>
                <a:cs typeface="Times New Roman"/>
              </a:rPr>
              <a:t> </a:t>
            </a:r>
            <a:r>
              <a:rPr sz="1500" spc="5" dirty="0">
                <a:solidFill>
                  <a:prstClr val="black"/>
                </a:solidFill>
                <a:latin typeface="Times New Roman"/>
                <a:cs typeface="Times New Roman"/>
              </a:rPr>
              <a:t>időben</a:t>
            </a:r>
            <a:r>
              <a:rPr sz="1500" spc="90" dirty="0">
                <a:solidFill>
                  <a:prstClr val="black"/>
                </a:solidFill>
                <a:latin typeface="Times New Roman"/>
                <a:cs typeface="Times New Roman"/>
              </a:rPr>
              <a:t> </a:t>
            </a:r>
            <a:r>
              <a:rPr sz="1500" spc="5" dirty="0">
                <a:solidFill>
                  <a:prstClr val="black"/>
                </a:solidFill>
                <a:latin typeface="Times New Roman"/>
                <a:cs typeface="Times New Roman"/>
              </a:rPr>
              <a:t>a</a:t>
            </a:r>
            <a:endParaRPr sz="1500">
              <a:solidFill>
                <a:prstClr val="black"/>
              </a:solidFill>
              <a:latin typeface="Times New Roman"/>
              <a:cs typeface="Times New Roman"/>
            </a:endParaRPr>
          </a:p>
        </p:txBody>
      </p:sp>
      <p:sp>
        <p:nvSpPr>
          <p:cNvPr id="8" name="object 8"/>
          <p:cNvSpPr txBox="1"/>
          <p:nvPr/>
        </p:nvSpPr>
        <p:spPr>
          <a:xfrm>
            <a:off x="1577714" y="4462351"/>
            <a:ext cx="1163320" cy="245579"/>
          </a:xfrm>
          <a:prstGeom prst="rect">
            <a:avLst/>
          </a:prstGeom>
        </p:spPr>
        <p:txBody>
          <a:bodyPr vert="horz" wrap="square" lIns="0" tIns="14604" rIns="0" bIns="0" rtlCol="0">
            <a:spAutoFit/>
          </a:bodyPr>
          <a:lstStyle/>
          <a:p>
            <a:pPr marL="12700">
              <a:spcBef>
                <a:spcPts val="114"/>
              </a:spcBef>
              <a:tabLst>
                <a:tab pos="988694" algn="l"/>
              </a:tabLst>
            </a:pPr>
            <a:r>
              <a:rPr sz="1500" spc="5" dirty="0">
                <a:solidFill>
                  <a:prstClr val="black"/>
                </a:solidFill>
                <a:latin typeface="Times New Roman"/>
                <a:cs typeface="Times New Roman"/>
              </a:rPr>
              <a:t>talajerózió	és</a:t>
            </a:r>
            <a:endParaRPr sz="1500">
              <a:solidFill>
                <a:prstClr val="black"/>
              </a:solidFill>
              <a:latin typeface="Times New Roman"/>
              <a:cs typeface="Times New Roman"/>
            </a:endParaRPr>
          </a:p>
        </p:txBody>
      </p:sp>
      <p:sp>
        <p:nvSpPr>
          <p:cNvPr id="9" name="object 9"/>
          <p:cNvSpPr txBox="1"/>
          <p:nvPr/>
        </p:nvSpPr>
        <p:spPr>
          <a:xfrm>
            <a:off x="1577714" y="4693150"/>
            <a:ext cx="1266190" cy="245579"/>
          </a:xfrm>
          <a:prstGeom prst="rect">
            <a:avLst/>
          </a:prstGeom>
        </p:spPr>
        <p:txBody>
          <a:bodyPr vert="horz" wrap="square" lIns="0" tIns="14604" rIns="0" bIns="0" rtlCol="0">
            <a:spAutoFit/>
          </a:bodyPr>
          <a:lstStyle/>
          <a:p>
            <a:pPr marL="12700">
              <a:spcBef>
                <a:spcPts val="114"/>
              </a:spcBef>
            </a:pPr>
            <a:r>
              <a:rPr sz="1500" spc="5" dirty="0">
                <a:solidFill>
                  <a:prstClr val="black"/>
                </a:solidFill>
                <a:latin typeface="Times New Roman"/>
                <a:cs typeface="Times New Roman"/>
              </a:rPr>
              <a:t>ku</a:t>
            </a:r>
            <a:r>
              <a:rPr sz="1500" spc="-10" dirty="0">
                <a:solidFill>
                  <a:prstClr val="black"/>
                </a:solidFill>
                <a:latin typeface="Times New Roman"/>
                <a:cs typeface="Times New Roman"/>
              </a:rPr>
              <a:t>l</a:t>
            </a:r>
            <a:r>
              <a:rPr sz="1500" spc="5" dirty="0">
                <a:solidFill>
                  <a:prstClr val="black"/>
                </a:solidFill>
                <a:latin typeface="Times New Roman"/>
                <a:cs typeface="Times New Roman"/>
              </a:rPr>
              <a:t>csfontosságú</a:t>
            </a:r>
            <a:endParaRPr sz="1500">
              <a:solidFill>
                <a:prstClr val="black"/>
              </a:solidFill>
              <a:latin typeface="Times New Roman"/>
              <a:cs typeface="Times New Roman"/>
            </a:endParaRPr>
          </a:p>
        </p:txBody>
      </p:sp>
      <p:sp>
        <p:nvSpPr>
          <p:cNvPr id="10" name="object 10"/>
          <p:cNvSpPr txBox="1"/>
          <p:nvPr/>
        </p:nvSpPr>
        <p:spPr>
          <a:xfrm>
            <a:off x="2879570" y="4462350"/>
            <a:ext cx="4627245" cy="465256"/>
          </a:xfrm>
          <a:prstGeom prst="rect">
            <a:avLst/>
          </a:prstGeom>
        </p:spPr>
        <p:txBody>
          <a:bodyPr vert="horz" wrap="square" lIns="0" tIns="12065" rIns="0" bIns="0" rtlCol="0">
            <a:spAutoFit/>
          </a:bodyPr>
          <a:lstStyle/>
          <a:p>
            <a:pPr marL="170180" marR="5080" indent="-158115">
              <a:lnSpc>
                <a:spcPct val="101000"/>
              </a:lnSpc>
              <a:spcBef>
                <a:spcPts val="95"/>
              </a:spcBef>
              <a:tabLst>
                <a:tab pos="475615" algn="l"/>
                <a:tab pos="635635" algn="l"/>
                <a:tab pos="1335405" algn="l"/>
                <a:tab pos="1463675" algn="l"/>
                <a:tab pos="1627505" algn="l"/>
                <a:tab pos="1843405" algn="l"/>
                <a:tab pos="2630805" algn="l"/>
                <a:tab pos="3067685" algn="l"/>
                <a:tab pos="3348990" algn="l"/>
                <a:tab pos="3923665" algn="l"/>
                <a:tab pos="4197350" algn="l"/>
                <a:tab pos="4528185" algn="l"/>
              </a:tabLst>
            </a:pPr>
            <a:r>
              <a:rPr sz="1500" spc="5" dirty="0">
                <a:solidFill>
                  <a:prstClr val="black"/>
                </a:solidFill>
                <a:latin typeface="Times New Roman"/>
                <a:cs typeface="Times New Roman"/>
              </a:rPr>
              <a:t>annak		hatásai	</a:t>
            </a:r>
            <a:r>
              <a:rPr sz="1500" spc="-5" dirty="0">
                <a:solidFill>
                  <a:prstClr val="black"/>
                </a:solidFill>
                <a:latin typeface="Times New Roman"/>
                <a:cs typeface="Times New Roman"/>
              </a:rPr>
              <a:t>i</a:t>
            </a:r>
            <a:r>
              <a:rPr sz="1500" spc="5" dirty="0">
                <a:solidFill>
                  <a:prstClr val="black"/>
                </a:solidFill>
                <a:latin typeface="Times New Roman"/>
                <a:cs typeface="Times New Roman"/>
              </a:rPr>
              <a:t>s</a:t>
            </a:r>
            <a:r>
              <a:rPr sz="1500" dirty="0">
                <a:solidFill>
                  <a:prstClr val="black"/>
                </a:solidFill>
                <a:latin typeface="Times New Roman"/>
                <a:cs typeface="Times New Roman"/>
              </a:rPr>
              <a:t>	</a:t>
            </a:r>
            <a:r>
              <a:rPr sz="1500" spc="5" dirty="0">
                <a:solidFill>
                  <a:prstClr val="black"/>
                </a:solidFill>
                <a:latin typeface="Times New Roman"/>
                <a:cs typeface="Times New Roman"/>
              </a:rPr>
              <a:t>fele</a:t>
            </a:r>
            <a:r>
              <a:rPr sz="1500" spc="-5" dirty="0">
                <a:solidFill>
                  <a:prstClr val="black"/>
                </a:solidFill>
                <a:latin typeface="Times New Roman"/>
                <a:cs typeface="Times New Roman"/>
              </a:rPr>
              <a:t>r</a:t>
            </a:r>
            <a:r>
              <a:rPr sz="1500" spc="5" dirty="0">
                <a:solidFill>
                  <a:prstClr val="black"/>
                </a:solidFill>
                <a:latin typeface="Times New Roman"/>
                <a:cs typeface="Times New Roman"/>
              </a:rPr>
              <a:t>ősödhetne</a:t>
            </a:r>
            <a:r>
              <a:rPr sz="1500" spc="-5" dirty="0">
                <a:solidFill>
                  <a:prstClr val="black"/>
                </a:solidFill>
                <a:latin typeface="Times New Roman"/>
                <a:cs typeface="Times New Roman"/>
              </a:rPr>
              <a:t>k</a:t>
            </a:r>
            <a:r>
              <a:rPr sz="1500" dirty="0">
                <a:solidFill>
                  <a:prstClr val="black"/>
                </a:solidFill>
                <a:latin typeface="Times New Roman"/>
                <a:cs typeface="Times New Roman"/>
              </a:rPr>
              <a:t>.	</a:t>
            </a:r>
            <a:r>
              <a:rPr sz="1500" spc="10" dirty="0">
                <a:solidFill>
                  <a:prstClr val="black"/>
                </a:solidFill>
                <a:latin typeface="Times New Roman"/>
                <a:cs typeface="Times New Roman"/>
              </a:rPr>
              <a:t>E</a:t>
            </a:r>
            <a:r>
              <a:rPr sz="1500" dirty="0">
                <a:solidFill>
                  <a:prstClr val="black"/>
                </a:solidFill>
                <a:latin typeface="Times New Roman"/>
                <a:cs typeface="Times New Roman"/>
              </a:rPr>
              <a:t>	</a:t>
            </a:r>
            <a:r>
              <a:rPr sz="1500" spc="5" dirty="0">
                <a:solidFill>
                  <a:prstClr val="black"/>
                </a:solidFill>
                <a:latin typeface="Times New Roman"/>
                <a:cs typeface="Times New Roman"/>
              </a:rPr>
              <a:t>folyamat</a:t>
            </a:r>
            <a:r>
              <a:rPr sz="1500" dirty="0">
                <a:solidFill>
                  <a:prstClr val="black"/>
                </a:solidFill>
                <a:latin typeface="Times New Roman"/>
                <a:cs typeface="Times New Roman"/>
              </a:rPr>
              <a:t>	</a:t>
            </a:r>
            <a:r>
              <a:rPr sz="1500" spc="5" dirty="0">
                <a:solidFill>
                  <a:prstClr val="black"/>
                </a:solidFill>
                <a:latin typeface="Times New Roman"/>
                <a:cs typeface="Times New Roman"/>
              </a:rPr>
              <a:t>sor</a:t>
            </a:r>
            <a:r>
              <a:rPr sz="1500" dirty="0">
                <a:solidFill>
                  <a:prstClr val="black"/>
                </a:solidFill>
                <a:latin typeface="Times New Roman"/>
                <a:cs typeface="Times New Roman"/>
              </a:rPr>
              <a:t>á</a:t>
            </a:r>
            <a:r>
              <a:rPr sz="1500" spc="5" dirty="0">
                <a:solidFill>
                  <a:prstClr val="black"/>
                </a:solidFill>
                <a:latin typeface="Times New Roman"/>
                <a:cs typeface="Times New Roman"/>
              </a:rPr>
              <a:t>n  a</a:t>
            </a:r>
            <a:r>
              <a:rPr sz="1500" dirty="0">
                <a:solidFill>
                  <a:prstClr val="black"/>
                </a:solidFill>
                <a:latin typeface="Times New Roman"/>
                <a:cs typeface="Times New Roman"/>
              </a:rPr>
              <a:t>	</a:t>
            </a:r>
            <a:r>
              <a:rPr sz="1500" spc="5" dirty="0">
                <a:solidFill>
                  <a:prstClr val="black"/>
                </a:solidFill>
                <a:latin typeface="Times New Roman"/>
                <a:cs typeface="Times New Roman"/>
              </a:rPr>
              <a:t>megfele</a:t>
            </a:r>
            <a:r>
              <a:rPr sz="1500" spc="-10" dirty="0">
                <a:solidFill>
                  <a:prstClr val="black"/>
                </a:solidFill>
                <a:latin typeface="Times New Roman"/>
                <a:cs typeface="Times New Roman"/>
              </a:rPr>
              <a:t>l</a:t>
            </a:r>
            <a:r>
              <a:rPr sz="1500" spc="5" dirty="0">
                <a:solidFill>
                  <a:prstClr val="black"/>
                </a:solidFill>
                <a:latin typeface="Times New Roman"/>
                <a:cs typeface="Times New Roman"/>
              </a:rPr>
              <a:t>ő</a:t>
            </a:r>
            <a:r>
              <a:rPr sz="1500" dirty="0">
                <a:solidFill>
                  <a:prstClr val="black"/>
                </a:solidFill>
                <a:latin typeface="Times New Roman"/>
                <a:cs typeface="Times New Roman"/>
              </a:rPr>
              <a:t>		</a:t>
            </a:r>
            <a:r>
              <a:rPr sz="1500" spc="5" dirty="0">
                <a:solidFill>
                  <a:prstClr val="black"/>
                </a:solidFill>
                <a:latin typeface="Times New Roman"/>
                <a:cs typeface="Times New Roman"/>
              </a:rPr>
              <a:t>és</a:t>
            </a:r>
            <a:r>
              <a:rPr sz="1500" dirty="0">
                <a:solidFill>
                  <a:prstClr val="black"/>
                </a:solidFill>
                <a:latin typeface="Times New Roman"/>
                <a:cs typeface="Times New Roman"/>
              </a:rPr>
              <a:t>		</a:t>
            </a:r>
            <a:r>
              <a:rPr sz="1500" spc="5" dirty="0">
                <a:solidFill>
                  <a:prstClr val="black"/>
                </a:solidFill>
                <a:latin typeface="Times New Roman"/>
                <a:cs typeface="Times New Roman"/>
              </a:rPr>
              <a:t>ésszerű</a:t>
            </a:r>
            <a:r>
              <a:rPr sz="1500" dirty="0">
                <a:solidFill>
                  <a:prstClr val="black"/>
                </a:solidFill>
                <a:latin typeface="Times New Roman"/>
                <a:cs typeface="Times New Roman"/>
              </a:rPr>
              <a:t>	</a:t>
            </a:r>
            <a:r>
              <a:rPr sz="1500" spc="5" dirty="0">
                <a:solidFill>
                  <a:prstClr val="black"/>
                </a:solidFill>
                <a:latin typeface="Times New Roman"/>
                <a:cs typeface="Times New Roman"/>
              </a:rPr>
              <a:t>föl</a:t>
            </a:r>
            <a:r>
              <a:rPr sz="1500" spc="-5" dirty="0">
                <a:solidFill>
                  <a:prstClr val="black"/>
                </a:solidFill>
                <a:latin typeface="Times New Roman"/>
                <a:cs typeface="Times New Roman"/>
              </a:rPr>
              <a:t>d</a:t>
            </a:r>
            <a:r>
              <a:rPr sz="1500" spc="5" dirty="0">
                <a:solidFill>
                  <a:prstClr val="black"/>
                </a:solidFill>
                <a:latin typeface="Times New Roman"/>
                <a:cs typeface="Times New Roman"/>
              </a:rPr>
              <a:t>használat,</a:t>
            </a:r>
            <a:r>
              <a:rPr sz="1500" dirty="0">
                <a:solidFill>
                  <a:prstClr val="black"/>
                </a:solidFill>
                <a:latin typeface="Times New Roman"/>
                <a:cs typeface="Times New Roman"/>
              </a:rPr>
              <a:t>	</a:t>
            </a:r>
            <a:r>
              <a:rPr sz="1500" spc="5" dirty="0">
                <a:solidFill>
                  <a:prstClr val="black"/>
                </a:solidFill>
                <a:latin typeface="Times New Roman"/>
                <a:cs typeface="Times New Roman"/>
              </a:rPr>
              <a:t>mely</a:t>
            </a:r>
            <a:r>
              <a:rPr sz="1500" dirty="0">
                <a:solidFill>
                  <a:prstClr val="black"/>
                </a:solidFill>
                <a:latin typeface="Times New Roman"/>
                <a:cs typeface="Times New Roman"/>
              </a:rPr>
              <a:t>	</a:t>
            </a:r>
            <a:r>
              <a:rPr sz="1500" spc="5" dirty="0">
                <a:solidFill>
                  <a:prstClr val="black"/>
                </a:solidFill>
                <a:latin typeface="Times New Roman"/>
                <a:cs typeface="Times New Roman"/>
              </a:rPr>
              <a:t>a</a:t>
            </a:r>
            <a:endParaRPr sz="1500">
              <a:solidFill>
                <a:prstClr val="black"/>
              </a:solidFill>
              <a:latin typeface="Times New Roman"/>
              <a:cs typeface="Times New Roman"/>
            </a:endParaRPr>
          </a:p>
        </p:txBody>
      </p:sp>
      <p:sp>
        <p:nvSpPr>
          <p:cNvPr id="11" name="object 11"/>
          <p:cNvSpPr txBox="1"/>
          <p:nvPr/>
        </p:nvSpPr>
        <p:spPr>
          <a:xfrm>
            <a:off x="1577715" y="4923949"/>
            <a:ext cx="5928995" cy="1179830"/>
          </a:xfrm>
          <a:prstGeom prst="rect">
            <a:avLst/>
          </a:prstGeom>
        </p:spPr>
        <p:txBody>
          <a:bodyPr vert="horz" wrap="square" lIns="0" tIns="12065" rIns="0" bIns="0" rtlCol="0">
            <a:spAutoFit/>
          </a:bodyPr>
          <a:lstStyle/>
          <a:p>
            <a:pPr marL="12700" marR="5080" algn="just">
              <a:lnSpc>
                <a:spcPct val="101000"/>
              </a:lnSpc>
              <a:spcBef>
                <a:spcPts val="95"/>
              </a:spcBef>
            </a:pPr>
            <a:r>
              <a:rPr sz="1500" spc="5" dirty="0">
                <a:solidFill>
                  <a:prstClr val="black"/>
                </a:solidFill>
                <a:latin typeface="Times New Roman"/>
                <a:cs typeface="Times New Roman"/>
              </a:rPr>
              <a:t>klímareziliencia biztosításához szükséges. Éppen ezért </a:t>
            </a:r>
            <a:r>
              <a:rPr sz="1500" dirty="0">
                <a:solidFill>
                  <a:prstClr val="black"/>
                </a:solidFill>
                <a:latin typeface="Times New Roman"/>
                <a:cs typeface="Times New Roman"/>
              </a:rPr>
              <a:t>jelen </a:t>
            </a:r>
            <a:r>
              <a:rPr sz="1500" spc="5" dirty="0">
                <a:solidFill>
                  <a:prstClr val="black"/>
                </a:solidFill>
                <a:latin typeface="Times New Roman"/>
                <a:cs typeface="Times New Roman"/>
              </a:rPr>
              <a:t>tanulmány </a:t>
            </a:r>
            <a:r>
              <a:rPr sz="1500" spc="-5" dirty="0">
                <a:solidFill>
                  <a:prstClr val="black"/>
                </a:solidFill>
                <a:latin typeface="Times New Roman"/>
                <a:cs typeface="Times New Roman"/>
              </a:rPr>
              <a:t>fő  </a:t>
            </a:r>
            <a:r>
              <a:rPr sz="1500" spc="5" dirty="0">
                <a:solidFill>
                  <a:prstClr val="black"/>
                </a:solidFill>
                <a:latin typeface="Times New Roman"/>
                <a:cs typeface="Times New Roman"/>
              </a:rPr>
              <a:t>célja az </a:t>
            </a:r>
            <a:r>
              <a:rPr sz="1500" dirty="0">
                <a:solidFill>
                  <a:prstClr val="black"/>
                </a:solidFill>
                <a:latin typeface="Times New Roman"/>
                <a:cs typeface="Times New Roman"/>
              </a:rPr>
              <a:t>volt, </a:t>
            </a:r>
            <a:r>
              <a:rPr sz="1500" spc="5" dirty="0">
                <a:solidFill>
                  <a:prstClr val="black"/>
                </a:solidFill>
                <a:latin typeface="Times New Roman"/>
                <a:cs typeface="Times New Roman"/>
              </a:rPr>
              <a:t>hogy értékelje a különböző földhasználati </a:t>
            </a:r>
            <a:r>
              <a:rPr sz="1500" dirty="0">
                <a:solidFill>
                  <a:prstClr val="black"/>
                </a:solidFill>
                <a:latin typeface="Times New Roman"/>
                <a:cs typeface="Times New Roman"/>
              </a:rPr>
              <a:t>intenzitású területek  </a:t>
            </a:r>
            <a:r>
              <a:rPr sz="1500" spc="5" dirty="0">
                <a:solidFill>
                  <a:prstClr val="black"/>
                </a:solidFill>
                <a:latin typeface="Times New Roman"/>
                <a:cs typeface="Times New Roman"/>
              </a:rPr>
              <a:t>(szántóföld és gyep) talajerózióra </a:t>
            </a:r>
            <a:r>
              <a:rPr sz="1500" dirty="0">
                <a:solidFill>
                  <a:prstClr val="black"/>
                </a:solidFill>
                <a:latin typeface="Times New Roman"/>
                <a:cs typeface="Times New Roman"/>
              </a:rPr>
              <a:t>való </a:t>
            </a:r>
            <a:r>
              <a:rPr sz="1500" spc="5" dirty="0">
                <a:solidFill>
                  <a:prstClr val="black"/>
                </a:solidFill>
                <a:latin typeface="Times New Roman"/>
                <a:cs typeface="Times New Roman"/>
              </a:rPr>
              <a:t>érzékenységét terepi </a:t>
            </a:r>
            <a:r>
              <a:rPr sz="1500" dirty="0">
                <a:solidFill>
                  <a:prstClr val="black"/>
                </a:solidFill>
                <a:latin typeface="Times New Roman"/>
                <a:cs typeface="Times New Roman"/>
              </a:rPr>
              <a:t>esőztető  </a:t>
            </a:r>
            <a:r>
              <a:rPr sz="1500" spc="5" dirty="0">
                <a:solidFill>
                  <a:prstClr val="black"/>
                </a:solidFill>
                <a:latin typeface="Times New Roman"/>
                <a:cs typeface="Times New Roman"/>
              </a:rPr>
              <a:t>berendezés alkalmazásával. </a:t>
            </a:r>
            <a:r>
              <a:rPr sz="1500" spc="10" dirty="0">
                <a:solidFill>
                  <a:prstClr val="black"/>
                </a:solidFill>
                <a:latin typeface="Times New Roman"/>
                <a:cs typeface="Times New Roman"/>
              </a:rPr>
              <a:t>A </a:t>
            </a:r>
            <a:r>
              <a:rPr sz="1500" spc="5" dirty="0">
                <a:solidFill>
                  <a:prstClr val="black"/>
                </a:solidFill>
                <a:latin typeface="Times New Roman"/>
                <a:cs typeface="Times New Roman"/>
              </a:rPr>
              <a:t>csapadékszimulációs módszer </a:t>
            </a:r>
            <a:r>
              <a:rPr sz="1500" dirty="0">
                <a:solidFill>
                  <a:prstClr val="black"/>
                </a:solidFill>
                <a:latin typeface="Times New Roman"/>
                <a:cs typeface="Times New Roman"/>
              </a:rPr>
              <a:t>jó </a:t>
            </a:r>
            <a:r>
              <a:rPr sz="1500" spc="5" dirty="0">
                <a:solidFill>
                  <a:prstClr val="black"/>
                </a:solidFill>
                <a:latin typeface="Times New Roman"/>
                <a:cs typeface="Times New Roman"/>
              </a:rPr>
              <a:t>eszköz a  talajerózió </a:t>
            </a:r>
            <a:r>
              <a:rPr sz="1500" dirty="0">
                <a:solidFill>
                  <a:prstClr val="black"/>
                </a:solidFill>
                <a:latin typeface="Times New Roman"/>
                <a:cs typeface="Times New Roman"/>
              </a:rPr>
              <a:t>in </a:t>
            </a:r>
            <a:r>
              <a:rPr sz="1500" spc="5" dirty="0">
                <a:solidFill>
                  <a:prstClr val="black"/>
                </a:solidFill>
                <a:latin typeface="Times New Roman"/>
                <a:cs typeface="Times New Roman"/>
              </a:rPr>
              <a:t>situ mérésére és</a:t>
            </a:r>
            <a:r>
              <a:rPr sz="1500" spc="-35" dirty="0">
                <a:solidFill>
                  <a:prstClr val="black"/>
                </a:solidFill>
                <a:latin typeface="Times New Roman"/>
                <a:cs typeface="Times New Roman"/>
              </a:rPr>
              <a:t> </a:t>
            </a:r>
            <a:r>
              <a:rPr sz="1500" spc="5" dirty="0">
                <a:solidFill>
                  <a:prstClr val="black"/>
                </a:solidFill>
                <a:latin typeface="Times New Roman"/>
                <a:cs typeface="Times New Roman"/>
              </a:rPr>
              <a:t>becslésére.</a:t>
            </a:r>
            <a:endParaRPr sz="1500">
              <a:solidFill>
                <a:prstClr val="black"/>
              </a:solidFill>
              <a:latin typeface="Times New Roman"/>
              <a:cs typeface="Times New Roman"/>
            </a:endParaRPr>
          </a:p>
        </p:txBody>
      </p:sp>
      <p:sp>
        <p:nvSpPr>
          <p:cNvPr id="12" name="object 12"/>
          <p:cNvSpPr txBox="1"/>
          <p:nvPr/>
        </p:nvSpPr>
        <p:spPr>
          <a:xfrm>
            <a:off x="1577715" y="6307486"/>
            <a:ext cx="1585595" cy="313690"/>
          </a:xfrm>
          <a:prstGeom prst="rect">
            <a:avLst/>
          </a:prstGeom>
        </p:spPr>
        <p:txBody>
          <a:bodyPr vert="horz" wrap="square" lIns="0" tIns="11430" rIns="0" bIns="0" rtlCol="0">
            <a:spAutoFit/>
          </a:bodyPr>
          <a:lstStyle/>
          <a:p>
            <a:pPr marL="12700">
              <a:spcBef>
                <a:spcPts val="90"/>
              </a:spcBef>
            </a:pPr>
            <a:r>
              <a:rPr sz="1900" b="1" spc="-15" dirty="0">
                <a:solidFill>
                  <a:prstClr val="black"/>
                </a:solidFill>
                <a:latin typeface="Times New Roman"/>
                <a:cs typeface="Times New Roman"/>
              </a:rPr>
              <a:t>Vizsgált</a:t>
            </a:r>
            <a:r>
              <a:rPr sz="1900" b="1" spc="-60" dirty="0">
                <a:solidFill>
                  <a:prstClr val="black"/>
                </a:solidFill>
                <a:latin typeface="Times New Roman"/>
                <a:cs typeface="Times New Roman"/>
              </a:rPr>
              <a:t> </a:t>
            </a:r>
            <a:r>
              <a:rPr sz="1900" b="1" spc="-5" dirty="0">
                <a:solidFill>
                  <a:prstClr val="black"/>
                </a:solidFill>
                <a:latin typeface="Times New Roman"/>
                <a:cs typeface="Times New Roman"/>
              </a:rPr>
              <a:t>terület</a:t>
            </a:r>
            <a:endParaRPr sz="1900">
              <a:solidFill>
                <a:prstClr val="black"/>
              </a:solidFill>
              <a:latin typeface="Times New Roman"/>
              <a:cs typeface="Times New Roman"/>
            </a:endParaRPr>
          </a:p>
        </p:txBody>
      </p:sp>
      <p:sp>
        <p:nvSpPr>
          <p:cNvPr id="13" name="object 13"/>
          <p:cNvSpPr txBox="1"/>
          <p:nvPr/>
        </p:nvSpPr>
        <p:spPr>
          <a:xfrm>
            <a:off x="1577714" y="6885927"/>
            <a:ext cx="5929630" cy="1179830"/>
          </a:xfrm>
          <a:prstGeom prst="rect">
            <a:avLst/>
          </a:prstGeom>
        </p:spPr>
        <p:txBody>
          <a:bodyPr vert="horz" wrap="square" lIns="0" tIns="12065" rIns="0" bIns="0" rtlCol="0">
            <a:spAutoFit/>
          </a:bodyPr>
          <a:lstStyle/>
          <a:p>
            <a:pPr marL="12700" marR="5080" algn="just">
              <a:lnSpc>
                <a:spcPct val="101000"/>
              </a:lnSpc>
              <a:spcBef>
                <a:spcPts val="95"/>
              </a:spcBef>
            </a:pPr>
            <a:r>
              <a:rPr sz="1500" spc="10" dirty="0">
                <a:solidFill>
                  <a:prstClr val="black"/>
                </a:solidFill>
                <a:latin typeface="Times New Roman"/>
                <a:cs typeface="Times New Roman"/>
              </a:rPr>
              <a:t>A </a:t>
            </a:r>
            <a:r>
              <a:rPr sz="1500" spc="5" dirty="0">
                <a:solidFill>
                  <a:prstClr val="black"/>
                </a:solidFill>
                <a:latin typeface="Times New Roman"/>
                <a:cs typeface="Times New Roman"/>
              </a:rPr>
              <a:t>vizsgálattal </a:t>
            </a:r>
            <a:r>
              <a:rPr sz="1500" dirty="0">
                <a:solidFill>
                  <a:prstClr val="black"/>
                </a:solidFill>
                <a:latin typeface="Times New Roman"/>
                <a:cs typeface="Times New Roman"/>
              </a:rPr>
              <a:t>érintett </a:t>
            </a:r>
            <a:r>
              <a:rPr sz="1500" spc="5" dirty="0">
                <a:solidFill>
                  <a:prstClr val="black"/>
                </a:solidFill>
                <a:latin typeface="Times New Roman"/>
                <a:cs typeface="Times New Roman"/>
              </a:rPr>
              <a:t>terület a Dunántúli-dombság ÉK-i részén, </a:t>
            </a:r>
            <a:r>
              <a:rPr sz="1500" dirty="0">
                <a:solidFill>
                  <a:prstClr val="black"/>
                </a:solidFill>
                <a:latin typeface="Times New Roman"/>
                <a:cs typeface="Times New Roman"/>
              </a:rPr>
              <a:t>Külső-  </a:t>
            </a:r>
            <a:r>
              <a:rPr sz="1500" spc="5" dirty="0">
                <a:solidFill>
                  <a:prstClr val="black"/>
                </a:solidFill>
                <a:latin typeface="Times New Roman"/>
                <a:cs typeface="Times New Roman"/>
              </a:rPr>
              <a:t>Somogyban,</a:t>
            </a:r>
            <a:r>
              <a:rPr sz="1500" spc="385" dirty="0">
                <a:solidFill>
                  <a:prstClr val="black"/>
                </a:solidFill>
                <a:latin typeface="Times New Roman"/>
                <a:cs typeface="Times New Roman"/>
              </a:rPr>
              <a:t> </a:t>
            </a:r>
            <a:r>
              <a:rPr sz="1500" spc="5" dirty="0">
                <a:solidFill>
                  <a:prstClr val="black"/>
                </a:solidFill>
                <a:latin typeface="Times New Roman"/>
                <a:cs typeface="Times New Roman"/>
              </a:rPr>
              <a:t>azon</a:t>
            </a:r>
            <a:r>
              <a:rPr sz="1500" spc="385" dirty="0">
                <a:solidFill>
                  <a:prstClr val="black"/>
                </a:solidFill>
                <a:latin typeface="Times New Roman"/>
                <a:cs typeface="Times New Roman"/>
              </a:rPr>
              <a:t> </a:t>
            </a:r>
            <a:r>
              <a:rPr sz="1500" dirty="0">
                <a:solidFill>
                  <a:prstClr val="black"/>
                </a:solidFill>
                <a:latin typeface="Times New Roman"/>
                <a:cs typeface="Times New Roman"/>
              </a:rPr>
              <a:t>belül is </a:t>
            </a:r>
            <a:r>
              <a:rPr sz="1500" spc="5" dirty="0">
                <a:solidFill>
                  <a:prstClr val="black"/>
                </a:solidFill>
                <a:latin typeface="Times New Roman"/>
                <a:cs typeface="Times New Roman"/>
              </a:rPr>
              <a:t>a</a:t>
            </a:r>
            <a:r>
              <a:rPr sz="1500" spc="385" dirty="0">
                <a:solidFill>
                  <a:prstClr val="black"/>
                </a:solidFill>
                <a:latin typeface="Times New Roman"/>
                <a:cs typeface="Times New Roman"/>
              </a:rPr>
              <a:t> </a:t>
            </a:r>
            <a:r>
              <a:rPr sz="1500" spc="5" dirty="0">
                <a:solidFill>
                  <a:prstClr val="black"/>
                </a:solidFill>
                <a:latin typeface="Times New Roman"/>
                <a:cs typeface="Times New Roman"/>
              </a:rPr>
              <a:t>Kelet-Külső-Somogy</a:t>
            </a:r>
            <a:r>
              <a:rPr sz="1500" spc="385" dirty="0">
                <a:solidFill>
                  <a:prstClr val="black"/>
                </a:solidFill>
                <a:latin typeface="Times New Roman"/>
                <a:cs typeface="Times New Roman"/>
              </a:rPr>
              <a:t> </a:t>
            </a:r>
            <a:r>
              <a:rPr sz="1500" spc="5" dirty="0">
                <a:solidFill>
                  <a:prstClr val="black"/>
                </a:solidFill>
                <a:latin typeface="Times New Roman"/>
                <a:cs typeface="Times New Roman"/>
              </a:rPr>
              <a:t>kistáj</a:t>
            </a:r>
            <a:r>
              <a:rPr sz="1500" spc="385" dirty="0">
                <a:solidFill>
                  <a:prstClr val="black"/>
                </a:solidFill>
                <a:latin typeface="Times New Roman"/>
                <a:cs typeface="Times New Roman"/>
              </a:rPr>
              <a:t> </a:t>
            </a:r>
            <a:r>
              <a:rPr sz="1500" spc="5" dirty="0">
                <a:solidFill>
                  <a:prstClr val="black"/>
                </a:solidFill>
                <a:latin typeface="Times New Roman"/>
                <a:cs typeface="Times New Roman"/>
              </a:rPr>
              <a:t>D-i</a:t>
            </a:r>
            <a:r>
              <a:rPr sz="1500" spc="385" dirty="0">
                <a:solidFill>
                  <a:prstClr val="black"/>
                </a:solidFill>
                <a:latin typeface="Times New Roman"/>
                <a:cs typeface="Times New Roman"/>
              </a:rPr>
              <a:t> </a:t>
            </a:r>
            <a:r>
              <a:rPr sz="1500" spc="5" dirty="0">
                <a:solidFill>
                  <a:prstClr val="black"/>
                </a:solidFill>
                <a:latin typeface="Times New Roman"/>
                <a:cs typeface="Times New Roman"/>
              </a:rPr>
              <a:t>részén  helyezkedik </a:t>
            </a:r>
            <a:r>
              <a:rPr sz="1500" dirty="0">
                <a:solidFill>
                  <a:prstClr val="black"/>
                </a:solidFill>
                <a:latin typeface="Times New Roman"/>
                <a:cs typeface="Times New Roman"/>
              </a:rPr>
              <a:t>el. </a:t>
            </a:r>
            <a:r>
              <a:rPr sz="1500" spc="10" dirty="0">
                <a:solidFill>
                  <a:prstClr val="black"/>
                </a:solidFill>
                <a:latin typeface="Times New Roman"/>
                <a:cs typeface="Times New Roman"/>
              </a:rPr>
              <a:t>A </a:t>
            </a:r>
            <a:r>
              <a:rPr sz="1500" spc="5" dirty="0">
                <a:solidFill>
                  <a:prstClr val="black"/>
                </a:solidFill>
                <a:latin typeface="Times New Roman"/>
                <a:cs typeface="Times New Roman"/>
              </a:rPr>
              <a:t>Kísérleti </a:t>
            </a:r>
            <a:r>
              <a:rPr sz="1500" spc="-10" dirty="0">
                <a:solidFill>
                  <a:prstClr val="black"/>
                </a:solidFill>
                <a:latin typeface="Times New Roman"/>
                <a:cs typeface="Times New Roman"/>
              </a:rPr>
              <a:t>Terület </a:t>
            </a:r>
            <a:r>
              <a:rPr sz="1500" spc="5" dirty="0">
                <a:solidFill>
                  <a:prstClr val="black"/>
                </a:solidFill>
                <a:latin typeface="Times New Roman"/>
                <a:cs typeface="Times New Roman"/>
              </a:rPr>
              <a:t>Gerézdpuszta és Somogydöröcske között  található, párhuzamosan a Koppány-patak körülbelül 2 km hosszúságú </a:t>
            </a:r>
            <a:r>
              <a:rPr sz="1500" spc="385" dirty="0">
                <a:solidFill>
                  <a:prstClr val="black"/>
                </a:solidFill>
                <a:latin typeface="Times New Roman"/>
                <a:cs typeface="Times New Roman"/>
              </a:rPr>
              <a:t> </a:t>
            </a:r>
            <a:r>
              <a:rPr sz="1500" spc="5" dirty="0">
                <a:solidFill>
                  <a:prstClr val="black"/>
                </a:solidFill>
                <a:latin typeface="Times New Roman"/>
                <a:cs typeface="Times New Roman"/>
              </a:rPr>
              <a:t>szakaszával (1.</a:t>
            </a:r>
            <a:r>
              <a:rPr sz="1500" spc="-25" dirty="0">
                <a:solidFill>
                  <a:prstClr val="black"/>
                </a:solidFill>
                <a:latin typeface="Times New Roman"/>
                <a:cs typeface="Times New Roman"/>
              </a:rPr>
              <a:t> </a:t>
            </a:r>
            <a:r>
              <a:rPr sz="1500" spc="5" dirty="0">
                <a:solidFill>
                  <a:prstClr val="black"/>
                </a:solidFill>
                <a:latin typeface="Times New Roman"/>
                <a:cs typeface="Times New Roman"/>
              </a:rPr>
              <a:t>ábra).</a:t>
            </a:r>
            <a:endParaRPr sz="1500">
              <a:solidFill>
                <a:prstClr val="black"/>
              </a:solidFill>
              <a:latin typeface="Times New Roman"/>
              <a:cs typeface="Times New Roman"/>
            </a:endParaRPr>
          </a:p>
        </p:txBody>
      </p:sp>
      <p:sp>
        <p:nvSpPr>
          <p:cNvPr id="14" name="object 14"/>
          <p:cNvSpPr txBox="1"/>
          <p:nvPr/>
        </p:nvSpPr>
        <p:spPr>
          <a:xfrm>
            <a:off x="1577714" y="8039927"/>
            <a:ext cx="5928360" cy="245579"/>
          </a:xfrm>
          <a:prstGeom prst="rect">
            <a:avLst/>
          </a:prstGeom>
        </p:spPr>
        <p:txBody>
          <a:bodyPr vert="horz" wrap="square" lIns="0" tIns="14604" rIns="0" bIns="0" rtlCol="0">
            <a:spAutoFit/>
          </a:bodyPr>
          <a:lstStyle/>
          <a:p>
            <a:pPr marL="12700">
              <a:spcBef>
                <a:spcPts val="114"/>
              </a:spcBef>
              <a:tabLst>
                <a:tab pos="314325" algn="l"/>
                <a:tab pos="1108075" algn="l"/>
                <a:tab pos="1815464" algn="l"/>
                <a:tab pos="3132455" algn="l"/>
                <a:tab pos="4448810" algn="l"/>
                <a:tab pos="5049520" algn="l"/>
              </a:tabLst>
            </a:pPr>
            <a:r>
              <a:rPr sz="1500" spc="10" dirty="0">
                <a:solidFill>
                  <a:prstClr val="black"/>
                </a:solidFill>
                <a:latin typeface="Times New Roman"/>
                <a:cs typeface="Times New Roman"/>
              </a:rPr>
              <a:t>A	</a:t>
            </a:r>
            <a:r>
              <a:rPr sz="1500" spc="5" dirty="0">
                <a:solidFill>
                  <a:prstClr val="black"/>
                </a:solidFill>
                <a:latin typeface="Times New Roman"/>
                <a:cs typeface="Times New Roman"/>
              </a:rPr>
              <a:t>kev</a:t>
            </a:r>
            <a:r>
              <a:rPr sz="1500" spc="-5" dirty="0">
                <a:solidFill>
                  <a:prstClr val="black"/>
                </a:solidFill>
                <a:latin typeface="Times New Roman"/>
                <a:cs typeface="Times New Roman"/>
              </a:rPr>
              <a:t>é</a:t>
            </a:r>
            <a:r>
              <a:rPr sz="1500" spc="5" dirty="0">
                <a:solidFill>
                  <a:prstClr val="black"/>
                </a:solidFill>
                <a:latin typeface="Times New Roman"/>
                <a:cs typeface="Times New Roman"/>
              </a:rPr>
              <a:t>sbé</a:t>
            </a:r>
            <a:r>
              <a:rPr sz="1500" dirty="0">
                <a:solidFill>
                  <a:prstClr val="black"/>
                </a:solidFill>
                <a:latin typeface="Times New Roman"/>
                <a:cs typeface="Times New Roman"/>
              </a:rPr>
              <a:t>	</a:t>
            </a:r>
            <a:r>
              <a:rPr sz="1500" spc="5" dirty="0">
                <a:solidFill>
                  <a:prstClr val="black"/>
                </a:solidFill>
                <a:latin typeface="Times New Roman"/>
                <a:cs typeface="Times New Roman"/>
              </a:rPr>
              <a:t>er</a:t>
            </a:r>
            <a:r>
              <a:rPr sz="1500" spc="-5" dirty="0">
                <a:solidFill>
                  <a:prstClr val="black"/>
                </a:solidFill>
                <a:latin typeface="Times New Roman"/>
                <a:cs typeface="Times New Roman"/>
              </a:rPr>
              <a:t>o</a:t>
            </a:r>
            <a:r>
              <a:rPr sz="1500" spc="5" dirty="0">
                <a:solidFill>
                  <a:prstClr val="black"/>
                </a:solidFill>
                <a:latin typeface="Times New Roman"/>
                <a:cs typeface="Times New Roman"/>
              </a:rPr>
              <a:t>dált</a:t>
            </a:r>
            <a:r>
              <a:rPr sz="1500" dirty="0">
                <a:solidFill>
                  <a:prstClr val="black"/>
                </a:solidFill>
                <a:latin typeface="Times New Roman"/>
                <a:cs typeface="Times New Roman"/>
              </a:rPr>
              <a:t>	</a:t>
            </a:r>
            <a:r>
              <a:rPr sz="1500" spc="5" dirty="0">
                <a:solidFill>
                  <a:prstClr val="black"/>
                </a:solidFill>
                <a:latin typeface="Times New Roman"/>
                <a:cs typeface="Times New Roman"/>
              </a:rPr>
              <a:t>d</a:t>
            </a:r>
            <a:r>
              <a:rPr sz="1500" spc="-5" dirty="0">
                <a:solidFill>
                  <a:prstClr val="black"/>
                </a:solidFill>
                <a:latin typeface="Times New Roman"/>
                <a:cs typeface="Times New Roman"/>
              </a:rPr>
              <a:t>o</a:t>
            </a:r>
            <a:r>
              <a:rPr sz="1500" spc="5" dirty="0">
                <a:solidFill>
                  <a:prstClr val="black"/>
                </a:solidFill>
                <a:latin typeface="Times New Roman"/>
                <a:cs typeface="Times New Roman"/>
              </a:rPr>
              <a:t>mbo</a:t>
            </a:r>
            <a:r>
              <a:rPr sz="1500" spc="-10" dirty="0">
                <a:solidFill>
                  <a:prstClr val="black"/>
                </a:solidFill>
                <a:latin typeface="Times New Roman"/>
                <a:cs typeface="Times New Roman"/>
              </a:rPr>
              <a:t>l</a:t>
            </a:r>
            <a:r>
              <a:rPr sz="1500" spc="5" dirty="0">
                <a:solidFill>
                  <a:prstClr val="black"/>
                </a:solidFill>
                <a:latin typeface="Times New Roman"/>
                <a:cs typeface="Times New Roman"/>
              </a:rPr>
              <a:t>dalakat</a:t>
            </a:r>
            <a:r>
              <a:rPr sz="1500" dirty="0">
                <a:solidFill>
                  <a:prstClr val="black"/>
                </a:solidFill>
                <a:latin typeface="Times New Roman"/>
                <a:cs typeface="Times New Roman"/>
              </a:rPr>
              <a:t>	</a:t>
            </a:r>
            <a:r>
              <a:rPr sz="1500" spc="10" dirty="0">
                <a:solidFill>
                  <a:prstClr val="black"/>
                </a:solidFill>
                <a:latin typeface="Times New Roman"/>
                <a:cs typeface="Times New Roman"/>
              </a:rPr>
              <a:t>Ram</a:t>
            </a:r>
            <a:r>
              <a:rPr sz="1500" dirty="0">
                <a:solidFill>
                  <a:prstClr val="black"/>
                </a:solidFill>
                <a:latin typeface="Times New Roman"/>
                <a:cs typeface="Times New Roman"/>
              </a:rPr>
              <a:t>m</a:t>
            </a:r>
            <a:r>
              <a:rPr sz="1500" spc="5" dirty="0">
                <a:solidFill>
                  <a:prstClr val="black"/>
                </a:solidFill>
                <a:latin typeface="Times New Roman"/>
                <a:cs typeface="Times New Roman"/>
              </a:rPr>
              <a:t>ann</a:t>
            </a:r>
            <a:r>
              <a:rPr sz="1500" spc="-5" dirty="0">
                <a:solidFill>
                  <a:prstClr val="black"/>
                </a:solidFill>
                <a:latin typeface="Times New Roman"/>
                <a:cs typeface="Times New Roman"/>
              </a:rPr>
              <a:t>-</a:t>
            </a:r>
            <a:r>
              <a:rPr sz="1500" dirty="0">
                <a:solidFill>
                  <a:prstClr val="black"/>
                </a:solidFill>
                <a:latin typeface="Times New Roman"/>
                <a:cs typeface="Times New Roman"/>
              </a:rPr>
              <a:t>f</a:t>
            </a:r>
            <a:r>
              <a:rPr sz="1500" spc="5" dirty="0">
                <a:solidFill>
                  <a:prstClr val="black"/>
                </a:solidFill>
                <a:latin typeface="Times New Roman"/>
                <a:cs typeface="Times New Roman"/>
              </a:rPr>
              <a:t>éle</a:t>
            </a:r>
            <a:r>
              <a:rPr sz="1500" dirty="0">
                <a:solidFill>
                  <a:prstClr val="black"/>
                </a:solidFill>
                <a:latin typeface="Times New Roman"/>
                <a:cs typeface="Times New Roman"/>
              </a:rPr>
              <a:t>	</a:t>
            </a:r>
            <a:r>
              <a:rPr sz="1500" spc="5" dirty="0">
                <a:solidFill>
                  <a:prstClr val="black"/>
                </a:solidFill>
                <a:latin typeface="Times New Roman"/>
                <a:cs typeface="Times New Roman"/>
              </a:rPr>
              <a:t>ba</a:t>
            </a:r>
            <a:r>
              <a:rPr sz="1500" spc="-5" dirty="0">
                <a:solidFill>
                  <a:prstClr val="black"/>
                </a:solidFill>
                <a:latin typeface="Times New Roman"/>
                <a:cs typeface="Times New Roman"/>
              </a:rPr>
              <a:t>r</a:t>
            </a:r>
            <a:r>
              <a:rPr sz="1500" spc="5" dirty="0">
                <a:solidFill>
                  <a:prstClr val="black"/>
                </a:solidFill>
                <a:latin typeface="Times New Roman"/>
                <a:cs typeface="Times New Roman"/>
              </a:rPr>
              <a:t>na</a:t>
            </a:r>
            <a:r>
              <a:rPr sz="1500" dirty="0">
                <a:solidFill>
                  <a:prstClr val="black"/>
                </a:solidFill>
                <a:latin typeface="Times New Roman"/>
                <a:cs typeface="Times New Roman"/>
              </a:rPr>
              <a:t>	</a:t>
            </a:r>
            <a:r>
              <a:rPr sz="1500" spc="5" dirty="0">
                <a:solidFill>
                  <a:prstClr val="black"/>
                </a:solidFill>
                <a:latin typeface="Times New Roman"/>
                <a:cs typeface="Times New Roman"/>
              </a:rPr>
              <a:t>er</a:t>
            </a:r>
            <a:r>
              <a:rPr sz="1500" spc="-5" dirty="0">
                <a:solidFill>
                  <a:prstClr val="black"/>
                </a:solidFill>
                <a:latin typeface="Times New Roman"/>
                <a:cs typeface="Times New Roman"/>
              </a:rPr>
              <a:t>d</a:t>
            </a:r>
            <a:r>
              <a:rPr sz="1500" spc="5" dirty="0">
                <a:solidFill>
                  <a:prstClr val="black"/>
                </a:solidFill>
                <a:latin typeface="Times New Roman"/>
                <a:cs typeface="Times New Roman"/>
              </a:rPr>
              <a:t>őtalajok</a:t>
            </a:r>
            <a:endParaRPr sz="1500">
              <a:solidFill>
                <a:prstClr val="black"/>
              </a:solidFill>
              <a:latin typeface="Times New Roman"/>
              <a:cs typeface="Times New Roman"/>
            </a:endParaRPr>
          </a:p>
        </p:txBody>
      </p:sp>
      <p:sp>
        <p:nvSpPr>
          <p:cNvPr id="15" name="object 15"/>
          <p:cNvSpPr txBox="1"/>
          <p:nvPr/>
        </p:nvSpPr>
        <p:spPr>
          <a:xfrm>
            <a:off x="1577715" y="8270727"/>
            <a:ext cx="5928995" cy="949325"/>
          </a:xfrm>
          <a:prstGeom prst="rect">
            <a:avLst/>
          </a:prstGeom>
        </p:spPr>
        <p:txBody>
          <a:bodyPr vert="horz" wrap="square" lIns="0" tIns="12065" rIns="0" bIns="0" rtlCol="0">
            <a:spAutoFit/>
          </a:bodyPr>
          <a:lstStyle/>
          <a:p>
            <a:pPr marL="12700" marR="5080" algn="just">
              <a:lnSpc>
                <a:spcPct val="101000"/>
              </a:lnSpc>
              <a:spcBef>
                <a:spcPts val="95"/>
              </a:spcBef>
            </a:pPr>
            <a:r>
              <a:rPr sz="1500" spc="5" dirty="0">
                <a:solidFill>
                  <a:prstClr val="black"/>
                </a:solidFill>
                <a:latin typeface="Times New Roman"/>
                <a:cs typeface="Times New Roman"/>
              </a:rPr>
              <a:t>(Cambisol) jellemzik, míg a művelt területeken földes kopár (Regosol) és  lejtőhordalék (Colluvium) </a:t>
            </a:r>
            <a:r>
              <a:rPr sz="1500" dirty="0">
                <a:solidFill>
                  <a:prstClr val="black"/>
                </a:solidFill>
                <a:latin typeface="Times New Roman"/>
                <a:cs typeface="Times New Roman"/>
              </a:rPr>
              <a:t>talajok találhatók </a:t>
            </a:r>
            <a:r>
              <a:rPr sz="1500" spc="5" dirty="0">
                <a:solidFill>
                  <a:prstClr val="black"/>
                </a:solidFill>
                <a:latin typeface="Times New Roman"/>
                <a:cs typeface="Times New Roman"/>
              </a:rPr>
              <a:t>(Szabó et </a:t>
            </a:r>
            <a:r>
              <a:rPr sz="1500" dirty="0">
                <a:solidFill>
                  <a:prstClr val="black"/>
                </a:solidFill>
                <a:latin typeface="Times New Roman"/>
                <a:cs typeface="Times New Roman"/>
              </a:rPr>
              <a:t>al., </a:t>
            </a:r>
            <a:r>
              <a:rPr sz="1500" spc="5" dirty="0">
                <a:solidFill>
                  <a:prstClr val="black"/>
                </a:solidFill>
                <a:latin typeface="Times New Roman"/>
                <a:cs typeface="Times New Roman"/>
              </a:rPr>
              <a:t>2015). Centeri </a:t>
            </a:r>
            <a:r>
              <a:rPr sz="1500" dirty="0">
                <a:solidFill>
                  <a:prstClr val="black"/>
                </a:solidFill>
                <a:latin typeface="Times New Roman"/>
                <a:cs typeface="Times New Roman"/>
              </a:rPr>
              <a:t>et  al. </a:t>
            </a:r>
            <a:r>
              <a:rPr sz="1500" spc="5" dirty="0">
                <a:solidFill>
                  <a:prstClr val="black"/>
                </a:solidFill>
                <a:latin typeface="Times New Roman"/>
                <a:cs typeface="Times New Roman"/>
              </a:rPr>
              <a:t>(2010a, b) </a:t>
            </a:r>
            <a:r>
              <a:rPr sz="1500" dirty="0">
                <a:solidFill>
                  <a:prstClr val="black"/>
                </a:solidFill>
                <a:latin typeface="Times New Roman"/>
                <a:cs typeface="Times New Roman"/>
              </a:rPr>
              <a:t>is </a:t>
            </a:r>
            <a:r>
              <a:rPr sz="1500" spc="5" dirty="0">
                <a:solidFill>
                  <a:prstClr val="black"/>
                </a:solidFill>
                <a:latin typeface="Times New Roman"/>
                <a:cs typeface="Times New Roman"/>
              </a:rPr>
              <a:t>megállapítja, hogy a domboldalak </a:t>
            </a:r>
            <a:r>
              <a:rPr sz="1500" dirty="0">
                <a:solidFill>
                  <a:prstClr val="black"/>
                </a:solidFill>
                <a:latin typeface="Times New Roman"/>
                <a:cs typeface="Times New Roman"/>
              </a:rPr>
              <a:t>lejtőin </a:t>
            </a:r>
            <a:r>
              <a:rPr sz="1500" spc="5" dirty="0">
                <a:solidFill>
                  <a:prstClr val="black"/>
                </a:solidFill>
                <a:latin typeface="Times New Roman"/>
                <a:cs typeface="Times New Roman"/>
              </a:rPr>
              <a:t>nagymértékű a  talajdegradáció és néhol a szántás már elérte a</a:t>
            </a:r>
            <a:r>
              <a:rPr sz="1500" spc="-55" dirty="0">
                <a:solidFill>
                  <a:prstClr val="black"/>
                </a:solidFill>
                <a:latin typeface="Times New Roman"/>
                <a:cs typeface="Times New Roman"/>
              </a:rPr>
              <a:t> </a:t>
            </a:r>
            <a:r>
              <a:rPr sz="1500" spc="5" dirty="0">
                <a:solidFill>
                  <a:prstClr val="black"/>
                </a:solidFill>
                <a:latin typeface="Times New Roman"/>
                <a:cs typeface="Times New Roman"/>
              </a:rPr>
              <a:t>C-szintet.</a:t>
            </a:r>
            <a:endParaRPr sz="1500">
              <a:solidFill>
                <a:prstClr val="black"/>
              </a:solidFill>
              <a:latin typeface="Times New Roman"/>
              <a:cs typeface="Times New Roman"/>
            </a:endParaRPr>
          </a:p>
        </p:txBody>
      </p:sp>
      <p:sp>
        <p:nvSpPr>
          <p:cNvPr id="16" name="object 16"/>
          <p:cNvSpPr txBox="1"/>
          <p:nvPr/>
        </p:nvSpPr>
        <p:spPr>
          <a:xfrm>
            <a:off x="1577715" y="12656043"/>
            <a:ext cx="5928995" cy="718185"/>
          </a:xfrm>
          <a:prstGeom prst="rect">
            <a:avLst/>
          </a:prstGeom>
        </p:spPr>
        <p:txBody>
          <a:bodyPr vert="horz" wrap="square" lIns="0" tIns="12065" rIns="0" bIns="0" rtlCol="0">
            <a:spAutoFit/>
          </a:bodyPr>
          <a:lstStyle/>
          <a:p>
            <a:pPr marL="255904" marR="5080" indent="-243840" algn="just">
              <a:lnSpc>
                <a:spcPct val="101000"/>
              </a:lnSpc>
              <a:spcBef>
                <a:spcPts val="95"/>
              </a:spcBef>
            </a:pPr>
            <a:r>
              <a:rPr sz="1500" b="1" spc="5" dirty="0">
                <a:solidFill>
                  <a:prstClr val="black"/>
                </a:solidFill>
                <a:latin typeface="Times New Roman"/>
                <a:cs typeface="Times New Roman"/>
              </a:rPr>
              <a:t>1. ábra: </a:t>
            </a:r>
            <a:r>
              <a:rPr sz="1500" spc="-10" dirty="0">
                <a:solidFill>
                  <a:prstClr val="black"/>
                </a:solidFill>
                <a:latin typeface="Times New Roman"/>
                <a:cs typeface="Times New Roman"/>
              </a:rPr>
              <a:t>Vizsgált </a:t>
            </a:r>
            <a:r>
              <a:rPr sz="1500" dirty="0">
                <a:solidFill>
                  <a:prstClr val="black"/>
                </a:solidFill>
                <a:latin typeface="Times New Roman"/>
                <a:cs typeface="Times New Roman"/>
              </a:rPr>
              <a:t>terület, </a:t>
            </a:r>
            <a:r>
              <a:rPr sz="1500" spc="5" dirty="0">
                <a:solidFill>
                  <a:prstClr val="black"/>
                </a:solidFill>
                <a:latin typeface="Times New Roman"/>
                <a:cs typeface="Times New Roman"/>
              </a:rPr>
              <a:t>mintavételi pontok és a </a:t>
            </a:r>
            <a:r>
              <a:rPr sz="1500" dirty="0">
                <a:solidFill>
                  <a:prstClr val="black"/>
                </a:solidFill>
                <a:latin typeface="Times New Roman"/>
                <a:cs typeface="Times New Roman"/>
              </a:rPr>
              <a:t>kísérleti </a:t>
            </a:r>
            <a:r>
              <a:rPr sz="1500" spc="5" dirty="0">
                <a:solidFill>
                  <a:prstClr val="black"/>
                </a:solidFill>
                <a:latin typeface="Times New Roman"/>
                <a:cs typeface="Times New Roman"/>
              </a:rPr>
              <a:t>parcellák </a:t>
            </a:r>
            <a:r>
              <a:rPr sz="1500" spc="385" dirty="0">
                <a:solidFill>
                  <a:prstClr val="black"/>
                </a:solidFill>
                <a:latin typeface="Times New Roman"/>
                <a:cs typeface="Times New Roman"/>
              </a:rPr>
              <a:t> </a:t>
            </a:r>
            <a:r>
              <a:rPr sz="1500" spc="5" dirty="0">
                <a:solidFill>
                  <a:prstClr val="black"/>
                </a:solidFill>
                <a:latin typeface="Times New Roman"/>
                <a:cs typeface="Times New Roman"/>
              </a:rPr>
              <a:t>elhelyezkedése (Fekete négyszög - szántó, </a:t>
            </a:r>
            <a:r>
              <a:rPr sz="1500" spc="10" dirty="0">
                <a:solidFill>
                  <a:prstClr val="black"/>
                </a:solidFill>
                <a:latin typeface="Times New Roman"/>
                <a:cs typeface="Times New Roman"/>
              </a:rPr>
              <a:t>G </a:t>
            </a:r>
            <a:r>
              <a:rPr sz="1500" spc="5" dirty="0">
                <a:solidFill>
                  <a:prstClr val="black"/>
                </a:solidFill>
                <a:latin typeface="Times New Roman"/>
                <a:cs typeface="Times New Roman"/>
              </a:rPr>
              <a:t>- Enyhe lejtő, S - Meredek </a:t>
            </a:r>
            <a:r>
              <a:rPr sz="1500" spc="385" dirty="0">
                <a:solidFill>
                  <a:prstClr val="black"/>
                </a:solidFill>
                <a:latin typeface="Times New Roman"/>
                <a:cs typeface="Times New Roman"/>
              </a:rPr>
              <a:t> </a:t>
            </a:r>
            <a:r>
              <a:rPr sz="1500" spc="5" dirty="0">
                <a:solidFill>
                  <a:prstClr val="black"/>
                </a:solidFill>
                <a:latin typeface="Times New Roman"/>
                <a:cs typeface="Times New Roman"/>
              </a:rPr>
              <a:t>lejtő; Zöld négyszög - Gyep, S - meredek</a:t>
            </a:r>
            <a:r>
              <a:rPr sz="1500" spc="-80" dirty="0">
                <a:solidFill>
                  <a:prstClr val="black"/>
                </a:solidFill>
                <a:latin typeface="Times New Roman"/>
                <a:cs typeface="Times New Roman"/>
              </a:rPr>
              <a:t> </a:t>
            </a:r>
            <a:r>
              <a:rPr sz="1500" spc="5" dirty="0">
                <a:solidFill>
                  <a:prstClr val="black"/>
                </a:solidFill>
                <a:latin typeface="Times New Roman"/>
                <a:cs typeface="Times New Roman"/>
              </a:rPr>
              <a:t>lejtő)</a:t>
            </a:r>
            <a:endParaRPr sz="1500">
              <a:solidFill>
                <a:prstClr val="black"/>
              </a:solidFill>
              <a:latin typeface="Times New Roman"/>
              <a:cs typeface="Times New Roman"/>
            </a:endParaRPr>
          </a:p>
        </p:txBody>
      </p:sp>
      <p:sp>
        <p:nvSpPr>
          <p:cNvPr id="17" name="object 17"/>
          <p:cNvSpPr txBox="1"/>
          <p:nvPr/>
        </p:nvSpPr>
        <p:spPr>
          <a:xfrm>
            <a:off x="1552314" y="17272337"/>
            <a:ext cx="5980430" cy="1179830"/>
          </a:xfrm>
          <a:prstGeom prst="rect">
            <a:avLst/>
          </a:prstGeom>
        </p:spPr>
        <p:txBody>
          <a:bodyPr vert="horz" wrap="square" lIns="0" tIns="12065" rIns="0" bIns="0" rtlCol="0">
            <a:spAutoFit/>
          </a:bodyPr>
          <a:lstStyle/>
          <a:p>
            <a:pPr marL="38100" marR="30480" algn="just">
              <a:lnSpc>
                <a:spcPct val="101000"/>
              </a:lnSpc>
              <a:spcBef>
                <a:spcPts val="95"/>
              </a:spcBef>
            </a:pPr>
            <a:r>
              <a:rPr sz="1500" spc="5" dirty="0">
                <a:solidFill>
                  <a:prstClr val="black"/>
                </a:solidFill>
                <a:latin typeface="Times New Roman"/>
                <a:cs typeface="Times New Roman"/>
              </a:rPr>
              <a:t>Az összehasonlító méréseket a Gerézdpusztai mintaterületen, 6 m</a:t>
            </a:r>
            <a:r>
              <a:rPr sz="1500" spc="7" baseline="25000" dirty="0">
                <a:solidFill>
                  <a:prstClr val="black"/>
                </a:solidFill>
                <a:latin typeface="Times New Roman"/>
                <a:cs typeface="Times New Roman"/>
              </a:rPr>
              <a:t>2 </a:t>
            </a:r>
            <a:r>
              <a:rPr sz="1500" spc="5" dirty="0">
                <a:solidFill>
                  <a:prstClr val="black"/>
                </a:solidFill>
                <a:latin typeface="Times New Roman"/>
                <a:cs typeface="Times New Roman"/>
              </a:rPr>
              <a:t>-es  parcellákon, </a:t>
            </a:r>
            <a:r>
              <a:rPr sz="1500" dirty="0">
                <a:solidFill>
                  <a:prstClr val="black"/>
                </a:solidFill>
                <a:latin typeface="Times New Roman"/>
                <a:cs typeface="Times New Roman"/>
              </a:rPr>
              <a:t>Shower Power-02 szimulátorral </a:t>
            </a:r>
            <a:r>
              <a:rPr sz="1500" spc="5" dirty="0">
                <a:solidFill>
                  <a:prstClr val="black"/>
                </a:solidFill>
                <a:latin typeface="Times New Roman"/>
                <a:cs typeface="Times New Roman"/>
              </a:rPr>
              <a:t>végeztük </a:t>
            </a:r>
            <a:r>
              <a:rPr sz="1500" dirty="0">
                <a:solidFill>
                  <a:prstClr val="black"/>
                </a:solidFill>
                <a:latin typeface="Times New Roman"/>
                <a:cs typeface="Times New Roman"/>
              </a:rPr>
              <a:t>(1-2. </a:t>
            </a:r>
            <a:r>
              <a:rPr sz="1500" spc="5" dirty="0">
                <a:solidFill>
                  <a:prstClr val="black"/>
                </a:solidFill>
                <a:latin typeface="Times New Roman"/>
                <a:cs typeface="Times New Roman"/>
              </a:rPr>
              <a:t>kép), ahol a  </a:t>
            </a:r>
            <a:r>
              <a:rPr sz="1500" dirty="0">
                <a:solidFill>
                  <a:prstClr val="black"/>
                </a:solidFill>
                <a:latin typeface="Times New Roman"/>
                <a:cs typeface="Times New Roman"/>
              </a:rPr>
              <a:t>terület </a:t>
            </a:r>
            <a:r>
              <a:rPr sz="1500" spc="5" dirty="0">
                <a:solidFill>
                  <a:prstClr val="black"/>
                </a:solidFill>
                <a:latin typeface="Times New Roman"/>
                <a:cs typeface="Times New Roman"/>
              </a:rPr>
              <a:t>meredeksége ~8% körüli, a szimulált csapadékesemények pedig  nagy intenzitásúak (~70–96 </a:t>
            </a:r>
            <a:r>
              <a:rPr sz="1500" spc="10" dirty="0">
                <a:solidFill>
                  <a:prstClr val="black"/>
                </a:solidFill>
                <a:latin typeface="Times New Roman"/>
                <a:cs typeface="Times New Roman"/>
              </a:rPr>
              <a:t>mm </a:t>
            </a:r>
            <a:r>
              <a:rPr sz="1500" dirty="0">
                <a:solidFill>
                  <a:prstClr val="black"/>
                </a:solidFill>
                <a:latin typeface="Times New Roman"/>
                <a:cs typeface="Times New Roman"/>
              </a:rPr>
              <a:t>h-1) </a:t>
            </a:r>
            <a:r>
              <a:rPr sz="1500" spc="5" dirty="0">
                <a:solidFill>
                  <a:prstClr val="black"/>
                </a:solidFill>
                <a:latin typeface="Times New Roman"/>
                <a:cs typeface="Times New Roman"/>
              </a:rPr>
              <a:t>voltak. Szántóföldön és gyepen  egyaránt négy csapadékeseményt szimuláltunk, a szántóterületen 90 </a:t>
            </a:r>
            <a:r>
              <a:rPr sz="1500" spc="10" dirty="0">
                <a:solidFill>
                  <a:prstClr val="black"/>
                </a:solidFill>
                <a:latin typeface="Times New Roman"/>
                <a:cs typeface="Times New Roman"/>
              </a:rPr>
              <a:t>mm</a:t>
            </a:r>
            <a:r>
              <a:rPr sz="1500" spc="75" dirty="0">
                <a:solidFill>
                  <a:prstClr val="black"/>
                </a:solidFill>
                <a:latin typeface="Times New Roman"/>
                <a:cs typeface="Times New Roman"/>
              </a:rPr>
              <a:t> </a:t>
            </a:r>
            <a:r>
              <a:rPr sz="1500" dirty="0">
                <a:solidFill>
                  <a:prstClr val="black"/>
                </a:solidFill>
                <a:latin typeface="Times New Roman"/>
                <a:cs typeface="Times New Roman"/>
              </a:rPr>
              <a:t>h</a:t>
            </a:r>
            <a:r>
              <a:rPr sz="1500" baseline="25000" dirty="0">
                <a:solidFill>
                  <a:prstClr val="black"/>
                </a:solidFill>
                <a:latin typeface="Times New Roman"/>
                <a:cs typeface="Times New Roman"/>
              </a:rPr>
              <a:t>-1</a:t>
            </a:r>
            <a:endParaRPr sz="1500" baseline="25000">
              <a:solidFill>
                <a:prstClr val="black"/>
              </a:solidFill>
              <a:latin typeface="Times New Roman"/>
              <a:cs typeface="Times New Roman"/>
            </a:endParaRPr>
          </a:p>
        </p:txBody>
      </p:sp>
      <p:sp>
        <p:nvSpPr>
          <p:cNvPr id="18" name="object 18"/>
          <p:cNvSpPr txBox="1"/>
          <p:nvPr/>
        </p:nvSpPr>
        <p:spPr>
          <a:xfrm>
            <a:off x="1577714" y="18426336"/>
            <a:ext cx="5579110" cy="245579"/>
          </a:xfrm>
          <a:prstGeom prst="rect">
            <a:avLst/>
          </a:prstGeom>
        </p:spPr>
        <p:txBody>
          <a:bodyPr vert="horz" wrap="square" lIns="0" tIns="14604" rIns="0" bIns="0" rtlCol="0">
            <a:spAutoFit/>
          </a:bodyPr>
          <a:lstStyle/>
          <a:p>
            <a:pPr marL="12700">
              <a:spcBef>
                <a:spcPts val="114"/>
              </a:spcBef>
              <a:tabLst>
                <a:tab pos="1704975" algn="l"/>
                <a:tab pos="1938020" algn="l"/>
                <a:tab pos="3131820" algn="l"/>
                <a:tab pos="3706495" algn="l"/>
                <a:tab pos="4093845" algn="l"/>
                <a:tab pos="4522470" algn="l"/>
                <a:tab pos="4830445" algn="l"/>
                <a:tab pos="5266055" algn="l"/>
              </a:tabLst>
            </a:pPr>
            <a:r>
              <a:rPr sz="1500" spc="5" dirty="0">
                <a:solidFill>
                  <a:prstClr val="black"/>
                </a:solidFill>
                <a:latin typeface="Times New Roman"/>
                <a:cs typeface="Times New Roman"/>
              </a:rPr>
              <a:t>csapadék</a:t>
            </a:r>
            <a:r>
              <a:rPr sz="1500" spc="-5" dirty="0">
                <a:solidFill>
                  <a:prstClr val="black"/>
                </a:solidFill>
                <a:latin typeface="Times New Roman"/>
                <a:cs typeface="Times New Roman"/>
              </a:rPr>
              <a:t>i</a:t>
            </a:r>
            <a:r>
              <a:rPr sz="1500" spc="5" dirty="0">
                <a:solidFill>
                  <a:prstClr val="black"/>
                </a:solidFill>
                <a:latin typeface="Times New Roman"/>
                <a:cs typeface="Times New Roman"/>
              </a:rPr>
              <a:t>ntenzitást,</a:t>
            </a:r>
            <a:r>
              <a:rPr sz="1500" dirty="0">
                <a:solidFill>
                  <a:prstClr val="black"/>
                </a:solidFill>
                <a:latin typeface="Times New Roman"/>
                <a:cs typeface="Times New Roman"/>
              </a:rPr>
              <a:t>	</a:t>
            </a:r>
            <a:r>
              <a:rPr sz="1500" spc="5" dirty="0">
                <a:solidFill>
                  <a:prstClr val="black"/>
                </a:solidFill>
                <a:latin typeface="Times New Roman"/>
                <a:cs typeface="Times New Roman"/>
              </a:rPr>
              <a:t>a</a:t>
            </a:r>
            <a:r>
              <a:rPr sz="1500" dirty="0">
                <a:solidFill>
                  <a:prstClr val="black"/>
                </a:solidFill>
                <a:latin typeface="Times New Roman"/>
                <a:cs typeface="Times New Roman"/>
              </a:rPr>
              <a:t>	</a:t>
            </a:r>
            <a:r>
              <a:rPr sz="1500" spc="5" dirty="0">
                <a:solidFill>
                  <a:prstClr val="black"/>
                </a:solidFill>
                <a:latin typeface="Times New Roman"/>
                <a:cs typeface="Times New Roman"/>
              </a:rPr>
              <a:t>g</a:t>
            </a:r>
            <a:r>
              <a:rPr sz="1500" spc="-5" dirty="0">
                <a:solidFill>
                  <a:prstClr val="black"/>
                </a:solidFill>
                <a:latin typeface="Times New Roman"/>
                <a:cs typeface="Times New Roman"/>
              </a:rPr>
              <a:t>y</a:t>
            </a:r>
            <a:r>
              <a:rPr sz="1500" spc="5" dirty="0">
                <a:solidFill>
                  <a:prstClr val="black"/>
                </a:solidFill>
                <a:latin typeface="Times New Roman"/>
                <a:cs typeface="Times New Roman"/>
              </a:rPr>
              <a:t>epterü</a:t>
            </a:r>
            <a:r>
              <a:rPr sz="1500" spc="-10" dirty="0">
                <a:solidFill>
                  <a:prstClr val="black"/>
                </a:solidFill>
                <a:latin typeface="Times New Roman"/>
                <a:cs typeface="Times New Roman"/>
              </a:rPr>
              <a:t>l</a:t>
            </a:r>
            <a:r>
              <a:rPr sz="1500" spc="5" dirty="0">
                <a:solidFill>
                  <a:prstClr val="black"/>
                </a:solidFill>
                <a:latin typeface="Times New Roman"/>
                <a:cs typeface="Times New Roman"/>
              </a:rPr>
              <a:t>eten</a:t>
            </a:r>
            <a:r>
              <a:rPr sz="1500" dirty="0">
                <a:solidFill>
                  <a:prstClr val="black"/>
                </a:solidFill>
                <a:latin typeface="Times New Roman"/>
                <a:cs typeface="Times New Roman"/>
              </a:rPr>
              <a:t>	</a:t>
            </a:r>
            <a:r>
              <a:rPr sz="1500" spc="5" dirty="0">
                <a:solidFill>
                  <a:prstClr val="black"/>
                </a:solidFill>
                <a:latin typeface="Times New Roman"/>
                <a:cs typeface="Times New Roman"/>
              </a:rPr>
              <a:t>pedig</a:t>
            </a:r>
            <a:r>
              <a:rPr sz="1500" dirty="0">
                <a:solidFill>
                  <a:prstClr val="black"/>
                </a:solidFill>
                <a:latin typeface="Times New Roman"/>
                <a:cs typeface="Times New Roman"/>
              </a:rPr>
              <a:t>	9</a:t>
            </a:r>
            <a:r>
              <a:rPr sz="1500" spc="5" dirty="0">
                <a:solidFill>
                  <a:prstClr val="black"/>
                </a:solidFill>
                <a:latin typeface="Times New Roman"/>
                <a:cs typeface="Times New Roman"/>
              </a:rPr>
              <a:t>0,</a:t>
            </a:r>
            <a:r>
              <a:rPr sz="1500" dirty="0">
                <a:solidFill>
                  <a:prstClr val="black"/>
                </a:solidFill>
                <a:latin typeface="Times New Roman"/>
                <a:cs typeface="Times New Roman"/>
              </a:rPr>
              <a:t>	</a:t>
            </a:r>
            <a:r>
              <a:rPr sz="1500" spc="-55" dirty="0">
                <a:solidFill>
                  <a:prstClr val="black"/>
                </a:solidFill>
                <a:latin typeface="Times New Roman"/>
                <a:cs typeface="Times New Roman"/>
              </a:rPr>
              <a:t>1</a:t>
            </a:r>
            <a:r>
              <a:rPr sz="1500" spc="5" dirty="0">
                <a:solidFill>
                  <a:prstClr val="black"/>
                </a:solidFill>
                <a:latin typeface="Times New Roman"/>
                <a:cs typeface="Times New Roman"/>
              </a:rPr>
              <a:t>10</a:t>
            </a:r>
            <a:r>
              <a:rPr sz="1500" dirty="0">
                <a:solidFill>
                  <a:prstClr val="black"/>
                </a:solidFill>
                <a:latin typeface="Times New Roman"/>
                <a:cs typeface="Times New Roman"/>
              </a:rPr>
              <a:t>	</a:t>
            </a:r>
            <a:r>
              <a:rPr sz="1500" spc="5" dirty="0">
                <a:solidFill>
                  <a:prstClr val="black"/>
                </a:solidFill>
                <a:latin typeface="Times New Roman"/>
                <a:cs typeface="Times New Roman"/>
              </a:rPr>
              <a:t>és</a:t>
            </a:r>
            <a:r>
              <a:rPr sz="1500" dirty="0">
                <a:solidFill>
                  <a:prstClr val="black"/>
                </a:solidFill>
                <a:latin typeface="Times New Roman"/>
                <a:cs typeface="Times New Roman"/>
              </a:rPr>
              <a:t>	</a:t>
            </a:r>
            <a:r>
              <a:rPr sz="1500" spc="5" dirty="0">
                <a:solidFill>
                  <a:prstClr val="black"/>
                </a:solidFill>
                <a:latin typeface="Times New Roman"/>
                <a:cs typeface="Times New Roman"/>
              </a:rPr>
              <a:t>130</a:t>
            </a:r>
            <a:r>
              <a:rPr sz="1500" dirty="0">
                <a:solidFill>
                  <a:prstClr val="black"/>
                </a:solidFill>
                <a:latin typeface="Times New Roman"/>
                <a:cs typeface="Times New Roman"/>
              </a:rPr>
              <a:t>	</a:t>
            </a:r>
            <a:r>
              <a:rPr sz="1500" spc="10" dirty="0">
                <a:solidFill>
                  <a:prstClr val="black"/>
                </a:solidFill>
                <a:latin typeface="Times New Roman"/>
                <a:cs typeface="Times New Roman"/>
              </a:rPr>
              <a:t>mm</a:t>
            </a:r>
            <a:endParaRPr sz="1500">
              <a:solidFill>
                <a:prstClr val="black"/>
              </a:solidFill>
              <a:latin typeface="Times New Roman"/>
              <a:cs typeface="Times New Roman"/>
            </a:endParaRPr>
          </a:p>
        </p:txBody>
      </p:sp>
      <p:sp>
        <p:nvSpPr>
          <p:cNvPr id="19" name="object 19"/>
          <p:cNvSpPr txBox="1"/>
          <p:nvPr/>
        </p:nvSpPr>
        <p:spPr>
          <a:xfrm>
            <a:off x="1552314" y="18311225"/>
            <a:ext cx="5993130" cy="566245"/>
          </a:xfrm>
          <a:prstGeom prst="rect">
            <a:avLst/>
          </a:prstGeom>
        </p:spPr>
        <p:txBody>
          <a:bodyPr vert="horz" wrap="square" lIns="0" tIns="12065" rIns="0" bIns="0" rtlCol="0">
            <a:spAutoFit/>
          </a:bodyPr>
          <a:lstStyle/>
          <a:p>
            <a:pPr marL="38100" marR="43180" indent="5699760">
              <a:lnSpc>
                <a:spcPct val="126200"/>
              </a:lnSpc>
              <a:spcBef>
                <a:spcPts val="95"/>
              </a:spcBef>
              <a:tabLst>
                <a:tab pos="1691639" algn="l"/>
                <a:tab pos="2055495" algn="l"/>
                <a:tab pos="2922270" algn="l"/>
                <a:tab pos="3206750" algn="l"/>
                <a:tab pos="4271645" algn="l"/>
                <a:tab pos="4770120" algn="l"/>
                <a:tab pos="5855335" algn="l"/>
              </a:tabLst>
            </a:pPr>
            <a:r>
              <a:rPr sz="2250" spc="7" baseline="-16666" dirty="0">
                <a:solidFill>
                  <a:prstClr val="black"/>
                </a:solidFill>
                <a:latin typeface="Times New Roman"/>
                <a:cs typeface="Times New Roman"/>
              </a:rPr>
              <a:t>h</a:t>
            </a:r>
            <a:r>
              <a:rPr sz="1000" spc="-5" dirty="0">
                <a:solidFill>
                  <a:prstClr val="black"/>
                </a:solidFill>
                <a:latin typeface="Times New Roman"/>
                <a:cs typeface="Times New Roman"/>
              </a:rPr>
              <a:t>-</a:t>
            </a:r>
            <a:r>
              <a:rPr sz="1000" dirty="0">
                <a:solidFill>
                  <a:prstClr val="black"/>
                </a:solidFill>
                <a:latin typeface="Times New Roman"/>
                <a:cs typeface="Times New Roman"/>
              </a:rPr>
              <a:t>1  </a:t>
            </a:r>
            <a:r>
              <a:rPr sz="1500" spc="5" dirty="0">
                <a:solidFill>
                  <a:prstClr val="black"/>
                </a:solidFill>
                <a:latin typeface="Times New Roman"/>
                <a:cs typeface="Times New Roman"/>
              </a:rPr>
              <a:t>csapadék</a:t>
            </a:r>
            <a:r>
              <a:rPr sz="1500" spc="-5" dirty="0">
                <a:solidFill>
                  <a:prstClr val="black"/>
                </a:solidFill>
                <a:latin typeface="Times New Roman"/>
                <a:cs typeface="Times New Roman"/>
              </a:rPr>
              <a:t>i</a:t>
            </a:r>
            <a:r>
              <a:rPr sz="1500" spc="5" dirty="0">
                <a:solidFill>
                  <a:prstClr val="black"/>
                </a:solidFill>
                <a:latin typeface="Times New Roman"/>
                <a:cs typeface="Times New Roman"/>
              </a:rPr>
              <a:t>ntenzitást</a:t>
            </a:r>
            <a:r>
              <a:rPr sz="1500" dirty="0">
                <a:solidFill>
                  <a:prstClr val="black"/>
                </a:solidFill>
                <a:latin typeface="Times New Roman"/>
                <a:cs typeface="Times New Roman"/>
              </a:rPr>
              <a:t>	</a:t>
            </a:r>
            <a:r>
              <a:rPr sz="1500" spc="-5" dirty="0">
                <a:solidFill>
                  <a:prstClr val="black"/>
                </a:solidFill>
                <a:latin typeface="Times New Roman"/>
                <a:cs typeface="Times New Roman"/>
              </a:rPr>
              <a:t>(</a:t>
            </a:r>
            <a:r>
              <a:rPr sz="1500" spc="5" dirty="0">
                <a:solidFill>
                  <a:prstClr val="black"/>
                </a:solidFill>
                <a:latin typeface="Times New Roman"/>
                <a:cs typeface="Times New Roman"/>
              </a:rPr>
              <a:t>2.</a:t>
            </a:r>
            <a:r>
              <a:rPr sz="1500" dirty="0">
                <a:solidFill>
                  <a:prstClr val="black"/>
                </a:solidFill>
                <a:latin typeface="Times New Roman"/>
                <a:cs typeface="Times New Roman"/>
              </a:rPr>
              <a:t>	</a:t>
            </a:r>
            <a:r>
              <a:rPr sz="1500" spc="5" dirty="0">
                <a:solidFill>
                  <a:prstClr val="black"/>
                </a:solidFill>
                <a:latin typeface="Times New Roman"/>
                <a:cs typeface="Times New Roman"/>
              </a:rPr>
              <a:t>táblázat).</a:t>
            </a:r>
            <a:r>
              <a:rPr sz="1500" dirty="0">
                <a:solidFill>
                  <a:prstClr val="black"/>
                </a:solidFill>
                <a:latin typeface="Times New Roman"/>
                <a:cs typeface="Times New Roman"/>
              </a:rPr>
              <a:t>	</a:t>
            </a:r>
            <a:r>
              <a:rPr sz="1500" spc="10" dirty="0">
                <a:solidFill>
                  <a:prstClr val="black"/>
                </a:solidFill>
                <a:latin typeface="Times New Roman"/>
                <a:cs typeface="Times New Roman"/>
              </a:rPr>
              <a:t>A</a:t>
            </a:r>
            <a:r>
              <a:rPr sz="1500" dirty="0">
                <a:solidFill>
                  <a:prstClr val="black"/>
                </a:solidFill>
                <a:latin typeface="Times New Roman"/>
                <a:cs typeface="Times New Roman"/>
              </a:rPr>
              <a:t>	</a:t>
            </a:r>
            <a:r>
              <a:rPr sz="1500" spc="5" dirty="0">
                <a:solidFill>
                  <a:prstClr val="black"/>
                </a:solidFill>
                <a:latin typeface="Times New Roman"/>
                <a:cs typeface="Times New Roman"/>
              </a:rPr>
              <a:t>tény</a:t>
            </a:r>
            <a:r>
              <a:rPr sz="1500" spc="-10" dirty="0">
                <a:solidFill>
                  <a:prstClr val="black"/>
                </a:solidFill>
                <a:latin typeface="Times New Roman"/>
                <a:cs typeface="Times New Roman"/>
              </a:rPr>
              <a:t>l</a:t>
            </a:r>
            <a:r>
              <a:rPr sz="1500" spc="5" dirty="0">
                <a:solidFill>
                  <a:prstClr val="black"/>
                </a:solidFill>
                <a:latin typeface="Times New Roman"/>
                <a:cs typeface="Times New Roman"/>
              </a:rPr>
              <a:t>egesen</a:t>
            </a:r>
            <a:r>
              <a:rPr sz="1500" dirty="0">
                <a:solidFill>
                  <a:prstClr val="black"/>
                </a:solidFill>
                <a:latin typeface="Times New Roman"/>
                <a:cs typeface="Times New Roman"/>
              </a:rPr>
              <a:t>	</a:t>
            </a:r>
            <a:r>
              <a:rPr sz="1500" spc="5" dirty="0">
                <a:solidFill>
                  <a:prstClr val="black"/>
                </a:solidFill>
                <a:latin typeface="Times New Roman"/>
                <a:cs typeface="Times New Roman"/>
              </a:rPr>
              <a:t>elért</a:t>
            </a:r>
            <a:r>
              <a:rPr sz="1500" dirty="0">
                <a:solidFill>
                  <a:prstClr val="black"/>
                </a:solidFill>
                <a:latin typeface="Times New Roman"/>
                <a:cs typeface="Times New Roman"/>
              </a:rPr>
              <a:t>	</a:t>
            </a:r>
            <a:r>
              <a:rPr sz="1500" spc="-10" dirty="0">
                <a:solidFill>
                  <a:prstClr val="black"/>
                </a:solidFill>
                <a:latin typeface="Times New Roman"/>
                <a:cs typeface="Times New Roman"/>
              </a:rPr>
              <a:t>i</a:t>
            </a:r>
            <a:r>
              <a:rPr sz="1500" spc="5" dirty="0">
                <a:solidFill>
                  <a:prstClr val="black"/>
                </a:solidFill>
                <a:latin typeface="Times New Roman"/>
                <a:cs typeface="Times New Roman"/>
              </a:rPr>
              <a:t>ntenzitások</a:t>
            </a:r>
            <a:r>
              <a:rPr sz="1500" dirty="0">
                <a:solidFill>
                  <a:prstClr val="black"/>
                </a:solidFill>
                <a:latin typeface="Times New Roman"/>
                <a:cs typeface="Times New Roman"/>
              </a:rPr>
              <a:t>	</a:t>
            </a:r>
            <a:r>
              <a:rPr sz="1500" spc="5" dirty="0">
                <a:solidFill>
                  <a:prstClr val="black"/>
                </a:solidFill>
                <a:latin typeface="Times New Roman"/>
                <a:cs typeface="Times New Roman"/>
              </a:rPr>
              <a:t>a</a:t>
            </a:r>
            <a:endParaRPr sz="1500">
              <a:solidFill>
                <a:prstClr val="black"/>
              </a:solidFill>
              <a:latin typeface="Times New Roman"/>
              <a:cs typeface="Times New Roman"/>
            </a:endParaRPr>
          </a:p>
        </p:txBody>
      </p:sp>
      <p:sp>
        <p:nvSpPr>
          <p:cNvPr id="20" name="object 20"/>
          <p:cNvSpPr txBox="1"/>
          <p:nvPr/>
        </p:nvSpPr>
        <p:spPr>
          <a:xfrm>
            <a:off x="1577715" y="18887935"/>
            <a:ext cx="5928995" cy="465256"/>
          </a:xfrm>
          <a:prstGeom prst="rect">
            <a:avLst/>
          </a:prstGeom>
        </p:spPr>
        <p:txBody>
          <a:bodyPr vert="horz" wrap="square" lIns="0" tIns="12065" rIns="0" bIns="0" rtlCol="0">
            <a:spAutoFit/>
          </a:bodyPr>
          <a:lstStyle/>
          <a:p>
            <a:pPr marL="12700" marR="5080">
              <a:lnSpc>
                <a:spcPct val="101000"/>
              </a:lnSpc>
              <a:spcBef>
                <a:spcPts val="95"/>
              </a:spcBef>
            </a:pPr>
            <a:r>
              <a:rPr sz="1500" spc="5" dirty="0">
                <a:solidFill>
                  <a:prstClr val="black"/>
                </a:solidFill>
                <a:latin typeface="Times New Roman"/>
                <a:cs typeface="Times New Roman"/>
              </a:rPr>
              <a:t>tervezettnél alacsonyabbak voltak (2. táblázat). </a:t>
            </a:r>
            <a:r>
              <a:rPr sz="1500" spc="10" dirty="0">
                <a:solidFill>
                  <a:prstClr val="black"/>
                </a:solidFill>
                <a:latin typeface="Times New Roman"/>
                <a:cs typeface="Times New Roman"/>
              </a:rPr>
              <a:t>A </a:t>
            </a:r>
            <a:r>
              <a:rPr sz="1500" spc="5" dirty="0">
                <a:solidFill>
                  <a:prstClr val="black"/>
                </a:solidFill>
                <a:latin typeface="Times New Roman"/>
                <a:cs typeface="Times New Roman"/>
              </a:rPr>
              <a:t>szimulátor két </a:t>
            </a:r>
            <a:r>
              <a:rPr sz="1500" dirty="0">
                <a:solidFill>
                  <a:prstClr val="black"/>
                </a:solidFill>
                <a:latin typeface="Times New Roman"/>
                <a:cs typeface="Times New Roman"/>
              </a:rPr>
              <a:t>80100-as  </a:t>
            </a:r>
            <a:r>
              <a:rPr sz="1500" spc="-25" dirty="0">
                <a:solidFill>
                  <a:prstClr val="black"/>
                </a:solidFill>
                <a:latin typeface="Times New Roman"/>
                <a:cs typeface="Times New Roman"/>
              </a:rPr>
              <a:t>Veejet </a:t>
            </a:r>
            <a:r>
              <a:rPr sz="1500" spc="5" dirty="0">
                <a:solidFill>
                  <a:prstClr val="black"/>
                </a:solidFill>
                <a:latin typeface="Times New Roman"/>
                <a:cs typeface="Times New Roman"/>
              </a:rPr>
              <a:t>váltakozó fúvókával van</a:t>
            </a:r>
            <a:r>
              <a:rPr sz="1500" spc="-15" dirty="0">
                <a:solidFill>
                  <a:prstClr val="black"/>
                </a:solidFill>
                <a:latin typeface="Times New Roman"/>
                <a:cs typeface="Times New Roman"/>
              </a:rPr>
              <a:t> </a:t>
            </a:r>
            <a:r>
              <a:rPr sz="1500" spc="5" dirty="0">
                <a:solidFill>
                  <a:prstClr val="black"/>
                </a:solidFill>
                <a:latin typeface="Times New Roman"/>
                <a:cs typeface="Times New Roman"/>
              </a:rPr>
              <a:t>felszerelve.</a:t>
            </a:r>
            <a:endParaRPr sz="1500">
              <a:solidFill>
                <a:prstClr val="black"/>
              </a:solidFill>
              <a:latin typeface="Times New Roman"/>
              <a:cs typeface="Times New Roman"/>
            </a:endParaRPr>
          </a:p>
        </p:txBody>
      </p:sp>
      <p:sp>
        <p:nvSpPr>
          <p:cNvPr id="21" name="object 21"/>
          <p:cNvSpPr/>
          <p:nvPr/>
        </p:nvSpPr>
        <p:spPr>
          <a:xfrm>
            <a:off x="1547019" y="15177247"/>
            <a:ext cx="5989734" cy="1267234"/>
          </a:xfrm>
          <a:prstGeom prst="rect">
            <a:avLst/>
          </a:prstGeom>
          <a:blipFill>
            <a:blip r:embed="rId3" cstate="print"/>
            <a:stretch>
              <a:fillRect/>
            </a:stretch>
          </a:blipFill>
        </p:spPr>
        <p:txBody>
          <a:bodyPr wrap="square" lIns="0" tIns="0" rIns="0" bIns="0" rtlCol="0"/>
          <a:lstStyle/>
          <a:p>
            <a:endParaRPr>
              <a:solidFill>
                <a:prstClr val="black"/>
              </a:solidFill>
              <a:latin typeface="Calibri"/>
            </a:endParaRPr>
          </a:p>
        </p:txBody>
      </p:sp>
      <p:sp>
        <p:nvSpPr>
          <p:cNvPr id="22" name="object 22"/>
          <p:cNvSpPr txBox="1"/>
          <p:nvPr/>
        </p:nvSpPr>
        <p:spPr>
          <a:xfrm>
            <a:off x="7660250" y="5907314"/>
            <a:ext cx="5836285" cy="245579"/>
          </a:xfrm>
          <a:prstGeom prst="rect">
            <a:avLst/>
          </a:prstGeom>
        </p:spPr>
        <p:txBody>
          <a:bodyPr vert="horz" wrap="square" lIns="0" tIns="14604" rIns="0" bIns="0" rtlCol="0">
            <a:spAutoFit/>
          </a:bodyPr>
          <a:lstStyle/>
          <a:p>
            <a:pPr marL="12700">
              <a:spcBef>
                <a:spcPts val="114"/>
              </a:spcBef>
            </a:pPr>
            <a:r>
              <a:rPr sz="1500" b="1" dirty="0">
                <a:solidFill>
                  <a:prstClr val="black"/>
                </a:solidFill>
                <a:latin typeface="Times New Roman"/>
                <a:cs typeface="Times New Roman"/>
              </a:rPr>
              <a:t>1-2. </a:t>
            </a:r>
            <a:r>
              <a:rPr sz="1500" b="1" spc="5" dirty="0">
                <a:solidFill>
                  <a:prstClr val="black"/>
                </a:solidFill>
                <a:latin typeface="Times New Roman"/>
                <a:cs typeface="Times New Roman"/>
              </a:rPr>
              <a:t>kép: </a:t>
            </a:r>
            <a:r>
              <a:rPr sz="1500" dirty="0">
                <a:solidFill>
                  <a:prstClr val="black"/>
                </a:solidFill>
                <a:latin typeface="Times New Roman"/>
                <a:cs typeface="Times New Roman"/>
              </a:rPr>
              <a:t>SP02 </a:t>
            </a:r>
            <a:r>
              <a:rPr sz="1500" spc="5" dirty="0">
                <a:solidFill>
                  <a:prstClr val="black"/>
                </a:solidFill>
                <a:latin typeface="Times New Roman"/>
                <a:cs typeface="Times New Roman"/>
              </a:rPr>
              <a:t>parcella </a:t>
            </a:r>
            <a:r>
              <a:rPr sz="1500" dirty="0">
                <a:solidFill>
                  <a:prstClr val="black"/>
                </a:solidFill>
                <a:latin typeface="Times New Roman"/>
                <a:cs typeface="Times New Roman"/>
              </a:rPr>
              <a:t>szintű </a:t>
            </a:r>
            <a:r>
              <a:rPr sz="1500" spc="5" dirty="0">
                <a:solidFill>
                  <a:prstClr val="black"/>
                </a:solidFill>
                <a:latin typeface="Times New Roman"/>
                <a:cs typeface="Times New Roman"/>
              </a:rPr>
              <a:t>esőztető berendezés üzemelés közben</a:t>
            </a:r>
            <a:r>
              <a:rPr sz="1500" spc="60" dirty="0">
                <a:solidFill>
                  <a:prstClr val="black"/>
                </a:solidFill>
                <a:latin typeface="Times New Roman"/>
                <a:cs typeface="Times New Roman"/>
              </a:rPr>
              <a:t> </a:t>
            </a:r>
            <a:r>
              <a:rPr sz="1500" spc="5" dirty="0">
                <a:solidFill>
                  <a:prstClr val="black"/>
                </a:solidFill>
                <a:latin typeface="Times New Roman"/>
                <a:cs typeface="Times New Roman"/>
              </a:rPr>
              <a:t>a</a:t>
            </a:r>
            <a:endParaRPr sz="1500">
              <a:solidFill>
                <a:prstClr val="black"/>
              </a:solidFill>
              <a:latin typeface="Times New Roman"/>
              <a:cs typeface="Times New Roman"/>
            </a:endParaRPr>
          </a:p>
        </p:txBody>
      </p:sp>
      <p:sp>
        <p:nvSpPr>
          <p:cNvPr id="23" name="object 23"/>
          <p:cNvSpPr txBox="1"/>
          <p:nvPr/>
        </p:nvSpPr>
        <p:spPr>
          <a:xfrm>
            <a:off x="7660250" y="6138113"/>
            <a:ext cx="5835015" cy="245579"/>
          </a:xfrm>
          <a:prstGeom prst="rect">
            <a:avLst/>
          </a:prstGeom>
        </p:spPr>
        <p:txBody>
          <a:bodyPr vert="horz" wrap="square" lIns="0" tIns="14604" rIns="0" bIns="0" rtlCol="0">
            <a:spAutoFit/>
          </a:bodyPr>
          <a:lstStyle/>
          <a:p>
            <a:pPr marL="12700">
              <a:spcBef>
                <a:spcPts val="114"/>
              </a:spcBef>
              <a:tabLst>
                <a:tab pos="901700" algn="l"/>
                <a:tab pos="1957705" algn="l"/>
                <a:tab pos="2654300" algn="l"/>
                <a:tab pos="4137660" algn="l"/>
                <a:tab pos="4866640" algn="l"/>
                <a:tab pos="5115560" algn="l"/>
              </a:tabLst>
            </a:pPr>
            <a:r>
              <a:rPr sz="1500" spc="5" dirty="0">
                <a:solidFill>
                  <a:prstClr val="black"/>
                </a:solidFill>
                <a:latin typeface="Times New Roman"/>
                <a:cs typeface="Times New Roman"/>
              </a:rPr>
              <a:t>leha</a:t>
            </a:r>
            <a:r>
              <a:rPr sz="1500" spc="-10" dirty="0">
                <a:solidFill>
                  <a:prstClr val="black"/>
                </a:solidFill>
                <a:latin typeface="Times New Roman"/>
                <a:cs typeface="Times New Roman"/>
              </a:rPr>
              <a:t>t</a:t>
            </a:r>
            <a:r>
              <a:rPr sz="1500" spc="5" dirty="0">
                <a:solidFill>
                  <a:prstClr val="black"/>
                </a:solidFill>
                <a:latin typeface="Times New Roman"/>
                <a:cs typeface="Times New Roman"/>
              </a:rPr>
              <a:t>árolt</a:t>
            </a:r>
            <a:r>
              <a:rPr sz="1500" dirty="0">
                <a:solidFill>
                  <a:prstClr val="black"/>
                </a:solidFill>
                <a:latin typeface="Times New Roman"/>
                <a:cs typeface="Times New Roman"/>
              </a:rPr>
              <a:t>	</a:t>
            </a:r>
            <a:r>
              <a:rPr sz="1500" spc="5" dirty="0">
                <a:solidFill>
                  <a:prstClr val="black"/>
                </a:solidFill>
                <a:latin typeface="Times New Roman"/>
                <a:cs typeface="Times New Roman"/>
              </a:rPr>
              <a:t>pa</a:t>
            </a:r>
            <a:r>
              <a:rPr sz="1500" dirty="0">
                <a:solidFill>
                  <a:prstClr val="black"/>
                </a:solidFill>
                <a:latin typeface="Times New Roman"/>
                <a:cs typeface="Times New Roman"/>
              </a:rPr>
              <a:t>r</a:t>
            </a:r>
            <a:r>
              <a:rPr sz="1500" spc="5" dirty="0">
                <a:solidFill>
                  <a:prstClr val="black"/>
                </a:solidFill>
                <a:latin typeface="Times New Roman"/>
                <a:cs typeface="Times New Roman"/>
              </a:rPr>
              <a:t>cel</a:t>
            </a:r>
            <a:r>
              <a:rPr sz="1500" spc="-10" dirty="0">
                <a:solidFill>
                  <a:prstClr val="black"/>
                </a:solidFill>
                <a:latin typeface="Times New Roman"/>
                <a:cs typeface="Times New Roman"/>
              </a:rPr>
              <a:t>l</a:t>
            </a:r>
            <a:r>
              <a:rPr sz="1500" spc="5" dirty="0">
                <a:solidFill>
                  <a:prstClr val="black"/>
                </a:solidFill>
                <a:latin typeface="Times New Roman"/>
                <a:cs typeface="Times New Roman"/>
              </a:rPr>
              <a:t>ával,</a:t>
            </a:r>
            <a:r>
              <a:rPr sz="1500" dirty="0">
                <a:solidFill>
                  <a:prstClr val="black"/>
                </a:solidFill>
                <a:latin typeface="Times New Roman"/>
                <a:cs typeface="Times New Roman"/>
              </a:rPr>
              <a:t>	</a:t>
            </a:r>
            <a:r>
              <a:rPr sz="1500" spc="5" dirty="0">
                <a:solidFill>
                  <a:prstClr val="black"/>
                </a:solidFill>
                <a:latin typeface="Times New Roman"/>
                <a:cs typeface="Times New Roman"/>
              </a:rPr>
              <a:t>k</a:t>
            </a:r>
            <a:r>
              <a:rPr sz="1500" spc="-5" dirty="0">
                <a:solidFill>
                  <a:prstClr val="black"/>
                </a:solidFill>
                <a:latin typeface="Times New Roman"/>
                <a:cs typeface="Times New Roman"/>
              </a:rPr>
              <a:t>ö</a:t>
            </a:r>
            <a:r>
              <a:rPr sz="1500" spc="5" dirty="0">
                <a:solidFill>
                  <a:prstClr val="black"/>
                </a:solidFill>
                <a:latin typeface="Times New Roman"/>
                <a:cs typeface="Times New Roman"/>
              </a:rPr>
              <a:t>rben</a:t>
            </a:r>
            <a:r>
              <a:rPr sz="1500" dirty="0">
                <a:solidFill>
                  <a:prstClr val="black"/>
                </a:solidFill>
                <a:latin typeface="Times New Roman"/>
                <a:cs typeface="Times New Roman"/>
              </a:rPr>
              <a:t>	</a:t>
            </a:r>
            <a:r>
              <a:rPr sz="1500" spc="5" dirty="0">
                <a:solidFill>
                  <a:prstClr val="black"/>
                </a:solidFill>
                <a:latin typeface="Times New Roman"/>
                <a:cs typeface="Times New Roman"/>
              </a:rPr>
              <a:t>mérőedén</a:t>
            </a:r>
            <a:r>
              <a:rPr sz="1500" spc="-5" dirty="0">
                <a:solidFill>
                  <a:prstClr val="black"/>
                </a:solidFill>
                <a:latin typeface="Times New Roman"/>
                <a:cs typeface="Times New Roman"/>
              </a:rPr>
              <a:t>y</a:t>
            </a:r>
            <a:r>
              <a:rPr sz="1500" spc="5" dirty="0">
                <a:solidFill>
                  <a:prstClr val="black"/>
                </a:solidFill>
                <a:latin typeface="Times New Roman"/>
                <a:cs typeface="Times New Roman"/>
              </a:rPr>
              <a:t>ekkel,</a:t>
            </a:r>
            <a:r>
              <a:rPr sz="1500" dirty="0">
                <a:solidFill>
                  <a:prstClr val="black"/>
                </a:solidFill>
                <a:latin typeface="Times New Roman"/>
                <a:cs typeface="Times New Roman"/>
              </a:rPr>
              <a:t>	</a:t>
            </a:r>
            <a:r>
              <a:rPr sz="1500" spc="5" dirty="0">
                <a:solidFill>
                  <a:prstClr val="black"/>
                </a:solidFill>
                <a:latin typeface="Times New Roman"/>
                <a:cs typeface="Times New Roman"/>
              </a:rPr>
              <a:t>melyek</a:t>
            </a:r>
            <a:r>
              <a:rPr sz="1500" dirty="0">
                <a:solidFill>
                  <a:prstClr val="black"/>
                </a:solidFill>
                <a:latin typeface="Times New Roman"/>
                <a:cs typeface="Times New Roman"/>
              </a:rPr>
              <a:t>	</a:t>
            </a:r>
            <a:r>
              <a:rPr sz="1500" spc="5" dirty="0">
                <a:solidFill>
                  <a:prstClr val="black"/>
                </a:solidFill>
                <a:latin typeface="Times New Roman"/>
                <a:cs typeface="Times New Roman"/>
              </a:rPr>
              <a:t>a</a:t>
            </a:r>
            <a:r>
              <a:rPr sz="1500" dirty="0">
                <a:solidFill>
                  <a:prstClr val="black"/>
                </a:solidFill>
                <a:latin typeface="Times New Roman"/>
                <a:cs typeface="Times New Roman"/>
              </a:rPr>
              <a:t>	</a:t>
            </a:r>
            <a:r>
              <a:rPr sz="1500" spc="5" dirty="0">
                <a:solidFill>
                  <a:prstClr val="black"/>
                </a:solidFill>
                <a:latin typeface="Times New Roman"/>
                <a:cs typeface="Times New Roman"/>
              </a:rPr>
              <a:t>csapadék</a:t>
            </a:r>
            <a:endParaRPr sz="1500">
              <a:solidFill>
                <a:prstClr val="black"/>
              </a:solidFill>
              <a:latin typeface="Times New Roman"/>
              <a:cs typeface="Times New Roman"/>
            </a:endParaRPr>
          </a:p>
        </p:txBody>
      </p:sp>
      <p:sp>
        <p:nvSpPr>
          <p:cNvPr id="24" name="object 24"/>
          <p:cNvSpPr txBox="1"/>
          <p:nvPr/>
        </p:nvSpPr>
        <p:spPr>
          <a:xfrm>
            <a:off x="7660250" y="6368912"/>
            <a:ext cx="5836285" cy="465256"/>
          </a:xfrm>
          <a:prstGeom prst="rect">
            <a:avLst/>
          </a:prstGeom>
        </p:spPr>
        <p:txBody>
          <a:bodyPr vert="horz" wrap="square" lIns="0" tIns="12065" rIns="0" bIns="0" rtlCol="0">
            <a:spAutoFit/>
          </a:bodyPr>
          <a:lstStyle/>
          <a:p>
            <a:pPr marL="12700" marR="5080">
              <a:lnSpc>
                <a:spcPct val="101000"/>
              </a:lnSpc>
              <a:spcBef>
                <a:spcPts val="95"/>
              </a:spcBef>
            </a:pPr>
            <a:r>
              <a:rPr sz="1500" spc="5" dirty="0">
                <a:solidFill>
                  <a:prstClr val="black"/>
                </a:solidFill>
                <a:latin typeface="Times New Roman"/>
                <a:cs typeface="Times New Roman"/>
              </a:rPr>
              <a:t>eloszlásához </a:t>
            </a:r>
            <a:r>
              <a:rPr sz="1500" dirty="0">
                <a:solidFill>
                  <a:prstClr val="black"/>
                </a:solidFill>
                <a:latin typeface="Times New Roman"/>
                <a:cs typeface="Times New Roman"/>
              </a:rPr>
              <a:t>nyújtanak információt. </a:t>
            </a:r>
            <a:r>
              <a:rPr sz="1500" spc="10" dirty="0">
                <a:solidFill>
                  <a:prstClr val="black"/>
                </a:solidFill>
                <a:latin typeface="Times New Roman"/>
                <a:cs typeface="Times New Roman"/>
              </a:rPr>
              <a:t>A </a:t>
            </a:r>
            <a:r>
              <a:rPr sz="1500" spc="5" dirty="0">
                <a:solidFill>
                  <a:prstClr val="black"/>
                </a:solidFill>
                <a:latin typeface="Times New Roman"/>
                <a:cs typeface="Times New Roman"/>
              </a:rPr>
              <a:t>parcella </a:t>
            </a:r>
            <a:r>
              <a:rPr sz="1500" dirty="0">
                <a:solidFill>
                  <a:prstClr val="black"/>
                </a:solidFill>
                <a:latin typeface="Times New Roman"/>
                <a:cs typeface="Times New Roman"/>
              </a:rPr>
              <a:t>alján </a:t>
            </a:r>
            <a:r>
              <a:rPr sz="1500" spc="5" dirty="0">
                <a:solidFill>
                  <a:prstClr val="black"/>
                </a:solidFill>
                <a:latin typeface="Times New Roman"/>
                <a:cs typeface="Times New Roman"/>
              </a:rPr>
              <a:t>2 db háromszög </a:t>
            </a:r>
            <a:r>
              <a:rPr sz="1500" spc="385" dirty="0">
                <a:solidFill>
                  <a:prstClr val="black"/>
                </a:solidFill>
                <a:latin typeface="Times New Roman"/>
                <a:cs typeface="Times New Roman"/>
              </a:rPr>
              <a:t> </a:t>
            </a:r>
            <a:r>
              <a:rPr sz="1500" spc="5" dirty="0">
                <a:solidFill>
                  <a:prstClr val="black"/>
                </a:solidFill>
                <a:latin typeface="Times New Roman"/>
                <a:cs typeface="Times New Roman"/>
              </a:rPr>
              <a:t>formájú </a:t>
            </a:r>
            <a:r>
              <a:rPr sz="1500" dirty="0">
                <a:solidFill>
                  <a:prstClr val="black"/>
                </a:solidFill>
                <a:latin typeface="Times New Roman"/>
                <a:cs typeface="Times New Roman"/>
              </a:rPr>
              <a:t>vízelvezető </a:t>
            </a:r>
            <a:r>
              <a:rPr sz="1500" spc="5" dirty="0">
                <a:solidFill>
                  <a:prstClr val="black"/>
                </a:solidFill>
                <a:latin typeface="Times New Roman"/>
                <a:cs typeface="Times New Roman"/>
              </a:rPr>
              <a:t>és azok </a:t>
            </a:r>
            <a:r>
              <a:rPr sz="1500" dirty="0">
                <a:solidFill>
                  <a:prstClr val="black"/>
                </a:solidFill>
                <a:latin typeface="Times New Roman"/>
                <a:cs typeface="Times New Roman"/>
              </a:rPr>
              <a:t>kifolyói. </a:t>
            </a:r>
            <a:r>
              <a:rPr sz="1500" spc="10" dirty="0">
                <a:solidFill>
                  <a:prstClr val="black"/>
                </a:solidFill>
                <a:latin typeface="Times New Roman"/>
                <a:cs typeface="Times New Roman"/>
              </a:rPr>
              <a:t>A </a:t>
            </a:r>
            <a:r>
              <a:rPr sz="1500" spc="5" dirty="0">
                <a:solidFill>
                  <a:prstClr val="black"/>
                </a:solidFill>
                <a:latin typeface="Times New Roman"/>
                <a:cs typeface="Times New Roman"/>
              </a:rPr>
              <a:t>kifolyóknál mérőhengerek,</a:t>
            </a:r>
            <a:r>
              <a:rPr sz="1500" spc="125" dirty="0">
                <a:solidFill>
                  <a:prstClr val="black"/>
                </a:solidFill>
                <a:latin typeface="Times New Roman"/>
                <a:cs typeface="Times New Roman"/>
              </a:rPr>
              <a:t> </a:t>
            </a:r>
            <a:r>
              <a:rPr sz="1500" dirty="0">
                <a:solidFill>
                  <a:prstClr val="black"/>
                </a:solidFill>
                <a:latin typeface="Times New Roman"/>
                <a:cs typeface="Times New Roman"/>
              </a:rPr>
              <a:t>illetve</a:t>
            </a:r>
            <a:endParaRPr sz="1500">
              <a:solidFill>
                <a:prstClr val="black"/>
              </a:solidFill>
              <a:latin typeface="Times New Roman"/>
              <a:cs typeface="Times New Roman"/>
            </a:endParaRPr>
          </a:p>
        </p:txBody>
      </p:sp>
      <p:sp>
        <p:nvSpPr>
          <p:cNvPr id="25" name="object 25"/>
          <p:cNvSpPr txBox="1"/>
          <p:nvPr/>
        </p:nvSpPr>
        <p:spPr>
          <a:xfrm>
            <a:off x="7660249" y="6830513"/>
            <a:ext cx="1695450" cy="245579"/>
          </a:xfrm>
          <a:prstGeom prst="rect">
            <a:avLst/>
          </a:prstGeom>
        </p:spPr>
        <p:txBody>
          <a:bodyPr vert="horz" wrap="square" lIns="0" tIns="14604" rIns="0" bIns="0" rtlCol="0">
            <a:spAutoFit/>
          </a:bodyPr>
          <a:lstStyle/>
          <a:p>
            <a:pPr marL="12700">
              <a:spcBef>
                <a:spcPts val="114"/>
              </a:spcBef>
            </a:pPr>
            <a:r>
              <a:rPr sz="1500" spc="5" dirty="0">
                <a:solidFill>
                  <a:prstClr val="black"/>
                </a:solidFill>
                <a:latin typeface="Times New Roman"/>
                <a:cs typeface="Times New Roman"/>
              </a:rPr>
              <a:t>mintagyűjtő</a:t>
            </a:r>
            <a:r>
              <a:rPr sz="1500" spc="-55" dirty="0">
                <a:solidFill>
                  <a:prstClr val="black"/>
                </a:solidFill>
                <a:latin typeface="Times New Roman"/>
                <a:cs typeface="Times New Roman"/>
              </a:rPr>
              <a:t> </a:t>
            </a:r>
            <a:r>
              <a:rPr sz="1500" spc="5" dirty="0">
                <a:solidFill>
                  <a:prstClr val="black"/>
                </a:solidFill>
                <a:latin typeface="Times New Roman"/>
                <a:cs typeface="Times New Roman"/>
              </a:rPr>
              <a:t>edények.</a:t>
            </a:r>
            <a:endParaRPr sz="1500">
              <a:solidFill>
                <a:prstClr val="black"/>
              </a:solidFill>
              <a:latin typeface="Times New Roman"/>
              <a:cs typeface="Times New Roman"/>
            </a:endParaRPr>
          </a:p>
        </p:txBody>
      </p:sp>
      <p:sp>
        <p:nvSpPr>
          <p:cNvPr id="26" name="object 26"/>
          <p:cNvSpPr txBox="1"/>
          <p:nvPr/>
        </p:nvSpPr>
        <p:spPr>
          <a:xfrm>
            <a:off x="7660249" y="8677030"/>
            <a:ext cx="4878070" cy="543560"/>
          </a:xfrm>
          <a:prstGeom prst="rect">
            <a:avLst/>
          </a:prstGeom>
        </p:spPr>
        <p:txBody>
          <a:bodyPr vert="horz" wrap="square" lIns="0" tIns="14604" rIns="0" bIns="0" rtlCol="0">
            <a:spAutoFit/>
          </a:bodyPr>
          <a:lstStyle/>
          <a:p>
            <a:pPr marL="968375">
              <a:lnSpc>
                <a:spcPts val="1789"/>
              </a:lnSpc>
              <a:spcBef>
                <a:spcPts val="114"/>
              </a:spcBef>
            </a:pPr>
            <a:r>
              <a:rPr sz="1500" spc="5" dirty="0">
                <a:solidFill>
                  <a:prstClr val="black"/>
                </a:solidFill>
                <a:latin typeface="Times New Roman"/>
                <a:cs typeface="Times New Roman"/>
              </a:rPr>
              <a:t>2. táblázat: </a:t>
            </a:r>
            <a:r>
              <a:rPr sz="1500" spc="-10" dirty="0">
                <a:solidFill>
                  <a:prstClr val="black"/>
                </a:solidFill>
                <a:latin typeface="Times New Roman"/>
                <a:cs typeface="Times New Roman"/>
              </a:rPr>
              <a:t>Tervezett </a:t>
            </a:r>
            <a:r>
              <a:rPr sz="1500" spc="5" dirty="0">
                <a:solidFill>
                  <a:prstClr val="black"/>
                </a:solidFill>
                <a:latin typeface="Times New Roman"/>
                <a:cs typeface="Times New Roman"/>
              </a:rPr>
              <a:t>és mért</a:t>
            </a:r>
            <a:r>
              <a:rPr sz="1500" spc="-60" dirty="0">
                <a:solidFill>
                  <a:prstClr val="black"/>
                </a:solidFill>
                <a:latin typeface="Times New Roman"/>
                <a:cs typeface="Times New Roman"/>
              </a:rPr>
              <a:t> </a:t>
            </a:r>
            <a:r>
              <a:rPr sz="1500" spc="5" dirty="0">
                <a:solidFill>
                  <a:prstClr val="black"/>
                </a:solidFill>
                <a:latin typeface="Times New Roman"/>
                <a:cs typeface="Times New Roman"/>
              </a:rPr>
              <a:t>csapadékintenzitások</a:t>
            </a:r>
            <a:endParaRPr sz="1500">
              <a:solidFill>
                <a:prstClr val="black"/>
              </a:solidFill>
              <a:latin typeface="Times New Roman"/>
              <a:cs typeface="Times New Roman"/>
            </a:endParaRPr>
          </a:p>
          <a:p>
            <a:pPr marL="12700">
              <a:lnSpc>
                <a:spcPts val="2270"/>
              </a:lnSpc>
            </a:pPr>
            <a:r>
              <a:rPr sz="1900" b="1" spc="-10" dirty="0">
                <a:solidFill>
                  <a:prstClr val="black"/>
                </a:solidFill>
                <a:latin typeface="Times New Roman"/>
                <a:cs typeface="Times New Roman"/>
              </a:rPr>
              <a:t>Eredmények</a:t>
            </a:r>
            <a:endParaRPr sz="1900">
              <a:solidFill>
                <a:prstClr val="black"/>
              </a:solidFill>
              <a:latin typeface="Times New Roman"/>
              <a:cs typeface="Times New Roman"/>
            </a:endParaRPr>
          </a:p>
        </p:txBody>
      </p:sp>
      <p:sp>
        <p:nvSpPr>
          <p:cNvPr id="27" name="object 27"/>
          <p:cNvSpPr txBox="1"/>
          <p:nvPr/>
        </p:nvSpPr>
        <p:spPr>
          <a:xfrm>
            <a:off x="7660249" y="9268455"/>
            <a:ext cx="5836920" cy="1641475"/>
          </a:xfrm>
          <a:prstGeom prst="rect">
            <a:avLst/>
          </a:prstGeom>
        </p:spPr>
        <p:txBody>
          <a:bodyPr vert="horz" wrap="square" lIns="0" tIns="12065" rIns="0" bIns="0" rtlCol="0">
            <a:spAutoFit/>
          </a:bodyPr>
          <a:lstStyle/>
          <a:p>
            <a:pPr marL="12700" marR="5080" algn="just">
              <a:lnSpc>
                <a:spcPct val="101000"/>
              </a:lnSpc>
              <a:spcBef>
                <a:spcPts val="95"/>
              </a:spcBef>
            </a:pPr>
            <a:r>
              <a:rPr sz="1500" spc="10" dirty="0">
                <a:solidFill>
                  <a:prstClr val="black"/>
                </a:solidFill>
                <a:latin typeface="Times New Roman"/>
                <a:cs typeface="Times New Roman"/>
              </a:rPr>
              <a:t>A </a:t>
            </a:r>
            <a:r>
              <a:rPr sz="1500" spc="5" dirty="0">
                <a:solidFill>
                  <a:prstClr val="black"/>
                </a:solidFill>
                <a:latin typeface="Times New Roman"/>
                <a:cs typeface="Times New Roman"/>
              </a:rPr>
              <a:t>szántóföldön  jelentkező</a:t>
            </a:r>
            <a:r>
              <a:rPr sz="1500" spc="385" dirty="0">
                <a:solidFill>
                  <a:prstClr val="black"/>
                </a:solidFill>
                <a:latin typeface="Times New Roman"/>
                <a:cs typeface="Times New Roman"/>
              </a:rPr>
              <a:t> </a:t>
            </a:r>
            <a:r>
              <a:rPr sz="1500" spc="5" dirty="0">
                <a:solidFill>
                  <a:prstClr val="black"/>
                </a:solidFill>
                <a:latin typeface="Times New Roman"/>
                <a:cs typeface="Times New Roman"/>
              </a:rPr>
              <a:t>lefolyás</a:t>
            </a:r>
            <a:r>
              <a:rPr sz="1500" spc="385" dirty="0">
                <a:solidFill>
                  <a:prstClr val="black"/>
                </a:solidFill>
                <a:latin typeface="Times New Roman"/>
                <a:cs typeface="Times New Roman"/>
              </a:rPr>
              <a:t> </a:t>
            </a:r>
            <a:r>
              <a:rPr sz="1500" spc="5" dirty="0">
                <a:solidFill>
                  <a:prstClr val="black"/>
                </a:solidFill>
                <a:latin typeface="Times New Roman"/>
                <a:cs typeface="Times New Roman"/>
              </a:rPr>
              <a:t>és</a:t>
            </a:r>
            <a:r>
              <a:rPr sz="1500" spc="385" dirty="0">
                <a:solidFill>
                  <a:prstClr val="black"/>
                </a:solidFill>
                <a:latin typeface="Times New Roman"/>
                <a:cs typeface="Times New Roman"/>
              </a:rPr>
              <a:t> </a:t>
            </a:r>
            <a:r>
              <a:rPr sz="1500" spc="5" dirty="0">
                <a:solidFill>
                  <a:prstClr val="black"/>
                </a:solidFill>
                <a:latin typeface="Times New Roman"/>
                <a:cs typeface="Times New Roman"/>
              </a:rPr>
              <a:t>talajveszteség</a:t>
            </a:r>
            <a:r>
              <a:rPr sz="1500" spc="385" dirty="0">
                <a:solidFill>
                  <a:prstClr val="black"/>
                </a:solidFill>
                <a:latin typeface="Times New Roman"/>
                <a:cs typeface="Times New Roman"/>
              </a:rPr>
              <a:t> </a:t>
            </a:r>
            <a:r>
              <a:rPr sz="1500" spc="5" dirty="0">
                <a:solidFill>
                  <a:prstClr val="black"/>
                </a:solidFill>
                <a:latin typeface="Times New Roman"/>
                <a:cs typeface="Times New Roman"/>
              </a:rPr>
              <a:t>szignifikánsan  jelentősebb volt, mint a gyepen. </a:t>
            </a:r>
            <a:r>
              <a:rPr sz="1500" spc="10" dirty="0">
                <a:solidFill>
                  <a:prstClr val="black"/>
                </a:solidFill>
                <a:latin typeface="Times New Roman"/>
                <a:cs typeface="Times New Roman"/>
              </a:rPr>
              <a:t>A </a:t>
            </a:r>
            <a:r>
              <a:rPr sz="1500" dirty="0">
                <a:solidFill>
                  <a:prstClr val="black"/>
                </a:solidFill>
                <a:latin typeface="Times New Roman"/>
                <a:cs typeface="Times New Roman"/>
              </a:rPr>
              <a:t>lefolyás-beszivárgás </a:t>
            </a:r>
            <a:r>
              <a:rPr sz="1500" spc="5" dirty="0">
                <a:solidFill>
                  <a:prstClr val="black"/>
                </a:solidFill>
                <a:latin typeface="Times New Roman"/>
                <a:cs typeface="Times New Roman"/>
              </a:rPr>
              <a:t>arány </a:t>
            </a:r>
            <a:r>
              <a:rPr sz="1500" dirty="0">
                <a:solidFill>
                  <a:prstClr val="black"/>
                </a:solidFill>
                <a:latin typeface="Times New Roman"/>
                <a:cs typeface="Times New Roman"/>
              </a:rPr>
              <a:t>és </a:t>
            </a:r>
            <a:r>
              <a:rPr sz="1500" spc="5" dirty="0">
                <a:solidFill>
                  <a:prstClr val="black"/>
                </a:solidFill>
                <a:latin typeface="Times New Roman"/>
                <a:cs typeface="Times New Roman"/>
              </a:rPr>
              <a:t>a lefolyási  </a:t>
            </a:r>
            <a:r>
              <a:rPr sz="1500" dirty="0">
                <a:solidFill>
                  <a:prstClr val="black"/>
                </a:solidFill>
                <a:latin typeface="Times New Roman"/>
                <a:cs typeface="Times New Roman"/>
              </a:rPr>
              <a:t>együttható </a:t>
            </a:r>
            <a:r>
              <a:rPr sz="1500" spc="5" dirty="0">
                <a:solidFill>
                  <a:prstClr val="black"/>
                </a:solidFill>
                <a:latin typeface="Times New Roman"/>
                <a:cs typeface="Times New Roman"/>
              </a:rPr>
              <a:t>alacsonyabb </a:t>
            </a:r>
            <a:r>
              <a:rPr sz="1500" dirty="0">
                <a:solidFill>
                  <a:prstClr val="black"/>
                </a:solidFill>
                <a:latin typeface="Times New Roman"/>
                <a:cs typeface="Times New Roman"/>
              </a:rPr>
              <a:t>beszivárgási </a:t>
            </a:r>
            <a:r>
              <a:rPr sz="1500" spc="5" dirty="0">
                <a:solidFill>
                  <a:prstClr val="black"/>
                </a:solidFill>
                <a:latin typeface="Times New Roman"/>
                <a:cs typeface="Times New Roman"/>
              </a:rPr>
              <a:t>képességet mutatott </a:t>
            </a:r>
            <a:r>
              <a:rPr sz="1500" dirty="0">
                <a:solidFill>
                  <a:prstClr val="black"/>
                </a:solidFill>
                <a:latin typeface="Times New Roman"/>
                <a:cs typeface="Times New Roman"/>
              </a:rPr>
              <a:t>szántók, </a:t>
            </a:r>
            <a:r>
              <a:rPr sz="1500" spc="5" dirty="0">
                <a:solidFill>
                  <a:prstClr val="black"/>
                </a:solidFill>
                <a:latin typeface="Times New Roman"/>
                <a:cs typeface="Times New Roman"/>
              </a:rPr>
              <a:t>mint  gyep esetében </a:t>
            </a:r>
            <a:r>
              <a:rPr sz="1500" dirty="0">
                <a:solidFill>
                  <a:prstClr val="black"/>
                </a:solidFill>
                <a:latin typeface="Times New Roman"/>
                <a:cs typeface="Times New Roman"/>
              </a:rPr>
              <a:t>(3. </a:t>
            </a:r>
            <a:r>
              <a:rPr sz="1500" spc="5" dirty="0">
                <a:solidFill>
                  <a:prstClr val="black"/>
                </a:solidFill>
                <a:latin typeface="Times New Roman"/>
                <a:cs typeface="Times New Roman"/>
              </a:rPr>
              <a:t>táblázat). Értelemszerűen a lebegő </a:t>
            </a:r>
            <a:r>
              <a:rPr sz="1500" dirty="0">
                <a:solidFill>
                  <a:prstClr val="black"/>
                </a:solidFill>
                <a:latin typeface="Times New Roman"/>
                <a:cs typeface="Times New Roman"/>
              </a:rPr>
              <a:t>hordalékterhelés is  </a:t>
            </a:r>
            <a:r>
              <a:rPr sz="1500" spc="5" dirty="0">
                <a:solidFill>
                  <a:prstClr val="black"/>
                </a:solidFill>
                <a:latin typeface="Times New Roman"/>
                <a:cs typeface="Times New Roman"/>
              </a:rPr>
              <a:t>sokkal jelentősebb volt intenzív szántóföldi művelés</a:t>
            </a:r>
            <a:r>
              <a:rPr sz="1500" spc="-80" dirty="0">
                <a:solidFill>
                  <a:prstClr val="black"/>
                </a:solidFill>
                <a:latin typeface="Times New Roman"/>
                <a:cs typeface="Times New Roman"/>
              </a:rPr>
              <a:t> </a:t>
            </a:r>
            <a:r>
              <a:rPr sz="1500" spc="5" dirty="0">
                <a:solidFill>
                  <a:prstClr val="black"/>
                </a:solidFill>
                <a:latin typeface="Times New Roman"/>
                <a:cs typeface="Times New Roman"/>
              </a:rPr>
              <a:t>esetében.</a:t>
            </a:r>
            <a:endParaRPr sz="1500">
              <a:solidFill>
                <a:prstClr val="black"/>
              </a:solidFill>
              <a:latin typeface="Times New Roman"/>
              <a:cs typeface="Times New Roman"/>
            </a:endParaRPr>
          </a:p>
          <a:p>
            <a:pPr marL="12700" marR="6350" algn="just">
              <a:lnSpc>
                <a:spcPct val="101000"/>
              </a:lnSpc>
            </a:pPr>
            <a:r>
              <a:rPr sz="1500" b="1" spc="5" dirty="0">
                <a:solidFill>
                  <a:prstClr val="black"/>
                </a:solidFill>
                <a:latin typeface="Times New Roman"/>
                <a:cs typeface="Times New Roman"/>
              </a:rPr>
              <a:t>3. </a:t>
            </a:r>
            <a:r>
              <a:rPr sz="1500" b="1" dirty="0">
                <a:solidFill>
                  <a:prstClr val="black"/>
                </a:solidFill>
                <a:latin typeface="Times New Roman"/>
                <a:cs typeface="Times New Roman"/>
              </a:rPr>
              <a:t>táblázat: </a:t>
            </a:r>
            <a:r>
              <a:rPr sz="1500" spc="10" dirty="0">
                <a:solidFill>
                  <a:prstClr val="black"/>
                </a:solidFill>
                <a:latin typeface="Times New Roman"/>
                <a:cs typeface="Times New Roman"/>
              </a:rPr>
              <a:t>A </a:t>
            </a:r>
            <a:r>
              <a:rPr sz="1500" spc="5" dirty="0">
                <a:solidFill>
                  <a:prstClr val="black"/>
                </a:solidFill>
                <a:latin typeface="Times New Roman"/>
                <a:cs typeface="Times New Roman"/>
              </a:rPr>
              <a:t>különböző </a:t>
            </a:r>
            <a:r>
              <a:rPr sz="1500" dirty="0">
                <a:solidFill>
                  <a:prstClr val="black"/>
                </a:solidFill>
                <a:latin typeface="Times New Roman"/>
                <a:cs typeface="Times New Roman"/>
              </a:rPr>
              <a:t>tájhasználatok </a:t>
            </a:r>
            <a:r>
              <a:rPr sz="1500" spc="5" dirty="0">
                <a:solidFill>
                  <a:prstClr val="black"/>
                </a:solidFill>
                <a:latin typeface="Times New Roman"/>
                <a:cs typeface="Times New Roman"/>
              </a:rPr>
              <a:t>esetében kapott eredmények </a:t>
            </a:r>
            <a:r>
              <a:rPr sz="1500" spc="385" dirty="0">
                <a:solidFill>
                  <a:prstClr val="black"/>
                </a:solidFill>
                <a:latin typeface="Times New Roman"/>
                <a:cs typeface="Times New Roman"/>
              </a:rPr>
              <a:t> </a:t>
            </a:r>
            <a:r>
              <a:rPr sz="1500" spc="5" dirty="0">
                <a:solidFill>
                  <a:prstClr val="black"/>
                </a:solidFill>
                <a:latin typeface="Times New Roman"/>
                <a:cs typeface="Times New Roman"/>
              </a:rPr>
              <a:t>összefoglalása</a:t>
            </a:r>
            <a:endParaRPr sz="1500">
              <a:solidFill>
                <a:prstClr val="black"/>
              </a:solidFill>
              <a:latin typeface="Times New Roman"/>
              <a:cs typeface="Times New Roman"/>
            </a:endParaRPr>
          </a:p>
        </p:txBody>
      </p:sp>
      <p:sp>
        <p:nvSpPr>
          <p:cNvPr id="28" name="object 28"/>
          <p:cNvSpPr txBox="1"/>
          <p:nvPr/>
        </p:nvSpPr>
        <p:spPr>
          <a:xfrm>
            <a:off x="7660250" y="12802756"/>
            <a:ext cx="5835015" cy="245579"/>
          </a:xfrm>
          <a:prstGeom prst="rect">
            <a:avLst/>
          </a:prstGeom>
        </p:spPr>
        <p:txBody>
          <a:bodyPr vert="horz" wrap="square" lIns="0" tIns="14604" rIns="0" bIns="0" rtlCol="0">
            <a:spAutoFit/>
          </a:bodyPr>
          <a:lstStyle/>
          <a:p>
            <a:pPr marL="12700">
              <a:spcBef>
                <a:spcPts val="114"/>
              </a:spcBef>
            </a:pPr>
            <a:r>
              <a:rPr sz="1500" spc="5" dirty="0">
                <a:solidFill>
                  <a:prstClr val="black"/>
                </a:solidFill>
                <a:latin typeface="Times New Roman"/>
                <a:cs typeface="Times New Roman"/>
              </a:rPr>
              <a:t>Emellett</a:t>
            </a:r>
            <a:r>
              <a:rPr sz="1500" spc="105" dirty="0">
                <a:solidFill>
                  <a:prstClr val="black"/>
                </a:solidFill>
                <a:latin typeface="Times New Roman"/>
                <a:cs typeface="Times New Roman"/>
              </a:rPr>
              <a:t> </a:t>
            </a:r>
            <a:r>
              <a:rPr sz="1500" spc="5" dirty="0">
                <a:solidFill>
                  <a:prstClr val="black"/>
                </a:solidFill>
                <a:latin typeface="Times New Roman"/>
                <a:cs typeface="Times New Roman"/>
              </a:rPr>
              <a:t>megvizsgáltuk,</a:t>
            </a:r>
            <a:r>
              <a:rPr sz="1500" spc="110" dirty="0">
                <a:solidFill>
                  <a:prstClr val="black"/>
                </a:solidFill>
                <a:latin typeface="Times New Roman"/>
                <a:cs typeface="Times New Roman"/>
              </a:rPr>
              <a:t> </a:t>
            </a:r>
            <a:r>
              <a:rPr sz="1500" spc="5" dirty="0">
                <a:solidFill>
                  <a:prstClr val="black"/>
                </a:solidFill>
                <a:latin typeface="Times New Roman"/>
                <a:cs typeface="Times New Roman"/>
              </a:rPr>
              <a:t>hogy</a:t>
            </a:r>
            <a:r>
              <a:rPr sz="1500" spc="114" dirty="0">
                <a:solidFill>
                  <a:prstClr val="black"/>
                </a:solidFill>
                <a:latin typeface="Times New Roman"/>
                <a:cs typeface="Times New Roman"/>
              </a:rPr>
              <a:t> </a:t>
            </a:r>
            <a:r>
              <a:rPr sz="1500" spc="5" dirty="0">
                <a:solidFill>
                  <a:prstClr val="black"/>
                </a:solidFill>
                <a:latin typeface="Times New Roman"/>
                <a:cs typeface="Times New Roman"/>
              </a:rPr>
              <a:t>a</a:t>
            </a:r>
            <a:r>
              <a:rPr sz="1500" spc="105" dirty="0">
                <a:solidFill>
                  <a:prstClr val="black"/>
                </a:solidFill>
                <a:latin typeface="Times New Roman"/>
                <a:cs typeface="Times New Roman"/>
              </a:rPr>
              <a:t> </a:t>
            </a:r>
            <a:r>
              <a:rPr sz="1500" spc="5" dirty="0">
                <a:solidFill>
                  <a:prstClr val="black"/>
                </a:solidFill>
                <a:latin typeface="Times New Roman"/>
                <a:cs typeface="Times New Roman"/>
              </a:rPr>
              <a:t>magasabb</a:t>
            </a:r>
            <a:r>
              <a:rPr sz="1500" spc="114" dirty="0">
                <a:solidFill>
                  <a:prstClr val="black"/>
                </a:solidFill>
                <a:latin typeface="Times New Roman"/>
                <a:cs typeface="Times New Roman"/>
              </a:rPr>
              <a:t> </a:t>
            </a:r>
            <a:r>
              <a:rPr sz="1500" dirty="0">
                <a:solidFill>
                  <a:prstClr val="black"/>
                </a:solidFill>
                <a:latin typeface="Times New Roman"/>
                <a:cs typeface="Times New Roman"/>
              </a:rPr>
              <a:t>intenzitású</a:t>
            </a:r>
            <a:r>
              <a:rPr sz="1500" spc="114" dirty="0">
                <a:solidFill>
                  <a:prstClr val="black"/>
                </a:solidFill>
                <a:latin typeface="Times New Roman"/>
                <a:cs typeface="Times New Roman"/>
              </a:rPr>
              <a:t> </a:t>
            </a:r>
            <a:r>
              <a:rPr sz="1500" spc="5" dirty="0">
                <a:solidFill>
                  <a:prstClr val="black"/>
                </a:solidFill>
                <a:latin typeface="Times New Roman"/>
                <a:cs typeface="Times New Roman"/>
              </a:rPr>
              <a:t>csapadék</a:t>
            </a:r>
            <a:r>
              <a:rPr sz="1500" spc="110" dirty="0">
                <a:solidFill>
                  <a:prstClr val="black"/>
                </a:solidFill>
                <a:latin typeface="Times New Roman"/>
                <a:cs typeface="Times New Roman"/>
              </a:rPr>
              <a:t> </a:t>
            </a:r>
            <a:r>
              <a:rPr sz="1500" spc="5" dirty="0">
                <a:solidFill>
                  <a:prstClr val="black"/>
                </a:solidFill>
                <a:latin typeface="Times New Roman"/>
                <a:cs typeface="Times New Roman"/>
              </a:rPr>
              <a:t>növeli-e</a:t>
            </a:r>
            <a:r>
              <a:rPr sz="1500" spc="105" dirty="0">
                <a:solidFill>
                  <a:prstClr val="black"/>
                </a:solidFill>
                <a:latin typeface="Times New Roman"/>
                <a:cs typeface="Times New Roman"/>
              </a:rPr>
              <a:t> </a:t>
            </a:r>
            <a:r>
              <a:rPr sz="1500" spc="5" dirty="0">
                <a:solidFill>
                  <a:prstClr val="black"/>
                </a:solidFill>
                <a:latin typeface="Times New Roman"/>
                <a:cs typeface="Times New Roman"/>
              </a:rPr>
              <a:t>a</a:t>
            </a:r>
            <a:endParaRPr sz="1500">
              <a:solidFill>
                <a:prstClr val="black"/>
              </a:solidFill>
              <a:latin typeface="Times New Roman"/>
              <a:cs typeface="Times New Roman"/>
            </a:endParaRPr>
          </a:p>
        </p:txBody>
      </p:sp>
      <p:sp>
        <p:nvSpPr>
          <p:cNvPr id="29" name="object 29"/>
          <p:cNvSpPr txBox="1"/>
          <p:nvPr/>
        </p:nvSpPr>
        <p:spPr>
          <a:xfrm>
            <a:off x="7660249" y="13033555"/>
            <a:ext cx="5836920" cy="245579"/>
          </a:xfrm>
          <a:prstGeom prst="rect">
            <a:avLst/>
          </a:prstGeom>
        </p:spPr>
        <p:txBody>
          <a:bodyPr vert="horz" wrap="square" lIns="0" tIns="14604" rIns="0" bIns="0" rtlCol="0">
            <a:spAutoFit/>
          </a:bodyPr>
          <a:lstStyle/>
          <a:p>
            <a:pPr marL="12700">
              <a:spcBef>
                <a:spcPts val="114"/>
              </a:spcBef>
              <a:tabLst>
                <a:tab pos="1201420" algn="l"/>
                <a:tab pos="1602105" algn="l"/>
                <a:tab pos="2066925" algn="l"/>
                <a:tab pos="2932430" algn="l"/>
                <a:tab pos="3556635" algn="l"/>
                <a:tab pos="4171315" algn="l"/>
                <a:tab pos="5074920" algn="l"/>
              </a:tabLst>
            </a:pPr>
            <a:r>
              <a:rPr sz="1500" spc="5" dirty="0">
                <a:solidFill>
                  <a:prstClr val="black"/>
                </a:solidFill>
                <a:latin typeface="Times New Roman"/>
                <a:cs typeface="Times New Roman"/>
              </a:rPr>
              <a:t>beszivá</a:t>
            </a:r>
            <a:r>
              <a:rPr sz="1500" spc="-30" dirty="0">
                <a:solidFill>
                  <a:prstClr val="black"/>
                </a:solidFill>
                <a:latin typeface="Times New Roman"/>
                <a:cs typeface="Times New Roman"/>
              </a:rPr>
              <a:t>r</a:t>
            </a:r>
            <a:r>
              <a:rPr sz="1500" spc="5" dirty="0">
                <a:solidFill>
                  <a:prstClr val="black"/>
                </a:solidFill>
                <a:latin typeface="Times New Roman"/>
                <a:cs typeface="Times New Roman"/>
              </a:rPr>
              <a:t>gást</a:t>
            </a:r>
            <a:r>
              <a:rPr sz="1500" dirty="0">
                <a:solidFill>
                  <a:prstClr val="black"/>
                </a:solidFill>
                <a:latin typeface="Times New Roman"/>
                <a:cs typeface="Times New Roman"/>
              </a:rPr>
              <a:t>	</a:t>
            </a:r>
            <a:r>
              <a:rPr sz="1500" spc="5" dirty="0">
                <a:solidFill>
                  <a:prstClr val="black"/>
                </a:solidFill>
                <a:latin typeface="Times New Roman"/>
                <a:cs typeface="Times New Roman"/>
              </a:rPr>
              <a:t>és</a:t>
            </a:r>
            <a:r>
              <a:rPr sz="1500" dirty="0">
                <a:solidFill>
                  <a:prstClr val="black"/>
                </a:solidFill>
                <a:latin typeface="Times New Roman"/>
                <a:cs typeface="Times New Roman"/>
              </a:rPr>
              <a:t>	</a:t>
            </a:r>
            <a:r>
              <a:rPr sz="1500" spc="5" dirty="0">
                <a:solidFill>
                  <a:prstClr val="black"/>
                </a:solidFill>
                <a:latin typeface="Times New Roman"/>
                <a:cs typeface="Times New Roman"/>
              </a:rPr>
              <a:t>azt</a:t>
            </a:r>
            <a:r>
              <a:rPr sz="1500" dirty="0">
                <a:solidFill>
                  <a:prstClr val="black"/>
                </a:solidFill>
                <a:latin typeface="Times New Roman"/>
                <a:cs typeface="Times New Roman"/>
              </a:rPr>
              <a:t>	</a:t>
            </a:r>
            <a:r>
              <a:rPr sz="1500" spc="5" dirty="0">
                <a:solidFill>
                  <a:prstClr val="black"/>
                </a:solidFill>
                <a:latin typeface="Times New Roman"/>
                <a:cs typeface="Times New Roman"/>
              </a:rPr>
              <a:t>találtuk,</a:t>
            </a:r>
            <a:r>
              <a:rPr sz="1500" dirty="0">
                <a:solidFill>
                  <a:prstClr val="black"/>
                </a:solidFill>
                <a:latin typeface="Times New Roman"/>
                <a:cs typeface="Times New Roman"/>
              </a:rPr>
              <a:t>	</a:t>
            </a:r>
            <a:r>
              <a:rPr sz="1500" spc="5" dirty="0">
                <a:solidFill>
                  <a:prstClr val="black"/>
                </a:solidFill>
                <a:latin typeface="Times New Roman"/>
                <a:cs typeface="Times New Roman"/>
              </a:rPr>
              <a:t>hogy</a:t>
            </a:r>
            <a:r>
              <a:rPr sz="1500" dirty="0">
                <a:solidFill>
                  <a:prstClr val="black"/>
                </a:solidFill>
                <a:latin typeface="Times New Roman"/>
                <a:cs typeface="Times New Roman"/>
              </a:rPr>
              <a:t>	</a:t>
            </a:r>
            <a:r>
              <a:rPr sz="1500" spc="5" dirty="0">
                <a:solidFill>
                  <a:prstClr val="black"/>
                </a:solidFill>
                <a:latin typeface="Times New Roman"/>
                <a:cs typeface="Times New Roman"/>
              </a:rPr>
              <a:t>gyep</a:t>
            </a:r>
            <a:r>
              <a:rPr sz="1500" dirty="0">
                <a:solidFill>
                  <a:prstClr val="black"/>
                </a:solidFill>
                <a:latin typeface="Times New Roman"/>
                <a:cs typeface="Times New Roman"/>
              </a:rPr>
              <a:t>	</a:t>
            </a:r>
            <a:r>
              <a:rPr sz="1500" spc="5" dirty="0">
                <a:solidFill>
                  <a:prstClr val="black"/>
                </a:solidFill>
                <a:latin typeface="Times New Roman"/>
                <a:cs typeface="Times New Roman"/>
              </a:rPr>
              <a:t>esetében</a:t>
            </a:r>
            <a:r>
              <a:rPr sz="1500" dirty="0">
                <a:solidFill>
                  <a:prstClr val="black"/>
                </a:solidFill>
                <a:latin typeface="Times New Roman"/>
                <a:cs typeface="Times New Roman"/>
              </a:rPr>
              <a:t>	</a:t>
            </a:r>
            <a:r>
              <a:rPr sz="1500" spc="10" dirty="0">
                <a:solidFill>
                  <a:prstClr val="black"/>
                </a:solidFill>
                <a:latin typeface="Times New Roman"/>
                <a:cs typeface="Times New Roman"/>
              </a:rPr>
              <a:t>mé</a:t>
            </a:r>
            <a:r>
              <a:rPr sz="1500" spc="-5" dirty="0">
                <a:solidFill>
                  <a:prstClr val="black"/>
                </a:solidFill>
                <a:latin typeface="Times New Roman"/>
                <a:cs typeface="Times New Roman"/>
              </a:rPr>
              <a:t>r</a:t>
            </a:r>
            <a:r>
              <a:rPr sz="1500" spc="5" dirty="0">
                <a:solidFill>
                  <a:prstClr val="black"/>
                </a:solidFill>
                <a:latin typeface="Times New Roman"/>
                <a:cs typeface="Times New Roman"/>
              </a:rPr>
              <a:t>sékelt</a:t>
            </a:r>
            <a:endParaRPr sz="1500">
              <a:solidFill>
                <a:prstClr val="black"/>
              </a:solidFill>
              <a:latin typeface="Times New Roman"/>
              <a:cs typeface="Times New Roman"/>
            </a:endParaRPr>
          </a:p>
        </p:txBody>
      </p:sp>
      <p:sp>
        <p:nvSpPr>
          <p:cNvPr id="30" name="object 30"/>
          <p:cNvSpPr txBox="1"/>
          <p:nvPr/>
        </p:nvSpPr>
        <p:spPr>
          <a:xfrm>
            <a:off x="7660249" y="13264355"/>
            <a:ext cx="3578860" cy="245579"/>
          </a:xfrm>
          <a:prstGeom prst="rect">
            <a:avLst/>
          </a:prstGeom>
        </p:spPr>
        <p:txBody>
          <a:bodyPr vert="horz" wrap="square" lIns="0" tIns="14604" rIns="0" bIns="0" rtlCol="0">
            <a:spAutoFit/>
          </a:bodyPr>
          <a:lstStyle/>
          <a:p>
            <a:pPr marL="12700">
              <a:spcBef>
                <a:spcPts val="114"/>
              </a:spcBef>
            </a:pPr>
            <a:r>
              <a:rPr sz="1500" spc="5" dirty="0">
                <a:solidFill>
                  <a:prstClr val="black"/>
                </a:solidFill>
                <a:latin typeface="Times New Roman"/>
                <a:cs typeface="Times New Roman"/>
              </a:rPr>
              <a:t>beszivárgásnövekedés jelentkezett (2-3.</a:t>
            </a:r>
            <a:r>
              <a:rPr sz="1500" spc="-90" dirty="0">
                <a:solidFill>
                  <a:prstClr val="black"/>
                </a:solidFill>
                <a:latin typeface="Times New Roman"/>
                <a:cs typeface="Times New Roman"/>
              </a:rPr>
              <a:t> </a:t>
            </a:r>
            <a:r>
              <a:rPr sz="1500" spc="5" dirty="0">
                <a:solidFill>
                  <a:prstClr val="black"/>
                </a:solidFill>
                <a:latin typeface="Times New Roman"/>
                <a:cs typeface="Times New Roman"/>
              </a:rPr>
              <a:t>ábra).</a:t>
            </a:r>
            <a:endParaRPr sz="1500">
              <a:solidFill>
                <a:prstClr val="black"/>
              </a:solidFill>
              <a:latin typeface="Times New Roman"/>
              <a:cs typeface="Times New Roman"/>
            </a:endParaRPr>
          </a:p>
        </p:txBody>
      </p:sp>
      <p:sp>
        <p:nvSpPr>
          <p:cNvPr id="31" name="object 31"/>
          <p:cNvSpPr txBox="1"/>
          <p:nvPr/>
        </p:nvSpPr>
        <p:spPr>
          <a:xfrm>
            <a:off x="1577714" y="13577918"/>
            <a:ext cx="11918950" cy="3487420"/>
          </a:xfrm>
          <a:prstGeom prst="rect">
            <a:avLst/>
          </a:prstGeom>
        </p:spPr>
        <p:txBody>
          <a:bodyPr vert="horz" wrap="square" lIns="0" tIns="11430" rIns="0" bIns="0" rtlCol="0">
            <a:spAutoFit/>
          </a:bodyPr>
          <a:lstStyle/>
          <a:p>
            <a:pPr marL="12700">
              <a:spcBef>
                <a:spcPts val="90"/>
              </a:spcBef>
            </a:pPr>
            <a:r>
              <a:rPr sz="1900" b="1" spc="-25" dirty="0">
                <a:solidFill>
                  <a:prstClr val="black"/>
                </a:solidFill>
                <a:latin typeface="Times New Roman"/>
                <a:cs typeface="Times New Roman"/>
              </a:rPr>
              <a:t>Talajtani</a:t>
            </a:r>
            <a:r>
              <a:rPr sz="1900" b="1" spc="-5" dirty="0">
                <a:solidFill>
                  <a:prstClr val="black"/>
                </a:solidFill>
                <a:latin typeface="Times New Roman"/>
                <a:cs typeface="Times New Roman"/>
              </a:rPr>
              <a:t> </a:t>
            </a:r>
            <a:r>
              <a:rPr sz="1900" b="1" spc="-10" dirty="0">
                <a:solidFill>
                  <a:prstClr val="black"/>
                </a:solidFill>
                <a:latin typeface="Times New Roman"/>
                <a:cs typeface="Times New Roman"/>
              </a:rPr>
              <a:t>paraméterek</a:t>
            </a:r>
            <a:endParaRPr sz="1900">
              <a:solidFill>
                <a:prstClr val="black"/>
              </a:solidFill>
              <a:latin typeface="Times New Roman"/>
              <a:cs typeface="Times New Roman"/>
            </a:endParaRPr>
          </a:p>
          <a:p>
            <a:pPr>
              <a:spcBef>
                <a:spcPts val="40"/>
              </a:spcBef>
            </a:pPr>
            <a:endParaRPr sz="1950">
              <a:solidFill>
                <a:prstClr val="black"/>
              </a:solidFill>
              <a:latin typeface="Times New Roman"/>
              <a:cs typeface="Times New Roman"/>
            </a:endParaRPr>
          </a:p>
          <a:p>
            <a:pPr marL="12700" marR="5995670" algn="just">
              <a:lnSpc>
                <a:spcPct val="101000"/>
              </a:lnSpc>
            </a:pPr>
            <a:r>
              <a:rPr sz="1500" spc="5" dirty="0">
                <a:solidFill>
                  <a:prstClr val="black"/>
                </a:solidFill>
                <a:latin typeface="Times New Roman"/>
                <a:cs typeface="Times New Roman"/>
              </a:rPr>
              <a:t>Az </a:t>
            </a:r>
            <a:r>
              <a:rPr sz="1500" dirty="0">
                <a:solidFill>
                  <a:prstClr val="black"/>
                </a:solidFill>
                <a:latin typeface="Times New Roman"/>
                <a:cs typeface="Times New Roman"/>
              </a:rPr>
              <a:t>esőszimulációval érintett területek </a:t>
            </a:r>
            <a:r>
              <a:rPr sz="1500" spc="5" dirty="0">
                <a:solidFill>
                  <a:prstClr val="black"/>
                </a:solidFill>
                <a:latin typeface="Times New Roman"/>
                <a:cs typeface="Times New Roman"/>
              </a:rPr>
              <a:t>0-30 cm-es réteg talajtulajdonságait  az 1. táblázat</a:t>
            </a:r>
            <a:r>
              <a:rPr sz="1500" spc="-20" dirty="0">
                <a:solidFill>
                  <a:prstClr val="black"/>
                </a:solidFill>
                <a:latin typeface="Times New Roman"/>
                <a:cs typeface="Times New Roman"/>
              </a:rPr>
              <a:t> </a:t>
            </a:r>
            <a:r>
              <a:rPr sz="1500" spc="5" dirty="0">
                <a:solidFill>
                  <a:prstClr val="black"/>
                </a:solidFill>
                <a:latin typeface="Times New Roman"/>
                <a:cs typeface="Times New Roman"/>
              </a:rPr>
              <a:t>tartalmazza.</a:t>
            </a:r>
            <a:endParaRPr sz="1500">
              <a:solidFill>
                <a:prstClr val="black"/>
              </a:solidFill>
              <a:latin typeface="Times New Roman"/>
              <a:cs typeface="Times New Roman"/>
            </a:endParaRPr>
          </a:p>
          <a:p>
            <a:pPr marL="255904" marR="5995670" indent="-243840" algn="just">
              <a:lnSpc>
                <a:spcPct val="101000"/>
              </a:lnSpc>
            </a:pPr>
            <a:r>
              <a:rPr sz="1500" spc="5" dirty="0">
                <a:solidFill>
                  <a:prstClr val="black"/>
                </a:solidFill>
                <a:latin typeface="Times New Roman"/>
                <a:cs typeface="Times New Roman"/>
              </a:rPr>
              <a:t>1. táblázat: </a:t>
            </a:r>
            <a:r>
              <a:rPr sz="1500" spc="-5" dirty="0">
                <a:solidFill>
                  <a:prstClr val="black"/>
                </a:solidFill>
                <a:latin typeface="Times New Roman"/>
                <a:cs typeface="Times New Roman"/>
              </a:rPr>
              <a:t>Vizsgált, </a:t>
            </a:r>
            <a:r>
              <a:rPr sz="1500" spc="5" dirty="0">
                <a:solidFill>
                  <a:prstClr val="black"/>
                </a:solidFill>
                <a:latin typeface="Times New Roman"/>
                <a:cs typeface="Times New Roman"/>
              </a:rPr>
              <a:t>gerézdpusztai </a:t>
            </a:r>
            <a:r>
              <a:rPr sz="1500" dirty="0">
                <a:solidFill>
                  <a:prstClr val="black"/>
                </a:solidFill>
                <a:latin typeface="Times New Roman"/>
                <a:cs typeface="Times New Roman"/>
              </a:rPr>
              <a:t>területek </a:t>
            </a:r>
            <a:r>
              <a:rPr sz="1500" spc="5" dirty="0">
                <a:solidFill>
                  <a:prstClr val="black"/>
                </a:solidFill>
                <a:latin typeface="Times New Roman"/>
                <a:cs typeface="Times New Roman"/>
              </a:rPr>
              <a:t>talajtulajdonságai </a:t>
            </a:r>
            <a:r>
              <a:rPr sz="1500" dirty="0">
                <a:solidFill>
                  <a:prstClr val="black"/>
                </a:solidFill>
                <a:latin typeface="Times New Roman"/>
                <a:cs typeface="Times New Roman"/>
              </a:rPr>
              <a:t>0-30 </a:t>
            </a:r>
            <a:r>
              <a:rPr sz="1500" spc="5" dirty="0">
                <a:solidFill>
                  <a:prstClr val="black"/>
                </a:solidFill>
                <a:latin typeface="Times New Roman"/>
                <a:cs typeface="Times New Roman"/>
              </a:rPr>
              <a:t>cm  mélységben (SZ- szántó; </a:t>
            </a:r>
            <a:r>
              <a:rPr sz="1500" spc="-50" dirty="0">
                <a:solidFill>
                  <a:prstClr val="black"/>
                </a:solidFill>
                <a:latin typeface="Times New Roman"/>
                <a:cs typeface="Times New Roman"/>
              </a:rPr>
              <a:t>GY-</a:t>
            </a:r>
            <a:r>
              <a:rPr sz="1500" spc="-55" dirty="0">
                <a:solidFill>
                  <a:prstClr val="black"/>
                </a:solidFill>
                <a:latin typeface="Times New Roman"/>
                <a:cs typeface="Times New Roman"/>
              </a:rPr>
              <a:t> </a:t>
            </a:r>
            <a:r>
              <a:rPr sz="1500" spc="5" dirty="0">
                <a:solidFill>
                  <a:prstClr val="black"/>
                </a:solidFill>
                <a:latin typeface="Times New Roman"/>
                <a:cs typeface="Times New Roman"/>
              </a:rPr>
              <a:t>gyep)</a:t>
            </a:r>
            <a:endParaRPr sz="1500">
              <a:solidFill>
                <a:prstClr val="black"/>
              </a:solidFill>
              <a:latin typeface="Times New Roman"/>
              <a:cs typeface="Times New Roman"/>
            </a:endParaRPr>
          </a:p>
          <a:p>
            <a:pPr marL="6094730" marR="5715" algn="just">
              <a:lnSpc>
                <a:spcPct val="101000"/>
              </a:lnSpc>
              <a:spcBef>
                <a:spcPts val="245"/>
              </a:spcBef>
            </a:pPr>
            <a:r>
              <a:rPr sz="1500" b="1" dirty="0">
                <a:solidFill>
                  <a:prstClr val="black"/>
                </a:solidFill>
                <a:latin typeface="Times New Roman"/>
                <a:cs typeface="Times New Roman"/>
              </a:rPr>
              <a:t>2-3. </a:t>
            </a:r>
            <a:r>
              <a:rPr sz="1500" b="1" spc="5" dirty="0">
                <a:solidFill>
                  <a:prstClr val="black"/>
                </a:solidFill>
                <a:latin typeface="Times New Roman"/>
                <a:cs typeface="Times New Roman"/>
              </a:rPr>
              <a:t>ábra: </a:t>
            </a:r>
            <a:r>
              <a:rPr sz="1500" spc="10" dirty="0">
                <a:solidFill>
                  <a:prstClr val="black"/>
                </a:solidFill>
                <a:latin typeface="Times New Roman"/>
                <a:cs typeface="Times New Roman"/>
              </a:rPr>
              <a:t>A </a:t>
            </a:r>
            <a:r>
              <a:rPr sz="1500" spc="5" dirty="0">
                <a:solidFill>
                  <a:prstClr val="black"/>
                </a:solidFill>
                <a:latin typeface="Times New Roman"/>
                <a:cs typeface="Times New Roman"/>
              </a:rPr>
              <a:t>csapadék intenzitásának hatása a lefolyási együtthatóra </a:t>
            </a:r>
            <a:r>
              <a:rPr sz="1500" dirty="0">
                <a:solidFill>
                  <a:prstClr val="black"/>
                </a:solidFill>
                <a:latin typeface="Times New Roman"/>
                <a:cs typeface="Times New Roman"/>
              </a:rPr>
              <a:t>és </a:t>
            </a:r>
            <a:r>
              <a:rPr sz="1500" spc="5" dirty="0">
                <a:solidFill>
                  <a:prstClr val="black"/>
                </a:solidFill>
                <a:latin typeface="Times New Roman"/>
                <a:cs typeface="Times New Roman"/>
              </a:rPr>
              <a:t>a  </a:t>
            </a:r>
            <a:r>
              <a:rPr sz="1500" dirty="0">
                <a:solidFill>
                  <a:prstClr val="black"/>
                </a:solidFill>
                <a:latin typeface="Times New Roman"/>
                <a:cs typeface="Times New Roman"/>
              </a:rPr>
              <a:t>beszivárgásra</a:t>
            </a:r>
            <a:endParaRPr sz="1500">
              <a:solidFill>
                <a:prstClr val="black"/>
              </a:solidFill>
              <a:latin typeface="Times New Roman"/>
              <a:cs typeface="Times New Roman"/>
            </a:endParaRPr>
          </a:p>
          <a:p>
            <a:pPr marL="6094730" marR="5080" algn="just">
              <a:lnSpc>
                <a:spcPct val="101000"/>
              </a:lnSpc>
              <a:spcBef>
                <a:spcPts val="565"/>
              </a:spcBef>
            </a:pPr>
            <a:r>
              <a:rPr sz="1500" spc="10" dirty="0">
                <a:solidFill>
                  <a:prstClr val="black"/>
                </a:solidFill>
                <a:latin typeface="Times New Roman"/>
                <a:cs typeface="Times New Roman"/>
              </a:rPr>
              <a:t>A </a:t>
            </a:r>
            <a:r>
              <a:rPr sz="1500" spc="5" dirty="0">
                <a:solidFill>
                  <a:prstClr val="black"/>
                </a:solidFill>
                <a:latin typeface="Times New Roman"/>
                <a:cs typeface="Times New Roman"/>
              </a:rPr>
              <a:t>lefolyási </a:t>
            </a:r>
            <a:r>
              <a:rPr sz="1500" dirty="0">
                <a:solidFill>
                  <a:prstClr val="black"/>
                </a:solidFill>
                <a:latin typeface="Times New Roman"/>
                <a:cs typeface="Times New Roman"/>
              </a:rPr>
              <a:t>együttható </a:t>
            </a:r>
            <a:r>
              <a:rPr sz="1500" spc="5" dirty="0">
                <a:solidFill>
                  <a:prstClr val="black"/>
                </a:solidFill>
                <a:latin typeface="Times New Roman"/>
                <a:cs typeface="Times New Roman"/>
              </a:rPr>
              <a:t>mellett a </a:t>
            </a:r>
            <a:r>
              <a:rPr sz="1500" dirty="0">
                <a:solidFill>
                  <a:prstClr val="black"/>
                </a:solidFill>
                <a:latin typeface="Times New Roman"/>
                <a:cs typeface="Times New Roman"/>
              </a:rPr>
              <a:t>lefolyás-beszivárgás </a:t>
            </a:r>
            <a:r>
              <a:rPr sz="1500" spc="5" dirty="0">
                <a:solidFill>
                  <a:prstClr val="black"/>
                </a:solidFill>
                <a:latin typeface="Times New Roman"/>
                <a:cs typeface="Times New Roman"/>
              </a:rPr>
              <a:t>arányát </a:t>
            </a:r>
            <a:r>
              <a:rPr sz="1500" dirty="0">
                <a:solidFill>
                  <a:prstClr val="black"/>
                </a:solidFill>
                <a:latin typeface="Times New Roman"/>
                <a:cs typeface="Times New Roman"/>
              </a:rPr>
              <a:t>is </a:t>
            </a:r>
            <a:r>
              <a:rPr sz="1500" spc="5" dirty="0">
                <a:solidFill>
                  <a:prstClr val="black"/>
                </a:solidFill>
                <a:latin typeface="Times New Roman"/>
                <a:cs typeface="Times New Roman"/>
              </a:rPr>
              <a:t>értékeltük </a:t>
            </a:r>
            <a:r>
              <a:rPr sz="1500" spc="385" dirty="0">
                <a:solidFill>
                  <a:prstClr val="black"/>
                </a:solidFill>
                <a:latin typeface="Times New Roman"/>
                <a:cs typeface="Times New Roman"/>
              </a:rPr>
              <a:t> </a:t>
            </a:r>
            <a:r>
              <a:rPr sz="1500" spc="5" dirty="0">
                <a:solidFill>
                  <a:prstClr val="black"/>
                </a:solidFill>
                <a:latin typeface="Times New Roman"/>
                <a:cs typeface="Times New Roman"/>
              </a:rPr>
              <a:t>(4. ábra). Általában gyep esetében magasabb </a:t>
            </a:r>
            <a:r>
              <a:rPr sz="1500" dirty="0">
                <a:solidFill>
                  <a:prstClr val="black"/>
                </a:solidFill>
                <a:latin typeface="Times New Roman"/>
                <a:cs typeface="Times New Roman"/>
              </a:rPr>
              <a:t>beszivárgási </a:t>
            </a:r>
            <a:r>
              <a:rPr sz="1500" spc="5" dirty="0">
                <a:solidFill>
                  <a:prstClr val="black"/>
                </a:solidFill>
                <a:latin typeface="Times New Roman"/>
                <a:cs typeface="Times New Roman"/>
              </a:rPr>
              <a:t>arányt mértünk, </a:t>
            </a:r>
            <a:r>
              <a:rPr sz="1500" spc="385" dirty="0">
                <a:solidFill>
                  <a:prstClr val="black"/>
                </a:solidFill>
                <a:latin typeface="Times New Roman"/>
                <a:cs typeface="Times New Roman"/>
              </a:rPr>
              <a:t> </a:t>
            </a:r>
            <a:r>
              <a:rPr sz="1500" spc="5" dirty="0">
                <a:solidFill>
                  <a:prstClr val="black"/>
                </a:solidFill>
                <a:latin typeface="Times New Roman"/>
                <a:cs typeface="Times New Roman"/>
              </a:rPr>
              <a:t>míg szántó esetében a lefolyási sebesség a </a:t>
            </a:r>
            <a:r>
              <a:rPr sz="1500" dirty="0">
                <a:solidFill>
                  <a:prstClr val="black"/>
                </a:solidFill>
                <a:latin typeface="Times New Roman"/>
                <a:cs typeface="Times New Roman"/>
              </a:rPr>
              <a:t>legtöbb </a:t>
            </a:r>
            <a:r>
              <a:rPr sz="1500" spc="5" dirty="0">
                <a:solidFill>
                  <a:prstClr val="black"/>
                </a:solidFill>
                <a:latin typeface="Times New Roman"/>
                <a:cs typeface="Times New Roman"/>
              </a:rPr>
              <a:t>esetben meghaladta a  </a:t>
            </a:r>
            <a:r>
              <a:rPr sz="1500" dirty="0">
                <a:solidFill>
                  <a:prstClr val="black"/>
                </a:solidFill>
                <a:latin typeface="Times New Roman"/>
                <a:cs typeface="Times New Roman"/>
              </a:rPr>
              <a:t>beszivárgás </a:t>
            </a:r>
            <a:r>
              <a:rPr sz="1500" spc="5" dirty="0">
                <a:solidFill>
                  <a:prstClr val="black"/>
                </a:solidFill>
                <a:latin typeface="Times New Roman"/>
                <a:cs typeface="Times New Roman"/>
              </a:rPr>
              <a:t>mértékét, ami nagyobb talajveszteséget és lebegő  üledékkoncentrációt eredményezett (5.</a:t>
            </a:r>
            <a:r>
              <a:rPr sz="1500" spc="-50" dirty="0">
                <a:solidFill>
                  <a:prstClr val="black"/>
                </a:solidFill>
                <a:latin typeface="Times New Roman"/>
                <a:cs typeface="Times New Roman"/>
              </a:rPr>
              <a:t> </a:t>
            </a:r>
            <a:r>
              <a:rPr sz="1500" spc="5" dirty="0">
                <a:solidFill>
                  <a:prstClr val="black"/>
                </a:solidFill>
                <a:latin typeface="Times New Roman"/>
                <a:cs typeface="Times New Roman"/>
              </a:rPr>
              <a:t>ábra).</a:t>
            </a:r>
            <a:endParaRPr sz="1500">
              <a:solidFill>
                <a:prstClr val="black"/>
              </a:solidFill>
              <a:latin typeface="Times New Roman"/>
              <a:cs typeface="Times New Roman"/>
            </a:endParaRPr>
          </a:p>
          <a:p>
            <a:pPr marL="12700">
              <a:lnSpc>
                <a:spcPts val="1900"/>
              </a:lnSpc>
            </a:pPr>
            <a:r>
              <a:rPr sz="1900" b="1" spc="-5" dirty="0">
                <a:solidFill>
                  <a:prstClr val="black"/>
                </a:solidFill>
                <a:latin typeface="Times New Roman"/>
                <a:cs typeface="Times New Roman"/>
              </a:rPr>
              <a:t>Csapadékszimuláció</a:t>
            </a:r>
            <a:endParaRPr sz="1900">
              <a:solidFill>
                <a:prstClr val="black"/>
              </a:solidFill>
              <a:latin typeface="Times New Roman"/>
              <a:cs typeface="Times New Roman"/>
            </a:endParaRPr>
          </a:p>
        </p:txBody>
      </p:sp>
      <p:sp>
        <p:nvSpPr>
          <p:cNvPr id="32" name="object 32"/>
          <p:cNvSpPr txBox="1"/>
          <p:nvPr/>
        </p:nvSpPr>
        <p:spPr>
          <a:xfrm>
            <a:off x="7660249" y="18875974"/>
            <a:ext cx="5835650" cy="465256"/>
          </a:xfrm>
          <a:prstGeom prst="rect">
            <a:avLst/>
          </a:prstGeom>
        </p:spPr>
        <p:txBody>
          <a:bodyPr vert="horz" wrap="square" lIns="0" tIns="12065" rIns="0" bIns="0" rtlCol="0">
            <a:spAutoFit/>
          </a:bodyPr>
          <a:lstStyle/>
          <a:p>
            <a:pPr marL="12700" marR="5080">
              <a:lnSpc>
                <a:spcPct val="101000"/>
              </a:lnSpc>
              <a:spcBef>
                <a:spcPts val="95"/>
              </a:spcBef>
            </a:pPr>
            <a:r>
              <a:rPr sz="1500" b="1" dirty="0">
                <a:solidFill>
                  <a:prstClr val="black"/>
                </a:solidFill>
                <a:latin typeface="Times New Roman"/>
                <a:cs typeface="Times New Roman"/>
              </a:rPr>
              <a:t>4-5. </a:t>
            </a:r>
            <a:r>
              <a:rPr sz="1500" b="1" spc="5" dirty="0">
                <a:solidFill>
                  <a:prstClr val="black"/>
                </a:solidFill>
                <a:latin typeface="Times New Roman"/>
                <a:cs typeface="Times New Roman"/>
              </a:rPr>
              <a:t>ábra: </a:t>
            </a:r>
            <a:r>
              <a:rPr sz="1500" spc="5" dirty="0">
                <a:solidFill>
                  <a:prstClr val="black"/>
                </a:solidFill>
                <a:latin typeface="Times New Roman"/>
                <a:cs typeface="Times New Roman"/>
              </a:rPr>
              <a:t>Lefolyás és </a:t>
            </a:r>
            <a:r>
              <a:rPr sz="1500" dirty="0">
                <a:solidFill>
                  <a:prstClr val="black"/>
                </a:solidFill>
                <a:latin typeface="Times New Roman"/>
                <a:cs typeface="Times New Roman"/>
              </a:rPr>
              <a:t>beszivárgás </a:t>
            </a:r>
            <a:r>
              <a:rPr sz="1500" spc="5" dirty="0">
                <a:solidFill>
                  <a:prstClr val="black"/>
                </a:solidFill>
                <a:latin typeface="Times New Roman"/>
                <a:cs typeface="Times New Roman"/>
              </a:rPr>
              <a:t>aránya; Lefolyás és talajveszteség  mértéke különböző tájhazsnálatok</a:t>
            </a:r>
            <a:r>
              <a:rPr sz="1500" spc="-50" dirty="0">
                <a:solidFill>
                  <a:prstClr val="black"/>
                </a:solidFill>
                <a:latin typeface="Times New Roman"/>
                <a:cs typeface="Times New Roman"/>
              </a:rPr>
              <a:t> </a:t>
            </a:r>
            <a:r>
              <a:rPr sz="1500" spc="5" dirty="0">
                <a:solidFill>
                  <a:prstClr val="black"/>
                </a:solidFill>
                <a:latin typeface="Times New Roman"/>
                <a:cs typeface="Times New Roman"/>
              </a:rPr>
              <a:t>esetében</a:t>
            </a:r>
            <a:endParaRPr sz="1500">
              <a:solidFill>
                <a:prstClr val="black"/>
              </a:solidFill>
              <a:latin typeface="Times New Roman"/>
              <a:cs typeface="Times New Roman"/>
            </a:endParaRPr>
          </a:p>
        </p:txBody>
      </p:sp>
      <p:grpSp>
        <p:nvGrpSpPr>
          <p:cNvPr id="33" name="object 33"/>
          <p:cNvGrpSpPr/>
          <p:nvPr/>
        </p:nvGrpSpPr>
        <p:grpSpPr>
          <a:xfrm>
            <a:off x="7717067" y="3017226"/>
            <a:ext cx="5744845" cy="15653385"/>
            <a:chOff x="7336066" y="3017225"/>
            <a:chExt cx="5744845" cy="15653385"/>
          </a:xfrm>
        </p:grpSpPr>
        <p:sp>
          <p:nvSpPr>
            <p:cNvPr id="34" name="object 34"/>
            <p:cNvSpPr/>
            <p:nvPr/>
          </p:nvSpPr>
          <p:spPr>
            <a:xfrm>
              <a:off x="7847792" y="3017225"/>
              <a:ext cx="1900792" cy="2860955"/>
            </a:xfrm>
            <a:prstGeom prst="rect">
              <a:avLst/>
            </a:prstGeom>
            <a:blipFill>
              <a:blip r:embed="rId4" cstate="print"/>
              <a:stretch>
                <a:fillRect/>
              </a:stretch>
            </a:blipFill>
          </p:spPr>
          <p:txBody>
            <a:bodyPr wrap="square" lIns="0" tIns="0" rIns="0" bIns="0" rtlCol="0"/>
            <a:lstStyle/>
            <a:p>
              <a:endParaRPr>
                <a:solidFill>
                  <a:prstClr val="black"/>
                </a:solidFill>
                <a:latin typeface="Calibri"/>
              </a:endParaRPr>
            </a:p>
          </p:txBody>
        </p:sp>
        <p:sp>
          <p:nvSpPr>
            <p:cNvPr id="35" name="object 35"/>
            <p:cNvSpPr/>
            <p:nvPr/>
          </p:nvSpPr>
          <p:spPr>
            <a:xfrm>
              <a:off x="10421450" y="3017225"/>
              <a:ext cx="1900732" cy="2860955"/>
            </a:xfrm>
            <a:prstGeom prst="rect">
              <a:avLst/>
            </a:prstGeom>
            <a:blipFill>
              <a:blip r:embed="rId5" cstate="print"/>
              <a:stretch>
                <a:fillRect/>
              </a:stretch>
            </a:blipFill>
          </p:spPr>
          <p:txBody>
            <a:bodyPr wrap="square" lIns="0" tIns="0" rIns="0" bIns="0" rtlCol="0"/>
            <a:lstStyle/>
            <a:p>
              <a:endParaRPr>
                <a:solidFill>
                  <a:prstClr val="black"/>
                </a:solidFill>
                <a:latin typeface="Calibri"/>
              </a:endParaRPr>
            </a:p>
          </p:txBody>
        </p:sp>
        <p:sp>
          <p:nvSpPr>
            <p:cNvPr id="36" name="object 36"/>
            <p:cNvSpPr/>
            <p:nvPr/>
          </p:nvSpPr>
          <p:spPr>
            <a:xfrm>
              <a:off x="7744774" y="13522039"/>
              <a:ext cx="4904434" cy="1576290"/>
            </a:xfrm>
            <a:prstGeom prst="rect">
              <a:avLst/>
            </a:prstGeom>
            <a:blipFill>
              <a:blip r:embed="rId6" cstate="print"/>
              <a:stretch>
                <a:fillRect/>
              </a:stretch>
            </a:blipFill>
          </p:spPr>
          <p:txBody>
            <a:bodyPr wrap="square" lIns="0" tIns="0" rIns="0" bIns="0" rtlCol="0"/>
            <a:lstStyle/>
            <a:p>
              <a:endParaRPr>
                <a:solidFill>
                  <a:prstClr val="black"/>
                </a:solidFill>
                <a:latin typeface="Calibri"/>
              </a:endParaRPr>
            </a:p>
          </p:txBody>
        </p:sp>
        <p:sp>
          <p:nvSpPr>
            <p:cNvPr id="37" name="object 37"/>
            <p:cNvSpPr/>
            <p:nvPr/>
          </p:nvSpPr>
          <p:spPr>
            <a:xfrm>
              <a:off x="7336066" y="16953803"/>
              <a:ext cx="2445635" cy="1716693"/>
            </a:xfrm>
            <a:prstGeom prst="rect">
              <a:avLst/>
            </a:prstGeom>
            <a:blipFill>
              <a:blip r:embed="rId7" cstate="print"/>
              <a:stretch>
                <a:fillRect/>
              </a:stretch>
            </a:blipFill>
          </p:spPr>
          <p:txBody>
            <a:bodyPr wrap="square" lIns="0" tIns="0" rIns="0" bIns="0" rtlCol="0"/>
            <a:lstStyle/>
            <a:p>
              <a:endParaRPr>
                <a:solidFill>
                  <a:prstClr val="black"/>
                </a:solidFill>
                <a:latin typeface="Calibri"/>
              </a:endParaRPr>
            </a:p>
          </p:txBody>
        </p:sp>
        <p:sp>
          <p:nvSpPr>
            <p:cNvPr id="38" name="object 38"/>
            <p:cNvSpPr/>
            <p:nvPr/>
          </p:nvSpPr>
          <p:spPr>
            <a:xfrm>
              <a:off x="9846434" y="17142469"/>
              <a:ext cx="3234382" cy="1339299"/>
            </a:xfrm>
            <a:prstGeom prst="rect">
              <a:avLst/>
            </a:prstGeom>
            <a:blipFill>
              <a:blip r:embed="rId8" cstate="print"/>
              <a:stretch>
                <a:fillRect/>
              </a:stretch>
            </a:blipFill>
          </p:spPr>
          <p:txBody>
            <a:bodyPr wrap="square" lIns="0" tIns="0" rIns="0" bIns="0" rtlCol="0"/>
            <a:lstStyle/>
            <a:p>
              <a:endParaRPr>
                <a:solidFill>
                  <a:prstClr val="black"/>
                </a:solidFill>
                <a:latin typeface="Calibri"/>
              </a:endParaRPr>
            </a:p>
          </p:txBody>
        </p:sp>
      </p:grpSp>
      <p:graphicFrame>
        <p:nvGraphicFramePr>
          <p:cNvPr id="39" name="object 39"/>
          <p:cNvGraphicFramePr>
            <a:graphicFrameLocks noGrp="1"/>
          </p:cNvGraphicFramePr>
          <p:nvPr/>
        </p:nvGraphicFramePr>
        <p:xfrm>
          <a:off x="9484088" y="7013741"/>
          <a:ext cx="2146300" cy="1644811"/>
        </p:xfrm>
        <a:graphic>
          <a:graphicData uri="http://schemas.openxmlformats.org/drawingml/2006/table">
            <a:tbl>
              <a:tblPr firstRow="1" bandRow="1">
                <a:tableStyleId>{2D5ABB26-0587-4C30-8999-92F81FD0307C}</a:tableStyleId>
              </a:tblPr>
              <a:tblGrid>
                <a:gridCol w="841375">
                  <a:extLst>
                    <a:ext uri="{9D8B030D-6E8A-4147-A177-3AD203B41FA5}">
                      <a16:colId xmlns:a16="http://schemas.microsoft.com/office/drawing/2014/main" val="20000"/>
                    </a:ext>
                  </a:extLst>
                </a:gridCol>
                <a:gridCol w="723265">
                  <a:extLst>
                    <a:ext uri="{9D8B030D-6E8A-4147-A177-3AD203B41FA5}">
                      <a16:colId xmlns:a16="http://schemas.microsoft.com/office/drawing/2014/main" val="20001"/>
                    </a:ext>
                  </a:extLst>
                </a:gridCol>
                <a:gridCol w="581660">
                  <a:extLst>
                    <a:ext uri="{9D8B030D-6E8A-4147-A177-3AD203B41FA5}">
                      <a16:colId xmlns:a16="http://schemas.microsoft.com/office/drawing/2014/main" val="20002"/>
                    </a:ext>
                  </a:extLst>
                </a:gridCol>
              </a:tblGrid>
              <a:tr h="198842">
                <a:tc>
                  <a:txBody>
                    <a:bodyPr/>
                    <a:lstStyle/>
                    <a:p>
                      <a:pPr marR="28575" algn="ctr">
                        <a:lnSpc>
                          <a:spcPts val="755"/>
                        </a:lnSpc>
                      </a:pPr>
                      <a:r>
                        <a:rPr sz="650" b="1" spc="5" dirty="0">
                          <a:latin typeface="Times New Roman"/>
                          <a:cs typeface="Times New Roman"/>
                        </a:rPr>
                        <a:t>Tervezett</a:t>
                      </a:r>
                      <a:r>
                        <a:rPr sz="650" b="1" spc="-15" dirty="0">
                          <a:latin typeface="Times New Roman"/>
                          <a:cs typeface="Times New Roman"/>
                        </a:rPr>
                        <a:t> </a:t>
                      </a:r>
                      <a:r>
                        <a:rPr sz="650" b="1" spc="5" dirty="0">
                          <a:latin typeface="Times New Roman"/>
                          <a:cs typeface="Times New Roman"/>
                        </a:rPr>
                        <a:t>intenzitás</a:t>
                      </a:r>
                      <a:endParaRPr sz="650">
                        <a:latin typeface="Times New Roman"/>
                        <a:cs typeface="Times New Roman"/>
                      </a:endParaRPr>
                    </a:p>
                    <a:p>
                      <a:pPr marR="26034" algn="ctr">
                        <a:lnSpc>
                          <a:spcPts val="710"/>
                        </a:lnSpc>
                      </a:pPr>
                      <a:r>
                        <a:rPr sz="650" i="1" spc="10" dirty="0">
                          <a:latin typeface="Times New Roman"/>
                          <a:cs typeface="Times New Roman"/>
                        </a:rPr>
                        <a:t>(mm</a:t>
                      </a:r>
                      <a:r>
                        <a:rPr sz="650" i="1" spc="-5" dirty="0">
                          <a:latin typeface="Times New Roman"/>
                          <a:cs typeface="Times New Roman"/>
                        </a:rPr>
                        <a:t> </a:t>
                      </a:r>
                      <a:r>
                        <a:rPr sz="650" i="1" dirty="0">
                          <a:latin typeface="Times New Roman"/>
                          <a:cs typeface="Times New Roman"/>
                        </a:rPr>
                        <a:t>h</a:t>
                      </a:r>
                      <a:r>
                        <a:rPr sz="675" i="1" baseline="24691" dirty="0">
                          <a:latin typeface="Times New Roman"/>
                          <a:cs typeface="Times New Roman"/>
                        </a:rPr>
                        <a:t>-1</a:t>
                      </a:r>
                      <a:r>
                        <a:rPr sz="650" i="1" dirty="0">
                          <a:latin typeface="Times New Roman"/>
                          <a:cs typeface="Times New Roman"/>
                        </a:rPr>
                        <a:t>)</a:t>
                      </a:r>
                      <a:endParaRPr sz="650">
                        <a:latin typeface="Times New Roman"/>
                        <a:cs typeface="Times New Roman"/>
                      </a:endParaRPr>
                    </a:p>
                  </a:txBody>
                  <a:tcPr marL="0" marR="0" marT="0" marB="0">
                    <a:lnB w="6350">
                      <a:solidFill>
                        <a:srgbClr val="000000"/>
                      </a:solidFill>
                      <a:prstDash val="solid"/>
                    </a:lnB>
                    <a:solidFill>
                      <a:srgbClr val="D9D9D9"/>
                    </a:solidFill>
                  </a:tcPr>
                </a:tc>
                <a:tc>
                  <a:txBody>
                    <a:bodyPr/>
                    <a:lstStyle/>
                    <a:p>
                      <a:pPr algn="ctr">
                        <a:lnSpc>
                          <a:spcPts val="755"/>
                        </a:lnSpc>
                      </a:pPr>
                      <a:r>
                        <a:rPr sz="650" b="1" spc="5" dirty="0">
                          <a:latin typeface="Times New Roman"/>
                          <a:cs typeface="Times New Roman"/>
                        </a:rPr>
                        <a:t>Mért</a:t>
                      </a:r>
                      <a:r>
                        <a:rPr sz="650" b="1" spc="-10" dirty="0">
                          <a:latin typeface="Times New Roman"/>
                          <a:cs typeface="Times New Roman"/>
                        </a:rPr>
                        <a:t> </a:t>
                      </a:r>
                      <a:r>
                        <a:rPr sz="650" b="1" spc="5" dirty="0">
                          <a:latin typeface="Times New Roman"/>
                          <a:cs typeface="Times New Roman"/>
                        </a:rPr>
                        <a:t>intenzitás</a:t>
                      </a:r>
                      <a:endParaRPr sz="650">
                        <a:latin typeface="Times New Roman"/>
                        <a:cs typeface="Times New Roman"/>
                      </a:endParaRPr>
                    </a:p>
                    <a:p>
                      <a:pPr algn="ctr">
                        <a:lnSpc>
                          <a:spcPts val="710"/>
                        </a:lnSpc>
                      </a:pPr>
                      <a:r>
                        <a:rPr sz="650" i="1" spc="10" dirty="0">
                          <a:latin typeface="Times New Roman"/>
                          <a:cs typeface="Times New Roman"/>
                        </a:rPr>
                        <a:t>(mm</a:t>
                      </a:r>
                      <a:r>
                        <a:rPr sz="650" i="1" spc="-5" dirty="0">
                          <a:latin typeface="Times New Roman"/>
                          <a:cs typeface="Times New Roman"/>
                        </a:rPr>
                        <a:t> </a:t>
                      </a:r>
                      <a:r>
                        <a:rPr sz="650" i="1" dirty="0">
                          <a:latin typeface="Times New Roman"/>
                          <a:cs typeface="Times New Roman"/>
                        </a:rPr>
                        <a:t>h</a:t>
                      </a:r>
                      <a:r>
                        <a:rPr sz="675" i="1" baseline="24691" dirty="0">
                          <a:latin typeface="Times New Roman"/>
                          <a:cs typeface="Times New Roman"/>
                        </a:rPr>
                        <a:t>-1</a:t>
                      </a:r>
                      <a:r>
                        <a:rPr sz="650" i="1" dirty="0">
                          <a:latin typeface="Times New Roman"/>
                          <a:cs typeface="Times New Roman"/>
                        </a:rPr>
                        <a:t>)</a:t>
                      </a:r>
                      <a:endParaRPr sz="650">
                        <a:latin typeface="Times New Roman"/>
                        <a:cs typeface="Times New Roman"/>
                      </a:endParaRPr>
                    </a:p>
                  </a:txBody>
                  <a:tcPr marL="0" marR="0" marT="0" marB="0">
                    <a:lnB w="6350">
                      <a:solidFill>
                        <a:srgbClr val="000000"/>
                      </a:solidFill>
                      <a:prstDash val="solid"/>
                    </a:lnB>
                    <a:solidFill>
                      <a:srgbClr val="D9D9D9"/>
                    </a:solidFill>
                  </a:tcPr>
                </a:tc>
                <a:tc>
                  <a:txBody>
                    <a:bodyPr/>
                    <a:lstStyle/>
                    <a:p>
                      <a:pPr marL="29209" algn="ctr">
                        <a:lnSpc>
                          <a:spcPts val="755"/>
                        </a:lnSpc>
                      </a:pPr>
                      <a:r>
                        <a:rPr sz="650" b="1" spc="5" dirty="0">
                          <a:latin typeface="Times New Roman"/>
                          <a:cs typeface="Times New Roman"/>
                        </a:rPr>
                        <a:t>Meredekség</a:t>
                      </a:r>
                      <a:endParaRPr sz="650">
                        <a:latin typeface="Times New Roman"/>
                        <a:cs typeface="Times New Roman"/>
                      </a:endParaRPr>
                    </a:p>
                    <a:p>
                      <a:pPr marL="31115" algn="ctr">
                        <a:lnSpc>
                          <a:spcPts val="710"/>
                        </a:lnSpc>
                      </a:pPr>
                      <a:r>
                        <a:rPr sz="650" i="1" spc="5" dirty="0">
                          <a:latin typeface="Times New Roman"/>
                          <a:cs typeface="Times New Roman"/>
                        </a:rPr>
                        <a:t>(%)</a:t>
                      </a:r>
                      <a:endParaRPr sz="650">
                        <a:latin typeface="Times New Roman"/>
                        <a:cs typeface="Times New Roman"/>
                      </a:endParaRPr>
                    </a:p>
                  </a:txBody>
                  <a:tcPr marL="0" marR="0" marT="0" marB="0">
                    <a:lnB w="6350">
                      <a:solidFill>
                        <a:srgbClr val="000000"/>
                      </a:solidFill>
                      <a:prstDash val="solid"/>
                    </a:lnB>
                    <a:solidFill>
                      <a:srgbClr val="D9D9D9"/>
                    </a:solidFill>
                  </a:tcPr>
                </a:tc>
                <a:extLst>
                  <a:ext uri="{0D108BD9-81ED-4DB2-BD59-A6C34878D82A}">
                    <a16:rowId xmlns:a16="http://schemas.microsoft.com/office/drawing/2014/main" val="10000"/>
                  </a:ext>
                </a:extLst>
              </a:tr>
              <a:tr h="135083">
                <a:tc gridSpan="3">
                  <a:txBody>
                    <a:bodyPr/>
                    <a:lstStyle/>
                    <a:p>
                      <a:pPr marL="635" algn="ctr">
                        <a:lnSpc>
                          <a:spcPts val="775"/>
                        </a:lnSpc>
                      </a:pPr>
                      <a:r>
                        <a:rPr sz="650" b="1" spc="5" dirty="0">
                          <a:latin typeface="Times New Roman"/>
                          <a:cs typeface="Times New Roman"/>
                        </a:rPr>
                        <a:t>Gyep</a:t>
                      </a:r>
                      <a:endParaRPr sz="650">
                        <a:latin typeface="Times New Roman"/>
                        <a:cs typeface="Times New Roman"/>
                      </a:endParaRPr>
                    </a:p>
                  </a:txBody>
                  <a:tcPr marL="0" marR="0" marT="0" marB="0">
                    <a:lnT w="6350">
                      <a:solidFill>
                        <a:srgbClr val="000000"/>
                      </a:solidFill>
                      <a:prstDash val="solid"/>
                    </a:lnT>
                    <a:lnB w="6350">
                      <a:solidFill>
                        <a:srgbClr val="000000"/>
                      </a:solidFill>
                      <a:prstDash val="solid"/>
                    </a:lnB>
                    <a:solidFill>
                      <a:srgbClr val="D9D9D9"/>
                    </a:solidFill>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1"/>
                  </a:ext>
                </a:extLst>
              </a:tr>
              <a:tr h="153041">
                <a:tc>
                  <a:txBody>
                    <a:bodyPr/>
                    <a:lstStyle/>
                    <a:p>
                      <a:pPr marL="337820">
                        <a:lnSpc>
                          <a:spcPct val="100000"/>
                        </a:lnSpc>
                        <a:spcBef>
                          <a:spcPts val="190"/>
                        </a:spcBef>
                      </a:pPr>
                      <a:r>
                        <a:rPr sz="650" spc="10" dirty="0">
                          <a:latin typeface="Times New Roman"/>
                          <a:cs typeface="Times New Roman"/>
                        </a:rPr>
                        <a:t>130</a:t>
                      </a:r>
                      <a:endParaRPr sz="650">
                        <a:latin typeface="Times New Roman"/>
                        <a:cs typeface="Times New Roman"/>
                      </a:endParaRPr>
                    </a:p>
                  </a:txBody>
                  <a:tcPr marL="0" marR="0" marT="24130" marB="0">
                    <a:lnT w="6350">
                      <a:solidFill>
                        <a:srgbClr val="000000"/>
                      </a:solidFill>
                      <a:prstDash val="solid"/>
                    </a:lnT>
                    <a:solidFill>
                      <a:srgbClr val="F1F1F1"/>
                    </a:solidFill>
                  </a:tcPr>
                </a:tc>
                <a:tc>
                  <a:txBody>
                    <a:bodyPr/>
                    <a:lstStyle/>
                    <a:p>
                      <a:pPr marL="262255">
                        <a:lnSpc>
                          <a:spcPct val="100000"/>
                        </a:lnSpc>
                        <a:spcBef>
                          <a:spcPts val="190"/>
                        </a:spcBef>
                      </a:pPr>
                      <a:r>
                        <a:rPr sz="650" spc="5" dirty="0">
                          <a:latin typeface="Times New Roman"/>
                          <a:cs typeface="Times New Roman"/>
                        </a:rPr>
                        <a:t>96.73</a:t>
                      </a:r>
                      <a:endParaRPr sz="650">
                        <a:latin typeface="Times New Roman"/>
                        <a:cs typeface="Times New Roman"/>
                      </a:endParaRPr>
                    </a:p>
                  </a:txBody>
                  <a:tcPr marL="0" marR="0" marT="24130" marB="0">
                    <a:lnT w="6350">
                      <a:solidFill>
                        <a:srgbClr val="000000"/>
                      </a:solidFill>
                      <a:prstDash val="solid"/>
                    </a:lnT>
                    <a:solidFill>
                      <a:srgbClr val="F1F1F1"/>
                    </a:solidFill>
                  </a:tcPr>
                </a:tc>
                <a:tc>
                  <a:txBody>
                    <a:bodyPr/>
                    <a:lstStyle/>
                    <a:p>
                      <a:pPr marL="30480" algn="ctr">
                        <a:lnSpc>
                          <a:spcPct val="100000"/>
                        </a:lnSpc>
                        <a:spcBef>
                          <a:spcPts val="190"/>
                        </a:spcBef>
                      </a:pPr>
                      <a:r>
                        <a:rPr sz="650" spc="5" dirty="0">
                          <a:latin typeface="Times New Roman"/>
                          <a:cs typeface="Times New Roman"/>
                        </a:rPr>
                        <a:t>8.33</a:t>
                      </a:r>
                      <a:endParaRPr sz="650">
                        <a:latin typeface="Times New Roman"/>
                        <a:cs typeface="Times New Roman"/>
                      </a:endParaRPr>
                    </a:p>
                  </a:txBody>
                  <a:tcPr marL="0" marR="0" marT="24130" marB="0">
                    <a:lnT w="6350">
                      <a:solidFill>
                        <a:srgbClr val="000000"/>
                      </a:solidFill>
                      <a:prstDash val="solid"/>
                    </a:lnT>
                    <a:solidFill>
                      <a:srgbClr val="F1F1F1"/>
                    </a:solidFill>
                  </a:tcPr>
                </a:tc>
                <a:extLst>
                  <a:ext uri="{0D108BD9-81ED-4DB2-BD59-A6C34878D82A}">
                    <a16:rowId xmlns:a16="http://schemas.microsoft.com/office/drawing/2014/main" val="10002"/>
                  </a:ext>
                </a:extLst>
              </a:tr>
              <a:tr h="149415">
                <a:tc>
                  <a:txBody>
                    <a:bodyPr/>
                    <a:lstStyle/>
                    <a:p>
                      <a:pPr marL="337820">
                        <a:lnSpc>
                          <a:spcPct val="100000"/>
                        </a:lnSpc>
                        <a:spcBef>
                          <a:spcPts val="165"/>
                        </a:spcBef>
                      </a:pPr>
                      <a:r>
                        <a:rPr sz="650" spc="10" dirty="0">
                          <a:latin typeface="Times New Roman"/>
                          <a:cs typeface="Times New Roman"/>
                        </a:rPr>
                        <a:t>130</a:t>
                      </a:r>
                      <a:endParaRPr sz="650">
                        <a:latin typeface="Times New Roman"/>
                        <a:cs typeface="Times New Roman"/>
                      </a:endParaRPr>
                    </a:p>
                  </a:txBody>
                  <a:tcPr marL="0" marR="0" marT="20955" marB="0">
                    <a:solidFill>
                      <a:srgbClr val="F1F1F1"/>
                    </a:solidFill>
                  </a:tcPr>
                </a:tc>
                <a:tc>
                  <a:txBody>
                    <a:bodyPr/>
                    <a:lstStyle/>
                    <a:p>
                      <a:pPr marL="262255">
                        <a:lnSpc>
                          <a:spcPct val="100000"/>
                        </a:lnSpc>
                        <a:spcBef>
                          <a:spcPts val="165"/>
                        </a:spcBef>
                      </a:pPr>
                      <a:r>
                        <a:rPr sz="650" spc="5" dirty="0">
                          <a:latin typeface="Times New Roman"/>
                          <a:cs typeface="Times New Roman"/>
                        </a:rPr>
                        <a:t>93.22</a:t>
                      </a:r>
                      <a:endParaRPr sz="650">
                        <a:latin typeface="Times New Roman"/>
                        <a:cs typeface="Times New Roman"/>
                      </a:endParaRPr>
                    </a:p>
                  </a:txBody>
                  <a:tcPr marL="0" marR="0" marT="20955" marB="0">
                    <a:solidFill>
                      <a:srgbClr val="F1F1F1"/>
                    </a:solidFill>
                  </a:tcPr>
                </a:tc>
                <a:tc>
                  <a:txBody>
                    <a:bodyPr/>
                    <a:lstStyle/>
                    <a:p>
                      <a:pPr marL="30480" algn="ctr">
                        <a:lnSpc>
                          <a:spcPct val="100000"/>
                        </a:lnSpc>
                        <a:spcBef>
                          <a:spcPts val="165"/>
                        </a:spcBef>
                      </a:pPr>
                      <a:r>
                        <a:rPr sz="650" spc="5" dirty="0">
                          <a:latin typeface="Times New Roman"/>
                          <a:cs typeface="Times New Roman"/>
                        </a:rPr>
                        <a:t>8.33</a:t>
                      </a:r>
                      <a:endParaRPr sz="650">
                        <a:latin typeface="Times New Roman"/>
                        <a:cs typeface="Times New Roman"/>
                      </a:endParaRPr>
                    </a:p>
                  </a:txBody>
                  <a:tcPr marL="0" marR="0" marT="20955" marB="0">
                    <a:solidFill>
                      <a:srgbClr val="F1F1F1"/>
                    </a:solidFill>
                  </a:tcPr>
                </a:tc>
                <a:extLst>
                  <a:ext uri="{0D108BD9-81ED-4DB2-BD59-A6C34878D82A}">
                    <a16:rowId xmlns:a16="http://schemas.microsoft.com/office/drawing/2014/main" val="10003"/>
                  </a:ext>
                </a:extLst>
              </a:tr>
              <a:tr h="147097">
                <a:tc>
                  <a:txBody>
                    <a:bodyPr/>
                    <a:lstStyle/>
                    <a:p>
                      <a:pPr marL="337820">
                        <a:lnSpc>
                          <a:spcPct val="100000"/>
                        </a:lnSpc>
                        <a:spcBef>
                          <a:spcPts val="160"/>
                        </a:spcBef>
                      </a:pPr>
                      <a:r>
                        <a:rPr sz="650" spc="10" dirty="0">
                          <a:latin typeface="Times New Roman"/>
                          <a:cs typeface="Times New Roman"/>
                        </a:rPr>
                        <a:t>110</a:t>
                      </a:r>
                      <a:endParaRPr sz="650">
                        <a:latin typeface="Times New Roman"/>
                        <a:cs typeface="Times New Roman"/>
                      </a:endParaRPr>
                    </a:p>
                  </a:txBody>
                  <a:tcPr marL="0" marR="0" marT="20320" marB="0">
                    <a:solidFill>
                      <a:srgbClr val="F1F1F1"/>
                    </a:solidFill>
                  </a:tcPr>
                </a:tc>
                <a:tc>
                  <a:txBody>
                    <a:bodyPr/>
                    <a:lstStyle/>
                    <a:p>
                      <a:pPr marL="262255">
                        <a:lnSpc>
                          <a:spcPct val="100000"/>
                        </a:lnSpc>
                        <a:spcBef>
                          <a:spcPts val="160"/>
                        </a:spcBef>
                      </a:pPr>
                      <a:r>
                        <a:rPr sz="650" spc="5" dirty="0">
                          <a:latin typeface="Times New Roman"/>
                          <a:cs typeface="Times New Roman"/>
                        </a:rPr>
                        <a:t>96.48</a:t>
                      </a:r>
                      <a:endParaRPr sz="650">
                        <a:latin typeface="Times New Roman"/>
                        <a:cs typeface="Times New Roman"/>
                      </a:endParaRPr>
                    </a:p>
                  </a:txBody>
                  <a:tcPr marL="0" marR="0" marT="20320" marB="0">
                    <a:solidFill>
                      <a:srgbClr val="F1F1F1"/>
                    </a:solidFill>
                  </a:tcPr>
                </a:tc>
                <a:tc>
                  <a:txBody>
                    <a:bodyPr/>
                    <a:lstStyle/>
                    <a:p>
                      <a:pPr marL="30480" algn="ctr">
                        <a:lnSpc>
                          <a:spcPct val="100000"/>
                        </a:lnSpc>
                        <a:spcBef>
                          <a:spcPts val="160"/>
                        </a:spcBef>
                      </a:pPr>
                      <a:r>
                        <a:rPr sz="650" spc="5" dirty="0">
                          <a:latin typeface="Times New Roman"/>
                          <a:cs typeface="Times New Roman"/>
                        </a:rPr>
                        <a:t>8.33</a:t>
                      </a:r>
                      <a:endParaRPr sz="650">
                        <a:latin typeface="Times New Roman"/>
                        <a:cs typeface="Times New Roman"/>
                      </a:endParaRPr>
                    </a:p>
                  </a:txBody>
                  <a:tcPr marL="0" marR="0" marT="20320" marB="0">
                    <a:solidFill>
                      <a:srgbClr val="F1F1F1"/>
                    </a:solidFill>
                  </a:tcPr>
                </a:tc>
                <a:extLst>
                  <a:ext uri="{0D108BD9-81ED-4DB2-BD59-A6C34878D82A}">
                    <a16:rowId xmlns:a16="http://schemas.microsoft.com/office/drawing/2014/main" val="10004"/>
                  </a:ext>
                </a:extLst>
              </a:tr>
              <a:tr h="144596">
                <a:tc>
                  <a:txBody>
                    <a:bodyPr/>
                    <a:lstStyle/>
                    <a:p>
                      <a:pPr marL="359410">
                        <a:lnSpc>
                          <a:spcPct val="100000"/>
                        </a:lnSpc>
                        <a:spcBef>
                          <a:spcPts val="145"/>
                        </a:spcBef>
                      </a:pPr>
                      <a:r>
                        <a:rPr sz="650" spc="10" dirty="0">
                          <a:latin typeface="Times New Roman"/>
                          <a:cs typeface="Times New Roman"/>
                        </a:rPr>
                        <a:t>90</a:t>
                      </a:r>
                      <a:endParaRPr sz="650">
                        <a:latin typeface="Times New Roman"/>
                        <a:cs typeface="Times New Roman"/>
                      </a:endParaRPr>
                    </a:p>
                  </a:txBody>
                  <a:tcPr marL="0" marR="0" marT="18415" marB="0">
                    <a:lnB w="6350">
                      <a:solidFill>
                        <a:srgbClr val="000000"/>
                      </a:solidFill>
                      <a:prstDash val="solid"/>
                    </a:lnB>
                    <a:solidFill>
                      <a:srgbClr val="F1F1F1"/>
                    </a:solidFill>
                  </a:tcPr>
                </a:tc>
                <a:tc>
                  <a:txBody>
                    <a:bodyPr/>
                    <a:lstStyle/>
                    <a:p>
                      <a:pPr marL="283845">
                        <a:lnSpc>
                          <a:spcPct val="100000"/>
                        </a:lnSpc>
                        <a:spcBef>
                          <a:spcPts val="145"/>
                        </a:spcBef>
                      </a:pPr>
                      <a:r>
                        <a:rPr sz="650" spc="5" dirty="0">
                          <a:latin typeface="Times New Roman"/>
                          <a:cs typeface="Times New Roman"/>
                        </a:rPr>
                        <a:t>78.4</a:t>
                      </a:r>
                      <a:endParaRPr sz="650">
                        <a:latin typeface="Times New Roman"/>
                        <a:cs typeface="Times New Roman"/>
                      </a:endParaRPr>
                    </a:p>
                  </a:txBody>
                  <a:tcPr marL="0" marR="0" marT="18415" marB="0">
                    <a:lnB w="6350">
                      <a:solidFill>
                        <a:srgbClr val="000000"/>
                      </a:solidFill>
                      <a:prstDash val="solid"/>
                    </a:lnB>
                    <a:solidFill>
                      <a:srgbClr val="F1F1F1"/>
                    </a:solidFill>
                  </a:tcPr>
                </a:tc>
                <a:tc>
                  <a:txBody>
                    <a:bodyPr/>
                    <a:lstStyle/>
                    <a:p>
                      <a:pPr marL="30480" algn="ctr">
                        <a:lnSpc>
                          <a:spcPct val="100000"/>
                        </a:lnSpc>
                        <a:spcBef>
                          <a:spcPts val="145"/>
                        </a:spcBef>
                      </a:pPr>
                      <a:r>
                        <a:rPr sz="650" spc="5" dirty="0">
                          <a:latin typeface="Times New Roman"/>
                          <a:cs typeface="Times New Roman"/>
                        </a:rPr>
                        <a:t>8.33</a:t>
                      </a:r>
                      <a:endParaRPr sz="650">
                        <a:latin typeface="Times New Roman"/>
                        <a:cs typeface="Times New Roman"/>
                      </a:endParaRPr>
                    </a:p>
                  </a:txBody>
                  <a:tcPr marL="0" marR="0" marT="18415" marB="0">
                    <a:lnB w="6350">
                      <a:solidFill>
                        <a:srgbClr val="000000"/>
                      </a:solidFill>
                      <a:prstDash val="solid"/>
                    </a:lnB>
                    <a:solidFill>
                      <a:srgbClr val="F1F1F1"/>
                    </a:solidFill>
                  </a:tcPr>
                </a:tc>
                <a:extLst>
                  <a:ext uri="{0D108BD9-81ED-4DB2-BD59-A6C34878D82A}">
                    <a16:rowId xmlns:a16="http://schemas.microsoft.com/office/drawing/2014/main" val="10005"/>
                  </a:ext>
                </a:extLst>
              </a:tr>
              <a:tr h="146435">
                <a:tc gridSpan="3">
                  <a:txBody>
                    <a:bodyPr/>
                    <a:lstStyle/>
                    <a:p>
                      <a:pPr marL="1270" algn="ctr">
                        <a:lnSpc>
                          <a:spcPct val="100000"/>
                        </a:lnSpc>
                        <a:spcBef>
                          <a:spcPts val="160"/>
                        </a:spcBef>
                      </a:pPr>
                      <a:r>
                        <a:rPr sz="650" b="1" spc="5" dirty="0">
                          <a:latin typeface="Times New Roman"/>
                          <a:cs typeface="Times New Roman"/>
                        </a:rPr>
                        <a:t>Szántó</a:t>
                      </a:r>
                      <a:endParaRPr sz="650">
                        <a:latin typeface="Times New Roman"/>
                        <a:cs typeface="Times New Roman"/>
                      </a:endParaRPr>
                    </a:p>
                  </a:txBody>
                  <a:tcPr marL="0" marR="0" marT="20320" marB="0">
                    <a:lnT w="6350">
                      <a:solidFill>
                        <a:srgbClr val="000000"/>
                      </a:solidFill>
                      <a:prstDash val="solid"/>
                    </a:lnT>
                    <a:lnB w="6350">
                      <a:solidFill>
                        <a:srgbClr val="000000"/>
                      </a:solidFill>
                      <a:prstDash val="solid"/>
                    </a:lnB>
                    <a:solidFill>
                      <a:srgbClr val="D9D9D9"/>
                    </a:solidFill>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6"/>
                  </a:ext>
                </a:extLst>
              </a:tr>
              <a:tr h="145634">
                <a:tc>
                  <a:txBody>
                    <a:bodyPr/>
                    <a:lstStyle/>
                    <a:p>
                      <a:pPr marL="359410">
                        <a:lnSpc>
                          <a:spcPct val="100000"/>
                        </a:lnSpc>
                        <a:spcBef>
                          <a:spcPts val="160"/>
                        </a:spcBef>
                      </a:pPr>
                      <a:r>
                        <a:rPr sz="650" spc="10" dirty="0">
                          <a:latin typeface="Times New Roman"/>
                          <a:cs typeface="Times New Roman"/>
                        </a:rPr>
                        <a:t>90</a:t>
                      </a:r>
                      <a:endParaRPr sz="650">
                        <a:latin typeface="Times New Roman"/>
                        <a:cs typeface="Times New Roman"/>
                      </a:endParaRPr>
                    </a:p>
                  </a:txBody>
                  <a:tcPr marL="0" marR="0" marT="20320" marB="0">
                    <a:lnT w="6350">
                      <a:solidFill>
                        <a:srgbClr val="000000"/>
                      </a:solidFill>
                      <a:prstDash val="solid"/>
                    </a:lnT>
                    <a:solidFill>
                      <a:srgbClr val="F1F1F1"/>
                    </a:solidFill>
                  </a:tcPr>
                </a:tc>
                <a:tc>
                  <a:txBody>
                    <a:bodyPr/>
                    <a:lstStyle/>
                    <a:p>
                      <a:pPr marL="262255">
                        <a:lnSpc>
                          <a:spcPct val="100000"/>
                        </a:lnSpc>
                        <a:spcBef>
                          <a:spcPts val="160"/>
                        </a:spcBef>
                      </a:pPr>
                      <a:r>
                        <a:rPr sz="650" spc="5" dirty="0">
                          <a:latin typeface="Times New Roman"/>
                          <a:cs typeface="Times New Roman"/>
                        </a:rPr>
                        <a:t>80.44</a:t>
                      </a:r>
                      <a:endParaRPr sz="650">
                        <a:latin typeface="Times New Roman"/>
                        <a:cs typeface="Times New Roman"/>
                      </a:endParaRPr>
                    </a:p>
                  </a:txBody>
                  <a:tcPr marL="0" marR="0" marT="20320" marB="0">
                    <a:lnT w="6350">
                      <a:solidFill>
                        <a:srgbClr val="000000"/>
                      </a:solidFill>
                      <a:prstDash val="solid"/>
                    </a:lnT>
                    <a:solidFill>
                      <a:srgbClr val="F1F1F1"/>
                    </a:solidFill>
                  </a:tcPr>
                </a:tc>
                <a:tc>
                  <a:txBody>
                    <a:bodyPr/>
                    <a:lstStyle/>
                    <a:p>
                      <a:pPr marL="31750" algn="ctr">
                        <a:lnSpc>
                          <a:spcPct val="100000"/>
                        </a:lnSpc>
                        <a:spcBef>
                          <a:spcPts val="160"/>
                        </a:spcBef>
                      </a:pPr>
                      <a:r>
                        <a:rPr sz="650" spc="5" dirty="0">
                          <a:latin typeface="Times New Roman"/>
                          <a:cs typeface="Times New Roman"/>
                        </a:rPr>
                        <a:t>7.7</a:t>
                      </a:r>
                      <a:endParaRPr sz="650">
                        <a:latin typeface="Times New Roman"/>
                        <a:cs typeface="Times New Roman"/>
                      </a:endParaRPr>
                    </a:p>
                  </a:txBody>
                  <a:tcPr marL="0" marR="0" marT="20320" marB="0">
                    <a:lnT w="6350">
                      <a:solidFill>
                        <a:srgbClr val="000000"/>
                      </a:solidFill>
                      <a:prstDash val="solid"/>
                    </a:lnT>
                    <a:solidFill>
                      <a:srgbClr val="F1F1F1"/>
                    </a:solidFill>
                  </a:tcPr>
                </a:tc>
                <a:extLst>
                  <a:ext uri="{0D108BD9-81ED-4DB2-BD59-A6C34878D82A}">
                    <a16:rowId xmlns:a16="http://schemas.microsoft.com/office/drawing/2014/main" val="10007"/>
                  </a:ext>
                </a:extLst>
              </a:tr>
              <a:tr h="142008">
                <a:tc>
                  <a:txBody>
                    <a:bodyPr/>
                    <a:lstStyle/>
                    <a:p>
                      <a:pPr marL="359410">
                        <a:lnSpc>
                          <a:spcPct val="100000"/>
                        </a:lnSpc>
                        <a:spcBef>
                          <a:spcPts val="135"/>
                        </a:spcBef>
                      </a:pPr>
                      <a:r>
                        <a:rPr sz="650" spc="10" dirty="0">
                          <a:latin typeface="Times New Roman"/>
                          <a:cs typeface="Times New Roman"/>
                        </a:rPr>
                        <a:t>90</a:t>
                      </a:r>
                      <a:endParaRPr sz="650">
                        <a:latin typeface="Times New Roman"/>
                        <a:cs typeface="Times New Roman"/>
                      </a:endParaRPr>
                    </a:p>
                  </a:txBody>
                  <a:tcPr marL="0" marR="0" marT="17145" marB="0">
                    <a:solidFill>
                      <a:srgbClr val="F1F1F1"/>
                    </a:solidFill>
                  </a:tcPr>
                </a:tc>
                <a:tc>
                  <a:txBody>
                    <a:bodyPr/>
                    <a:lstStyle/>
                    <a:p>
                      <a:pPr marL="262255">
                        <a:lnSpc>
                          <a:spcPct val="100000"/>
                        </a:lnSpc>
                        <a:spcBef>
                          <a:spcPts val="135"/>
                        </a:spcBef>
                      </a:pPr>
                      <a:r>
                        <a:rPr sz="650" spc="5" dirty="0">
                          <a:latin typeface="Times New Roman"/>
                          <a:cs typeface="Times New Roman"/>
                        </a:rPr>
                        <a:t>86.12</a:t>
                      </a:r>
                      <a:endParaRPr sz="650">
                        <a:latin typeface="Times New Roman"/>
                        <a:cs typeface="Times New Roman"/>
                      </a:endParaRPr>
                    </a:p>
                  </a:txBody>
                  <a:tcPr marL="0" marR="0" marT="17145" marB="0">
                    <a:solidFill>
                      <a:srgbClr val="F1F1F1"/>
                    </a:solidFill>
                  </a:tcPr>
                </a:tc>
                <a:tc>
                  <a:txBody>
                    <a:bodyPr/>
                    <a:lstStyle/>
                    <a:p>
                      <a:pPr marL="30480" algn="ctr">
                        <a:lnSpc>
                          <a:spcPct val="100000"/>
                        </a:lnSpc>
                        <a:spcBef>
                          <a:spcPts val="135"/>
                        </a:spcBef>
                      </a:pPr>
                      <a:r>
                        <a:rPr sz="650" dirty="0">
                          <a:latin typeface="Times New Roman"/>
                          <a:cs typeface="Times New Roman"/>
                        </a:rPr>
                        <a:t>8</a:t>
                      </a:r>
                      <a:endParaRPr sz="650">
                        <a:latin typeface="Times New Roman"/>
                        <a:cs typeface="Times New Roman"/>
                      </a:endParaRPr>
                    </a:p>
                  </a:txBody>
                  <a:tcPr marL="0" marR="0" marT="17145" marB="0">
                    <a:solidFill>
                      <a:srgbClr val="F1F1F1"/>
                    </a:solidFill>
                  </a:tcPr>
                </a:tc>
                <a:extLst>
                  <a:ext uri="{0D108BD9-81ED-4DB2-BD59-A6C34878D82A}">
                    <a16:rowId xmlns:a16="http://schemas.microsoft.com/office/drawing/2014/main" val="10008"/>
                  </a:ext>
                </a:extLst>
              </a:tr>
              <a:tr h="142008">
                <a:tc>
                  <a:txBody>
                    <a:bodyPr/>
                    <a:lstStyle/>
                    <a:p>
                      <a:pPr marL="359410">
                        <a:lnSpc>
                          <a:spcPct val="100000"/>
                        </a:lnSpc>
                        <a:spcBef>
                          <a:spcPts val="135"/>
                        </a:spcBef>
                      </a:pPr>
                      <a:r>
                        <a:rPr sz="650" spc="10" dirty="0">
                          <a:latin typeface="Times New Roman"/>
                          <a:cs typeface="Times New Roman"/>
                        </a:rPr>
                        <a:t>90</a:t>
                      </a:r>
                      <a:endParaRPr sz="650">
                        <a:latin typeface="Times New Roman"/>
                        <a:cs typeface="Times New Roman"/>
                      </a:endParaRPr>
                    </a:p>
                  </a:txBody>
                  <a:tcPr marL="0" marR="0" marT="17145" marB="0">
                    <a:solidFill>
                      <a:srgbClr val="F1F1F1"/>
                    </a:solidFill>
                  </a:tcPr>
                </a:tc>
                <a:tc>
                  <a:txBody>
                    <a:bodyPr/>
                    <a:lstStyle/>
                    <a:p>
                      <a:pPr marL="262255">
                        <a:lnSpc>
                          <a:spcPct val="100000"/>
                        </a:lnSpc>
                        <a:spcBef>
                          <a:spcPts val="135"/>
                        </a:spcBef>
                      </a:pPr>
                      <a:r>
                        <a:rPr sz="650" spc="5" dirty="0">
                          <a:latin typeface="Times New Roman"/>
                          <a:cs typeface="Times New Roman"/>
                        </a:rPr>
                        <a:t>84.68</a:t>
                      </a:r>
                      <a:endParaRPr sz="650">
                        <a:latin typeface="Times New Roman"/>
                        <a:cs typeface="Times New Roman"/>
                      </a:endParaRPr>
                    </a:p>
                  </a:txBody>
                  <a:tcPr marL="0" marR="0" marT="17145" marB="0">
                    <a:solidFill>
                      <a:srgbClr val="F1F1F1"/>
                    </a:solidFill>
                  </a:tcPr>
                </a:tc>
                <a:tc>
                  <a:txBody>
                    <a:bodyPr/>
                    <a:lstStyle/>
                    <a:p>
                      <a:pPr marL="31750" algn="ctr">
                        <a:lnSpc>
                          <a:spcPct val="100000"/>
                        </a:lnSpc>
                        <a:spcBef>
                          <a:spcPts val="135"/>
                        </a:spcBef>
                      </a:pPr>
                      <a:r>
                        <a:rPr sz="650" spc="5" dirty="0">
                          <a:latin typeface="Times New Roman"/>
                          <a:cs typeface="Times New Roman"/>
                        </a:rPr>
                        <a:t>6.7</a:t>
                      </a:r>
                      <a:endParaRPr sz="650">
                        <a:latin typeface="Times New Roman"/>
                        <a:cs typeface="Times New Roman"/>
                      </a:endParaRPr>
                    </a:p>
                  </a:txBody>
                  <a:tcPr marL="0" marR="0" marT="17145" marB="0">
                    <a:solidFill>
                      <a:srgbClr val="F1F1F1"/>
                    </a:solidFill>
                  </a:tcPr>
                </a:tc>
                <a:extLst>
                  <a:ext uri="{0D108BD9-81ED-4DB2-BD59-A6C34878D82A}">
                    <a16:rowId xmlns:a16="http://schemas.microsoft.com/office/drawing/2014/main" val="10009"/>
                  </a:ext>
                </a:extLst>
              </a:tr>
              <a:tr h="140652">
                <a:tc>
                  <a:txBody>
                    <a:bodyPr/>
                    <a:lstStyle/>
                    <a:p>
                      <a:pPr marL="359410">
                        <a:lnSpc>
                          <a:spcPct val="100000"/>
                        </a:lnSpc>
                        <a:spcBef>
                          <a:spcPts val="135"/>
                        </a:spcBef>
                      </a:pPr>
                      <a:r>
                        <a:rPr sz="650" spc="10" dirty="0">
                          <a:latin typeface="Times New Roman"/>
                          <a:cs typeface="Times New Roman"/>
                        </a:rPr>
                        <a:t>90</a:t>
                      </a:r>
                      <a:endParaRPr sz="650">
                        <a:latin typeface="Times New Roman"/>
                        <a:cs typeface="Times New Roman"/>
                      </a:endParaRPr>
                    </a:p>
                  </a:txBody>
                  <a:tcPr marL="0" marR="0" marT="17145" marB="0">
                    <a:solidFill>
                      <a:srgbClr val="F1F1F1"/>
                    </a:solidFill>
                  </a:tcPr>
                </a:tc>
                <a:tc>
                  <a:txBody>
                    <a:bodyPr/>
                    <a:lstStyle/>
                    <a:p>
                      <a:pPr marL="262255">
                        <a:lnSpc>
                          <a:spcPct val="100000"/>
                        </a:lnSpc>
                        <a:spcBef>
                          <a:spcPts val="135"/>
                        </a:spcBef>
                      </a:pPr>
                      <a:r>
                        <a:rPr sz="650" spc="5" dirty="0">
                          <a:latin typeface="Times New Roman"/>
                          <a:cs typeface="Times New Roman"/>
                        </a:rPr>
                        <a:t>70.19</a:t>
                      </a:r>
                      <a:endParaRPr sz="650">
                        <a:latin typeface="Times New Roman"/>
                        <a:cs typeface="Times New Roman"/>
                      </a:endParaRPr>
                    </a:p>
                  </a:txBody>
                  <a:tcPr marL="0" marR="0" marT="17145" marB="0">
                    <a:solidFill>
                      <a:srgbClr val="F1F1F1"/>
                    </a:solidFill>
                  </a:tcPr>
                </a:tc>
                <a:tc>
                  <a:txBody>
                    <a:bodyPr/>
                    <a:lstStyle/>
                    <a:p>
                      <a:pPr marL="30480" algn="ctr">
                        <a:lnSpc>
                          <a:spcPct val="100000"/>
                        </a:lnSpc>
                        <a:spcBef>
                          <a:spcPts val="135"/>
                        </a:spcBef>
                      </a:pPr>
                      <a:r>
                        <a:rPr sz="650" dirty="0">
                          <a:latin typeface="Times New Roman"/>
                          <a:cs typeface="Times New Roman"/>
                        </a:rPr>
                        <a:t>8</a:t>
                      </a:r>
                      <a:endParaRPr sz="650">
                        <a:latin typeface="Times New Roman"/>
                        <a:cs typeface="Times New Roman"/>
                      </a:endParaRPr>
                    </a:p>
                  </a:txBody>
                  <a:tcPr marL="0" marR="0" marT="17145" marB="0">
                    <a:solidFill>
                      <a:srgbClr val="F1F1F1"/>
                    </a:solidFill>
                  </a:tcPr>
                </a:tc>
                <a:extLst>
                  <a:ext uri="{0D108BD9-81ED-4DB2-BD59-A6C34878D82A}">
                    <a16:rowId xmlns:a16="http://schemas.microsoft.com/office/drawing/2014/main" val="10010"/>
                  </a:ext>
                </a:extLst>
              </a:tr>
            </a:tbl>
          </a:graphicData>
        </a:graphic>
      </p:graphicFrame>
      <p:graphicFrame>
        <p:nvGraphicFramePr>
          <p:cNvPr id="40" name="object 40"/>
          <p:cNvGraphicFramePr>
            <a:graphicFrameLocks noGrp="1"/>
          </p:cNvGraphicFramePr>
          <p:nvPr/>
        </p:nvGraphicFramePr>
        <p:xfrm>
          <a:off x="7921900" y="10916653"/>
          <a:ext cx="5314314" cy="1857026"/>
        </p:xfrm>
        <a:graphic>
          <a:graphicData uri="http://schemas.openxmlformats.org/drawingml/2006/table">
            <a:tbl>
              <a:tblPr firstRow="1" bandRow="1">
                <a:tableStyleId>{2D5ABB26-0587-4C30-8999-92F81FD0307C}</a:tableStyleId>
              </a:tblPr>
              <a:tblGrid>
                <a:gridCol w="765175">
                  <a:extLst>
                    <a:ext uri="{9D8B030D-6E8A-4147-A177-3AD203B41FA5}">
                      <a16:colId xmlns:a16="http://schemas.microsoft.com/office/drawing/2014/main" val="20000"/>
                    </a:ext>
                  </a:extLst>
                </a:gridCol>
                <a:gridCol w="334644">
                  <a:extLst>
                    <a:ext uri="{9D8B030D-6E8A-4147-A177-3AD203B41FA5}">
                      <a16:colId xmlns:a16="http://schemas.microsoft.com/office/drawing/2014/main" val="20001"/>
                    </a:ext>
                  </a:extLst>
                </a:gridCol>
                <a:gridCol w="510540">
                  <a:extLst>
                    <a:ext uri="{9D8B030D-6E8A-4147-A177-3AD203B41FA5}">
                      <a16:colId xmlns:a16="http://schemas.microsoft.com/office/drawing/2014/main" val="20002"/>
                    </a:ext>
                  </a:extLst>
                </a:gridCol>
                <a:gridCol w="526415">
                  <a:extLst>
                    <a:ext uri="{9D8B030D-6E8A-4147-A177-3AD203B41FA5}">
                      <a16:colId xmlns:a16="http://schemas.microsoft.com/office/drawing/2014/main" val="20003"/>
                    </a:ext>
                  </a:extLst>
                </a:gridCol>
                <a:gridCol w="640080">
                  <a:extLst>
                    <a:ext uri="{9D8B030D-6E8A-4147-A177-3AD203B41FA5}">
                      <a16:colId xmlns:a16="http://schemas.microsoft.com/office/drawing/2014/main" val="20004"/>
                    </a:ext>
                  </a:extLst>
                </a:gridCol>
                <a:gridCol w="755015">
                  <a:extLst>
                    <a:ext uri="{9D8B030D-6E8A-4147-A177-3AD203B41FA5}">
                      <a16:colId xmlns:a16="http://schemas.microsoft.com/office/drawing/2014/main" val="20005"/>
                    </a:ext>
                  </a:extLst>
                </a:gridCol>
                <a:gridCol w="887095">
                  <a:extLst>
                    <a:ext uri="{9D8B030D-6E8A-4147-A177-3AD203B41FA5}">
                      <a16:colId xmlns:a16="http://schemas.microsoft.com/office/drawing/2014/main" val="20006"/>
                    </a:ext>
                  </a:extLst>
                </a:gridCol>
                <a:gridCol w="895350">
                  <a:extLst>
                    <a:ext uri="{9D8B030D-6E8A-4147-A177-3AD203B41FA5}">
                      <a16:colId xmlns:a16="http://schemas.microsoft.com/office/drawing/2014/main" val="20007"/>
                    </a:ext>
                  </a:extLst>
                </a:gridCol>
              </a:tblGrid>
              <a:tr h="413510">
                <a:tc>
                  <a:txBody>
                    <a:bodyPr/>
                    <a:lstStyle/>
                    <a:p>
                      <a:pPr>
                        <a:lnSpc>
                          <a:spcPct val="100000"/>
                        </a:lnSpc>
                        <a:spcBef>
                          <a:spcPts val="35"/>
                        </a:spcBef>
                      </a:pPr>
                      <a:endParaRPr sz="850">
                        <a:latin typeface="Times New Roman"/>
                        <a:cs typeface="Times New Roman"/>
                      </a:endParaRPr>
                    </a:p>
                    <a:p>
                      <a:pPr marL="47625">
                        <a:lnSpc>
                          <a:spcPct val="100000"/>
                        </a:lnSpc>
                        <a:spcBef>
                          <a:spcPts val="5"/>
                        </a:spcBef>
                      </a:pPr>
                      <a:r>
                        <a:rPr sz="950" b="1" spc="-5" dirty="0">
                          <a:latin typeface="Times New Roman"/>
                          <a:cs typeface="Times New Roman"/>
                        </a:rPr>
                        <a:t>Tájhasználat</a:t>
                      </a:r>
                      <a:endParaRPr sz="950">
                        <a:latin typeface="Times New Roman"/>
                        <a:cs typeface="Times New Roman"/>
                      </a:endParaRPr>
                    </a:p>
                  </a:txBody>
                  <a:tcPr marL="0" marR="0" marT="4445" marB="0">
                    <a:lnR w="6350">
                      <a:solidFill>
                        <a:srgbClr val="000000"/>
                      </a:solidFill>
                      <a:prstDash val="solid"/>
                    </a:lnR>
                    <a:lnB w="6350">
                      <a:solidFill>
                        <a:srgbClr val="000000"/>
                      </a:solidFill>
                      <a:prstDash val="solid"/>
                    </a:lnB>
                    <a:solidFill>
                      <a:srgbClr val="D0CECE"/>
                    </a:solidFill>
                  </a:tcPr>
                </a:tc>
                <a:tc>
                  <a:txBody>
                    <a:bodyPr/>
                    <a:lstStyle/>
                    <a:p>
                      <a:pPr marL="48895">
                        <a:lnSpc>
                          <a:spcPct val="100000"/>
                        </a:lnSpc>
                        <a:spcBef>
                          <a:spcPts val="409"/>
                        </a:spcBef>
                      </a:pPr>
                      <a:r>
                        <a:rPr sz="950" b="1" spc="-5" dirty="0">
                          <a:latin typeface="Times New Roman"/>
                          <a:cs typeface="Times New Roman"/>
                        </a:rPr>
                        <a:t>Alap</a:t>
                      </a:r>
                      <a:endParaRPr sz="950">
                        <a:latin typeface="Times New Roman"/>
                        <a:cs typeface="Times New Roman"/>
                      </a:endParaRPr>
                    </a:p>
                    <a:p>
                      <a:pPr marL="63500">
                        <a:lnSpc>
                          <a:spcPct val="100000"/>
                        </a:lnSpc>
                        <a:spcBef>
                          <a:spcPts val="75"/>
                        </a:spcBef>
                      </a:pPr>
                      <a:r>
                        <a:rPr sz="950" b="1" spc="-5" dirty="0">
                          <a:latin typeface="Times New Roman"/>
                          <a:cs typeface="Times New Roman"/>
                        </a:rPr>
                        <a:t>stat.</a:t>
                      </a:r>
                      <a:endParaRPr sz="950">
                        <a:latin typeface="Times New Roman"/>
                        <a:cs typeface="Times New Roman"/>
                      </a:endParaRPr>
                    </a:p>
                  </a:txBody>
                  <a:tcPr marL="0" marR="0" marT="52069" marB="0">
                    <a:lnL w="6350">
                      <a:solidFill>
                        <a:srgbClr val="000000"/>
                      </a:solidFill>
                      <a:prstDash val="solid"/>
                    </a:lnL>
                    <a:lnB w="6350">
                      <a:solidFill>
                        <a:srgbClr val="000000"/>
                      </a:solidFill>
                      <a:prstDash val="solid"/>
                    </a:lnB>
                    <a:solidFill>
                      <a:srgbClr val="D0CECE"/>
                    </a:solidFill>
                  </a:tcPr>
                </a:tc>
                <a:tc>
                  <a:txBody>
                    <a:bodyPr/>
                    <a:lstStyle/>
                    <a:p>
                      <a:pPr algn="ctr">
                        <a:lnSpc>
                          <a:spcPct val="100000"/>
                        </a:lnSpc>
                        <a:spcBef>
                          <a:spcPts val="409"/>
                        </a:spcBef>
                      </a:pPr>
                      <a:r>
                        <a:rPr sz="950" b="1" spc="-5" dirty="0">
                          <a:latin typeface="Times New Roman"/>
                          <a:cs typeface="Times New Roman"/>
                        </a:rPr>
                        <a:t>Lefolyás</a:t>
                      </a:r>
                      <a:endParaRPr sz="950">
                        <a:latin typeface="Times New Roman"/>
                        <a:cs typeface="Times New Roman"/>
                      </a:endParaRPr>
                    </a:p>
                    <a:p>
                      <a:pPr algn="ctr">
                        <a:lnSpc>
                          <a:spcPct val="100000"/>
                        </a:lnSpc>
                        <a:spcBef>
                          <a:spcPts val="75"/>
                        </a:spcBef>
                      </a:pPr>
                      <a:r>
                        <a:rPr sz="950" b="1" spc="-5" dirty="0">
                          <a:latin typeface="Times New Roman"/>
                          <a:cs typeface="Times New Roman"/>
                        </a:rPr>
                        <a:t>(mm)</a:t>
                      </a:r>
                      <a:endParaRPr sz="950">
                        <a:latin typeface="Times New Roman"/>
                        <a:cs typeface="Times New Roman"/>
                      </a:endParaRPr>
                    </a:p>
                  </a:txBody>
                  <a:tcPr marL="0" marR="0" marT="52069" marB="0">
                    <a:lnB w="6350">
                      <a:solidFill>
                        <a:srgbClr val="000000"/>
                      </a:solidFill>
                      <a:prstDash val="solid"/>
                    </a:lnB>
                    <a:solidFill>
                      <a:srgbClr val="D0CECE"/>
                    </a:solidFill>
                  </a:tcPr>
                </a:tc>
                <a:tc>
                  <a:txBody>
                    <a:bodyPr/>
                    <a:lstStyle/>
                    <a:p>
                      <a:pPr marL="1270" algn="ctr">
                        <a:lnSpc>
                          <a:spcPct val="100000"/>
                        </a:lnSpc>
                        <a:spcBef>
                          <a:spcPts val="409"/>
                        </a:spcBef>
                      </a:pPr>
                      <a:r>
                        <a:rPr sz="950" b="1" spc="-5" dirty="0">
                          <a:latin typeface="Times New Roman"/>
                          <a:cs typeface="Times New Roman"/>
                        </a:rPr>
                        <a:t>Lefolyás</a:t>
                      </a:r>
                      <a:endParaRPr sz="950">
                        <a:latin typeface="Times New Roman"/>
                        <a:cs typeface="Times New Roman"/>
                      </a:endParaRPr>
                    </a:p>
                    <a:p>
                      <a:pPr algn="ctr">
                        <a:lnSpc>
                          <a:spcPct val="100000"/>
                        </a:lnSpc>
                        <a:spcBef>
                          <a:spcPts val="75"/>
                        </a:spcBef>
                      </a:pPr>
                      <a:r>
                        <a:rPr sz="950" b="1" spc="-5" dirty="0">
                          <a:latin typeface="Times New Roman"/>
                          <a:cs typeface="Times New Roman"/>
                        </a:rPr>
                        <a:t>(ml)</a:t>
                      </a:r>
                      <a:endParaRPr sz="950">
                        <a:latin typeface="Times New Roman"/>
                        <a:cs typeface="Times New Roman"/>
                      </a:endParaRPr>
                    </a:p>
                  </a:txBody>
                  <a:tcPr marL="0" marR="0" marT="52069" marB="0">
                    <a:lnB w="6350">
                      <a:solidFill>
                        <a:srgbClr val="000000"/>
                      </a:solidFill>
                      <a:prstDash val="solid"/>
                    </a:lnB>
                    <a:solidFill>
                      <a:srgbClr val="D0CECE"/>
                    </a:solidFill>
                  </a:tcPr>
                </a:tc>
                <a:tc>
                  <a:txBody>
                    <a:bodyPr/>
                    <a:lstStyle/>
                    <a:p>
                      <a:pPr marL="74930">
                        <a:lnSpc>
                          <a:spcPct val="100000"/>
                        </a:lnSpc>
                        <a:spcBef>
                          <a:spcPts val="409"/>
                        </a:spcBef>
                      </a:pPr>
                      <a:r>
                        <a:rPr sz="950" b="1" spc="-5" dirty="0">
                          <a:latin typeface="Times New Roman"/>
                          <a:cs typeface="Times New Roman"/>
                        </a:rPr>
                        <a:t>Lefolyási</a:t>
                      </a:r>
                      <a:endParaRPr sz="950">
                        <a:latin typeface="Times New Roman"/>
                        <a:cs typeface="Times New Roman"/>
                      </a:endParaRPr>
                    </a:p>
                    <a:p>
                      <a:pPr marL="35560">
                        <a:lnSpc>
                          <a:spcPct val="100000"/>
                        </a:lnSpc>
                        <a:spcBef>
                          <a:spcPts val="75"/>
                        </a:spcBef>
                      </a:pPr>
                      <a:r>
                        <a:rPr sz="950" b="1" spc="-5" dirty="0">
                          <a:latin typeface="Times New Roman"/>
                          <a:cs typeface="Times New Roman"/>
                        </a:rPr>
                        <a:t>együttható</a:t>
                      </a:r>
                      <a:endParaRPr sz="950">
                        <a:latin typeface="Times New Roman"/>
                        <a:cs typeface="Times New Roman"/>
                      </a:endParaRPr>
                    </a:p>
                  </a:txBody>
                  <a:tcPr marL="0" marR="0" marT="52069" marB="0">
                    <a:lnB w="6350">
                      <a:solidFill>
                        <a:srgbClr val="000000"/>
                      </a:solidFill>
                      <a:prstDash val="solid"/>
                    </a:lnB>
                    <a:solidFill>
                      <a:srgbClr val="D0CECE"/>
                    </a:solidFill>
                  </a:tcPr>
                </a:tc>
                <a:tc>
                  <a:txBody>
                    <a:bodyPr/>
                    <a:lstStyle/>
                    <a:p>
                      <a:pPr marR="27940" algn="ctr">
                        <a:lnSpc>
                          <a:spcPct val="100000"/>
                        </a:lnSpc>
                        <a:spcBef>
                          <a:spcPts val="409"/>
                        </a:spcBef>
                      </a:pPr>
                      <a:r>
                        <a:rPr sz="950" b="1" spc="-5" dirty="0">
                          <a:latin typeface="Times New Roman"/>
                          <a:cs typeface="Times New Roman"/>
                        </a:rPr>
                        <a:t>Beszivárgás</a:t>
                      </a:r>
                      <a:endParaRPr sz="950">
                        <a:latin typeface="Times New Roman"/>
                        <a:cs typeface="Times New Roman"/>
                      </a:endParaRPr>
                    </a:p>
                    <a:p>
                      <a:pPr marR="28575" algn="ctr">
                        <a:lnSpc>
                          <a:spcPct val="100000"/>
                        </a:lnSpc>
                        <a:spcBef>
                          <a:spcPts val="75"/>
                        </a:spcBef>
                      </a:pPr>
                      <a:r>
                        <a:rPr sz="950" b="1" spc="-5" dirty="0">
                          <a:latin typeface="Times New Roman"/>
                          <a:cs typeface="Times New Roman"/>
                        </a:rPr>
                        <a:t>(mm)</a:t>
                      </a:r>
                      <a:endParaRPr sz="950">
                        <a:latin typeface="Times New Roman"/>
                        <a:cs typeface="Times New Roman"/>
                      </a:endParaRPr>
                    </a:p>
                  </a:txBody>
                  <a:tcPr marL="0" marR="0" marT="52069" marB="0">
                    <a:lnB w="6350">
                      <a:solidFill>
                        <a:srgbClr val="000000"/>
                      </a:solidFill>
                      <a:prstDash val="solid"/>
                    </a:lnB>
                    <a:solidFill>
                      <a:srgbClr val="D0CECE"/>
                    </a:solidFill>
                  </a:tcPr>
                </a:tc>
                <a:tc>
                  <a:txBody>
                    <a:bodyPr/>
                    <a:lstStyle/>
                    <a:p>
                      <a:pPr marL="26034" algn="ctr">
                        <a:lnSpc>
                          <a:spcPct val="100000"/>
                        </a:lnSpc>
                        <a:spcBef>
                          <a:spcPts val="409"/>
                        </a:spcBef>
                      </a:pPr>
                      <a:r>
                        <a:rPr sz="950" b="1" spc="-10" dirty="0">
                          <a:latin typeface="Times New Roman"/>
                          <a:cs typeface="Times New Roman"/>
                        </a:rPr>
                        <a:t>Talajvezsteség</a:t>
                      </a:r>
                      <a:endParaRPr sz="950">
                        <a:latin typeface="Times New Roman"/>
                        <a:cs typeface="Times New Roman"/>
                      </a:endParaRPr>
                    </a:p>
                    <a:p>
                      <a:pPr marL="26670" algn="ctr">
                        <a:lnSpc>
                          <a:spcPct val="100000"/>
                        </a:lnSpc>
                        <a:spcBef>
                          <a:spcPts val="75"/>
                        </a:spcBef>
                      </a:pPr>
                      <a:r>
                        <a:rPr sz="950" b="1" spc="-5" dirty="0">
                          <a:latin typeface="Times New Roman"/>
                          <a:cs typeface="Times New Roman"/>
                        </a:rPr>
                        <a:t>(t/ha)</a:t>
                      </a:r>
                      <a:endParaRPr sz="950">
                        <a:latin typeface="Times New Roman"/>
                        <a:cs typeface="Times New Roman"/>
                      </a:endParaRPr>
                    </a:p>
                  </a:txBody>
                  <a:tcPr marL="0" marR="0" marT="52069" marB="0">
                    <a:lnB w="6350">
                      <a:solidFill>
                        <a:srgbClr val="000000"/>
                      </a:solidFill>
                      <a:prstDash val="solid"/>
                    </a:lnB>
                    <a:solidFill>
                      <a:srgbClr val="D0CECE"/>
                    </a:solidFill>
                  </a:tcPr>
                </a:tc>
                <a:tc>
                  <a:txBody>
                    <a:bodyPr/>
                    <a:lstStyle/>
                    <a:p>
                      <a:pPr marL="29845" algn="ctr">
                        <a:lnSpc>
                          <a:spcPct val="100000"/>
                        </a:lnSpc>
                        <a:spcBef>
                          <a:spcPts val="409"/>
                        </a:spcBef>
                      </a:pPr>
                      <a:r>
                        <a:rPr sz="950" b="1" spc="-5" dirty="0">
                          <a:latin typeface="Times New Roman"/>
                          <a:cs typeface="Times New Roman"/>
                        </a:rPr>
                        <a:t>Hordalékanyag</a:t>
                      </a:r>
                      <a:endParaRPr sz="950">
                        <a:latin typeface="Times New Roman"/>
                        <a:cs typeface="Times New Roman"/>
                      </a:endParaRPr>
                    </a:p>
                    <a:p>
                      <a:pPr marL="29209" algn="ctr">
                        <a:lnSpc>
                          <a:spcPct val="100000"/>
                        </a:lnSpc>
                        <a:spcBef>
                          <a:spcPts val="75"/>
                        </a:spcBef>
                      </a:pPr>
                      <a:r>
                        <a:rPr sz="950" b="1" spc="-5" dirty="0">
                          <a:latin typeface="Times New Roman"/>
                          <a:cs typeface="Times New Roman"/>
                        </a:rPr>
                        <a:t>(g/l)</a:t>
                      </a:r>
                      <a:endParaRPr sz="950">
                        <a:latin typeface="Times New Roman"/>
                        <a:cs typeface="Times New Roman"/>
                      </a:endParaRPr>
                    </a:p>
                  </a:txBody>
                  <a:tcPr marL="0" marR="0" marT="52069" marB="0">
                    <a:lnB w="6350">
                      <a:solidFill>
                        <a:srgbClr val="000000"/>
                      </a:solidFill>
                      <a:prstDash val="solid"/>
                    </a:lnB>
                    <a:solidFill>
                      <a:srgbClr val="D0CECE"/>
                    </a:solidFill>
                  </a:tcPr>
                </a:tc>
                <a:extLst>
                  <a:ext uri="{0D108BD9-81ED-4DB2-BD59-A6C34878D82A}">
                    <a16:rowId xmlns:a16="http://schemas.microsoft.com/office/drawing/2014/main" val="10000"/>
                  </a:ext>
                </a:extLst>
              </a:tr>
              <a:tr h="266642">
                <a:tc rowSpan="3">
                  <a:txBody>
                    <a:bodyPr/>
                    <a:lstStyle/>
                    <a:p>
                      <a:pPr>
                        <a:lnSpc>
                          <a:spcPct val="100000"/>
                        </a:lnSpc>
                      </a:pPr>
                      <a:endParaRPr sz="1000">
                        <a:latin typeface="Times New Roman"/>
                        <a:cs typeface="Times New Roman"/>
                      </a:endParaRPr>
                    </a:p>
                    <a:p>
                      <a:pPr>
                        <a:lnSpc>
                          <a:spcPct val="100000"/>
                        </a:lnSpc>
                        <a:spcBef>
                          <a:spcPts val="45"/>
                        </a:spcBef>
                      </a:pPr>
                      <a:endParaRPr sz="900">
                        <a:latin typeface="Times New Roman"/>
                        <a:cs typeface="Times New Roman"/>
                      </a:endParaRPr>
                    </a:p>
                    <a:p>
                      <a:pPr marL="244475">
                        <a:lnSpc>
                          <a:spcPct val="100000"/>
                        </a:lnSpc>
                      </a:pPr>
                      <a:r>
                        <a:rPr sz="950" b="1" spc="-5" dirty="0">
                          <a:latin typeface="Times New Roman"/>
                          <a:cs typeface="Times New Roman"/>
                        </a:rPr>
                        <a:t>Gyep</a:t>
                      </a:r>
                      <a:endParaRPr sz="950">
                        <a:latin typeface="Times New Roman"/>
                        <a:cs typeface="Times New Roman"/>
                      </a:endParaRPr>
                    </a:p>
                  </a:txBody>
                  <a:tcPr marL="0" marR="0" marT="0" marB="0">
                    <a:lnR w="6350">
                      <a:solidFill>
                        <a:srgbClr val="000000"/>
                      </a:solidFill>
                      <a:prstDash val="solid"/>
                    </a:lnR>
                    <a:lnT w="6350">
                      <a:solidFill>
                        <a:srgbClr val="000000"/>
                      </a:solidFill>
                      <a:prstDash val="solid"/>
                    </a:lnT>
                    <a:lnB w="6350">
                      <a:solidFill>
                        <a:srgbClr val="000000"/>
                      </a:solidFill>
                      <a:prstDash val="solid"/>
                    </a:lnB>
                    <a:solidFill>
                      <a:srgbClr val="D0CECE"/>
                    </a:solidFill>
                  </a:tcPr>
                </a:tc>
                <a:tc>
                  <a:txBody>
                    <a:bodyPr/>
                    <a:lstStyle/>
                    <a:p>
                      <a:pPr marL="20955">
                        <a:lnSpc>
                          <a:spcPct val="100000"/>
                        </a:lnSpc>
                        <a:spcBef>
                          <a:spcPts val="705"/>
                        </a:spcBef>
                      </a:pPr>
                      <a:r>
                        <a:rPr sz="950" spc="-45" dirty="0">
                          <a:latin typeface="Times New Roman"/>
                          <a:cs typeface="Times New Roman"/>
                        </a:rPr>
                        <a:t>AVG</a:t>
                      </a:r>
                      <a:endParaRPr sz="950">
                        <a:latin typeface="Times New Roman"/>
                        <a:cs typeface="Times New Roman"/>
                      </a:endParaRPr>
                    </a:p>
                  </a:txBody>
                  <a:tcPr marL="0" marR="0" marT="89535" marB="0">
                    <a:lnL w="6350">
                      <a:solidFill>
                        <a:srgbClr val="000000"/>
                      </a:solidFill>
                      <a:prstDash val="solid"/>
                    </a:lnL>
                    <a:lnT w="6350">
                      <a:solidFill>
                        <a:srgbClr val="000000"/>
                      </a:solidFill>
                      <a:prstDash val="solid"/>
                    </a:lnT>
                    <a:solidFill>
                      <a:srgbClr val="F1F1F1"/>
                    </a:solidFill>
                  </a:tcPr>
                </a:tc>
                <a:tc>
                  <a:txBody>
                    <a:bodyPr/>
                    <a:lstStyle/>
                    <a:p>
                      <a:pPr algn="ctr">
                        <a:lnSpc>
                          <a:spcPct val="100000"/>
                        </a:lnSpc>
                        <a:spcBef>
                          <a:spcPts val="335"/>
                        </a:spcBef>
                      </a:pPr>
                      <a:r>
                        <a:rPr sz="950" spc="-5" dirty="0">
                          <a:latin typeface="Times New Roman"/>
                          <a:cs typeface="Times New Roman"/>
                        </a:rPr>
                        <a:t>4.32</a:t>
                      </a:r>
                      <a:endParaRPr sz="950">
                        <a:latin typeface="Times New Roman"/>
                        <a:cs typeface="Times New Roman"/>
                      </a:endParaRPr>
                    </a:p>
                  </a:txBody>
                  <a:tcPr marL="0" marR="0" marT="42545" marB="0">
                    <a:lnT w="6350">
                      <a:solidFill>
                        <a:srgbClr val="000000"/>
                      </a:solidFill>
                      <a:prstDash val="solid"/>
                    </a:lnT>
                    <a:solidFill>
                      <a:srgbClr val="F1F1F1"/>
                    </a:solidFill>
                  </a:tcPr>
                </a:tc>
                <a:tc>
                  <a:txBody>
                    <a:bodyPr/>
                    <a:lstStyle/>
                    <a:p>
                      <a:pPr marL="1270" algn="ctr">
                        <a:lnSpc>
                          <a:spcPct val="100000"/>
                        </a:lnSpc>
                        <a:spcBef>
                          <a:spcPts val="335"/>
                        </a:spcBef>
                      </a:pPr>
                      <a:r>
                        <a:rPr sz="950" spc="-5" dirty="0">
                          <a:latin typeface="Times New Roman"/>
                          <a:cs typeface="Times New Roman"/>
                        </a:rPr>
                        <a:t>25921.75</a:t>
                      </a:r>
                      <a:endParaRPr sz="950">
                        <a:latin typeface="Times New Roman"/>
                        <a:cs typeface="Times New Roman"/>
                      </a:endParaRPr>
                    </a:p>
                  </a:txBody>
                  <a:tcPr marL="0" marR="0" marT="42545" marB="0">
                    <a:lnT w="6350">
                      <a:solidFill>
                        <a:srgbClr val="000000"/>
                      </a:solidFill>
                      <a:prstDash val="solid"/>
                    </a:lnT>
                    <a:solidFill>
                      <a:srgbClr val="F1F1F1"/>
                    </a:solidFill>
                  </a:tcPr>
                </a:tc>
                <a:tc>
                  <a:txBody>
                    <a:bodyPr/>
                    <a:lstStyle/>
                    <a:p>
                      <a:pPr marR="13335" algn="ctr">
                        <a:lnSpc>
                          <a:spcPct val="100000"/>
                        </a:lnSpc>
                        <a:spcBef>
                          <a:spcPts val="335"/>
                        </a:spcBef>
                      </a:pPr>
                      <a:r>
                        <a:rPr sz="950" spc="-5" dirty="0">
                          <a:latin typeface="Times New Roman"/>
                          <a:cs typeface="Times New Roman"/>
                        </a:rPr>
                        <a:t>0.33</a:t>
                      </a:r>
                      <a:endParaRPr sz="950">
                        <a:latin typeface="Times New Roman"/>
                        <a:cs typeface="Times New Roman"/>
                      </a:endParaRPr>
                    </a:p>
                  </a:txBody>
                  <a:tcPr marL="0" marR="0" marT="42545" marB="0">
                    <a:lnT w="6350">
                      <a:solidFill>
                        <a:srgbClr val="000000"/>
                      </a:solidFill>
                      <a:prstDash val="solid"/>
                    </a:lnT>
                    <a:solidFill>
                      <a:srgbClr val="F1F1F1"/>
                    </a:solidFill>
                  </a:tcPr>
                </a:tc>
                <a:tc>
                  <a:txBody>
                    <a:bodyPr/>
                    <a:lstStyle/>
                    <a:p>
                      <a:pPr marR="252095" algn="r">
                        <a:lnSpc>
                          <a:spcPct val="100000"/>
                        </a:lnSpc>
                        <a:spcBef>
                          <a:spcPts val="335"/>
                        </a:spcBef>
                      </a:pPr>
                      <a:r>
                        <a:rPr sz="950" dirty="0">
                          <a:latin typeface="Times New Roman"/>
                          <a:cs typeface="Times New Roman"/>
                        </a:rPr>
                        <a:t>10.47</a:t>
                      </a:r>
                      <a:endParaRPr sz="950">
                        <a:latin typeface="Times New Roman"/>
                        <a:cs typeface="Times New Roman"/>
                      </a:endParaRPr>
                    </a:p>
                  </a:txBody>
                  <a:tcPr marL="0" marR="0" marT="42545" marB="0">
                    <a:lnT w="6350">
                      <a:solidFill>
                        <a:srgbClr val="000000"/>
                      </a:solidFill>
                      <a:prstDash val="solid"/>
                    </a:lnT>
                    <a:solidFill>
                      <a:srgbClr val="F1F1F1"/>
                    </a:solidFill>
                  </a:tcPr>
                </a:tc>
                <a:tc>
                  <a:txBody>
                    <a:bodyPr/>
                    <a:lstStyle/>
                    <a:p>
                      <a:pPr marR="316865" algn="r">
                        <a:lnSpc>
                          <a:spcPct val="100000"/>
                        </a:lnSpc>
                        <a:spcBef>
                          <a:spcPts val="335"/>
                        </a:spcBef>
                      </a:pPr>
                      <a:r>
                        <a:rPr sz="950" dirty="0">
                          <a:latin typeface="Times New Roman"/>
                          <a:cs typeface="Times New Roman"/>
                        </a:rPr>
                        <a:t>0.04</a:t>
                      </a:r>
                      <a:endParaRPr sz="950">
                        <a:latin typeface="Times New Roman"/>
                        <a:cs typeface="Times New Roman"/>
                      </a:endParaRPr>
                    </a:p>
                  </a:txBody>
                  <a:tcPr marL="0" marR="0" marT="42545" marB="0">
                    <a:lnT w="6350">
                      <a:solidFill>
                        <a:srgbClr val="000000"/>
                      </a:solidFill>
                      <a:prstDash val="solid"/>
                    </a:lnT>
                    <a:solidFill>
                      <a:srgbClr val="F1F1F1"/>
                    </a:solidFill>
                  </a:tcPr>
                </a:tc>
                <a:tc>
                  <a:txBody>
                    <a:bodyPr/>
                    <a:lstStyle/>
                    <a:p>
                      <a:pPr marL="29209" algn="ctr">
                        <a:lnSpc>
                          <a:spcPct val="100000"/>
                        </a:lnSpc>
                        <a:spcBef>
                          <a:spcPts val="335"/>
                        </a:spcBef>
                      </a:pPr>
                      <a:r>
                        <a:rPr sz="950" spc="-5" dirty="0">
                          <a:latin typeface="Times New Roman"/>
                          <a:cs typeface="Times New Roman"/>
                        </a:rPr>
                        <a:t>1.09</a:t>
                      </a:r>
                      <a:endParaRPr sz="950">
                        <a:latin typeface="Times New Roman"/>
                        <a:cs typeface="Times New Roman"/>
                      </a:endParaRPr>
                    </a:p>
                  </a:txBody>
                  <a:tcPr marL="0" marR="0" marT="42545" marB="0">
                    <a:lnT w="6350">
                      <a:solidFill>
                        <a:srgbClr val="000000"/>
                      </a:solidFill>
                      <a:prstDash val="solid"/>
                    </a:lnT>
                    <a:solidFill>
                      <a:srgbClr val="F1F1F1"/>
                    </a:solidFill>
                  </a:tcPr>
                </a:tc>
                <a:extLst>
                  <a:ext uri="{0D108BD9-81ED-4DB2-BD59-A6C34878D82A}">
                    <a16:rowId xmlns:a16="http://schemas.microsoft.com/office/drawing/2014/main" val="10001"/>
                  </a:ext>
                </a:extLst>
              </a:tr>
              <a:tr h="240596">
                <a:tc vMerge="1">
                  <a:txBody>
                    <a:bodyPr/>
                    <a:lstStyle/>
                    <a:p>
                      <a:endParaRPr/>
                    </a:p>
                  </a:txBody>
                  <a:tcPr marL="0" marR="0" marT="0" marB="0">
                    <a:lnR w="6350">
                      <a:solidFill>
                        <a:srgbClr val="000000"/>
                      </a:solidFill>
                      <a:prstDash val="solid"/>
                    </a:lnR>
                    <a:lnT w="6350">
                      <a:solidFill>
                        <a:srgbClr val="000000"/>
                      </a:solidFill>
                      <a:prstDash val="solid"/>
                    </a:lnT>
                    <a:lnB w="6350">
                      <a:solidFill>
                        <a:srgbClr val="000000"/>
                      </a:solidFill>
                      <a:prstDash val="solid"/>
                    </a:lnB>
                    <a:solidFill>
                      <a:srgbClr val="D0CECE"/>
                    </a:solidFill>
                  </a:tcPr>
                </a:tc>
                <a:tc>
                  <a:txBody>
                    <a:bodyPr/>
                    <a:lstStyle/>
                    <a:p>
                      <a:pPr marL="20955">
                        <a:lnSpc>
                          <a:spcPct val="100000"/>
                        </a:lnSpc>
                        <a:spcBef>
                          <a:spcPts val="500"/>
                        </a:spcBef>
                      </a:pPr>
                      <a:r>
                        <a:rPr sz="950" spc="-5" dirty="0">
                          <a:latin typeface="Times New Roman"/>
                          <a:cs typeface="Times New Roman"/>
                        </a:rPr>
                        <a:t>SD</a:t>
                      </a:r>
                      <a:endParaRPr sz="950">
                        <a:latin typeface="Times New Roman"/>
                        <a:cs typeface="Times New Roman"/>
                      </a:endParaRPr>
                    </a:p>
                  </a:txBody>
                  <a:tcPr marL="0" marR="0" marT="63500" marB="0">
                    <a:lnL w="6350">
                      <a:solidFill>
                        <a:srgbClr val="000000"/>
                      </a:solidFill>
                      <a:prstDash val="solid"/>
                    </a:lnL>
                    <a:solidFill>
                      <a:srgbClr val="F1F1F1"/>
                    </a:solidFill>
                  </a:tcPr>
                </a:tc>
                <a:tc>
                  <a:txBody>
                    <a:bodyPr/>
                    <a:lstStyle/>
                    <a:p>
                      <a:pPr algn="ctr">
                        <a:lnSpc>
                          <a:spcPct val="100000"/>
                        </a:lnSpc>
                        <a:spcBef>
                          <a:spcPts val="130"/>
                        </a:spcBef>
                      </a:pPr>
                      <a:r>
                        <a:rPr sz="950" spc="-5" dirty="0">
                          <a:latin typeface="Times New Roman"/>
                          <a:cs typeface="Times New Roman"/>
                        </a:rPr>
                        <a:t>2.15</a:t>
                      </a:r>
                      <a:endParaRPr sz="950">
                        <a:latin typeface="Times New Roman"/>
                        <a:cs typeface="Times New Roman"/>
                      </a:endParaRPr>
                    </a:p>
                  </a:txBody>
                  <a:tcPr marL="0" marR="0" marT="16510" marB="0">
                    <a:solidFill>
                      <a:srgbClr val="F1F1F1"/>
                    </a:solidFill>
                  </a:tcPr>
                </a:tc>
                <a:tc>
                  <a:txBody>
                    <a:bodyPr/>
                    <a:lstStyle/>
                    <a:p>
                      <a:pPr marL="1270" algn="ctr">
                        <a:lnSpc>
                          <a:spcPct val="100000"/>
                        </a:lnSpc>
                        <a:spcBef>
                          <a:spcPts val="130"/>
                        </a:spcBef>
                      </a:pPr>
                      <a:r>
                        <a:rPr sz="950" spc="-5" dirty="0">
                          <a:latin typeface="Times New Roman"/>
                          <a:cs typeface="Times New Roman"/>
                        </a:rPr>
                        <a:t>12870.55</a:t>
                      </a:r>
                      <a:endParaRPr sz="950">
                        <a:latin typeface="Times New Roman"/>
                        <a:cs typeface="Times New Roman"/>
                      </a:endParaRPr>
                    </a:p>
                  </a:txBody>
                  <a:tcPr marL="0" marR="0" marT="16510" marB="0">
                    <a:solidFill>
                      <a:srgbClr val="F1F1F1"/>
                    </a:solidFill>
                  </a:tcPr>
                </a:tc>
                <a:tc>
                  <a:txBody>
                    <a:bodyPr/>
                    <a:lstStyle/>
                    <a:p>
                      <a:pPr marR="13335" algn="ctr">
                        <a:lnSpc>
                          <a:spcPct val="100000"/>
                        </a:lnSpc>
                        <a:spcBef>
                          <a:spcPts val="130"/>
                        </a:spcBef>
                      </a:pPr>
                      <a:r>
                        <a:rPr sz="950" spc="-5" dirty="0">
                          <a:latin typeface="Times New Roman"/>
                          <a:cs typeface="Times New Roman"/>
                        </a:rPr>
                        <a:t>0.20</a:t>
                      </a:r>
                      <a:endParaRPr sz="950">
                        <a:latin typeface="Times New Roman"/>
                        <a:cs typeface="Times New Roman"/>
                      </a:endParaRPr>
                    </a:p>
                  </a:txBody>
                  <a:tcPr marL="0" marR="0" marT="16510" marB="0">
                    <a:solidFill>
                      <a:srgbClr val="F1F1F1"/>
                    </a:solidFill>
                  </a:tcPr>
                </a:tc>
                <a:tc>
                  <a:txBody>
                    <a:bodyPr/>
                    <a:lstStyle/>
                    <a:p>
                      <a:pPr marR="282575" algn="r">
                        <a:lnSpc>
                          <a:spcPct val="100000"/>
                        </a:lnSpc>
                        <a:spcBef>
                          <a:spcPts val="130"/>
                        </a:spcBef>
                      </a:pPr>
                      <a:r>
                        <a:rPr sz="950" dirty="0">
                          <a:latin typeface="Times New Roman"/>
                          <a:cs typeface="Times New Roman"/>
                        </a:rPr>
                        <a:t>5.70</a:t>
                      </a:r>
                      <a:endParaRPr sz="950">
                        <a:latin typeface="Times New Roman"/>
                        <a:cs typeface="Times New Roman"/>
                      </a:endParaRPr>
                    </a:p>
                  </a:txBody>
                  <a:tcPr marL="0" marR="0" marT="16510" marB="0">
                    <a:solidFill>
                      <a:srgbClr val="F1F1F1"/>
                    </a:solidFill>
                  </a:tcPr>
                </a:tc>
                <a:tc>
                  <a:txBody>
                    <a:bodyPr/>
                    <a:lstStyle/>
                    <a:p>
                      <a:pPr marR="316865" algn="r">
                        <a:lnSpc>
                          <a:spcPct val="100000"/>
                        </a:lnSpc>
                        <a:spcBef>
                          <a:spcPts val="130"/>
                        </a:spcBef>
                      </a:pPr>
                      <a:r>
                        <a:rPr sz="950" dirty="0">
                          <a:latin typeface="Times New Roman"/>
                          <a:cs typeface="Times New Roman"/>
                        </a:rPr>
                        <a:t>0.01</a:t>
                      </a:r>
                      <a:endParaRPr sz="950">
                        <a:latin typeface="Times New Roman"/>
                        <a:cs typeface="Times New Roman"/>
                      </a:endParaRPr>
                    </a:p>
                  </a:txBody>
                  <a:tcPr marL="0" marR="0" marT="16510" marB="0">
                    <a:solidFill>
                      <a:srgbClr val="F1F1F1"/>
                    </a:solidFill>
                  </a:tcPr>
                </a:tc>
                <a:tc>
                  <a:txBody>
                    <a:bodyPr/>
                    <a:lstStyle/>
                    <a:p>
                      <a:pPr marL="29845" algn="ctr">
                        <a:lnSpc>
                          <a:spcPct val="100000"/>
                        </a:lnSpc>
                        <a:spcBef>
                          <a:spcPts val="130"/>
                        </a:spcBef>
                      </a:pPr>
                      <a:r>
                        <a:rPr sz="950" spc="-5" dirty="0">
                          <a:latin typeface="Times New Roman"/>
                          <a:cs typeface="Times New Roman"/>
                        </a:rPr>
                        <a:t>táj0.62</a:t>
                      </a:r>
                      <a:endParaRPr sz="950">
                        <a:latin typeface="Times New Roman"/>
                        <a:cs typeface="Times New Roman"/>
                      </a:endParaRPr>
                    </a:p>
                  </a:txBody>
                  <a:tcPr marL="0" marR="0" marT="16510" marB="0">
                    <a:solidFill>
                      <a:srgbClr val="F1F1F1"/>
                    </a:solidFill>
                  </a:tcPr>
                </a:tc>
                <a:extLst>
                  <a:ext uri="{0D108BD9-81ED-4DB2-BD59-A6C34878D82A}">
                    <a16:rowId xmlns:a16="http://schemas.microsoft.com/office/drawing/2014/main" val="10002"/>
                  </a:ext>
                </a:extLst>
              </a:tr>
              <a:tr h="214490">
                <a:tc vMerge="1">
                  <a:txBody>
                    <a:bodyPr/>
                    <a:lstStyle/>
                    <a:p>
                      <a:endParaRPr/>
                    </a:p>
                  </a:txBody>
                  <a:tcPr marL="0" marR="0" marT="0" marB="0">
                    <a:lnR w="6350">
                      <a:solidFill>
                        <a:srgbClr val="000000"/>
                      </a:solidFill>
                      <a:prstDash val="solid"/>
                    </a:lnR>
                    <a:lnT w="6350">
                      <a:solidFill>
                        <a:srgbClr val="000000"/>
                      </a:solidFill>
                      <a:prstDash val="solid"/>
                    </a:lnT>
                    <a:lnB w="6350">
                      <a:solidFill>
                        <a:srgbClr val="000000"/>
                      </a:solidFill>
                      <a:prstDash val="solid"/>
                    </a:lnB>
                    <a:solidFill>
                      <a:srgbClr val="D0CECE"/>
                    </a:solidFill>
                  </a:tcPr>
                </a:tc>
                <a:tc>
                  <a:txBody>
                    <a:bodyPr/>
                    <a:lstStyle/>
                    <a:p>
                      <a:pPr marL="20955">
                        <a:lnSpc>
                          <a:spcPts val="1085"/>
                        </a:lnSpc>
                        <a:spcBef>
                          <a:spcPts val="500"/>
                        </a:spcBef>
                      </a:pPr>
                      <a:r>
                        <a:rPr sz="950" spc="-5" dirty="0">
                          <a:latin typeface="Times New Roman"/>
                          <a:cs typeface="Times New Roman"/>
                        </a:rPr>
                        <a:t>SE</a:t>
                      </a:r>
                      <a:endParaRPr sz="950">
                        <a:latin typeface="Times New Roman"/>
                        <a:cs typeface="Times New Roman"/>
                      </a:endParaRPr>
                    </a:p>
                  </a:txBody>
                  <a:tcPr marL="0" marR="0" marT="63500" marB="0">
                    <a:lnL w="6350">
                      <a:solidFill>
                        <a:srgbClr val="000000"/>
                      </a:solidFill>
                      <a:prstDash val="solid"/>
                    </a:lnL>
                    <a:lnB w="6350">
                      <a:solidFill>
                        <a:srgbClr val="000000"/>
                      </a:solidFill>
                      <a:prstDash val="solid"/>
                    </a:lnB>
                    <a:solidFill>
                      <a:srgbClr val="F1F1F1"/>
                    </a:solidFill>
                  </a:tcPr>
                </a:tc>
                <a:tc>
                  <a:txBody>
                    <a:bodyPr/>
                    <a:lstStyle/>
                    <a:p>
                      <a:pPr algn="ctr">
                        <a:lnSpc>
                          <a:spcPct val="100000"/>
                        </a:lnSpc>
                        <a:spcBef>
                          <a:spcPts val="130"/>
                        </a:spcBef>
                      </a:pPr>
                      <a:r>
                        <a:rPr sz="950" spc="-5" dirty="0">
                          <a:latin typeface="Times New Roman"/>
                          <a:cs typeface="Times New Roman"/>
                        </a:rPr>
                        <a:t>1.07</a:t>
                      </a:r>
                      <a:endParaRPr sz="950">
                        <a:latin typeface="Times New Roman"/>
                        <a:cs typeface="Times New Roman"/>
                      </a:endParaRPr>
                    </a:p>
                  </a:txBody>
                  <a:tcPr marL="0" marR="0" marT="16510" marB="0">
                    <a:lnB w="6350">
                      <a:solidFill>
                        <a:srgbClr val="000000"/>
                      </a:solidFill>
                      <a:prstDash val="solid"/>
                    </a:lnB>
                    <a:solidFill>
                      <a:srgbClr val="F1F1F1"/>
                    </a:solidFill>
                  </a:tcPr>
                </a:tc>
                <a:tc>
                  <a:txBody>
                    <a:bodyPr/>
                    <a:lstStyle/>
                    <a:p>
                      <a:pPr algn="ctr">
                        <a:lnSpc>
                          <a:spcPct val="100000"/>
                        </a:lnSpc>
                        <a:spcBef>
                          <a:spcPts val="130"/>
                        </a:spcBef>
                      </a:pPr>
                      <a:r>
                        <a:rPr sz="950" spc="-5" dirty="0">
                          <a:latin typeface="Times New Roman"/>
                          <a:cs typeface="Times New Roman"/>
                        </a:rPr>
                        <a:t>6435.28</a:t>
                      </a:r>
                      <a:endParaRPr sz="950">
                        <a:latin typeface="Times New Roman"/>
                        <a:cs typeface="Times New Roman"/>
                      </a:endParaRPr>
                    </a:p>
                  </a:txBody>
                  <a:tcPr marL="0" marR="0" marT="16510" marB="0">
                    <a:lnB w="6350">
                      <a:solidFill>
                        <a:srgbClr val="000000"/>
                      </a:solidFill>
                      <a:prstDash val="solid"/>
                    </a:lnB>
                    <a:solidFill>
                      <a:srgbClr val="F1F1F1"/>
                    </a:solidFill>
                  </a:tcPr>
                </a:tc>
                <a:tc>
                  <a:txBody>
                    <a:bodyPr/>
                    <a:lstStyle/>
                    <a:p>
                      <a:pPr marR="13335" algn="ctr">
                        <a:lnSpc>
                          <a:spcPct val="100000"/>
                        </a:lnSpc>
                        <a:spcBef>
                          <a:spcPts val="130"/>
                        </a:spcBef>
                      </a:pPr>
                      <a:r>
                        <a:rPr sz="950" spc="-5" dirty="0">
                          <a:latin typeface="Times New Roman"/>
                          <a:cs typeface="Times New Roman"/>
                        </a:rPr>
                        <a:t>0.10</a:t>
                      </a:r>
                      <a:endParaRPr sz="950">
                        <a:latin typeface="Times New Roman"/>
                        <a:cs typeface="Times New Roman"/>
                      </a:endParaRPr>
                    </a:p>
                  </a:txBody>
                  <a:tcPr marL="0" marR="0" marT="16510" marB="0">
                    <a:lnB w="6350">
                      <a:solidFill>
                        <a:srgbClr val="000000"/>
                      </a:solidFill>
                      <a:prstDash val="solid"/>
                    </a:lnB>
                    <a:solidFill>
                      <a:srgbClr val="F1F1F1"/>
                    </a:solidFill>
                  </a:tcPr>
                </a:tc>
                <a:tc>
                  <a:txBody>
                    <a:bodyPr/>
                    <a:lstStyle/>
                    <a:p>
                      <a:pPr marR="282575" algn="r">
                        <a:lnSpc>
                          <a:spcPct val="100000"/>
                        </a:lnSpc>
                        <a:spcBef>
                          <a:spcPts val="130"/>
                        </a:spcBef>
                      </a:pPr>
                      <a:r>
                        <a:rPr sz="950" dirty="0">
                          <a:latin typeface="Times New Roman"/>
                          <a:cs typeface="Times New Roman"/>
                        </a:rPr>
                        <a:t>2.85</a:t>
                      </a:r>
                      <a:endParaRPr sz="950">
                        <a:latin typeface="Times New Roman"/>
                        <a:cs typeface="Times New Roman"/>
                      </a:endParaRPr>
                    </a:p>
                  </a:txBody>
                  <a:tcPr marL="0" marR="0" marT="16510" marB="0">
                    <a:lnB w="6350">
                      <a:solidFill>
                        <a:srgbClr val="000000"/>
                      </a:solidFill>
                      <a:prstDash val="solid"/>
                    </a:lnB>
                    <a:solidFill>
                      <a:srgbClr val="F1F1F1"/>
                    </a:solidFill>
                  </a:tcPr>
                </a:tc>
                <a:tc>
                  <a:txBody>
                    <a:bodyPr/>
                    <a:lstStyle/>
                    <a:p>
                      <a:pPr marR="316865" algn="r">
                        <a:lnSpc>
                          <a:spcPct val="100000"/>
                        </a:lnSpc>
                        <a:spcBef>
                          <a:spcPts val="130"/>
                        </a:spcBef>
                      </a:pPr>
                      <a:r>
                        <a:rPr sz="950" dirty="0">
                          <a:latin typeface="Times New Roman"/>
                          <a:cs typeface="Times New Roman"/>
                        </a:rPr>
                        <a:t>0.01</a:t>
                      </a:r>
                      <a:endParaRPr sz="950">
                        <a:latin typeface="Times New Roman"/>
                        <a:cs typeface="Times New Roman"/>
                      </a:endParaRPr>
                    </a:p>
                  </a:txBody>
                  <a:tcPr marL="0" marR="0" marT="16510" marB="0">
                    <a:lnB w="6350">
                      <a:solidFill>
                        <a:srgbClr val="000000"/>
                      </a:solidFill>
                      <a:prstDash val="solid"/>
                    </a:lnB>
                    <a:solidFill>
                      <a:srgbClr val="F1F1F1"/>
                    </a:solidFill>
                  </a:tcPr>
                </a:tc>
                <a:tc>
                  <a:txBody>
                    <a:bodyPr/>
                    <a:lstStyle/>
                    <a:p>
                      <a:pPr marL="29209" algn="ctr">
                        <a:lnSpc>
                          <a:spcPct val="100000"/>
                        </a:lnSpc>
                        <a:spcBef>
                          <a:spcPts val="130"/>
                        </a:spcBef>
                      </a:pPr>
                      <a:r>
                        <a:rPr sz="950" spc="-5" dirty="0">
                          <a:latin typeface="Times New Roman"/>
                          <a:cs typeface="Times New Roman"/>
                        </a:rPr>
                        <a:t>0.31</a:t>
                      </a:r>
                      <a:endParaRPr sz="950">
                        <a:latin typeface="Times New Roman"/>
                        <a:cs typeface="Times New Roman"/>
                      </a:endParaRPr>
                    </a:p>
                  </a:txBody>
                  <a:tcPr marL="0" marR="0" marT="16510" marB="0">
                    <a:lnB w="6350">
                      <a:solidFill>
                        <a:srgbClr val="000000"/>
                      </a:solidFill>
                      <a:prstDash val="solid"/>
                    </a:lnB>
                    <a:solidFill>
                      <a:srgbClr val="F1F1F1"/>
                    </a:solidFill>
                  </a:tcPr>
                </a:tc>
                <a:extLst>
                  <a:ext uri="{0D108BD9-81ED-4DB2-BD59-A6C34878D82A}">
                    <a16:rowId xmlns:a16="http://schemas.microsoft.com/office/drawing/2014/main" val="10003"/>
                  </a:ext>
                </a:extLst>
              </a:tr>
              <a:tr h="266702">
                <a:tc rowSpan="3">
                  <a:txBody>
                    <a:bodyPr/>
                    <a:lstStyle/>
                    <a:p>
                      <a:pPr>
                        <a:lnSpc>
                          <a:spcPct val="100000"/>
                        </a:lnSpc>
                      </a:pPr>
                      <a:endParaRPr sz="1000">
                        <a:latin typeface="Times New Roman"/>
                        <a:cs typeface="Times New Roman"/>
                      </a:endParaRPr>
                    </a:p>
                    <a:p>
                      <a:pPr>
                        <a:lnSpc>
                          <a:spcPct val="100000"/>
                        </a:lnSpc>
                        <a:spcBef>
                          <a:spcPts val="45"/>
                        </a:spcBef>
                      </a:pPr>
                      <a:endParaRPr sz="900">
                        <a:latin typeface="Times New Roman"/>
                        <a:cs typeface="Times New Roman"/>
                      </a:endParaRPr>
                    </a:p>
                    <a:p>
                      <a:pPr marL="207645">
                        <a:lnSpc>
                          <a:spcPct val="100000"/>
                        </a:lnSpc>
                      </a:pPr>
                      <a:r>
                        <a:rPr sz="950" b="1" spc="-5" dirty="0">
                          <a:latin typeface="Times New Roman"/>
                          <a:cs typeface="Times New Roman"/>
                        </a:rPr>
                        <a:t>Szántó</a:t>
                      </a:r>
                      <a:endParaRPr sz="950">
                        <a:latin typeface="Times New Roman"/>
                        <a:cs typeface="Times New Roman"/>
                      </a:endParaRPr>
                    </a:p>
                  </a:txBody>
                  <a:tcPr marL="0" marR="0" marT="0" marB="0">
                    <a:lnR w="6350">
                      <a:solidFill>
                        <a:srgbClr val="000000"/>
                      </a:solidFill>
                      <a:prstDash val="solid"/>
                    </a:lnR>
                    <a:lnT w="6350">
                      <a:solidFill>
                        <a:srgbClr val="000000"/>
                      </a:solidFill>
                      <a:prstDash val="solid"/>
                    </a:lnT>
                    <a:solidFill>
                      <a:srgbClr val="D0CECE"/>
                    </a:solidFill>
                  </a:tcPr>
                </a:tc>
                <a:tc>
                  <a:txBody>
                    <a:bodyPr/>
                    <a:lstStyle/>
                    <a:p>
                      <a:pPr marL="20955">
                        <a:lnSpc>
                          <a:spcPct val="100000"/>
                        </a:lnSpc>
                        <a:spcBef>
                          <a:spcPts val="705"/>
                        </a:spcBef>
                      </a:pPr>
                      <a:r>
                        <a:rPr sz="950" spc="-45" dirty="0">
                          <a:latin typeface="Times New Roman"/>
                          <a:cs typeface="Times New Roman"/>
                        </a:rPr>
                        <a:t>AVG</a:t>
                      </a:r>
                      <a:endParaRPr sz="950">
                        <a:latin typeface="Times New Roman"/>
                        <a:cs typeface="Times New Roman"/>
                      </a:endParaRPr>
                    </a:p>
                  </a:txBody>
                  <a:tcPr marL="0" marR="0" marT="89535" marB="0">
                    <a:lnL w="6350">
                      <a:solidFill>
                        <a:srgbClr val="000000"/>
                      </a:solidFill>
                      <a:prstDash val="solid"/>
                    </a:lnL>
                    <a:lnT w="6350">
                      <a:solidFill>
                        <a:srgbClr val="000000"/>
                      </a:solidFill>
                      <a:prstDash val="solid"/>
                    </a:lnT>
                    <a:solidFill>
                      <a:srgbClr val="F1F1F1"/>
                    </a:solidFill>
                  </a:tcPr>
                </a:tc>
                <a:tc>
                  <a:txBody>
                    <a:bodyPr/>
                    <a:lstStyle/>
                    <a:p>
                      <a:pPr algn="ctr">
                        <a:lnSpc>
                          <a:spcPct val="100000"/>
                        </a:lnSpc>
                        <a:spcBef>
                          <a:spcPts val="335"/>
                        </a:spcBef>
                      </a:pPr>
                      <a:r>
                        <a:rPr sz="950" spc="-5" dirty="0">
                          <a:latin typeface="Times New Roman"/>
                          <a:cs typeface="Times New Roman"/>
                        </a:rPr>
                        <a:t>5.53</a:t>
                      </a:r>
                      <a:endParaRPr sz="950">
                        <a:latin typeface="Times New Roman"/>
                        <a:cs typeface="Times New Roman"/>
                      </a:endParaRPr>
                    </a:p>
                  </a:txBody>
                  <a:tcPr marL="0" marR="0" marT="42545" marB="0">
                    <a:lnT w="6350">
                      <a:solidFill>
                        <a:srgbClr val="000000"/>
                      </a:solidFill>
                      <a:prstDash val="solid"/>
                    </a:lnT>
                    <a:solidFill>
                      <a:srgbClr val="F1F1F1"/>
                    </a:solidFill>
                  </a:tcPr>
                </a:tc>
                <a:tc>
                  <a:txBody>
                    <a:bodyPr/>
                    <a:lstStyle/>
                    <a:p>
                      <a:pPr marL="1270" algn="ctr">
                        <a:lnSpc>
                          <a:spcPct val="100000"/>
                        </a:lnSpc>
                        <a:spcBef>
                          <a:spcPts val="335"/>
                        </a:spcBef>
                      </a:pPr>
                      <a:r>
                        <a:rPr sz="950" spc="-5" dirty="0">
                          <a:latin typeface="Times New Roman"/>
                          <a:cs typeface="Times New Roman"/>
                        </a:rPr>
                        <a:t>33207.50</a:t>
                      </a:r>
                      <a:endParaRPr sz="950">
                        <a:latin typeface="Times New Roman"/>
                        <a:cs typeface="Times New Roman"/>
                      </a:endParaRPr>
                    </a:p>
                  </a:txBody>
                  <a:tcPr marL="0" marR="0" marT="42545" marB="0">
                    <a:lnT w="6350">
                      <a:solidFill>
                        <a:srgbClr val="000000"/>
                      </a:solidFill>
                      <a:prstDash val="solid"/>
                    </a:lnT>
                    <a:solidFill>
                      <a:srgbClr val="F1F1F1"/>
                    </a:solidFill>
                  </a:tcPr>
                </a:tc>
                <a:tc>
                  <a:txBody>
                    <a:bodyPr/>
                    <a:lstStyle/>
                    <a:p>
                      <a:pPr marR="13335" algn="ctr">
                        <a:lnSpc>
                          <a:spcPct val="100000"/>
                        </a:lnSpc>
                        <a:spcBef>
                          <a:spcPts val="335"/>
                        </a:spcBef>
                      </a:pPr>
                      <a:r>
                        <a:rPr sz="950" spc="-5" dirty="0">
                          <a:latin typeface="Times New Roman"/>
                          <a:cs typeface="Times New Roman"/>
                        </a:rPr>
                        <a:t>0.48</a:t>
                      </a:r>
                      <a:endParaRPr sz="950">
                        <a:latin typeface="Times New Roman"/>
                        <a:cs typeface="Times New Roman"/>
                      </a:endParaRPr>
                    </a:p>
                  </a:txBody>
                  <a:tcPr marL="0" marR="0" marT="42545" marB="0">
                    <a:lnT w="6350">
                      <a:solidFill>
                        <a:srgbClr val="000000"/>
                      </a:solidFill>
                      <a:prstDash val="solid"/>
                    </a:lnT>
                    <a:solidFill>
                      <a:srgbClr val="F1F1F1"/>
                    </a:solidFill>
                  </a:tcPr>
                </a:tc>
                <a:tc>
                  <a:txBody>
                    <a:bodyPr/>
                    <a:lstStyle/>
                    <a:p>
                      <a:pPr marR="282575" algn="r">
                        <a:lnSpc>
                          <a:spcPct val="100000"/>
                        </a:lnSpc>
                        <a:spcBef>
                          <a:spcPts val="335"/>
                        </a:spcBef>
                      </a:pPr>
                      <a:r>
                        <a:rPr sz="950" dirty="0">
                          <a:latin typeface="Times New Roman"/>
                          <a:cs typeface="Times New Roman"/>
                        </a:rPr>
                        <a:t>6.20</a:t>
                      </a:r>
                      <a:endParaRPr sz="950">
                        <a:latin typeface="Times New Roman"/>
                        <a:cs typeface="Times New Roman"/>
                      </a:endParaRPr>
                    </a:p>
                  </a:txBody>
                  <a:tcPr marL="0" marR="0" marT="42545" marB="0">
                    <a:lnT w="6350">
                      <a:solidFill>
                        <a:srgbClr val="000000"/>
                      </a:solidFill>
                      <a:prstDash val="solid"/>
                    </a:lnT>
                    <a:solidFill>
                      <a:srgbClr val="F1F1F1"/>
                    </a:solidFill>
                  </a:tcPr>
                </a:tc>
                <a:tc>
                  <a:txBody>
                    <a:bodyPr/>
                    <a:lstStyle/>
                    <a:p>
                      <a:pPr marR="316865" algn="r">
                        <a:lnSpc>
                          <a:spcPct val="100000"/>
                        </a:lnSpc>
                        <a:spcBef>
                          <a:spcPts val="335"/>
                        </a:spcBef>
                      </a:pPr>
                      <a:r>
                        <a:rPr sz="950" dirty="0">
                          <a:latin typeface="Times New Roman"/>
                          <a:cs typeface="Times New Roman"/>
                        </a:rPr>
                        <a:t>0.58</a:t>
                      </a:r>
                      <a:endParaRPr sz="950">
                        <a:latin typeface="Times New Roman"/>
                        <a:cs typeface="Times New Roman"/>
                      </a:endParaRPr>
                    </a:p>
                  </a:txBody>
                  <a:tcPr marL="0" marR="0" marT="42545" marB="0">
                    <a:lnT w="6350">
                      <a:solidFill>
                        <a:srgbClr val="000000"/>
                      </a:solidFill>
                      <a:prstDash val="solid"/>
                    </a:lnT>
                    <a:solidFill>
                      <a:srgbClr val="F1F1F1"/>
                    </a:solidFill>
                  </a:tcPr>
                </a:tc>
                <a:tc>
                  <a:txBody>
                    <a:bodyPr/>
                    <a:lstStyle/>
                    <a:p>
                      <a:pPr marL="29209" algn="ctr">
                        <a:lnSpc>
                          <a:spcPct val="100000"/>
                        </a:lnSpc>
                        <a:spcBef>
                          <a:spcPts val="335"/>
                        </a:spcBef>
                      </a:pPr>
                      <a:r>
                        <a:rPr sz="950" spc="-5" dirty="0">
                          <a:latin typeface="Times New Roman"/>
                          <a:cs typeface="Times New Roman"/>
                        </a:rPr>
                        <a:t>10.61</a:t>
                      </a:r>
                      <a:endParaRPr sz="950">
                        <a:latin typeface="Times New Roman"/>
                        <a:cs typeface="Times New Roman"/>
                      </a:endParaRPr>
                    </a:p>
                  </a:txBody>
                  <a:tcPr marL="0" marR="0" marT="42545" marB="0">
                    <a:lnT w="6350">
                      <a:solidFill>
                        <a:srgbClr val="000000"/>
                      </a:solidFill>
                      <a:prstDash val="solid"/>
                    </a:lnT>
                    <a:solidFill>
                      <a:srgbClr val="F1F1F1"/>
                    </a:solidFill>
                  </a:tcPr>
                </a:tc>
                <a:extLst>
                  <a:ext uri="{0D108BD9-81ED-4DB2-BD59-A6C34878D82A}">
                    <a16:rowId xmlns:a16="http://schemas.microsoft.com/office/drawing/2014/main" val="10004"/>
                  </a:ext>
                </a:extLst>
              </a:tr>
              <a:tr h="240626">
                <a:tc vMerge="1">
                  <a:txBody>
                    <a:bodyPr/>
                    <a:lstStyle/>
                    <a:p>
                      <a:endParaRPr/>
                    </a:p>
                  </a:txBody>
                  <a:tcPr marL="0" marR="0" marT="0" marB="0">
                    <a:lnR w="6350">
                      <a:solidFill>
                        <a:srgbClr val="000000"/>
                      </a:solidFill>
                      <a:prstDash val="solid"/>
                    </a:lnR>
                    <a:lnT w="6350">
                      <a:solidFill>
                        <a:srgbClr val="000000"/>
                      </a:solidFill>
                      <a:prstDash val="solid"/>
                    </a:lnT>
                    <a:solidFill>
                      <a:srgbClr val="D0CECE"/>
                    </a:solidFill>
                  </a:tcPr>
                </a:tc>
                <a:tc>
                  <a:txBody>
                    <a:bodyPr/>
                    <a:lstStyle/>
                    <a:p>
                      <a:pPr marL="20955">
                        <a:lnSpc>
                          <a:spcPct val="100000"/>
                        </a:lnSpc>
                        <a:spcBef>
                          <a:spcPts val="500"/>
                        </a:spcBef>
                      </a:pPr>
                      <a:r>
                        <a:rPr sz="950" spc="-5" dirty="0">
                          <a:latin typeface="Times New Roman"/>
                          <a:cs typeface="Times New Roman"/>
                        </a:rPr>
                        <a:t>SD</a:t>
                      </a:r>
                      <a:endParaRPr sz="950">
                        <a:latin typeface="Times New Roman"/>
                        <a:cs typeface="Times New Roman"/>
                      </a:endParaRPr>
                    </a:p>
                  </a:txBody>
                  <a:tcPr marL="0" marR="0" marT="63500" marB="0">
                    <a:lnL w="6350">
                      <a:solidFill>
                        <a:srgbClr val="000000"/>
                      </a:solidFill>
                      <a:prstDash val="solid"/>
                    </a:lnL>
                    <a:solidFill>
                      <a:srgbClr val="F1F1F1"/>
                    </a:solidFill>
                  </a:tcPr>
                </a:tc>
                <a:tc>
                  <a:txBody>
                    <a:bodyPr/>
                    <a:lstStyle/>
                    <a:p>
                      <a:pPr algn="ctr">
                        <a:lnSpc>
                          <a:spcPct val="100000"/>
                        </a:lnSpc>
                        <a:spcBef>
                          <a:spcPts val="130"/>
                        </a:spcBef>
                      </a:pPr>
                      <a:r>
                        <a:rPr sz="950" spc="-5" dirty="0">
                          <a:latin typeface="Times New Roman"/>
                          <a:cs typeface="Times New Roman"/>
                        </a:rPr>
                        <a:t>0.65</a:t>
                      </a:r>
                      <a:endParaRPr sz="950">
                        <a:latin typeface="Times New Roman"/>
                        <a:cs typeface="Times New Roman"/>
                      </a:endParaRPr>
                    </a:p>
                  </a:txBody>
                  <a:tcPr marL="0" marR="0" marT="16510" marB="0">
                    <a:solidFill>
                      <a:srgbClr val="F1F1F1"/>
                    </a:solidFill>
                  </a:tcPr>
                </a:tc>
                <a:tc>
                  <a:txBody>
                    <a:bodyPr/>
                    <a:lstStyle/>
                    <a:p>
                      <a:pPr algn="ctr">
                        <a:lnSpc>
                          <a:spcPct val="100000"/>
                        </a:lnSpc>
                        <a:spcBef>
                          <a:spcPts val="130"/>
                        </a:spcBef>
                      </a:pPr>
                      <a:r>
                        <a:rPr sz="950" spc="-5" dirty="0">
                          <a:latin typeface="Times New Roman"/>
                          <a:cs typeface="Times New Roman"/>
                        </a:rPr>
                        <a:t>3909.89</a:t>
                      </a:r>
                      <a:endParaRPr sz="950">
                        <a:latin typeface="Times New Roman"/>
                        <a:cs typeface="Times New Roman"/>
                      </a:endParaRPr>
                    </a:p>
                  </a:txBody>
                  <a:tcPr marL="0" marR="0" marT="16510" marB="0">
                    <a:solidFill>
                      <a:srgbClr val="F1F1F1"/>
                    </a:solidFill>
                  </a:tcPr>
                </a:tc>
                <a:tc>
                  <a:txBody>
                    <a:bodyPr/>
                    <a:lstStyle/>
                    <a:p>
                      <a:pPr marR="13335" algn="ctr">
                        <a:lnSpc>
                          <a:spcPct val="100000"/>
                        </a:lnSpc>
                        <a:spcBef>
                          <a:spcPts val="130"/>
                        </a:spcBef>
                      </a:pPr>
                      <a:r>
                        <a:rPr sz="950" spc="-5" dirty="0">
                          <a:latin typeface="Times New Roman"/>
                          <a:cs typeface="Times New Roman"/>
                        </a:rPr>
                        <a:t>0.08</a:t>
                      </a:r>
                      <a:endParaRPr sz="950">
                        <a:latin typeface="Times New Roman"/>
                        <a:cs typeface="Times New Roman"/>
                      </a:endParaRPr>
                    </a:p>
                  </a:txBody>
                  <a:tcPr marL="0" marR="0" marT="16510" marB="0">
                    <a:solidFill>
                      <a:srgbClr val="F1F1F1"/>
                    </a:solidFill>
                  </a:tcPr>
                </a:tc>
                <a:tc>
                  <a:txBody>
                    <a:bodyPr/>
                    <a:lstStyle/>
                    <a:p>
                      <a:pPr marR="282575" algn="r">
                        <a:lnSpc>
                          <a:spcPct val="100000"/>
                        </a:lnSpc>
                        <a:spcBef>
                          <a:spcPts val="130"/>
                        </a:spcBef>
                      </a:pPr>
                      <a:r>
                        <a:rPr sz="950" dirty="0">
                          <a:latin typeface="Times New Roman"/>
                          <a:cs typeface="Times New Roman"/>
                        </a:rPr>
                        <a:t>1.78</a:t>
                      </a:r>
                      <a:endParaRPr sz="950">
                        <a:latin typeface="Times New Roman"/>
                        <a:cs typeface="Times New Roman"/>
                      </a:endParaRPr>
                    </a:p>
                  </a:txBody>
                  <a:tcPr marL="0" marR="0" marT="16510" marB="0">
                    <a:solidFill>
                      <a:srgbClr val="F1F1F1"/>
                    </a:solidFill>
                  </a:tcPr>
                </a:tc>
                <a:tc>
                  <a:txBody>
                    <a:bodyPr/>
                    <a:lstStyle/>
                    <a:p>
                      <a:pPr marR="316865" algn="r">
                        <a:lnSpc>
                          <a:spcPct val="100000"/>
                        </a:lnSpc>
                        <a:spcBef>
                          <a:spcPts val="130"/>
                        </a:spcBef>
                      </a:pPr>
                      <a:r>
                        <a:rPr sz="950" dirty="0">
                          <a:latin typeface="Times New Roman"/>
                          <a:cs typeface="Times New Roman"/>
                        </a:rPr>
                        <a:t>0.14</a:t>
                      </a:r>
                      <a:endParaRPr sz="950">
                        <a:latin typeface="Times New Roman"/>
                        <a:cs typeface="Times New Roman"/>
                      </a:endParaRPr>
                    </a:p>
                  </a:txBody>
                  <a:tcPr marL="0" marR="0" marT="16510" marB="0">
                    <a:solidFill>
                      <a:srgbClr val="F1F1F1"/>
                    </a:solidFill>
                  </a:tcPr>
                </a:tc>
                <a:tc>
                  <a:txBody>
                    <a:bodyPr/>
                    <a:lstStyle/>
                    <a:p>
                      <a:pPr marL="29209" algn="ctr">
                        <a:lnSpc>
                          <a:spcPct val="100000"/>
                        </a:lnSpc>
                        <a:spcBef>
                          <a:spcPts val="130"/>
                        </a:spcBef>
                      </a:pPr>
                      <a:r>
                        <a:rPr sz="950" spc="-5" dirty="0">
                          <a:latin typeface="Times New Roman"/>
                          <a:cs typeface="Times New Roman"/>
                        </a:rPr>
                        <a:t>1.60</a:t>
                      </a:r>
                      <a:endParaRPr sz="950">
                        <a:latin typeface="Times New Roman"/>
                        <a:cs typeface="Times New Roman"/>
                      </a:endParaRPr>
                    </a:p>
                  </a:txBody>
                  <a:tcPr marL="0" marR="0" marT="16510" marB="0">
                    <a:solidFill>
                      <a:srgbClr val="F1F1F1"/>
                    </a:solidFill>
                  </a:tcPr>
                </a:tc>
                <a:extLst>
                  <a:ext uri="{0D108BD9-81ED-4DB2-BD59-A6C34878D82A}">
                    <a16:rowId xmlns:a16="http://schemas.microsoft.com/office/drawing/2014/main" val="10005"/>
                  </a:ext>
                </a:extLst>
              </a:tr>
              <a:tr h="214460">
                <a:tc vMerge="1">
                  <a:txBody>
                    <a:bodyPr/>
                    <a:lstStyle/>
                    <a:p>
                      <a:endParaRPr/>
                    </a:p>
                  </a:txBody>
                  <a:tcPr marL="0" marR="0" marT="0" marB="0">
                    <a:lnR w="6350">
                      <a:solidFill>
                        <a:srgbClr val="000000"/>
                      </a:solidFill>
                      <a:prstDash val="solid"/>
                    </a:lnR>
                    <a:lnT w="6350">
                      <a:solidFill>
                        <a:srgbClr val="000000"/>
                      </a:solidFill>
                      <a:prstDash val="solid"/>
                    </a:lnT>
                    <a:solidFill>
                      <a:srgbClr val="D0CECE"/>
                    </a:solidFill>
                  </a:tcPr>
                </a:tc>
                <a:tc>
                  <a:txBody>
                    <a:bodyPr/>
                    <a:lstStyle/>
                    <a:p>
                      <a:pPr marL="20955">
                        <a:lnSpc>
                          <a:spcPts val="1085"/>
                        </a:lnSpc>
                        <a:spcBef>
                          <a:spcPts val="500"/>
                        </a:spcBef>
                      </a:pPr>
                      <a:r>
                        <a:rPr sz="950" spc="-5" dirty="0">
                          <a:latin typeface="Times New Roman"/>
                          <a:cs typeface="Times New Roman"/>
                        </a:rPr>
                        <a:t>SE</a:t>
                      </a:r>
                      <a:endParaRPr sz="950">
                        <a:latin typeface="Times New Roman"/>
                        <a:cs typeface="Times New Roman"/>
                      </a:endParaRPr>
                    </a:p>
                  </a:txBody>
                  <a:tcPr marL="0" marR="0" marT="63500" marB="0">
                    <a:lnL w="6350">
                      <a:solidFill>
                        <a:srgbClr val="000000"/>
                      </a:solidFill>
                      <a:prstDash val="solid"/>
                    </a:lnL>
                    <a:solidFill>
                      <a:srgbClr val="F1F1F1"/>
                    </a:solidFill>
                  </a:tcPr>
                </a:tc>
                <a:tc>
                  <a:txBody>
                    <a:bodyPr/>
                    <a:lstStyle/>
                    <a:p>
                      <a:pPr algn="ctr">
                        <a:lnSpc>
                          <a:spcPct val="100000"/>
                        </a:lnSpc>
                        <a:spcBef>
                          <a:spcPts val="130"/>
                        </a:spcBef>
                      </a:pPr>
                      <a:r>
                        <a:rPr sz="950" spc="-5" dirty="0">
                          <a:latin typeface="Times New Roman"/>
                          <a:cs typeface="Times New Roman"/>
                        </a:rPr>
                        <a:t>0.33</a:t>
                      </a:r>
                      <a:endParaRPr sz="950">
                        <a:latin typeface="Times New Roman"/>
                        <a:cs typeface="Times New Roman"/>
                      </a:endParaRPr>
                    </a:p>
                  </a:txBody>
                  <a:tcPr marL="0" marR="0" marT="16510" marB="0">
                    <a:solidFill>
                      <a:srgbClr val="F1F1F1"/>
                    </a:solidFill>
                  </a:tcPr>
                </a:tc>
                <a:tc>
                  <a:txBody>
                    <a:bodyPr/>
                    <a:lstStyle/>
                    <a:p>
                      <a:pPr algn="ctr">
                        <a:lnSpc>
                          <a:spcPct val="100000"/>
                        </a:lnSpc>
                        <a:spcBef>
                          <a:spcPts val="130"/>
                        </a:spcBef>
                      </a:pPr>
                      <a:r>
                        <a:rPr sz="950" spc="-5" dirty="0">
                          <a:latin typeface="Times New Roman"/>
                          <a:cs typeface="Times New Roman"/>
                        </a:rPr>
                        <a:t>1954.94</a:t>
                      </a:r>
                      <a:endParaRPr sz="950">
                        <a:latin typeface="Times New Roman"/>
                        <a:cs typeface="Times New Roman"/>
                      </a:endParaRPr>
                    </a:p>
                  </a:txBody>
                  <a:tcPr marL="0" marR="0" marT="16510" marB="0">
                    <a:solidFill>
                      <a:srgbClr val="F1F1F1"/>
                    </a:solidFill>
                  </a:tcPr>
                </a:tc>
                <a:tc>
                  <a:txBody>
                    <a:bodyPr/>
                    <a:lstStyle/>
                    <a:p>
                      <a:pPr marR="13335" algn="ctr">
                        <a:lnSpc>
                          <a:spcPct val="100000"/>
                        </a:lnSpc>
                        <a:spcBef>
                          <a:spcPts val="130"/>
                        </a:spcBef>
                      </a:pPr>
                      <a:r>
                        <a:rPr sz="950" spc="-5" dirty="0">
                          <a:latin typeface="Times New Roman"/>
                          <a:cs typeface="Times New Roman"/>
                        </a:rPr>
                        <a:t>0.04</a:t>
                      </a:r>
                      <a:endParaRPr sz="950">
                        <a:latin typeface="Times New Roman"/>
                        <a:cs typeface="Times New Roman"/>
                      </a:endParaRPr>
                    </a:p>
                  </a:txBody>
                  <a:tcPr marL="0" marR="0" marT="16510" marB="0">
                    <a:solidFill>
                      <a:srgbClr val="F1F1F1"/>
                    </a:solidFill>
                  </a:tcPr>
                </a:tc>
                <a:tc>
                  <a:txBody>
                    <a:bodyPr/>
                    <a:lstStyle/>
                    <a:p>
                      <a:pPr marR="282575" algn="r">
                        <a:lnSpc>
                          <a:spcPct val="100000"/>
                        </a:lnSpc>
                        <a:spcBef>
                          <a:spcPts val="130"/>
                        </a:spcBef>
                      </a:pPr>
                      <a:r>
                        <a:rPr sz="950" dirty="0">
                          <a:latin typeface="Times New Roman"/>
                          <a:cs typeface="Times New Roman"/>
                        </a:rPr>
                        <a:t>0.89</a:t>
                      </a:r>
                      <a:endParaRPr sz="950">
                        <a:latin typeface="Times New Roman"/>
                        <a:cs typeface="Times New Roman"/>
                      </a:endParaRPr>
                    </a:p>
                  </a:txBody>
                  <a:tcPr marL="0" marR="0" marT="16510" marB="0">
                    <a:solidFill>
                      <a:srgbClr val="F1F1F1"/>
                    </a:solidFill>
                  </a:tcPr>
                </a:tc>
                <a:tc>
                  <a:txBody>
                    <a:bodyPr/>
                    <a:lstStyle/>
                    <a:p>
                      <a:pPr marR="316865" algn="r">
                        <a:lnSpc>
                          <a:spcPct val="100000"/>
                        </a:lnSpc>
                        <a:spcBef>
                          <a:spcPts val="130"/>
                        </a:spcBef>
                      </a:pPr>
                      <a:r>
                        <a:rPr sz="950" dirty="0">
                          <a:latin typeface="Times New Roman"/>
                          <a:cs typeface="Times New Roman"/>
                        </a:rPr>
                        <a:t>0.07</a:t>
                      </a:r>
                      <a:endParaRPr sz="950">
                        <a:latin typeface="Times New Roman"/>
                        <a:cs typeface="Times New Roman"/>
                      </a:endParaRPr>
                    </a:p>
                  </a:txBody>
                  <a:tcPr marL="0" marR="0" marT="16510" marB="0">
                    <a:solidFill>
                      <a:srgbClr val="F1F1F1"/>
                    </a:solidFill>
                  </a:tcPr>
                </a:tc>
                <a:tc>
                  <a:txBody>
                    <a:bodyPr/>
                    <a:lstStyle/>
                    <a:p>
                      <a:pPr marL="29209" algn="ctr">
                        <a:lnSpc>
                          <a:spcPct val="100000"/>
                        </a:lnSpc>
                        <a:spcBef>
                          <a:spcPts val="130"/>
                        </a:spcBef>
                      </a:pPr>
                      <a:r>
                        <a:rPr sz="950" spc="-5" dirty="0">
                          <a:latin typeface="Times New Roman"/>
                          <a:cs typeface="Times New Roman"/>
                        </a:rPr>
                        <a:t>0.80</a:t>
                      </a:r>
                      <a:endParaRPr sz="950">
                        <a:latin typeface="Times New Roman"/>
                        <a:cs typeface="Times New Roman"/>
                      </a:endParaRPr>
                    </a:p>
                  </a:txBody>
                  <a:tcPr marL="0" marR="0" marT="16510" marB="0">
                    <a:solidFill>
                      <a:srgbClr val="F1F1F1"/>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142980" y="1063831"/>
            <a:ext cx="6333490" cy="2279650"/>
          </a:xfrm>
          <a:prstGeom prst="rect">
            <a:avLst/>
          </a:prstGeom>
        </p:spPr>
        <p:txBody>
          <a:bodyPr vert="horz" wrap="square" lIns="0" tIns="3810" rIns="0" bIns="0" rtlCol="0">
            <a:spAutoFit/>
          </a:bodyPr>
          <a:lstStyle/>
          <a:p>
            <a:pPr marL="25400" marR="17780" algn="ctr">
              <a:lnSpc>
                <a:spcPct val="102800"/>
              </a:lnSpc>
              <a:spcBef>
                <a:spcPts val="30"/>
              </a:spcBef>
            </a:pPr>
            <a:r>
              <a:rPr sz="1700" b="1" i="1" spc="-5" dirty="0">
                <a:solidFill>
                  <a:prstClr val="black"/>
                </a:solidFill>
                <a:latin typeface="Times New Roman"/>
                <a:cs typeface="Times New Roman"/>
              </a:rPr>
              <a:t>Bakonyaljai természetközeli </a:t>
            </a:r>
            <a:r>
              <a:rPr sz="1700" b="1" i="1" spc="-10" dirty="0">
                <a:solidFill>
                  <a:prstClr val="black"/>
                </a:solidFill>
                <a:latin typeface="Times New Roman"/>
                <a:cs typeface="Times New Roman"/>
              </a:rPr>
              <a:t>és </a:t>
            </a:r>
            <a:r>
              <a:rPr sz="1700" b="1" i="1" spc="-5" dirty="0">
                <a:solidFill>
                  <a:prstClr val="black"/>
                </a:solidFill>
                <a:latin typeface="Times New Roman"/>
                <a:cs typeface="Times New Roman"/>
              </a:rPr>
              <a:t>másodlagos cseres-kocsánytalan</a:t>
            </a:r>
            <a:r>
              <a:rPr sz="1700" b="1" i="1" spc="-30" dirty="0">
                <a:solidFill>
                  <a:prstClr val="black"/>
                </a:solidFill>
                <a:latin typeface="Times New Roman"/>
                <a:cs typeface="Times New Roman"/>
              </a:rPr>
              <a:t> </a:t>
            </a:r>
            <a:r>
              <a:rPr sz="1700" b="1" i="1" spc="-5" dirty="0">
                <a:solidFill>
                  <a:prstClr val="black"/>
                </a:solidFill>
                <a:latin typeface="Times New Roman"/>
                <a:cs typeface="Times New Roman"/>
              </a:rPr>
              <a:t>tölgyes  és telepített akácos biodiverzitásának</a:t>
            </a:r>
            <a:r>
              <a:rPr sz="1700" b="1" i="1" spc="-20" dirty="0">
                <a:solidFill>
                  <a:prstClr val="black"/>
                </a:solidFill>
                <a:latin typeface="Times New Roman"/>
                <a:cs typeface="Times New Roman"/>
              </a:rPr>
              <a:t> </a:t>
            </a:r>
            <a:r>
              <a:rPr sz="1700" b="1" i="1" spc="-5" dirty="0">
                <a:solidFill>
                  <a:prstClr val="black"/>
                </a:solidFill>
                <a:latin typeface="Times New Roman"/>
                <a:cs typeface="Times New Roman"/>
              </a:rPr>
              <a:t>összehasonlítása</a:t>
            </a:r>
            <a:endParaRPr sz="1700">
              <a:solidFill>
                <a:prstClr val="black"/>
              </a:solidFill>
              <a:latin typeface="Times New Roman"/>
              <a:cs typeface="Times New Roman"/>
            </a:endParaRPr>
          </a:p>
          <a:p>
            <a:pPr>
              <a:spcBef>
                <a:spcPts val="45"/>
              </a:spcBef>
            </a:pPr>
            <a:endParaRPr>
              <a:solidFill>
                <a:prstClr val="black"/>
              </a:solidFill>
              <a:latin typeface="Times New Roman"/>
              <a:cs typeface="Times New Roman"/>
            </a:endParaRPr>
          </a:p>
          <a:p>
            <a:pPr marL="635" algn="ctr"/>
            <a:r>
              <a:rPr sz="1300" spc="-10" dirty="0">
                <a:solidFill>
                  <a:prstClr val="black"/>
                </a:solidFill>
                <a:latin typeface="Times New Roman"/>
                <a:cs typeface="Times New Roman"/>
              </a:rPr>
              <a:t>Takács </a:t>
            </a:r>
            <a:r>
              <a:rPr sz="1300" spc="5" dirty="0">
                <a:solidFill>
                  <a:prstClr val="black"/>
                </a:solidFill>
                <a:latin typeface="Times New Roman"/>
                <a:cs typeface="Times New Roman"/>
              </a:rPr>
              <a:t>Lúcia</a:t>
            </a:r>
            <a:r>
              <a:rPr sz="1275" spc="7" baseline="39215" dirty="0">
                <a:solidFill>
                  <a:prstClr val="black"/>
                </a:solidFill>
                <a:latin typeface="Times New Roman"/>
                <a:cs typeface="Times New Roman"/>
              </a:rPr>
              <a:t>1 </a:t>
            </a:r>
            <a:r>
              <a:rPr sz="1300" spc="5" dirty="0">
                <a:solidFill>
                  <a:prstClr val="black"/>
                </a:solidFill>
                <a:latin typeface="Times New Roman"/>
                <a:cs typeface="Times New Roman"/>
              </a:rPr>
              <a:t>– </a:t>
            </a:r>
            <a:r>
              <a:rPr sz="1300" dirty="0">
                <a:solidFill>
                  <a:prstClr val="black"/>
                </a:solidFill>
                <a:latin typeface="Times New Roman"/>
                <a:cs typeface="Times New Roman"/>
              </a:rPr>
              <a:t>Galambos </a:t>
            </a:r>
            <a:r>
              <a:rPr sz="1300" spc="5" dirty="0">
                <a:solidFill>
                  <a:prstClr val="black"/>
                </a:solidFill>
                <a:latin typeface="Times New Roman"/>
                <a:cs typeface="Times New Roman"/>
              </a:rPr>
              <a:t>István</a:t>
            </a:r>
            <a:r>
              <a:rPr sz="1275" spc="7" baseline="39215" dirty="0">
                <a:solidFill>
                  <a:prstClr val="black"/>
                </a:solidFill>
                <a:latin typeface="Times New Roman"/>
                <a:cs typeface="Times New Roman"/>
              </a:rPr>
              <a:t>2 </a:t>
            </a:r>
            <a:r>
              <a:rPr sz="1300" spc="5" dirty="0">
                <a:solidFill>
                  <a:prstClr val="black"/>
                </a:solidFill>
                <a:latin typeface="Times New Roman"/>
                <a:cs typeface="Times New Roman"/>
              </a:rPr>
              <a:t>– </a:t>
            </a:r>
            <a:r>
              <a:rPr sz="1300" dirty="0">
                <a:solidFill>
                  <a:prstClr val="black"/>
                </a:solidFill>
                <a:latin typeface="Times New Roman"/>
                <a:cs typeface="Times New Roman"/>
              </a:rPr>
              <a:t>Vámos Ottília</a:t>
            </a:r>
            <a:r>
              <a:rPr sz="1275" baseline="39215" dirty="0">
                <a:solidFill>
                  <a:prstClr val="black"/>
                </a:solidFill>
                <a:latin typeface="Times New Roman"/>
                <a:cs typeface="Times New Roman"/>
              </a:rPr>
              <a:t>3 </a:t>
            </a:r>
            <a:r>
              <a:rPr sz="1300" spc="5" dirty="0">
                <a:solidFill>
                  <a:prstClr val="black"/>
                </a:solidFill>
                <a:latin typeface="Times New Roman"/>
                <a:cs typeface="Times New Roman"/>
              </a:rPr>
              <a:t>– </a:t>
            </a:r>
            <a:r>
              <a:rPr sz="1300" dirty="0">
                <a:solidFill>
                  <a:prstClr val="black"/>
                </a:solidFill>
                <a:latin typeface="Times New Roman"/>
                <a:cs typeface="Times New Roman"/>
              </a:rPr>
              <a:t>Koltai</a:t>
            </a:r>
            <a:r>
              <a:rPr sz="1300" spc="120" dirty="0">
                <a:solidFill>
                  <a:prstClr val="black"/>
                </a:solidFill>
                <a:latin typeface="Times New Roman"/>
                <a:cs typeface="Times New Roman"/>
              </a:rPr>
              <a:t> </a:t>
            </a:r>
            <a:r>
              <a:rPr sz="1300" spc="5" dirty="0">
                <a:solidFill>
                  <a:prstClr val="black"/>
                </a:solidFill>
                <a:latin typeface="Times New Roman"/>
                <a:cs typeface="Times New Roman"/>
              </a:rPr>
              <a:t>Gábor</a:t>
            </a:r>
            <a:r>
              <a:rPr sz="1275" spc="7" baseline="39215" dirty="0">
                <a:solidFill>
                  <a:prstClr val="black"/>
                </a:solidFill>
                <a:latin typeface="Times New Roman"/>
                <a:cs typeface="Times New Roman"/>
              </a:rPr>
              <a:t>3</a:t>
            </a:r>
            <a:endParaRPr sz="1275" baseline="39215">
              <a:solidFill>
                <a:prstClr val="black"/>
              </a:solidFill>
              <a:latin typeface="Times New Roman"/>
              <a:cs typeface="Times New Roman"/>
            </a:endParaRPr>
          </a:p>
          <a:p>
            <a:pPr marL="636270" marR="629285" algn="ctr">
              <a:lnSpc>
                <a:spcPct val="106200"/>
              </a:lnSpc>
            </a:pPr>
            <a:r>
              <a:rPr sz="1275" spc="7" baseline="39215" dirty="0">
                <a:solidFill>
                  <a:prstClr val="black"/>
                </a:solidFill>
                <a:latin typeface="Times New Roman"/>
                <a:cs typeface="Times New Roman"/>
              </a:rPr>
              <a:t>1</a:t>
            </a:r>
            <a:r>
              <a:rPr sz="1300" spc="5" dirty="0">
                <a:solidFill>
                  <a:prstClr val="black"/>
                </a:solidFill>
                <a:latin typeface="Times New Roman"/>
                <a:cs typeface="Times New Roman"/>
              </a:rPr>
              <a:t>H-8596 Pápakovácsi, </a:t>
            </a:r>
            <a:r>
              <a:rPr sz="1300" dirty="0">
                <a:solidFill>
                  <a:prstClr val="black"/>
                </a:solidFill>
                <a:latin typeface="Times New Roman"/>
                <a:cs typeface="Times New Roman"/>
              </a:rPr>
              <a:t>Attyapuszta </a:t>
            </a:r>
            <a:r>
              <a:rPr sz="1300" spc="5" dirty="0">
                <a:solidFill>
                  <a:prstClr val="black"/>
                </a:solidFill>
                <a:latin typeface="Times New Roman"/>
                <a:cs typeface="Times New Roman"/>
              </a:rPr>
              <a:t>3., e-mail:</a:t>
            </a:r>
            <a:r>
              <a:rPr sz="1300" spc="-105" dirty="0">
                <a:solidFill>
                  <a:prstClr val="black"/>
                </a:solidFill>
                <a:latin typeface="Times New Roman"/>
                <a:cs typeface="Times New Roman"/>
              </a:rPr>
              <a:t> </a:t>
            </a:r>
            <a:r>
              <a:rPr sz="1300" spc="5" dirty="0">
                <a:solidFill>
                  <a:prstClr val="black"/>
                </a:solidFill>
                <a:latin typeface="Times New Roman"/>
                <a:cs typeface="Times New Roman"/>
                <a:hlinkClick r:id="rId2"/>
              </a:rPr>
              <a:t>takacs.lucia1999@gmail.com </a:t>
            </a:r>
            <a:r>
              <a:rPr sz="1300" spc="5" dirty="0">
                <a:solidFill>
                  <a:prstClr val="black"/>
                </a:solidFill>
                <a:latin typeface="Times New Roman"/>
                <a:cs typeface="Times New Roman"/>
              </a:rPr>
              <a:t> </a:t>
            </a:r>
            <a:r>
              <a:rPr sz="1275" spc="7" baseline="39215" dirty="0">
                <a:solidFill>
                  <a:prstClr val="black"/>
                </a:solidFill>
                <a:latin typeface="Times New Roman"/>
                <a:cs typeface="Times New Roman"/>
              </a:rPr>
              <a:t>2</a:t>
            </a:r>
            <a:r>
              <a:rPr sz="1300" spc="5" dirty="0">
                <a:solidFill>
                  <a:prstClr val="black"/>
                </a:solidFill>
                <a:latin typeface="Times New Roman"/>
                <a:cs typeface="Times New Roman"/>
              </a:rPr>
              <a:t>H-8420 Zirc, </a:t>
            </a:r>
            <a:r>
              <a:rPr sz="1300" dirty="0">
                <a:solidFill>
                  <a:prstClr val="black"/>
                </a:solidFill>
                <a:latin typeface="Times New Roman"/>
                <a:cs typeface="Times New Roman"/>
              </a:rPr>
              <a:t>Alkotmány </a:t>
            </a:r>
            <a:r>
              <a:rPr sz="1300" spc="5" dirty="0">
                <a:solidFill>
                  <a:prstClr val="black"/>
                </a:solidFill>
                <a:latin typeface="Times New Roman"/>
                <a:cs typeface="Times New Roman"/>
              </a:rPr>
              <a:t>u. </a:t>
            </a:r>
            <a:r>
              <a:rPr sz="1300" dirty="0">
                <a:solidFill>
                  <a:prstClr val="black"/>
                </a:solidFill>
                <a:latin typeface="Times New Roman"/>
                <a:cs typeface="Times New Roman"/>
              </a:rPr>
              <a:t>33/A., </a:t>
            </a:r>
            <a:r>
              <a:rPr sz="1300" spc="5" dirty="0">
                <a:solidFill>
                  <a:prstClr val="black"/>
                </a:solidFill>
                <a:latin typeface="Times New Roman"/>
                <a:cs typeface="Times New Roman"/>
              </a:rPr>
              <a:t>e-mail: </a:t>
            </a:r>
            <a:r>
              <a:rPr sz="1300" spc="5" dirty="0">
                <a:solidFill>
                  <a:prstClr val="black"/>
                </a:solidFill>
                <a:latin typeface="Times New Roman"/>
                <a:cs typeface="Times New Roman"/>
                <a:hlinkClick r:id="rId3"/>
              </a:rPr>
              <a:t>didymodon94@gmail.com </a:t>
            </a:r>
            <a:r>
              <a:rPr sz="1300" spc="5" dirty="0">
                <a:solidFill>
                  <a:prstClr val="black"/>
                </a:solidFill>
                <a:latin typeface="Times New Roman"/>
                <a:cs typeface="Times New Roman"/>
              </a:rPr>
              <a:t> </a:t>
            </a:r>
            <a:r>
              <a:rPr sz="1275" baseline="39215" dirty="0">
                <a:solidFill>
                  <a:prstClr val="black"/>
                </a:solidFill>
                <a:latin typeface="Times New Roman"/>
                <a:cs typeface="Times New Roman"/>
              </a:rPr>
              <a:t>3</a:t>
            </a:r>
            <a:r>
              <a:rPr sz="1300" dirty="0">
                <a:solidFill>
                  <a:prstClr val="black"/>
                </a:solidFill>
                <a:latin typeface="Times New Roman"/>
                <a:cs typeface="Times New Roman"/>
              </a:rPr>
              <a:t>Széchenyi </a:t>
            </a:r>
            <a:r>
              <a:rPr sz="1300" spc="5" dirty="0">
                <a:solidFill>
                  <a:prstClr val="black"/>
                </a:solidFill>
                <a:latin typeface="Times New Roman"/>
                <a:cs typeface="Times New Roman"/>
              </a:rPr>
              <a:t>Egyetem </a:t>
            </a:r>
            <a:r>
              <a:rPr sz="1300" dirty="0">
                <a:solidFill>
                  <a:prstClr val="black"/>
                </a:solidFill>
                <a:latin typeface="Times New Roman"/>
                <a:cs typeface="Times New Roman"/>
              </a:rPr>
              <a:t>Albert </a:t>
            </a:r>
            <a:r>
              <a:rPr sz="1300" spc="5" dirty="0">
                <a:solidFill>
                  <a:prstClr val="black"/>
                </a:solidFill>
                <a:latin typeface="Times New Roman"/>
                <a:cs typeface="Times New Roman"/>
              </a:rPr>
              <a:t>Kázmér Mosonmagyaróvári</a:t>
            </a:r>
            <a:r>
              <a:rPr sz="1300" spc="-80" dirty="0">
                <a:solidFill>
                  <a:prstClr val="black"/>
                </a:solidFill>
                <a:latin typeface="Times New Roman"/>
                <a:cs typeface="Times New Roman"/>
              </a:rPr>
              <a:t> </a:t>
            </a:r>
            <a:r>
              <a:rPr sz="1300" spc="-10" dirty="0">
                <a:solidFill>
                  <a:prstClr val="black"/>
                </a:solidFill>
                <a:latin typeface="Times New Roman"/>
                <a:cs typeface="Times New Roman"/>
              </a:rPr>
              <a:t>Kar,</a:t>
            </a:r>
            <a:endParaRPr sz="1300">
              <a:solidFill>
                <a:prstClr val="black"/>
              </a:solidFill>
              <a:latin typeface="Times New Roman"/>
              <a:cs typeface="Times New Roman"/>
            </a:endParaRPr>
          </a:p>
          <a:p>
            <a:pPr algn="ctr">
              <a:spcBef>
                <a:spcPts val="100"/>
              </a:spcBef>
            </a:pPr>
            <a:r>
              <a:rPr sz="1300" spc="5" dirty="0">
                <a:solidFill>
                  <a:prstClr val="black"/>
                </a:solidFill>
                <a:latin typeface="Times New Roman"/>
                <a:cs typeface="Times New Roman"/>
              </a:rPr>
              <a:t>H-9200 </a:t>
            </a:r>
            <a:r>
              <a:rPr sz="1300" dirty="0">
                <a:solidFill>
                  <a:prstClr val="black"/>
                </a:solidFill>
                <a:latin typeface="Times New Roman"/>
                <a:cs typeface="Times New Roman"/>
              </a:rPr>
              <a:t>Mosonmagyaróvár, Vár tér 2., </a:t>
            </a:r>
            <a:r>
              <a:rPr sz="1300" spc="5" dirty="0">
                <a:solidFill>
                  <a:prstClr val="black"/>
                </a:solidFill>
                <a:latin typeface="Times New Roman"/>
                <a:cs typeface="Times New Roman"/>
              </a:rPr>
              <a:t>e-mail:</a:t>
            </a:r>
            <a:r>
              <a:rPr sz="1300" spc="-25" dirty="0">
                <a:solidFill>
                  <a:prstClr val="black"/>
                </a:solidFill>
                <a:latin typeface="Times New Roman"/>
                <a:cs typeface="Times New Roman"/>
              </a:rPr>
              <a:t> </a:t>
            </a:r>
            <a:r>
              <a:rPr sz="1300" spc="5" dirty="0">
                <a:solidFill>
                  <a:prstClr val="black"/>
                </a:solidFill>
                <a:latin typeface="Times New Roman"/>
                <a:cs typeface="Times New Roman"/>
                <a:hlinkClick r:id="rId4"/>
              </a:rPr>
              <a:t>vamos.ottilia@sze.hu</a:t>
            </a:r>
            <a:endParaRPr sz="1300">
              <a:solidFill>
                <a:prstClr val="black"/>
              </a:solidFill>
              <a:latin typeface="Times New Roman"/>
              <a:cs typeface="Times New Roman"/>
            </a:endParaRPr>
          </a:p>
          <a:p>
            <a:pPr algn="ctr">
              <a:spcBef>
                <a:spcPts val="95"/>
              </a:spcBef>
            </a:pPr>
            <a:r>
              <a:rPr sz="1275" baseline="39215" dirty="0">
                <a:solidFill>
                  <a:prstClr val="black"/>
                </a:solidFill>
                <a:latin typeface="Times New Roman"/>
                <a:cs typeface="Times New Roman"/>
              </a:rPr>
              <a:t>4</a:t>
            </a:r>
            <a:r>
              <a:rPr sz="1300" dirty="0">
                <a:solidFill>
                  <a:prstClr val="black"/>
                </a:solidFill>
                <a:latin typeface="Times New Roman"/>
                <a:cs typeface="Times New Roman"/>
              </a:rPr>
              <a:t>Széchenyi </a:t>
            </a:r>
            <a:r>
              <a:rPr sz="1300" spc="5" dirty="0">
                <a:solidFill>
                  <a:prstClr val="black"/>
                </a:solidFill>
                <a:latin typeface="Times New Roman"/>
                <a:cs typeface="Times New Roman"/>
              </a:rPr>
              <a:t>Egyetem </a:t>
            </a:r>
            <a:r>
              <a:rPr sz="1300" dirty="0">
                <a:solidFill>
                  <a:prstClr val="black"/>
                </a:solidFill>
                <a:latin typeface="Times New Roman"/>
                <a:cs typeface="Times New Roman"/>
              </a:rPr>
              <a:t>Albert </a:t>
            </a:r>
            <a:r>
              <a:rPr sz="1300" spc="5" dirty="0">
                <a:solidFill>
                  <a:prstClr val="black"/>
                </a:solidFill>
                <a:latin typeface="Times New Roman"/>
                <a:cs typeface="Times New Roman"/>
              </a:rPr>
              <a:t>Kázmér Mosonmagyaróvári</a:t>
            </a:r>
            <a:r>
              <a:rPr sz="1300" spc="-80" dirty="0">
                <a:solidFill>
                  <a:prstClr val="black"/>
                </a:solidFill>
                <a:latin typeface="Times New Roman"/>
                <a:cs typeface="Times New Roman"/>
              </a:rPr>
              <a:t> </a:t>
            </a:r>
            <a:r>
              <a:rPr sz="1300" spc="-10" dirty="0">
                <a:solidFill>
                  <a:prstClr val="black"/>
                </a:solidFill>
                <a:latin typeface="Times New Roman"/>
                <a:cs typeface="Times New Roman"/>
              </a:rPr>
              <a:t>Kar,</a:t>
            </a:r>
            <a:endParaRPr sz="1300">
              <a:solidFill>
                <a:prstClr val="black"/>
              </a:solidFill>
              <a:latin typeface="Times New Roman"/>
              <a:cs typeface="Times New Roman"/>
            </a:endParaRPr>
          </a:p>
          <a:p>
            <a:pPr algn="ctr">
              <a:spcBef>
                <a:spcPts val="100"/>
              </a:spcBef>
            </a:pPr>
            <a:r>
              <a:rPr sz="1300" spc="5" dirty="0">
                <a:solidFill>
                  <a:prstClr val="black"/>
                </a:solidFill>
                <a:latin typeface="Times New Roman"/>
                <a:cs typeface="Times New Roman"/>
              </a:rPr>
              <a:t>H-9200 </a:t>
            </a:r>
            <a:r>
              <a:rPr sz="1300" dirty="0">
                <a:solidFill>
                  <a:prstClr val="black"/>
                </a:solidFill>
                <a:latin typeface="Times New Roman"/>
                <a:cs typeface="Times New Roman"/>
              </a:rPr>
              <a:t>Mosonmagyaróvár, Vár tér 2., </a:t>
            </a:r>
            <a:r>
              <a:rPr sz="1300" spc="5" dirty="0">
                <a:solidFill>
                  <a:prstClr val="black"/>
                </a:solidFill>
                <a:latin typeface="Times New Roman"/>
                <a:cs typeface="Times New Roman"/>
              </a:rPr>
              <a:t>e-mail: koltai.gabor@</a:t>
            </a:r>
            <a:r>
              <a:rPr sz="1300" spc="-20" dirty="0">
                <a:solidFill>
                  <a:prstClr val="black"/>
                </a:solidFill>
                <a:latin typeface="Times New Roman"/>
                <a:cs typeface="Times New Roman"/>
              </a:rPr>
              <a:t> </a:t>
            </a:r>
            <a:r>
              <a:rPr sz="1300" dirty="0">
                <a:solidFill>
                  <a:prstClr val="black"/>
                </a:solidFill>
                <a:latin typeface="Times New Roman"/>
                <a:cs typeface="Times New Roman"/>
              </a:rPr>
              <a:t>sze.hu</a:t>
            </a:r>
            <a:endParaRPr sz="1300">
              <a:solidFill>
                <a:prstClr val="black"/>
              </a:solidFill>
              <a:latin typeface="Times New Roman"/>
              <a:cs typeface="Times New Roman"/>
            </a:endParaRPr>
          </a:p>
        </p:txBody>
      </p:sp>
      <p:sp>
        <p:nvSpPr>
          <p:cNvPr id="3" name="object 3"/>
          <p:cNvSpPr/>
          <p:nvPr/>
        </p:nvSpPr>
        <p:spPr>
          <a:xfrm>
            <a:off x="10759160" y="604118"/>
            <a:ext cx="2783785" cy="2969411"/>
          </a:xfrm>
          <a:prstGeom prst="rect">
            <a:avLst/>
          </a:prstGeom>
          <a:blipFill>
            <a:blip r:embed="rId5" cstate="print"/>
            <a:stretch>
              <a:fillRect/>
            </a:stretch>
          </a:blipFill>
        </p:spPr>
        <p:txBody>
          <a:bodyPr wrap="square" lIns="0" tIns="0" rIns="0" bIns="0" rtlCol="0"/>
          <a:lstStyle/>
          <a:p>
            <a:endParaRPr>
              <a:solidFill>
                <a:prstClr val="black"/>
              </a:solidFill>
              <a:latin typeface="Calibri"/>
            </a:endParaRPr>
          </a:p>
        </p:txBody>
      </p:sp>
      <p:sp>
        <p:nvSpPr>
          <p:cNvPr id="4" name="object 4"/>
          <p:cNvSpPr txBox="1"/>
          <p:nvPr/>
        </p:nvSpPr>
        <p:spPr>
          <a:xfrm>
            <a:off x="898765" y="3997931"/>
            <a:ext cx="4444365" cy="6410088"/>
          </a:xfrm>
          <a:prstGeom prst="rect">
            <a:avLst/>
          </a:prstGeom>
        </p:spPr>
        <p:txBody>
          <a:bodyPr vert="horz" wrap="square" lIns="0" tIns="13335" rIns="0" bIns="0" rtlCol="0">
            <a:spAutoFit/>
          </a:bodyPr>
          <a:lstStyle/>
          <a:p>
            <a:pPr marL="12700">
              <a:spcBef>
                <a:spcPts val="105"/>
              </a:spcBef>
            </a:pPr>
            <a:r>
              <a:rPr sz="1500" b="1" dirty="0">
                <a:solidFill>
                  <a:prstClr val="black"/>
                </a:solidFill>
                <a:latin typeface="Times New Roman"/>
                <a:cs typeface="Times New Roman"/>
              </a:rPr>
              <a:t>Bevezetés</a:t>
            </a:r>
            <a:endParaRPr sz="1500">
              <a:solidFill>
                <a:prstClr val="black"/>
              </a:solidFill>
              <a:latin typeface="Times New Roman"/>
              <a:cs typeface="Times New Roman"/>
            </a:endParaRPr>
          </a:p>
          <a:p>
            <a:pPr marL="12700" marR="5080" algn="just">
              <a:lnSpc>
                <a:spcPct val="94600"/>
              </a:lnSpc>
              <a:spcBef>
                <a:spcPts val="185"/>
              </a:spcBef>
            </a:pPr>
            <a:r>
              <a:rPr sz="1500" dirty="0">
                <a:solidFill>
                  <a:prstClr val="black"/>
                </a:solidFill>
                <a:latin typeface="Times New Roman"/>
                <a:cs typeface="Times New Roman"/>
              </a:rPr>
              <a:t>A Pápai-Bakonyalja kistáj egyik országos jelentőségű  természetvédelmi </a:t>
            </a:r>
            <a:r>
              <a:rPr sz="1500" spc="-5" dirty="0">
                <a:solidFill>
                  <a:prstClr val="black"/>
                </a:solidFill>
                <a:latin typeface="Times New Roman"/>
                <a:cs typeface="Times New Roman"/>
              </a:rPr>
              <a:t>területe </a:t>
            </a:r>
            <a:r>
              <a:rPr sz="1500" dirty="0">
                <a:solidFill>
                  <a:prstClr val="black"/>
                </a:solidFill>
                <a:latin typeface="Times New Roman"/>
                <a:cs typeface="Times New Roman"/>
              </a:rPr>
              <a:t>a </a:t>
            </a:r>
            <a:r>
              <a:rPr sz="1500" spc="-5" dirty="0">
                <a:solidFill>
                  <a:prstClr val="black"/>
                </a:solidFill>
                <a:latin typeface="Times New Roman"/>
                <a:cs typeface="Times New Roman"/>
              </a:rPr>
              <a:t>Pápakovácsi </a:t>
            </a:r>
            <a:r>
              <a:rPr sz="1500" dirty="0">
                <a:solidFill>
                  <a:prstClr val="black"/>
                </a:solidFill>
                <a:latin typeface="Times New Roman"/>
                <a:cs typeface="Times New Roman"/>
              </a:rPr>
              <a:t>határában, </a:t>
            </a:r>
            <a:r>
              <a:rPr sz="1500" spc="-5" dirty="0">
                <a:solidFill>
                  <a:prstClr val="black"/>
                </a:solidFill>
                <a:latin typeface="Times New Roman"/>
                <a:cs typeface="Times New Roman"/>
              </a:rPr>
              <a:t>Aty-  </a:t>
            </a:r>
            <a:r>
              <a:rPr sz="1500" dirty="0">
                <a:solidFill>
                  <a:prstClr val="black"/>
                </a:solidFill>
                <a:latin typeface="Times New Roman"/>
                <a:cs typeface="Times New Roman"/>
              </a:rPr>
              <a:t>tyapuszta közelében található </a:t>
            </a:r>
            <a:r>
              <a:rPr sz="1500" spc="-5" dirty="0">
                <a:solidFill>
                  <a:prstClr val="black"/>
                </a:solidFill>
                <a:latin typeface="Times New Roman"/>
                <a:cs typeface="Times New Roman"/>
              </a:rPr>
              <a:t>Attyai-láprét </a:t>
            </a:r>
            <a:r>
              <a:rPr sz="1500" spc="-10" dirty="0">
                <a:solidFill>
                  <a:prstClr val="black"/>
                </a:solidFill>
                <a:latin typeface="Times New Roman"/>
                <a:cs typeface="Times New Roman"/>
              </a:rPr>
              <a:t>Természetvé-  </a:t>
            </a:r>
            <a:r>
              <a:rPr sz="1500" dirty="0">
                <a:solidFill>
                  <a:prstClr val="black"/>
                </a:solidFill>
                <a:latin typeface="Times New Roman"/>
                <a:cs typeface="Times New Roman"/>
              </a:rPr>
              <a:t>delmi </a:t>
            </a:r>
            <a:r>
              <a:rPr sz="1500" spc="-15" dirty="0">
                <a:solidFill>
                  <a:prstClr val="black"/>
                </a:solidFill>
                <a:latin typeface="Times New Roman"/>
                <a:cs typeface="Times New Roman"/>
              </a:rPr>
              <a:t>Terület, </a:t>
            </a:r>
            <a:r>
              <a:rPr sz="1500" dirty="0">
                <a:solidFill>
                  <a:prstClr val="black"/>
                </a:solidFill>
                <a:latin typeface="Times New Roman"/>
                <a:cs typeface="Times New Roman"/>
              </a:rPr>
              <a:t>melynek természeti viszonyai, növény- és  állatvilága, tájtörténete jól ismert </a:t>
            </a:r>
            <a:r>
              <a:rPr sz="1500" spc="-15" dirty="0">
                <a:solidFill>
                  <a:prstClr val="black"/>
                </a:solidFill>
                <a:latin typeface="Times New Roman"/>
                <a:cs typeface="Times New Roman"/>
              </a:rPr>
              <a:t>(Tallós </a:t>
            </a:r>
            <a:r>
              <a:rPr sz="1500" dirty="0">
                <a:solidFill>
                  <a:prstClr val="black"/>
                </a:solidFill>
                <a:latin typeface="Times New Roman"/>
                <a:cs typeface="Times New Roman"/>
              </a:rPr>
              <a:t>1954; Bauer et  al. 2001; </a:t>
            </a:r>
            <a:r>
              <a:rPr sz="1500" spc="-5" dirty="0">
                <a:solidFill>
                  <a:prstClr val="black"/>
                </a:solidFill>
                <a:latin typeface="Times New Roman"/>
                <a:cs typeface="Times New Roman"/>
              </a:rPr>
              <a:t>Futó </a:t>
            </a:r>
            <a:r>
              <a:rPr sz="1500" dirty="0">
                <a:solidFill>
                  <a:prstClr val="black"/>
                </a:solidFill>
                <a:latin typeface="Times New Roman"/>
                <a:cs typeface="Times New Roman"/>
              </a:rPr>
              <a:t>– </a:t>
            </a:r>
            <a:r>
              <a:rPr sz="1500" spc="-5" dirty="0">
                <a:solidFill>
                  <a:prstClr val="black"/>
                </a:solidFill>
                <a:latin typeface="Times New Roman"/>
                <a:cs typeface="Times New Roman"/>
              </a:rPr>
              <a:t>Mesterházy </a:t>
            </a:r>
            <a:r>
              <a:rPr sz="1500" dirty="0">
                <a:solidFill>
                  <a:prstClr val="black"/>
                </a:solidFill>
                <a:latin typeface="Times New Roman"/>
                <a:cs typeface="Times New Roman"/>
              </a:rPr>
              <a:t>2013), de a lápmedencét  övező magasabb térszín növényzetéről kevés </a:t>
            </a:r>
            <a:r>
              <a:rPr sz="1500" spc="-5" dirty="0">
                <a:solidFill>
                  <a:prstClr val="black"/>
                </a:solidFill>
                <a:latin typeface="Times New Roman"/>
                <a:cs typeface="Times New Roman"/>
              </a:rPr>
              <a:t>irodalmi  </a:t>
            </a:r>
            <a:r>
              <a:rPr sz="1500" dirty="0">
                <a:solidFill>
                  <a:prstClr val="black"/>
                </a:solidFill>
                <a:latin typeface="Times New Roman"/>
                <a:cs typeface="Times New Roman"/>
              </a:rPr>
              <a:t>adat található, </a:t>
            </a:r>
            <a:r>
              <a:rPr sz="1500" spc="-5" dirty="0">
                <a:solidFill>
                  <a:prstClr val="black"/>
                </a:solidFill>
                <a:latin typeface="Times New Roman"/>
                <a:cs typeface="Times New Roman"/>
              </a:rPr>
              <a:t>ezért </a:t>
            </a:r>
            <a:r>
              <a:rPr sz="1500" dirty="0">
                <a:solidFill>
                  <a:prstClr val="black"/>
                </a:solidFill>
                <a:latin typeface="Times New Roman"/>
                <a:cs typeface="Times New Roman"/>
              </a:rPr>
              <a:t>indokoltnak </a:t>
            </a:r>
            <a:r>
              <a:rPr sz="1500" spc="-5" dirty="0">
                <a:solidFill>
                  <a:prstClr val="black"/>
                </a:solidFill>
                <a:latin typeface="Times New Roman"/>
                <a:cs typeface="Times New Roman"/>
              </a:rPr>
              <a:t>tűnt </a:t>
            </a:r>
            <a:r>
              <a:rPr sz="1500" dirty="0">
                <a:solidFill>
                  <a:prstClr val="black"/>
                </a:solidFill>
                <a:latin typeface="Times New Roman"/>
                <a:cs typeface="Times New Roman"/>
              </a:rPr>
              <a:t>a természetvédelmi  területet határoló erdők tanulmányozása, az </a:t>
            </a:r>
            <a:r>
              <a:rPr sz="1500" spc="-5" dirty="0">
                <a:solidFill>
                  <a:prstClr val="black"/>
                </a:solidFill>
                <a:latin typeface="Times New Roman"/>
                <a:cs typeface="Times New Roman"/>
              </a:rPr>
              <a:t>Általános  Nemzeti </a:t>
            </a:r>
            <a:r>
              <a:rPr sz="1500" dirty="0">
                <a:solidFill>
                  <a:prstClr val="black"/>
                </a:solidFill>
                <a:latin typeface="Times New Roman"/>
                <a:cs typeface="Times New Roman"/>
              </a:rPr>
              <a:t>Élőhely-osztáyozási Rendszer (Bölöni et al.  </a:t>
            </a:r>
            <a:r>
              <a:rPr sz="1500" spc="-10" dirty="0">
                <a:solidFill>
                  <a:prstClr val="black"/>
                </a:solidFill>
                <a:latin typeface="Times New Roman"/>
                <a:cs typeface="Times New Roman"/>
              </a:rPr>
              <a:t>2011) </a:t>
            </a:r>
            <a:r>
              <a:rPr sz="1500" dirty="0">
                <a:solidFill>
                  <a:prstClr val="black"/>
                </a:solidFill>
                <a:latin typeface="Times New Roman"/>
                <a:cs typeface="Times New Roman"/>
              </a:rPr>
              <a:t>(továbbiakban </a:t>
            </a:r>
            <a:r>
              <a:rPr sz="1500" spc="-5" dirty="0">
                <a:solidFill>
                  <a:prstClr val="black"/>
                </a:solidFill>
                <a:latin typeface="Times New Roman"/>
                <a:cs typeface="Times New Roman"/>
              </a:rPr>
              <a:t>ÁNÉR) </a:t>
            </a:r>
            <a:r>
              <a:rPr sz="1500" dirty="0">
                <a:solidFill>
                  <a:prstClr val="black"/>
                </a:solidFill>
                <a:latin typeface="Times New Roman"/>
                <a:cs typeface="Times New Roman"/>
              </a:rPr>
              <a:t>kategóriáinak megfelelte-  tett térképezése. A helyileg legjelentősebb térfoglalású  klimazonális cseres-kocsánytalan tölgyes (ÁNÉR kategó-  ria: </a:t>
            </a:r>
            <a:r>
              <a:rPr sz="1500" spc="-5" dirty="0">
                <a:solidFill>
                  <a:prstClr val="black"/>
                </a:solidFill>
                <a:latin typeface="Times New Roman"/>
                <a:cs typeface="Times New Roman"/>
              </a:rPr>
              <a:t>L2a) </a:t>
            </a:r>
            <a:r>
              <a:rPr sz="1500" dirty="0">
                <a:solidFill>
                  <a:prstClr val="black"/>
                </a:solidFill>
                <a:latin typeface="Times New Roman"/>
                <a:cs typeface="Times New Roman"/>
              </a:rPr>
              <a:t>történeti vonatkozásait kutatva bebizonyoso-  dott, hogy azok egy része (Pápakovácsi 2-es erdőtag) má-  </a:t>
            </a:r>
            <a:r>
              <a:rPr sz="1500" spc="-5" dirty="0">
                <a:solidFill>
                  <a:prstClr val="black"/>
                </a:solidFill>
                <a:latin typeface="Times New Roman"/>
                <a:cs typeface="Times New Roman"/>
              </a:rPr>
              <a:t>sodlagos, </a:t>
            </a:r>
            <a:r>
              <a:rPr sz="1500" dirty="0">
                <a:solidFill>
                  <a:prstClr val="black"/>
                </a:solidFill>
                <a:latin typeface="Times New Roman"/>
                <a:cs typeface="Times New Roman"/>
              </a:rPr>
              <a:t>újratelepítéssel létrehozott </a:t>
            </a:r>
            <a:r>
              <a:rPr sz="1500" spc="-15" dirty="0">
                <a:solidFill>
                  <a:prstClr val="black"/>
                </a:solidFill>
                <a:latin typeface="Times New Roman"/>
                <a:cs typeface="Times New Roman"/>
              </a:rPr>
              <a:t>állomány. </a:t>
            </a:r>
            <a:r>
              <a:rPr sz="1500" dirty="0">
                <a:solidFill>
                  <a:prstClr val="black"/>
                </a:solidFill>
                <a:latin typeface="Times New Roman"/>
                <a:cs typeface="Times New Roman"/>
              </a:rPr>
              <a:t>Edényes  flóráját korábbi bakonyalji irodalmi adatokkal </a:t>
            </a:r>
            <a:r>
              <a:rPr sz="1500" spc="-20" dirty="0">
                <a:solidFill>
                  <a:prstClr val="black"/>
                </a:solidFill>
                <a:latin typeface="Times New Roman"/>
                <a:cs typeface="Times New Roman"/>
              </a:rPr>
              <a:t>(Tallós  </a:t>
            </a:r>
            <a:r>
              <a:rPr sz="1500" dirty="0">
                <a:solidFill>
                  <a:prstClr val="black"/>
                </a:solidFill>
                <a:latin typeface="Times New Roman"/>
                <a:cs typeface="Times New Roman"/>
              </a:rPr>
              <a:t>(1959); Szodfridt – </a:t>
            </a:r>
            <a:r>
              <a:rPr sz="1500" spc="-20" dirty="0">
                <a:solidFill>
                  <a:prstClr val="black"/>
                </a:solidFill>
                <a:latin typeface="Times New Roman"/>
                <a:cs typeface="Times New Roman"/>
              </a:rPr>
              <a:t>Tallós </a:t>
            </a:r>
            <a:r>
              <a:rPr sz="1500" dirty="0">
                <a:solidFill>
                  <a:prstClr val="black"/>
                </a:solidFill>
                <a:latin typeface="Times New Roman"/>
                <a:cs typeface="Times New Roman"/>
              </a:rPr>
              <a:t>(1964)) hasonlítottuk össze. A  lápmedencét keletről határoló kiemelkedés </a:t>
            </a:r>
            <a:r>
              <a:rPr sz="1500" spc="-5" dirty="0">
                <a:solidFill>
                  <a:prstClr val="black"/>
                </a:solidFill>
                <a:latin typeface="Times New Roman"/>
                <a:cs typeface="Times New Roman"/>
              </a:rPr>
              <a:t>(Pápakovácsi:  Határ-hegy) </a:t>
            </a:r>
            <a:r>
              <a:rPr sz="1500" dirty="0">
                <a:solidFill>
                  <a:prstClr val="black"/>
                </a:solidFill>
                <a:latin typeface="Times New Roman"/>
                <a:cs typeface="Times New Roman"/>
              </a:rPr>
              <a:t>akácosa ugyancsak másodlagos: a klimati-  kus cseres-kocsánytalan tölgyest </a:t>
            </a:r>
            <a:r>
              <a:rPr sz="1500" spc="-5" dirty="0">
                <a:solidFill>
                  <a:prstClr val="black"/>
                </a:solidFill>
                <a:latin typeface="Times New Roman"/>
                <a:cs typeface="Times New Roman"/>
              </a:rPr>
              <a:t>leirtva, helyére szántó-  </a:t>
            </a:r>
            <a:r>
              <a:rPr sz="1500" dirty="0">
                <a:solidFill>
                  <a:prstClr val="black"/>
                </a:solidFill>
                <a:latin typeface="Times New Roman"/>
                <a:cs typeface="Times New Roman"/>
              </a:rPr>
              <a:t>földi és szőlőkultúrát telepítettek, melyet a közelmúltban  felhagytak, helyükön ma fiatal akácos található. </a:t>
            </a:r>
            <a:r>
              <a:rPr sz="1500" spc="-5" dirty="0">
                <a:solidFill>
                  <a:prstClr val="black"/>
                </a:solidFill>
                <a:latin typeface="Times New Roman"/>
                <a:cs typeface="Times New Roman"/>
              </a:rPr>
              <a:t>Ennek  </a:t>
            </a:r>
            <a:r>
              <a:rPr sz="1500" dirty="0">
                <a:solidFill>
                  <a:prstClr val="black"/>
                </a:solidFill>
                <a:latin typeface="Times New Roman"/>
                <a:cs typeface="Times New Roman"/>
              </a:rPr>
              <a:t>ismeretében hasonlítottuk össze a természetközeli cseres  kocsánytalan tölgyesek (Széki-erdő, </a:t>
            </a:r>
            <a:r>
              <a:rPr sz="1500" spc="-5" dirty="0">
                <a:solidFill>
                  <a:prstClr val="black"/>
                </a:solidFill>
                <a:latin typeface="Times New Roman"/>
                <a:cs typeface="Times New Roman"/>
              </a:rPr>
              <a:t>Felsőnyirádi-erdő)  </a:t>
            </a:r>
            <a:r>
              <a:rPr sz="1500" dirty="0">
                <a:solidFill>
                  <a:prstClr val="black"/>
                </a:solidFill>
                <a:latin typeface="Times New Roman"/>
                <a:cs typeface="Times New Roman"/>
              </a:rPr>
              <a:t>és a két másodlagos erdő (tölgyes és akácos) edényes fló-  ráját, vizsgálva az akác hatását a természetes növényzet-  re.</a:t>
            </a:r>
            <a:endParaRPr sz="1500">
              <a:solidFill>
                <a:prstClr val="black"/>
              </a:solidFill>
              <a:latin typeface="Times New Roman"/>
              <a:cs typeface="Times New Roman"/>
            </a:endParaRPr>
          </a:p>
        </p:txBody>
      </p:sp>
      <p:sp>
        <p:nvSpPr>
          <p:cNvPr id="5" name="object 5"/>
          <p:cNvSpPr/>
          <p:nvPr/>
        </p:nvSpPr>
        <p:spPr>
          <a:xfrm>
            <a:off x="961055" y="10532874"/>
            <a:ext cx="4382360" cy="2793150"/>
          </a:xfrm>
          <a:prstGeom prst="rect">
            <a:avLst/>
          </a:prstGeom>
          <a:blipFill>
            <a:blip r:embed="rId6" cstate="print"/>
            <a:stretch>
              <a:fillRect/>
            </a:stretch>
          </a:blipFill>
        </p:spPr>
        <p:txBody>
          <a:bodyPr wrap="square" lIns="0" tIns="0" rIns="0" bIns="0" rtlCol="0"/>
          <a:lstStyle/>
          <a:p>
            <a:endParaRPr>
              <a:solidFill>
                <a:prstClr val="black"/>
              </a:solidFill>
              <a:latin typeface="Calibri"/>
            </a:endParaRPr>
          </a:p>
        </p:txBody>
      </p:sp>
      <p:sp>
        <p:nvSpPr>
          <p:cNvPr id="6" name="object 6"/>
          <p:cNvSpPr txBox="1"/>
          <p:nvPr/>
        </p:nvSpPr>
        <p:spPr>
          <a:xfrm>
            <a:off x="903058" y="13480341"/>
            <a:ext cx="4495800" cy="1644104"/>
          </a:xfrm>
          <a:prstGeom prst="rect">
            <a:avLst/>
          </a:prstGeom>
        </p:spPr>
        <p:txBody>
          <a:bodyPr vert="horz" wrap="square" lIns="0" tIns="34925" rIns="0" bIns="0" rtlCol="0">
            <a:spAutoFit/>
          </a:bodyPr>
          <a:lstStyle/>
          <a:p>
            <a:pPr marL="172085" marR="5080" indent="1270" algn="ctr">
              <a:lnSpc>
                <a:spcPct val="89400"/>
              </a:lnSpc>
              <a:spcBef>
                <a:spcPts val="275"/>
              </a:spcBef>
            </a:pPr>
            <a:r>
              <a:rPr sz="1300" i="1" spc="5" dirty="0">
                <a:solidFill>
                  <a:prstClr val="black"/>
                </a:solidFill>
                <a:latin typeface="Times New Roman"/>
                <a:cs typeface="Times New Roman"/>
              </a:rPr>
              <a:t>A </a:t>
            </a:r>
            <a:r>
              <a:rPr sz="1300" i="1" dirty="0">
                <a:solidFill>
                  <a:prstClr val="black"/>
                </a:solidFill>
                <a:latin typeface="Times New Roman"/>
                <a:cs typeface="Times New Roman"/>
              </a:rPr>
              <a:t>vizsgálati </a:t>
            </a:r>
            <a:r>
              <a:rPr sz="1300" i="1" spc="5" dirty="0">
                <a:solidFill>
                  <a:prstClr val="black"/>
                </a:solidFill>
                <a:latin typeface="Times New Roman"/>
                <a:cs typeface="Times New Roman"/>
              </a:rPr>
              <a:t>területnek </a:t>
            </a:r>
            <a:r>
              <a:rPr sz="1300" i="1" dirty="0">
                <a:solidFill>
                  <a:prstClr val="black"/>
                </a:solidFill>
                <a:latin typeface="Times New Roman"/>
                <a:cs typeface="Times New Roman"/>
              </a:rPr>
              <a:t>kijelölt </a:t>
            </a:r>
            <a:r>
              <a:rPr sz="1300" i="1" spc="5" dirty="0">
                <a:solidFill>
                  <a:prstClr val="black"/>
                </a:solidFill>
                <a:latin typeface="Times New Roman"/>
                <a:cs typeface="Times New Roman"/>
              </a:rPr>
              <a:t>Pápakovácsi 2-es </a:t>
            </a:r>
            <a:r>
              <a:rPr sz="1300" i="1" dirty="0">
                <a:solidFill>
                  <a:prstClr val="black"/>
                </a:solidFill>
                <a:latin typeface="Times New Roman"/>
                <a:cs typeface="Times New Roman"/>
              </a:rPr>
              <a:t>(telepített töl-  </a:t>
            </a:r>
            <a:r>
              <a:rPr sz="1300" i="1" spc="5" dirty="0">
                <a:solidFill>
                  <a:prstClr val="black"/>
                </a:solidFill>
                <a:latin typeface="Times New Roman"/>
                <a:cs typeface="Times New Roman"/>
              </a:rPr>
              <a:t>gyes </a:t>
            </a:r>
            <a:r>
              <a:rPr sz="1300" i="1" dirty="0">
                <a:solidFill>
                  <a:prstClr val="black"/>
                </a:solidFill>
                <a:latin typeface="Times New Roman"/>
                <a:cs typeface="Times New Roman"/>
              </a:rPr>
              <a:t>) </a:t>
            </a:r>
            <a:r>
              <a:rPr sz="1300" i="1" spc="5" dirty="0">
                <a:solidFill>
                  <a:prstClr val="black"/>
                </a:solidFill>
                <a:latin typeface="Times New Roman"/>
                <a:cs typeface="Times New Roman"/>
              </a:rPr>
              <a:t>és </a:t>
            </a:r>
            <a:r>
              <a:rPr sz="1300" i="1" dirty="0">
                <a:solidFill>
                  <a:prstClr val="black"/>
                </a:solidFill>
                <a:latin typeface="Times New Roman"/>
                <a:cs typeface="Times New Roman"/>
              </a:rPr>
              <a:t>3-mas (klímazonális </a:t>
            </a:r>
            <a:r>
              <a:rPr sz="1300" i="1" spc="5" dirty="0">
                <a:solidFill>
                  <a:prstClr val="black"/>
                </a:solidFill>
                <a:latin typeface="Times New Roman"/>
                <a:cs typeface="Times New Roman"/>
              </a:rPr>
              <a:t>tölgyes) </a:t>
            </a:r>
            <a:r>
              <a:rPr sz="1300" i="1" dirty="0">
                <a:solidFill>
                  <a:prstClr val="black"/>
                </a:solidFill>
                <a:latin typeface="Times New Roman"/>
                <a:cs typeface="Times New Roman"/>
              </a:rPr>
              <a:t>erdőtagok </a:t>
            </a:r>
            <a:r>
              <a:rPr sz="1300" i="1" spc="5" dirty="0">
                <a:solidFill>
                  <a:prstClr val="black"/>
                </a:solidFill>
                <a:latin typeface="Times New Roman"/>
                <a:cs typeface="Times New Roman"/>
              </a:rPr>
              <a:t>és </a:t>
            </a:r>
            <a:r>
              <a:rPr sz="1300" i="1" dirty="0">
                <a:solidFill>
                  <a:prstClr val="black"/>
                </a:solidFill>
                <a:latin typeface="Times New Roman"/>
                <a:cs typeface="Times New Roman"/>
              </a:rPr>
              <a:t>részletek </a:t>
            </a:r>
            <a:r>
              <a:rPr sz="1300" i="1" spc="5" dirty="0">
                <a:solidFill>
                  <a:prstClr val="black"/>
                </a:solidFill>
                <a:latin typeface="Times New Roman"/>
                <a:cs typeface="Times New Roman"/>
              </a:rPr>
              <a:t>va-  </a:t>
            </a:r>
            <a:r>
              <a:rPr sz="1300" i="1" dirty="0">
                <a:solidFill>
                  <a:prstClr val="black"/>
                </a:solidFill>
                <a:latin typeface="Times New Roman"/>
                <a:cs typeface="Times New Roman"/>
              </a:rPr>
              <a:t>lamint </a:t>
            </a:r>
            <a:r>
              <a:rPr sz="1300" i="1" spc="5" dirty="0">
                <a:solidFill>
                  <a:prstClr val="black"/>
                </a:solidFill>
                <a:latin typeface="Times New Roman"/>
                <a:cs typeface="Times New Roman"/>
              </a:rPr>
              <a:t>a </a:t>
            </a:r>
            <a:r>
              <a:rPr sz="1300" i="1" spc="-5" dirty="0">
                <a:solidFill>
                  <a:prstClr val="black"/>
                </a:solidFill>
                <a:latin typeface="Times New Roman"/>
                <a:cs typeface="Times New Roman"/>
              </a:rPr>
              <a:t>Határ-hegy. </a:t>
            </a:r>
            <a:r>
              <a:rPr sz="1300" i="1" spc="10" dirty="0">
                <a:solidFill>
                  <a:prstClr val="black"/>
                </a:solidFill>
                <a:latin typeface="Times New Roman"/>
                <a:cs typeface="Times New Roman"/>
              </a:rPr>
              <a:t>M </a:t>
            </a:r>
            <a:r>
              <a:rPr sz="1300" i="1" spc="5" dirty="0">
                <a:solidFill>
                  <a:prstClr val="black"/>
                </a:solidFill>
                <a:latin typeface="Times New Roman"/>
                <a:cs typeface="Times New Roman"/>
              </a:rPr>
              <a:t>= 1 </a:t>
            </a:r>
            <a:r>
              <a:rPr sz="1300" i="1" dirty="0">
                <a:solidFill>
                  <a:prstClr val="black"/>
                </a:solidFill>
                <a:latin typeface="Times New Roman"/>
                <a:cs typeface="Times New Roman"/>
              </a:rPr>
              <a:t>: </a:t>
            </a:r>
            <a:r>
              <a:rPr sz="1300" i="1" spc="5" dirty="0">
                <a:solidFill>
                  <a:prstClr val="black"/>
                </a:solidFill>
                <a:latin typeface="Times New Roman"/>
                <a:cs typeface="Times New Roman"/>
              </a:rPr>
              <a:t>20</a:t>
            </a:r>
            <a:r>
              <a:rPr sz="1300" i="1" spc="-10" dirty="0">
                <a:solidFill>
                  <a:prstClr val="black"/>
                </a:solidFill>
                <a:latin typeface="Times New Roman"/>
                <a:cs typeface="Times New Roman"/>
              </a:rPr>
              <a:t> </a:t>
            </a:r>
            <a:r>
              <a:rPr sz="1300" i="1" spc="5" dirty="0">
                <a:solidFill>
                  <a:prstClr val="black"/>
                </a:solidFill>
                <a:latin typeface="Times New Roman"/>
                <a:cs typeface="Times New Roman"/>
              </a:rPr>
              <a:t>000</a:t>
            </a:r>
            <a:endParaRPr sz="1300">
              <a:solidFill>
                <a:prstClr val="black"/>
              </a:solidFill>
              <a:latin typeface="Times New Roman"/>
              <a:cs typeface="Times New Roman"/>
            </a:endParaRPr>
          </a:p>
          <a:p>
            <a:endParaRPr sz="1400">
              <a:solidFill>
                <a:prstClr val="black"/>
              </a:solidFill>
              <a:latin typeface="Times New Roman"/>
              <a:cs typeface="Times New Roman"/>
            </a:endParaRPr>
          </a:p>
          <a:p>
            <a:endParaRPr sz="1400">
              <a:solidFill>
                <a:prstClr val="black"/>
              </a:solidFill>
              <a:latin typeface="Times New Roman"/>
              <a:cs typeface="Times New Roman"/>
            </a:endParaRPr>
          </a:p>
          <a:p>
            <a:pPr marL="12700">
              <a:spcBef>
                <a:spcPts val="915"/>
              </a:spcBef>
            </a:pPr>
            <a:r>
              <a:rPr sz="1550" b="1" spc="-5" dirty="0">
                <a:solidFill>
                  <a:prstClr val="black"/>
                </a:solidFill>
                <a:latin typeface="Times New Roman"/>
                <a:cs typeface="Times New Roman"/>
              </a:rPr>
              <a:t>Anyag és módszer</a:t>
            </a:r>
            <a:endParaRPr sz="1550">
              <a:solidFill>
                <a:prstClr val="black"/>
              </a:solidFill>
              <a:latin typeface="Times New Roman"/>
              <a:cs typeface="Times New Roman"/>
            </a:endParaRPr>
          </a:p>
          <a:p>
            <a:pPr marL="12700">
              <a:spcBef>
                <a:spcPts val="370"/>
              </a:spcBef>
            </a:pPr>
            <a:r>
              <a:rPr sz="1550" dirty="0">
                <a:solidFill>
                  <a:prstClr val="black"/>
                </a:solidFill>
                <a:latin typeface="Times New Roman"/>
                <a:cs typeface="Times New Roman"/>
              </a:rPr>
              <a:t>2023</a:t>
            </a:r>
            <a:r>
              <a:rPr sz="1550" spc="110" dirty="0">
                <a:solidFill>
                  <a:prstClr val="black"/>
                </a:solidFill>
                <a:latin typeface="Times New Roman"/>
                <a:cs typeface="Times New Roman"/>
              </a:rPr>
              <a:t> </a:t>
            </a:r>
            <a:r>
              <a:rPr sz="1550" dirty="0">
                <a:solidFill>
                  <a:prstClr val="black"/>
                </a:solidFill>
                <a:latin typeface="Times New Roman"/>
                <a:cs typeface="Times New Roman"/>
              </a:rPr>
              <a:t>folyamán</a:t>
            </a:r>
            <a:r>
              <a:rPr sz="1550" spc="114" dirty="0">
                <a:solidFill>
                  <a:prstClr val="black"/>
                </a:solidFill>
                <a:latin typeface="Times New Roman"/>
                <a:cs typeface="Times New Roman"/>
              </a:rPr>
              <a:t> </a:t>
            </a:r>
            <a:r>
              <a:rPr sz="1550" spc="-5" dirty="0">
                <a:solidFill>
                  <a:prstClr val="black"/>
                </a:solidFill>
                <a:latin typeface="Times New Roman"/>
                <a:cs typeface="Times New Roman"/>
              </a:rPr>
              <a:t>egy</a:t>
            </a:r>
            <a:r>
              <a:rPr sz="1550" spc="114" dirty="0">
                <a:solidFill>
                  <a:prstClr val="black"/>
                </a:solidFill>
                <a:latin typeface="Times New Roman"/>
                <a:cs typeface="Times New Roman"/>
              </a:rPr>
              <a:t> </a:t>
            </a:r>
            <a:r>
              <a:rPr sz="1550" spc="-5" dirty="0">
                <a:solidFill>
                  <a:prstClr val="black"/>
                </a:solidFill>
                <a:latin typeface="Times New Roman"/>
                <a:cs typeface="Times New Roman"/>
              </a:rPr>
              <a:t>teljes</a:t>
            </a:r>
            <a:r>
              <a:rPr sz="1550" spc="114" dirty="0">
                <a:solidFill>
                  <a:prstClr val="black"/>
                </a:solidFill>
                <a:latin typeface="Times New Roman"/>
                <a:cs typeface="Times New Roman"/>
              </a:rPr>
              <a:t> </a:t>
            </a:r>
            <a:r>
              <a:rPr sz="1550" spc="-5" dirty="0">
                <a:solidFill>
                  <a:prstClr val="black"/>
                </a:solidFill>
                <a:latin typeface="Times New Roman"/>
                <a:cs typeface="Times New Roman"/>
              </a:rPr>
              <a:t>vegetációs</a:t>
            </a:r>
            <a:r>
              <a:rPr sz="1550" spc="114" dirty="0">
                <a:solidFill>
                  <a:prstClr val="black"/>
                </a:solidFill>
                <a:latin typeface="Times New Roman"/>
                <a:cs typeface="Times New Roman"/>
              </a:rPr>
              <a:t> </a:t>
            </a:r>
            <a:r>
              <a:rPr sz="1550" spc="-5" dirty="0">
                <a:solidFill>
                  <a:prstClr val="black"/>
                </a:solidFill>
                <a:latin typeface="Times New Roman"/>
                <a:cs typeface="Times New Roman"/>
              </a:rPr>
              <a:t>periódusban</a:t>
            </a:r>
            <a:r>
              <a:rPr sz="1550" spc="114" dirty="0">
                <a:solidFill>
                  <a:prstClr val="black"/>
                </a:solidFill>
                <a:latin typeface="Times New Roman"/>
                <a:cs typeface="Times New Roman"/>
              </a:rPr>
              <a:t> </a:t>
            </a:r>
            <a:r>
              <a:rPr sz="1550" spc="-5" dirty="0">
                <a:solidFill>
                  <a:prstClr val="black"/>
                </a:solidFill>
                <a:latin typeface="Times New Roman"/>
                <a:cs typeface="Times New Roman"/>
              </a:rPr>
              <a:t>vizs-</a:t>
            </a:r>
            <a:endParaRPr sz="1550">
              <a:solidFill>
                <a:prstClr val="black"/>
              </a:solidFill>
              <a:latin typeface="Times New Roman"/>
              <a:cs typeface="Times New Roman"/>
            </a:endParaRPr>
          </a:p>
        </p:txBody>
      </p:sp>
      <p:sp>
        <p:nvSpPr>
          <p:cNvPr id="7" name="object 7"/>
          <p:cNvSpPr txBox="1"/>
          <p:nvPr/>
        </p:nvSpPr>
        <p:spPr>
          <a:xfrm>
            <a:off x="903059" y="15065793"/>
            <a:ext cx="4420235" cy="251351"/>
          </a:xfrm>
          <a:prstGeom prst="rect">
            <a:avLst/>
          </a:prstGeom>
        </p:spPr>
        <p:txBody>
          <a:bodyPr vert="horz" wrap="square" lIns="0" tIns="12700" rIns="0" bIns="0" rtlCol="0">
            <a:spAutoFit/>
          </a:bodyPr>
          <a:lstStyle/>
          <a:p>
            <a:pPr marL="12700">
              <a:spcBef>
                <a:spcPts val="100"/>
              </a:spcBef>
              <a:tabLst>
                <a:tab pos="720725" algn="l"/>
                <a:tab pos="1024890" algn="l"/>
                <a:tab pos="1689100" algn="l"/>
                <a:tab pos="2800985" algn="l"/>
                <a:tab pos="3816350" algn="l"/>
              </a:tabLst>
            </a:pPr>
            <a:r>
              <a:rPr sz="1550" dirty="0">
                <a:solidFill>
                  <a:prstClr val="black"/>
                </a:solidFill>
                <a:latin typeface="Times New Roman"/>
                <a:cs typeface="Times New Roman"/>
              </a:rPr>
              <a:t>gáltuk	a	láprét	medencéj</a:t>
            </a:r>
            <a:r>
              <a:rPr sz="1550" spc="-5" dirty="0">
                <a:solidFill>
                  <a:prstClr val="black"/>
                </a:solidFill>
                <a:latin typeface="Times New Roman"/>
                <a:cs typeface="Times New Roman"/>
              </a:rPr>
              <a:t>é</a:t>
            </a:r>
            <a:r>
              <a:rPr sz="1550" dirty="0">
                <a:solidFill>
                  <a:prstClr val="black"/>
                </a:solidFill>
                <a:latin typeface="Times New Roman"/>
                <a:cs typeface="Times New Roman"/>
              </a:rPr>
              <a:t>t	körülvevő	erdőket</a:t>
            </a:r>
            <a:endParaRPr sz="1550">
              <a:solidFill>
                <a:prstClr val="black"/>
              </a:solidFill>
              <a:latin typeface="Times New Roman"/>
              <a:cs typeface="Times New Roman"/>
            </a:endParaRPr>
          </a:p>
        </p:txBody>
      </p:sp>
      <p:sp>
        <p:nvSpPr>
          <p:cNvPr id="8" name="object 8"/>
          <p:cNvSpPr txBox="1"/>
          <p:nvPr/>
        </p:nvSpPr>
        <p:spPr>
          <a:xfrm>
            <a:off x="903058" y="15289117"/>
            <a:ext cx="4418330" cy="251351"/>
          </a:xfrm>
          <a:prstGeom prst="rect">
            <a:avLst/>
          </a:prstGeom>
        </p:spPr>
        <p:txBody>
          <a:bodyPr vert="horz" wrap="square" lIns="0" tIns="12700" rIns="0" bIns="0" rtlCol="0">
            <a:spAutoFit/>
          </a:bodyPr>
          <a:lstStyle/>
          <a:p>
            <a:pPr marL="12700">
              <a:spcBef>
                <a:spcPts val="100"/>
              </a:spcBef>
            </a:pPr>
            <a:r>
              <a:rPr sz="1550" spc="-5" dirty="0">
                <a:solidFill>
                  <a:prstClr val="black"/>
                </a:solidFill>
                <a:latin typeface="Times New Roman"/>
                <a:cs typeface="Times New Roman"/>
              </a:rPr>
              <a:t>(Pápakovácsi </a:t>
            </a:r>
            <a:r>
              <a:rPr sz="1550" dirty="0">
                <a:solidFill>
                  <a:prstClr val="black"/>
                </a:solidFill>
                <a:latin typeface="Times New Roman"/>
                <a:cs typeface="Times New Roman"/>
              </a:rPr>
              <a:t>2-es és 3-as erdőtag. A </a:t>
            </a:r>
            <a:r>
              <a:rPr sz="1550" spc="-5" dirty="0">
                <a:solidFill>
                  <a:prstClr val="black"/>
                </a:solidFill>
                <a:latin typeface="Times New Roman"/>
                <a:cs typeface="Times New Roman"/>
              </a:rPr>
              <a:t>fajlistát</a:t>
            </a:r>
            <a:r>
              <a:rPr sz="1550" spc="185" dirty="0">
                <a:solidFill>
                  <a:prstClr val="black"/>
                </a:solidFill>
                <a:latin typeface="Times New Roman"/>
                <a:cs typeface="Times New Roman"/>
              </a:rPr>
              <a:t> </a:t>
            </a:r>
            <a:r>
              <a:rPr sz="1550" spc="-5" dirty="0">
                <a:solidFill>
                  <a:prstClr val="black"/>
                </a:solidFill>
                <a:latin typeface="Times New Roman"/>
                <a:cs typeface="Times New Roman"/>
              </a:rPr>
              <a:t>erdőrész-</a:t>
            </a:r>
            <a:endParaRPr sz="1550">
              <a:solidFill>
                <a:prstClr val="black"/>
              </a:solidFill>
              <a:latin typeface="Times New Roman"/>
              <a:cs typeface="Times New Roman"/>
            </a:endParaRPr>
          </a:p>
        </p:txBody>
      </p:sp>
      <p:sp>
        <p:nvSpPr>
          <p:cNvPr id="9" name="object 9"/>
          <p:cNvSpPr txBox="1"/>
          <p:nvPr/>
        </p:nvSpPr>
        <p:spPr>
          <a:xfrm>
            <a:off x="903059" y="15511722"/>
            <a:ext cx="4430395" cy="3830954"/>
          </a:xfrm>
          <a:prstGeom prst="rect">
            <a:avLst/>
          </a:prstGeom>
        </p:spPr>
        <p:txBody>
          <a:bodyPr vert="horz" wrap="square" lIns="0" tIns="26034" rIns="0" bIns="0" rtlCol="0">
            <a:spAutoFit/>
          </a:bodyPr>
          <a:lstStyle/>
          <a:p>
            <a:pPr marL="12700" marR="5080" algn="just">
              <a:lnSpc>
                <a:spcPct val="94400"/>
              </a:lnSpc>
              <a:spcBef>
                <a:spcPts val="204"/>
              </a:spcBef>
            </a:pPr>
            <a:r>
              <a:rPr sz="1550" spc="-5" dirty="0">
                <a:solidFill>
                  <a:prstClr val="black"/>
                </a:solidFill>
                <a:latin typeface="Times New Roman"/>
                <a:cs typeface="Times New Roman"/>
              </a:rPr>
              <a:t>letenként </a:t>
            </a:r>
            <a:r>
              <a:rPr sz="1550" dirty="0">
                <a:solidFill>
                  <a:prstClr val="black"/>
                </a:solidFill>
                <a:latin typeface="Times New Roman"/>
                <a:cs typeface="Times New Roman"/>
              </a:rPr>
              <a:t>vettük </a:t>
            </a:r>
            <a:r>
              <a:rPr sz="1550" spc="-5" dirty="0">
                <a:solidFill>
                  <a:prstClr val="black"/>
                </a:solidFill>
                <a:latin typeface="Times New Roman"/>
                <a:cs typeface="Times New Roman"/>
              </a:rPr>
              <a:t>fel, </a:t>
            </a:r>
            <a:r>
              <a:rPr sz="1550" dirty="0">
                <a:solidFill>
                  <a:prstClr val="black"/>
                </a:solidFill>
                <a:latin typeface="Times New Roman"/>
                <a:cs typeface="Times New Roman"/>
              </a:rPr>
              <a:t>majd az azonos élőhelybe </a:t>
            </a:r>
            <a:r>
              <a:rPr sz="1550" spc="-5" dirty="0">
                <a:solidFill>
                  <a:prstClr val="black"/>
                </a:solidFill>
                <a:latin typeface="Times New Roman"/>
                <a:cs typeface="Times New Roman"/>
              </a:rPr>
              <a:t>tartozó  fajlistákat egyesítettük. Az </a:t>
            </a:r>
            <a:r>
              <a:rPr sz="1550" dirty="0">
                <a:solidFill>
                  <a:prstClr val="black"/>
                </a:solidFill>
                <a:latin typeface="Times New Roman"/>
                <a:cs typeface="Times New Roman"/>
              </a:rPr>
              <a:t>üzemtervezetlen </a:t>
            </a:r>
            <a:r>
              <a:rPr sz="1550" spc="-5" dirty="0">
                <a:solidFill>
                  <a:prstClr val="black"/>
                </a:solidFill>
                <a:latin typeface="Times New Roman"/>
                <a:cs typeface="Times New Roman"/>
              </a:rPr>
              <a:t>Pápaková-  </a:t>
            </a:r>
            <a:r>
              <a:rPr sz="1550" dirty="0">
                <a:solidFill>
                  <a:prstClr val="black"/>
                </a:solidFill>
                <a:latin typeface="Times New Roman"/>
                <a:cs typeface="Times New Roman"/>
              </a:rPr>
              <a:t>csi: </a:t>
            </a:r>
            <a:r>
              <a:rPr sz="1550" spc="-5" dirty="0">
                <a:solidFill>
                  <a:prstClr val="black"/>
                </a:solidFill>
                <a:latin typeface="Times New Roman"/>
                <a:cs typeface="Times New Roman"/>
              </a:rPr>
              <a:t>Határ-hegy akácosáról egyetlen lista készült. </a:t>
            </a:r>
            <a:r>
              <a:rPr sz="1550" dirty="0">
                <a:solidFill>
                  <a:prstClr val="black"/>
                </a:solidFill>
                <a:latin typeface="Times New Roman"/>
                <a:cs typeface="Times New Roman"/>
              </a:rPr>
              <a:t>A nö-  vények </a:t>
            </a:r>
            <a:r>
              <a:rPr sz="1550" spc="-5" dirty="0">
                <a:solidFill>
                  <a:prstClr val="black"/>
                </a:solidFill>
                <a:latin typeface="Times New Roman"/>
                <a:cs typeface="Times New Roman"/>
              </a:rPr>
              <a:t>határozásához </a:t>
            </a:r>
            <a:r>
              <a:rPr sz="1550" dirty="0">
                <a:solidFill>
                  <a:prstClr val="black"/>
                </a:solidFill>
                <a:latin typeface="Times New Roman"/>
                <a:cs typeface="Times New Roman"/>
              </a:rPr>
              <a:t>a </a:t>
            </a:r>
            <a:r>
              <a:rPr sz="1550" spc="-5" dirty="0">
                <a:solidFill>
                  <a:prstClr val="black"/>
                </a:solidFill>
                <a:latin typeface="Times New Roman"/>
                <a:cs typeface="Times New Roman"/>
              </a:rPr>
              <a:t>Király </a:t>
            </a:r>
            <a:r>
              <a:rPr sz="1550" dirty="0">
                <a:solidFill>
                  <a:prstClr val="black"/>
                </a:solidFill>
                <a:latin typeface="Times New Roman"/>
                <a:cs typeface="Times New Roman"/>
              </a:rPr>
              <a:t>(2009) </a:t>
            </a:r>
            <a:r>
              <a:rPr sz="1550" spc="-5" dirty="0">
                <a:solidFill>
                  <a:prstClr val="black"/>
                </a:solidFill>
                <a:latin typeface="Times New Roman"/>
                <a:cs typeface="Times New Roman"/>
              </a:rPr>
              <a:t>által </a:t>
            </a:r>
            <a:r>
              <a:rPr sz="1550" dirty="0">
                <a:solidFill>
                  <a:prstClr val="black"/>
                </a:solidFill>
                <a:latin typeface="Times New Roman"/>
                <a:cs typeface="Times New Roman"/>
              </a:rPr>
              <a:t>szerkesztett  </a:t>
            </a:r>
            <a:r>
              <a:rPr sz="1550" spc="-5" dirty="0">
                <a:solidFill>
                  <a:prstClr val="black"/>
                </a:solidFill>
                <a:latin typeface="Times New Roman"/>
                <a:cs typeface="Times New Roman"/>
              </a:rPr>
              <a:t>Új </a:t>
            </a:r>
            <a:r>
              <a:rPr sz="1550" dirty="0">
                <a:solidFill>
                  <a:prstClr val="black"/>
                </a:solidFill>
                <a:latin typeface="Times New Roman"/>
                <a:cs typeface="Times New Roman"/>
              </a:rPr>
              <a:t>magyar füvészkönyv </a:t>
            </a:r>
            <a:r>
              <a:rPr sz="1550" spc="-5" dirty="0">
                <a:solidFill>
                  <a:prstClr val="black"/>
                </a:solidFill>
                <a:latin typeface="Times New Roman"/>
                <a:cs typeface="Times New Roman"/>
              </a:rPr>
              <a:t>határozókulcsait használtuk. </a:t>
            </a:r>
            <a:r>
              <a:rPr sz="1550" dirty="0">
                <a:solidFill>
                  <a:prstClr val="black"/>
                </a:solidFill>
                <a:latin typeface="Times New Roman"/>
                <a:cs typeface="Times New Roman"/>
              </a:rPr>
              <a:t>A  történeti térképek </a:t>
            </a:r>
            <a:r>
              <a:rPr sz="1550" spc="-5" dirty="0">
                <a:solidFill>
                  <a:prstClr val="black"/>
                </a:solidFill>
                <a:latin typeface="Times New Roman"/>
                <a:cs typeface="Times New Roman"/>
              </a:rPr>
              <a:t>segítségével végzett </a:t>
            </a:r>
            <a:r>
              <a:rPr sz="1550" dirty="0">
                <a:solidFill>
                  <a:prstClr val="black"/>
                </a:solidFill>
                <a:latin typeface="Times New Roman"/>
                <a:cs typeface="Times New Roman"/>
              </a:rPr>
              <a:t>tájtörténeti </a:t>
            </a:r>
            <a:r>
              <a:rPr sz="1550" spc="-5" dirty="0">
                <a:solidFill>
                  <a:prstClr val="black"/>
                </a:solidFill>
                <a:latin typeface="Times New Roman"/>
                <a:cs typeface="Times New Roman"/>
              </a:rPr>
              <a:t>kuta-  </a:t>
            </a:r>
            <a:r>
              <a:rPr sz="1550" dirty="0">
                <a:solidFill>
                  <a:prstClr val="black"/>
                </a:solidFill>
                <a:latin typeface="Times New Roman"/>
                <a:cs typeface="Times New Roman"/>
              </a:rPr>
              <a:t>tás alapján </a:t>
            </a:r>
            <a:r>
              <a:rPr sz="1550" spc="-5" dirty="0">
                <a:solidFill>
                  <a:prstClr val="black"/>
                </a:solidFill>
                <a:latin typeface="Times New Roman"/>
                <a:cs typeface="Times New Roman"/>
              </a:rPr>
              <a:t>megállapítást </a:t>
            </a:r>
            <a:r>
              <a:rPr sz="1550" dirty="0">
                <a:solidFill>
                  <a:prstClr val="black"/>
                </a:solidFill>
                <a:latin typeface="Times New Roman"/>
                <a:cs typeface="Times New Roman"/>
              </a:rPr>
              <a:t>nyert, hogy a vizsgált cseres-  </a:t>
            </a:r>
            <a:r>
              <a:rPr sz="1550" spc="-5" dirty="0">
                <a:solidFill>
                  <a:prstClr val="black"/>
                </a:solidFill>
                <a:latin typeface="Times New Roman"/>
                <a:cs typeface="Times New Roman"/>
              </a:rPr>
              <a:t>kocsánytalan </a:t>
            </a:r>
            <a:r>
              <a:rPr sz="1550" dirty="0">
                <a:solidFill>
                  <a:prstClr val="black"/>
                </a:solidFill>
                <a:latin typeface="Times New Roman"/>
                <a:cs typeface="Times New Roman"/>
              </a:rPr>
              <a:t>tölgyesek részben </a:t>
            </a:r>
            <a:r>
              <a:rPr sz="1550" spc="-5" dirty="0">
                <a:solidFill>
                  <a:prstClr val="black"/>
                </a:solidFill>
                <a:latin typeface="Times New Roman"/>
                <a:cs typeface="Times New Roman"/>
              </a:rPr>
              <a:t>(Pápakovácsi </a:t>
            </a:r>
            <a:r>
              <a:rPr sz="1550" dirty="0">
                <a:solidFill>
                  <a:prstClr val="black"/>
                </a:solidFill>
                <a:latin typeface="Times New Roman"/>
                <a:cs typeface="Times New Roman"/>
              </a:rPr>
              <a:t>2-es er-  dőtag) </a:t>
            </a:r>
            <a:r>
              <a:rPr sz="1550" spc="-5" dirty="0">
                <a:solidFill>
                  <a:prstClr val="black"/>
                </a:solidFill>
                <a:latin typeface="Times New Roman"/>
                <a:cs typeface="Times New Roman"/>
              </a:rPr>
              <a:t>másodlagosak. Az 1782-1887 </a:t>
            </a:r>
            <a:r>
              <a:rPr sz="1550" dirty="0">
                <a:solidFill>
                  <a:prstClr val="black"/>
                </a:solidFill>
                <a:latin typeface="Times New Roman"/>
                <a:cs typeface="Times New Roman"/>
              </a:rPr>
              <a:t>között végzett há-  rom </a:t>
            </a:r>
            <a:r>
              <a:rPr sz="1550" spc="-5" dirty="0">
                <a:solidFill>
                  <a:prstClr val="black"/>
                </a:solidFill>
                <a:latin typeface="Times New Roman"/>
                <a:cs typeface="Times New Roman"/>
              </a:rPr>
              <a:t>katonai </a:t>
            </a:r>
            <a:r>
              <a:rPr sz="1550" dirty="0">
                <a:solidFill>
                  <a:prstClr val="black"/>
                </a:solidFill>
                <a:latin typeface="Times New Roman"/>
                <a:cs typeface="Times New Roman"/>
              </a:rPr>
              <a:t>felmérés </a:t>
            </a:r>
            <a:r>
              <a:rPr sz="1550" spc="-5" dirty="0">
                <a:solidFill>
                  <a:prstClr val="black"/>
                </a:solidFill>
                <a:latin typeface="Times New Roman"/>
                <a:cs typeface="Times New Roman"/>
              </a:rPr>
              <a:t>(1782-1785, </a:t>
            </a:r>
            <a:r>
              <a:rPr sz="1550" dirty="0">
                <a:solidFill>
                  <a:prstClr val="black"/>
                </a:solidFill>
                <a:latin typeface="Times New Roman"/>
                <a:cs typeface="Times New Roman"/>
              </a:rPr>
              <a:t>1819-1869, </a:t>
            </a:r>
            <a:r>
              <a:rPr sz="1550" spc="-5" dirty="0">
                <a:solidFill>
                  <a:prstClr val="black"/>
                </a:solidFill>
                <a:latin typeface="Times New Roman"/>
                <a:cs typeface="Times New Roman"/>
              </a:rPr>
              <a:t>1869-  </a:t>
            </a:r>
            <a:r>
              <a:rPr sz="1550" dirty="0">
                <a:solidFill>
                  <a:prstClr val="black"/>
                </a:solidFill>
                <a:latin typeface="Times New Roman"/>
                <a:cs typeface="Times New Roman"/>
              </a:rPr>
              <a:t>1887) </a:t>
            </a:r>
            <a:r>
              <a:rPr sz="1550" spc="-5" dirty="0">
                <a:solidFill>
                  <a:prstClr val="black"/>
                </a:solidFill>
                <a:latin typeface="Times New Roman"/>
                <a:cs typeface="Times New Roman"/>
              </a:rPr>
              <a:t>lapjain </a:t>
            </a:r>
            <a:r>
              <a:rPr sz="1550" dirty="0">
                <a:solidFill>
                  <a:prstClr val="black"/>
                </a:solidFill>
                <a:latin typeface="Times New Roman"/>
                <a:cs typeface="Times New Roman"/>
              </a:rPr>
              <a:t>látható, hogy csak a </a:t>
            </a:r>
            <a:r>
              <a:rPr sz="1550" spc="-5" dirty="0">
                <a:solidFill>
                  <a:prstClr val="black"/>
                </a:solidFill>
                <a:latin typeface="Times New Roman"/>
                <a:cs typeface="Times New Roman"/>
              </a:rPr>
              <a:t>Pápakovácsi </a:t>
            </a:r>
            <a:r>
              <a:rPr sz="1550" dirty="0">
                <a:solidFill>
                  <a:prstClr val="black"/>
                </a:solidFill>
                <a:latin typeface="Times New Roman"/>
                <a:cs typeface="Times New Roman"/>
              </a:rPr>
              <a:t>3-as er-  dőtag </a:t>
            </a:r>
            <a:r>
              <a:rPr sz="1550" spc="-5" dirty="0">
                <a:solidFill>
                  <a:prstClr val="black"/>
                </a:solidFill>
                <a:latin typeface="Times New Roman"/>
                <a:cs typeface="Times New Roman"/>
              </a:rPr>
              <a:t>területe volt </a:t>
            </a:r>
            <a:r>
              <a:rPr sz="1550" dirty="0">
                <a:solidFill>
                  <a:prstClr val="black"/>
                </a:solidFill>
                <a:latin typeface="Times New Roman"/>
                <a:cs typeface="Times New Roman"/>
              </a:rPr>
              <a:t>zárt </a:t>
            </a:r>
            <a:r>
              <a:rPr sz="1550" spc="-5" dirty="0">
                <a:solidFill>
                  <a:prstClr val="black"/>
                </a:solidFill>
                <a:latin typeface="Times New Roman"/>
                <a:cs typeface="Times New Roman"/>
              </a:rPr>
              <a:t>lomberdő, </a:t>
            </a:r>
            <a:r>
              <a:rPr sz="1550" dirty="0">
                <a:solidFill>
                  <a:prstClr val="black"/>
                </a:solidFill>
                <a:latin typeface="Times New Roman"/>
                <a:cs typeface="Times New Roman"/>
              </a:rPr>
              <a:t>míg a </a:t>
            </a:r>
            <a:r>
              <a:rPr sz="1550" spc="-5" dirty="0">
                <a:solidFill>
                  <a:prstClr val="black"/>
                </a:solidFill>
                <a:latin typeface="Times New Roman"/>
                <a:cs typeface="Times New Roman"/>
              </a:rPr>
              <a:t>Pápakovácsi </a:t>
            </a:r>
            <a:r>
              <a:rPr sz="1550" spc="5" dirty="0">
                <a:solidFill>
                  <a:prstClr val="black"/>
                </a:solidFill>
                <a:latin typeface="Times New Roman"/>
                <a:cs typeface="Times New Roman"/>
              </a:rPr>
              <a:t>2-  </a:t>
            </a:r>
            <a:r>
              <a:rPr sz="1550" dirty="0">
                <a:solidFill>
                  <a:prstClr val="black"/>
                </a:solidFill>
                <a:latin typeface="Times New Roman"/>
                <a:cs typeface="Times New Roman"/>
              </a:rPr>
              <a:t>es erdőtag </a:t>
            </a:r>
            <a:r>
              <a:rPr sz="1550" spc="-5" dirty="0">
                <a:solidFill>
                  <a:prstClr val="black"/>
                </a:solidFill>
                <a:latin typeface="Times New Roman"/>
                <a:cs typeface="Times New Roman"/>
              </a:rPr>
              <a:t>területét </a:t>
            </a:r>
            <a:r>
              <a:rPr sz="1550" dirty="0">
                <a:solidFill>
                  <a:prstClr val="black"/>
                </a:solidFill>
                <a:latin typeface="Times New Roman"/>
                <a:cs typeface="Times New Roman"/>
              </a:rPr>
              <a:t>füves legelőként </a:t>
            </a:r>
            <a:r>
              <a:rPr sz="1550" spc="-5" dirty="0">
                <a:solidFill>
                  <a:prstClr val="black"/>
                </a:solidFill>
                <a:latin typeface="Times New Roman"/>
                <a:cs typeface="Times New Roman"/>
              </a:rPr>
              <a:t>hasznosították.  Ugyanezt </a:t>
            </a:r>
            <a:r>
              <a:rPr sz="1550" dirty="0">
                <a:solidFill>
                  <a:prstClr val="black"/>
                </a:solidFill>
                <a:latin typeface="Times New Roman"/>
                <a:cs typeface="Times New Roman"/>
              </a:rPr>
              <a:t>a képet tükrözi </a:t>
            </a:r>
            <a:r>
              <a:rPr sz="1550" spc="-5" dirty="0">
                <a:solidFill>
                  <a:prstClr val="black"/>
                </a:solidFill>
                <a:latin typeface="Times New Roman"/>
                <a:cs typeface="Times New Roman"/>
              </a:rPr>
              <a:t>Magyarország </a:t>
            </a:r>
            <a:r>
              <a:rPr sz="1550" dirty="0">
                <a:solidFill>
                  <a:prstClr val="black"/>
                </a:solidFill>
                <a:latin typeface="Times New Roman"/>
                <a:cs typeface="Times New Roman"/>
              </a:rPr>
              <a:t>1941-es </a:t>
            </a:r>
            <a:r>
              <a:rPr sz="1550" spc="-5" dirty="0">
                <a:solidFill>
                  <a:prstClr val="black"/>
                </a:solidFill>
                <a:latin typeface="Times New Roman"/>
                <a:cs typeface="Times New Roman"/>
              </a:rPr>
              <a:t>kato-  </a:t>
            </a:r>
            <a:r>
              <a:rPr sz="1550" dirty="0">
                <a:solidFill>
                  <a:prstClr val="black"/>
                </a:solidFill>
                <a:latin typeface="Times New Roman"/>
                <a:cs typeface="Times New Roman"/>
              </a:rPr>
              <a:t>nai </a:t>
            </a:r>
            <a:r>
              <a:rPr sz="1550" spc="-5" dirty="0">
                <a:solidFill>
                  <a:prstClr val="black"/>
                </a:solidFill>
                <a:latin typeface="Times New Roman"/>
                <a:cs typeface="Times New Roman"/>
              </a:rPr>
              <a:t>felmérése, míg </a:t>
            </a:r>
            <a:r>
              <a:rPr sz="1550" dirty="0">
                <a:solidFill>
                  <a:prstClr val="black"/>
                </a:solidFill>
                <a:latin typeface="Times New Roman"/>
                <a:cs typeface="Times New Roman"/>
              </a:rPr>
              <a:t>az 1960-as években </a:t>
            </a:r>
            <a:r>
              <a:rPr sz="1550" spc="-5" dirty="0">
                <a:solidFill>
                  <a:prstClr val="black"/>
                </a:solidFill>
                <a:latin typeface="Times New Roman"/>
                <a:cs typeface="Times New Roman"/>
              </a:rPr>
              <a:t>fotózott </a:t>
            </a:r>
            <a:r>
              <a:rPr sz="1550" dirty="0">
                <a:solidFill>
                  <a:prstClr val="black"/>
                </a:solidFill>
                <a:latin typeface="Times New Roman"/>
                <a:cs typeface="Times New Roman"/>
              </a:rPr>
              <a:t>kém-  műhold </a:t>
            </a:r>
            <a:r>
              <a:rPr sz="1550" spc="-5" dirty="0">
                <a:solidFill>
                  <a:prstClr val="black"/>
                </a:solidFill>
                <a:latin typeface="Times New Roman"/>
                <a:cs typeface="Times New Roman"/>
              </a:rPr>
              <a:t>felvételeken </a:t>
            </a:r>
            <a:r>
              <a:rPr sz="1550" dirty="0">
                <a:solidFill>
                  <a:prstClr val="black"/>
                </a:solidFill>
                <a:latin typeface="Times New Roman"/>
                <a:cs typeface="Times New Roman"/>
              </a:rPr>
              <a:t>már </a:t>
            </a:r>
            <a:r>
              <a:rPr sz="1550" spc="-5" dirty="0">
                <a:solidFill>
                  <a:prstClr val="black"/>
                </a:solidFill>
                <a:latin typeface="Times New Roman"/>
                <a:cs typeface="Times New Roman"/>
              </a:rPr>
              <a:t>ez </a:t>
            </a:r>
            <a:r>
              <a:rPr sz="1550" dirty="0">
                <a:solidFill>
                  <a:prstClr val="black"/>
                </a:solidFill>
                <a:latin typeface="Times New Roman"/>
                <a:cs typeface="Times New Roman"/>
              </a:rPr>
              <a:t>az </a:t>
            </a:r>
            <a:r>
              <a:rPr sz="1550" spc="-5" dirty="0">
                <a:solidFill>
                  <a:prstClr val="black"/>
                </a:solidFill>
                <a:latin typeface="Times New Roman"/>
                <a:cs typeface="Times New Roman"/>
              </a:rPr>
              <a:t>erdőtag </a:t>
            </a:r>
            <a:r>
              <a:rPr sz="1550" dirty="0">
                <a:solidFill>
                  <a:prstClr val="black"/>
                </a:solidFill>
                <a:latin typeface="Times New Roman"/>
                <a:cs typeface="Times New Roman"/>
              </a:rPr>
              <a:t>is </a:t>
            </a:r>
            <a:r>
              <a:rPr sz="1550" spc="-5" dirty="0">
                <a:solidFill>
                  <a:prstClr val="black"/>
                </a:solidFill>
                <a:latin typeface="Times New Roman"/>
                <a:cs typeface="Times New Roman"/>
              </a:rPr>
              <a:t>zárt, telepített  </a:t>
            </a:r>
            <a:r>
              <a:rPr sz="1550" dirty="0">
                <a:solidFill>
                  <a:prstClr val="black"/>
                </a:solidFill>
                <a:latin typeface="Times New Roman"/>
                <a:cs typeface="Times New Roman"/>
              </a:rPr>
              <a:t>cseres kocsánytalan</a:t>
            </a:r>
            <a:r>
              <a:rPr sz="1550" spc="-5" dirty="0">
                <a:solidFill>
                  <a:prstClr val="black"/>
                </a:solidFill>
                <a:latin typeface="Times New Roman"/>
                <a:cs typeface="Times New Roman"/>
              </a:rPr>
              <a:t> </a:t>
            </a:r>
            <a:r>
              <a:rPr sz="1550" dirty="0">
                <a:solidFill>
                  <a:prstClr val="black"/>
                </a:solidFill>
                <a:latin typeface="Times New Roman"/>
                <a:cs typeface="Times New Roman"/>
              </a:rPr>
              <a:t>tölgyes.</a:t>
            </a:r>
            <a:endParaRPr sz="1550">
              <a:solidFill>
                <a:prstClr val="black"/>
              </a:solidFill>
              <a:latin typeface="Times New Roman"/>
              <a:cs typeface="Times New Roman"/>
            </a:endParaRPr>
          </a:p>
        </p:txBody>
      </p:sp>
      <p:sp>
        <p:nvSpPr>
          <p:cNvPr id="10" name="object 10"/>
          <p:cNvSpPr txBox="1"/>
          <p:nvPr/>
        </p:nvSpPr>
        <p:spPr>
          <a:xfrm>
            <a:off x="5496515" y="6894156"/>
            <a:ext cx="4211955" cy="1064895"/>
          </a:xfrm>
          <a:prstGeom prst="rect">
            <a:avLst/>
          </a:prstGeom>
        </p:spPr>
        <p:txBody>
          <a:bodyPr vert="horz" wrap="square" lIns="0" tIns="39370" rIns="0" bIns="0" rtlCol="0">
            <a:spAutoFit/>
          </a:bodyPr>
          <a:lstStyle/>
          <a:p>
            <a:pPr marL="12700" marR="5080" algn="ctr">
              <a:lnSpc>
                <a:spcPct val="88500"/>
              </a:lnSpc>
              <a:spcBef>
                <a:spcPts val="310"/>
              </a:spcBef>
            </a:pPr>
            <a:r>
              <a:rPr sz="1500" i="1" dirty="0">
                <a:solidFill>
                  <a:prstClr val="black"/>
                </a:solidFill>
                <a:latin typeface="Times New Roman"/>
                <a:cs typeface="Times New Roman"/>
              </a:rPr>
              <a:t>A vizsgálati </a:t>
            </a:r>
            <a:r>
              <a:rPr sz="1500" i="1" spc="-5" dirty="0">
                <a:solidFill>
                  <a:prstClr val="black"/>
                </a:solidFill>
                <a:latin typeface="Times New Roman"/>
                <a:cs typeface="Times New Roman"/>
              </a:rPr>
              <a:t>terület </a:t>
            </a:r>
            <a:r>
              <a:rPr sz="1500" i="1" dirty="0">
                <a:solidFill>
                  <a:prstClr val="black"/>
                </a:solidFill>
                <a:latin typeface="Times New Roman"/>
                <a:cs typeface="Times New Roman"/>
              </a:rPr>
              <a:t>a </a:t>
            </a:r>
            <a:r>
              <a:rPr sz="1500" i="1" spc="-10" dirty="0">
                <a:solidFill>
                  <a:prstClr val="black"/>
                </a:solidFill>
                <a:latin typeface="Times New Roman"/>
                <a:cs typeface="Times New Roman"/>
              </a:rPr>
              <a:t>Habsburg </a:t>
            </a:r>
            <a:r>
              <a:rPr sz="1500" i="1" spc="-5" dirty="0">
                <a:solidFill>
                  <a:prstClr val="black"/>
                </a:solidFill>
                <a:latin typeface="Times New Roman"/>
                <a:cs typeface="Times New Roman"/>
              </a:rPr>
              <a:t>Birodalom: </a:t>
            </a:r>
            <a:r>
              <a:rPr sz="1500" i="1" spc="-10" dirty="0">
                <a:solidFill>
                  <a:prstClr val="black"/>
                </a:solidFill>
                <a:latin typeface="Times New Roman"/>
                <a:cs typeface="Times New Roman"/>
              </a:rPr>
              <a:t>Magyaror-  </a:t>
            </a:r>
            <a:r>
              <a:rPr sz="1500" i="1" spc="-5" dirty="0">
                <a:solidFill>
                  <a:prstClr val="black"/>
                </a:solidFill>
                <a:latin typeface="Times New Roman"/>
                <a:cs typeface="Times New Roman"/>
              </a:rPr>
              <a:t>szág </a:t>
            </a:r>
            <a:r>
              <a:rPr sz="1500" i="1" dirty="0">
                <a:solidFill>
                  <a:prstClr val="black"/>
                </a:solidFill>
                <a:latin typeface="Times New Roman"/>
                <a:cs typeface="Times New Roman"/>
              </a:rPr>
              <a:t>első katonai felmérése (1782-1785) térképlapjá-  </a:t>
            </a:r>
            <a:r>
              <a:rPr sz="1500" i="1" spc="-5" dirty="0">
                <a:solidFill>
                  <a:prstClr val="black"/>
                </a:solidFill>
                <a:latin typeface="Times New Roman"/>
                <a:cs typeface="Times New Roman"/>
              </a:rPr>
              <a:t>ra </a:t>
            </a:r>
            <a:r>
              <a:rPr sz="1500" i="1" dirty="0">
                <a:solidFill>
                  <a:prstClr val="black"/>
                </a:solidFill>
                <a:latin typeface="Times New Roman"/>
                <a:cs typeface="Times New Roman"/>
              </a:rPr>
              <a:t>vetítve. Jelmagyarázat: 1=Pápakovácsi </a:t>
            </a:r>
            <a:r>
              <a:rPr sz="1500" i="1" spc="-5" dirty="0">
                <a:solidFill>
                  <a:prstClr val="black"/>
                </a:solidFill>
                <a:latin typeface="Times New Roman"/>
                <a:cs typeface="Times New Roman"/>
              </a:rPr>
              <a:t>3-as </a:t>
            </a:r>
            <a:r>
              <a:rPr sz="1500" i="1" spc="-10" dirty="0">
                <a:solidFill>
                  <a:prstClr val="black"/>
                </a:solidFill>
                <a:latin typeface="Times New Roman"/>
                <a:cs typeface="Times New Roman"/>
              </a:rPr>
              <a:t>erdő-  </a:t>
            </a:r>
            <a:r>
              <a:rPr sz="1500" i="1" dirty="0">
                <a:solidFill>
                  <a:prstClr val="black"/>
                </a:solidFill>
                <a:latin typeface="Times New Roman"/>
                <a:cs typeface="Times New Roman"/>
              </a:rPr>
              <a:t>tag </a:t>
            </a:r>
            <a:r>
              <a:rPr sz="1500" i="1" spc="-10" dirty="0">
                <a:solidFill>
                  <a:prstClr val="black"/>
                </a:solidFill>
                <a:latin typeface="Times New Roman"/>
                <a:cs typeface="Times New Roman"/>
              </a:rPr>
              <a:t>(sárga); </a:t>
            </a:r>
            <a:r>
              <a:rPr sz="1500" i="1" dirty="0">
                <a:solidFill>
                  <a:prstClr val="black"/>
                </a:solidFill>
                <a:latin typeface="Times New Roman"/>
                <a:cs typeface="Times New Roman"/>
              </a:rPr>
              <a:t>2=Pápakovácsi 2-es </a:t>
            </a:r>
            <a:r>
              <a:rPr sz="1500" i="1" spc="-10" dirty="0">
                <a:solidFill>
                  <a:prstClr val="black"/>
                </a:solidFill>
                <a:latin typeface="Times New Roman"/>
                <a:cs typeface="Times New Roman"/>
              </a:rPr>
              <a:t>erdőtag (sárga),  </a:t>
            </a:r>
            <a:r>
              <a:rPr sz="1500" i="1" dirty="0">
                <a:solidFill>
                  <a:prstClr val="black"/>
                </a:solidFill>
                <a:latin typeface="Times New Roman"/>
                <a:cs typeface="Times New Roman"/>
              </a:rPr>
              <a:t>3=Pápakovácsi: </a:t>
            </a:r>
            <a:r>
              <a:rPr sz="1500" i="1" spc="-5" dirty="0">
                <a:solidFill>
                  <a:prstClr val="black"/>
                </a:solidFill>
                <a:latin typeface="Times New Roman"/>
                <a:cs typeface="Times New Roman"/>
              </a:rPr>
              <a:t>Határ-hegy </a:t>
            </a:r>
            <a:r>
              <a:rPr sz="1500" i="1" dirty="0">
                <a:solidFill>
                  <a:prstClr val="black"/>
                </a:solidFill>
                <a:latin typeface="Times New Roman"/>
                <a:cs typeface="Times New Roman"/>
              </a:rPr>
              <a:t>akácosa </a:t>
            </a:r>
            <a:r>
              <a:rPr sz="1500" i="1" spc="-10" dirty="0">
                <a:solidFill>
                  <a:prstClr val="black"/>
                </a:solidFill>
                <a:latin typeface="Times New Roman"/>
                <a:cs typeface="Times New Roman"/>
              </a:rPr>
              <a:t>(piros)</a:t>
            </a:r>
            <a:endParaRPr sz="1500">
              <a:solidFill>
                <a:prstClr val="black"/>
              </a:solidFill>
              <a:latin typeface="Times New Roman"/>
              <a:cs typeface="Times New Roman"/>
            </a:endParaRPr>
          </a:p>
        </p:txBody>
      </p:sp>
      <p:sp>
        <p:nvSpPr>
          <p:cNvPr id="11" name="object 11"/>
          <p:cNvSpPr/>
          <p:nvPr/>
        </p:nvSpPr>
        <p:spPr>
          <a:xfrm>
            <a:off x="5438497" y="8232919"/>
            <a:ext cx="4218165" cy="2977506"/>
          </a:xfrm>
          <a:prstGeom prst="rect">
            <a:avLst/>
          </a:prstGeom>
          <a:blipFill>
            <a:blip r:embed="rId7" cstate="print"/>
            <a:stretch>
              <a:fillRect/>
            </a:stretch>
          </a:blipFill>
        </p:spPr>
        <p:txBody>
          <a:bodyPr wrap="square" lIns="0" tIns="0" rIns="0" bIns="0" rtlCol="0"/>
          <a:lstStyle/>
          <a:p>
            <a:endParaRPr>
              <a:solidFill>
                <a:prstClr val="black"/>
              </a:solidFill>
              <a:latin typeface="Calibri"/>
            </a:endParaRPr>
          </a:p>
        </p:txBody>
      </p:sp>
      <p:sp>
        <p:nvSpPr>
          <p:cNvPr id="12" name="object 12"/>
          <p:cNvSpPr txBox="1"/>
          <p:nvPr/>
        </p:nvSpPr>
        <p:spPr>
          <a:xfrm>
            <a:off x="5449273" y="11339266"/>
            <a:ext cx="4304030" cy="1064895"/>
          </a:xfrm>
          <a:prstGeom prst="rect">
            <a:avLst/>
          </a:prstGeom>
        </p:spPr>
        <p:txBody>
          <a:bodyPr vert="horz" wrap="square" lIns="0" tIns="39370" rIns="0" bIns="0" rtlCol="0">
            <a:spAutoFit/>
          </a:bodyPr>
          <a:lstStyle/>
          <a:p>
            <a:pPr marL="12700" marR="5080" indent="-635" algn="ctr">
              <a:lnSpc>
                <a:spcPct val="88500"/>
              </a:lnSpc>
              <a:spcBef>
                <a:spcPts val="310"/>
              </a:spcBef>
            </a:pPr>
            <a:r>
              <a:rPr sz="1500" i="1" dirty="0">
                <a:solidFill>
                  <a:prstClr val="black"/>
                </a:solidFill>
                <a:latin typeface="Times New Roman"/>
                <a:cs typeface="Times New Roman"/>
              </a:rPr>
              <a:t>A vizsgálati </a:t>
            </a:r>
            <a:r>
              <a:rPr sz="1500" i="1" spc="-5" dirty="0">
                <a:solidFill>
                  <a:prstClr val="black"/>
                </a:solidFill>
                <a:latin typeface="Times New Roman"/>
                <a:cs typeface="Times New Roman"/>
              </a:rPr>
              <a:t>terület </a:t>
            </a:r>
            <a:r>
              <a:rPr sz="1500" i="1" dirty="0">
                <a:solidFill>
                  <a:prstClr val="black"/>
                </a:solidFill>
                <a:latin typeface="Times New Roman"/>
                <a:cs typeface="Times New Roman"/>
              </a:rPr>
              <a:t>a </a:t>
            </a:r>
            <a:r>
              <a:rPr sz="1500" i="1" spc="-10" dirty="0">
                <a:solidFill>
                  <a:prstClr val="black"/>
                </a:solidFill>
                <a:latin typeface="Times New Roman"/>
                <a:cs typeface="Times New Roman"/>
              </a:rPr>
              <a:t>Habsburg </a:t>
            </a:r>
            <a:r>
              <a:rPr sz="1500" i="1" spc="-5" dirty="0">
                <a:solidFill>
                  <a:prstClr val="black"/>
                </a:solidFill>
                <a:latin typeface="Times New Roman"/>
                <a:cs typeface="Times New Roman"/>
              </a:rPr>
              <a:t>Birodalom: </a:t>
            </a:r>
            <a:r>
              <a:rPr sz="1500" i="1" spc="-10" dirty="0">
                <a:solidFill>
                  <a:prstClr val="black"/>
                </a:solidFill>
                <a:latin typeface="Times New Roman"/>
                <a:cs typeface="Times New Roman"/>
              </a:rPr>
              <a:t>Magyaror-  </a:t>
            </a:r>
            <a:r>
              <a:rPr sz="1500" i="1" spc="-5" dirty="0">
                <a:solidFill>
                  <a:prstClr val="black"/>
                </a:solidFill>
                <a:latin typeface="Times New Roman"/>
                <a:cs typeface="Times New Roman"/>
              </a:rPr>
              <a:t>szág harmadik </a:t>
            </a:r>
            <a:r>
              <a:rPr sz="1500" i="1" dirty="0">
                <a:solidFill>
                  <a:prstClr val="black"/>
                </a:solidFill>
                <a:latin typeface="Times New Roman"/>
                <a:cs typeface="Times New Roman"/>
              </a:rPr>
              <a:t>katonai </a:t>
            </a:r>
            <a:r>
              <a:rPr sz="1500" i="1" spc="-5" dirty="0">
                <a:solidFill>
                  <a:prstClr val="black"/>
                </a:solidFill>
                <a:latin typeface="Times New Roman"/>
                <a:cs typeface="Times New Roman"/>
              </a:rPr>
              <a:t>felmérése </a:t>
            </a:r>
            <a:r>
              <a:rPr sz="1500" i="1" dirty="0">
                <a:solidFill>
                  <a:prstClr val="black"/>
                </a:solidFill>
                <a:latin typeface="Times New Roman"/>
                <a:cs typeface="Times New Roman"/>
              </a:rPr>
              <a:t>(1869-1887) </a:t>
            </a:r>
            <a:r>
              <a:rPr sz="1500" i="1" spc="-5" dirty="0">
                <a:solidFill>
                  <a:prstClr val="black"/>
                </a:solidFill>
                <a:latin typeface="Times New Roman"/>
                <a:cs typeface="Times New Roman"/>
              </a:rPr>
              <a:t>térkép-  </a:t>
            </a:r>
            <a:r>
              <a:rPr sz="1500" i="1" dirty="0">
                <a:solidFill>
                  <a:prstClr val="black"/>
                </a:solidFill>
                <a:latin typeface="Times New Roman"/>
                <a:cs typeface="Times New Roman"/>
              </a:rPr>
              <a:t>lapjára vetítve. </a:t>
            </a:r>
            <a:r>
              <a:rPr sz="1500" i="1" spc="-5" dirty="0">
                <a:solidFill>
                  <a:prstClr val="black"/>
                </a:solidFill>
                <a:latin typeface="Times New Roman"/>
                <a:cs typeface="Times New Roman"/>
              </a:rPr>
              <a:t>Jelmagyarázat: </a:t>
            </a:r>
            <a:r>
              <a:rPr sz="1500" i="1" dirty="0">
                <a:solidFill>
                  <a:prstClr val="black"/>
                </a:solidFill>
                <a:latin typeface="Times New Roman"/>
                <a:cs typeface="Times New Roman"/>
              </a:rPr>
              <a:t>1=Pápakovácsi 3-as </a:t>
            </a:r>
            <a:r>
              <a:rPr sz="1500" i="1" spc="-20" dirty="0">
                <a:solidFill>
                  <a:prstClr val="black"/>
                </a:solidFill>
                <a:latin typeface="Times New Roman"/>
                <a:cs typeface="Times New Roman"/>
              </a:rPr>
              <a:t>er-  </a:t>
            </a:r>
            <a:r>
              <a:rPr sz="1500" i="1" dirty="0">
                <a:solidFill>
                  <a:prstClr val="black"/>
                </a:solidFill>
                <a:latin typeface="Times New Roman"/>
                <a:cs typeface="Times New Roman"/>
              </a:rPr>
              <a:t>dőtag </a:t>
            </a:r>
            <a:r>
              <a:rPr sz="1500" i="1" spc="-10" dirty="0">
                <a:solidFill>
                  <a:prstClr val="black"/>
                </a:solidFill>
                <a:latin typeface="Times New Roman"/>
                <a:cs typeface="Times New Roman"/>
              </a:rPr>
              <a:t>(sárga); </a:t>
            </a:r>
            <a:r>
              <a:rPr sz="1500" i="1" dirty="0">
                <a:solidFill>
                  <a:prstClr val="black"/>
                </a:solidFill>
                <a:latin typeface="Times New Roman"/>
                <a:cs typeface="Times New Roman"/>
              </a:rPr>
              <a:t>2=Pápakovácsi </a:t>
            </a:r>
            <a:r>
              <a:rPr sz="1500" i="1" spc="-5" dirty="0">
                <a:solidFill>
                  <a:prstClr val="black"/>
                </a:solidFill>
                <a:latin typeface="Times New Roman"/>
                <a:cs typeface="Times New Roman"/>
              </a:rPr>
              <a:t>2-es </a:t>
            </a:r>
            <a:r>
              <a:rPr sz="1500" i="1" spc="-10" dirty="0">
                <a:solidFill>
                  <a:prstClr val="black"/>
                </a:solidFill>
                <a:latin typeface="Times New Roman"/>
                <a:cs typeface="Times New Roman"/>
              </a:rPr>
              <a:t>erdőtag (sárga),  </a:t>
            </a:r>
            <a:r>
              <a:rPr sz="1500" i="1" dirty="0">
                <a:solidFill>
                  <a:prstClr val="black"/>
                </a:solidFill>
                <a:latin typeface="Times New Roman"/>
                <a:cs typeface="Times New Roman"/>
              </a:rPr>
              <a:t>3=Pápakovácsi: </a:t>
            </a:r>
            <a:r>
              <a:rPr sz="1500" i="1" spc="-5" dirty="0">
                <a:solidFill>
                  <a:prstClr val="black"/>
                </a:solidFill>
                <a:latin typeface="Times New Roman"/>
                <a:cs typeface="Times New Roman"/>
              </a:rPr>
              <a:t>Határ-hegy </a:t>
            </a:r>
            <a:r>
              <a:rPr sz="1500" i="1" dirty="0">
                <a:solidFill>
                  <a:prstClr val="black"/>
                </a:solidFill>
                <a:latin typeface="Times New Roman"/>
                <a:cs typeface="Times New Roman"/>
              </a:rPr>
              <a:t>akácosa </a:t>
            </a:r>
            <a:r>
              <a:rPr sz="1500" i="1" spc="-10" dirty="0">
                <a:solidFill>
                  <a:prstClr val="black"/>
                </a:solidFill>
                <a:latin typeface="Times New Roman"/>
                <a:cs typeface="Times New Roman"/>
              </a:rPr>
              <a:t>(piros)</a:t>
            </a:r>
            <a:endParaRPr sz="1500">
              <a:solidFill>
                <a:prstClr val="black"/>
              </a:solidFill>
              <a:latin typeface="Times New Roman"/>
              <a:cs typeface="Times New Roman"/>
            </a:endParaRPr>
          </a:p>
        </p:txBody>
      </p:sp>
      <p:sp>
        <p:nvSpPr>
          <p:cNvPr id="13" name="object 13"/>
          <p:cNvSpPr txBox="1"/>
          <p:nvPr/>
        </p:nvSpPr>
        <p:spPr>
          <a:xfrm>
            <a:off x="5532304" y="16513813"/>
            <a:ext cx="3967479" cy="3153410"/>
          </a:xfrm>
          <a:prstGeom prst="rect">
            <a:avLst/>
          </a:prstGeom>
        </p:spPr>
        <p:txBody>
          <a:bodyPr vert="horz" wrap="square" lIns="0" tIns="39370" rIns="0" bIns="0" rtlCol="0">
            <a:spAutoFit/>
          </a:bodyPr>
          <a:lstStyle/>
          <a:p>
            <a:pPr marL="12065" marR="5080" indent="-635" algn="ctr">
              <a:lnSpc>
                <a:spcPct val="88500"/>
              </a:lnSpc>
              <a:spcBef>
                <a:spcPts val="310"/>
              </a:spcBef>
            </a:pPr>
            <a:r>
              <a:rPr sz="1500" i="1" dirty="0">
                <a:solidFill>
                  <a:prstClr val="black"/>
                </a:solidFill>
                <a:latin typeface="Times New Roman"/>
                <a:cs typeface="Times New Roman"/>
              </a:rPr>
              <a:t>A vizsgálati </a:t>
            </a:r>
            <a:r>
              <a:rPr sz="1500" i="1" spc="-5" dirty="0">
                <a:solidFill>
                  <a:prstClr val="black"/>
                </a:solidFill>
                <a:latin typeface="Times New Roman"/>
                <a:cs typeface="Times New Roman"/>
              </a:rPr>
              <a:t>terület </a:t>
            </a:r>
            <a:r>
              <a:rPr sz="1500" i="1" dirty="0">
                <a:solidFill>
                  <a:prstClr val="black"/>
                </a:solidFill>
                <a:latin typeface="Times New Roman"/>
                <a:cs typeface="Times New Roman"/>
              </a:rPr>
              <a:t>a </a:t>
            </a:r>
            <a:r>
              <a:rPr sz="1500" i="1" spc="-5" dirty="0">
                <a:solidFill>
                  <a:prstClr val="black"/>
                </a:solidFill>
                <a:latin typeface="Times New Roman"/>
                <a:cs typeface="Times New Roman"/>
              </a:rPr>
              <a:t>CORONA kémműhold </a:t>
            </a:r>
            <a:r>
              <a:rPr sz="1500" i="1" dirty="0">
                <a:solidFill>
                  <a:prstClr val="black"/>
                </a:solidFill>
                <a:latin typeface="Times New Roman"/>
                <a:cs typeface="Times New Roman"/>
              </a:rPr>
              <a:t>felvéte-  len (1960-as évek). Jelmagyarázat:</a:t>
            </a:r>
            <a:r>
              <a:rPr sz="1500" i="1" spc="-50" dirty="0">
                <a:solidFill>
                  <a:prstClr val="black"/>
                </a:solidFill>
                <a:latin typeface="Times New Roman"/>
                <a:cs typeface="Times New Roman"/>
              </a:rPr>
              <a:t> </a:t>
            </a:r>
            <a:r>
              <a:rPr sz="1500" i="1" dirty="0">
                <a:solidFill>
                  <a:prstClr val="black"/>
                </a:solidFill>
                <a:latin typeface="Times New Roman"/>
                <a:cs typeface="Times New Roman"/>
              </a:rPr>
              <a:t>1=Pápakovácsi  3-as </a:t>
            </a:r>
            <a:r>
              <a:rPr sz="1500" i="1" spc="-10" dirty="0">
                <a:solidFill>
                  <a:prstClr val="black"/>
                </a:solidFill>
                <a:latin typeface="Times New Roman"/>
                <a:cs typeface="Times New Roman"/>
              </a:rPr>
              <a:t>erdőtag; </a:t>
            </a:r>
            <a:r>
              <a:rPr sz="1500" i="1" dirty="0">
                <a:solidFill>
                  <a:prstClr val="black"/>
                </a:solidFill>
                <a:latin typeface="Times New Roman"/>
                <a:cs typeface="Times New Roman"/>
              </a:rPr>
              <a:t>2=Pápakovácsi 2-es </a:t>
            </a:r>
            <a:r>
              <a:rPr sz="1500" i="1" spc="-10" dirty="0">
                <a:solidFill>
                  <a:prstClr val="black"/>
                </a:solidFill>
                <a:latin typeface="Times New Roman"/>
                <a:cs typeface="Times New Roman"/>
              </a:rPr>
              <a:t>erdőtag,  </a:t>
            </a:r>
            <a:r>
              <a:rPr sz="1500" i="1" dirty="0">
                <a:solidFill>
                  <a:prstClr val="black"/>
                </a:solidFill>
                <a:latin typeface="Times New Roman"/>
                <a:cs typeface="Times New Roman"/>
              </a:rPr>
              <a:t>3=Pápakovácsi: </a:t>
            </a:r>
            <a:r>
              <a:rPr sz="1500" i="1" spc="-5" dirty="0">
                <a:solidFill>
                  <a:prstClr val="black"/>
                </a:solidFill>
                <a:latin typeface="Times New Roman"/>
                <a:cs typeface="Times New Roman"/>
              </a:rPr>
              <a:t>Határ-hegy </a:t>
            </a:r>
            <a:r>
              <a:rPr sz="1500" i="1" dirty="0">
                <a:solidFill>
                  <a:prstClr val="black"/>
                </a:solidFill>
                <a:latin typeface="Times New Roman"/>
                <a:cs typeface="Times New Roman"/>
              </a:rPr>
              <a:t>későbbi</a:t>
            </a:r>
            <a:r>
              <a:rPr sz="1500" i="1" spc="-5" dirty="0">
                <a:solidFill>
                  <a:prstClr val="black"/>
                </a:solidFill>
                <a:latin typeface="Times New Roman"/>
                <a:cs typeface="Times New Roman"/>
              </a:rPr>
              <a:t> </a:t>
            </a:r>
            <a:r>
              <a:rPr sz="1500" i="1" dirty="0">
                <a:solidFill>
                  <a:prstClr val="black"/>
                </a:solidFill>
                <a:latin typeface="Times New Roman"/>
                <a:cs typeface="Times New Roman"/>
              </a:rPr>
              <a:t>akácosa</a:t>
            </a:r>
            <a:endParaRPr sz="1500">
              <a:solidFill>
                <a:prstClr val="black"/>
              </a:solidFill>
              <a:latin typeface="Times New Roman"/>
              <a:cs typeface="Times New Roman"/>
            </a:endParaRPr>
          </a:p>
          <a:p>
            <a:pPr algn="ctr">
              <a:spcBef>
                <a:spcPts val="265"/>
              </a:spcBef>
            </a:pPr>
            <a:r>
              <a:rPr sz="1500" i="1" spc="5" dirty="0">
                <a:solidFill>
                  <a:prstClr val="black"/>
                </a:solidFill>
                <a:latin typeface="Times New Roman"/>
                <a:cs typeface="Times New Roman"/>
              </a:rPr>
              <a:t>M </a:t>
            </a:r>
            <a:r>
              <a:rPr sz="1500" i="1" dirty="0">
                <a:solidFill>
                  <a:prstClr val="black"/>
                </a:solidFill>
                <a:latin typeface="Times New Roman"/>
                <a:cs typeface="Times New Roman"/>
              </a:rPr>
              <a:t>= 1 :</a:t>
            </a:r>
            <a:r>
              <a:rPr sz="1500" i="1" spc="-25" dirty="0">
                <a:solidFill>
                  <a:prstClr val="black"/>
                </a:solidFill>
                <a:latin typeface="Times New Roman"/>
                <a:cs typeface="Times New Roman"/>
              </a:rPr>
              <a:t> </a:t>
            </a:r>
            <a:r>
              <a:rPr sz="1500" i="1" dirty="0">
                <a:solidFill>
                  <a:prstClr val="black"/>
                </a:solidFill>
                <a:latin typeface="Times New Roman"/>
                <a:cs typeface="Times New Roman"/>
              </a:rPr>
              <a:t>17500</a:t>
            </a:r>
            <a:endParaRPr sz="1500">
              <a:solidFill>
                <a:prstClr val="black"/>
              </a:solidFill>
              <a:latin typeface="Times New Roman"/>
              <a:cs typeface="Times New Roman"/>
            </a:endParaRPr>
          </a:p>
          <a:p>
            <a:pPr marR="2449195" algn="ctr">
              <a:spcBef>
                <a:spcPts val="80"/>
              </a:spcBef>
            </a:pPr>
            <a:r>
              <a:rPr sz="1700" b="1" spc="-10" dirty="0">
                <a:solidFill>
                  <a:prstClr val="black"/>
                </a:solidFill>
                <a:latin typeface="Times New Roman"/>
                <a:cs typeface="Times New Roman"/>
              </a:rPr>
              <a:t>Eredmények</a:t>
            </a:r>
            <a:endParaRPr sz="1700">
              <a:solidFill>
                <a:prstClr val="black"/>
              </a:solidFill>
              <a:latin typeface="Times New Roman"/>
              <a:cs typeface="Times New Roman"/>
            </a:endParaRPr>
          </a:p>
          <a:p>
            <a:pPr marL="172085" marR="14604" algn="just">
              <a:lnSpc>
                <a:spcPct val="105400"/>
              </a:lnSpc>
              <a:spcBef>
                <a:spcPts val="310"/>
              </a:spcBef>
            </a:pPr>
            <a:r>
              <a:rPr sz="1500" dirty="0">
                <a:solidFill>
                  <a:prstClr val="black"/>
                </a:solidFill>
                <a:latin typeface="Times New Roman"/>
                <a:cs typeface="Times New Roman"/>
              </a:rPr>
              <a:t>A vizsgálati terület és a </a:t>
            </a:r>
            <a:r>
              <a:rPr sz="1500" spc="-5" dirty="0">
                <a:solidFill>
                  <a:prstClr val="black"/>
                </a:solidFill>
                <a:latin typeface="Times New Roman"/>
                <a:cs typeface="Times New Roman"/>
              </a:rPr>
              <a:t>Széki- </a:t>
            </a:r>
            <a:r>
              <a:rPr sz="1500" dirty="0">
                <a:solidFill>
                  <a:prstClr val="black"/>
                </a:solidFill>
                <a:latin typeface="Times New Roman"/>
                <a:cs typeface="Times New Roman"/>
              </a:rPr>
              <a:t>valamint a Felső-  nyirádi-erdő cseres </a:t>
            </a:r>
            <a:r>
              <a:rPr sz="1500" spc="-5" dirty="0">
                <a:solidFill>
                  <a:prstClr val="black"/>
                </a:solidFill>
                <a:latin typeface="Times New Roman"/>
                <a:cs typeface="Times New Roman"/>
              </a:rPr>
              <a:t>tölgyesei flóralistáinak </a:t>
            </a:r>
            <a:r>
              <a:rPr sz="1500" dirty="0">
                <a:solidFill>
                  <a:prstClr val="black"/>
                </a:solidFill>
                <a:latin typeface="Times New Roman"/>
                <a:cs typeface="Times New Roman"/>
              </a:rPr>
              <a:t>ösz-  </a:t>
            </a:r>
            <a:r>
              <a:rPr sz="1500" spc="-5" dirty="0">
                <a:solidFill>
                  <a:prstClr val="black"/>
                </a:solidFill>
                <a:latin typeface="Times New Roman"/>
                <a:cs typeface="Times New Roman"/>
              </a:rPr>
              <a:t>szevetése </a:t>
            </a:r>
            <a:r>
              <a:rPr sz="1500" dirty="0">
                <a:solidFill>
                  <a:prstClr val="black"/>
                </a:solidFill>
                <a:latin typeface="Times New Roman"/>
                <a:cs typeface="Times New Roman"/>
              </a:rPr>
              <a:t>a következő eredményeket</a:t>
            </a:r>
            <a:r>
              <a:rPr sz="1500" spc="-20" dirty="0">
                <a:solidFill>
                  <a:prstClr val="black"/>
                </a:solidFill>
                <a:latin typeface="Times New Roman"/>
                <a:cs typeface="Times New Roman"/>
              </a:rPr>
              <a:t> </a:t>
            </a:r>
            <a:r>
              <a:rPr sz="1500" dirty="0">
                <a:solidFill>
                  <a:prstClr val="black"/>
                </a:solidFill>
                <a:latin typeface="Times New Roman"/>
                <a:cs typeface="Times New Roman"/>
              </a:rPr>
              <a:t>hozta:</a:t>
            </a:r>
            <a:endParaRPr sz="1500">
              <a:solidFill>
                <a:prstClr val="black"/>
              </a:solidFill>
              <a:latin typeface="Times New Roman"/>
              <a:cs typeface="Times New Roman"/>
            </a:endParaRPr>
          </a:p>
          <a:p>
            <a:pPr marL="391160" indent="-112395" algn="just">
              <a:spcBef>
                <a:spcPts val="375"/>
              </a:spcBef>
              <a:buFontTx/>
              <a:buChar char="-"/>
              <a:tabLst>
                <a:tab pos="391795" algn="l"/>
              </a:tabLst>
            </a:pPr>
            <a:r>
              <a:rPr sz="1500" dirty="0">
                <a:solidFill>
                  <a:prstClr val="black"/>
                </a:solidFill>
                <a:latin typeface="Times New Roman"/>
                <a:cs typeface="Times New Roman"/>
              </a:rPr>
              <a:t>közösen előforduló fajok </a:t>
            </a:r>
            <a:r>
              <a:rPr sz="1500" spc="-5" dirty="0">
                <a:solidFill>
                  <a:prstClr val="black"/>
                </a:solidFill>
                <a:latin typeface="Times New Roman"/>
                <a:cs typeface="Times New Roman"/>
              </a:rPr>
              <a:t>száma:</a:t>
            </a:r>
            <a:r>
              <a:rPr sz="1500" spc="-70" dirty="0">
                <a:solidFill>
                  <a:prstClr val="black"/>
                </a:solidFill>
                <a:latin typeface="Times New Roman"/>
                <a:cs typeface="Times New Roman"/>
              </a:rPr>
              <a:t> </a:t>
            </a:r>
            <a:r>
              <a:rPr sz="1500" b="1" spc="-5" dirty="0">
                <a:solidFill>
                  <a:prstClr val="black"/>
                </a:solidFill>
                <a:latin typeface="Times New Roman"/>
                <a:cs typeface="Times New Roman"/>
              </a:rPr>
              <a:t>69</a:t>
            </a:r>
            <a:endParaRPr sz="1500">
              <a:solidFill>
                <a:prstClr val="black"/>
              </a:solidFill>
              <a:latin typeface="Times New Roman"/>
              <a:cs typeface="Times New Roman"/>
            </a:endParaRPr>
          </a:p>
          <a:p>
            <a:pPr marL="391160" indent="-112395" algn="just">
              <a:spcBef>
                <a:spcPts val="95"/>
              </a:spcBef>
              <a:buFontTx/>
              <a:buChar char="-"/>
              <a:tabLst>
                <a:tab pos="391795" algn="l"/>
              </a:tabLst>
            </a:pPr>
            <a:r>
              <a:rPr sz="1500" spc="-5" dirty="0">
                <a:solidFill>
                  <a:prstClr val="black"/>
                </a:solidFill>
                <a:latin typeface="Times New Roman"/>
                <a:cs typeface="Times New Roman"/>
              </a:rPr>
              <a:t>csak </a:t>
            </a:r>
            <a:r>
              <a:rPr sz="1500" dirty="0">
                <a:solidFill>
                  <a:prstClr val="black"/>
                </a:solidFill>
                <a:latin typeface="Times New Roman"/>
                <a:cs typeface="Times New Roman"/>
              </a:rPr>
              <a:t>a vizsgálati </a:t>
            </a:r>
            <a:r>
              <a:rPr sz="1500" spc="-5" dirty="0">
                <a:solidFill>
                  <a:prstClr val="black"/>
                </a:solidFill>
                <a:latin typeface="Times New Roman"/>
                <a:cs typeface="Times New Roman"/>
              </a:rPr>
              <a:t>területen </a:t>
            </a:r>
            <a:r>
              <a:rPr sz="1500" dirty="0">
                <a:solidFill>
                  <a:prstClr val="black"/>
                </a:solidFill>
                <a:latin typeface="Times New Roman"/>
                <a:cs typeface="Times New Roman"/>
              </a:rPr>
              <a:t>fordult elő:</a:t>
            </a:r>
            <a:r>
              <a:rPr sz="1500" spc="-20" dirty="0">
                <a:solidFill>
                  <a:prstClr val="black"/>
                </a:solidFill>
                <a:latin typeface="Times New Roman"/>
                <a:cs typeface="Times New Roman"/>
              </a:rPr>
              <a:t> </a:t>
            </a:r>
            <a:r>
              <a:rPr sz="1500" b="1" dirty="0">
                <a:solidFill>
                  <a:prstClr val="black"/>
                </a:solidFill>
                <a:latin typeface="Times New Roman"/>
                <a:cs typeface="Times New Roman"/>
              </a:rPr>
              <a:t>63</a:t>
            </a:r>
            <a:endParaRPr sz="1500">
              <a:solidFill>
                <a:prstClr val="black"/>
              </a:solidFill>
              <a:latin typeface="Times New Roman"/>
              <a:cs typeface="Times New Roman"/>
            </a:endParaRPr>
          </a:p>
          <a:p>
            <a:pPr marL="386715" marR="154305" indent="-107950" algn="just">
              <a:lnSpc>
                <a:spcPct val="105200"/>
              </a:lnSpc>
              <a:buFontTx/>
              <a:buChar char="-"/>
              <a:tabLst>
                <a:tab pos="391795" algn="l"/>
              </a:tabLst>
            </a:pPr>
            <a:r>
              <a:rPr sz="1500" dirty="0">
                <a:solidFill>
                  <a:prstClr val="black"/>
                </a:solidFill>
                <a:latin typeface="Times New Roman"/>
                <a:cs typeface="Times New Roman"/>
              </a:rPr>
              <a:t>a vizsgálati </a:t>
            </a:r>
            <a:r>
              <a:rPr sz="1500" spc="-5" dirty="0">
                <a:solidFill>
                  <a:prstClr val="black"/>
                </a:solidFill>
                <a:latin typeface="Times New Roman"/>
                <a:cs typeface="Times New Roman"/>
              </a:rPr>
              <a:t>területen </a:t>
            </a:r>
            <a:r>
              <a:rPr sz="1500" dirty="0">
                <a:solidFill>
                  <a:prstClr val="black"/>
                </a:solidFill>
                <a:latin typeface="Times New Roman"/>
                <a:cs typeface="Times New Roman"/>
              </a:rPr>
              <a:t>nem, de a </a:t>
            </a:r>
            <a:r>
              <a:rPr sz="1500" spc="-5" dirty="0">
                <a:solidFill>
                  <a:prstClr val="black"/>
                </a:solidFill>
                <a:latin typeface="Times New Roman"/>
                <a:cs typeface="Times New Roman"/>
              </a:rPr>
              <a:t>Széki-és Fel-  sőnyirádi </a:t>
            </a:r>
            <a:r>
              <a:rPr sz="1500" dirty="0">
                <a:solidFill>
                  <a:prstClr val="black"/>
                </a:solidFill>
                <a:latin typeface="Times New Roman"/>
                <a:cs typeface="Times New Roman"/>
              </a:rPr>
              <a:t>erdőben fellelt fajok </a:t>
            </a:r>
            <a:r>
              <a:rPr sz="1500" spc="-5" dirty="0">
                <a:solidFill>
                  <a:prstClr val="black"/>
                </a:solidFill>
                <a:latin typeface="Times New Roman"/>
                <a:cs typeface="Times New Roman"/>
              </a:rPr>
              <a:t>száma:</a:t>
            </a:r>
            <a:r>
              <a:rPr sz="1500" spc="-15" dirty="0">
                <a:solidFill>
                  <a:prstClr val="black"/>
                </a:solidFill>
                <a:latin typeface="Times New Roman"/>
                <a:cs typeface="Times New Roman"/>
              </a:rPr>
              <a:t> </a:t>
            </a:r>
            <a:r>
              <a:rPr sz="1500" b="1" dirty="0">
                <a:solidFill>
                  <a:prstClr val="black"/>
                </a:solidFill>
                <a:latin typeface="Times New Roman"/>
                <a:cs typeface="Times New Roman"/>
              </a:rPr>
              <a:t>135</a:t>
            </a:r>
            <a:endParaRPr sz="1500">
              <a:solidFill>
                <a:prstClr val="black"/>
              </a:solidFill>
              <a:latin typeface="Times New Roman"/>
              <a:cs typeface="Times New Roman"/>
            </a:endParaRPr>
          </a:p>
        </p:txBody>
      </p:sp>
      <p:sp>
        <p:nvSpPr>
          <p:cNvPr id="14" name="object 14"/>
          <p:cNvSpPr txBox="1"/>
          <p:nvPr/>
        </p:nvSpPr>
        <p:spPr>
          <a:xfrm>
            <a:off x="9891521" y="4068079"/>
            <a:ext cx="4222115" cy="3622675"/>
          </a:xfrm>
          <a:prstGeom prst="rect">
            <a:avLst/>
          </a:prstGeom>
        </p:spPr>
        <p:txBody>
          <a:bodyPr vert="horz" wrap="square" lIns="0" tIns="1270" rIns="0" bIns="0" rtlCol="0">
            <a:spAutoFit/>
          </a:bodyPr>
          <a:lstStyle/>
          <a:p>
            <a:pPr marL="12700" marR="5080" algn="just">
              <a:lnSpc>
                <a:spcPct val="105200"/>
              </a:lnSpc>
              <a:spcBef>
                <a:spcPts val="10"/>
              </a:spcBef>
            </a:pPr>
            <a:r>
              <a:rPr sz="1500" dirty="0">
                <a:solidFill>
                  <a:prstClr val="black"/>
                </a:solidFill>
                <a:latin typeface="Times New Roman"/>
                <a:cs typeface="Times New Roman"/>
              </a:rPr>
              <a:t>Az adatokból kitűnik, hogy a másodlagos tölgyesek  flórája jóval szegényesebb a primér klímazonális cse-  res tölgyeseknél, annak mindössze 67,7%-a. A láprét  környéki másodlagos cseres-tölgyeseknek a másik </a:t>
            </a:r>
            <a:r>
              <a:rPr sz="1500" spc="-5" dirty="0">
                <a:solidFill>
                  <a:prstClr val="black"/>
                </a:solidFill>
                <a:latin typeface="Times New Roman"/>
                <a:cs typeface="Times New Roman"/>
              </a:rPr>
              <a:t>két  </a:t>
            </a:r>
            <a:r>
              <a:rPr sz="1500" dirty="0">
                <a:solidFill>
                  <a:prstClr val="black"/>
                </a:solidFill>
                <a:latin typeface="Times New Roman"/>
                <a:cs typeface="Times New Roman"/>
              </a:rPr>
              <a:t>helyen nem előforduló fajai: telepített elegy fajok  (Acer platanoides, </a:t>
            </a:r>
            <a:r>
              <a:rPr sz="1500" spc="-5" dirty="0">
                <a:solidFill>
                  <a:prstClr val="black"/>
                </a:solidFill>
                <a:latin typeface="Times New Roman"/>
                <a:cs typeface="Times New Roman"/>
              </a:rPr>
              <a:t>A. </a:t>
            </a:r>
            <a:r>
              <a:rPr sz="1500" dirty="0">
                <a:solidFill>
                  <a:prstClr val="black"/>
                </a:solidFill>
                <a:latin typeface="Times New Roman"/>
                <a:cs typeface="Times New Roman"/>
              </a:rPr>
              <a:t>pseudoplatanus, </a:t>
            </a:r>
            <a:r>
              <a:rPr sz="1500" spc="-15" dirty="0">
                <a:solidFill>
                  <a:prstClr val="black"/>
                </a:solidFill>
                <a:latin typeface="Times New Roman"/>
                <a:cs typeface="Times New Roman"/>
              </a:rPr>
              <a:t>Tilia </a:t>
            </a:r>
            <a:r>
              <a:rPr sz="1500" dirty="0">
                <a:solidFill>
                  <a:prstClr val="black"/>
                </a:solidFill>
                <a:latin typeface="Times New Roman"/>
                <a:cs typeface="Times New Roman"/>
              </a:rPr>
              <a:t>cordata),  telepített vagy terjedő exóták (Robinia pseudoacacia,  </a:t>
            </a:r>
            <a:r>
              <a:rPr sz="1500" spc="-5" dirty="0">
                <a:solidFill>
                  <a:prstClr val="black"/>
                </a:solidFill>
                <a:latin typeface="Times New Roman"/>
                <a:cs typeface="Times New Roman"/>
              </a:rPr>
              <a:t>Ailanthus </a:t>
            </a:r>
            <a:r>
              <a:rPr sz="1500" dirty="0">
                <a:solidFill>
                  <a:prstClr val="black"/>
                </a:solidFill>
                <a:latin typeface="Times New Roman"/>
                <a:cs typeface="Times New Roman"/>
              </a:rPr>
              <a:t>altissima, Parthenocissus tricuspidata), vala-  mint rétek és legelők hátramaradt fajai </a:t>
            </a:r>
            <a:r>
              <a:rPr sz="1500" spc="-5" dirty="0">
                <a:solidFill>
                  <a:prstClr val="black"/>
                </a:solidFill>
                <a:latin typeface="Times New Roman"/>
                <a:cs typeface="Times New Roman"/>
              </a:rPr>
              <a:t>(Agrostis capil-  </a:t>
            </a:r>
            <a:r>
              <a:rPr sz="1500" dirty="0">
                <a:solidFill>
                  <a:prstClr val="black"/>
                </a:solidFill>
                <a:latin typeface="Times New Roman"/>
                <a:cs typeface="Times New Roman"/>
              </a:rPr>
              <a:t>laris, </a:t>
            </a:r>
            <a:r>
              <a:rPr sz="1500" spc="-5" dirty="0">
                <a:solidFill>
                  <a:prstClr val="black"/>
                </a:solidFill>
                <a:latin typeface="Times New Roman"/>
                <a:cs typeface="Times New Roman"/>
              </a:rPr>
              <a:t>Arrhenatherum </a:t>
            </a:r>
            <a:r>
              <a:rPr sz="1500" dirty="0">
                <a:solidFill>
                  <a:prstClr val="black"/>
                </a:solidFill>
                <a:latin typeface="Times New Roman"/>
                <a:cs typeface="Times New Roman"/>
              </a:rPr>
              <a:t>elatius, </a:t>
            </a:r>
            <a:r>
              <a:rPr sz="1500" spc="-5" dirty="0">
                <a:solidFill>
                  <a:prstClr val="black"/>
                </a:solidFill>
                <a:latin typeface="Times New Roman"/>
                <a:cs typeface="Times New Roman"/>
              </a:rPr>
              <a:t>Artemisia </a:t>
            </a:r>
            <a:r>
              <a:rPr sz="1500" dirty="0">
                <a:solidFill>
                  <a:prstClr val="black"/>
                </a:solidFill>
                <a:latin typeface="Times New Roman"/>
                <a:cs typeface="Times New Roman"/>
              </a:rPr>
              <a:t>vulgaris, </a:t>
            </a:r>
            <a:r>
              <a:rPr sz="1500" spc="-5" dirty="0">
                <a:solidFill>
                  <a:prstClr val="black"/>
                </a:solidFill>
                <a:latin typeface="Times New Roman"/>
                <a:cs typeface="Times New Roman"/>
              </a:rPr>
              <a:t>Bro-  </a:t>
            </a:r>
            <a:r>
              <a:rPr sz="1500" dirty="0">
                <a:solidFill>
                  <a:prstClr val="black"/>
                </a:solidFill>
                <a:latin typeface="Times New Roman"/>
                <a:cs typeface="Times New Roman"/>
              </a:rPr>
              <a:t>mus </a:t>
            </a:r>
            <a:r>
              <a:rPr sz="1500" spc="-5" dirty="0">
                <a:solidFill>
                  <a:prstClr val="black"/>
                </a:solidFill>
                <a:latin typeface="Times New Roman"/>
                <a:cs typeface="Times New Roman"/>
              </a:rPr>
              <a:t>sterilis, Medicago </a:t>
            </a:r>
            <a:r>
              <a:rPr sz="1500" dirty="0">
                <a:solidFill>
                  <a:prstClr val="black"/>
                </a:solidFill>
                <a:latin typeface="Times New Roman"/>
                <a:cs typeface="Times New Roman"/>
              </a:rPr>
              <a:t>lupulina etc.). A fajszámok </a:t>
            </a:r>
            <a:r>
              <a:rPr sz="1500" spc="-5" dirty="0">
                <a:solidFill>
                  <a:prstClr val="black"/>
                </a:solidFill>
                <a:latin typeface="Times New Roman"/>
                <a:cs typeface="Times New Roman"/>
              </a:rPr>
              <a:t>ará-  </a:t>
            </a:r>
            <a:r>
              <a:rPr sz="1500" dirty="0">
                <a:solidFill>
                  <a:prstClr val="black"/>
                </a:solidFill>
                <a:latin typeface="Times New Roman"/>
                <a:cs typeface="Times New Roman"/>
              </a:rPr>
              <a:t>nya a következő. Pápakovácsi: másik két terület ösz-  </a:t>
            </a:r>
            <a:r>
              <a:rPr sz="1500" spc="-5" dirty="0">
                <a:solidFill>
                  <a:prstClr val="black"/>
                </a:solidFill>
                <a:latin typeface="Times New Roman"/>
                <a:cs typeface="Times New Roman"/>
              </a:rPr>
              <a:t>szesített </a:t>
            </a:r>
            <a:r>
              <a:rPr sz="1500" dirty="0">
                <a:solidFill>
                  <a:prstClr val="black"/>
                </a:solidFill>
                <a:latin typeface="Times New Roman"/>
                <a:cs typeface="Times New Roman"/>
              </a:rPr>
              <a:t>fajszáma = </a:t>
            </a:r>
            <a:r>
              <a:rPr sz="1500" b="1" dirty="0">
                <a:solidFill>
                  <a:prstClr val="black"/>
                </a:solidFill>
                <a:latin typeface="Times New Roman"/>
                <a:cs typeface="Times New Roman"/>
              </a:rPr>
              <a:t>132 : 204, </a:t>
            </a:r>
            <a:r>
              <a:rPr sz="1500" dirty="0">
                <a:solidFill>
                  <a:prstClr val="black"/>
                </a:solidFill>
                <a:latin typeface="Times New Roman"/>
                <a:cs typeface="Times New Roman"/>
              </a:rPr>
              <a:t>azaz a másodlagos </a:t>
            </a:r>
            <a:r>
              <a:rPr sz="1500" spc="-5" dirty="0">
                <a:solidFill>
                  <a:prstClr val="black"/>
                </a:solidFill>
                <a:latin typeface="Times New Roman"/>
                <a:cs typeface="Times New Roman"/>
              </a:rPr>
              <a:t>töl-  </a:t>
            </a:r>
            <a:r>
              <a:rPr sz="1500" dirty="0">
                <a:solidFill>
                  <a:prstClr val="black"/>
                </a:solidFill>
                <a:latin typeface="Times New Roman"/>
                <a:cs typeface="Times New Roman"/>
              </a:rPr>
              <a:t>gyes biodiverzitása jelentősen </a:t>
            </a:r>
            <a:r>
              <a:rPr sz="1500" spc="-5" dirty="0">
                <a:solidFill>
                  <a:prstClr val="black"/>
                </a:solidFill>
                <a:latin typeface="Times New Roman"/>
                <a:cs typeface="Times New Roman"/>
              </a:rPr>
              <a:t>alacsonyabb. </a:t>
            </a:r>
            <a:r>
              <a:rPr sz="1500" dirty="0">
                <a:solidFill>
                  <a:prstClr val="black"/>
                </a:solidFill>
                <a:latin typeface="Times New Roman"/>
                <a:cs typeface="Times New Roman"/>
              </a:rPr>
              <a:t>Ugyanak-  kor az egyes területek fajszáma közel</a:t>
            </a:r>
            <a:r>
              <a:rPr sz="1500" spc="-15" dirty="0">
                <a:solidFill>
                  <a:prstClr val="black"/>
                </a:solidFill>
                <a:latin typeface="Times New Roman"/>
                <a:cs typeface="Times New Roman"/>
              </a:rPr>
              <a:t> </a:t>
            </a:r>
            <a:r>
              <a:rPr sz="1500" dirty="0">
                <a:solidFill>
                  <a:prstClr val="black"/>
                </a:solidFill>
                <a:latin typeface="Times New Roman"/>
                <a:cs typeface="Times New Roman"/>
              </a:rPr>
              <a:t>azonos.</a:t>
            </a:r>
            <a:endParaRPr sz="1500">
              <a:solidFill>
                <a:prstClr val="black"/>
              </a:solidFill>
              <a:latin typeface="Times New Roman"/>
              <a:cs typeface="Times New Roman"/>
            </a:endParaRPr>
          </a:p>
        </p:txBody>
      </p:sp>
      <p:sp>
        <p:nvSpPr>
          <p:cNvPr id="15" name="object 15"/>
          <p:cNvSpPr txBox="1"/>
          <p:nvPr/>
        </p:nvSpPr>
        <p:spPr>
          <a:xfrm>
            <a:off x="9918720" y="10921249"/>
            <a:ext cx="4222750" cy="1072730"/>
          </a:xfrm>
          <a:prstGeom prst="rect">
            <a:avLst/>
          </a:prstGeom>
        </p:spPr>
        <p:txBody>
          <a:bodyPr vert="horz" wrap="square" lIns="0" tIns="46355" rIns="0" bIns="0" rtlCol="0">
            <a:spAutoFit/>
          </a:bodyPr>
          <a:lstStyle/>
          <a:p>
            <a:pPr marL="12700" marR="5080" algn="just">
              <a:lnSpc>
                <a:spcPts val="1550"/>
              </a:lnSpc>
              <a:spcBef>
                <a:spcPts val="365"/>
              </a:spcBef>
            </a:pPr>
            <a:r>
              <a:rPr sz="1500" dirty="0">
                <a:solidFill>
                  <a:prstClr val="black"/>
                </a:solidFill>
                <a:latin typeface="Times New Roman"/>
                <a:cs typeface="Times New Roman"/>
              </a:rPr>
              <a:t>Az akácosban található lágy- és fásszárú edényes </a:t>
            </a:r>
            <a:r>
              <a:rPr sz="1500" spc="-5" dirty="0">
                <a:solidFill>
                  <a:prstClr val="black"/>
                </a:solidFill>
                <a:latin typeface="Times New Roman"/>
                <a:cs typeface="Times New Roman"/>
              </a:rPr>
              <a:t>nö-  </a:t>
            </a:r>
            <a:r>
              <a:rPr sz="1500" dirty="0">
                <a:solidFill>
                  <a:prstClr val="black"/>
                </a:solidFill>
                <a:latin typeface="Times New Roman"/>
                <a:cs typeface="Times New Roman"/>
              </a:rPr>
              <a:t>vények fajszáma ugyanakkor nem éri el a </a:t>
            </a:r>
            <a:r>
              <a:rPr sz="1500" spc="-5" dirty="0">
                <a:solidFill>
                  <a:prstClr val="black"/>
                </a:solidFill>
                <a:latin typeface="Times New Roman"/>
                <a:cs typeface="Times New Roman"/>
              </a:rPr>
              <a:t>cseres-  </a:t>
            </a:r>
            <a:r>
              <a:rPr sz="1500" dirty="0">
                <a:solidFill>
                  <a:prstClr val="black"/>
                </a:solidFill>
                <a:latin typeface="Times New Roman"/>
                <a:cs typeface="Times New Roman"/>
              </a:rPr>
              <a:t>kocsánytalan tölgyes fajszámának 25 </a:t>
            </a:r>
            <a:r>
              <a:rPr sz="1500" spc="-5" dirty="0">
                <a:solidFill>
                  <a:prstClr val="black"/>
                </a:solidFill>
                <a:latin typeface="Times New Roman"/>
                <a:cs typeface="Times New Roman"/>
              </a:rPr>
              <a:t>százalékát, </a:t>
            </a:r>
            <a:r>
              <a:rPr sz="1500" dirty="0">
                <a:solidFill>
                  <a:prstClr val="black"/>
                </a:solidFill>
                <a:latin typeface="Times New Roman"/>
                <a:cs typeface="Times New Roman"/>
              </a:rPr>
              <a:t>a faji  diverzitás 1/4-ére csökkent. </a:t>
            </a:r>
            <a:r>
              <a:rPr sz="1500" b="1" dirty="0">
                <a:solidFill>
                  <a:prstClr val="black"/>
                </a:solidFill>
                <a:latin typeface="Times New Roman"/>
                <a:cs typeface="Times New Roman"/>
              </a:rPr>
              <a:t>Ez alátámasztja az </a:t>
            </a:r>
            <a:r>
              <a:rPr sz="1500" b="1" spc="-5" dirty="0">
                <a:solidFill>
                  <a:prstClr val="black"/>
                </a:solidFill>
                <a:latin typeface="Times New Roman"/>
                <a:cs typeface="Times New Roman"/>
              </a:rPr>
              <a:t>öko-  </a:t>
            </a:r>
            <a:r>
              <a:rPr sz="1500" b="1" dirty="0">
                <a:solidFill>
                  <a:prstClr val="black"/>
                </a:solidFill>
                <a:latin typeface="Times New Roman"/>
                <a:cs typeface="Times New Roman"/>
              </a:rPr>
              <a:t>lógusok és természetvédelmi </a:t>
            </a:r>
            <a:r>
              <a:rPr sz="1500" b="1" spc="-5" dirty="0">
                <a:solidFill>
                  <a:prstClr val="black"/>
                </a:solidFill>
                <a:latin typeface="Times New Roman"/>
                <a:cs typeface="Times New Roman"/>
              </a:rPr>
              <a:t>szakemberek</a:t>
            </a:r>
            <a:r>
              <a:rPr sz="1500" b="1" spc="190" dirty="0">
                <a:solidFill>
                  <a:prstClr val="black"/>
                </a:solidFill>
                <a:latin typeface="Times New Roman"/>
                <a:cs typeface="Times New Roman"/>
              </a:rPr>
              <a:t> </a:t>
            </a:r>
            <a:r>
              <a:rPr sz="1500" b="1" dirty="0">
                <a:solidFill>
                  <a:prstClr val="black"/>
                </a:solidFill>
                <a:latin typeface="Times New Roman"/>
                <a:cs typeface="Times New Roman"/>
              </a:rPr>
              <a:t>aggodal-</a:t>
            </a:r>
            <a:endParaRPr sz="1500">
              <a:solidFill>
                <a:prstClr val="black"/>
              </a:solidFill>
              <a:latin typeface="Times New Roman"/>
              <a:cs typeface="Times New Roman"/>
            </a:endParaRPr>
          </a:p>
        </p:txBody>
      </p:sp>
      <p:sp>
        <p:nvSpPr>
          <p:cNvPr id="16" name="object 16"/>
          <p:cNvSpPr txBox="1"/>
          <p:nvPr/>
        </p:nvSpPr>
        <p:spPr>
          <a:xfrm>
            <a:off x="9918720" y="11905446"/>
            <a:ext cx="4220210" cy="244298"/>
          </a:xfrm>
          <a:prstGeom prst="rect">
            <a:avLst/>
          </a:prstGeom>
        </p:spPr>
        <p:txBody>
          <a:bodyPr vert="horz" wrap="square" lIns="0" tIns="13335" rIns="0" bIns="0" rtlCol="0">
            <a:spAutoFit/>
          </a:bodyPr>
          <a:lstStyle/>
          <a:p>
            <a:pPr marL="12700">
              <a:spcBef>
                <a:spcPts val="105"/>
              </a:spcBef>
              <a:tabLst>
                <a:tab pos="650240" algn="l"/>
                <a:tab pos="1150620" algn="l"/>
                <a:tab pos="2710180" algn="l"/>
                <a:tab pos="3984625" algn="l"/>
              </a:tabLst>
            </a:pPr>
            <a:r>
              <a:rPr sz="1500" b="1" dirty="0">
                <a:solidFill>
                  <a:prstClr val="black"/>
                </a:solidFill>
                <a:latin typeface="Times New Roman"/>
                <a:cs typeface="Times New Roman"/>
              </a:rPr>
              <a:t>mát	az	é</a:t>
            </a:r>
            <a:r>
              <a:rPr sz="1500" b="1" spc="-10" dirty="0">
                <a:solidFill>
                  <a:prstClr val="black"/>
                </a:solidFill>
                <a:latin typeface="Times New Roman"/>
                <a:cs typeface="Times New Roman"/>
              </a:rPr>
              <a:t>s</a:t>
            </a:r>
            <a:r>
              <a:rPr sz="1500" b="1" dirty="0">
                <a:solidFill>
                  <a:prstClr val="black"/>
                </a:solidFill>
                <a:latin typeface="Times New Roman"/>
                <a:cs typeface="Times New Roman"/>
              </a:rPr>
              <a:t>za</a:t>
            </a:r>
            <a:r>
              <a:rPr sz="1500" b="1" spc="-10" dirty="0">
                <a:solidFill>
                  <a:prstClr val="black"/>
                </a:solidFill>
                <a:latin typeface="Times New Roman"/>
                <a:cs typeface="Times New Roman"/>
              </a:rPr>
              <a:t>k</a:t>
            </a:r>
            <a:r>
              <a:rPr sz="1500" b="1" dirty="0">
                <a:solidFill>
                  <a:prstClr val="black"/>
                </a:solidFill>
                <a:latin typeface="Times New Roman"/>
                <a:cs typeface="Times New Roman"/>
              </a:rPr>
              <a:t>-amerikai	</a:t>
            </a:r>
            <a:r>
              <a:rPr sz="1500" b="1" spc="-5" dirty="0">
                <a:solidFill>
                  <a:prstClr val="black"/>
                </a:solidFill>
                <a:latin typeface="Times New Roman"/>
                <a:cs typeface="Times New Roman"/>
              </a:rPr>
              <a:t>szárm</a:t>
            </a:r>
            <a:r>
              <a:rPr sz="1500" b="1" dirty="0">
                <a:solidFill>
                  <a:prstClr val="black"/>
                </a:solidFill>
                <a:latin typeface="Times New Roman"/>
                <a:cs typeface="Times New Roman"/>
              </a:rPr>
              <a:t>azású	</a:t>
            </a:r>
            <a:r>
              <a:rPr sz="1500" b="1" spc="-5" dirty="0">
                <a:solidFill>
                  <a:prstClr val="black"/>
                </a:solidFill>
                <a:latin typeface="Times New Roman"/>
                <a:cs typeface="Times New Roman"/>
              </a:rPr>
              <a:t>f</a:t>
            </a:r>
            <a:r>
              <a:rPr sz="1500" b="1" dirty="0">
                <a:solidFill>
                  <a:prstClr val="black"/>
                </a:solidFill>
                <a:latin typeface="Times New Roman"/>
                <a:cs typeface="Times New Roman"/>
              </a:rPr>
              <a:t>aj</a:t>
            </a:r>
            <a:endParaRPr sz="1500">
              <a:solidFill>
                <a:prstClr val="black"/>
              </a:solidFill>
              <a:latin typeface="Times New Roman"/>
              <a:cs typeface="Times New Roman"/>
            </a:endParaRPr>
          </a:p>
        </p:txBody>
      </p:sp>
      <p:sp>
        <p:nvSpPr>
          <p:cNvPr id="17" name="object 17"/>
          <p:cNvSpPr txBox="1"/>
          <p:nvPr/>
        </p:nvSpPr>
        <p:spPr>
          <a:xfrm>
            <a:off x="9918720" y="12102286"/>
            <a:ext cx="4222750" cy="244298"/>
          </a:xfrm>
          <a:prstGeom prst="rect">
            <a:avLst/>
          </a:prstGeom>
        </p:spPr>
        <p:txBody>
          <a:bodyPr vert="horz" wrap="square" lIns="0" tIns="13335" rIns="0" bIns="0" rtlCol="0">
            <a:spAutoFit/>
          </a:bodyPr>
          <a:lstStyle/>
          <a:p>
            <a:pPr marL="12700">
              <a:spcBef>
                <a:spcPts val="105"/>
              </a:spcBef>
            </a:pPr>
            <a:r>
              <a:rPr sz="1500" b="1" dirty="0">
                <a:solidFill>
                  <a:prstClr val="black"/>
                </a:solidFill>
                <a:latin typeface="Times New Roman"/>
                <a:cs typeface="Times New Roman"/>
              </a:rPr>
              <a:t>(hungaricum!) terjedésével kapcsolatos</a:t>
            </a:r>
            <a:r>
              <a:rPr sz="1500" b="1" spc="80" dirty="0">
                <a:solidFill>
                  <a:prstClr val="black"/>
                </a:solidFill>
                <a:latin typeface="Times New Roman"/>
                <a:cs typeface="Times New Roman"/>
              </a:rPr>
              <a:t> </a:t>
            </a:r>
            <a:r>
              <a:rPr sz="1500" b="1" dirty="0">
                <a:solidFill>
                  <a:prstClr val="black"/>
                </a:solidFill>
                <a:latin typeface="Times New Roman"/>
                <a:cs typeface="Times New Roman"/>
              </a:rPr>
              <a:t>aggályokat</a:t>
            </a:r>
            <a:endParaRPr sz="1500">
              <a:solidFill>
                <a:prstClr val="black"/>
              </a:solidFill>
              <a:latin typeface="Times New Roman"/>
              <a:cs typeface="Times New Roman"/>
            </a:endParaRPr>
          </a:p>
        </p:txBody>
      </p:sp>
      <p:sp>
        <p:nvSpPr>
          <p:cNvPr id="18" name="object 18"/>
          <p:cNvSpPr/>
          <p:nvPr/>
        </p:nvSpPr>
        <p:spPr>
          <a:xfrm>
            <a:off x="9949970" y="12464944"/>
            <a:ext cx="4280898" cy="2570841"/>
          </a:xfrm>
          <a:prstGeom prst="rect">
            <a:avLst/>
          </a:prstGeom>
          <a:blipFill>
            <a:blip r:embed="rId8" cstate="print"/>
            <a:stretch>
              <a:fillRect/>
            </a:stretch>
          </a:blipFill>
        </p:spPr>
        <p:txBody>
          <a:bodyPr wrap="square" lIns="0" tIns="0" rIns="0" bIns="0" rtlCol="0"/>
          <a:lstStyle/>
          <a:p>
            <a:endParaRPr>
              <a:solidFill>
                <a:prstClr val="black"/>
              </a:solidFill>
              <a:latin typeface="Calibri"/>
            </a:endParaRPr>
          </a:p>
        </p:txBody>
      </p:sp>
      <p:sp>
        <p:nvSpPr>
          <p:cNvPr id="19" name="object 19"/>
          <p:cNvSpPr/>
          <p:nvPr/>
        </p:nvSpPr>
        <p:spPr>
          <a:xfrm>
            <a:off x="10856505" y="15256125"/>
            <a:ext cx="48260" cy="18415"/>
          </a:xfrm>
          <a:custGeom>
            <a:avLst/>
            <a:gdLst/>
            <a:ahLst/>
            <a:cxnLst/>
            <a:rect l="l" t="t" r="r" b="b"/>
            <a:pathLst>
              <a:path w="48259" h="18415">
                <a:moveTo>
                  <a:pt x="47957" y="0"/>
                </a:moveTo>
                <a:lnTo>
                  <a:pt x="0" y="0"/>
                </a:lnTo>
                <a:lnTo>
                  <a:pt x="0" y="17894"/>
                </a:lnTo>
                <a:lnTo>
                  <a:pt x="47957" y="17894"/>
                </a:lnTo>
                <a:lnTo>
                  <a:pt x="47957" y="0"/>
                </a:lnTo>
                <a:close/>
              </a:path>
            </a:pathLst>
          </a:custGeom>
          <a:solidFill>
            <a:srgbClr val="000000"/>
          </a:solidFill>
        </p:spPr>
        <p:txBody>
          <a:bodyPr wrap="square" lIns="0" tIns="0" rIns="0" bIns="0" rtlCol="0"/>
          <a:lstStyle/>
          <a:p>
            <a:endParaRPr>
              <a:solidFill>
                <a:prstClr val="black"/>
              </a:solidFill>
              <a:latin typeface="Calibri"/>
            </a:endParaRPr>
          </a:p>
        </p:txBody>
      </p:sp>
      <p:sp>
        <p:nvSpPr>
          <p:cNvPr id="20" name="object 20"/>
          <p:cNvSpPr txBox="1"/>
          <p:nvPr/>
        </p:nvSpPr>
        <p:spPr>
          <a:xfrm>
            <a:off x="9878637" y="15032151"/>
            <a:ext cx="4352925" cy="4703445"/>
          </a:xfrm>
          <a:prstGeom prst="rect">
            <a:avLst/>
          </a:prstGeom>
        </p:spPr>
        <p:txBody>
          <a:bodyPr vert="horz" wrap="square" lIns="0" tIns="13335" rIns="0" bIns="0" rtlCol="0">
            <a:spAutoFit/>
          </a:bodyPr>
          <a:lstStyle/>
          <a:p>
            <a:pPr marL="12700">
              <a:lnSpc>
                <a:spcPts val="1700"/>
              </a:lnSpc>
              <a:spcBef>
                <a:spcPts val="105"/>
              </a:spcBef>
            </a:pPr>
            <a:r>
              <a:rPr sz="1500" b="1" dirty="0">
                <a:solidFill>
                  <a:prstClr val="black"/>
                </a:solidFill>
                <a:latin typeface="Times New Roman"/>
                <a:cs typeface="Times New Roman"/>
              </a:rPr>
              <a:t>Hivatkozott</a:t>
            </a:r>
            <a:r>
              <a:rPr sz="1500" b="1" spc="-10" dirty="0">
                <a:solidFill>
                  <a:prstClr val="black"/>
                </a:solidFill>
                <a:latin typeface="Times New Roman"/>
                <a:cs typeface="Times New Roman"/>
              </a:rPr>
              <a:t> </a:t>
            </a:r>
            <a:r>
              <a:rPr sz="1500" b="1" spc="-5" dirty="0">
                <a:solidFill>
                  <a:prstClr val="black"/>
                </a:solidFill>
                <a:latin typeface="Times New Roman"/>
                <a:cs typeface="Times New Roman"/>
              </a:rPr>
              <a:t>irodalom</a:t>
            </a:r>
            <a:endParaRPr sz="1500">
              <a:solidFill>
                <a:prstClr val="black"/>
              </a:solidFill>
              <a:latin typeface="Times New Roman"/>
              <a:cs typeface="Times New Roman"/>
            </a:endParaRPr>
          </a:p>
          <a:p>
            <a:pPr marL="12700" marR="100965">
              <a:lnSpc>
                <a:spcPct val="88400"/>
              </a:lnSpc>
              <a:spcBef>
                <a:spcPts val="105"/>
              </a:spcBef>
            </a:pPr>
            <a:r>
              <a:rPr sz="1500" i="1" dirty="0">
                <a:solidFill>
                  <a:prstClr val="black"/>
                </a:solidFill>
                <a:latin typeface="Times New Roman"/>
                <a:cs typeface="Times New Roman"/>
              </a:rPr>
              <a:t>Bauer N. – Balogh </a:t>
            </a:r>
            <a:r>
              <a:rPr sz="1500" i="1" spc="-5" dirty="0">
                <a:solidFill>
                  <a:prstClr val="black"/>
                </a:solidFill>
                <a:latin typeface="Times New Roman"/>
                <a:cs typeface="Times New Roman"/>
              </a:rPr>
              <a:t>L. </a:t>
            </a:r>
            <a:r>
              <a:rPr sz="1500" i="1" dirty="0">
                <a:solidFill>
                  <a:prstClr val="black"/>
                </a:solidFill>
                <a:latin typeface="Times New Roman"/>
                <a:cs typeface="Times New Roman"/>
              </a:rPr>
              <a:t>– </a:t>
            </a:r>
            <a:r>
              <a:rPr sz="1500" i="1" spc="-10" dirty="0">
                <a:solidFill>
                  <a:prstClr val="black"/>
                </a:solidFill>
                <a:latin typeface="Times New Roman"/>
                <a:cs typeface="Times New Roman"/>
              </a:rPr>
              <a:t>Kenyeres </a:t>
            </a:r>
            <a:r>
              <a:rPr sz="1500" i="1" spc="-5" dirty="0">
                <a:solidFill>
                  <a:prstClr val="black"/>
                </a:solidFill>
                <a:latin typeface="Times New Roman"/>
                <a:cs typeface="Times New Roman"/>
              </a:rPr>
              <a:t>Z. </a:t>
            </a:r>
            <a:r>
              <a:rPr sz="1500" dirty="0">
                <a:solidFill>
                  <a:prstClr val="black"/>
                </a:solidFill>
                <a:latin typeface="Times New Roman"/>
                <a:cs typeface="Times New Roman"/>
              </a:rPr>
              <a:t>(2001). A </a:t>
            </a:r>
            <a:r>
              <a:rPr sz="1500" spc="-15" dirty="0">
                <a:solidFill>
                  <a:prstClr val="black"/>
                </a:solidFill>
                <a:latin typeface="Times New Roman"/>
                <a:cs typeface="Times New Roman"/>
              </a:rPr>
              <a:t>Tapolca-  </a:t>
            </a:r>
            <a:r>
              <a:rPr sz="1500" dirty="0">
                <a:solidFill>
                  <a:prstClr val="black"/>
                </a:solidFill>
                <a:latin typeface="Times New Roman"/>
                <a:cs typeface="Times New Roman"/>
              </a:rPr>
              <a:t>fői- és az </a:t>
            </a:r>
            <a:r>
              <a:rPr sz="1500" spc="-5" dirty="0">
                <a:solidFill>
                  <a:prstClr val="black"/>
                </a:solidFill>
                <a:latin typeface="Times New Roman"/>
                <a:cs typeface="Times New Roman"/>
              </a:rPr>
              <a:t>Attyai-láprét vegetációja </a:t>
            </a:r>
            <a:r>
              <a:rPr sz="1500" dirty="0">
                <a:solidFill>
                  <a:prstClr val="black"/>
                </a:solidFill>
                <a:latin typeface="Times New Roman"/>
                <a:cs typeface="Times New Roman"/>
              </a:rPr>
              <a:t>és természetvédelmi  problémái (Pápai-Bakonyalja). Botanikai Közlemény  </a:t>
            </a:r>
            <a:r>
              <a:rPr sz="1500" spc="-50" dirty="0">
                <a:solidFill>
                  <a:prstClr val="black"/>
                </a:solidFill>
                <a:latin typeface="Times New Roman"/>
                <a:cs typeface="Times New Roman"/>
              </a:rPr>
              <a:t>Vol. </a:t>
            </a:r>
            <a:r>
              <a:rPr sz="1500" dirty="0">
                <a:solidFill>
                  <a:prstClr val="black"/>
                </a:solidFill>
                <a:latin typeface="Times New Roman"/>
                <a:cs typeface="Times New Roman"/>
              </a:rPr>
              <a:t>88. </a:t>
            </a:r>
            <a:r>
              <a:rPr sz="1500" spc="-5" dirty="0">
                <a:solidFill>
                  <a:prstClr val="black"/>
                </a:solidFill>
                <a:latin typeface="Times New Roman"/>
                <a:cs typeface="Times New Roman"/>
              </a:rPr>
              <a:t>1-2. </a:t>
            </a:r>
            <a:r>
              <a:rPr sz="1500" dirty="0">
                <a:solidFill>
                  <a:prstClr val="black"/>
                </a:solidFill>
                <a:latin typeface="Times New Roman"/>
                <a:cs typeface="Times New Roman"/>
              </a:rPr>
              <a:t>füzet pp.</a:t>
            </a:r>
            <a:r>
              <a:rPr sz="1500" spc="45" dirty="0">
                <a:solidFill>
                  <a:prstClr val="black"/>
                </a:solidFill>
                <a:latin typeface="Times New Roman"/>
                <a:cs typeface="Times New Roman"/>
              </a:rPr>
              <a:t> </a:t>
            </a:r>
            <a:r>
              <a:rPr sz="1500" dirty="0">
                <a:solidFill>
                  <a:prstClr val="black"/>
                </a:solidFill>
                <a:latin typeface="Times New Roman"/>
                <a:cs typeface="Times New Roman"/>
              </a:rPr>
              <a:t>71-94</a:t>
            </a:r>
            <a:endParaRPr sz="1500">
              <a:solidFill>
                <a:prstClr val="black"/>
              </a:solidFill>
              <a:latin typeface="Times New Roman"/>
              <a:cs typeface="Times New Roman"/>
            </a:endParaRPr>
          </a:p>
          <a:p>
            <a:pPr marL="12700" marR="73025">
              <a:lnSpc>
                <a:spcPct val="88400"/>
              </a:lnSpc>
              <a:spcBef>
                <a:spcPts val="5"/>
              </a:spcBef>
            </a:pPr>
            <a:r>
              <a:rPr sz="1500" i="1" dirty="0">
                <a:solidFill>
                  <a:prstClr val="black"/>
                </a:solidFill>
                <a:latin typeface="Times New Roman"/>
                <a:cs typeface="Times New Roman"/>
              </a:rPr>
              <a:t>Bölöni J. - Molnár </a:t>
            </a:r>
            <a:r>
              <a:rPr sz="1500" i="1" spc="-5" dirty="0">
                <a:solidFill>
                  <a:prstClr val="black"/>
                </a:solidFill>
                <a:latin typeface="Times New Roman"/>
                <a:cs typeface="Times New Roman"/>
              </a:rPr>
              <a:t>Zs. </a:t>
            </a:r>
            <a:r>
              <a:rPr sz="1500" i="1" dirty="0">
                <a:solidFill>
                  <a:prstClr val="black"/>
                </a:solidFill>
                <a:latin typeface="Times New Roman"/>
                <a:cs typeface="Times New Roman"/>
              </a:rPr>
              <a:t>- Kun A. </a:t>
            </a:r>
            <a:r>
              <a:rPr sz="1500" spc="-10" dirty="0">
                <a:solidFill>
                  <a:prstClr val="black"/>
                </a:solidFill>
                <a:latin typeface="Times New Roman"/>
                <a:cs typeface="Times New Roman"/>
              </a:rPr>
              <a:t>(2011). </a:t>
            </a:r>
            <a:r>
              <a:rPr sz="1500" dirty="0">
                <a:solidFill>
                  <a:prstClr val="black"/>
                </a:solidFill>
                <a:latin typeface="Times New Roman"/>
                <a:cs typeface="Times New Roman"/>
              </a:rPr>
              <a:t>Magyarország  </a:t>
            </a:r>
            <a:r>
              <a:rPr sz="1500" spc="-5" dirty="0">
                <a:solidFill>
                  <a:prstClr val="black"/>
                </a:solidFill>
                <a:latin typeface="Times New Roman"/>
                <a:cs typeface="Times New Roman"/>
              </a:rPr>
              <a:t>élőhelyei. </a:t>
            </a:r>
            <a:r>
              <a:rPr sz="1500" dirty="0">
                <a:solidFill>
                  <a:prstClr val="black"/>
                </a:solidFill>
                <a:latin typeface="Times New Roman"/>
                <a:cs typeface="Times New Roman"/>
              </a:rPr>
              <a:t>A hazai vegetációtípusok leírása és határozó-  ja. </a:t>
            </a:r>
            <a:r>
              <a:rPr sz="1500" spc="-5" dirty="0">
                <a:solidFill>
                  <a:prstClr val="black"/>
                </a:solidFill>
                <a:latin typeface="Times New Roman"/>
                <a:cs typeface="Times New Roman"/>
              </a:rPr>
              <a:t>ÁNÉR </a:t>
            </a:r>
            <a:r>
              <a:rPr sz="1500" spc="-10" dirty="0">
                <a:solidFill>
                  <a:prstClr val="black"/>
                </a:solidFill>
                <a:latin typeface="Times New Roman"/>
                <a:cs typeface="Times New Roman"/>
              </a:rPr>
              <a:t>2011. </a:t>
            </a:r>
            <a:r>
              <a:rPr sz="1500" spc="-40" dirty="0">
                <a:solidFill>
                  <a:prstClr val="black"/>
                </a:solidFill>
                <a:latin typeface="Times New Roman"/>
                <a:cs typeface="Times New Roman"/>
              </a:rPr>
              <a:t>MTA </a:t>
            </a:r>
            <a:r>
              <a:rPr sz="1500" spc="-5" dirty="0">
                <a:solidFill>
                  <a:prstClr val="black"/>
                </a:solidFill>
                <a:latin typeface="Times New Roman"/>
                <a:cs typeface="Times New Roman"/>
              </a:rPr>
              <a:t>Ökológiai és </a:t>
            </a:r>
            <a:r>
              <a:rPr sz="1500" dirty="0">
                <a:solidFill>
                  <a:prstClr val="black"/>
                </a:solidFill>
                <a:latin typeface="Times New Roman"/>
                <a:cs typeface="Times New Roman"/>
              </a:rPr>
              <a:t>Botanikai </a:t>
            </a:r>
            <a:r>
              <a:rPr sz="1500" spc="-5" dirty="0">
                <a:solidFill>
                  <a:prstClr val="black"/>
                </a:solidFill>
                <a:latin typeface="Times New Roman"/>
                <a:cs typeface="Times New Roman"/>
              </a:rPr>
              <a:t>Kutatóin-  </a:t>
            </a:r>
            <a:r>
              <a:rPr sz="1500" dirty="0">
                <a:solidFill>
                  <a:prstClr val="black"/>
                </a:solidFill>
                <a:latin typeface="Times New Roman"/>
                <a:cs typeface="Times New Roman"/>
              </a:rPr>
              <a:t>tézete,</a:t>
            </a:r>
            <a:r>
              <a:rPr sz="1500" spc="-35" dirty="0">
                <a:solidFill>
                  <a:prstClr val="black"/>
                </a:solidFill>
                <a:latin typeface="Times New Roman"/>
                <a:cs typeface="Times New Roman"/>
              </a:rPr>
              <a:t> </a:t>
            </a:r>
            <a:r>
              <a:rPr sz="1500" spc="-5" dirty="0">
                <a:solidFill>
                  <a:prstClr val="black"/>
                </a:solidFill>
                <a:latin typeface="Times New Roman"/>
                <a:cs typeface="Times New Roman"/>
              </a:rPr>
              <a:t>Vácrátót.</a:t>
            </a:r>
            <a:endParaRPr sz="1500">
              <a:solidFill>
                <a:prstClr val="black"/>
              </a:solidFill>
              <a:latin typeface="Times New Roman"/>
              <a:cs typeface="Times New Roman"/>
            </a:endParaRPr>
          </a:p>
          <a:p>
            <a:pPr marL="12700" marR="160655">
              <a:lnSpc>
                <a:spcPts val="1590"/>
              </a:lnSpc>
              <a:spcBef>
                <a:spcPts val="20"/>
              </a:spcBef>
            </a:pPr>
            <a:r>
              <a:rPr sz="1500" i="1" dirty="0">
                <a:solidFill>
                  <a:prstClr val="black"/>
                </a:solidFill>
                <a:latin typeface="Times New Roman"/>
                <a:cs typeface="Times New Roman"/>
              </a:rPr>
              <a:t>Futó J. - </a:t>
            </a:r>
            <a:r>
              <a:rPr sz="1500" i="1" spc="-5" dirty="0">
                <a:solidFill>
                  <a:prstClr val="black"/>
                </a:solidFill>
                <a:latin typeface="Times New Roman"/>
                <a:cs typeface="Times New Roman"/>
              </a:rPr>
              <a:t>Mesterházy </a:t>
            </a:r>
            <a:r>
              <a:rPr sz="1500" i="1" dirty="0">
                <a:solidFill>
                  <a:prstClr val="black"/>
                </a:solidFill>
                <a:latin typeface="Times New Roman"/>
                <a:cs typeface="Times New Roman"/>
              </a:rPr>
              <a:t>A. </a:t>
            </a:r>
            <a:r>
              <a:rPr sz="1500" dirty="0">
                <a:solidFill>
                  <a:prstClr val="black"/>
                </a:solidFill>
                <a:latin typeface="Times New Roman"/>
                <a:cs typeface="Times New Roman"/>
              </a:rPr>
              <a:t>(2013). Az </a:t>
            </a:r>
            <a:r>
              <a:rPr sz="1500" spc="-5" dirty="0">
                <a:solidFill>
                  <a:prstClr val="black"/>
                </a:solidFill>
                <a:latin typeface="Times New Roman"/>
                <a:cs typeface="Times New Roman"/>
              </a:rPr>
              <a:t>Attyai-láprét.</a:t>
            </a:r>
            <a:r>
              <a:rPr sz="1500" spc="-200" dirty="0">
                <a:solidFill>
                  <a:prstClr val="black"/>
                </a:solidFill>
                <a:latin typeface="Times New Roman"/>
                <a:cs typeface="Times New Roman"/>
              </a:rPr>
              <a:t> </a:t>
            </a:r>
            <a:r>
              <a:rPr sz="1500" dirty="0">
                <a:solidFill>
                  <a:prstClr val="black"/>
                </a:solidFill>
                <a:latin typeface="Times New Roman"/>
                <a:cs typeface="Times New Roman"/>
              </a:rPr>
              <a:t>Bala-  ton-felvidéki Nemzeti </a:t>
            </a:r>
            <a:r>
              <a:rPr sz="1500" spc="-5" dirty="0">
                <a:solidFill>
                  <a:prstClr val="black"/>
                </a:solidFill>
                <a:latin typeface="Times New Roman"/>
                <a:cs typeface="Times New Roman"/>
              </a:rPr>
              <a:t>Park</a:t>
            </a:r>
            <a:r>
              <a:rPr sz="1500" spc="-10" dirty="0">
                <a:solidFill>
                  <a:prstClr val="black"/>
                </a:solidFill>
                <a:latin typeface="Times New Roman"/>
                <a:cs typeface="Times New Roman"/>
              </a:rPr>
              <a:t> </a:t>
            </a:r>
            <a:r>
              <a:rPr sz="1500" dirty="0">
                <a:solidFill>
                  <a:prstClr val="black"/>
                </a:solidFill>
                <a:latin typeface="Times New Roman"/>
                <a:cs typeface="Times New Roman"/>
              </a:rPr>
              <a:t>Igazgatóság,</a:t>
            </a:r>
            <a:endParaRPr sz="1500">
              <a:solidFill>
                <a:prstClr val="black"/>
              </a:solidFill>
              <a:latin typeface="Times New Roman"/>
              <a:cs typeface="Times New Roman"/>
            </a:endParaRPr>
          </a:p>
          <a:p>
            <a:pPr marL="12700" marR="32384">
              <a:lnSpc>
                <a:spcPts val="1590"/>
              </a:lnSpc>
              <a:spcBef>
                <a:spcPts val="5"/>
              </a:spcBef>
            </a:pPr>
            <a:r>
              <a:rPr sz="1500" i="1" dirty="0">
                <a:solidFill>
                  <a:prstClr val="black"/>
                </a:solidFill>
                <a:latin typeface="Times New Roman"/>
                <a:cs typeface="Times New Roman"/>
              </a:rPr>
              <a:t>Király G. </a:t>
            </a:r>
            <a:r>
              <a:rPr sz="1500" dirty="0">
                <a:solidFill>
                  <a:prstClr val="black"/>
                </a:solidFill>
                <a:latin typeface="Times New Roman"/>
                <a:cs typeface="Times New Roman"/>
              </a:rPr>
              <a:t>(2009). Új magyar </a:t>
            </a:r>
            <a:r>
              <a:rPr sz="1500" spc="-10" dirty="0">
                <a:solidFill>
                  <a:prstClr val="black"/>
                </a:solidFill>
                <a:latin typeface="Times New Roman"/>
                <a:cs typeface="Times New Roman"/>
              </a:rPr>
              <a:t>füvészkönyv, </a:t>
            </a:r>
            <a:r>
              <a:rPr sz="1500" dirty="0">
                <a:solidFill>
                  <a:prstClr val="black"/>
                </a:solidFill>
                <a:latin typeface="Times New Roman"/>
                <a:cs typeface="Times New Roman"/>
              </a:rPr>
              <a:t>Magyaror-  </a:t>
            </a:r>
            <a:r>
              <a:rPr sz="1500" spc="-5" dirty="0">
                <a:solidFill>
                  <a:prstClr val="black"/>
                </a:solidFill>
                <a:latin typeface="Times New Roman"/>
                <a:cs typeface="Times New Roman"/>
              </a:rPr>
              <a:t>szág </a:t>
            </a:r>
            <a:r>
              <a:rPr sz="1500" dirty="0">
                <a:solidFill>
                  <a:prstClr val="black"/>
                </a:solidFill>
                <a:latin typeface="Times New Roman"/>
                <a:cs typeface="Times New Roman"/>
              </a:rPr>
              <a:t>hajtásos növényei. </a:t>
            </a:r>
            <a:r>
              <a:rPr sz="1500" spc="-5" dirty="0">
                <a:solidFill>
                  <a:prstClr val="black"/>
                </a:solidFill>
                <a:latin typeface="Times New Roman"/>
                <a:cs typeface="Times New Roman"/>
              </a:rPr>
              <a:t>Aggteleki Nemzeti Park</a:t>
            </a:r>
            <a:r>
              <a:rPr sz="1500" spc="-65" dirty="0">
                <a:solidFill>
                  <a:prstClr val="black"/>
                </a:solidFill>
                <a:latin typeface="Times New Roman"/>
                <a:cs typeface="Times New Roman"/>
              </a:rPr>
              <a:t> </a:t>
            </a:r>
            <a:r>
              <a:rPr sz="1500" dirty="0">
                <a:solidFill>
                  <a:prstClr val="black"/>
                </a:solidFill>
                <a:latin typeface="Times New Roman"/>
                <a:cs typeface="Times New Roman"/>
              </a:rPr>
              <a:t>Igazga-</a:t>
            </a:r>
            <a:endParaRPr sz="1500">
              <a:solidFill>
                <a:prstClr val="black"/>
              </a:solidFill>
              <a:latin typeface="Times New Roman"/>
              <a:cs typeface="Times New Roman"/>
            </a:endParaRPr>
          </a:p>
          <a:p>
            <a:pPr marL="12700">
              <a:lnSpc>
                <a:spcPts val="1470"/>
              </a:lnSpc>
            </a:pPr>
            <a:r>
              <a:rPr sz="1500" dirty="0">
                <a:solidFill>
                  <a:prstClr val="black"/>
                </a:solidFill>
                <a:latin typeface="Times New Roman"/>
                <a:cs typeface="Times New Roman"/>
              </a:rPr>
              <a:t>tóság,</a:t>
            </a:r>
            <a:r>
              <a:rPr sz="1500" spc="-10" dirty="0">
                <a:solidFill>
                  <a:prstClr val="black"/>
                </a:solidFill>
                <a:latin typeface="Times New Roman"/>
                <a:cs typeface="Times New Roman"/>
              </a:rPr>
              <a:t> </a:t>
            </a:r>
            <a:r>
              <a:rPr sz="1500" spc="-5" dirty="0">
                <a:solidFill>
                  <a:prstClr val="black"/>
                </a:solidFill>
                <a:latin typeface="Times New Roman"/>
                <a:cs typeface="Times New Roman"/>
              </a:rPr>
              <a:t>Jósvafő.</a:t>
            </a:r>
            <a:endParaRPr sz="1500">
              <a:solidFill>
                <a:prstClr val="black"/>
              </a:solidFill>
              <a:latin typeface="Times New Roman"/>
              <a:cs typeface="Times New Roman"/>
            </a:endParaRPr>
          </a:p>
          <a:p>
            <a:pPr marL="12700">
              <a:lnSpc>
                <a:spcPts val="1590"/>
              </a:lnSpc>
            </a:pPr>
            <a:r>
              <a:rPr sz="1500" i="1" dirty="0">
                <a:solidFill>
                  <a:prstClr val="black"/>
                </a:solidFill>
                <a:latin typeface="Times New Roman"/>
                <a:cs typeface="Times New Roman"/>
              </a:rPr>
              <a:t>Szodfridt I. - </a:t>
            </a:r>
            <a:r>
              <a:rPr sz="1500" i="1" spc="-25" dirty="0">
                <a:solidFill>
                  <a:prstClr val="black"/>
                </a:solidFill>
                <a:latin typeface="Times New Roman"/>
                <a:cs typeface="Times New Roman"/>
              </a:rPr>
              <a:t>Tallós </a:t>
            </a:r>
            <a:r>
              <a:rPr sz="1500" i="1" spc="-100" dirty="0">
                <a:solidFill>
                  <a:prstClr val="black"/>
                </a:solidFill>
                <a:latin typeface="Times New Roman"/>
                <a:cs typeface="Times New Roman"/>
              </a:rPr>
              <a:t>P. </a:t>
            </a:r>
            <a:r>
              <a:rPr sz="1500" dirty="0">
                <a:solidFill>
                  <a:prstClr val="black"/>
                </a:solidFill>
                <a:latin typeface="Times New Roman"/>
                <a:cs typeface="Times New Roman"/>
              </a:rPr>
              <a:t>(1964). A felsőnyirádi erdő</a:t>
            </a:r>
            <a:r>
              <a:rPr sz="1500" spc="-90" dirty="0">
                <a:solidFill>
                  <a:prstClr val="black"/>
                </a:solidFill>
                <a:latin typeface="Times New Roman"/>
                <a:cs typeface="Times New Roman"/>
              </a:rPr>
              <a:t> </a:t>
            </a:r>
            <a:r>
              <a:rPr sz="1500" dirty="0">
                <a:solidFill>
                  <a:prstClr val="black"/>
                </a:solidFill>
                <a:latin typeface="Times New Roman"/>
                <a:cs typeface="Times New Roman"/>
              </a:rPr>
              <a:t>cseres</a:t>
            </a:r>
            <a:endParaRPr sz="1500">
              <a:solidFill>
                <a:prstClr val="black"/>
              </a:solidFill>
              <a:latin typeface="Times New Roman"/>
              <a:cs typeface="Times New Roman"/>
            </a:endParaRPr>
          </a:p>
          <a:p>
            <a:pPr marL="12700" marR="70485">
              <a:lnSpc>
                <a:spcPts val="1590"/>
              </a:lnSpc>
              <a:spcBef>
                <a:spcPts val="125"/>
              </a:spcBef>
            </a:pPr>
            <a:r>
              <a:rPr sz="1500" dirty="0">
                <a:solidFill>
                  <a:prstClr val="black"/>
                </a:solidFill>
                <a:latin typeface="Times New Roman"/>
                <a:cs typeface="Times New Roman"/>
              </a:rPr>
              <a:t>-tölgyesei. </a:t>
            </a:r>
            <a:r>
              <a:rPr sz="1500" spc="-25" dirty="0">
                <a:solidFill>
                  <a:prstClr val="black"/>
                </a:solidFill>
                <a:latin typeface="Times New Roman"/>
                <a:cs typeface="Times New Roman"/>
              </a:rPr>
              <a:t>Veszprém </a:t>
            </a:r>
            <a:r>
              <a:rPr sz="1500" spc="-5" dirty="0">
                <a:solidFill>
                  <a:prstClr val="black"/>
                </a:solidFill>
                <a:latin typeface="Times New Roman"/>
                <a:cs typeface="Times New Roman"/>
              </a:rPr>
              <a:t>Megyei Múzeumok </a:t>
            </a:r>
            <a:r>
              <a:rPr sz="1500" dirty="0">
                <a:solidFill>
                  <a:prstClr val="black"/>
                </a:solidFill>
                <a:latin typeface="Times New Roman"/>
                <a:cs typeface="Times New Roman"/>
              </a:rPr>
              <a:t>Közleményei.  2. </a:t>
            </a:r>
            <a:r>
              <a:rPr sz="1500" spc="-5" dirty="0">
                <a:solidFill>
                  <a:prstClr val="black"/>
                </a:solidFill>
                <a:latin typeface="Times New Roman"/>
                <a:cs typeface="Times New Roman"/>
              </a:rPr>
              <a:t>kötet </a:t>
            </a:r>
            <a:r>
              <a:rPr sz="1500" dirty="0">
                <a:solidFill>
                  <a:prstClr val="black"/>
                </a:solidFill>
                <a:latin typeface="Times New Roman"/>
                <a:cs typeface="Times New Roman"/>
              </a:rPr>
              <a:t>pp. </a:t>
            </a:r>
            <a:r>
              <a:rPr sz="1500" spc="-5" dirty="0">
                <a:solidFill>
                  <a:prstClr val="black"/>
                </a:solidFill>
                <a:latin typeface="Times New Roman"/>
                <a:cs typeface="Times New Roman"/>
              </a:rPr>
              <a:t>423-435</a:t>
            </a:r>
            <a:endParaRPr sz="1500">
              <a:solidFill>
                <a:prstClr val="black"/>
              </a:solidFill>
              <a:latin typeface="Times New Roman"/>
              <a:cs typeface="Times New Roman"/>
            </a:endParaRPr>
          </a:p>
          <a:p>
            <a:pPr marL="12700" marR="91440">
              <a:lnSpc>
                <a:spcPts val="1590"/>
              </a:lnSpc>
              <a:spcBef>
                <a:spcPts val="5"/>
              </a:spcBef>
            </a:pPr>
            <a:r>
              <a:rPr sz="1500" i="1" spc="-25" dirty="0">
                <a:solidFill>
                  <a:prstClr val="black"/>
                </a:solidFill>
                <a:latin typeface="Times New Roman"/>
                <a:cs typeface="Times New Roman"/>
              </a:rPr>
              <a:t>Tallós </a:t>
            </a:r>
            <a:r>
              <a:rPr sz="1500" i="1" spc="-100" dirty="0">
                <a:solidFill>
                  <a:prstClr val="black"/>
                </a:solidFill>
                <a:latin typeface="Times New Roman"/>
                <a:cs typeface="Times New Roman"/>
              </a:rPr>
              <a:t>P. </a:t>
            </a:r>
            <a:r>
              <a:rPr sz="1500" dirty="0">
                <a:solidFill>
                  <a:prstClr val="black"/>
                </a:solidFill>
                <a:latin typeface="Times New Roman"/>
                <a:cs typeface="Times New Roman"/>
              </a:rPr>
              <a:t>(1954). A pápakovácsi </a:t>
            </a:r>
            <a:r>
              <a:rPr sz="1500" spc="-5" dirty="0">
                <a:solidFill>
                  <a:prstClr val="black"/>
                </a:solidFill>
                <a:latin typeface="Times New Roman"/>
                <a:cs typeface="Times New Roman"/>
              </a:rPr>
              <a:t>láprét </a:t>
            </a:r>
            <a:r>
              <a:rPr sz="1500" dirty="0">
                <a:solidFill>
                  <a:prstClr val="black"/>
                </a:solidFill>
                <a:latin typeface="Times New Roman"/>
                <a:cs typeface="Times New Roman"/>
              </a:rPr>
              <a:t>növénytársulásai  és fásítása. Erdészeti kutatások. 1. kötet 4. </a:t>
            </a:r>
            <a:r>
              <a:rPr sz="1500" spc="-5" dirty="0">
                <a:solidFill>
                  <a:prstClr val="black"/>
                </a:solidFill>
                <a:latin typeface="Times New Roman"/>
                <a:cs typeface="Times New Roman"/>
              </a:rPr>
              <a:t>füzet </a:t>
            </a:r>
            <a:r>
              <a:rPr sz="1500" dirty="0">
                <a:solidFill>
                  <a:prstClr val="black"/>
                </a:solidFill>
                <a:latin typeface="Times New Roman"/>
                <a:cs typeface="Times New Roman"/>
              </a:rPr>
              <a:t>pp.</a:t>
            </a:r>
            <a:r>
              <a:rPr sz="1500" spc="-15" dirty="0">
                <a:solidFill>
                  <a:prstClr val="black"/>
                </a:solidFill>
                <a:latin typeface="Times New Roman"/>
                <a:cs typeface="Times New Roman"/>
              </a:rPr>
              <a:t> </a:t>
            </a:r>
            <a:r>
              <a:rPr sz="1500" spc="-10" dirty="0">
                <a:solidFill>
                  <a:prstClr val="black"/>
                </a:solidFill>
                <a:latin typeface="Times New Roman"/>
                <a:cs typeface="Times New Roman"/>
              </a:rPr>
              <a:t>55-</a:t>
            </a:r>
            <a:endParaRPr sz="1500">
              <a:solidFill>
                <a:prstClr val="black"/>
              </a:solidFill>
              <a:latin typeface="Times New Roman"/>
              <a:cs typeface="Times New Roman"/>
            </a:endParaRPr>
          </a:p>
          <a:p>
            <a:pPr marL="12700">
              <a:lnSpc>
                <a:spcPts val="1470"/>
              </a:lnSpc>
            </a:pPr>
            <a:r>
              <a:rPr sz="1500" dirty="0">
                <a:solidFill>
                  <a:prstClr val="black"/>
                </a:solidFill>
                <a:latin typeface="Times New Roman"/>
                <a:cs typeface="Times New Roman"/>
              </a:rPr>
              <a:t>69</a:t>
            </a:r>
            <a:endParaRPr sz="1500">
              <a:solidFill>
                <a:prstClr val="black"/>
              </a:solidFill>
              <a:latin typeface="Times New Roman"/>
              <a:cs typeface="Times New Roman"/>
            </a:endParaRPr>
          </a:p>
          <a:p>
            <a:pPr marL="12700" marR="5080">
              <a:lnSpc>
                <a:spcPts val="1600"/>
              </a:lnSpc>
              <a:spcBef>
                <a:spcPts val="114"/>
              </a:spcBef>
            </a:pPr>
            <a:r>
              <a:rPr sz="1500" i="1" spc="-25" dirty="0">
                <a:solidFill>
                  <a:prstClr val="black"/>
                </a:solidFill>
                <a:latin typeface="Times New Roman"/>
                <a:cs typeface="Times New Roman"/>
              </a:rPr>
              <a:t>Tallós </a:t>
            </a:r>
            <a:r>
              <a:rPr sz="1500" i="1" spc="-100" dirty="0">
                <a:solidFill>
                  <a:prstClr val="black"/>
                </a:solidFill>
                <a:latin typeface="Times New Roman"/>
                <a:cs typeface="Times New Roman"/>
              </a:rPr>
              <a:t>P. </a:t>
            </a:r>
            <a:r>
              <a:rPr sz="1500" dirty="0">
                <a:solidFill>
                  <a:prstClr val="black"/>
                </a:solidFill>
                <a:latin typeface="Times New Roman"/>
                <a:cs typeface="Times New Roman"/>
              </a:rPr>
              <a:t>(1959). Erdő- és réttípus tanulmányok a Széki  erdőben.</a:t>
            </a:r>
            <a:r>
              <a:rPr sz="1500" spc="140" dirty="0">
                <a:solidFill>
                  <a:prstClr val="black"/>
                </a:solidFill>
                <a:latin typeface="Times New Roman"/>
                <a:cs typeface="Times New Roman"/>
              </a:rPr>
              <a:t> </a:t>
            </a:r>
            <a:r>
              <a:rPr sz="1500" dirty="0">
                <a:solidFill>
                  <a:prstClr val="black"/>
                </a:solidFill>
                <a:latin typeface="Times New Roman"/>
                <a:cs typeface="Times New Roman"/>
              </a:rPr>
              <a:t>Erdészeti</a:t>
            </a:r>
            <a:r>
              <a:rPr sz="1500" spc="145" dirty="0">
                <a:solidFill>
                  <a:prstClr val="black"/>
                </a:solidFill>
                <a:latin typeface="Times New Roman"/>
                <a:cs typeface="Times New Roman"/>
              </a:rPr>
              <a:t> </a:t>
            </a:r>
            <a:r>
              <a:rPr sz="1500" dirty="0">
                <a:solidFill>
                  <a:prstClr val="black"/>
                </a:solidFill>
                <a:latin typeface="Times New Roman"/>
                <a:cs typeface="Times New Roman"/>
              </a:rPr>
              <a:t>kutatások.</a:t>
            </a:r>
            <a:r>
              <a:rPr sz="1500" spc="150" dirty="0">
                <a:solidFill>
                  <a:prstClr val="black"/>
                </a:solidFill>
                <a:latin typeface="Times New Roman"/>
                <a:cs typeface="Times New Roman"/>
              </a:rPr>
              <a:t> </a:t>
            </a:r>
            <a:r>
              <a:rPr sz="1500" dirty="0">
                <a:solidFill>
                  <a:prstClr val="black"/>
                </a:solidFill>
                <a:latin typeface="Times New Roman"/>
                <a:cs typeface="Times New Roman"/>
              </a:rPr>
              <a:t>1.</a:t>
            </a:r>
            <a:r>
              <a:rPr sz="1500" spc="150" dirty="0">
                <a:solidFill>
                  <a:prstClr val="black"/>
                </a:solidFill>
                <a:latin typeface="Times New Roman"/>
                <a:cs typeface="Times New Roman"/>
              </a:rPr>
              <a:t> </a:t>
            </a:r>
            <a:r>
              <a:rPr sz="1500" dirty="0">
                <a:solidFill>
                  <a:prstClr val="black"/>
                </a:solidFill>
                <a:latin typeface="Times New Roman"/>
                <a:cs typeface="Times New Roman"/>
              </a:rPr>
              <a:t>kötet</a:t>
            </a:r>
            <a:r>
              <a:rPr sz="1500" spc="155" dirty="0">
                <a:solidFill>
                  <a:prstClr val="black"/>
                </a:solidFill>
                <a:latin typeface="Times New Roman"/>
                <a:cs typeface="Times New Roman"/>
              </a:rPr>
              <a:t> </a:t>
            </a:r>
            <a:r>
              <a:rPr sz="1500" dirty="0">
                <a:solidFill>
                  <a:prstClr val="black"/>
                </a:solidFill>
                <a:latin typeface="Times New Roman"/>
                <a:cs typeface="Times New Roman"/>
              </a:rPr>
              <a:t>6.</a:t>
            </a:r>
            <a:r>
              <a:rPr sz="1500" spc="150" dirty="0">
                <a:solidFill>
                  <a:prstClr val="black"/>
                </a:solidFill>
                <a:latin typeface="Times New Roman"/>
                <a:cs typeface="Times New Roman"/>
              </a:rPr>
              <a:t> </a:t>
            </a:r>
            <a:r>
              <a:rPr sz="1500" spc="-5" dirty="0">
                <a:solidFill>
                  <a:prstClr val="black"/>
                </a:solidFill>
                <a:latin typeface="Times New Roman"/>
                <a:cs typeface="Times New Roman"/>
              </a:rPr>
              <a:t>füzet</a:t>
            </a:r>
            <a:r>
              <a:rPr sz="1500" spc="155" dirty="0">
                <a:solidFill>
                  <a:prstClr val="black"/>
                </a:solidFill>
                <a:latin typeface="Times New Roman"/>
                <a:cs typeface="Times New Roman"/>
              </a:rPr>
              <a:t> </a:t>
            </a:r>
            <a:r>
              <a:rPr sz="1500" dirty="0">
                <a:solidFill>
                  <a:prstClr val="black"/>
                </a:solidFill>
                <a:latin typeface="Times New Roman"/>
                <a:cs typeface="Times New Roman"/>
              </a:rPr>
              <a:t>pp.</a:t>
            </a:r>
            <a:r>
              <a:rPr sz="1500" spc="150" dirty="0">
                <a:solidFill>
                  <a:prstClr val="black"/>
                </a:solidFill>
                <a:latin typeface="Times New Roman"/>
                <a:cs typeface="Times New Roman"/>
              </a:rPr>
              <a:t> </a:t>
            </a:r>
            <a:r>
              <a:rPr sz="1500" spc="-5" dirty="0">
                <a:solidFill>
                  <a:prstClr val="black"/>
                </a:solidFill>
                <a:latin typeface="Times New Roman"/>
                <a:cs typeface="Times New Roman"/>
              </a:rPr>
              <a:t>301-</a:t>
            </a:r>
            <a:endParaRPr sz="1500">
              <a:solidFill>
                <a:prstClr val="black"/>
              </a:solidFill>
              <a:latin typeface="Times New Roman"/>
              <a:cs typeface="Times New Roman"/>
            </a:endParaRPr>
          </a:p>
          <a:p>
            <a:pPr marL="12700">
              <a:lnSpc>
                <a:spcPts val="1565"/>
              </a:lnSpc>
            </a:pPr>
            <a:r>
              <a:rPr sz="1500" dirty="0">
                <a:solidFill>
                  <a:prstClr val="black"/>
                </a:solidFill>
                <a:latin typeface="Times New Roman"/>
                <a:cs typeface="Times New Roman"/>
              </a:rPr>
              <a:t>353</a:t>
            </a:r>
            <a:endParaRPr sz="1500">
              <a:solidFill>
                <a:prstClr val="black"/>
              </a:solidFill>
              <a:latin typeface="Times New Roman"/>
              <a:cs typeface="Times New Roman"/>
            </a:endParaRPr>
          </a:p>
        </p:txBody>
      </p:sp>
      <p:sp>
        <p:nvSpPr>
          <p:cNvPr id="21" name="object 21"/>
          <p:cNvSpPr/>
          <p:nvPr/>
        </p:nvSpPr>
        <p:spPr>
          <a:xfrm>
            <a:off x="5351806" y="3709713"/>
            <a:ext cx="4348847" cy="3057150"/>
          </a:xfrm>
          <a:prstGeom prst="rect">
            <a:avLst/>
          </a:prstGeom>
          <a:blipFill>
            <a:blip r:embed="rId9" cstate="print"/>
            <a:stretch>
              <a:fillRect/>
            </a:stretch>
          </a:blipFill>
        </p:spPr>
        <p:txBody>
          <a:bodyPr wrap="square" lIns="0" tIns="0" rIns="0" bIns="0" rtlCol="0"/>
          <a:lstStyle/>
          <a:p>
            <a:endParaRPr>
              <a:solidFill>
                <a:prstClr val="black"/>
              </a:solidFill>
              <a:latin typeface="Calibri"/>
            </a:endParaRPr>
          </a:p>
        </p:txBody>
      </p:sp>
      <p:sp>
        <p:nvSpPr>
          <p:cNvPr id="22" name="object 22"/>
          <p:cNvSpPr/>
          <p:nvPr/>
        </p:nvSpPr>
        <p:spPr>
          <a:xfrm>
            <a:off x="9719847" y="7955651"/>
            <a:ext cx="4875532" cy="2919247"/>
          </a:xfrm>
          <a:prstGeom prst="rect">
            <a:avLst/>
          </a:prstGeom>
          <a:blipFill>
            <a:blip r:embed="rId10" cstate="print"/>
            <a:stretch>
              <a:fillRect/>
            </a:stretch>
          </a:blipFill>
        </p:spPr>
        <p:txBody>
          <a:bodyPr wrap="square" lIns="0" tIns="0" rIns="0" bIns="0" rtlCol="0"/>
          <a:lstStyle/>
          <a:p>
            <a:endParaRPr>
              <a:solidFill>
                <a:prstClr val="black"/>
              </a:solidFill>
              <a:latin typeface="Calibri"/>
            </a:endParaRPr>
          </a:p>
        </p:txBody>
      </p:sp>
      <p:sp>
        <p:nvSpPr>
          <p:cNvPr id="23" name="object 23"/>
          <p:cNvSpPr/>
          <p:nvPr/>
        </p:nvSpPr>
        <p:spPr>
          <a:xfrm>
            <a:off x="5489830" y="12567060"/>
            <a:ext cx="4206039" cy="3768042"/>
          </a:xfrm>
          <a:prstGeom prst="rect">
            <a:avLst/>
          </a:prstGeom>
          <a:blipFill>
            <a:blip r:embed="rId11" cstate="print"/>
            <a:stretch>
              <a:fillRect/>
            </a:stretch>
          </a:blipFill>
        </p:spPr>
        <p:txBody>
          <a:bodyPr wrap="square" lIns="0" tIns="0" rIns="0" bIns="0" rtlCol="0"/>
          <a:lstStyle/>
          <a:p>
            <a:endParaRPr>
              <a:solidFill>
                <a:prstClr val="black"/>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71077" y="728040"/>
            <a:ext cx="7880350" cy="1171575"/>
          </a:xfrm>
          <a:prstGeom prst="rect">
            <a:avLst/>
          </a:prstGeom>
        </p:spPr>
        <p:txBody>
          <a:bodyPr vert="horz" wrap="square" lIns="0" tIns="13970" rIns="0" bIns="0" rtlCol="0">
            <a:spAutoFit/>
          </a:bodyPr>
          <a:lstStyle/>
          <a:p>
            <a:pPr marL="12700" marR="5080">
              <a:spcBef>
                <a:spcPts val="110"/>
              </a:spcBef>
            </a:pPr>
            <a:r>
              <a:rPr sz="3750" b="1" spc="5" dirty="0">
                <a:solidFill>
                  <a:srgbClr val="E2DAD7"/>
                </a:solidFill>
                <a:latin typeface="Calibri"/>
                <a:cs typeface="Calibri"/>
              </a:rPr>
              <a:t>A </a:t>
            </a:r>
            <a:r>
              <a:rPr sz="3750" b="1" spc="-15" dirty="0">
                <a:solidFill>
                  <a:srgbClr val="E2DAD7"/>
                </a:solidFill>
                <a:latin typeface="Calibri"/>
                <a:cs typeface="Calibri"/>
              </a:rPr>
              <a:t>ZÖLDÍTÉS </a:t>
            </a:r>
            <a:r>
              <a:rPr sz="3750" b="1" spc="-20" dirty="0">
                <a:solidFill>
                  <a:srgbClr val="E2DAD7"/>
                </a:solidFill>
                <a:latin typeface="Calibri"/>
                <a:cs typeface="Calibri"/>
              </a:rPr>
              <a:t>RÖVID </a:t>
            </a:r>
            <a:r>
              <a:rPr sz="3750" b="1" spc="-120" dirty="0">
                <a:solidFill>
                  <a:srgbClr val="E2DAD7"/>
                </a:solidFill>
                <a:latin typeface="Calibri"/>
                <a:cs typeface="Calibri"/>
              </a:rPr>
              <a:t>TÁVÚ </a:t>
            </a:r>
            <a:r>
              <a:rPr sz="3750" b="1" spc="-25" dirty="0">
                <a:solidFill>
                  <a:srgbClr val="E2DAD7"/>
                </a:solidFill>
                <a:latin typeface="Calibri"/>
                <a:cs typeface="Calibri"/>
              </a:rPr>
              <a:t>TÁJSZERKEZETI  </a:t>
            </a:r>
            <a:r>
              <a:rPr sz="3750" b="1" spc="-60" dirty="0">
                <a:solidFill>
                  <a:srgbClr val="E2DAD7"/>
                </a:solidFill>
                <a:latin typeface="Calibri"/>
                <a:cs typeface="Calibri"/>
              </a:rPr>
              <a:t>HATÁSAINAK</a:t>
            </a:r>
            <a:r>
              <a:rPr sz="3750" b="1" dirty="0">
                <a:solidFill>
                  <a:srgbClr val="E2DAD7"/>
                </a:solidFill>
                <a:latin typeface="Calibri"/>
                <a:cs typeface="Calibri"/>
              </a:rPr>
              <a:t> </a:t>
            </a:r>
            <a:r>
              <a:rPr sz="3750" b="1" spc="-60" dirty="0">
                <a:solidFill>
                  <a:srgbClr val="E2DAD7"/>
                </a:solidFill>
                <a:latin typeface="Calibri"/>
                <a:cs typeface="Calibri"/>
              </a:rPr>
              <a:t>VIZSGÁLATA</a:t>
            </a:r>
            <a:endParaRPr sz="3750">
              <a:solidFill>
                <a:prstClr val="black"/>
              </a:solidFill>
              <a:latin typeface="Calibri"/>
              <a:cs typeface="Calibri"/>
            </a:endParaRPr>
          </a:p>
        </p:txBody>
      </p:sp>
      <p:sp>
        <p:nvSpPr>
          <p:cNvPr id="3" name="object 3"/>
          <p:cNvSpPr txBox="1"/>
          <p:nvPr/>
        </p:nvSpPr>
        <p:spPr>
          <a:xfrm>
            <a:off x="10375920" y="492540"/>
            <a:ext cx="3812540" cy="2749550"/>
          </a:xfrm>
          <a:prstGeom prst="rect">
            <a:avLst/>
          </a:prstGeom>
        </p:spPr>
        <p:txBody>
          <a:bodyPr vert="horz" wrap="square" lIns="0" tIns="255905" rIns="0" bIns="0" rtlCol="0">
            <a:spAutoFit/>
          </a:bodyPr>
          <a:lstStyle/>
          <a:p>
            <a:pPr marL="12700">
              <a:spcBef>
                <a:spcPts val="2015"/>
              </a:spcBef>
            </a:pPr>
            <a:r>
              <a:rPr sz="3350" b="1" spc="-15" dirty="0">
                <a:solidFill>
                  <a:srgbClr val="E2DAD7"/>
                </a:solidFill>
                <a:latin typeface="Calibri"/>
                <a:cs typeface="Calibri"/>
              </a:rPr>
              <a:t>Bevezetés</a:t>
            </a:r>
            <a:endParaRPr sz="3350">
              <a:solidFill>
                <a:prstClr val="black"/>
              </a:solidFill>
              <a:latin typeface="Calibri"/>
              <a:cs typeface="Calibri"/>
            </a:endParaRPr>
          </a:p>
          <a:p>
            <a:pPr marL="12700" marR="5080" algn="just">
              <a:lnSpc>
                <a:spcPct val="102499"/>
              </a:lnSpc>
              <a:spcBef>
                <a:spcPts val="625"/>
              </a:spcBef>
            </a:pPr>
            <a:r>
              <a:rPr sz="1100" spc="15" dirty="0">
                <a:solidFill>
                  <a:srgbClr val="E2DAD7"/>
                </a:solidFill>
                <a:latin typeface="Calibri"/>
                <a:cs typeface="Calibri"/>
              </a:rPr>
              <a:t>A </a:t>
            </a:r>
            <a:r>
              <a:rPr sz="1100" dirty="0">
                <a:solidFill>
                  <a:srgbClr val="E2DAD7"/>
                </a:solidFill>
                <a:latin typeface="Calibri"/>
                <a:cs typeface="Calibri"/>
              </a:rPr>
              <a:t>zöldítés, </a:t>
            </a:r>
            <a:r>
              <a:rPr sz="1100" spc="10" dirty="0">
                <a:solidFill>
                  <a:srgbClr val="E2DAD7"/>
                </a:solidFill>
                <a:latin typeface="Calibri"/>
                <a:cs typeface="Calibri"/>
              </a:rPr>
              <a:t>amely 2015 és 2023 </a:t>
            </a:r>
            <a:r>
              <a:rPr sz="1100" spc="-10" dirty="0">
                <a:solidFill>
                  <a:srgbClr val="E2DAD7"/>
                </a:solidFill>
                <a:latin typeface="Calibri"/>
                <a:cs typeface="Calibri"/>
              </a:rPr>
              <a:t>között </a:t>
            </a:r>
            <a:r>
              <a:rPr sz="1100" dirty="0">
                <a:solidFill>
                  <a:srgbClr val="E2DAD7"/>
                </a:solidFill>
                <a:latin typeface="Calibri"/>
                <a:cs typeface="Calibri"/>
              </a:rPr>
              <a:t>volt </a:t>
            </a:r>
            <a:r>
              <a:rPr sz="1100" spc="5" dirty="0">
                <a:solidFill>
                  <a:srgbClr val="E2DAD7"/>
                </a:solidFill>
                <a:latin typeface="Calibri"/>
                <a:cs typeface="Calibri"/>
              </a:rPr>
              <a:t>elérhető </a:t>
            </a:r>
            <a:r>
              <a:rPr sz="1100" spc="10" dirty="0">
                <a:solidFill>
                  <a:srgbClr val="E2DAD7"/>
                </a:solidFill>
                <a:latin typeface="Calibri"/>
                <a:cs typeface="Calibri"/>
              </a:rPr>
              <a:t>a  </a:t>
            </a:r>
            <a:r>
              <a:rPr sz="1100" dirty="0">
                <a:solidFill>
                  <a:srgbClr val="E2DAD7"/>
                </a:solidFill>
                <a:latin typeface="Calibri"/>
                <a:cs typeface="Calibri"/>
              </a:rPr>
              <a:t>gazdálkodók számára, </a:t>
            </a:r>
            <a:r>
              <a:rPr sz="1100" spc="5" dirty="0">
                <a:solidFill>
                  <a:srgbClr val="E2DAD7"/>
                </a:solidFill>
                <a:latin typeface="Calibri"/>
                <a:cs typeface="Calibri"/>
              </a:rPr>
              <a:t>három területen </a:t>
            </a:r>
            <a:r>
              <a:rPr sz="1100" dirty="0">
                <a:solidFill>
                  <a:srgbClr val="E2DAD7"/>
                </a:solidFill>
                <a:latin typeface="Calibri"/>
                <a:cs typeface="Calibri"/>
              </a:rPr>
              <a:t>kívánta </a:t>
            </a:r>
            <a:r>
              <a:rPr sz="1100" spc="10" dirty="0">
                <a:solidFill>
                  <a:srgbClr val="E2DAD7"/>
                </a:solidFill>
                <a:latin typeface="Calibri"/>
                <a:cs typeface="Calibri"/>
              </a:rPr>
              <a:t>elérni a </a:t>
            </a:r>
            <a:r>
              <a:rPr sz="1100" spc="5" dirty="0">
                <a:solidFill>
                  <a:srgbClr val="E2DAD7"/>
                </a:solidFill>
                <a:latin typeface="Calibri"/>
                <a:cs typeface="Calibri"/>
              </a:rPr>
              <a:t>céljait: </a:t>
            </a:r>
            <a:r>
              <a:rPr sz="1100" spc="10" dirty="0">
                <a:solidFill>
                  <a:srgbClr val="E2DAD7"/>
                </a:solidFill>
                <a:latin typeface="Calibri"/>
                <a:cs typeface="Calibri"/>
              </a:rPr>
              <a:t>az  állandó </a:t>
            </a:r>
            <a:r>
              <a:rPr sz="1100" spc="5" dirty="0">
                <a:solidFill>
                  <a:srgbClr val="E2DAD7"/>
                </a:solidFill>
                <a:latin typeface="Calibri"/>
                <a:cs typeface="Calibri"/>
              </a:rPr>
              <a:t>gyepterületek megőrzése, </a:t>
            </a:r>
            <a:r>
              <a:rPr sz="1100" spc="10" dirty="0">
                <a:solidFill>
                  <a:srgbClr val="E2DAD7"/>
                </a:solidFill>
                <a:latin typeface="Calibri"/>
                <a:cs typeface="Calibri"/>
              </a:rPr>
              <a:t>az </a:t>
            </a:r>
            <a:r>
              <a:rPr sz="1100" dirty="0">
                <a:solidFill>
                  <a:srgbClr val="E2DAD7"/>
                </a:solidFill>
                <a:latin typeface="Calibri"/>
                <a:cs typeface="Calibri"/>
              </a:rPr>
              <a:t>ökológiai fókuszterületek  </a:t>
            </a:r>
            <a:r>
              <a:rPr sz="1100" spc="5" dirty="0">
                <a:solidFill>
                  <a:srgbClr val="E2DAD7"/>
                </a:solidFill>
                <a:latin typeface="Calibri"/>
                <a:cs typeface="Calibri"/>
              </a:rPr>
              <a:t>fenntartása </a:t>
            </a:r>
            <a:r>
              <a:rPr sz="1100" spc="10" dirty="0">
                <a:solidFill>
                  <a:srgbClr val="E2DAD7"/>
                </a:solidFill>
                <a:latin typeface="Calibri"/>
                <a:cs typeface="Calibri"/>
              </a:rPr>
              <a:t>és a </a:t>
            </a:r>
            <a:r>
              <a:rPr sz="1100" spc="5" dirty="0">
                <a:solidFill>
                  <a:srgbClr val="E2DAD7"/>
                </a:solidFill>
                <a:latin typeface="Calibri"/>
                <a:cs typeface="Calibri"/>
              </a:rPr>
              <a:t>terménydierzifikációs </a:t>
            </a:r>
            <a:r>
              <a:rPr sz="1100" dirty="0">
                <a:solidFill>
                  <a:srgbClr val="E2DAD7"/>
                </a:solidFill>
                <a:latin typeface="Calibri"/>
                <a:cs typeface="Calibri"/>
              </a:rPr>
              <a:t>intézkedés. </a:t>
            </a:r>
            <a:r>
              <a:rPr sz="1100" spc="10" dirty="0">
                <a:solidFill>
                  <a:srgbClr val="E2DAD7"/>
                </a:solidFill>
                <a:latin typeface="Calibri"/>
                <a:cs typeface="Calibri"/>
              </a:rPr>
              <a:t>Munkám </a:t>
            </a:r>
            <a:r>
              <a:rPr sz="1100" dirty="0">
                <a:solidFill>
                  <a:srgbClr val="E2DAD7"/>
                </a:solidFill>
                <a:latin typeface="Calibri"/>
                <a:cs typeface="Calibri"/>
              </a:rPr>
              <a:t>során  </a:t>
            </a:r>
            <a:r>
              <a:rPr sz="1100" spc="10" dirty="0">
                <a:solidFill>
                  <a:srgbClr val="E2DAD7"/>
                </a:solidFill>
                <a:latin typeface="Calibri"/>
                <a:cs typeface="Calibri"/>
              </a:rPr>
              <a:t>e </a:t>
            </a:r>
            <a:r>
              <a:rPr sz="1100" spc="5" dirty="0">
                <a:solidFill>
                  <a:srgbClr val="E2DAD7"/>
                </a:solidFill>
                <a:latin typeface="Calibri"/>
                <a:cs typeface="Calibri"/>
              </a:rPr>
              <a:t>három </a:t>
            </a:r>
            <a:r>
              <a:rPr sz="1100" dirty="0">
                <a:solidFill>
                  <a:srgbClr val="E2DAD7"/>
                </a:solidFill>
                <a:latin typeface="Calibri"/>
                <a:cs typeface="Calibri"/>
              </a:rPr>
              <a:t>intézkedés tájszerkezeti </a:t>
            </a:r>
            <a:r>
              <a:rPr sz="1100" spc="5" dirty="0">
                <a:solidFill>
                  <a:srgbClr val="E2DAD7"/>
                </a:solidFill>
                <a:latin typeface="Calibri"/>
                <a:cs typeface="Calibri"/>
              </a:rPr>
              <a:t>hatásait vizsgáltam </a:t>
            </a:r>
            <a:r>
              <a:rPr sz="1100" spc="10" dirty="0">
                <a:solidFill>
                  <a:srgbClr val="E2DAD7"/>
                </a:solidFill>
                <a:latin typeface="Calibri"/>
                <a:cs typeface="Calibri"/>
              </a:rPr>
              <a:t>a </a:t>
            </a:r>
            <a:r>
              <a:rPr sz="1100" dirty="0">
                <a:solidFill>
                  <a:srgbClr val="E2DAD7"/>
                </a:solidFill>
                <a:latin typeface="Calibri"/>
                <a:cs typeface="Calibri"/>
              </a:rPr>
              <a:t>támogatási  </a:t>
            </a:r>
            <a:r>
              <a:rPr sz="1100" spc="5" dirty="0">
                <a:solidFill>
                  <a:srgbClr val="E2DAD7"/>
                </a:solidFill>
                <a:latin typeface="Calibri"/>
                <a:cs typeface="Calibri"/>
              </a:rPr>
              <a:t>időszak </a:t>
            </a:r>
            <a:r>
              <a:rPr sz="1100" dirty="0">
                <a:solidFill>
                  <a:srgbClr val="E2DAD7"/>
                </a:solidFill>
                <a:latin typeface="Calibri"/>
                <a:cs typeface="Calibri"/>
              </a:rPr>
              <a:t>alatt többször </a:t>
            </a:r>
            <a:r>
              <a:rPr sz="1100" spc="5" dirty="0">
                <a:solidFill>
                  <a:srgbClr val="E2DAD7"/>
                </a:solidFill>
                <a:latin typeface="Calibri"/>
                <a:cs typeface="Calibri"/>
              </a:rPr>
              <a:t>ismételt terepi felmérés </a:t>
            </a:r>
            <a:r>
              <a:rPr sz="1100" spc="10" dirty="0">
                <a:solidFill>
                  <a:srgbClr val="E2DAD7"/>
                </a:solidFill>
                <a:latin typeface="Calibri"/>
                <a:cs typeface="Calibri"/>
              </a:rPr>
              <a:t>és </a:t>
            </a:r>
            <a:r>
              <a:rPr sz="1100" dirty="0">
                <a:solidFill>
                  <a:srgbClr val="E2DAD7"/>
                </a:solidFill>
                <a:latin typeface="Calibri"/>
                <a:cs typeface="Calibri"/>
              </a:rPr>
              <a:t>térinformatikai  </a:t>
            </a:r>
            <a:r>
              <a:rPr sz="1100" spc="10" dirty="0">
                <a:solidFill>
                  <a:srgbClr val="E2DAD7"/>
                </a:solidFill>
                <a:latin typeface="Calibri"/>
                <a:cs typeface="Calibri"/>
              </a:rPr>
              <a:t>elemzések </a:t>
            </a:r>
            <a:r>
              <a:rPr sz="1100" spc="5" dirty="0">
                <a:solidFill>
                  <a:srgbClr val="E2DAD7"/>
                </a:solidFill>
                <a:latin typeface="Calibri"/>
                <a:cs typeface="Calibri"/>
              </a:rPr>
              <a:t>által. </a:t>
            </a:r>
            <a:r>
              <a:rPr sz="1100" spc="15" dirty="0">
                <a:solidFill>
                  <a:srgbClr val="E2DAD7"/>
                </a:solidFill>
                <a:latin typeface="Calibri"/>
                <a:cs typeface="Calibri"/>
              </a:rPr>
              <a:t>A </a:t>
            </a:r>
            <a:r>
              <a:rPr sz="1100" dirty="0">
                <a:solidFill>
                  <a:srgbClr val="E2DAD7"/>
                </a:solidFill>
                <a:latin typeface="Calibri"/>
                <a:cs typeface="Calibri"/>
              </a:rPr>
              <a:t>kutatás </a:t>
            </a:r>
            <a:r>
              <a:rPr sz="1100" spc="-5" dirty="0">
                <a:solidFill>
                  <a:srgbClr val="E2DAD7"/>
                </a:solidFill>
                <a:latin typeface="Calibri"/>
                <a:cs typeface="Calibri"/>
              </a:rPr>
              <a:t>fő </a:t>
            </a:r>
            <a:r>
              <a:rPr sz="1100" dirty="0">
                <a:solidFill>
                  <a:srgbClr val="E2DAD7"/>
                </a:solidFill>
                <a:latin typeface="Calibri"/>
                <a:cs typeface="Calibri"/>
              </a:rPr>
              <a:t>kérdése </a:t>
            </a:r>
            <a:r>
              <a:rPr sz="1100" spc="10" dirty="0">
                <a:solidFill>
                  <a:srgbClr val="E2DAD7"/>
                </a:solidFill>
                <a:latin typeface="Calibri"/>
                <a:cs typeface="Calibri"/>
              </a:rPr>
              <a:t>az </a:t>
            </a:r>
            <a:r>
              <a:rPr sz="1100" dirty="0">
                <a:solidFill>
                  <a:srgbClr val="E2DAD7"/>
                </a:solidFill>
                <a:latin typeface="Calibri"/>
                <a:cs typeface="Calibri"/>
              </a:rPr>
              <a:t>volt, </a:t>
            </a:r>
            <a:r>
              <a:rPr sz="1100" spc="5" dirty="0">
                <a:solidFill>
                  <a:srgbClr val="E2DAD7"/>
                </a:solidFill>
                <a:latin typeface="Calibri"/>
                <a:cs typeface="Calibri"/>
              </a:rPr>
              <a:t>hogy </a:t>
            </a:r>
            <a:r>
              <a:rPr sz="1100" spc="10" dirty="0">
                <a:solidFill>
                  <a:srgbClr val="E2DAD7"/>
                </a:solidFill>
                <a:latin typeface="Calibri"/>
                <a:cs typeface="Calibri"/>
              </a:rPr>
              <a:t>a </a:t>
            </a:r>
            <a:r>
              <a:rPr sz="1100" spc="-5" dirty="0">
                <a:solidFill>
                  <a:srgbClr val="E2DAD7"/>
                </a:solidFill>
                <a:latin typeface="Calibri"/>
                <a:cs typeface="Calibri"/>
              </a:rPr>
              <a:t>Közös  </a:t>
            </a:r>
            <a:r>
              <a:rPr sz="1100" spc="5" dirty="0">
                <a:solidFill>
                  <a:srgbClr val="E2DAD7"/>
                </a:solidFill>
                <a:latin typeface="Calibri"/>
                <a:cs typeface="Calibri"/>
              </a:rPr>
              <a:t>Agrárpolitika </a:t>
            </a:r>
            <a:r>
              <a:rPr sz="1100" dirty="0">
                <a:solidFill>
                  <a:srgbClr val="E2DAD7"/>
                </a:solidFill>
                <a:latin typeface="Calibri"/>
                <a:cs typeface="Calibri"/>
              </a:rPr>
              <a:t>zöldítés intézkedése </a:t>
            </a:r>
            <a:r>
              <a:rPr sz="1100" spc="5" dirty="0">
                <a:solidFill>
                  <a:srgbClr val="E2DAD7"/>
                </a:solidFill>
                <a:latin typeface="Calibri"/>
                <a:cs typeface="Calibri"/>
              </a:rPr>
              <a:t>valóban alkalmas </a:t>
            </a:r>
            <a:r>
              <a:rPr sz="1100" dirty="0">
                <a:solidFill>
                  <a:srgbClr val="E2DAD7"/>
                </a:solidFill>
                <a:latin typeface="Calibri"/>
                <a:cs typeface="Calibri"/>
              </a:rPr>
              <a:t>eszköz-e  </a:t>
            </a:r>
            <a:r>
              <a:rPr sz="1100" spc="5" dirty="0">
                <a:solidFill>
                  <a:srgbClr val="E2DAD7"/>
                </a:solidFill>
                <a:latin typeface="Calibri"/>
                <a:cs typeface="Calibri"/>
              </a:rPr>
              <a:t>arra, hogy általa </a:t>
            </a:r>
            <a:r>
              <a:rPr sz="1100" spc="10" dirty="0">
                <a:solidFill>
                  <a:srgbClr val="E2DAD7"/>
                </a:solidFill>
                <a:latin typeface="Calibri"/>
                <a:cs typeface="Calibri"/>
              </a:rPr>
              <a:t>a </a:t>
            </a:r>
            <a:r>
              <a:rPr sz="1100" dirty="0">
                <a:solidFill>
                  <a:srgbClr val="E2DAD7"/>
                </a:solidFill>
                <a:latin typeface="Calibri"/>
                <a:cs typeface="Calibri"/>
              </a:rPr>
              <a:t>zöldinfrastruktúra </a:t>
            </a:r>
            <a:r>
              <a:rPr sz="1100" spc="5" dirty="0">
                <a:solidFill>
                  <a:srgbClr val="E2DAD7"/>
                </a:solidFill>
                <a:latin typeface="Calibri"/>
                <a:cs typeface="Calibri"/>
              </a:rPr>
              <a:t>megerősíthető legyen </a:t>
            </a:r>
            <a:r>
              <a:rPr sz="1100" spc="10" dirty="0">
                <a:solidFill>
                  <a:srgbClr val="E2DAD7"/>
                </a:solidFill>
                <a:latin typeface="Calibri"/>
                <a:cs typeface="Calibri"/>
              </a:rPr>
              <a:t>az  </a:t>
            </a:r>
            <a:r>
              <a:rPr sz="1100" dirty="0">
                <a:solidFill>
                  <a:srgbClr val="E2DAD7"/>
                </a:solidFill>
                <a:latin typeface="Calibri"/>
                <a:cs typeface="Calibri"/>
              </a:rPr>
              <a:t>agrárterületeken </a:t>
            </a:r>
            <a:r>
              <a:rPr sz="1100" spc="10" dirty="0">
                <a:solidFill>
                  <a:srgbClr val="E2DAD7"/>
                </a:solidFill>
                <a:latin typeface="Calibri"/>
                <a:cs typeface="Calibri"/>
              </a:rPr>
              <a:t>és </a:t>
            </a:r>
            <a:r>
              <a:rPr sz="1100" spc="5" dirty="0">
                <a:solidFill>
                  <a:srgbClr val="E2DAD7"/>
                </a:solidFill>
                <a:latin typeface="Calibri"/>
                <a:cs typeface="Calibri"/>
              </a:rPr>
              <a:t>így </a:t>
            </a:r>
            <a:r>
              <a:rPr sz="1100" spc="-5" dirty="0">
                <a:solidFill>
                  <a:srgbClr val="E2DAD7"/>
                </a:solidFill>
                <a:latin typeface="Calibri"/>
                <a:cs typeface="Calibri"/>
              </a:rPr>
              <a:t>közvetetten </a:t>
            </a:r>
            <a:r>
              <a:rPr sz="1100" spc="5" dirty="0">
                <a:solidFill>
                  <a:srgbClr val="E2DAD7"/>
                </a:solidFill>
                <a:latin typeface="Calibri"/>
                <a:cs typeface="Calibri"/>
              </a:rPr>
              <a:t>megállítható-e </a:t>
            </a:r>
            <a:r>
              <a:rPr sz="1100" spc="10" dirty="0">
                <a:solidFill>
                  <a:srgbClr val="E2DAD7"/>
                </a:solidFill>
                <a:latin typeface="Calibri"/>
                <a:cs typeface="Calibri"/>
              </a:rPr>
              <a:t>az </a:t>
            </a:r>
            <a:r>
              <a:rPr sz="1100" spc="5" dirty="0">
                <a:solidFill>
                  <a:srgbClr val="E2DAD7"/>
                </a:solidFill>
                <a:latin typeface="Calibri"/>
                <a:cs typeface="Calibri"/>
              </a:rPr>
              <a:t>agrár-  biodiverzitás csökkenése.</a:t>
            </a:r>
            <a:endParaRPr sz="1100">
              <a:solidFill>
                <a:prstClr val="black"/>
              </a:solidFill>
              <a:latin typeface="Calibri"/>
              <a:cs typeface="Calibri"/>
            </a:endParaRPr>
          </a:p>
        </p:txBody>
      </p:sp>
      <p:sp>
        <p:nvSpPr>
          <p:cNvPr id="4" name="object 4"/>
          <p:cNvSpPr txBox="1"/>
          <p:nvPr/>
        </p:nvSpPr>
        <p:spPr>
          <a:xfrm>
            <a:off x="968645" y="3331912"/>
            <a:ext cx="8919845" cy="2237105"/>
          </a:xfrm>
          <a:prstGeom prst="rect">
            <a:avLst/>
          </a:prstGeom>
        </p:spPr>
        <p:txBody>
          <a:bodyPr vert="horz" wrap="square" lIns="0" tIns="227965" rIns="0" bIns="0" rtlCol="0">
            <a:spAutoFit/>
          </a:bodyPr>
          <a:lstStyle/>
          <a:p>
            <a:pPr marL="14604">
              <a:spcBef>
                <a:spcPts val="1795"/>
              </a:spcBef>
            </a:pPr>
            <a:r>
              <a:rPr sz="3350" b="1" spc="-5" dirty="0">
                <a:solidFill>
                  <a:srgbClr val="404040"/>
                </a:solidFill>
                <a:latin typeface="Calibri"/>
                <a:cs typeface="Calibri"/>
              </a:rPr>
              <a:t>Módszerek</a:t>
            </a:r>
            <a:endParaRPr sz="3350">
              <a:solidFill>
                <a:prstClr val="black"/>
              </a:solidFill>
              <a:latin typeface="Calibri"/>
              <a:cs typeface="Calibri"/>
            </a:endParaRPr>
          </a:p>
          <a:p>
            <a:pPr marL="254000" marR="5080" indent="-241935" algn="just">
              <a:lnSpc>
                <a:spcPct val="101200"/>
              </a:lnSpc>
              <a:spcBef>
                <a:spcPts val="645"/>
              </a:spcBef>
              <a:buFontTx/>
              <a:buAutoNum type="arabicParenBoth"/>
              <a:tabLst>
                <a:tab pos="254635" algn="l"/>
              </a:tabLst>
            </a:pPr>
            <a:r>
              <a:rPr sz="1300" spc="-5" dirty="0">
                <a:solidFill>
                  <a:srgbClr val="404040"/>
                </a:solidFill>
                <a:latin typeface="Calibri"/>
                <a:cs typeface="Calibri"/>
              </a:rPr>
              <a:t>Feltártam </a:t>
            </a:r>
            <a:r>
              <a:rPr sz="1300" spc="5" dirty="0">
                <a:solidFill>
                  <a:srgbClr val="404040"/>
                </a:solidFill>
                <a:latin typeface="Calibri"/>
                <a:cs typeface="Calibri"/>
              </a:rPr>
              <a:t>az </a:t>
            </a:r>
            <a:r>
              <a:rPr sz="1300" dirty="0">
                <a:solidFill>
                  <a:srgbClr val="404040"/>
                </a:solidFill>
                <a:latin typeface="Calibri"/>
                <a:cs typeface="Calibri"/>
              </a:rPr>
              <a:t>állandó gyepterületek megőrzésének eredményeit </a:t>
            </a:r>
            <a:r>
              <a:rPr sz="1300" spc="5" dirty="0">
                <a:solidFill>
                  <a:srgbClr val="404040"/>
                </a:solidFill>
                <a:latin typeface="Calibri"/>
                <a:cs typeface="Calibri"/>
              </a:rPr>
              <a:t>a </a:t>
            </a:r>
            <a:r>
              <a:rPr sz="1300" spc="-5" dirty="0">
                <a:solidFill>
                  <a:srgbClr val="404040"/>
                </a:solidFill>
                <a:latin typeface="Calibri"/>
                <a:cs typeface="Calibri"/>
              </a:rPr>
              <a:t>támogatásra </a:t>
            </a:r>
            <a:r>
              <a:rPr sz="1300" dirty="0">
                <a:solidFill>
                  <a:srgbClr val="404040"/>
                </a:solidFill>
                <a:latin typeface="Calibri"/>
                <a:cs typeface="Calibri"/>
              </a:rPr>
              <a:t>jogosult </a:t>
            </a:r>
            <a:r>
              <a:rPr sz="1300" spc="5" dirty="0">
                <a:solidFill>
                  <a:srgbClr val="404040"/>
                </a:solidFill>
                <a:latin typeface="Calibri"/>
                <a:cs typeface="Calibri"/>
              </a:rPr>
              <a:t>állandó </a:t>
            </a:r>
            <a:r>
              <a:rPr sz="1300" spc="-10" dirty="0">
                <a:solidFill>
                  <a:srgbClr val="404040"/>
                </a:solidFill>
                <a:latin typeface="Calibri"/>
                <a:cs typeface="Calibri"/>
              </a:rPr>
              <a:t>érzékeny </a:t>
            </a:r>
            <a:r>
              <a:rPr sz="1300" spc="5" dirty="0">
                <a:solidFill>
                  <a:srgbClr val="404040"/>
                </a:solidFill>
                <a:latin typeface="Calibri"/>
                <a:cs typeface="Calibri"/>
              </a:rPr>
              <a:t>és </a:t>
            </a:r>
            <a:r>
              <a:rPr sz="1300" dirty="0">
                <a:solidFill>
                  <a:srgbClr val="404040"/>
                </a:solidFill>
                <a:latin typeface="Calibri"/>
                <a:cs typeface="Calibri"/>
              </a:rPr>
              <a:t>nem </a:t>
            </a:r>
            <a:r>
              <a:rPr sz="1300" spc="-10" dirty="0">
                <a:solidFill>
                  <a:srgbClr val="404040"/>
                </a:solidFill>
                <a:latin typeface="Calibri"/>
                <a:cs typeface="Calibri"/>
              </a:rPr>
              <a:t>érzékeny  </a:t>
            </a:r>
            <a:r>
              <a:rPr sz="1300" dirty="0">
                <a:solidFill>
                  <a:srgbClr val="404040"/>
                </a:solidFill>
                <a:latin typeface="Calibri"/>
                <a:cs typeface="Calibri"/>
              </a:rPr>
              <a:t>gyepek kiterjedésének </a:t>
            </a:r>
            <a:r>
              <a:rPr sz="1300" spc="-10" dirty="0">
                <a:solidFill>
                  <a:srgbClr val="404040"/>
                </a:solidFill>
                <a:latin typeface="Calibri"/>
                <a:cs typeface="Calibri"/>
              </a:rPr>
              <a:t>változásvizsgálatával </a:t>
            </a:r>
            <a:r>
              <a:rPr sz="1300" dirty="0">
                <a:solidFill>
                  <a:srgbClr val="404040"/>
                </a:solidFill>
                <a:latin typeface="Calibri"/>
                <a:cs typeface="Calibri"/>
              </a:rPr>
              <a:t>2015 </a:t>
            </a:r>
            <a:r>
              <a:rPr sz="1300" spc="5" dirty="0">
                <a:solidFill>
                  <a:srgbClr val="404040"/>
                </a:solidFill>
                <a:latin typeface="Calibri"/>
                <a:cs typeface="Calibri"/>
              </a:rPr>
              <a:t>és </a:t>
            </a:r>
            <a:r>
              <a:rPr sz="1300" dirty="0">
                <a:solidFill>
                  <a:srgbClr val="404040"/>
                </a:solidFill>
                <a:latin typeface="Calibri"/>
                <a:cs typeface="Calibri"/>
              </a:rPr>
              <a:t>2023</a:t>
            </a:r>
            <a:r>
              <a:rPr sz="1300" spc="50" dirty="0">
                <a:solidFill>
                  <a:srgbClr val="404040"/>
                </a:solidFill>
                <a:latin typeface="Calibri"/>
                <a:cs typeface="Calibri"/>
              </a:rPr>
              <a:t> </a:t>
            </a:r>
            <a:r>
              <a:rPr sz="1300" spc="-15" dirty="0">
                <a:solidFill>
                  <a:srgbClr val="404040"/>
                </a:solidFill>
                <a:latin typeface="Calibri"/>
                <a:cs typeface="Calibri"/>
              </a:rPr>
              <a:t>között.</a:t>
            </a:r>
            <a:endParaRPr sz="1300">
              <a:solidFill>
                <a:prstClr val="black"/>
              </a:solidFill>
              <a:latin typeface="Calibri"/>
              <a:cs typeface="Calibri"/>
            </a:endParaRPr>
          </a:p>
          <a:p>
            <a:pPr marL="254000" marR="6350" indent="-241935" algn="just">
              <a:lnSpc>
                <a:spcPct val="101200"/>
              </a:lnSpc>
              <a:buFontTx/>
              <a:buAutoNum type="arabicParenBoth"/>
              <a:tabLst>
                <a:tab pos="254635" algn="l"/>
              </a:tabLst>
            </a:pPr>
            <a:r>
              <a:rPr sz="1300" spc="-20" dirty="0">
                <a:solidFill>
                  <a:srgbClr val="404040"/>
                </a:solidFill>
                <a:latin typeface="Calibri"/>
                <a:cs typeface="Calibri"/>
              </a:rPr>
              <a:t>Többször </a:t>
            </a:r>
            <a:r>
              <a:rPr sz="1300" dirty="0">
                <a:solidFill>
                  <a:srgbClr val="404040"/>
                </a:solidFill>
                <a:latin typeface="Calibri"/>
                <a:cs typeface="Calibri"/>
              </a:rPr>
              <a:t>ismételt </a:t>
            </a:r>
            <a:r>
              <a:rPr sz="1300" spc="-5" dirty="0">
                <a:solidFill>
                  <a:srgbClr val="404040"/>
                </a:solidFill>
                <a:latin typeface="Calibri"/>
                <a:cs typeface="Calibri"/>
              </a:rPr>
              <a:t>terepi </a:t>
            </a:r>
            <a:r>
              <a:rPr sz="1300" dirty="0">
                <a:solidFill>
                  <a:srgbClr val="404040"/>
                </a:solidFill>
                <a:latin typeface="Calibri"/>
                <a:cs typeface="Calibri"/>
              </a:rPr>
              <a:t>felméréssel </a:t>
            </a:r>
            <a:r>
              <a:rPr sz="1300" spc="-5" dirty="0">
                <a:solidFill>
                  <a:srgbClr val="404040"/>
                </a:solidFill>
                <a:latin typeface="Calibri"/>
                <a:cs typeface="Calibri"/>
              </a:rPr>
              <a:t>dokumentáltam </a:t>
            </a:r>
            <a:r>
              <a:rPr sz="1300" spc="5" dirty="0">
                <a:solidFill>
                  <a:srgbClr val="404040"/>
                </a:solidFill>
                <a:latin typeface="Calibri"/>
                <a:cs typeface="Calibri"/>
              </a:rPr>
              <a:t>az </a:t>
            </a:r>
            <a:r>
              <a:rPr sz="1300" spc="-5" dirty="0">
                <a:solidFill>
                  <a:srgbClr val="404040"/>
                </a:solidFill>
                <a:latin typeface="Calibri"/>
                <a:cs typeface="Calibri"/>
              </a:rPr>
              <a:t>ökológiai fókuszterületek változását. </a:t>
            </a:r>
            <a:r>
              <a:rPr sz="1300" dirty="0">
                <a:solidFill>
                  <a:srgbClr val="404040"/>
                </a:solidFill>
                <a:latin typeface="Calibri"/>
                <a:cs typeface="Calibri"/>
              </a:rPr>
              <a:t>48 </a:t>
            </a:r>
            <a:r>
              <a:rPr sz="1300" spc="5" dirty="0">
                <a:solidFill>
                  <a:srgbClr val="404040"/>
                </a:solidFill>
                <a:latin typeface="Calibri"/>
                <a:cs typeface="Calibri"/>
              </a:rPr>
              <a:t>db </a:t>
            </a:r>
            <a:r>
              <a:rPr sz="1300" dirty="0">
                <a:solidFill>
                  <a:srgbClr val="404040"/>
                </a:solidFill>
                <a:latin typeface="Calibri"/>
                <a:cs typeface="Calibri"/>
              </a:rPr>
              <a:t>tájelem </a:t>
            </a:r>
            <a:r>
              <a:rPr sz="1300" spc="-5" dirty="0">
                <a:solidFill>
                  <a:srgbClr val="404040"/>
                </a:solidFill>
                <a:latin typeface="Calibri"/>
                <a:cs typeface="Calibri"/>
              </a:rPr>
              <a:t>visszafotózással  </a:t>
            </a:r>
            <a:r>
              <a:rPr sz="1300" dirty="0">
                <a:solidFill>
                  <a:srgbClr val="404040"/>
                </a:solidFill>
                <a:latin typeface="Calibri"/>
                <a:cs typeface="Calibri"/>
              </a:rPr>
              <a:t>történő </a:t>
            </a:r>
            <a:r>
              <a:rPr sz="1300" spc="-5" dirty="0">
                <a:solidFill>
                  <a:srgbClr val="404040"/>
                </a:solidFill>
                <a:latin typeface="Calibri"/>
                <a:cs typeface="Calibri"/>
              </a:rPr>
              <a:t>dokumentálása történt </a:t>
            </a:r>
            <a:r>
              <a:rPr sz="1300" spc="5" dirty="0">
                <a:solidFill>
                  <a:srgbClr val="404040"/>
                </a:solidFill>
                <a:latin typeface="Calibri"/>
                <a:cs typeface="Calibri"/>
              </a:rPr>
              <a:t>meg </a:t>
            </a:r>
            <a:r>
              <a:rPr sz="1300" dirty="0">
                <a:solidFill>
                  <a:srgbClr val="404040"/>
                </a:solidFill>
                <a:latin typeface="Calibri"/>
                <a:cs typeface="Calibri"/>
              </a:rPr>
              <a:t>2016 </a:t>
            </a:r>
            <a:r>
              <a:rPr sz="1300" spc="5" dirty="0">
                <a:solidFill>
                  <a:srgbClr val="404040"/>
                </a:solidFill>
                <a:latin typeface="Calibri"/>
                <a:cs typeface="Calibri"/>
              </a:rPr>
              <a:t>és </a:t>
            </a:r>
            <a:r>
              <a:rPr sz="1300" dirty="0">
                <a:solidFill>
                  <a:srgbClr val="404040"/>
                </a:solidFill>
                <a:latin typeface="Calibri"/>
                <a:cs typeface="Calibri"/>
              </a:rPr>
              <a:t>2023 </a:t>
            </a:r>
            <a:r>
              <a:rPr sz="1300" spc="-15" dirty="0">
                <a:solidFill>
                  <a:srgbClr val="404040"/>
                </a:solidFill>
                <a:latin typeface="Calibri"/>
                <a:cs typeface="Calibri"/>
              </a:rPr>
              <a:t>között </a:t>
            </a:r>
            <a:r>
              <a:rPr sz="1300" spc="-5" dirty="0">
                <a:solidFill>
                  <a:srgbClr val="404040"/>
                </a:solidFill>
                <a:latin typeface="Calibri"/>
                <a:cs typeface="Calibri"/>
              </a:rPr>
              <a:t>összesen </a:t>
            </a:r>
            <a:r>
              <a:rPr sz="1300" spc="5" dirty="0">
                <a:solidFill>
                  <a:srgbClr val="404040"/>
                </a:solidFill>
                <a:latin typeface="Calibri"/>
                <a:cs typeface="Calibri"/>
              </a:rPr>
              <a:t>öt</a:t>
            </a:r>
            <a:r>
              <a:rPr sz="1300" spc="114" dirty="0">
                <a:solidFill>
                  <a:srgbClr val="404040"/>
                </a:solidFill>
                <a:latin typeface="Calibri"/>
                <a:cs typeface="Calibri"/>
              </a:rPr>
              <a:t> </a:t>
            </a:r>
            <a:r>
              <a:rPr sz="1300" dirty="0">
                <a:solidFill>
                  <a:srgbClr val="404040"/>
                </a:solidFill>
                <a:latin typeface="Calibri"/>
                <a:cs typeface="Calibri"/>
              </a:rPr>
              <a:t>alkalommal.</a:t>
            </a:r>
            <a:endParaRPr sz="1300">
              <a:solidFill>
                <a:prstClr val="black"/>
              </a:solidFill>
              <a:latin typeface="Calibri"/>
              <a:cs typeface="Calibri"/>
            </a:endParaRPr>
          </a:p>
          <a:p>
            <a:pPr marL="254000" marR="5080" indent="-241935" algn="just">
              <a:lnSpc>
                <a:spcPct val="101200"/>
              </a:lnSpc>
              <a:buFontTx/>
              <a:buAutoNum type="arabicParenBoth"/>
              <a:tabLst>
                <a:tab pos="254635" algn="l"/>
              </a:tabLst>
            </a:pPr>
            <a:r>
              <a:rPr sz="1300" spc="-5" dirty="0">
                <a:solidFill>
                  <a:srgbClr val="404040"/>
                </a:solidFill>
                <a:latin typeface="Calibri"/>
                <a:cs typeface="Calibri"/>
              </a:rPr>
              <a:t>Módszertant dolgoztam </a:t>
            </a:r>
            <a:r>
              <a:rPr sz="1300" dirty="0">
                <a:solidFill>
                  <a:srgbClr val="404040"/>
                </a:solidFill>
                <a:latin typeface="Calibri"/>
                <a:cs typeface="Calibri"/>
              </a:rPr>
              <a:t>ki </a:t>
            </a:r>
            <a:r>
              <a:rPr sz="1300" spc="5" dirty="0">
                <a:solidFill>
                  <a:srgbClr val="404040"/>
                </a:solidFill>
                <a:latin typeface="Calibri"/>
                <a:cs typeface="Calibri"/>
              </a:rPr>
              <a:t>a </a:t>
            </a:r>
            <a:r>
              <a:rPr sz="1300" spc="-5" dirty="0">
                <a:solidFill>
                  <a:srgbClr val="404040"/>
                </a:solidFill>
                <a:latin typeface="Calibri"/>
                <a:cs typeface="Calibri"/>
              </a:rPr>
              <a:t>terménydiverzifikáció intézkedés </a:t>
            </a:r>
            <a:r>
              <a:rPr sz="1300" spc="-10" dirty="0">
                <a:solidFill>
                  <a:srgbClr val="404040"/>
                </a:solidFill>
                <a:latin typeface="Calibri"/>
                <a:cs typeface="Calibri"/>
              </a:rPr>
              <a:t>térszerkezeti </a:t>
            </a:r>
            <a:r>
              <a:rPr sz="1300" spc="-5" dirty="0">
                <a:solidFill>
                  <a:srgbClr val="404040"/>
                </a:solidFill>
                <a:latin typeface="Calibri"/>
                <a:cs typeface="Calibri"/>
              </a:rPr>
              <a:t>vizsgálatához, </a:t>
            </a:r>
            <a:r>
              <a:rPr sz="1300" spc="5" dirty="0">
                <a:solidFill>
                  <a:srgbClr val="404040"/>
                </a:solidFill>
                <a:latin typeface="Calibri"/>
                <a:cs typeface="Calibri"/>
              </a:rPr>
              <a:t>amely </a:t>
            </a:r>
            <a:r>
              <a:rPr sz="1300" spc="-5" dirty="0">
                <a:solidFill>
                  <a:srgbClr val="404040"/>
                </a:solidFill>
                <a:latin typeface="Calibri"/>
                <a:cs typeface="Calibri"/>
              </a:rPr>
              <a:t>során </a:t>
            </a:r>
            <a:r>
              <a:rPr sz="1300" spc="5" dirty="0">
                <a:solidFill>
                  <a:srgbClr val="404040"/>
                </a:solidFill>
                <a:latin typeface="Calibri"/>
                <a:cs typeface="Calibri"/>
              </a:rPr>
              <a:t>az </a:t>
            </a:r>
            <a:r>
              <a:rPr sz="1300" dirty="0">
                <a:solidFill>
                  <a:srgbClr val="404040"/>
                </a:solidFill>
                <a:latin typeface="Calibri"/>
                <a:cs typeface="Calibri"/>
              </a:rPr>
              <a:t>egyes </a:t>
            </a:r>
            <a:r>
              <a:rPr sz="1300" spc="-5" dirty="0">
                <a:solidFill>
                  <a:srgbClr val="404040"/>
                </a:solidFill>
                <a:latin typeface="Calibri"/>
                <a:cs typeface="Calibri"/>
              </a:rPr>
              <a:t>mezőgazdasági  kultúrák </a:t>
            </a:r>
            <a:r>
              <a:rPr sz="1300" dirty="0">
                <a:solidFill>
                  <a:srgbClr val="404040"/>
                </a:solidFill>
                <a:latin typeface="Calibri"/>
                <a:cs typeface="Calibri"/>
              </a:rPr>
              <a:t>automatikus </a:t>
            </a:r>
            <a:r>
              <a:rPr sz="1300" spc="-5" dirty="0">
                <a:solidFill>
                  <a:srgbClr val="404040"/>
                </a:solidFill>
                <a:latin typeface="Calibri"/>
                <a:cs typeface="Calibri"/>
              </a:rPr>
              <a:t>azonosítását </a:t>
            </a:r>
            <a:r>
              <a:rPr sz="1300" spc="-10" dirty="0">
                <a:solidFill>
                  <a:srgbClr val="404040"/>
                </a:solidFill>
                <a:latin typeface="Calibri"/>
                <a:cs typeface="Calibri"/>
              </a:rPr>
              <a:t>követően </a:t>
            </a:r>
            <a:r>
              <a:rPr sz="1300" dirty="0">
                <a:solidFill>
                  <a:srgbClr val="404040"/>
                </a:solidFill>
                <a:latin typeface="Calibri"/>
                <a:cs typeface="Calibri"/>
              </a:rPr>
              <a:t>éves </a:t>
            </a:r>
            <a:r>
              <a:rPr sz="1300" spc="-5" dirty="0">
                <a:solidFill>
                  <a:srgbClr val="404040"/>
                </a:solidFill>
                <a:latin typeface="Calibri"/>
                <a:cs typeface="Calibri"/>
              </a:rPr>
              <a:t>kultúracsoport-fedvények </a:t>
            </a:r>
            <a:r>
              <a:rPr sz="1300" dirty="0">
                <a:solidFill>
                  <a:srgbClr val="404040"/>
                </a:solidFill>
                <a:latin typeface="Calibri"/>
                <a:cs typeface="Calibri"/>
              </a:rPr>
              <a:t>által </a:t>
            </a:r>
            <a:r>
              <a:rPr sz="1300" spc="-5" dirty="0">
                <a:solidFill>
                  <a:srgbClr val="404040"/>
                </a:solidFill>
                <a:latin typeface="Calibri"/>
                <a:cs typeface="Calibri"/>
              </a:rPr>
              <a:t>értékelhetővé vált </a:t>
            </a:r>
            <a:r>
              <a:rPr sz="1300" spc="5" dirty="0">
                <a:solidFill>
                  <a:srgbClr val="404040"/>
                </a:solidFill>
                <a:latin typeface="Calibri"/>
                <a:cs typeface="Calibri"/>
              </a:rPr>
              <a:t>a </a:t>
            </a:r>
            <a:r>
              <a:rPr sz="1300" spc="-10" dirty="0">
                <a:solidFill>
                  <a:srgbClr val="404040"/>
                </a:solidFill>
                <a:latin typeface="Calibri"/>
                <a:cs typeface="Calibri"/>
              </a:rPr>
              <a:t>szerkezetváltozás </a:t>
            </a:r>
            <a:r>
              <a:rPr sz="1300" spc="5" dirty="0">
                <a:solidFill>
                  <a:srgbClr val="404040"/>
                </a:solidFill>
                <a:latin typeface="Calibri"/>
                <a:cs typeface="Calibri"/>
              </a:rPr>
              <a:t>a  </a:t>
            </a:r>
            <a:r>
              <a:rPr sz="1300" spc="-10" dirty="0">
                <a:solidFill>
                  <a:srgbClr val="404040"/>
                </a:solidFill>
                <a:latin typeface="Calibri"/>
                <a:cs typeface="Calibri"/>
              </a:rPr>
              <a:t>szántóföldeket</a:t>
            </a:r>
            <a:r>
              <a:rPr sz="1300" spc="5" dirty="0">
                <a:solidFill>
                  <a:srgbClr val="404040"/>
                </a:solidFill>
                <a:latin typeface="Calibri"/>
                <a:cs typeface="Calibri"/>
              </a:rPr>
              <a:t> </a:t>
            </a:r>
            <a:r>
              <a:rPr sz="1300" spc="-5" dirty="0">
                <a:solidFill>
                  <a:srgbClr val="404040"/>
                </a:solidFill>
                <a:latin typeface="Calibri"/>
                <a:cs typeface="Calibri"/>
              </a:rPr>
              <a:t>illetően.</a:t>
            </a:r>
            <a:endParaRPr sz="1300">
              <a:solidFill>
                <a:prstClr val="black"/>
              </a:solidFill>
              <a:latin typeface="Calibri"/>
              <a:cs typeface="Calibri"/>
            </a:endParaRPr>
          </a:p>
        </p:txBody>
      </p:sp>
      <p:sp>
        <p:nvSpPr>
          <p:cNvPr id="5" name="object 5"/>
          <p:cNvSpPr txBox="1"/>
          <p:nvPr/>
        </p:nvSpPr>
        <p:spPr>
          <a:xfrm>
            <a:off x="968644" y="16921142"/>
            <a:ext cx="6055360" cy="2962910"/>
          </a:xfrm>
          <a:prstGeom prst="rect">
            <a:avLst/>
          </a:prstGeom>
        </p:spPr>
        <p:txBody>
          <a:bodyPr vert="horz" wrap="square" lIns="0" tIns="265430" rIns="0" bIns="0" rtlCol="0">
            <a:spAutoFit/>
          </a:bodyPr>
          <a:lstStyle/>
          <a:p>
            <a:pPr marL="12700">
              <a:spcBef>
                <a:spcPts val="2090"/>
              </a:spcBef>
            </a:pPr>
            <a:r>
              <a:rPr sz="3350" b="1" dirty="0">
                <a:solidFill>
                  <a:srgbClr val="404040"/>
                </a:solidFill>
                <a:latin typeface="Calibri"/>
                <a:cs typeface="Calibri"/>
              </a:rPr>
              <a:t>Diszkusszió</a:t>
            </a:r>
            <a:endParaRPr sz="3350">
              <a:solidFill>
                <a:prstClr val="black"/>
              </a:solidFill>
              <a:latin typeface="Calibri"/>
              <a:cs typeface="Calibri"/>
            </a:endParaRPr>
          </a:p>
          <a:p>
            <a:pPr marL="12700" marR="5080" algn="just">
              <a:spcBef>
                <a:spcPts val="885"/>
              </a:spcBef>
            </a:pPr>
            <a:r>
              <a:rPr sz="1500" spc="-5" dirty="0">
                <a:solidFill>
                  <a:srgbClr val="404040"/>
                </a:solidFill>
                <a:latin typeface="Calibri"/>
                <a:cs typeface="Calibri"/>
              </a:rPr>
              <a:t>Az elemzések </a:t>
            </a:r>
            <a:r>
              <a:rPr sz="1500" spc="-15" dirty="0">
                <a:solidFill>
                  <a:srgbClr val="404040"/>
                </a:solidFill>
                <a:latin typeface="Calibri"/>
                <a:cs typeface="Calibri"/>
              </a:rPr>
              <a:t>eredményeként </a:t>
            </a:r>
            <a:r>
              <a:rPr sz="1500" spc="-5" dirty="0">
                <a:solidFill>
                  <a:srgbClr val="404040"/>
                </a:solidFill>
                <a:latin typeface="Calibri"/>
                <a:cs typeface="Calibri"/>
              </a:rPr>
              <a:t>megállapítható, hogy </a:t>
            </a:r>
            <a:r>
              <a:rPr sz="1500" b="1" dirty="0">
                <a:solidFill>
                  <a:srgbClr val="404040"/>
                </a:solidFill>
                <a:latin typeface="Calibri"/>
                <a:cs typeface="Calibri"/>
              </a:rPr>
              <a:t>az állandó </a:t>
            </a:r>
            <a:r>
              <a:rPr sz="1500" b="1" spc="-10" dirty="0">
                <a:solidFill>
                  <a:srgbClr val="404040"/>
                </a:solidFill>
                <a:latin typeface="Calibri"/>
                <a:cs typeface="Calibri"/>
              </a:rPr>
              <a:t>gyepterületek  </a:t>
            </a:r>
            <a:r>
              <a:rPr sz="1500" b="1" spc="-5" dirty="0">
                <a:solidFill>
                  <a:srgbClr val="404040"/>
                </a:solidFill>
                <a:latin typeface="Calibri"/>
                <a:cs typeface="Calibri"/>
              </a:rPr>
              <a:t>és </a:t>
            </a:r>
            <a:r>
              <a:rPr sz="1500" b="1" dirty="0">
                <a:solidFill>
                  <a:srgbClr val="404040"/>
                </a:solidFill>
                <a:latin typeface="Calibri"/>
                <a:cs typeface="Calibri"/>
              </a:rPr>
              <a:t>az </a:t>
            </a:r>
            <a:r>
              <a:rPr sz="1500" b="1" spc="-5" dirty="0">
                <a:solidFill>
                  <a:srgbClr val="404040"/>
                </a:solidFill>
                <a:latin typeface="Calibri"/>
                <a:cs typeface="Calibri"/>
              </a:rPr>
              <a:t>ökológiai </a:t>
            </a:r>
            <a:r>
              <a:rPr sz="1500" b="1" spc="-10" dirty="0">
                <a:solidFill>
                  <a:srgbClr val="404040"/>
                </a:solidFill>
                <a:latin typeface="Calibri"/>
                <a:cs typeface="Calibri"/>
              </a:rPr>
              <a:t>fókuszterületek </a:t>
            </a:r>
            <a:r>
              <a:rPr sz="1500" b="1" spc="-5" dirty="0">
                <a:solidFill>
                  <a:srgbClr val="404040"/>
                </a:solidFill>
                <a:latin typeface="Calibri"/>
                <a:cs typeface="Calibri"/>
              </a:rPr>
              <a:t>megőrzése </a:t>
            </a:r>
            <a:r>
              <a:rPr sz="1500" b="1" dirty="0">
                <a:solidFill>
                  <a:srgbClr val="404040"/>
                </a:solidFill>
                <a:latin typeface="Calibri"/>
                <a:cs typeface="Calibri"/>
              </a:rPr>
              <a:t>a </a:t>
            </a:r>
            <a:r>
              <a:rPr sz="1500" b="1" spc="-5" dirty="0">
                <a:solidFill>
                  <a:srgbClr val="404040"/>
                </a:solidFill>
                <a:latin typeface="Calibri"/>
                <a:cs typeface="Calibri"/>
              </a:rPr>
              <a:t>zöldítés </a:t>
            </a:r>
            <a:r>
              <a:rPr sz="1500" b="1" spc="-10" dirty="0">
                <a:solidFill>
                  <a:srgbClr val="404040"/>
                </a:solidFill>
                <a:latin typeface="Calibri"/>
                <a:cs typeface="Calibri"/>
              </a:rPr>
              <a:t>intézkedései </a:t>
            </a:r>
            <a:r>
              <a:rPr sz="1500" b="1" spc="-5" dirty="0">
                <a:solidFill>
                  <a:srgbClr val="404040"/>
                </a:solidFill>
                <a:latin typeface="Calibri"/>
                <a:cs typeface="Calibri"/>
              </a:rPr>
              <a:t>által nem  biztosítottak</a:t>
            </a:r>
            <a:r>
              <a:rPr sz="1500" spc="-5" dirty="0">
                <a:solidFill>
                  <a:srgbClr val="404040"/>
                </a:solidFill>
                <a:latin typeface="Calibri"/>
                <a:cs typeface="Calibri"/>
              </a:rPr>
              <a:t>. </a:t>
            </a:r>
            <a:r>
              <a:rPr sz="1500" spc="-10" dirty="0">
                <a:solidFill>
                  <a:srgbClr val="404040"/>
                </a:solidFill>
                <a:latin typeface="Calibri"/>
                <a:cs typeface="Calibri"/>
              </a:rPr>
              <a:t>Ezzel szemben </a:t>
            </a:r>
            <a:r>
              <a:rPr sz="1500" dirty="0">
                <a:solidFill>
                  <a:srgbClr val="404040"/>
                </a:solidFill>
                <a:latin typeface="Calibri"/>
                <a:cs typeface="Calibri"/>
              </a:rPr>
              <a:t>a </a:t>
            </a:r>
            <a:r>
              <a:rPr sz="1500" spc="-5" dirty="0">
                <a:solidFill>
                  <a:srgbClr val="404040"/>
                </a:solidFill>
                <a:latin typeface="Calibri"/>
                <a:cs typeface="Calibri"/>
              </a:rPr>
              <a:t>vizsgált időszakban </a:t>
            </a:r>
            <a:r>
              <a:rPr sz="1500" b="1" spc="-10" dirty="0">
                <a:solidFill>
                  <a:srgbClr val="404040"/>
                </a:solidFill>
                <a:latin typeface="Calibri"/>
                <a:cs typeface="Calibri"/>
              </a:rPr>
              <a:t>enyhe </a:t>
            </a:r>
            <a:r>
              <a:rPr sz="1500" b="1" spc="-5" dirty="0">
                <a:solidFill>
                  <a:srgbClr val="404040"/>
                </a:solidFill>
                <a:latin typeface="Calibri"/>
                <a:cs typeface="Calibri"/>
              </a:rPr>
              <a:t>pozitív </a:t>
            </a:r>
            <a:r>
              <a:rPr sz="1500" b="1" spc="-10" dirty="0">
                <a:solidFill>
                  <a:srgbClr val="404040"/>
                </a:solidFill>
                <a:latin typeface="Calibri"/>
                <a:cs typeface="Calibri"/>
              </a:rPr>
              <a:t>irányú </a:t>
            </a:r>
            <a:r>
              <a:rPr sz="1500" b="1" spc="-5" dirty="0">
                <a:solidFill>
                  <a:srgbClr val="404040"/>
                </a:solidFill>
                <a:latin typeface="Calibri"/>
                <a:cs typeface="Calibri"/>
              </a:rPr>
              <a:t>trend  </a:t>
            </a:r>
            <a:r>
              <a:rPr sz="1500" b="1" spc="-10" dirty="0">
                <a:solidFill>
                  <a:srgbClr val="404040"/>
                </a:solidFill>
                <a:latin typeface="Calibri"/>
                <a:cs typeface="Calibri"/>
              </a:rPr>
              <a:t>fedezhető </a:t>
            </a:r>
            <a:r>
              <a:rPr sz="1500" b="1" spc="-15" dirty="0">
                <a:solidFill>
                  <a:srgbClr val="404040"/>
                </a:solidFill>
                <a:latin typeface="Calibri"/>
                <a:cs typeface="Calibri"/>
              </a:rPr>
              <a:t>fel </a:t>
            </a:r>
            <a:r>
              <a:rPr sz="1500" b="1" dirty="0">
                <a:solidFill>
                  <a:srgbClr val="404040"/>
                </a:solidFill>
                <a:latin typeface="Calibri"/>
                <a:cs typeface="Calibri"/>
              </a:rPr>
              <a:t>a </a:t>
            </a:r>
            <a:r>
              <a:rPr sz="1500" b="1" spc="-15" dirty="0">
                <a:solidFill>
                  <a:srgbClr val="404040"/>
                </a:solidFill>
                <a:latin typeface="Calibri"/>
                <a:cs typeface="Calibri"/>
              </a:rPr>
              <a:t>táblaszerkezetet </a:t>
            </a:r>
            <a:r>
              <a:rPr sz="1500" b="1" spc="-5" dirty="0">
                <a:solidFill>
                  <a:srgbClr val="404040"/>
                </a:solidFill>
                <a:latin typeface="Calibri"/>
                <a:cs typeface="Calibri"/>
              </a:rPr>
              <a:t>illetően, </a:t>
            </a:r>
            <a:r>
              <a:rPr sz="1500" b="1" dirty="0">
                <a:solidFill>
                  <a:srgbClr val="404040"/>
                </a:solidFill>
                <a:latin typeface="Calibri"/>
                <a:cs typeface="Calibri"/>
              </a:rPr>
              <a:t>amely </a:t>
            </a:r>
            <a:r>
              <a:rPr sz="1500" b="1" spc="-10" dirty="0">
                <a:solidFill>
                  <a:srgbClr val="404040"/>
                </a:solidFill>
                <a:latin typeface="Calibri"/>
                <a:cs typeface="Calibri"/>
              </a:rPr>
              <a:t>akár </a:t>
            </a:r>
            <a:r>
              <a:rPr sz="1500" b="1" dirty="0">
                <a:solidFill>
                  <a:srgbClr val="404040"/>
                </a:solidFill>
                <a:latin typeface="Calibri"/>
                <a:cs typeface="Calibri"/>
              </a:rPr>
              <a:t>a </a:t>
            </a:r>
            <a:r>
              <a:rPr sz="1500" b="1" spc="-10" dirty="0">
                <a:solidFill>
                  <a:srgbClr val="404040"/>
                </a:solidFill>
                <a:latin typeface="Calibri"/>
                <a:cs typeface="Calibri"/>
              </a:rPr>
              <a:t>terménydiverzifikáció  </a:t>
            </a:r>
            <a:r>
              <a:rPr sz="1500" b="1" spc="-15" dirty="0">
                <a:solidFill>
                  <a:srgbClr val="404040"/>
                </a:solidFill>
                <a:latin typeface="Calibri"/>
                <a:cs typeface="Calibri"/>
              </a:rPr>
              <a:t>intézkedés </a:t>
            </a:r>
            <a:r>
              <a:rPr sz="1500" b="1" spc="-5" dirty="0">
                <a:solidFill>
                  <a:srgbClr val="404040"/>
                </a:solidFill>
                <a:latin typeface="Calibri"/>
                <a:cs typeface="Calibri"/>
              </a:rPr>
              <a:t>hatásának </a:t>
            </a:r>
            <a:r>
              <a:rPr sz="1500" b="1" dirty="0">
                <a:solidFill>
                  <a:srgbClr val="404040"/>
                </a:solidFill>
                <a:latin typeface="Calibri"/>
                <a:cs typeface="Calibri"/>
              </a:rPr>
              <a:t>is </a:t>
            </a:r>
            <a:r>
              <a:rPr sz="1500" b="1" spc="-5" dirty="0">
                <a:solidFill>
                  <a:srgbClr val="404040"/>
                </a:solidFill>
                <a:latin typeface="Calibri"/>
                <a:cs typeface="Calibri"/>
              </a:rPr>
              <a:t>betudható</a:t>
            </a:r>
            <a:r>
              <a:rPr sz="1500" spc="-5" dirty="0">
                <a:solidFill>
                  <a:srgbClr val="404040"/>
                </a:solidFill>
                <a:latin typeface="Calibri"/>
                <a:cs typeface="Calibri"/>
              </a:rPr>
              <a:t>. 2023-tól </a:t>
            </a:r>
            <a:r>
              <a:rPr sz="1500" dirty="0">
                <a:solidFill>
                  <a:srgbClr val="404040"/>
                </a:solidFill>
                <a:latin typeface="Calibri"/>
                <a:cs typeface="Calibri"/>
              </a:rPr>
              <a:t>a </a:t>
            </a:r>
            <a:r>
              <a:rPr sz="1500" spc="-10" dirty="0">
                <a:solidFill>
                  <a:srgbClr val="404040"/>
                </a:solidFill>
                <a:latin typeface="Calibri"/>
                <a:cs typeface="Calibri"/>
              </a:rPr>
              <a:t>zöldítés </a:t>
            </a:r>
            <a:r>
              <a:rPr sz="1500" dirty="0">
                <a:solidFill>
                  <a:srgbClr val="404040"/>
                </a:solidFill>
                <a:latin typeface="Calibri"/>
                <a:cs typeface="Calibri"/>
              </a:rPr>
              <a:t>a </a:t>
            </a:r>
            <a:r>
              <a:rPr sz="1500" spc="-15" dirty="0">
                <a:solidFill>
                  <a:srgbClr val="404040"/>
                </a:solidFill>
                <a:latin typeface="Calibri"/>
                <a:cs typeface="Calibri"/>
              </a:rPr>
              <a:t>korábbi </a:t>
            </a:r>
            <a:r>
              <a:rPr sz="1500" spc="-5" dirty="0">
                <a:solidFill>
                  <a:srgbClr val="404040"/>
                </a:solidFill>
                <a:latin typeface="Calibri"/>
                <a:cs typeface="Calibri"/>
              </a:rPr>
              <a:t>formában  megszűnt, </a:t>
            </a:r>
            <a:r>
              <a:rPr sz="1500" spc="-10" dirty="0">
                <a:solidFill>
                  <a:srgbClr val="404040"/>
                </a:solidFill>
                <a:latin typeface="Calibri"/>
                <a:cs typeface="Calibri"/>
              </a:rPr>
              <a:t>intézkedései </a:t>
            </a:r>
            <a:r>
              <a:rPr sz="1500" spc="-5" dirty="0">
                <a:solidFill>
                  <a:srgbClr val="404040"/>
                </a:solidFill>
                <a:latin typeface="Calibri"/>
                <a:cs typeface="Calibri"/>
              </a:rPr>
              <a:t>beolvadtak </a:t>
            </a:r>
            <a:r>
              <a:rPr sz="1500" dirty="0">
                <a:solidFill>
                  <a:srgbClr val="404040"/>
                </a:solidFill>
                <a:latin typeface="Calibri"/>
                <a:cs typeface="Calibri"/>
              </a:rPr>
              <a:t>az </a:t>
            </a:r>
            <a:r>
              <a:rPr sz="1500" spc="-5" dirty="0">
                <a:solidFill>
                  <a:srgbClr val="404040"/>
                </a:solidFill>
                <a:latin typeface="Calibri"/>
                <a:cs typeface="Calibri"/>
              </a:rPr>
              <a:t>új </a:t>
            </a:r>
            <a:r>
              <a:rPr sz="1500" spc="-10" dirty="0">
                <a:solidFill>
                  <a:srgbClr val="404040"/>
                </a:solidFill>
                <a:latin typeface="Calibri"/>
                <a:cs typeface="Calibri"/>
              </a:rPr>
              <a:t>támogatási rendszerbe. </a:t>
            </a:r>
            <a:r>
              <a:rPr sz="1500" spc="-5" dirty="0">
                <a:solidFill>
                  <a:srgbClr val="404040"/>
                </a:solidFill>
                <a:latin typeface="Calibri"/>
                <a:cs typeface="Calibri"/>
              </a:rPr>
              <a:t>Az </a:t>
            </a:r>
            <a:r>
              <a:rPr sz="1500" dirty="0">
                <a:solidFill>
                  <a:srgbClr val="404040"/>
                </a:solidFill>
                <a:latin typeface="Calibri"/>
                <a:cs typeface="Calibri"/>
              </a:rPr>
              <a:t>állandó  </a:t>
            </a:r>
            <a:r>
              <a:rPr sz="1500" spc="-5" dirty="0">
                <a:solidFill>
                  <a:srgbClr val="404040"/>
                </a:solidFill>
                <a:latin typeface="Calibri"/>
                <a:cs typeface="Calibri"/>
              </a:rPr>
              <a:t>gyepterületek, illetve </a:t>
            </a:r>
            <a:r>
              <a:rPr sz="1500" dirty="0">
                <a:solidFill>
                  <a:srgbClr val="404040"/>
                </a:solidFill>
                <a:latin typeface="Calibri"/>
                <a:cs typeface="Calibri"/>
              </a:rPr>
              <a:t>az </a:t>
            </a:r>
            <a:r>
              <a:rPr sz="1500" spc="-10" dirty="0">
                <a:solidFill>
                  <a:srgbClr val="404040"/>
                </a:solidFill>
                <a:latin typeface="Calibri"/>
                <a:cs typeface="Calibri"/>
              </a:rPr>
              <a:t>ökológiai fókuszterületek megőrzése </a:t>
            </a:r>
            <a:r>
              <a:rPr sz="1500" spc="-20" dirty="0">
                <a:solidFill>
                  <a:srgbClr val="404040"/>
                </a:solidFill>
                <a:latin typeface="Calibri"/>
                <a:cs typeface="Calibri"/>
              </a:rPr>
              <a:t>kötelező </a:t>
            </a:r>
            <a:r>
              <a:rPr sz="1500" dirty="0">
                <a:solidFill>
                  <a:srgbClr val="404040"/>
                </a:solidFill>
                <a:latin typeface="Calibri"/>
                <a:cs typeface="Calibri"/>
              </a:rPr>
              <a:t>elem  </a:t>
            </a:r>
            <a:r>
              <a:rPr sz="1500" spc="-5" dirty="0">
                <a:solidFill>
                  <a:srgbClr val="404040"/>
                </a:solidFill>
                <a:latin typeface="Calibri"/>
                <a:cs typeface="Calibri"/>
              </a:rPr>
              <a:t>maradt, míg </a:t>
            </a:r>
            <a:r>
              <a:rPr sz="1500" dirty="0">
                <a:solidFill>
                  <a:srgbClr val="404040"/>
                </a:solidFill>
                <a:latin typeface="Calibri"/>
                <a:cs typeface="Calibri"/>
              </a:rPr>
              <a:t>a </a:t>
            </a:r>
            <a:r>
              <a:rPr sz="1500" spc="-10" dirty="0">
                <a:solidFill>
                  <a:srgbClr val="404040"/>
                </a:solidFill>
                <a:latin typeface="Calibri"/>
                <a:cs typeface="Calibri"/>
              </a:rPr>
              <a:t>terménydiverzifikáció választható támogatástípussá </a:t>
            </a:r>
            <a:r>
              <a:rPr sz="1500" spc="-5" dirty="0">
                <a:solidFill>
                  <a:srgbClr val="404040"/>
                </a:solidFill>
                <a:latin typeface="Calibri"/>
                <a:cs typeface="Calibri"/>
              </a:rPr>
              <a:t>alakult </a:t>
            </a:r>
            <a:r>
              <a:rPr sz="1500" spc="-15" dirty="0">
                <a:solidFill>
                  <a:srgbClr val="404040"/>
                </a:solidFill>
                <a:latin typeface="Calibri"/>
                <a:cs typeface="Calibri"/>
              </a:rPr>
              <a:t>át  </a:t>
            </a:r>
            <a:r>
              <a:rPr sz="1500" dirty="0">
                <a:solidFill>
                  <a:srgbClr val="404040"/>
                </a:solidFill>
                <a:latin typeface="Calibri"/>
                <a:cs typeface="Calibri"/>
              </a:rPr>
              <a:t>az </a:t>
            </a:r>
            <a:r>
              <a:rPr sz="1500" spc="-10" dirty="0">
                <a:solidFill>
                  <a:srgbClr val="404040"/>
                </a:solidFill>
                <a:latin typeface="Calibri"/>
                <a:cs typeface="Calibri"/>
              </a:rPr>
              <a:t>Agro-Ökológiai Program </a:t>
            </a:r>
            <a:r>
              <a:rPr sz="1500" spc="-15" dirty="0">
                <a:solidFill>
                  <a:srgbClr val="404040"/>
                </a:solidFill>
                <a:latin typeface="Calibri"/>
                <a:cs typeface="Calibri"/>
              </a:rPr>
              <a:t>keretein</a:t>
            </a:r>
            <a:r>
              <a:rPr sz="1500" spc="-5" dirty="0">
                <a:solidFill>
                  <a:srgbClr val="404040"/>
                </a:solidFill>
                <a:latin typeface="Calibri"/>
                <a:cs typeface="Calibri"/>
              </a:rPr>
              <a:t> belül.</a:t>
            </a:r>
            <a:endParaRPr sz="1500">
              <a:solidFill>
                <a:prstClr val="black"/>
              </a:solidFill>
              <a:latin typeface="Calibri"/>
              <a:cs typeface="Calibri"/>
            </a:endParaRPr>
          </a:p>
        </p:txBody>
      </p:sp>
      <p:sp>
        <p:nvSpPr>
          <p:cNvPr id="6" name="object 6"/>
          <p:cNvSpPr txBox="1"/>
          <p:nvPr/>
        </p:nvSpPr>
        <p:spPr>
          <a:xfrm>
            <a:off x="7540552" y="16943822"/>
            <a:ext cx="7105650" cy="2526333"/>
          </a:xfrm>
          <a:prstGeom prst="rect">
            <a:avLst/>
          </a:prstGeom>
          <a:solidFill>
            <a:srgbClr val="FBE3DA"/>
          </a:solidFill>
        </p:spPr>
        <p:txBody>
          <a:bodyPr vert="horz" wrap="square" lIns="0" tIns="251460" rIns="0" bIns="0" rtlCol="0">
            <a:spAutoFit/>
          </a:bodyPr>
          <a:lstStyle/>
          <a:p>
            <a:pPr marL="457834">
              <a:spcBef>
                <a:spcPts val="1980"/>
              </a:spcBef>
            </a:pPr>
            <a:r>
              <a:rPr sz="3350" b="1" spc="-5" dirty="0">
                <a:solidFill>
                  <a:srgbClr val="404040"/>
                </a:solidFill>
                <a:latin typeface="Calibri"/>
                <a:cs typeface="Calibri"/>
              </a:rPr>
              <a:t>Javaslatok</a:t>
            </a:r>
            <a:endParaRPr sz="3350">
              <a:solidFill>
                <a:prstClr val="black"/>
              </a:solidFill>
              <a:latin typeface="Calibri"/>
              <a:cs typeface="Calibri"/>
            </a:endParaRPr>
          </a:p>
          <a:p>
            <a:pPr marL="457834" marR="434975" algn="just">
              <a:spcBef>
                <a:spcPts val="465"/>
              </a:spcBef>
            </a:pPr>
            <a:r>
              <a:rPr sz="1500" spc="-5" dirty="0">
                <a:solidFill>
                  <a:srgbClr val="404040"/>
                </a:solidFill>
                <a:latin typeface="Calibri"/>
                <a:cs typeface="Calibri"/>
              </a:rPr>
              <a:t>Ahhoz, hogy </a:t>
            </a:r>
            <a:r>
              <a:rPr sz="1500" dirty="0">
                <a:solidFill>
                  <a:srgbClr val="404040"/>
                </a:solidFill>
                <a:latin typeface="Calibri"/>
                <a:cs typeface="Calibri"/>
              </a:rPr>
              <a:t>a </a:t>
            </a:r>
            <a:r>
              <a:rPr sz="1500" spc="-10" dirty="0">
                <a:solidFill>
                  <a:srgbClr val="404040"/>
                </a:solidFill>
                <a:latin typeface="Calibri"/>
                <a:cs typeface="Calibri"/>
              </a:rPr>
              <a:t>zöldítéshez </a:t>
            </a:r>
            <a:r>
              <a:rPr sz="1500" spc="-5" dirty="0">
                <a:solidFill>
                  <a:srgbClr val="404040"/>
                </a:solidFill>
                <a:latin typeface="Calibri"/>
                <a:cs typeface="Calibri"/>
              </a:rPr>
              <a:t>hasonló </a:t>
            </a:r>
            <a:r>
              <a:rPr sz="1500" spc="-10" dirty="0">
                <a:solidFill>
                  <a:srgbClr val="404040"/>
                </a:solidFill>
                <a:latin typeface="Calibri"/>
                <a:cs typeface="Calibri"/>
              </a:rPr>
              <a:t>intézkedések </a:t>
            </a:r>
            <a:r>
              <a:rPr sz="1500" spc="-5" dirty="0">
                <a:solidFill>
                  <a:srgbClr val="404040"/>
                </a:solidFill>
                <a:latin typeface="Calibri"/>
                <a:cs typeface="Calibri"/>
              </a:rPr>
              <a:t>érdemi </a:t>
            </a:r>
            <a:r>
              <a:rPr sz="1500" spc="-10" dirty="0">
                <a:solidFill>
                  <a:srgbClr val="404040"/>
                </a:solidFill>
                <a:latin typeface="Calibri"/>
                <a:cs typeface="Calibri"/>
              </a:rPr>
              <a:t>változásokat </a:t>
            </a:r>
            <a:r>
              <a:rPr sz="1500" spc="-5" dirty="0">
                <a:solidFill>
                  <a:srgbClr val="404040"/>
                </a:solidFill>
                <a:latin typeface="Calibri"/>
                <a:cs typeface="Calibri"/>
              </a:rPr>
              <a:t>idézzenek  </a:t>
            </a:r>
            <a:r>
              <a:rPr sz="1500" dirty="0">
                <a:solidFill>
                  <a:srgbClr val="404040"/>
                </a:solidFill>
                <a:latin typeface="Calibri"/>
                <a:cs typeface="Calibri"/>
              </a:rPr>
              <a:t>elő az </a:t>
            </a:r>
            <a:r>
              <a:rPr sz="1500" spc="-5" dirty="0">
                <a:solidFill>
                  <a:srgbClr val="404040"/>
                </a:solidFill>
                <a:latin typeface="Calibri"/>
                <a:cs typeface="Calibri"/>
              </a:rPr>
              <a:t>agrártájak </a:t>
            </a:r>
            <a:r>
              <a:rPr sz="1500" spc="-10" dirty="0">
                <a:solidFill>
                  <a:srgbClr val="404040"/>
                </a:solidFill>
                <a:latin typeface="Calibri"/>
                <a:cs typeface="Calibri"/>
              </a:rPr>
              <a:t>zöldinfrastruktúrájában, </a:t>
            </a:r>
            <a:r>
              <a:rPr sz="1500" dirty="0">
                <a:solidFill>
                  <a:srgbClr val="404040"/>
                </a:solidFill>
                <a:latin typeface="Calibri"/>
                <a:cs typeface="Calibri"/>
              </a:rPr>
              <a:t>az alábbi </a:t>
            </a:r>
            <a:r>
              <a:rPr sz="1500" spc="-10" dirty="0">
                <a:solidFill>
                  <a:srgbClr val="404040"/>
                </a:solidFill>
                <a:latin typeface="Calibri"/>
                <a:cs typeface="Calibri"/>
              </a:rPr>
              <a:t>feltételek </a:t>
            </a:r>
            <a:r>
              <a:rPr sz="1500" spc="-5" dirty="0">
                <a:solidFill>
                  <a:srgbClr val="404040"/>
                </a:solidFill>
                <a:latin typeface="Calibri"/>
                <a:cs typeface="Calibri"/>
              </a:rPr>
              <a:t>megvalósulása  elengedhetetlen:</a:t>
            </a:r>
            <a:endParaRPr sz="1500">
              <a:solidFill>
                <a:prstClr val="black"/>
              </a:solidFill>
              <a:latin typeface="Calibri"/>
              <a:cs typeface="Calibri"/>
            </a:endParaRPr>
          </a:p>
          <a:p>
            <a:pPr marL="837565" indent="-165735">
              <a:spcBef>
                <a:spcPts val="30"/>
              </a:spcBef>
              <a:buFontTx/>
              <a:buAutoNum type="arabicPeriod"/>
              <a:tabLst>
                <a:tab pos="838200" algn="l"/>
              </a:tabLst>
            </a:pPr>
            <a:r>
              <a:rPr sz="1300" spc="5" dirty="0">
                <a:solidFill>
                  <a:srgbClr val="404040"/>
                </a:solidFill>
                <a:latin typeface="Calibri"/>
                <a:cs typeface="Calibri"/>
              </a:rPr>
              <a:t>A </a:t>
            </a:r>
            <a:r>
              <a:rPr sz="1300" dirty="0">
                <a:solidFill>
                  <a:srgbClr val="404040"/>
                </a:solidFill>
                <a:latin typeface="Calibri"/>
                <a:cs typeface="Calibri"/>
              </a:rPr>
              <a:t>kis léptékű tájelemek hosszú </a:t>
            </a:r>
            <a:r>
              <a:rPr sz="1300" spc="-5" dirty="0">
                <a:solidFill>
                  <a:srgbClr val="404040"/>
                </a:solidFill>
                <a:latin typeface="Calibri"/>
                <a:cs typeface="Calibri"/>
              </a:rPr>
              <a:t>távú </a:t>
            </a:r>
            <a:r>
              <a:rPr sz="1300" dirty="0">
                <a:solidFill>
                  <a:srgbClr val="404040"/>
                </a:solidFill>
                <a:latin typeface="Calibri"/>
                <a:cs typeface="Calibri"/>
              </a:rPr>
              <a:t>fennmaradásának</a:t>
            </a:r>
            <a:r>
              <a:rPr sz="1300" spc="60" dirty="0">
                <a:solidFill>
                  <a:srgbClr val="404040"/>
                </a:solidFill>
                <a:latin typeface="Calibri"/>
                <a:cs typeface="Calibri"/>
              </a:rPr>
              <a:t> </a:t>
            </a:r>
            <a:r>
              <a:rPr sz="1300" spc="-5" dirty="0">
                <a:solidFill>
                  <a:srgbClr val="404040"/>
                </a:solidFill>
                <a:latin typeface="Calibri"/>
                <a:cs typeface="Calibri"/>
              </a:rPr>
              <a:t>biztosítása</a:t>
            </a:r>
            <a:endParaRPr sz="1300">
              <a:solidFill>
                <a:prstClr val="black"/>
              </a:solidFill>
              <a:latin typeface="Calibri"/>
              <a:cs typeface="Calibri"/>
            </a:endParaRPr>
          </a:p>
          <a:p>
            <a:pPr marL="838200" indent="-166370">
              <a:spcBef>
                <a:spcPts val="20"/>
              </a:spcBef>
              <a:buFontTx/>
              <a:buAutoNum type="arabicPeriod"/>
              <a:tabLst>
                <a:tab pos="838835" algn="l"/>
              </a:tabLst>
            </a:pPr>
            <a:r>
              <a:rPr sz="1300" spc="5" dirty="0">
                <a:solidFill>
                  <a:srgbClr val="404040"/>
                </a:solidFill>
                <a:latin typeface="Calibri"/>
                <a:cs typeface="Calibri"/>
              </a:rPr>
              <a:t>Új </a:t>
            </a:r>
            <a:r>
              <a:rPr sz="1300" spc="-5" dirty="0">
                <a:solidFill>
                  <a:srgbClr val="404040"/>
                </a:solidFill>
                <a:latin typeface="Calibri"/>
                <a:cs typeface="Calibri"/>
              </a:rPr>
              <a:t>támogatható </a:t>
            </a:r>
            <a:r>
              <a:rPr sz="1300" dirty="0">
                <a:solidFill>
                  <a:srgbClr val="404040"/>
                </a:solidFill>
                <a:latin typeface="Calibri"/>
                <a:cs typeface="Calibri"/>
              </a:rPr>
              <a:t>tájelemek létrehozásának </a:t>
            </a:r>
            <a:r>
              <a:rPr sz="1300" spc="-5" dirty="0">
                <a:solidFill>
                  <a:srgbClr val="404040"/>
                </a:solidFill>
                <a:latin typeface="Calibri"/>
                <a:cs typeface="Calibri"/>
              </a:rPr>
              <a:t>szorgalmazása</a:t>
            </a:r>
            <a:endParaRPr sz="1300">
              <a:solidFill>
                <a:prstClr val="black"/>
              </a:solidFill>
              <a:latin typeface="Calibri"/>
              <a:cs typeface="Calibri"/>
            </a:endParaRPr>
          </a:p>
          <a:p>
            <a:pPr marL="838200" indent="-166370">
              <a:spcBef>
                <a:spcPts val="15"/>
              </a:spcBef>
              <a:buFontTx/>
              <a:buAutoNum type="arabicPeriod"/>
              <a:tabLst>
                <a:tab pos="838835" algn="l"/>
              </a:tabLst>
            </a:pPr>
            <a:r>
              <a:rPr sz="1300" spc="-25" dirty="0">
                <a:solidFill>
                  <a:srgbClr val="404040"/>
                </a:solidFill>
                <a:latin typeface="Calibri"/>
                <a:cs typeface="Calibri"/>
              </a:rPr>
              <a:t>Táji </a:t>
            </a:r>
            <a:r>
              <a:rPr sz="1300" dirty="0">
                <a:solidFill>
                  <a:srgbClr val="404040"/>
                </a:solidFill>
                <a:latin typeface="Calibri"/>
                <a:cs typeface="Calibri"/>
              </a:rPr>
              <a:t>léptékű </a:t>
            </a:r>
            <a:r>
              <a:rPr sz="1300" spc="-5" dirty="0">
                <a:solidFill>
                  <a:srgbClr val="404040"/>
                </a:solidFill>
                <a:latin typeface="Calibri"/>
                <a:cs typeface="Calibri"/>
              </a:rPr>
              <a:t>szemlélet </a:t>
            </a:r>
            <a:r>
              <a:rPr sz="1300" dirty="0">
                <a:solidFill>
                  <a:srgbClr val="404040"/>
                </a:solidFill>
                <a:latin typeface="Calibri"/>
                <a:cs typeface="Calibri"/>
              </a:rPr>
              <a:t>alkalmazása </a:t>
            </a:r>
            <a:r>
              <a:rPr sz="1300" spc="5" dirty="0">
                <a:solidFill>
                  <a:srgbClr val="404040"/>
                </a:solidFill>
                <a:latin typeface="Calibri"/>
                <a:cs typeface="Calibri"/>
              </a:rPr>
              <a:t>a </a:t>
            </a:r>
            <a:r>
              <a:rPr sz="1300" spc="-5" dirty="0">
                <a:solidFill>
                  <a:srgbClr val="404040"/>
                </a:solidFill>
                <a:latin typeface="Calibri"/>
                <a:cs typeface="Calibri"/>
              </a:rPr>
              <a:t>támogatható </a:t>
            </a:r>
            <a:r>
              <a:rPr sz="1300" dirty="0">
                <a:solidFill>
                  <a:srgbClr val="404040"/>
                </a:solidFill>
                <a:latin typeface="Calibri"/>
                <a:cs typeface="Calibri"/>
              </a:rPr>
              <a:t>tájelemek kijelölése</a:t>
            </a:r>
            <a:r>
              <a:rPr sz="1300" spc="50" dirty="0">
                <a:solidFill>
                  <a:srgbClr val="404040"/>
                </a:solidFill>
                <a:latin typeface="Calibri"/>
                <a:cs typeface="Calibri"/>
              </a:rPr>
              <a:t> </a:t>
            </a:r>
            <a:r>
              <a:rPr sz="1300" spc="-5" dirty="0">
                <a:solidFill>
                  <a:srgbClr val="404040"/>
                </a:solidFill>
                <a:latin typeface="Calibri"/>
                <a:cs typeface="Calibri"/>
              </a:rPr>
              <a:t>során</a:t>
            </a:r>
            <a:endParaRPr sz="1300">
              <a:solidFill>
                <a:prstClr val="black"/>
              </a:solidFill>
              <a:latin typeface="Calibri"/>
              <a:cs typeface="Calibri"/>
            </a:endParaRPr>
          </a:p>
          <a:p>
            <a:pPr marL="838200" indent="-166370">
              <a:spcBef>
                <a:spcPts val="20"/>
              </a:spcBef>
              <a:buFontTx/>
              <a:buAutoNum type="arabicPeriod"/>
              <a:tabLst>
                <a:tab pos="838835" algn="l"/>
              </a:tabLst>
            </a:pPr>
            <a:r>
              <a:rPr sz="1300" spc="5" dirty="0">
                <a:solidFill>
                  <a:srgbClr val="404040"/>
                </a:solidFill>
                <a:latin typeface="Calibri"/>
                <a:cs typeface="Calibri"/>
              </a:rPr>
              <a:t>Az </a:t>
            </a:r>
            <a:r>
              <a:rPr sz="1300" spc="-5" dirty="0">
                <a:solidFill>
                  <a:srgbClr val="404040"/>
                </a:solidFill>
                <a:latin typeface="Calibri"/>
                <a:cs typeface="Calibri"/>
              </a:rPr>
              <a:t>agro-ökológiai </a:t>
            </a:r>
            <a:r>
              <a:rPr sz="1300" dirty="0">
                <a:solidFill>
                  <a:srgbClr val="404040"/>
                </a:solidFill>
                <a:latin typeface="Calibri"/>
                <a:cs typeface="Calibri"/>
              </a:rPr>
              <a:t>hasznosítású </a:t>
            </a:r>
            <a:r>
              <a:rPr sz="1300" spc="-5" dirty="0">
                <a:solidFill>
                  <a:srgbClr val="404040"/>
                </a:solidFill>
                <a:latin typeface="Calibri"/>
                <a:cs typeface="Calibri"/>
              </a:rPr>
              <a:t>szántóterületek felvétele </a:t>
            </a:r>
            <a:r>
              <a:rPr sz="1300" spc="5" dirty="0">
                <a:solidFill>
                  <a:srgbClr val="404040"/>
                </a:solidFill>
                <a:latin typeface="Calibri"/>
                <a:cs typeface="Calibri"/>
              </a:rPr>
              <a:t>az </a:t>
            </a:r>
            <a:r>
              <a:rPr sz="1300" dirty="0">
                <a:solidFill>
                  <a:srgbClr val="404040"/>
                </a:solidFill>
                <a:latin typeface="Calibri"/>
                <a:cs typeface="Calibri"/>
              </a:rPr>
              <a:t>agrárZI-elemek</a:t>
            </a:r>
            <a:r>
              <a:rPr sz="1300" spc="45" dirty="0">
                <a:solidFill>
                  <a:srgbClr val="404040"/>
                </a:solidFill>
                <a:latin typeface="Calibri"/>
                <a:cs typeface="Calibri"/>
              </a:rPr>
              <a:t> </a:t>
            </a:r>
            <a:r>
              <a:rPr sz="1300" spc="-20" dirty="0">
                <a:solidFill>
                  <a:srgbClr val="404040"/>
                </a:solidFill>
                <a:latin typeface="Calibri"/>
                <a:cs typeface="Calibri"/>
              </a:rPr>
              <a:t>közé</a:t>
            </a:r>
            <a:endParaRPr sz="1300">
              <a:solidFill>
                <a:prstClr val="black"/>
              </a:solidFill>
              <a:latin typeface="Calibri"/>
              <a:cs typeface="Calibri"/>
            </a:endParaRPr>
          </a:p>
          <a:p>
            <a:pPr marL="838200" indent="-166370">
              <a:spcBef>
                <a:spcPts val="20"/>
              </a:spcBef>
              <a:buFontTx/>
              <a:buAutoNum type="arabicPeriod"/>
              <a:tabLst>
                <a:tab pos="838835" algn="l"/>
              </a:tabLst>
            </a:pPr>
            <a:r>
              <a:rPr sz="1300" dirty="0">
                <a:solidFill>
                  <a:srgbClr val="404040"/>
                </a:solidFill>
                <a:latin typeface="Calibri"/>
                <a:cs typeface="Calibri"/>
              </a:rPr>
              <a:t>Megfelelő térbeli </a:t>
            </a:r>
            <a:r>
              <a:rPr sz="1300" spc="5" dirty="0">
                <a:solidFill>
                  <a:srgbClr val="404040"/>
                </a:solidFill>
                <a:latin typeface="Calibri"/>
                <a:cs typeface="Calibri"/>
              </a:rPr>
              <a:t>és </a:t>
            </a:r>
            <a:r>
              <a:rPr sz="1300" dirty="0">
                <a:solidFill>
                  <a:srgbClr val="404040"/>
                </a:solidFill>
                <a:latin typeface="Calibri"/>
                <a:cs typeface="Calibri"/>
              </a:rPr>
              <a:t>időbeli </a:t>
            </a:r>
            <a:r>
              <a:rPr sz="1300" spc="-5" dirty="0">
                <a:solidFill>
                  <a:srgbClr val="404040"/>
                </a:solidFill>
                <a:latin typeface="Calibri"/>
                <a:cs typeface="Calibri"/>
              </a:rPr>
              <a:t>skála </a:t>
            </a:r>
            <a:r>
              <a:rPr sz="1300" dirty="0">
                <a:solidFill>
                  <a:srgbClr val="404040"/>
                </a:solidFill>
                <a:latin typeface="Calibri"/>
                <a:cs typeface="Calibri"/>
              </a:rPr>
              <a:t>alkalmazása </a:t>
            </a:r>
            <a:r>
              <a:rPr sz="1300" spc="5" dirty="0">
                <a:solidFill>
                  <a:srgbClr val="404040"/>
                </a:solidFill>
                <a:latin typeface="Calibri"/>
                <a:cs typeface="Calibri"/>
              </a:rPr>
              <a:t>a </a:t>
            </a:r>
            <a:r>
              <a:rPr sz="1300" dirty="0">
                <a:solidFill>
                  <a:srgbClr val="404040"/>
                </a:solidFill>
                <a:latin typeface="Calibri"/>
                <a:cs typeface="Calibri"/>
              </a:rPr>
              <a:t>monitoring</a:t>
            </a:r>
            <a:r>
              <a:rPr sz="1300" spc="30" dirty="0">
                <a:solidFill>
                  <a:srgbClr val="404040"/>
                </a:solidFill>
                <a:latin typeface="Calibri"/>
                <a:cs typeface="Calibri"/>
              </a:rPr>
              <a:t> </a:t>
            </a:r>
            <a:r>
              <a:rPr sz="1300" spc="-5" dirty="0">
                <a:solidFill>
                  <a:srgbClr val="404040"/>
                </a:solidFill>
                <a:latin typeface="Calibri"/>
                <a:cs typeface="Calibri"/>
              </a:rPr>
              <a:t>során</a:t>
            </a:r>
            <a:endParaRPr sz="1300">
              <a:solidFill>
                <a:prstClr val="black"/>
              </a:solidFill>
              <a:latin typeface="Calibri"/>
              <a:cs typeface="Calibri"/>
            </a:endParaRPr>
          </a:p>
        </p:txBody>
      </p:sp>
      <p:sp>
        <p:nvSpPr>
          <p:cNvPr id="7" name="object 7"/>
          <p:cNvSpPr/>
          <p:nvPr/>
        </p:nvSpPr>
        <p:spPr>
          <a:xfrm>
            <a:off x="5743058" y="14921380"/>
            <a:ext cx="3389550" cy="890832"/>
          </a:xfrm>
          <a:prstGeom prst="rect">
            <a:avLst/>
          </a:prstGeom>
          <a:blipFill>
            <a:blip r:embed="rId2" cstate="print"/>
            <a:stretch>
              <a:fillRect/>
            </a:stretch>
          </a:blipFill>
        </p:spPr>
        <p:txBody>
          <a:bodyPr wrap="square" lIns="0" tIns="0" rIns="0" bIns="0" rtlCol="0"/>
          <a:lstStyle/>
          <a:p>
            <a:endParaRPr>
              <a:solidFill>
                <a:prstClr val="black"/>
              </a:solidFill>
              <a:latin typeface="Calibri"/>
            </a:endParaRPr>
          </a:p>
        </p:txBody>
      </p:sp>
      <p:sp>
        <p:nvSpPr>
          <p:cNvPr id="8" name="object 8"/>
          <p:cNvSpPr/>
          <p:nvPr/>
        </p:nvSpPr>
        <p:spPr>
          <a:xfrm>
            <a:off x="5681534" y="15916928"/>
            <a:ext cx="3500897" cy="946273"/>
          </a:xfrm>
          <a:prstGeom prst="rect">
            <a:avLst/>
          </a:prstGeom>
          <a:blipFill>
            <a:blip r:embed="rId3" cstate="print"/>
            <a:stretch>
              <a:fillRect/>
            </a:stretch>
          </a:blipFill>
        </p:spPr>
        <p:txBody>
          <a:bodyPr wrap="square" lIns="0" tIns="0" rIns="0" bIns="0" rtlCol="0"/>
          <a:lstStyle/>
          <a:p>
            <a:endParaRPr>
              <a:solidFill>
                <a:prstClr val="black"/>
              </a:solidFill>
              <a:latin typeface="Calibri"/>
            </a:endParaRPr>
          </a:p>
        </p:txBody>
      </p:sp>
      <p:sp>
        <p:nvSpPr>
          <p:cNvPr id="9" name="object 9"/>
          <p:cNvSpPr/>
          <p:nvPr/>
        </p:nvSpPr>
        <p:spPr>
          <a:xfrm>
            <a:off x="943145" y="9650483"/>
            <a:ext cx="4048256" cy="386534"/>
          </a:xfrm>
          <a:prstGeom prst="rect">
            <a:avLst/>
          </a:prstGeom>
          <a:blipFill>
            <a:blip r:embed="rId4" cstate="print"/>
            <a:stretch>
              <a:fillRect/>
            </a:stretch>
          </a:blipFill>
        </p:spPr>
        <p:txBody>
          <a:bodyPr wrap="square" lIns="0" tIns="0" rIns="0" bIns="0" rtlCol="0"/>
          <a:lstStyle/>
          <a:p>
            <a:endParaRPr>
              <a:solidFill>
                <a:prstClr val="black"/>
              </a:solidFill>
              <a:latin typeface="Calibri"/>
            </a:endParaRPr>
          </a:p>
        </p:txBody>
      </p:sp>
      <p:sp>
        <p:nvSpPr>
          <p:cNvPr id="10" name="object 10"/>
          <p:cNvSpPr txBox="1"/>
          <p:nvPr/>
        </p:nvSpPr>
        <p:spPr>
          <a:xfrm>
            <a:off x="968644" y="7453617"/>
            <a:ext cx="8216900" cy="2741295"/>
          </a:xfrm>
          <a:prstGeom prst="rect">
            <a:avLst/>
          </a:prstGeom>
        </p:spPr>
        <p:txBody>
          <a:bodyPr vert="horz" wrap="square" lIns="0" tIns="143510" rIns="0" bIns="0" rtlCol="0">
            <a:spAutoFit/>
          </a:bodyPr>
          <a:lstStyle/>
          <a:p>
            <a:pPr marL="14604">
              <a:spcBef>
                <a:spcPts val="1130"/>
              </a:spcBef>
            </a:pPr>
            <a:r>
              <a:rPr sz="3350" b="1" spc="-5" dirty="0">
                <a:solidFill>
                  <a:srgbClr val="404040"/>
                </a:solidFill>
                <a:latin typeface="Calibri"/>
                <a:cs typeface="Calibri"/>
              </a:rPr>
              <a:t>Eredmények</a:t>
            </a:r>
            <a:endParaRPr sz="3350">
              <a:solidFill>
                <a:prstClr val="black"/>
              </a:solidFill>
              <a:latin typeface="Calibri"/>
              <a:cs typeface="Calibri"/>
            </a:endParaRPr>
          </a:p>
          <a:p>
            <a:pPr marL="12700">
              <a:spcBef>
                <a:spcPts val="585"/>
              </a:spcBef>
            </a:pPr>
            <a:r>
              <a:rPr sz="1850" b="1" spc="10" dirty="0">
                <a:solidFill>
                  <a:srgbClr val="BE9495"/>
                </a:solidFill>
                <a:latin typeface="Calibri"/>
                <a:cs typeface="Calibri"/>
              </a:rPr>
              <a:t>Állandó </a:t>
            </a:r>
            <a:r>
              <a:rPr sz="1850" b="1" dirty="0">
                <a:solidFill>
                  <a:srgbClr val="BE9495"/>
                </a:solidFill>
                <a:latin typeface="Calibri"/>
                <a:cs typeface="Calibri"/>
              </a:rPr>
              <a:t>gyepterületek</a:t>
            </a:r>
            <a:r>
              <a:rPr sz="1850" b="1" spc="10" dirty="0">
                <a:solidFill>
                  <a:srgbClr val="BE9495"/>
                </a:solidFill>
                <a:latin typeface="Calibri"/>
                <a:cs typeface="Calibri"/>
              </a:rPr>
              <a:t> </a:t>
            </a:r>
            <a:r>
              <a:rPr sz="1850" b="1" dirty="0">
                <a:solidFill>
                  <a:srgbClr val="BE9495"/>
                </a:solidFill>
                <a:latin typeface="Calibri"/>
                <a:cs typeface="Calibri"/>
              </a:rPr>
              <a:t>megőrzése</a:t>
            </a:r>
            <a:endParaRPr sz="1850">
              <a:solidFill>
                <a:prstClr val="black"/>
              </a:solidFill>
              <a:latin typeface="Calibri"/>
              <a:cs typeface="Calibri"/>
            </a:endParaRPr>
          </a:p>
          <a:p>
            <a:pPr marL="13970" marR="5715" algn="just">
              <a:lnSpc>
                <a:spcPct val="101200"/>
              </a:lnSpc>
              <a:spcBef>
                <a:spcPts val="805"/>
              </a:spcBef>
            </a:pPr>
            <a:r>
              <a:rPr sz="1300" dirty="0">
                <a:solidFill>
                  <a:srgbClr val="404040"/>
                </a:solidFill>
                <a:latin typeface="Calibri"/>
                <a:cs typeface="Calibri"/>
              </a:rPr>
              <a:t>Állandó </a:t>
            </a:r>
            <a:r>
              <a:rPr sz="1300" spc="-10" dirty="0">
                <a:solidFill>
                  <a:srgbClr val="404040"/>
                </a:solidFill>
                <a:latin typeface="Calibri"/>
                <a:cs typeface="Calibri"/>
              </a:rPr>
              <a:t>érzékeny </a:t>
            </a:r>
            <a:r>
              <a:rPr sz="1300" dirty="0">
                <a:solidFill>
                  <a:srgbClr val="404040"/>
                </a:solidFill>
                <a:latin typeface="Calibri"/>
                <a:cs typeface="Calibri"/>
              </a:rPr>
              <a:t>gyepek esetében </a:t>
            </a:r>
            <a:r>
              <a:rPr sz="1300" spc="-5" dirty="0">
                <a:solidFill>
                  <a:srgbClr val="404040"/>
                </a:solidFill>
                <a:latin typeface="Calibri"/>
                <a:cs typeface="Calibri"/>
              </a:rPr>
              <a:t>azon </a:t>
            </a:r>
            <a:r>
              <a:rPr sz="1300" dirty="0">
                <a:solidFill>
                  <a:srgbClr val="404040"/>
                </a:solidFill>
                <a:latin typeface="Calibri"/>
                <a:cs typeface="Calibri"/>
              </a:rPr>
              <a:t>10 </a:t>
            </a:r>
            <a:r>
              <a:rPr sz="1300" spc="5" dirty="0">
                <a:solidFill>
                  <a:srgbClr val="404040"/>
                </a:solidFill>
                <a:latin typeface="Calibri"/>
                <a:cs typeface="Calibri"/>
              </a:rPr>
              <a:t>583,8 </a:t>
            </a:r>
            <a:r>
              <a:rPr sz="1300" dirty="0">
                <a:solidFill>
                  <a:srgbClr val="404040"/>
                </a:solidFill>
                <a:latin typeface="Calibri"/>
                <a:cs typeface="Calibri"/>
              </a:rPr>
              <a:t>hektárból, </a:t>
            </a:r>
            <a:r>
              <a:rPr sz="1300" spc="5" dirty="0">
                <a:solidFill>
                  <a:srgbClr val="404040"/>
                </a:solidFill>
                <a:latin typeface="Calibri"/>
                <a:cs typeface="Calibri"/>
              </a:rPr>
              <a:t>amely 2015-ben ebbe a </a:t>
            </a:r>
            <a:r>
              <a:rPr sz="1300" spc="-5" dirty="0">
                <a:solidFill>
                  <a:srgbClr val="404040"/>
                </a:solidFill>
                <a:latin typeface="Calibri"/>
                <a:cs typeface="Calibri"/>
              </a:rPr>
              <a:t>kategóriába </a:t>
            </a:r>
            <a:r>
              <a:rPr sz="1300" spc="-10" dirty="0">
                <a:solidFill>
                  <a:srgbClr val="404040"/>
                </a:solidFill>
                <a:latin typeface="Calibri"/>
                <a:cs typeface="Calibri"/>
              </a:rPr>
              <a:t>tartozott, </a:t>
            </a:r>
            <a:r>
              <a:rPr sz="1300" spc="5" dirty="0">
                <a:solidFill>
                  <a:srgbClr val="404040"/>
                </a:solidFill>
                <a:latin typeface="Calibri"/>
                <a:cs typeface="Calibri"/>
              </a:rPr>
              <a:t>2023-ban már  csak </a:t>
            </a:r>
            <a:r>
              <a:rPr sz="1300" dirty="0">
                <a:solidFill>
                  <a:srgbClr val="404040"/>
                </a:solidFill>
                <a:latin typeface="Calibri"/>
                <a:cs typeface="Calibri"/>
              </a:rPr>
              <a:t>10 </a:t>
            </a:r>
            <a:r>
              <a:rPr sz="1300" spc="5" dirty="0">
                <a:solidFill>
                  <a:srgbClr val="404040"/>
                </a:solidFill>
                <a:latin typeface="Calibri"/>
                <a:cs typeface="Calibri"/>
              </a:rPr>
              <a:t>097,1 </a:t>
            </a:r>
            <a:r>
              <a:rPr sz="1300" dirty="0">
                <a:solidFill>
                  <a:srgbClr val="404040"/>
                </a:solidFill>
                <a:latin typeface="Calibri"/>
                <a:cs typeface="Calibri"/>
              </a:rPr>
              <a:t>ha </a:t>
            </a:r>
            <a:r>
              <a:rPr sz="1300" spc="-5" dirty="0">
                <a:solidFill>
                  <a:srgbClr val="404040"/>
                </a:solidFill>
                <a:latin typeface="Calibri"/>
                <a:cs typeface="Calibri"/>
              </a:rPr>
              <a:t>volt </a:t>
            </a:r>
            <a:r>
              <a:rPr sz="1300" dirty="0">
                <a:solidFill>
                  <a:srgbClr val="404040"/>
                </a:solidFill>
                <a:latin typeface="Calibri"/>
                <a:cs typeface="Calibri"/>
              </a:rPr>
              <a:t>bejelenthető. </a:t>
            </a:r>
            <a:r>
              <a:rPr sz="1300" spc="5" dirty="0">
                <a:solidFill>
                  <a:srgbClr val="404040"/>
                </a:solidFill>
                <a:latin typeface="Calibri"/>
                <a:cs typeface="Calibri"/>
              </a:rPr>
              <a:t>A 486,7 </a:t>
            </a:r>
            <a:r>
              <a:rPr sz="1300" dirty="0">
                <a:solidFill>
                  <a:srgbClr val="404040"/>
                </a:solidFill>
                <a:latin typeface="Calibri"/>
                <a:cs typeface="Calibri"/>
              </a:rPr>
              <a:t>ha-nyi csökkenés 4,5%-ot jelent </a:t>
            </a:r>
            <a:r>
              <a:rPr sz="1300" spc="5" dirty="0">
                <a:solidFill>
                  <a:srgbClr val="404040"/>
                </a:solidFill>
                <a:latin typeface="Calibri"/>
                <a:cs typeface="Calibri"/>
              </a:rPr>
              <a:t>a </a:t>
            </a:r>
            <a:r>
              <a:rPr sz="1300" dirty="0">
                <a:solidFill>
                  <a:srgbClr val="404040"/>
                </a:solidFill>
                <a:latin typeface="Calibri"/>
                <a:cs typeface="Calibri"/>
              </a:rPr>
              <a:t>kiinduló </a:t>
            </a:r>
            <a:r>
              <a:rPr sz="1300" spc="-5" dirty="0">
                <a:solidFill>
                  <a:srgbClr val="404040"/>
                </a:solidFill>
                <a:latin typeface="Calibri"/>
                <a:cs typeface="Calibri"/>
              </a:rPr>
              <a:t>adatokhoz képest. </a:t>
            </a:r>
            <a:r>
              <a:rPr sz="1300" spc="5" dirty="0">
                <a:solidFill>
                  <a:srgbClr val="404040"/>
                </a:solidFill>
                <a:latin typeface="Calibri"/>
                <a:cs typeface="Calibri"/>
              </a:rPr>
              <a:t>Állandó </a:t>
            </a:r>
            <a:r>
              <a:rPr sz="1300" dirty="0">
                <a:solidFill>
                  <a:srgbClr val="404040"/>
                </a:solidFill>
                <a:latin typeface="Calibri"/>
                <a:cs typeface="Calibri"/>
              </a:rPr>
              <a:t>gyepek  esetében </a:t>
            </a:r>
            <a:r>
              <a:rPr sz="1300" spc="5" dirty="0">
                <a:solidFill>
                  <a:srgbClr val="404040"/>
                </a:solidFill>
                <a:latin typeface="Calibri"/>
                <a:cs typeface="Calibri"/>
              </a:rPr>
              <a:t>a </a:t>
            </a:r>
            <a:r>
              <a:rPr sz="1300" dirty="0">
                <a:solidFill>
                  <a:srgbClr val="404040"/>
                </a:solidFill>
                <a:latin typeface="Calibri"/>
                <a:cs typeface="Calibri"/>
              </a:rPr>
              <a:t>kiindulási évhez </a:t>
            </a:r>
            <a:r>
              <a:rPr sz="1300" spc="-5" dirty="0">
                <a:solidFill>
                  <a:srgbClr val="404040"/>
                </a:solidFill>
                <a:latin typeface="Calibri"/>
                <a:cs typeface="Calibri"/>
              </a:rPr>
              <a:t>képest </a:t>
            </a:r>
            <a:r>
              <a:rPr sz="1300" spc="5" dirty="0">
                <a:solidFill>
                  <a:srgbClr val="404040"/>
                </a:solidFill>
                <a:latin typeface="Calibri"/>
                <a:cs typeface="Calibri"/>
              </a:rPr>
              <a:t>(2015-ben 2271,76 </a:t>
            </a:r>
            <a:r>
              <a:rPr sz="1300" dirty="0">
                <a:solidFill>
                  <a:srgbClr val="404040"/>
                </a:solidFill>
                <a:latin typeface="Calibri"/>
                <a:cs typeface="Calibri"/>
              </a:rPr>
              <a:t>ha) </a:t>
            </a:r>
            <a:r>
              <a:rPr sz="1300" spc="5" dirty="0">
                <a:solidFill>
                  <a:srgbClr val="404040"/>
                </a:solidFill>
                <a:latin typeface="Calibri"/>
                <a:cs typeface="Calibri"/>
              </a:rPr>
              <a:t>még 2023-ban </a:t>
            </a:r>
            <a:r>
              <a:rPr sz="1300" dirty="0">
                <a:solidFill>
                  <a:srgbClr val="404040"/>
                </a:solidFill>
                <a:latin typeface="Calibri"/>
                <a:cs typeface="Calibri"/>
              </a:rPr>
              <a:t>is </a:t>
            </a:r>
            <a:r>
              <a:rPr sz="1300" spc="5" dirty="0">
                <a:solidFill>
                  <a:srgbClr val="404040"/>
                </a:solidFill>
                <a:latin typeface="Calibri"/>
                <a:cs typeface="Calibri"/>
              </a:rPr>
              <a:t>állandó </a:t>
            </a:r>
            <a:r>
              <a:rPr sz="1300" spc="-5" dirty="0">
                <a:solidFill>
                  <a:srgbClr val="404040"/>
                </a:solidFill>
                <a:latin typeface="Calibri"/>
                <a:cs typeface="Calibri"/>
              </a:rPr>
              <a:t>gyepként bejelenthető </a:t>
            </a:r>
            <a:r>
              <a:rPr sz="1300" dirty="0">
                <a:solidFill>
                  <a:srgbClr val="404040"/>
                </a:solidFill>
                <a:latin typeface="Calibri"/>
                <a:cs typeface="Calibri"/>
              </a:rPr>
              <a:t>területek  kiterjedése </a:t>
            </a:r>
            <a:r>
              <a:rPr sz="1300" spc="5" dirty="0">
                <a:solidFill>
                  <a:srgbClr val="404040"/>
                </a:solidFill>
                <a:latin typeface="Calibri"/>
                <a:cs typeface="Calibri"/>
              </a:rPr>
              <a:t>1882,21 </a:t>
            </a:r>
            <a:r>
              <a:rPr sz="1300" dirty="0">
                <a:solidFill>
                  <a:srgbClr val="404040"/>
                </a:solidFill>
                <a:latin typeface="Calibri"/>
                <a:cs typeface="Calibri"/>
              </a:rPr>
              <a:t>ha </a:t>
            </a:r>
            <a:r>
              <a:rPr sz="1300" spc="-5" dirty="0">
                <a:solidFill>
                  <a:srgbClr val="404040"/>
                </a:solidFill>
                <a:latin typeface="Calibri"/>
                <a:cs typeface="Calibri"/>
              </a:rPr>
              <a:t>volt, </a:t>
            </a:r>
            <a:r>
              <a:rPr sz="1300" spc="5" dirty="0">
                <a:solidFill>
                  <a:srgbClr val="404040"/>
                </a:solidFill>
                <a:latin typeface="Calibri"/>
                <a:cs typeface="Calibri"/>
              </a:rPr>
              <a:t>ami </a:t>
            </a:r>
            <a:r>
              <a:rPr sz="1300" dirty="0">
                <a:solidFill>
                  <a:srgbClr val="404040"/>
                </a:solidFill>
                <a:latin typeface="Calibri"/>
                <a:cs typeface="Calibri"/>
              </a:rPr>
              <a:t>több mint </a:t>
            </a:r>
            <a:r>
              <a:rPr sz="1300" spc="5" dirty="0">
                <a:solidFill>
                  <a:srgbClr val="404040"/>
                </a:solidFill>
                <a:latin typeface="Calibri"/>
                <a:cs typeface="Calibri"/>
              </a:rPr>
              <a:t>17%-os </a:t>
            </a:r>
            <a:r>
              <a:rPr sz="1300" dirty="0">
                <a:solidFill>
                  <a:srgbClr val="404040"/>
                </a:solidFill>
                <a:latin typeface="Calibri"/>
                <a:cs typeface="Calibri"/>
              </a:rPr>
              <a:t>csökkenést jelent </a:t>
            </a:r>
            <a:r>
              <a:rPr sz="1300" spc="5" dirty="0">
                <a:solidFill>
                  <a:srgbClr val="404040"/>
                </a:solidFill>
                <a:latin typeface="Calibri"/>
                <a:cs typeface="Calibri"/>
              </a:rPr>
              <a:t>(389,5 </a:t>
            </a:r>
            <a:r>
              <a:rPr sz="1300" dirty="0">
                <a:solidFill>
                  <a:srgbClr val="404040"/>
                </a:solidFill>
                <a:latin typeface="Calibri"/>
                <a:cs typeface="Calibri"/>
              </a:rPr>
              <a:t>ha) (lásd. </a:t>
            </a:r>
            <a:r>
              <a:rPr sz="1300" spc="-5" dirty="0">
                <a:solidFill>
                  <a:srgbClr val="404040"/>
                </a:solidFill>
                <a:latin typeface="Calibri"/>
                <a:cs typeface="Calibri"/>
              </a:rPr>
              <a:t>táblázat) </a:t>
            </a:r>
            <a:r>
              <a:rPr sz="1300" spc="-10" dirty="0">
                <a:solidFill>
                  <a:srgbClr val="404040"/>
                </a:solidFill>
                <a:latin typeface="Calibri"/>
                <a:cs typeface="Calibri"/>
              </a:rPr>
              <a:t>(forrás: </a:t>
            </a:r>
            <a:r>
              <a:rPr sz="1300" dirty="0">
                <a:solidFill>
                  <a:srgbClr val="404040"/>
                </a:solidFill>
                <a:latin typeface="Calibri"/>
                <a:cs typeface="Calibri"/>
              </a:rPr>
              <a:t>Magyar  Államkincstár</a:t>
            </a:r>
            <a:r>
              <a:rPr sz="1300" spc="15" dirty="0">
                <a:solidFill>
                  <a:srgbClr val="404040"/>
                </a:solidFill>
                <a:latin typeface="Calibri"/>
                <a:cs typeface="Calibri"/>
              </a:rPr>
              <a:t> </a:t>
            </a:r>
            <a:r>
              <a:rPr sz="1300" dirty="0">
                <a:solidFill>
                  <a:srgbClr val="404040"/>
                </a:solidFill>
                <a:latin typeface="Calibri"/>
                <a:cs typeface="Calibri"/>
              </a:rPr>
              <a:t>2023).</a:t>
            </a:r>
            <a:endParaRPr sz="1300">
              <a:solidFill>
                <a:prstClr val="black"/>
              </a:solidFill>
              <a:latin typeface="Calibri"/>
              <a:cs typeface="Calibri"/>
            </a:endParaRPr>
          </a:p>
          <a:p>
            <a:pPr marL="4248785" marR="5080" algn="just">
              <a:spcBef>
                <a:spcPts val="320"/>
              </a:spcBef>
            </a:pPr>
            <a:r>
              <a:rPr sz="750" b="1" i="1" dirty="0">
                <a:solidFill>
                  <a:srgbClr val="404040"/>
                </a:solidFill>
                <a:latin typeface="Calibri"/>
                <a:cs typeface="Calibri"/>
              </a:rPr>
              <a:t>Állandó </a:t>
            </a:r>
            <a:r>
              <a:rPr sz="750" b="1" i="1" spc="-10" dirty="0">
                <a:solidFill>
                  <a:srgbClr val="404040"/>
                </a:solidFill>
                <a:latin typeface="Calibri"/>
                <a:cs typeface="Calibri"/>
              </a:rPr>
              <a:t>érzékeny</a:t>
            </a:r>
            <a:r>
              <a:rPr sz="750" b="1" i="1" spc="145" dirty="0">
                <a:solidFill>
                  <a:srgbClr val="404040"/>
                </a:solidFill>
                <a:latin typeface="Calibri"/>
                <a:cs typeface="Calibri"/>
              </a:rPr>
              <a:t> </a:t>
            </a:r>
            <a:r>
              <a:rPr sz="750" b="1" i="1" spc="-5" dirty="0">
                <a:solidFill>
                  <a:srgbClr val="404040"/>
                </a:solidFill>
                <a:latin typeface="Calibri"/>
                <a:cs typeface="Calibri"/>
              </a:rPr>
              <a:t>(lent, balra) és </a:t>
            </a:r>
            <a:r>
              <a:rPr sz="750" b="1" i="1" dirty="0">
                <a:solidFill>
                  <a:srgbClr val="404040"/>
                </a:solidFill>
                <a:latin typeface="Calibri"/>
                <a:cs typeface="Calibri"/>
              </a:rPr>
              <a:t>állandó </a:t>
            </a:r>
            <a:r>
              <a:rPr sz="750" b="1" i="1" spc="-5" dirty="0">
                <a:solidFill>
                  <a:srgbClr val="404040"/>
                </a:solidFill>
                <a:latin typeface="Calibri"/>
                <a:cs typeface="Calibri"/>
              </a:rPr>
              <a:t>gyepek (lent, </a:t>
            </a:r>
            <a:r>
              <a:rPr sz="750" b="1" i="1" dirty="0">
                <a:solidFill>
                  <a:srgbClr val="404040"/>
                </a:solidFill>
                <a:latin typeface="Calibri"/>
                <a:cs typeface="Calibri"/>
              </a:rPr>
              <a:t>jobbra) </a:t>
            </a:r>
            <a:r>
              <a:rPr sz="750" b="1" i="1" spc="-5" dirty="0">
                <a:solidFill>
                  <a:srgbClr val="404040"/>
                </a:solidFill>
                <a:latin typeface="Calibri"/>
                <a:cs typeface="Calibri"/>
              </a:rPr>
              <a:t>változása 2015–2023 </a:t>
            </a:r>
            <a:r>
              <a:rPr sz="750" b="1" i="1" spc="-10" dirty="0">
                <a:solidFill>
                  <a:srgbClr val="404040"/>
                </a:solidFill>
                <a:latin typeface="Calibri"/>
                <a:cs typeface="Calibri"/>
              </a:rPr>
              <a:t>között.  </a:t>
            </a:r>
            <a:r>
              <a:rPr sz="750" b="1" i="1" spc="-5" dirty="0">
                <a:solidFill>
                  <a:srgbClr val="404040"/>
                </a:solidFill>
                <a:latin typeface="Calibri"/>
                <a:cs typeface="Calibri"/>
              </a:rPr>
              <a:t>(Sötétzöld: támogathatósága </a:t>
            </a:r>
            <a:r>
              <a:rPr sz="750" b="1" i="1" dirty="0">
                <a:solidFill>
                  <a:srgbClr val="404040"/>
                </a:solidFill>
                <a:latin typeface="Calibri"/>
                <a:cs typeface="Calibri"/>
              </a:rPr>
              <a:t>nem </a:t>
            </a:r>
            <a:r>
              <a:rPr sz="750" b="1" i="1" spc="-5" dirty="0">
                <a:solidFill>
                  <a:srgbClr val="404040"/>
                </a:solidFill>
                <a:latin typeface="Calibri"/>
                <a:cs typeface="Calibri"/>
              </a:rPr>
              <a:t>változott, világoszöld: </a:t>
            </a:r>
            <a:r>
              <a:rPr sz="750" b="1" i="1" dirty="0">
                <a:solidFill>
                  <a:srgbClr val="404040"/>
                </a:solidFill>
                <a:latin typeface="Calibri"/>
                <a:cs typeface="Calibri"/>
              </a:rPr>
              <a:t>a </a:t>
            </a:r>
            <a:r>
              <a:rPr sz="750" b="1" i="1" spc="-5" dirty="0">
                <a:solidFill>
                  <a:srgbClr val="404040"/>
                </a:solidFill>
                <a:latin typeface="Calibri"/>
                <a:cs typeface="Calibri"/>
              </a:rPr>
              <a:t>vizsgálat </a:t>
            </a:r>
            <a:r>
              <a:rPr sz="750" b="1" i="1" dirty="0">
                <a:solidFill>
                  <a:srgbClr val="404040"/>
                </a:solidFill>
                <a:latin typeface="Calibri"/>
                <a:cs typeface="Calibri"/>
              </a:rPr>
              <a:t>ideje </a:t>
            </a:r>
            <a:r>
              <a:rPr sz="750" b="1" i="1" spc="-5" dirty="0">
                <a:solidFill>
                  <a:srgbClr val="404040"/>
                </a:solidFill>
                <a:latin typeface="Calibri"/>
                <a:cs typeface="Calibri"/>
              </a:rPr>
              <a:t>alatt </a:t>
            </a:r>
            <a:r>
              <a:rPr sz="750" b="1" i="1" dirty="0">
                <a:solidFill>
                  <a:srgbClr val="404040"/>
                </a:solidFill>
                <a:latin typeface="Calibri"/>
                <a:cs typeface="Calibri"/>
              </a:rPr>
              <a:t>vált  </a:t>
            </a:r>
            <a:r>
              <a:rPr sz="750" b="1" i="1" spc="-5" dirty="0">
                <a:solidFill>
                  <a:srgbClr val="404040"/>
                </a:solidFill>
                <a:latin typeface="Calibri"/>
                <a:cs typeface="Calibri"/>
              </a:rPr>
              <a:t>támogathatóvá, sárga: </a:t>
            </a:r>
            <a:r>
              <a:rPr sz="750" b="1" i="1" dirty="0">
                <a:solidFill>
                  <a:srgbClr val="404040"/>
                </a:solidFill>
                <a:latin typeface="Calibri"/>
                <a:cs typeface="Calibri"/>
              </a:rPr>
              <a:t>a </a:t>
            </a:r>
            <a:r>
              <a:rPr sz="750" b="1" i="1" spc="-5" dirty="0">
                <a:solidFill>
                  <a:srgbClr val="404040"/>
                </a:solidFill>
                <a:latin typeface="Calibri"/>
                <a:cs typeface="Calibri"/>
              </a:rPr>
              <a:t>vizsgálat ideje alatt támogathatósága megszűnt) (Magyar Államkincstár,  2023) </a:t>
            </a:r>
            <a:r>
              <a:rPr sz="750" i="1" dirty="0">
                <a:solidFill>
                  <a:srgbClr val="404040"/>
                </a:solidFill>
                <a:latin typeface="Calibri"/>
                <a:cs typeface="Calibri"/>
              </a:rPr>
              <a:t>Az </a:t>
            </a:r>
            <a:r>
              <a:rPr sz="750" i="1" spc="-5" dirty="0">
                <a:solidFill>
                  <a:srgbClr val="404040"/>
                </a:solidFill>
                <a:latin typeface="Calibri"/>
                <a:cs typeface="Calibri"/>
              </a:rPr>
              <a:t>adatbázis/elemzés az </a:t>
            </a:r>
            <a:r>
              <a:rPr sz="750" i="1" spc="-10" dirty="0">
                <a:solidFill>
                  <a:srgbClr val="404040"/>
                </a:solidFill>
                <a:latin typeface="Calibri"/>
                <a:cs typeface="Calibri"/>
              </a:rPr>
              <a:t>Ökoszisztéma-alaptérkép </a:t>
            </a:r>
            <a:r>
              <a:rPr sz="750" i="1" spc="-5" dirty="0">
                <a:solidFill>
                  <a:srgbClr val="404040"/>
                </a:solidFill>
                <a:latin typeface="Calibri"/>
                <a:cs typeface="Calibri"/>
              </a:rPr>
              <a:t>felhasználásával</a:t>
            </a:r>
            <a:r>
              <a:rPr sz="750" i="1" spc="95" dirty="0">
                <a:solidFill>
                  <a:srgbClr val="404040"/>
                </a:solidFill>
                <a:latin typeface="Calibri"/>
                <a:cs typeface="Calibri"/>
              </a:rPr>
              <a:t> </a:t>
            </a:r>
            <a:r>
              <a:rPr sz="750" i="1" spc="-10" dirty="0">
                <a:solidFill>
                  <a:srgbClr val="404040"/>
                </a:solidFill>
                <a:latin typeface="Calibri"/>
                <a:cs typeface="Calibri"/>
              </a:rPr>
              <a:t>készült</a:t>
            </a:r>
            <a:endParaRPr sz="750">
              <a:solidFill>
                <a:prstClr val="black"/>
              </a:solidFill>
              <a:latin typeface="Calibri"/>
              <a:cs typeface="Calibri"/>
            </a:endParaRPr>
          </a:p>
          <a:p>
            <a:pPr marL="4248785" algn="just">
              <a:spcBef>
                <a:spcPts val="5"/>
              </a:spcBef>
            </a:pPr>
            <a:r>
              <a:rPr sz="750" i="1" spc="-5" dirty="0">
                <a:solidFill>
                  <a:srgbClr val="404040"/>
                </a:solidFill>
                <a:latin typeface="Calibri"/>
                <a:cs typeface="Calibri"/>
              </a:rPr>
              <a:t>AGRÁRMINISZTÉRIUM 2019</a:t>
            </a:r>
            <a:r>
              <a:rPr sz="750" i="1" spc="25" dirty="0">
                <a:solidFill>
                  <a:srgbClr val="404040"/>
                </a:solidFill>
                <a:latin typeface="Calibri"/>
                <a:cs typeface="Calibri"/>
              </a:rPr>
              <a:t> </a:t>
            </a:r>
            <a:r>
              <a:rPr sz="750" i="1" spc="-5" dirty="0">
                <a:solidFill>
                  <a:srgbClr val="404040"/>
                </a:solidFill>
                <a:latin typeface="Calibri"/>
                <a:cs typeface="Calibri"/>
              </a:rPr>
              <a:t>(KEHOP-430-VEKOP-15-2016-00001)</a:t>
            </a:r>
            <a:endParaRPr sz="750">
              <a:solidFill>
                <a:prstClr val="black"/>
              </a:solidFill>
              <a:latin typeface="Calibri"/>
              <a:cs typeface="Calibri"/>
            </a:endParaRPr>
          </a:p>
        </p:txBody>
      </p:sp>
      <p:sp>
        <p:nvSpPr>
          <p:cNvPr id="11" name="object 11"/>
          <p:cNvSpPr/>
          <p:nvPr/>
        </p:nvSpPr>
        <p:spPr>
          <a:xfrm>
            <a:off x="9849739" y="15400546"/>
            <a:ext cx="4394326" cy="1395103"/>
          </a:xfrm>
          <a:prstGeom prst="rect">
            <a:avLst/>
          </a:prstGeom>
          <a:blipFill>
            <a:blip r:embed="rId5" cstate="print"/>
            <a:stretch>
              <a:fillRect/>
            </a:stretch>
          </a:blipFill>
        </p:spPr>
        <p:txBody>
          <a:bodyPr wrap="square" lIns="0" tIns="0" rIns="0" bIns="0" rtlCol="0"/>
          <a:lstStyle/>
          <a:p>
            <a:endParaRPr>
              <a:solidFill>
                <a:prstClr val="black"/>
              </a:solidFill>
              <a:latin typeface="Calibri"/>
            </a:endParaRPr>
          </a:p>
        </p:txBody>
      </p:sp>
      <p:sp>
        <p:nvSpPr>
          <p:cNvPr id="12" name="object 12"/>
          <p:cNvSpPr/>
          <p:nvPr/>
        </p:nvSpPr>
        <p:spPr>
          <a:xfrm>
            <a:off x="6370926" y="5543910"/>
            <a:ext cx="3478812" cy="1664246"/>
          </a:xfrm>
          <a:prstGeom prst="rect">
            <a:avLst/>
          </a:prstGeom>
          <a:blipFill>
            <a:blip r:embed="rId6" cstate="print"/>
            <a:stretch>
              <a:fillRect/>
            </a:stretch>
          </a:blipFill>
        </p:spPr>
        <p:txBody>
          <a:bodyPr wrap="square" lIns="0" tIns="0" rIns="0" bIns="0" rtlCol="0"/>
          <a:lstStyle/>
          <a:p>
            <a:endParaRPr>
              <a:solidFill>
                <a:prstClr val="black"/>
              </a:solidFill>
              <a:latin typeface="Calibri"/>
            </a:endParaRPr>
          </a:p>
        </p:txBody>
      </p:sp>
      <p:grpSp>
        <p:nvGrpSpPr>
          <p:cNvPr id="13" name="object 13"/>
          <p:cNvGrpSpPr/>
          <p:nvPr/>
        </p:nvGrpSpPr>
        <p:grpSpPr>
          <a:xfrm>
            <a:off x="880702" y="13295910"/>
            <a:ext cx="2457450" cy="3265170"/>
            <a:chOff x="455252" y="13295910"/>
            <a:chExt cx="2457450" cy="3265170"/>
          </a:xfrm>
        </p:grpSpPr>
        <p:sp>
          <p:nvSpPr>
            <p:cNvPr id="14" name="object 14"/>
            <p:cNvSpPr/>
            <p:nvPr/>
          </p:nvSpPr>
          <p:spPr>
            <a:xfrm>
              <a:off x="517833" y="13295910"/>
              <a:ext cx="2389152" cy="1081100"/>
            </a:xfrm>
            <a:prstGeom prst="rect">
              <a:avLst/>
            </a:prstGeom>
            <a:blipFill>
              <a:blip r:embed="rId7" cstate="print"/>
              <a:stretch>
                <a:fillRect/>
              </a:stretch>
            </a:blipFill>
          </p:spPr>
          <p:txBody>
            <a:bodyPr wrap="square" lIns="0" tIns="0" rIns="0" bIns="0" rtlCol="0"/>
            <a:lstStyle/>
            <a:p>
              <a:endParaRPr>
                <a:solidFill>
                  <a:prstClr val="black"/>
                </a:solidFill>
                <a:latin typeface="Calibri"/>
              </a:endParaRPr>
            </a:p>
          </p:txBody>
        </p:sp>
        <p:sp>
          <p:nvSpPr>
            <p:cNvPr id="15" name="object 15"/>
            <p:cNvSpPr/>
            <p:nvPr/>
          </p:nvSpPr>
          <p:spPr>
            <a:xfrm>
              <a:off x="455252" y="14381239"/>
              <a:ext cx="2457358" cy="2179626"/>
            </a:xfrm>
            <a:prstGeom prst="rect">
              <a:avLst/>
            </a:prstGeom>
            <a:blipFill>
              <a:blip r:embed="rId8" cstate="print"/>
              <a:stretch>
                <a:fillRect/>
              </a:stretch>
            </a:blipFill>
          </p:spPr>
          <p:txBody>
            <a:bodyPr wrap="square" lIns="0" tIns="0" rIns="0" bIns="0" rtlCol="0"/>
            <a:lstStyle/>
            <a:p>
              <a:endParaRPr>
                <a:solidFill>
                  <a:prstClr val="black"/>
                </a:solidFill>
                <a:latin typeface="Calibri"/>
              </a:endParaRPr>
            </a:p>
          </p:txBody>
        </p:sp>
      </p:grpSp>
      <p:sp>
        <p:nvSpPr>
          <p:cNvPr id="16" name="object 16"/>
          <p:cNvSpPr/>
          <p:nvPr/>
        </p:nvSpPr>
        <p:spPr>
          <a:xfrm>
            <a:off x="9823254" y="12881627"/>
            <a:ext cx="4420811" cy="1744416"/>
          </a:xfrm>
          <a:prstGeom prst="rect">
            <a:avLst/>
          </a:prstGeom>
          <a:blipFill>
            <a:blip r:embed="rId9" cstate="print"/>
            <a:stretch>
              <a:fillRect/>
            </a:stretch>
          </a:blipFill>
        </p:spPr>
        <p:txBody>
          <a:bodyPr wrap="square" lIns="0" tIns="0" rIns="0" bIns="0" rtlCol="0"/>
          <a:lstStyle/>
          <a:p>
            <a:endParaRPr>
              <a:solidFill>
                <a:prstClr val="black"/>
              </a:solidFill>
              <a:latin typeface="Calibri"/>
            </a:endParaRPr>
          </a:p>
        </p:txBody>
      </p:sp>
      <p:sp>
        <p:nvSpPr>
          <p:cNvPr id="17" name="object 17"/>
          <p:cNvSpPr/>
          <p:nvPr/>
        </p:nvSpPr>
        <p:spPr>
          <a:xfrm>
            <a:off x="9786748" y="9263233"/>
            <a:ext cx="4430833" cy="1634898"/>
          </a:xfrm>
          <a:prstGeom prst="rect">
            <a:avLst/>
          </a:prstGeom>
          <a:blipFill>
            <a:blip r:embed="rId10" cstate="print"/>
            <a:stretch>
              <a:fillRect/>
            </a:stretch>
          </a:blipFill>
        </p:spPr>
        <p:txBody>
          <a:bodyPr wrap="square" lIns="0" tIns="0" rIns="0" bIns="0" rtlCol="0"/>
          <a:lstStyle/>
          <a:p>
            <a:endParaRPr>
              <a:solidFill>
                <a:prstClr val="black"/>
              </a:solidFill>
              <a:latin typeface="Calibri"/>
            </a:endParaRPr>
          </a:p>
        </p:txBody>
      </p:sp>
      <p:sp>
        <p:nvSpPr>
          <p:cNvPr id="18" name="object 18"/>
          <p:cNvSpPr/>
          <p:nvPr/>
        </p:nvSpPr>
        <p:spPr>
          <a:xfrm>
            <a:off x="9803212" y="11019102"/>
            <a:ext cx="4414369" cy="1644204"/>
          </a:xfrm>
          <a:prstGeom prst="rect">
            <a:avLst/>
          </a:prstGeom>
          <a:blipFill>
            <a:blip r:embed="rId11" cstate="print"/>
            <a:stretch>
              <a:fillRect/>
            </a:stretch>
          </a:blipFill>
        </p:spPr>
        <p:txBody>
          <a:bodyPr wrap="square" lIns="0" tIns="0" rIns="0" bIns="0" rtlCol="0"/>
          <a:lstStyle/>
          <a:p>
            <a:endParaRPr>
              <a:solidFill>
                <a:prstClr val="black"/>
              </a:solidFill>
              <a:latin typeface="Calibri"/>
            </a:endParaRPr>
          </a:p>
        </p:txBody>
      </p:sp>
      <p:sp>
        <p:nvSpPr>
          <p:cNvPr id="19" name="object 19"/>
          <p:cNvSpPr/>
          <p:nvPr/>
        </p:nvSpPr>
        <p:spPr>
          <a:xfrm>
            <a:off x="9500425" y="7908214"/>
            <a:ext cx="0" cy="8914130"/>
          </a:xfrm>
          <a:custGeom>
            <a:avLst/>
            <a:gdLst/>
            <a:ahLst/>
            <a:cxnLst/>
            <a:rect l="l" t="t" r="r" b="b"/>
            <a:pathLst>
              <a:path h="8914130">
                <a:moveTo>
                  <a:pt x="0" y="0"/>
                </a:moveTo>
                <a:lnTo>
                  <a:pt x="0" y="8913502"/>
                </a:lnTo>
              </a:path>
            </a:pathLst>
          </a:custGeom>
          <a:ln w="35790">
            <a:solidFill>
              <a:srgbClr val="EADCDC"/>
            </a:solidFill>
            <a:prstDash val="dash"/>
          </a:ln>
        </p:spPr>
        <p:txBody>
          <a:bodyPr wrap="square" lIns="0" tIns="0" rIns="0" bIns="0" rtlCol="0"/>
          <a:lstStyle/>
          <a:p>
            <a:endParaRPr>
              <a:solidFill>
                <a:prstClr val="black"/>
              </a:solidFill>
              <a:latin typeface="Calibri"/>
            </a:endParaRPr>
          </a:p>
        </p:txBody>
      </p:sp>
      <p:sp>
        <p:nvSpPr>
          <p:cNvPr id="20" name="object 20"/>
          <p:cNvSpPr txBox="1"/>
          <p:nvPr/>
        </p:nvSpPr>
        <p:spPr>
          <a:xfrm>
            <a:off x="9817116" y="8166208"/>
            <a:ext cx="4356735" cy="932815"/>
          </a:xfrm>
          <a:prstGeom prst="rect">
            <a:avLst/>
          </a:prstGeom>
        </p:spPr>
        <p:txBody>
          <a:bodyPr vert="horz" wrap="square" lIns="0" tIns="15875" rIns="0" bIns="0" rtlCol="0">
            <a:spAutoFit/>
          </a:bodyPr>
          <a:lstStyle/>
          <a:p>
            <a:pPr marL="12700" algn="just">
              <a:spcBef>
                <a:spcPts val="125"/>
              </a:spcBef>
            </a:pPr>
            <a:r>
              <a:rPr sz="1850" b="1" spc="5" dirty="0">
                <a:solidFill>
                  <a:srgbClr val="BE9495"/>
                </a:solidFill>
                <a:latin typeface="Calibri"/>
                <a:cs typeface="Calibri"/>
              </a:rPr>
              <a:t>Ökológiai </a:t>
            </a:r>
            <a:r>
              <a:rPr sz="1850" b="1" dirty="0">
                <a:solidFill>
                  <a:srgbClr val="BE9495"/>
                </a:solidFill>
                <a:latin typeface="Calibri"/>
                <a:cs typeface="Calibri"/>
              </a:rPr>
              <a:t>fókuszterületek</a:t>
            </a:r>
            <a:r>
              <a:rPr sz="1850" b="1" spc="15" dirty="0">
                <a:solidFill>
                  <a:srgbClr val="BE9495"/>
                </a:solidFill>
                <a:latin typeface="Calibri"/>
                <a:cs typeface="Calibri"/>
              </a:rPr>
              <a:t> </a:t>
            </a:r>
            <a:r>
              <a:rPr sz="1850" b="1" dirty="0">
                <a:solidFill>
                  <a:srgbClr val="BE9495"/>
                </a:solidFill>
                <a:latin typeface="Calibri"/>
                <a:cs typeface="Calibri"/>
              </a:rPr>
              <a:t>megőrzése</a:t>
            </a:r>
            <a:endParaRPr sz="1850">
              <a:solidFill>
                <a:prstClr val="black"/>
              </a:solidFill>
              <a:latin typeface="Calibri"/>
              <a:cs typeface="Calibri"/>
            </a:endParaRPr>
          </a:p>
          <a:p>
            <a:pPr marL="12700" marR="5080" algn="just">
              <a:lnSpc>
                <a:spcPct val="102499"/>
              </a:lnSpc>
              <a:spcBef>
                <a:spcPts val="830"/>
              </a:spcBef>
            </a:pPr>
            <a:r>
              <a:rPr sz="1100" spc="5" dirty="0">
                <a:solidFill>
                  <a:srgbClr val="404040"/>
                </a:solidFill>
                <a:latin typeface="Calibri"/>
                <a:cs typeface="Calibri"/>
              </a:rPr>
              <a:t>Összesen </a:t>
            </a:r>
            <a:r>
              <a:rPr sz="1100" spc="10" dirty="0">
                <a:solidFill>
                  <a:srgbClr val="404040"/>
                </a:solidFill>
                <a:latin typeface="Calibri"/>
                <a:cs typeface="Calibri"/>
              </a:rPr>
              <a:t>48 db </a:t>
            </a:r>
            <a:r>
              <a:rPr sz="1100" spc="5" dirty="0">
                <a:solidFill>
                  <a:srgbClr val="404040"/>
                </a:solidFill>
                <a:latin typeface="Calibri"/>
                <a:cs typeface="Calibri"/>
              </a:rPr>
              <a:t>tájelem </a:t>
            </a:r>
            <a:r>
              <a:rPr sz="1100" dirty="0">
                <a:solidFill>
                  <a:srgbClr val="404040"/>
                </a:solidFill>
                <a:latin typeface="Calibri"/>
                <a:cs typeface="Calibri"/>
              </a:rPr>
              <a:t>visszafotózással </a:t>
            </a:r>
            <a:r>
              <a:rPr sz="1100" spc="5" dirty="0">
                <a:solidFill>
                  <a:srgbClr val="404040"/>
                </a:solidFill>
                <a:latin typeface="Calibri"/>
                <a:cs typeface="Calibri"/>
              </a:rPr>
              <a:t>történő dokumentálása </a:t>
            </a:r>
            <a:r>
              <a:rPr sz="1100" dirty="0">
                <a:solidFill>
                  <a:srgbClr val="404040"/>
                </a:solidFill>
                <a:latin typeface="Calibri"/>
                <a:cs typeface="Calibri"/>
              </a:rPr>
              <a:t>történt  </a:t>
            </a:r>
            <a:r>
              <a:rPr sz="1100" spc="15" dirty="0">
                <a:solidFill>
                  <a:srgbClr val="404040"/>
                </a:solidFill>
                <a:latin typeface="Calibri"/>
                <a:cs typeface="Calibri"/>
              </a:rPr>
              <a:t>meg </a:t>
            </a:r>
            <a:r>
              <a:rPr sz="1100" spc="10" dirty="0">
                <a:solidFill>
                  <a:srgbClr val="404040"/>
                </a:solidFill>
                <a:latin typeface="Calibri"/>
                <a:cs typeface="Calibri"/>
              </a:rPr>
              <a:t>2016 és 2023 </a:t>
            </a:r>
            <a:r>
              <a:rPr sz="1100" spc="-5" dirty="0">
                <a:solidFill>
                  <a:srgbClr val="404040"/>
                </a:solidFill>
                <a:latin typeface="Calibri"/>
                <a:cs typeface="Calibri"/>
              </a:rPr>
              <a:t>között, </a:t>
            </a:r>
            <a:r>
              <a:rPr sz="1100" spc="5" dirty="0">
                <a:solidFill>
                  <a:srgbClr val="404040"/>
                </a:solidFill>
                <a:latin typeface="Calibri"/>
                <a:cs typeface="Calibri"/>
              </a:rPr>
              <a:t>öt alkalommal. </a:t>
            </a:r>
            <a:r>
              <a:rPr sz="1100" spc="10" dirty="0">
                <a:solidFill>
                  <a:srgbClr val="404040"/>
                </a:solidFill>
                <a:latin typeface="Calibri"/>
                <a:cs typeface="Calibri"/>
              </a:rPr>
              <a:t>Az alábbi </a:t>
            </a:r>
            <a:r>
              <a:rPr sz="1100" spc="5" dirty="0">
                <a:solidFill>
                  <a:srgbClr val="404040"/>
                </a:solidFill>
                <a:latin typeface="Calibri"/>
                <a:cs typeface="Calibri"/>
              </a:rPr>
              <a:t>ábrasor néhány  </a:t>
            </a:r>
            <a:r>
              <a:rPr sz="1100" dirty="0">
                <a:solidFill>
                  <a:srgbClr val="404040"/>
                </a:solidFill>
                <a:latin typeface="Calibri"/>
                <a:cs typeface="Calibri"/>
              </a:rPr>
              <a:t>változáson átesett </a:t>
            </a:r>
            <a:r>
              <a:rPr sz="1100" spc="5" dirty="0">
                <a:solidFill>
                  <a:srgbClr val="404040"/>
                </a:solidFill>
                <a:latin typeface="Calibri"/>
                <a:cs typeface="Calibri"/>
              </a:rPr>
              <a:t>tájelem fotódokumentációjából</a:t>
            </a:r>
            <a:r>
              <a:rPr sz="1100" spc="-10" dirty="0">
                <a:solidFill>
                  <a:srgbClr val="404040"/>
                </a:solidFill>
                <a:latin typeface="Calibri"/>
                <a:cs typeface="Calibri"/>
              </a:rPr>
              <a:t> </a:t>
            </a:r>
            <a:r>
              <a:rPr sz="1100" spc="5" dirty="0">
                <a:solidFill>
                  <a:srgbClr val="404040"/>
                </a:solidFill>
                <a:latin typeface="Calibri"/>
                <a:cs typeface="Calibri"/>
              </a:rPr>
              <a:t>származik.</a:t>
            </a:r>
            <a:endParaRPr sz="1100">
              <a:solidFill>
                <a:prstClr val="black"/>
              </a:solidFill>
              <a:latin typeface="Calibri"/>
              <a:cs typeface="Calibri"/>
            </a:endParaRPr>
          </a:p>
        </p:txBody>
      </p:sp>
      <p:sp>
        <p:nvSpPr>
          <p:cNvPr id="21" name="object 21"/>
          <p:cNvSpPr/>
          <p:nvPr/>
        </p:nvSpPr>
        <p:spPr>
          <a:xfrm>
            <a:off x="938683" y="12364816"/>
            <a:ext cx="8275955" cy="0"/>
          </a:xfrm>
          <a:custGeom>
            <a:avLst/>
            <a:gdLst/>
            <a:ahLst/>
            <a:cxnLst/>
            <a:rect l="l" t="t" r="r" b="b"/>
            <a:pathLst>
              <a:path w="8275955">
                <a:moveTo>
                  <a:pt x="0" y="0"/>
                </a:moveTo>
                <a:lnTo>
                  <a:pt x="8275839" y="0"/>
                </a:lnTo>
              </a:path>
            </a:pathLst>
          </a:custGeom>
          <a:ln w="35790">
            <a:solidFill>
              <a:srgbClr val="EADCDC"/>
            </a:solidFill>
            <a:prstDash val="dash"/>
          </a:ln>
        </p:spPr>
        <p:txBody>
          <a:bodyPr wrap="square" lIns="0" tIns="0" rIns="0" bIns="0" rtlCol="0"/>
          <a:lstStyle/>
          <a:p>
            <a:endParaRPr>
              <a:solidFill>
                <a:prstClr val="black"/>
              </a:solidFill>
              <a:latin typeface="Calibri"/>
            </a:endParaRPr>
          </a:p>
        </p:txBody>
      </p:sp>
      <p:sp>
        <p:nvSpPr>
          <p:cNvPr id="22" name="object 22"/>
          <p:cNvSpPr txBox="1"/>
          <p:nvPr/>
        </p:nvSpPr>
        <p:spPr>
          <a:xfrm>
            <a:off x="968645" y="12471211"/>
            <a:ext cx="2449195" cy="587375"/>
          </a:xfrm>
          <a:prstGeom prst="rect">
            <a:avLst/>
          </a:prstGeom>
        </p:spPr>
        <p:txBody>
          <a:bodyPr vert="horz" wrap="square" lIns="0" tIns="60325" rIns="0" bIns="0" rtlCol="0">
            <a:spAutoFit/>
          </a:bodyPr>
          <a:lstStyle/>
          <a:p>
            <a:pPr marL="12700">
              <a:spcBef>
                <a:spcPts val="475"/>
              </a:spcBef>
            </a:pPr>
            <a:r>
              <a:rPr sz="1850" b="1" spc="-5" dirty="0">
                <a:solidFill>
                  <a:srgbClr val="BE9495"/>
                </a:solidFill>
                <a:latin typeface="Calibri"/>
                <a:cs typeface="Calibri"/>
              </a:rPr>
              <a:t>Terménydiverzifikáció</a:t>
            </a:r>
            <a:endParaRPr sz="1850">
              <a:solidFill>
                <a:prstClr val="black"/>
              </a:solidFill>
              <a:latin typeface="Calibri"/>
              <a:cs typeface="Calibri"/>
            </a:endParaRPr>
          </a:p>
          <a:p>
            <a:pPr marL="12700">
              <a:spcBef>
                <a:spcPts val="260"/>
              </a:spcBef>
            </a:pPr>
            <a:r>
              <a:rPr sz="1300" b="1" spc="5" dirty="0">
                <a:solidFill>
                  <a:srgbClr val="404040"/>
                </a:solidFill>
                <a:latin typeface="Calibri"/>
                <a:cs typeface="Calibri"/>
              </a:rPr>
              <a:t>1. </a:t>
            </a:r>
            <a:r>
              <a:rPr sz="1300" b="1" dirty="0">
                <a:solidFill>
                  <a:srgbClr val="404040"/>
                </a:solidFill>
                <a:latin typeface="Calibri"/>
                <a:cs typeface="Calibri"/>
              </a:rPr>
              <a:t>lépés: NDVI-alapú</a:t>
            </a:r>
            <a:r>
              <a:rPr sz="1300" b="1" spc="5" dirty="0">
                <a:solidFill>
                  <a:srgbClr val="404040"/>
                </a:solidFill>
                <a:latin typeface="Calibri"/>
                <a:cs typeface="Calibri"/>
              </a:rPr>
              <a:t> </a:t>
            </a:r>
            <a:r>
              <a:rPr sz="1300" b="1" dirty="0">
                <a:solidFill>
                  <a:srgbClr val="404040"/>
                </a:solidFill>
                <a:latin typeface="Calibri"/>
                <a:cs typeface="Calibri"/>
              </a:rPr>
              <a:t>kultúragörbék</a:t>
            </a:r>
            <a:endParaRPr sz="1300">
              <a:solidFill>
                <a:prstClr val="black"/>
              </a:solidFill>
              <a:latin typeface="Calibri"/>
              <a:cs typeface="Calibri"/>
            </a:endParaRPr>
          </a:p>
        </p:txBody>
      </p:sp>
      <p:sp>
        <p:nvSpPr>
          <p:cNvPr id="23" name="object 23"/>
          <p:cNvSpPr/>
          <p:nvPr/>
        </p:nvSpPr>
        <p:spPr>
          <a:xfrm>
            <a:off x="938682" y="10234581"/>
            <a:ext cx="4057182" cy="1931241"/>
          </a:xfrm>
          <a:prstGeom prst="rect">
            <a:avLst/>
          </a:prstGeom>
          <a:blipFill>
            <a:blip r:embed="rId12" cstate="print"/>
            <a:stretch>
              <a:fillRect/>
            </a:stretch>
          </a:blipFill>
        </p:spPr>
        <p:txBody>
          <a:bodyPr wrap="square" lIns="0" tIns="0" rIns="0" bIns="0" rtlCol="0"/>
          <a:lstStyle/>
          <a:p>
            <a:endParaRPr>
              <a:solidFill>
                <a:prstClr val="black"/>
              </a:solidFill>
              <a:latin typeface="Calibri"/>
            </a:endParaRPr>
          </a:p>
        </p:txBody>
      </p:sp>
      <p:sp>
        <p:nvSpPr>
          <p:cNvPr id="24" name="object 24"/>
          <p:cNvSpPr/>
          <p:nvPr/>
        </p:nvSpPr>
        <p:spPr>
          <a:xfrm>
            <a:off x="5174817" y="10233150"/>
            <a:ext cx="4039287" cy="1924799"/>
          </a:xfrm>
          <a:prstGeom prst="rect">
            <a:avLst/>
          </a:prstGeom>
          <a:blipFill>
            <a:blip r:embed="rId13" cstate="print"/>
            <a:stretch>
              <a:fillRect/>
            </a:stretch>
          </a:blipFill>
        </p:spPr>
        <p:txBody>
          <a:bodyPr wrap="square" lIns="0" tIns="0" rIns="0" bIns="0" rtlCol="0"/>
          <a:lstStyle/>
          <a:p>
            <a:endParaRPr>
              <a:solidFill>
                <a:prstClr val="black"/>
              </a:solidFill>
              <a:latin typeface="Calibri"/>
            </a:endParaRPr>
          </a:p>
        </p:txBody>
      </p:sp>
      <p:sp>
        <p:nvSpPr>
          <p:cNvPr id="25" name="object 25"/>
          <p:cNvSpPr/>
          <p:nvPr/>
        </p:nvSpPr>
        <p:spPr>
          <a:xfrm>
            <a:off x="5737438" y="13147907"/>
            <a:ext cx="3493844" cy="1663530"/>
          </a:xfrm>
          <a:prstGeom prst="rect">
            <a:avLst/>
          </a:prstGeom>
          <a:blipFill>
            <a:blip r:embed="rId14" cstate="print"/>
            <a:stretch>
              <a:fillRect/>
            </a:stretch>
          </a:blipFill>
        </p:spPr>
        <p:txBody>
          <a:bodyPr wrap="square" lIns="0" tIns="0" rIns="0" bIns="0" rtlCol="0"/>
          <a:lstStyle/>
          <a:p>
            <a:endParaRPr>
              <a:solidFill>
                <a:prstClr val="black"/>
              </a:solidFill>
              <a:latin typeface="Calibri"/>
            </a:endParaRPr>
          </a:p>
        </p:txBody>
      </p:sp>
      <p:sp>
        <p:nvSpPr>
          <p:cNvPr id="26" name="object 26"/>
          <p:cNvSpPr txBox="1"/>
          <p:nvPr/>
        </p:nvSpPr>
        <p:spPr>
          <a:xfrm>
            <a:off x="7540552" y="19588721"/>
            <a:ext cx="7105650" cy="414857"/>
          </a:xfrm>
          <a:prstGeom prst="rect">
            <a:avLst/>
          </a:prstGeom>
          <a:solidFill>
            <a:srgbClr val="BE9495"/>
          </a:solidFill>
        </p:spPr>
        <p:txBody>
          <a:bodyPr vert="horz" wrap="square" lIns="0" tIns="6985" rIns="0" bIns="0" rtlCol="0">
            <a:spAutoFit/>
          </a:bodyPr>
          <a:lstStyle/>
          <a:p>
            <a:pPr>
              <a:spcBef>
                <a:spcPts val="55"/>
              </a:spcBef>
            </a:pPr>
            <a:endParaRPr sz="950">
              <a:solidFill>
                <a:prstClr val="black"/>
              </a:solidFill>
              <a:latin typeface="Times New Roman"/>
              <a:cs typeface="Times New Roman"/>
            </a:endParaRPr>
          </a:p>
          <a:p>
            <a:pPr marL="457834" marR="810260"/>
            <a:r>
              <a:rPr sz="850" i="1" spc="-15" dirty="0">
                <a:solidFill>
                  <a:srgbClr val="404040"/>
                </a:solidFill>
                <a:latin typeface="Calibri"/>
                <a:cs typeface="Calibri"/>
              </a:rPr>
              <a:t>Köszönettel tartozom </a:t>
            </a:r>
            <a:r>
              <a:rPr sz="850" i="1" spc="-30" dirty="0">
                <a:solidFill>
                  <a:srgbClr val="404040"/>
                </a:solidFill>
                <a:latin typeface="Calibri"/>
                <a:cs typeface="Calibri"/>
              </a:rPr>
              <a:t>dr. </a:t>
            </a:r>
            <a:r>
              <a:rPr sz="850" i="1" spc="-10" dirty="0">
                <a:solidFill>
                  <a:srgbClr val="404040"/>
                </a:solidFill>
                <a:latin typeface="Calibri"/>
                <a:cs typeface="Calibri"/>
              </a:rPr>
              <a:t>Kollányi László </a:t>
            </a:r>
            <a:r>
              <a:rPr sz="850" i="1" spc="-5" dirty="0">
                <a:solidFill>
                  <a:srgbClr val="404040"/>
                </a:solidFill>
                <a:latin typeface="Calibri"/>
                <a:cs typeface="Calibri"/>
              </a:rPr>
              <a:t>részére, </a:t>
            </a:r>
            <a:r>
              <a:rPr sz="850" i="1" spc="-10" dirty="0">
                <a:solidFill>
                  <a:srgbClr val="404040"/>
                </a:solidFill>
                <a:latin typeface="Calibri"/>
                <a:cs typeface="Calibri"/>
              </a:rPr>
              <a:t>aki doktori disszertációm témavezetőjeként lehetővé </a:t>
            </a:r>
            <a:r>
              <a:rPr sz="850" i="1" spc="-15" dirty="0">
                <a:solidFill>
                  <a:srgbClr val="404040"/>
                </a:solidFill>
                <a:latin typeface="Calibri"/>
                <a:cs typeface="Calibri"/>
              </a:rPr>
              <a:t>tette </a:t>
            </a:r>
            <a:r>
              <a:rPr sz="850" i="1" spc="-5" dirty="0">
                <a:solidFill>
                  <a:srgbClr val="404040"/>
                </a:solidFill>
                <a:latin typeface="Calibri"/>
                <a:cs typeface="Calibri"/>
              </a:rPr>
              <a:t>a </a:t>
            </a:r>
            <a:r>
              <a:rPr sz="850" i="1" spc="-15" dirty="0">
                <a:solidFill>
                  <a:srgbClr val="404040"/>
                </a:solidFill>
                <a:latin typeface="Calibri"/>
                <a:cs typeface="Calibri"/>
              </a:rPr>
              <a:t>témakör </a:t>
            </a:r>
            <a:r>
              <a:rPr sz="850" i="1" spc="-10" dirty="0">
                <a:solidFill>
                  <a:srgbClr val="404040"/>
                </a:solidFill>
                <a:latin typeface="Calibri"/>
                <a:cs typeface="Calibri"/>
              </a:rPr>
              <a:t>alapos </a:t>
            </a:r>
            <a:r>
              <a:rPr sz="850" i="1" spc="-15" dirty="0">
                <a:solidFill>
                  <a:srgbClr val="404040"/>
                </a:solidFill>
                <a:latin typeface="Calibri"/>
                <a:cs typeface="Calibri"/>
              </a:rPr>
              <a:t>kutatását.  Köszönöm </a:t>
            </a:r>
            <a:r>
              <a:rPr sz="850" i="1" spc="-5" dirty="0">
                <a:solidFill>
                  <a:srgbClr val="404040"/>
                </a:solidFill>
                <a:latin typeface="Calibri"/>
                <a:cs typeface="Calibri"/>
              </a:rPr>
              <a:t>a </a:t>
            </a:r>
            <a:r>
              <a:rPr sz="850" i="1" spc="-10" dirty="0">
                <a:solidFill>
                  <a:srgbClr val="404040"/>
                </a:solidFill>
                <a:latin typeface="Calibri"/>
                <a:cs typeface="Calibri"/>
              </a:rPr>
              <a:t>Körös-Maros </a:t>
            </a:r>
            <a:r>
              <a:rPr sz="850" i="1" spc="-5" dirty="0">
                <a:solidFill>
                  <a:srgbClr val="404040"/>
                </a:solidFill>
                <a:latin typeface="Calibri"/>
                <a:cs typeface="Calibri"/>
              </a:rPr>
              <a:t>Nemzeti </a:t>
            </a:r>
            <a:r>
              <a:rPr sz="850" i="1" spc="-10" dirty="0">
                <a:solidFill>
                  <a:srgbClr val="404040"/>
                </a:solidFill>
                <a:latin typeface="Calibri"/>
                <a:cs typeface="Calibri"/>
              </a:rPr>
              <a:t>Park Igazgatóságnak, hogy lehetőséget biztosított </a:t>
            </a:r>
            <a:r>
              <a:rPr sz="850" i="1" spc="-5" dirty="0">
                <a:solidFill>
                  <a:srgbClr val="404040"/>
                </a:solidFill>
                <a:latin typeface="Calibri"/>
                <a:cs typeface="Calibri"/>
              </a:rPr>
              <a:t>a </a:t>
            </a:r>
            <a:r>
              <a:rPr sz="850" i="1" spc="-10" dirty="0">
                <a:solidFill>
                  <a:srgbClr val="404040"/>
                </a:solidFill>
                <a:latin typeface="Calibri"/>
                <a:cs typeface="Calibri"/>
              </a:rPr>
              <a:t>tanulmány</a:t>
            </a:r>
            <a:r>
              <a:rPr sz="850" i="1" spc="120" dirty="0">
                <a:solidFill>
                  <a:srgbClr val="404040"/>
                </a:solidFill>
                <a:latin typeface="Calibri"/>
                <a:cs typeface="Calibri"/>
              </a:rPr>
              <a:t> </a:t>
            </a:r>
            <a:r>
              <a:rPr sz="850" i="1" spc="-5" dirty="0">
                <a:solidFill>
                  <a:srgbClr val="404040"/>
                </a:solidFill>
                <a:latin typeface="Calibri"/>
                <a:cs typeface="Calibri"/>
              </a:rPr>
              <a:t>megírására.</a:t>
            </a:r>
            <a:endParaRPr sz="850">
              <a:solidFill>
                <a:prstClr val="black"/>
              </a:solidFill>
              <a:latin typeface="Calibri"/>
              <a:cs typeface="Calibri"/>
            </a:endParaRPr>
          </a:p>
        </p:txBody>
      </p:sp>
      <p:sp>
        <p:nvSpPr>
          <p:cNvPr id="27" name="object 27"/>
          <p:cNvSpPr txBox="1"/>
          <p:nvPr/>
        </p:nvSpPr>
        <p:spPr>
          <a:xfrm>
            <a:off x="1198824" y="6088702"/>
            <a:ext cx="4827905" cy="1027430"/>
          </a:xfrm>
          <a:prstGeom prst="rect">
            <a:avLst/>
          </a:prstGeom>
        </p:spPr>
        <p:txBody>
          <a:bodyPr vert="horz" wrap="square" lIns="0" tIns="12065" rIns="0" bIns="0" rtlCol="0">
            <a:spAutoFit/>
          </a:bodyPr>
          <a:lstStyle/>
          <a:p>
            <a:pPr marL="12700" marR="5080" algn="just">
              <a:lnSpc>
                <a:spcPct val="101200"/>
              </a:lnSpc>
              <a:spcBef>
                <a:spcPts val="95"/>
              </a:spcBef>
            </a:pPr>
            <a:r>
              <a:rPr sz="1300" spc="5" dirty="0">
                <a:solidFill>
                  <a:srgbClr val="404040"/>
                </a:solidFill>
                <a:latin typeface="Calibri"/>
                <a:cs typeface="Calibri"/>
              </a:rPr>
              <a:t>A </a:t>
            </a:r>
            <a:r>
              <a:rPr sz="1300" spc="-5" dirty="0">
                <a:solidFill>
                  <a:srgbClr val="404040"/>
                </a:solidFill>
                <a:latin typeface="Calibri"/>
                <a:cs typeface="Calibri"/>
              </a:rPr>
              <a:t>zöldítés intézkedéseinek táji </a:t>
            </a:r>
            <a:r>
              <a:rPr sz="1300" dirty="0">
                <a:solidFill>
                  <a:srgbClr val="404040"/>
                </a:solidFill>
                <a:latin typeface="Calibri"/>
                <a:cs typeface="Calibri"/>
              </a:rPr>
              <a:t>léptékű hatásait egy </a:t>
            </a:r>
            <a:r>
              <a:rPr sz="1300" spc="5" dirty="0">
                <a:solidFill>
                  <a:srgbClr val="404040"/>
                </a:solidFill>
                <a:latin typeface="Calibri"/>
                <a:cs typeface="Calibri"/>
              </a:rPr>
              <a:t>60 </a:t>
            </a:r>
            <a:r>
              <a:rPr sz="1300" spc="10" dirty="0">
                <a:solidFill>
                  <a:srgbClr val="404040"/>
                </a:solidFill>
                <a:latin typeface="Calibri"/>
                <a:cs typeface="Calibri"/>
              </a:rPr>
              <a:t>000 </a:t>
            </a:r>
            <a:r>
              <a:rPr sz="1300" spc="-5" dirty="0">
                <a:solidFill>
                  <a:srgbClr val="404040"/>
                </a:solidFill>
                <a:latin typeface="Calibri"/>
                <a:cs typeface="Calibri"/>
              </a:rPr>
              <a:t>hektáros  mintaterületen vizsgáltam. </a:t>
            </a:r>
            <a:r>
              <a:rPr sz="1300" spc="5" dirty="0">
                <a:solidFill>
                  <a:srgbClr val="404040"/>
                </a:solidFill>
                <a:latin typeface="Calibri"/>
                <a:cs typeface="Calibri"/>
              </a:rPr>
              <a:t>A </a:t>
            </a:r>
            <a:r>
              <a:rPr sz="1300" spc="-5" dirty="0">
                <a:solidFill>
                  <a:srgbClr val="404040"/>
                </a:solidFill>
                <a:latin typeface="Calibri"/>
                <a:cs typeface="Calibri"/>
              </a:rPr>
              <a:t>mintaterület </a:t>
            </a:r>
            <a:r>
              <a:rPr sz="1300" dirty="0">
                <a:solidFill>
                  <a:srgbClr val="404040"/>
                </a:solidFill>
                <a:latin typeface="Calibri"/>
                <a:cs typeface="Calibri"/>
              </a:rPr>
              <a:t>agrár-domináns </a:t>
            </a:r>
            <a:r>
              <a:rPr sz="1300" spc="-5" dirty="0">
                <a:solidFill>
                  <a:srgbClr val="404040"/>
                </a:solidFill>
                <a:latin typeface="Calibri"/>
                <a:cs typeface="Calibri"/>
              </a:rPr>
              <a:t>térségben,  </a:t>
            </a:r>
            <a:r>
              <a:rPr sz="1300" spc="-20" dirty="0">
                <a:solidFill>
                  <a:srgbClr val="404040"/>
                </a:solidFill>
                <a:latin typeface="Calibri"/>
                <a:cs typeface="Calibri"/>
              </a:rPr>
              <a:t>Túrkeve </a:t>
            </a:r>
            <a:r>
              <a:rPr sz="1300" dirty="0">
                <a:solidFill>
                  <a:srgbClr val="404040"/>
                </a:solidFill>
                <a:latin typeface="Calibri"/>
                <a:cs typeface="Calibri"/>
              </a:rPr>
              <a:t>település </a:t>
            </a:r>
            <a:r>
              <a:rPr sz="1300" spc="-10" dirty="0">
                <a:solidFill>
                  <a:srgbClr val="404040"/>
                </a:solidFill>
                <a:latin typeface="Calibri"/>
                <a:cs typeface="Calibri"/>
              </a:rPr>
              <a:t>környezetében </a:t>
            </a:r>
            <a:r>
              <a:rPr sz="1300" spc="-5" dirty="0">
                <a:solidFill>
                  <a:srgbClr val="404040"/>
                </a:solidFill>
                <a:latin typeface="Calibri"/>
                <a:cs typeface="Calibri"/>
              </a:rPr>
              <a:t>helyezkedik </a:t>
            </a:r>
            <a:r>
              <a:rPr sz="1300" dirty="0">
                <a:solidFill>
                  <a:srgbClr val="404040"/>
                </a:solidFill>
                <a:latin typeface="Calibri"/>
                <a:cs typeface="Calibri"/>
              </a:rPr>
              <a:t>el, </a:t>
            </a:r>
            <a:r>
              <a:rPr sz="1300" spc="5" dirty="0">
                <a:solidFill>
                  <a:srgbClr val="404040"/>
                </a:solidFill>
                <a:latin typeface="Calibri"/>
                <a:cs typeface="Calibri"/>
              </a:rPr>
              <a:t>a </a:t>
            </a:r>
            <a:r>
              <a:rPr sz="1300" spc="-5" dirty="0">
                <a:solidFill>
                  <a:srgbClr val="404040"/>
                </a:solidFill>
                <a:latin typeface="Calibri"/>
                <a:cs typeface="Calibri"/>
              </a:rPr>
              <a:t>Hortobágy-Berettyó  </a:t>
            </a:r>
            <a:r>
              <a:rPr sz="1300" spc="-10" dirty="0">
                <a:solidFill>
                  <a:srgbClr val="404040"/>
                </a:solidFill>
                <a:latin typeface="Calibri"/>
                <a:cs typeface="Calibri"/>
              </a:rPr>
              <a:t>folyó </a:t>
            </a:r>
            <a:r>
              <a:rPr sz="1300" dirty="0">
                <a:solidFill>
                  <a:srgbClr val="404040"/>
                </a:solidFill>
                <a:latin typeface="Calibri"/>
                <a:cs typeface="Calibri"/>
              </a:rPr>
              <a:t>által kísért intenzív </a:t>
            </a:r>
            <a:r>
              <a:rPr sz="1300" spc="5" dirty="0">
                <a:solidFill>
                  <a:srgbClr val="404040"/>
                </a:solidFill>
                <a:latin typeface="Calibri"/>
                <a:cs typeface="Calibri"/>
              </a:rPr>
              <a:t>és </a:t>
            </a:r>
            <a:r>
              <a:rPr sz="1300" dirty="0">
                <a:solidFill>
                  <a:srgbClr val="404040"/>
                </a:solidFill>
                <a:latin typeface="Calibri"/>
                <a:cs typeface="Calibri"/>
              </a:rPr>
              <a:t>extenzív </a:t>
            </a:r>
            <a:r>
              <a:rPr sz="1300" spc="-5" dirty="0">
                <a:solidFill>
                  <a:srgbClr val="404040"/>
                </a:solidFill>
                <a:latin typeface="Calibri"/>
                <a:cs typeface="Calibri"/>
              </a:rPr>
              <a:t>mezőgazdasági </a:t>
            </a:r>
            <a:r>
              <a:rPr sz="1300" dirty="0">
                <a:solidFill>
                  <a:srgbClr val="404040"/>
                </a:solidFill>
                <a:latin typeface="Calibri"/>
                <a:cs typeface="Calibri"/>
              </a:rPr>
              <a:t>művelés </a:t>
            </a:r>
            <a:r>
              <a:rPr sz="1300" spc="-5" dirty="0">
                <a:solidFill>
                  <a:srgbClr val="404040"/>
                </a:solidFill>
                <a:latin typeface="Calibri"/>
                <a:cs typeface="Calibri"/>
              </a:rPr>
              <a:t>alatt </a:t>
            </a:r>
            <a:r>
              <a:rPr sz="1300" dirty="0">
                <a:solidFill>
                  <a:srgbClr val="404040"/>
                </a:solidFill>
                <a:latin typeface="Calibri"/>
                <a:cs typeface="Calibri"/>
              </a:rPr>
              <a:t>álló  </a:t>
            </a:r>
            <a:r>
              <a:rPr sz="1300" spc="-5" dirty="0">
                <a:solidFill>
                  <a:srgbClr val="404040"/>
                </a:solidFill>
                <a:latin typeface="Calibri"/>
                <a:cs typeface="Calibri"/>
              </a:rPr>
              <a:t>területeken.</a:t>
            </a:r>
            <a:endParaRPr sz="1300">
              <a:solidFill>
                <a:prstClr val="black"/>
              </a:solidFill>
              <a:latin typeface="Calibri"/>
              <a:cs typeface="Calibri"/>
            </a:endParaRPr>
          </a:p>
        </p:txBody>
      </p:sp>
      <p:sp>
        <p:nvSpPr>
          <p:cNvPr id="28" name="object 28"/>
          <p:cNvSpPr txBox="1"/>
          <p:nvPr/>
        </p:nvSpPr>
        <p:spPr>
          <a:xfrm>
            <a:off x="4739791" y="5709447"/>
            <a:ext cx="1286510" cy="311785"/>
          </a:xfrm>
          <a:prstGeom prst="rect">
            <a:avLst/>
          </a:prstGeom>
        </p:spPr>
        <p:txBody>
          <a:bodyPr vert="horz" wrap="square" lIns="0" tIns="15875" rIns="0" bIns="0" rtlCol="0">
            <a:spAutoFit/>
          </a:bodyPr>
          <a:lstStyle/>
          <a:p>
            <a:pPr marL="12700">
              <a:spcBef>
                <a:spcPts val="125"/>
              </a:spcBef>
            </a:pPr>
            <a:r>
              <a:rPr sz="1850" b="1" dirty="0">
                <a:solidFill>
                  <a:srgbClr val="8F5453"/>
                </a:solidFill>
                <a:latin typeface="Calibri"/>
                <a:cs typeface="Calibri"/>
              </a:rPr>
              <a:t>Mintaterület</a:t>
            </a:r>
            <a:endParaRPr sz="1850">
              <a:solidFill>
                <a:prstClr val="black"/>
              </a:solidFill>
              <a:latin typeface="Calibri"/>
              <a:cs typeface="Calibri"/>
            </a:endParaRPr>
          </a:p>
        </p:txBody>
      </p:sp>
      <p:sp>
        <p:nvSpPr>
          <p:cNvPr id="29" name="object 29"/>
          <p:cNvSpPr txBox="1"/>
          <p:nvPr/>
        </p:nvSpPr>
        <p:spPr>
          <a:xfrm>
            <a:off x="10411532" y="6188916"/>
            <a:ext cx="3776979" cy="1027430"/>
          </a:xfrm>
          <a:prstGeom prst="rect">
            <a:avLst/>
          </a:prstGeom>
        </p:spPr>
        <p:txBody>
          <a:bodyPr vert="horz" wrap="square" lIns="0" tIns="12065" rIns="0" bIns="0" rtlCol="0">
            <a:spAutoFit/>
          </a:bodyPr>
          <a:lstStyle/>
          <a:p>
            <a:pPr marL="12700" marR="5080" algn="just">
              <a:lnSpc>
                <a:spcPct val="101200"/>
              </a:lnSpc>
              <a:spcBef>
                <a:spcPts val="95"/>
              </a:spcBef>
            </a:pPr>
            <a:r>
              <a:rPr sz="1300" spc="5" dirty="0">
                <a:solidFill>
                  <a:srgbClr val="404040"/>
                </a:solidFill>
                <a:latin typeface="Calibri"/>
                <a:cs typeface="Calibri"/>
              </a:rPr>
              <a:t>A </a:t>
            </a:r>
            <a:r>
              <a:rPr sz="1300" spc="-5" dirty="0">
                <a:solidFill>
                  <a:srgbClr val="404040"/>
                </a:solidFill>
                <a:latin typeface="Calibri"/>
                <a:cs typeface="Calibri"/>
              </a:rPr>
              <a:t>terménydiverzifikáció </a:t>
            </a:r>
            <a:r>
              <a:rPr sz="1300" dirty="0">
                <a:solidFill>
                  <a:srgbClr val="404040"/>
                </a:solidFill>
                <a:latin typeface="Calibri"/>
                <a:cs typeface="Calibri"/>
              </a:rPr>
              <a:t>hatásának elemzése </a:t>
            </a:r>
            <a:r>
              <a:rPr sz="1300" spc="-10" dirty="0">
                <a:solidFill>
                  <a:srgbClr val="404040"/>
                </a:solidFill>
                <a:latin typeface="Calibri"/>
                <a:cs typeface="Calibri"/>
              </a:rPr>
              <a:t>két  </a:t>
            </a:r>
            <a:r>
              <a:rPr sz="1300" dirty="0">
                <a:solidFill>
                  <a:srgbClr val="404040"/>
                </a:solidFill>
                <a:latin typeface="Calibri"/>
                <a:cs typeface="Calibri"/>
              </a:rPr>
              <a:t>fázisban </a:t>
            </a:r>
            <a:r>
              <a:rPr sz="1300" spc="-5" dirty="0">
                <a:solidFill>
                  <a:srgbClr val="404040"/>
                </a:solidFill>
                <a:latin typeface="Calibri"/>
                <a:cs typeface="Calibri"/>
              </a:rPr>
              <a:t>készült </a:t>
            </a:r>
            <a:r>
              <a:rPr sz="1300" dirty="0">
                <a:solidFill>
                  <a:srgbClr val="404040"/>
                </a:solidFill>
                <a:latin typeface="Calibri"/>
                <a:cs typeface="Calibri"/>
              </a:rPr>
              <a:t>el. </a:t>
            </a:r>
            <a:r>
              <a:rPr sz="1300" spc="-5" dirty="0">
                <a:solidFill>
                  <a:srgbClr val="404040"/>
                </a:solidFill>
                <a:latin typeface="Calibri"/>
                <a:cs typeface="Calibri"/>
              </a:rPr>
              <a:t>Elsőként </a:t>
            </a:r>
            <a:r>
              <a:rPr sz="1300" spc="5" dirty="0">
                <a:solidFill>
                  <a:srgbClr val="404040"/>
                </a:solidFill>
                <a:latin typeface="Calibri"/>
                <a:cs typeface="Calibri"/>
              </a:rPr>
              <a:t>az </a:t>
            </a:r>
            <a:r>
              <a:rPr sz="1300" dirty="0">
                <a:solidFill>
                  <a:srgbClr val="404040"/>
                </a:solidFill>
                <a:latin typeface="Calibri"/>
                <a:cs typeface="Calibri"/>
              </a:rPr>
              <a:t>adatok előállítása </a:t>
            </a:r>
            <a:r>
              <a:rPr sz="1300" spc="10" dirty="0">
                <a:solidFill>
                  <a:srgbClr val="404040"/>
                </a:solidFill>
                <a:latin typeface="Calibri"/>
                <a:cs typeface="Calibri"/>
              </a:rPr>
              <a:t>és  </a:t>
            </a:r>
            <a:r>
              <a:rPr sz="1300" spc="-5" dirty="0">
                <a:solidFill>
                  <a:srgbClr val="404040"/>
                </a:solidFill>
                <a:latin typeface="Calibri"/>
                <a:cs typeface="Calibri"/>
              </a:rPr>
              <a:t>előkészítése </a:t>
            </a:r>
            <a:r>
              <a:rPr sz="1300" dirty="0">
                <a:solidFill>
                  <a:srgbClr val="404040"/>
                </a:solidFill>
                <a:latin typeface="Calibri"/>
                <a:cs typeface="Calibri"/>
              </a:rPr>
              <a:t>valósult </a:t>
            </a:r>
            <a:r>
              <a:rPr sz="1300" spc="10" dirty="0">
                <a:solidFill>
                  <a:srgbClr val="404040"/>
                </a:solidFill>
                <a:latin typeface="Calibri"/>
                <a:cs typeface="Calibri"/>
              </a:rPr>
              <a:t>meg, </a:t>
            </a:r>
            <a:r>
              <a:rPr sz="1300" dirty="0">
                <a:solidFill>
                  <a:srgbClr val="404040"/>
                </a:solidFill>
                <a:latin typeface="Calibri"/>
                <a:cs typeface="Calibri"/>
              </a:rPr>
              <a:t>amelynek </a:t>
            </a:r>
            <a:r>
              <a:rPr sz="1300" spc="-5" dirty="0">
                <a:solidFill>
                  <a:srgbClr val="404040"/>
                </a:solidFill>
                <a:latin typeface="Calibri"/>
                <a:cs typeface="Calibri"/>
              </a:rPr>
              <a:t>eredményeként </a:t>
            </a:r>
            <a:r>
              <a:rPr sz="1300" spc="5" dirty="0">
                <a:solidFill>
                  <a:srgbClr val="404040"/>
                </a:solidFill>
                <a:latin typeface="Calibri"/>
                <a:cs typeface="Calibri"/>
              </a:rPr>
              <a:t>a  </a:t>
            </a:r>
            <a:r>
              <a:rPr sz="1300" spc="-5" dirty="0">
                <a:solidFill>
                  <a:srgbClr val="404040"/>
                </a:solidFill>
                <a:latin typeface="Calibri"/>
                <a:cs typeface="Calibri"/>
              </a:rPr>
              <a:t>mezőgazdasági kultúrák folttérképe </a:t>
            </a:r>
            <a:r>
              <a:rPr sz="1300" dirty="0">
                <a:solidFill>
                  <a:srgbClr val="404040"/>
                </a:solidFill>
                <a:latin typeface="Calibri"/>
                <a:cs typeface="Calibri"/>
              </a:rPr>
              <a:t>állt </a:t>
            </a:r>
            <a:r>
              <a:rPr sz="1300" spc="-5" dirty="0">
                <a:solidFill>
                  <a:srgbClr val="404040"/>
                </a:solidFill>
                <a:latin typeface="Calibri"/>
                <a:cs typeface="Calibri"/>
              </a:rPr>
              <a:t>elő, </a:t>
            </a:r>
            <a:r>
              <a:rPr sz="1300" dirty="0">
                <a:solidFill>
                  <a:srgbClr val="404040"/>
                </a:solidFill>
                <a:latin typeface="Calibri"/>
                <a:cs typeface="Calibri"/>
              </a:rPr>
              <a:t>ezt  </a:t>
            </a:r>
            <a:r>
              <a:rPr sz="1300" spc="-10" dirty="0">
                <a:solidFill>
                  <a:srgbClr val="404040"/>
                </a:solidFill>
                <a:latin typeface="Calibri"/>
                <a:cs typeface="Calibri"/>
              </a:rPr>
              <a:t>követően </a:t>
            </a:r>
            <a:r>
              <a:rPr sz="1300" spc="-5" dirty="0">
                <a:solidFill>
                  <a:srgbClr val="404040"/>
                </a:solidFill>
                <a:latin typeface="Calibri"/>
                <a:cs typeface="Calibri"/>
              </a:rPr>
              <a:t>történt </a:t>
            </a:r>
            <a:r>
              <a:rPr sz="1300" spc="5" dirty="0">
                <a:solidFill>
                  <a:srgbClr val="404040"/>
                </a:solidFill>
                <a:latin typeface="Calibri"/>
                <a:cs typeface="Calibri"/>
              </a:rPr>
              <a:t>az </a:t>
            </a:r>
            <a:r>
              <a:rPr sz="1300" dirty="0">
                <a:solidFill>
                  <a:srgbClr val="404040"/>
                </a:solidFill>
                <a:latin typeface="Calibri"/>
                <a:cs typeface="Calibri"/>
              </a:rPr>
              <a:t>előállt </a:t>
            </a:r>
            <a:r>
              <a:rPr sz="1300" spc="-5" dirty="0">
                <a:solidFill>
                  <a:srgbClr val="404040"/>
                </a:solidFill>
                <a:latin typeface="Calibri"/>
                <a:cs typeface="Calibri"/>
              </a:rPr>
              <a:t>foltok tájökológiai</a:t>
            </a:r>
            <a:r>
              <a:rPr sz="1300" spc="35" dirty="0">
                <a:solidFill>
                  <a:srgbClr val="404040"/>
                </a:solidFill>
                <a:latin typeface="Calibri"/>
                <a:cs typeface="Calibri"/>
              </a:rPr>
              <a:t> </a:t>
            </a:r>
            <a:r>
              <a:rPr sz="1300" dirty="0">
                <a:solidFill>
                  <a:srgbClr val="404040"/>
                </a:solidFill>
                <a:latin typeface="Calibri"/>
                <a:cs typeface="Calibri"/>
              </a:rPr>
              <a:t>elemzése.</a:t>
            </a:r>
            <a:endParaRPr sz="1300">
              <a:solidFill>
                <a:prstClr val="black"/>
              </a:solidFill>
              <a:latin typeface="Calibri"/>
              <a:cs typeface="Calibri"/>
            </a:endParaRPr>
          </a:p>
        </p:txBody>
      </p:sp>
      <p:sp>
        <p:nvSpPr>
          <p:cNvPr id="30" name="object 30"/>
          <p:cNvSpPr/>
          <p:nvPr/>
        </p:nvSpPr>
        <p:spPr>
          <a:xfrm>
            <a:off x="10430256" y="3557552"/>
            <a:ext cx="1200150" cy="201295"/>
          </a:xfrm>
          <a:custGeom>
            <a:avLst/>
            <a:gdLst/>
            <a:ahLst/>
            <a:cxnLst/>
            <a:rect l="l" t="t" r="r" b="b"/>
            <a:pathLst>
              <a:path w="1200150" h="201295">
                <a:moveTo>
                  <a:pt x="0" y="201141"/>
                </a:moveTo>
                <a:lnTo>
                  <a:pt x="239913" y="0"/>
                </a:lnTo>
                <a:lnTo>
                  <a:pt x="1199689" y="0"/>
                </a:lnTo>
                <a:lnTo>
                  <a:pt x="959775" y="201141"/>
                </a:lnTo>
                <a:lnTo>
                  <a:pt x="0" y="201141"/>
                </a:lnTo>
                <a:close/>
              </a:path>
            </a:pathLst>
          </a:custGeom>
          <a:ln w="5726">
            <a:solidFill>
              <a:srgbClr val="7E7E7E"/>
            </a:solidFill>
          </a:ln>
        </p:spPr>
        <p:txBody>
          <a:bodyPr wrap="square" lIns="0" tIns="0" rIns="0" bIns="0" rtlCol="0"/>
          <a:lstStyle/>
          <a:p>
            <a:endParaRPr>
              <a:solidFill>
                <a:prstClr val="black"/>
              </a:solidFill>
              <a:latin typeface="Calibri"/>
            </a:endParaRPr>
          </a:p>
        </p:txBody>
      </p:sp>
      <p:sp>
        <p:nvSpPr>
          <p:cNvPr id="31" name="object 31"/>
          <p:cNvSpPr txBox="1"/>
          <p:nvPr/>
        </p:nvSpPr>
        <p:spPr>
          <a:xfrm>
            <a:off x="10712469" y="3582372"/>
            <a:ext cx="635635" cy="128240"/>
          </a:xfrm>
          <a:prstGeom prst="rect">
            <a:avLst/>
          </a:prstGeom>
        </p:spPr>
        <p:txBody>
          <a:bodyPr vert="horz" wrap="square" lIns="0" tIns="12700" rIns="0" bIns="0" rtlCol="0">
            <a:spAutoFit/>
          </a:bodyPr>
          <a:lstStyle/>
          <a:p>
            <a:pPr marL="12700">
              <a:spcBef>
                <a:spcPts val="100"/>
              </a:spcBef>
            </a:pPr>
            <a:r>
              <a:rPr sz="750" spc="-10" dirty="0">
                <a:solidFill>
                  <a:srgbClr val="404040"/>
                </a:solidFill>
                <a:latin typeface="Calibri"/>
                <a:cs typeface="Calibri"/>
              </a:rPr>
              <a:t>Tanulóterületek</a:t>
            </a:r>
            <a:endParaRPr sz="750">
              <a:solidFill>
                <a:prstClr val="black"/>
              </a:solidFill>
              <a:latin typeface="Calibri"/>
              <a:cs typeface="Calibri"/>
            </a:endParaRPr>
          </a:p>
        </p:txBody>
      </p:sp>
      <p:sp>
        <p:nvSpPr>
          <p:cNvPr id="32" name="object 32"/>
          <p:cNvSpPr/>
          <p:nvPr/>
        </p:nvSpPr>
        <p:spPr>
          <a:xfrm>
            <a:off x="11728012" y="3557552"/>
            <a:ext cx="1200785" cy="201295"/>
          </a:xfrm>
          <a:custGeom>
            <a:avLst/>
            <a:gdLst/>
            <a:ahLst/>
            <a:cxnLst/>
            <a:rect l="l" t="t" r="r" b="b"/>
            <a:pathLst>
              <a:path w="1200784" h="201295">
                <a:moveTo>
                  <a:pt x="0" y="201141"/>
                </a:moveTo>
                <a:lnTo>
                  <a:pt x="240092" y="0"/>
                </a:lnTo>
                <a:lnTo>
                  <a:pt x="1200405" y="0"/>
                </a:lnTo>
                <a:lnTo>
                  <a:pt x="960312" y="201141"/>
                </a:lnTo>
                <a:lnTo>
                  <a:pt x="0" y="201141"/>
                </a:lnTo>
                <a:close/>
              </a:path>
            </a:pathLst>
          </a:custGeom>
          <a:ln w="5726">
            <a:solidFill>
              <a:srgbClr val="7E7E7E"/>
            </a:solidFill>
          </a:ln>
        </p:spPr>
        <p:txBody>
          <a:bodyPr wrap="square" lIns="0" tIns="0" rIns="0" bIns="0" rtlCol="0"/>
          <a:lstStyle/>
          <a:p>
            <a:endParaRPr>
              <a:solidFill>
                <a:prstClr val="black"/>
              </a:solidFill>
              <a:latin typeface="Calibri"/>
            </a:endParaRPr>
          </a:p>
        </p:txBody>
      </p:sp>
      <p:sp>
        <p:nvSpPr>
          <p:cNvPr id="33" name="object 33"/>
          <p:cNvSpPr txBox="1"/>
          <p:nvPr/>
        </p:nvSpPr>
        <p:spPr>
          <a:xfrm>
            <a:off x="12096536" y="3525107"/>
            <a:ext cx="464184" cy="243656"/>
          </a:xfrm>
          <a:prstGeom prst="rect">
            <a:avLst/>
          </a:prstGeom>
        </p:spPr>
        <p:txBody>
          <a:bodyPr vert="horz" wrap="square" lIns="0" tIns="12700" rIns="0" bIns="0" rtlCol="0">
            <a:spAutoFit/>
          </a:bodyPr>
          <a:lstStyle/>
          <a:p>
            <a:pPr marL="43180" marR="5080" indent="-31115">
              <a:spcBef>
                <a:spcPts val="100"/>
              </a:spcBef>
            </a:pPr>
            <a:r>
              <a:rPr sz="750" spc="-5" dirty="0">
                <a:solidFill>
                  <a:srgbClr val="404040"/>
                </a:solidFill>
                <a:latin typeface="Calibri"/>
                <a:cs typeface="Calibri"/>
              </a:rPr>
              <a:t>Se</a:t>
            </a:r>
            <a:r>
              <a:rPr sz="750" spc="-10" dirty="0">
                <a:solidFill>
                  <a:srgbClr val="404040"/>
                </a:solidFill>
                <a:latin typeface="Calibri"/>
                <a:cs typeface="Calibri"/>
              </a:rPr>
              <a:t>n</a:t>
            </a:r>
            <a:r>
              <a:rPr sz="750" dirty="0">
                <a:solidFill>
                  <a:srgbClr val="404040"/>
                </a:solidFill>
                <a:latin typeface="Calibri"/>
                <a:cs typeface="Calibri"/>
              </a:rPr>
              <a:t>ti</a:t>
            </a:r>
            <a:r>
              <a:rPr sz="750" spc="-5" dirty="0">
                <a:solidFill>
                  <a:srgbClr val="404040"/>
                </a:solidFill>
                <a:latin typeface="Calibri"/>
                <a:cs typeface="Calibri"/>
              </a:rPr>
              <a:t>ne</a:t>
            </a:r>
            <a:r>
              <a:rPr sz="750" spc="5" dirty="0">
                <a:solidFill>
                  <a:srgbClr val="404040"/>
                </a:solidFill>
                <a:latin typeface="Calibri"/>
                <a:cs typeface="Calibri"/>
              </a:rPr>
              <a:t>l</a:t>
            </a:r>
            <a:r>
              <a:rPr sz="750" spc="-5" dirty="0">
                <a:solidFill>
                  <a:srgbClr val="404040"/>
                </a:solidFill>
                <a:latin typeface="Calibri"/>
                <a:cs typeface="Calibri"/>
              </a:rPr>
              <a:t>–2</a:t>
            </a:r>
            <a:r>
              <a:rPr sz="750" dirty="0">
                <a:solidFill>
                  <a:srgbClr val="404040"/>
                </a:solidFill>
                <a:latin typeface="Calibri"/>
                <a:cs typeface="Calibri"/>
              </a:rPr>
              <a:t>-  </a:t>
            </a:r>
            <a:r>
              <a:rPr sz="750" spc="-5" dirty="0">
                <a:solidFill>
                  <a:srgbClr val="404040"/>
                </a:solidFill>
                <a:latin typeface="Calibri"/>
                <a:cs typeface="Calibri"/>
              </a:rPr>
              <a:t>felvételek</a:t>
            </a:r>
            <a:endParaRPr sz="750">
              <a:solidFill>
                <a:prstClr val="black"/>
              </a:solidFill>
              <a:latin typeface="Calibri"/>
              <a:cs typeface="Calibri"/>
            </a:endParaRPr>
          </a:p>
        </p:txBody>
      </p:sp>
      <p:sp>
        <p:nvSpPr>
          <p:cNvPr id="34" name="object 34"/>
          <p:cNvSpPr/>
          <p:nvPr/>
        </p:nvSpPr>
        <p:spPr>
          <a:xfrm>
            <a:off x="11800308" y="3974866"/>
            <a:ext cx="896619" cy="201295"/>
          </a:xfrm>
          <a:custGeom>
            <a:avLst/>
            <a:gdLst/>
            <a:ahLst/>
            <a:cxnLst/>
            <a:rect l="l" t="t" r="r" b="b"/>
            <a:pathLst>
              <a:path w="896620" h="201295">
                <a:moveTo>
                  <a:pt x="0" y="201141"/>
                </a:moveTo>
                <a:lnTo>
                  <a:pt x="179249" y="0"/>
                </a:lnTo>
                <a:lnTo>
                  <a:pt x="896187" y="0"/>
                </a:lnTo>
                <a:lnTo>
                  <a:pt x="716938" y="201141"/>
                </a:lnTo>
                <a:lnTo>
                  <a:pt x="0" y="201141"/>
                </a:lnTo>
                <a:close/>
              </a:path>
            </a:pathLst>
          </a:custGeom>
          <a:ln w="5726">
            <a:solidFill>
              <a:srgbClr val="7E7E7E"/>
            </a:solidFill>
          </a:ln>
        </p:spPr>
        <p:txBody>
          <a:bodyPr wrap="square" lIns="0" tIns="0" rIns="0" bIns="0" rtlCol="0"/>
          <a:lstStyle/>
          <a:p>
            <a:endParaRPr>
              <a:solidFill>
                <a:prstClr val="black"/>
              </a:solidFill>
              <a:latin typeface="Calibri"/>
            </a:endParaRPr>
          </a:p>
        </p:txBody>
      </p:sp>
      <p:sp>
        <p:nvSpPr>
          <p:cNvPr id="35" name="object 35"/>
          <p:cNvSpPr txBox="1"/>
          <p:nvPr/>
        </p:nvSpPr>
        <p:spPr>
          <a:xfrm>
            <a:off x="12066472" y="3942540"/>
            <a:ext cx="365760" cy="243656"/>
          </a:xfrm>
          <a:prstGeom prst="rect">
            <a:avLst/>
          </a:prstGeom>
        </p:spPr>
        <p:txBody>
          <a:bodyPr vert="horz" wrap="square" lIns="0" tIns="12700" rIns="0" bIns="0" rtlCol="0">
            <a:spAutoFit/>
          </a:bodyPr>
          <a:lstStyle/>
          <a:p>
            <a:pPr marL="69215">
              <a:spcBef>
                <a:spcPts val="100"/>
              </a:spcBef>
            </a:pPr>
            <a:r>
              <a:rPr sz="750" spc="-5" dirty="0">
                <a:solidFill>
                  <a:srgbClr val="404040"/>
                </a:solidFill>
                <a:latin typeface="Calibri"/>
                <a:cs typeface="Calibri"/>
              </a:rPr>
              <a:t>NDVI-</a:t>
            </a:r>
            <a:endParaRPr sz="750">
              <a:solidFill>
                <a:prstClr val="black"/>
              </a:solidFill>
              <a:latin typeface="Calibri"/>
              <a:cs typeface="Calibri"/>
            </a:endParaRPr>
          </a:p>
          <a:p>
            <a:pPr marL="12700"/>
            <a:r>
              <a:rPr sz="750" spc="-5" dirty="0">
                <a:solidFill>
                  <a:srgbClr val="404040"/>
                </a:solidFill>
                <a:latin typeface="Calibri"/>
                <a:cs typeface="Calibri"/>
              </a:rPr>
              <a:t>t</a:t>
            </a:r>
            <a:r>
              <a:rPr sz="750" dirty="0">
                <a:solidFill>
                  <a:srgbClr val="404040"/>
                </a:solidFill>
                <a:latin typeface="Calibri"/>
                <a:cs typeface="Calibri"/>
              </a:rPr>
              <a:t>é</a:t>
            </a:r>
            <a:r>
              <a:rPr sz="750" spc="-5" dirty="0">
                <a:solidFill>
                  <a:srgbClr val="404040"/>
                </a:solidFill>
                <a:latin typeface="Calibri"/>
                <a:cs typeface="Calibri"/>
              </a:rPr>
              <a:t>r</a:t>
            </a:r>
            <a:r>
              <a:rPr sz="750" spc="-30" dirty="0">
                <a:solidFill>
                  <a:srgbClr val="404040"/>
                </a:solidFill>
                <a:latin typeface="Calibri"/>
                <a:cs typeface="Calibri"/>
              </a:rPr>
              <a:t>k</a:t>
            </a:r>
            <a:r>
              <a:rPr sz="750" dirty="0">
                <a:solidFill>
                  <a:srgbClr val="404040"/>
                </a:solidFill>
                <a:latin typeface="Calibri"/>
                <a:cs typeface="Calibri"/>
              </a:rPr>
              <a:t>épek</a:t>
            </a:r>
            <a:endParaRPr sz="750">
              <a:solidFill>
                <a:prstClr val="black"/>
              </a:solidFill>
              <a:latin typeface="Calibri"/>
              <a:cs typeface="Calibri"/>
            </a:endParaRPr>
          </a:p>
        </p:txBody>
      </p:sp>
      <p:sp>
        <p:nvSpPr>
          <p:cNvPr id="36" name="object 36"/>
          <p:cNvSpPr/>
          <p:nvPr/>
        </p:nvSpPr>
        <p:spPr>
          <a:xfrm>
            <a:off x="13027198" y="3557552"/>
            <a:ext cx="1175385" cy="201295"/>
          </a:xfrm>
          <a:custGeom>
            <a:avLst/>
            <a:gdLst/>
            <a:ahLst/>
            <a:cxnLst/>
            <a:rect l="l" t="t" r="r" b="b"/>
            <a:pathLst>
              <a:path w="1175384" h="201295">
                <a:moveTo>
                  <a:pt x="0" y="201141"/>
                </a:moveTo>
                <a:lnTo>
                  <a:pt x="235082" y="0"/>
                </a:lnTo>
                <a:lnTo>
                  <a:pt x="1175351" y="0"/>
                </a:lnTo>
                <a:lnTo>
                  <a:pt x="940269" y="201141"/>
                </a:lnTo>
                <a:lnTo>
                  <a:pt x="0" y="201141"/>
                </a:lnTo>
                <a:close/>
              </a:path>
            </a:pathLst>
          </a:custGeom>
          <a:ln w="5726">
            <a:solidFill>
              <a:srgbClr val="7E7E7E"/>
            </a:solidFill>
          </a:ln>
        </p:spPr>
        <p:txBody>
          <a:bodyPr wrap="square" lIns="0" tIns="0" rIns="0" bIns="0" rtlCol="0"/>
          <a:lstStyle/>
          <a:p>
            <a:endParaRPr>
              <a:solidFill>
                <a:prstClr val="black"/>
              </a:solidFill>
              <a:latin typeface="Calibri"/>
            </a:endParaRPr>
          </a:p>
        </p:txBody>
      </p:sp>
      <p:sp>
        <p:nvSpPr>
          <p:cNvPr id="37" name="object 37"/>
          <p:cNvSpPr txBox="1"/>
          <p:nvPr/>
        </p:nvSpPr>
        <p:spPr>
          <a:xfrm>
            <a:off x="13425250" y="3582372"/>
            <a:ext cx="381000" cy="128240"/>
          </a:xfrm>
          <a:prstGeom prst="rect">
            <a:avLst/>
          </a:prstGeom>
        </p:spPr>
        <p:txBody>
          <a:bodyPr vert="horz" wrap="square" lIns="0" tIns="12700" rIns="0" bIns="0" rtlCol="0">
            <a:spAutoFit/>
          </a:bodyPr>
          <a:lstStyle/>
          <a:p>
            <a:pPr marL="12700">
              <a:spcBef>
                <a:spcPts val="100"/>
              </a:spcBef>
            </a:pPr>
            <a:r>
              <a:rPr sz="750" dirty="0">
                <a:solidFill>
                  <a:srgbClr val="404040"/>
                </a:solidFill>
                <a:latin typeface="Calibri"/>
                <a:cs typeface="Calibri"/>
              </a:rPr>
              <a:t>NÖSZTÉP</a:t>
            </a:r>
            <a:endParaRPr sz="750">
              <a:solidFill>
                <a:prstClr val="black"/>
              </a:solidFill>
              <a:latin typeface="Calibri"/>
              <a:cs typeface="Calibri"/>
            </a:endParaRPr>
          </a:p>
        </p:txBody>
      </p:sp>
      <p:grpSp>
        <p:nvGrpSpPr>
          <p:cNvPr id="38" name="object 38"/>
          <p:cNvGrpSpPr/>
          <p:nvPr/>
        </p:nvGrpSpPr>
        <p:grpSpPr>
          <a:xfrm>
            <a:off x="12304235" y="3765135"/>
            <a:ext cx="1901825" cy="371475"/>
            <a:chOff x="11878784" y="3765134"/>
            <a:chExt cx="1901825" cy="371475"/>
          </a:xfrm>
        </p:grpSpPr>
        <p:sp>
          <p:nvSpPr>
            <p:cNvPr id="39" name="object 39"/>
            <p:cNvSpPr/>
            <p:nvPr/>
          </p:nvSpPr>
          <p:spPr>
            <a:xfrm>
              <a:off x="11878784" y="3765134"/>
              <a:ext cx="36195" cy="196215"/>
            </a:xfrm>
            <a:custGeom>
              <a:avLst/>
              <a:gdLst/>
              <a:ahLst/>
              <a:cxnLst/>
              <a:rect l="l" t="t" r="r" b="b"/>
              <a:pathLst>
                <a:path w="36195" h="196214">
                  <a:moveTo>
                    <a:pt x="14912" y="160280"/>
                  </a:moveTo>
                  <a:lnTo>
                    <a:pt x="0" y="160280"/>
                  </a:lnTo>
                  <a:lnTo>
                    <a:pt x="17895" y="196070"/>
                  </a:lnTo>
                  <a:lnTo>
                    <a:pt x="32807" y="166245"/>
                  </a:lnTo>
                  <a:lnTo>
                    <a:pt x="14912" y="166245"/>
                  </a:lnTo>
                  <a:lnTo>
                    <a:pt x="14912" y="160280"/>
                  </a:lnTo>
                  <a:close/>
                </a:path>
                <a:path w="36195" h="196214">
                  <a:moveTo>
                    <a:pt x="20877" y="0"/>
                  </a:moveTo>
                  <a:lnTo>
                    <a:pt x="14912" y="0"/>
                  </a:lnTo>
                  <a:lnTo>
                    <a:pt x="14912" y="166245"/>
                  </a:lnTo>
                  <a:lnTo>
                    <a:pt x="20877" y="166245"/>
                  </a:lnTo>
                  <a:lnTo>
                    <a:pt x="20877" y="0"/>
                  </a:lnTo>
                  <a:close/>
                </a:path>
                <a:path w="36195" h="196214">
                  <a:moveTo>
                    <a:pt x="35790" y="160280"/>
                  </a:moveTo>
                  <a:lnTo>
                    <a:pt x="20877" y="160280"/>
                  </a:lnTo>
                  <a:lnTo>
                    <a:pt x="20877" y="166245"/>
                  </a:lnTo>
                  <a:lnTo>
                    <a:pt x="32807" y="166245"/>
                  </a:lnTo>
                  <a:lnTo>
                    <a:pt x="35790" y="160280"/>
                  </a:lnTo>
                  <a:close/>
                </a:path>
              </a:pathLst>
            </a:custGeom>
            <a:solidFill>
              <a:srgbClr val="7E7E7E"/>
            </a:solidFill>
          </p:spPr>
          <p:txBody>
            <a:bodyPr wrap="square" lIns="0" tIns="0" rIns="0" bIns="0" rtlCol="0"/>
            <a:lstStyle/>
            <a:p>
              <a:endParaRPr>
                <a:solidFill>
                  <a:prstClr val="black"/>
                </a:solidFill>
                <a:latin typeface="Calibri"/>
              </a:endParaRPr>
            </a:p>
          </p:txBody>
        </p:sp>
        <p:sp>
          <p:nvSpPr>
            <p:cNvPr id="40" name="object 40"/>
            <p:cNvSpPr/>
            <p:nvPr/>
          </p:nvSpPr>
          <p:spPr>
            <a:xfrm>
              <a:off x="12558798" y="3931917"/>
              <a:ext cx="1218565" cy="201295"/>
            </a:xfrm>
            <a:custGeom>
              <a:avLst/>
              <a:gdLst/>
              <a:ahLst/>
              <a:cxnLst/>
              <a:rect l="l" t="t" r="r" b="b"/>
              <a:pathLst>
                <a:path w="1218565" h="201295">
                  <a:moveTo>
                    <a:pt x="0" y="201141"/>
                  </a:moveTo>
                  <a:lnTo>
                    <a:pt x="243671" y="0"/>
                  </a:lnTo>
                  <a:lnTo>
                    <a:pt x="1218300" y="0"/>
                  </a:lnTo>
                  <a:lnTo>
                    <a:pt x="974628" y="201141"/>
                  </a:lnTo>
                  <a:lnTo>
                    <a:pt x="0" y="201141"/>
                  </a:lnTo>
                  <a:close/>
                </a:path>
              </a:pathLst>
            </a:custGeom>
            <a:ln w="5726">
              <a:solidFill>
                <a:srgbClr val="7E7E7E"/>
              </a:solidFill>
            </a:ln>
          </p:spPr>
          <p:txBody>
            <a:bodyPr wrap="square" lIns="0" tIns="0" rIns="0" bIns="0" rtlCol="0"/>
            <a:lstStyle/>
            <a:p>
              <a:endParaRPr>
                <a:solidFill>
                  <a:prstClr val="black"/>
                </a:solidFill>
                <a:latin typeface="Calibri"/>
              </a:endParaRPr>
            </a:p>
          </p:txBody>
        </p:sp>
      </p:grpSp>
      <p:sp>
        <p:nvSpPr>
          <p:cNvPr id="41" name="object 41"/>
          <p:cNvSpPr txBox="1"/>
          <p:nvPr/>
        </p:nvSpPr>
        <p:spPr>
          <a:xfrm>
            <a:off x="13265328" y="3899890"/>
            <a:ext cx="657225" cy="243656"/>
          </a:xfrm>
          <a:prstGeom prst="rect">
            <a:avLst/>
          </a:prstGeom>
        </p:spPr>
        <p:txBody>
          <a:bodyPr vert="horz" wrap="square" lIns="0" tIns="12700" rIns="0" bIns="0" rtlCol="0">
            <a:spAutoFit/>
          </a:bodyPr>
          <a:lstStyle/>
          <a:p>
            <a:pPr marL="635" algn="ctr">
              <a:spcBef>
                <a:spcPts val="100"/>
              </a:spcBef>
            </a:pPr>
            <a:r>
              <a:rPr sz="750" spc="-5" dirty="0">
                <a:solidFill>
                  <a:srgbClr val="404040"/>
                </a:solidFill>
                <a:latin typeface="Calibri"/>
                <a:cs typeface="Calibri"/>
              </a:rPr>
              <a:t>Raszter-</a:t>
            </a:r>
            <a:endParaRPr sz="750">
              <a:solidFill>
                <a:prstClr val="black"/>
              </a:solidFill>
              <a:latin typeface="Calibri"/>
              <a:cs typeface="Calibri"/>
            </a:endParaRPr>
          </a:p>
          <a:p>
            <a:pPr algn="ctr"/>
            <a:r>
              <a:rPr sz="750" spc="-5" dirty="0">
                <a:solidFill>
                  <a:srgbClr val="404040"/>
                </a:solidFill>
                <a:latin typeface="Calibri"/>
                <a:cs typeface="Calibri"/>
              </a:rPr>
              <a:t>centrálisok</a:t>
            </a:r>
            <a:r>
              <a:rPr sz="750" spc="-35" dirty="0">
                <a:solidFill>
                  <a:srgbClr val="404040"/>
                </a:solidFill>
                <a:latin typeface="Calibri"/>
                <a:cs typeface="Calibri"/>
              </a:rPr>
              <a:t> </a:t>
            </a:r>
            <a:r>
              <a:rPr sz="550" i="1" dirty="0">
                <a:solidFill>
                  <a:srgbClr val="404040"/>
                </a:solidFill>
                <a:latin typeface="Calibri"/>
                <a:cs typeface="Calibri"/>
              </a:rPr>
              <a:t>(2100)</a:t>
            </a:r>
            <a:endParaRPr sz="550">
              <a:solidFill>
                <a:prstClr val="black"/>
              </a:solidFill>
              <a:latin typeface="Calibri"/>
              <a:cs typeface="Calibri"/>
            </a:endParaRPr>
          </a:p>
        </p:txBody>
      </p:sp>
      <p:sp>
        <p:nvSpPr>
          <p:cNvPr id="42" name="object 42"/>
          <p:cNvSpPr txBox="1"/>
          <p:nvPr/>
        </p:nvSpPr>
        <p:spPr>
          <a:xfrm>
            <a:off x="11706536" y="4296263"/>
            <a:ext cx="1235710" cy="246221"/>
          </a:xfrm>
          <a:prstGeom prst="rect">
            <a:avLst/>
          </a:prstGeom>
          <a:solidFill>
            <a:srgbClr val="EADCDC"/>
          </a:solidFill>
          <a:ln w="4294">
            <a:solidFill>
              <a:srgbClr val="7E7E7E"/>
            </a:solidFill>
          </a:ln>
        </p:spPr>
        <p:txBody>
          <a:bodyPr vert="horz" wrap="square" lIns="0" tIns="15240" rIns="0" bIns="0" rtlCol="0">
            <a:spAutoFit/>
          </a:bodyPr>
          <a:lstStyle/>
          <a:p>
            <a:pPr marL="304800" marR="295275" indent="54610">
              <a:spcBef>
                <a:spcPts val="120"/>
              </a:spcBef>
            </a:pPr>
            <a:r>
              <a:rPr sz="750" spc="-5" dirty="0">
                <a:solidFill>
                  <a:srgbClr val="404040"/>
                </a:solidFill>
                <a:latin typeface="Calibri"/>
                <a:cs typeface="Calibri"/>
              </a:rPr>
              <a:t>NDVI-értékek  </a:t>
            </a:r>
            <a:r>
              <a:rPr sz="750" dirty="0">
                <a:solidFill>
                  <a:srgbClr val="404040"/>
                </a:solidFill>
                <a:latin typeface="Calibri"/>
                <a:cs typeface="Calibri"/>
              </a:rPr>
              <a:t>mi</a:t>
            </a:r>
            <a:r>
              <a:rPr sz="750" spc="-5" dirty="0">
                <a:solidFill>
                  <a:srgbClr val="404040"/>
                </a:solidFill>
                <a:latin typeface="Calibri"/>
                <a:cs typeface="Calibri"/>
              </a:rPr>
              <a:t>n</a:t>
            </a:r>
            <a:r>
              <a:rPr sz="750" spc="-10" dirty="0">
                <a:solidFill>
                  <a:srgbClr val="404040"/>
                </a:solidFill>
                <a:latin typeface="Calibri"/>
                <a:cs typeface="Calibri"/>
              </a:rPr>
              <a:t>tavé</a:t>
            </a:r>
            <a:r>
              <a:rPr sz="750" spc="-5" dirty="0">
                <a:solidFill>
                  <a:srgbClr val="404040"/>
                </a:solidFill>
                <a:latin typeface="Calibri"/>
                <a:cs typeface="Calibri"/>
              </a:rPr>
              <a:t>t</a:t>
            </a:r>
            <a:r>
              <a:rPr sz="750" dirty="0">
                <a:solidFill>
                  <a:srgbClr val="404040"/>
                </a:solidFill>
                <a:latin typeface="Calibri"/>
                <a:cs typeface="Calibri"/>
              </a:rPr>
              <a:t>el</a:t>
            </a:r>
            <a:r>
              <a:rPr sz="750" spc="-10" dirty="0">
                <a:solidFill>
                  <a:srgbClr val="404040"/>
                </a:solidFill>
                <a:latin typeface="Calibri"/>
                <a:cs typeface="Calibri"/>
              </a:rPr>
              <a:t>e</a:t>
            </a:r>
            <a:r>
              <a:rPr sz="750" spc="-15" dirty="0">
                <a:solidFill>
                  <a:srgbClr val="404040"/>
                </a:solidFill>
                <a:latin typeface="Calibri"/>
                <a:cs typeface="Calibri"/>
              </a:rPr>
              <a:t>z</a:t>
            </a:r>
            <a:r>
              <a:rPr sz="750" dirty="0">
                <a:solidFill>
                  <a:srgbClr val="404040"/>
                </a:solidFill>
                <a:latin typeface="Calibri"/>
                <a:cs typeface="Calibri"/>
              </a:rPr>
              <a:t>ése</a:t>
            </a:r>
            <a:endParaRPr sz="750">
              <a:solidFill>
                <a:prstClr val="black"/>
              </a:solidFill>
              <a:latin typeface="Calibri"/>
              <a:cs typeface="Calibri"/>
            </a:endParaRPr>
          </a:p>
        </p:txBody>
      </p:sp>
      <p:sp>
        <p:nvSpPr>
          <p:cNvPr id="43" name="object 43"/>
          <p:cNvSpPr/>
          <p:nvPr/>
        </p:nvSpPr>
        <p:spPr>
          <a:xfrm>
            <a:off x="10490385" y="4846001"/>
            <a:ext cx="1205865" cy="201295"/>
          </a:xfrm>
          <a:custGeom>
            <a:avLst/>
            <a:gdLst/>
            <a:ahLst/>
            <a:cxnLst/>
            <a:rect l="l" t="t" r="r" b="b"/>
            <a:pathLst>
              <a:path w="1205865" h="201295">
                <a:moveTo>
                  <a:pt x="193923" y="0"/>
                </a:moveTo>
                <a:lnTo>
                  <a:pt x="1011492" y="0"/>
                </a:lnTo>
                <a:lnTo>
                  <a:pt x="1072776" y="5128"/>
                </a:lnTo>
                <a:lnTo>
                  <a:pt x="1126008" y="19406"/>
                </a:lnTo>
                <a:lnTo>
                  <a:pt x="1167991" y="41178"/>
                </a:lnTo>
                <a:lnTo>
                  <a:pt x="1195526" y="68785"/>
                </a:lnTo>
                <a:lnTo>
                  <a:pt x="1205415" y="100570"/>
                </a:lnTo>
                <a:lnTo>
                  <a:pt x="1195526" y="132355"/>
                </a:lnTo>
                <a:lnTo>
                  <a:pt x="1167991" y="159962"/>
                </a:lnTo>
                <a:lnTo>
                  <a:pt x="1126008" y="181734"/>
                </a:lnTo>
                <a:lnTo>
                  <a:pt x="1072776" y="196013"/>
                </a:lnTo>
                <a:lnTo>
                  <a:pt x="1011492" y="201141"/>
                </a:lnTo>
                <a:lnTo>
                  <a:pt x="193923" y="201141"/>
                </a:lnTo>
                <a:lnTo>
                  <a:pt x="132639" y="196013"/>
                </a:lnTo>
                <a:lnTo>
                  <a:pt x="79407" y="181734"/>
                </a:lnTo>
                <a:lnTo>
                  <a:pt x="37424" y="159962"/>
                </a:lnTo>
                <a:lnTo>
                  <a:pt x="9889" y="132355"/>
                </a:lnTo>
                <a:lnTo>
                  <a:pt x="0" y="100570"/>
                </a:lnTo>
                <a:lnTo>
                  <a:pt x="9889" y="68785"/>
                </a:lnTo>
                <a:lnTo>
                  <a:pt x="37424" y="41178"/>
                </a:lnTo>
                <a:lnTo>
                  <a:pt x="79407" y="19406"/>
                </a:lnTo>
                <a:lnTo>
                  <a:pt x="132639" y="5128"/>
                </a:lnTo>
                <a:lnTo>
                  <a:pt x="193923" y="0"/>
                </a:lnTo>
                <a:close/>
              </a:path>
            </a:pathLst>
          </a:custGeom>
          <a:ln w="5726">
            <a:solidFill>
              <a:srgbClr val="7E7E7E"/>
            </a:solidFill>
          </a:ln>
        </p:spPr>
        <p:txBody>
          <a:bodyPr wrap="square" lIns="0" tIns="0" rIns="0" bIns="0" rtlCol="0"/>
          <a:lstStyle/>
          <a:p>
            <a:endParaRPr>
              <a:solidFill>
                <a:prstClr val="black"/>
              </a:solidFill>
              <a:latin typeface="Calibri"/>
            </a:endParaRPr>
          </a:p>
        </p:txBody>
      </p:sp>
      <p:sp>
        <p:nvSpPr>
          <p:cNvPr id="44" name="object 44"/>
          <p:cNvSpPr txBox="1"/>
          <p:nvPr/>
        </p:nvSpPr>
        <p:spPr>
          <a:xfrm>
            <a:off x="10697436" y="4871118"/>
            <a:ext cx="792480" cy="128240"/>
          </a:xfrm>
          <a:prstGeom prst="rect">
            <a:avLst/>
          </a:prstGeom>
        </p:spPr>
        <p:txBody>
          <a:bodyPr vert="horz" wrap="square" lIns="0" tIns="12700" rIns="0" bIns="0" rtlCol="0">
            <a:spAutoFit/>
          </a:bodyPr>
          <a:lstStyle/>
          <a:p>
            <a:pPr marL="12700">
              <a:spcBef>
                <a:spcPts val="100"/>
              </a:spcBef>
            </a:pPr>
            <a:r>
              <a:rPr sz="750" spc="-5" dirty="0">
                <a:solidFill>
                  <a:srgbClr val="404040"/>
                </a:solidFill>
                <a:latin typeface="Calibri"/>
                <a:cs typeface="Calibri"/>
              </a:rPr>
              <a:t>NDVI-kultúragörbék</a:t>
            </a:r>
            <a:endParaRPr sz="750">
              <a:solidFill>
                <a:prstClr val="black"/>
              </a:solidFill>
              <a:latin typeface="Calibri"/>
              <a:cs typeface="Calibri"/>
            </a:endParaRPr>
          </a:p>
        </p:txBody>
      </p:sp>
      <p:sp>
        <p:nvSpPr>
          <p:cNvPr id="45" name="object 45"/>
          <p:cNvSpPr/>
          <p:nvPr/>
        </p:nvSpPr>
        <p:spPr>
          <a:xfrm>
            <a:off x="11073766" y="4430714"/>
            <a:ext cx="633095" cy="124460"/>
          </a:xfrm>
          <a:custGeom>
            <a:avLst/>
            <a:gdLst/>
            <a:ahLst/>
            <a:cxnLst/>
            <a:rect l="l" t="t" r="r" b="b"/>
            <a:pathLst>
              <a:path w="633095" h="124460">
                <a:moveTo>
                  <a:pt x="14912" y="88282"/>
                </a:moveTo>
                <a:lnTo>
                  <a:pt x="0" y="88282"/>
                </a:lnTo>
                <a:lnTo>
                  <a:pt x="17895" y="124072"/>
                </a:lnTo>
                <a:lnTo>
                  <a:pt x="32807" y="94247"/>
                </a:lnTo>
                <a:lnTo>
                  <a:pt x="14912" y="94247"/>
                </a:lnTo>
                <a:lnTo>
                  <a:pt x="14912" y="88282"/>
                </a:lnTo>
                <a:close/>
              </a:path>
              <a:path w="633095" h="124460">
                <a:moveTo>
                  <a:pt x="633069" y="0"/>
                </a:moveTo>
                <a:lnTo>
                  <a:pt x="14912" y="0"/>
                </a:lnTo>
                <a:lnTo>
                  <a:pt x="14912" y="94247"/>
                </a:lnTo>
                <a:lnTo>
                  <a:pt x="20877" y="94247"/>
                </a:lnTo>
                <a:lnTo>
                  <a:pt x="20877" y="5965"/>
                </a:lnTo>
                <a:lnTo>
                  <a:pt x="17895" y="5965"/>
                </a:lnTo>
                <a:lnTo>
                  <a:pt x="20877" y="2982"/>
                </a:lnTo>
                <a:lnTo>
                  <a:pt x="633069" y="2982"/>
                </a:lnTo>
                <a:lnTo>
                  <a:pt x="633069" y="0"/>
                </a:lnTo>
                <a:close/>
              </a:path>
              <a:path w="633095" h="124460">
                <a:moveTo>
                  <a:pt x="35790" y="88282"/>
                </a:moveTo>
                <a:lnTo>
                  <a:pt x="20877" y="88282"/>
                </a:lnTo>
                <a:lnTo>
                  <a:pt x="20877" y="94247"/>
                </a:lnTo>
                <a:lnTo>
                  <a:pt x="32807" y="94247"/>
                </a:lnTo>
                <a:lnTo>
                  <a:pt x="35790" y="88282"/>
                </a:lnTo>
                <a:close/>
              </a:path>
              <a:path w="633095" h="124460">
                <a:moveTo>
                  <a:pt x="20877" y="2982"/>
                </a:moveTo>
                <a:lnTo>
                  <a:pt x="17895" y="5965"/>
                </a:lnTo>
                <a:lnTo>
                  <a:pt x="20877" y="5965"/>
                </a:lnTo>
                <a:lnTo>
                  <a:pt x="20877" y="2982"/>
                </a:lnTo>
                <a:close/>
              </a:path>
              <a:path w="633095" h="124460">
                <a:moveTo>
                  <a:pt x="633069" y="2982"/>
                </a:moveTo>
                <a:lnTo>
                  <a:pt x="20877" y="2982"/>
                </a:lnTo>
                <a:lnTo>
                  <a:pt x="20877" y="5965"/>
                </a:lnTo>
                <a:lnTo>
                  <a:pt x="633069" y="5965"/>
                </a:lnTo>
                <a:lnTo>
                  <a:pt x="633069" y="2982"/>
                </a:lnTo>
                <a:close/>
              </a:path>
            </a:pathLst>
          </a:custGeom>
          <a:solidFill>
            <a:srgbClr val="7E7E7E"/>
          </a:solidFill>
        </p:spPr>
        <p:txBody>
          <a:bodyPr wrap="square" lIns="0" tIns="0" rIns="0" bIns="0" rtlCol="0"/>
          <a:lstStyle/>
          <a:p>
            <a:endParaRPr>
              <a:solidFill>
                <a:prstClr val="black"/>
              </a:solidFill>
              <a:latin typeface="Calibri"/>
            </a:endParaRPr>
          </a:p>
        </p:txBody>
      </p:sp>
      <p:grpSp>
        <p:nvGrpSpPr>
          <p:cNvPr id="46" name="object 46"/>
          <p:cNvGrpSpPr/>
          <p:nvPr/>
        </p:nvGrpSpPr>
        <p:grpSpPr>
          <a:xfrm>
            <a:off x="10679761" y="5063604"/>
            <a:ext cx="953769" cy="912494"/>
            <a:chOff x="10254310" y="5063604"/>
            <a:chExt cx="953769" cy="912494"/>
          </a:xfrm>
        </p:grpSpPr>
        <p:sp>
          <p:nvSpPr>
            <p:cNvPr id="47" name="object 47"/>
            <p:cNvSpPr/>
            <p:nvPr/>
          </p:nvSpPr>
          <p:spPr>
            <a:xfrm>
              <a:off x="10654757" y="5063604"/>
              <a:ext cx="36195" cy="147320"/>
            </a:xfrm>
            <a:custGeom>
              <a:avLst/>
              <a:gdLst/>
              <a:ahLst/>
              <a:cxnLst/>
              <a:rect l="l" t="t" r="r" b="b"/>
              <a:pathLst>
                <a:path w="36195" h="147320">
                  <a:moveTo>
                    <a:pt x="14912" y="111248"/>
                  </a:moveTo>
                  <a:lnTo>
                    <a:pt x="0" y="111248"/>
                  </a:lnTo>
                  <a:lnTo>
                    <a:pt x="17895" y="147038"/>
                  </a:lnTo>
                  <a:lnTo>
                    <a:pt x="32807" y="117213"/>
                  </a:lnTo>
                  <a:lnTo>
                    <a:pt x="14912" y="117213"/>
                  </a:lnTo>
                  <a:lnTo>
                    <a:pt x="14912" y="111248"/>
                  </a:lnTo>
                  <a:close/>
                </a:path>
                <a:path w="36195" h="147320">
                  <a:moveTo>
                    <a:pt x="20877" y="0"/>
                  </a:moveTo>
                  <a:lnTo>
                    <a:pt x="14912" y="0"/>
                  </a:lnTo>
                  <a:lnTo>
                    <a:pt x="14912" y="117213"/>
                  </a:lnTo>
                  <a:lnTo>
                    <a:pt x="20877" y="117213"/>
                  </a:lnTo>
                  <a:lnTo>
                    <a:pt x="20877" y="0"/>
                  </a:lnTo>
                  <a:close/>
                </a:path>
                <a:path w="36195" h="147320">
                  <a:moveTo>
                    <a:pt x="35790" y="111248"/>
                  </a:moveTo>
                  <a:lnTo>
                    <a:pt x="20877" y="111248"/>
                  </a:lnTo>
                  <a:lnTo>
                    <a:pt x="20877" y="117213"/>
                  </a:lnTo>
                  <a:lnTo>
                    <a:pt x="32807" y="117213"/>
                  </a:lnTo>
                  <a:lnTo>
                    <a:pt x="35790" y="111248"/>
                  </a:lnTo>
                  <a:close/>
                </a:path>
              </a:pathLst>
            </a:custGeom>
            <a:solidFill>
              <a:srgbClr val="7E7E7E"/>
            </a:solidFill>
          </p:spPr>
          <p:txBody>
            <a:bodyPr wrap="square" lIns="0" tIns="0" rIns="0" bIns="0" rtlCol="0"/>
            <a:lstStyle/>
            <a:p>
              <a:endParaRPr>
                <a:solidFill>
                  <a:prstClr val="black"/>
                </a:solidFill>
                <a:latin typeface="Calibri"/>
              </a:endParaRPr>
            </a:p>
          </p:txBody>
        </p:sp>
        <p:sp>
          <p:nvSpPr>
            <p:cNvPr id="48" name="object 48"/>
            <p:cNvSpPr/>
            <p:nvPr/>
          </p:nvSpPr>
          <p:spPr>
            <a:xfrm>
              <a:off x="10257485" y="5555363"/>
              <a:ext cx="947419" cy="417830"/>
            </a:xfrm>
            <a:custGeom>
              <a:avLst/>
              <a:gdLst/>
              <a:ahLst/>
              <a:cxnLst/>
              <a:rect l="l" t="t" r="r" b="b"/>
              <a:pathLst>
                <a:path w="947420" h="417829">
                  <a:moveTo>
                    <a:pt x="0" y="208657"/>
                  </a:moveTo>
                  <a:lnTo>
                    <a:pt x="473505" y="0"/>
                  </a:lnTo>
                  <a:lnTo>
                    <a:pt x="947010" y="208657"/>
                  </a:lnTo>
                  <a:lnTo>
                    <a:pt x="473505" y="417314"/>
                  </a:lnTo>
                  <a:lnTo>
                    <a:pt x="0" y="208657"/>
                  </a:lnTo>
                  <a:close/>
                </a:path>
              </a:pathLst>
            </a:custGeom>
            <a:ln w="5726">
              <a:solidFill>
                <a:srgbClr val="7E7E7E"/>
              </a:solidFill>
            </a:ln>
          </p:spPr>
          <p:txBody>
            <a:bodyPr wrap="square" lIns="0" tIns="0" rIns="0" bIns="0" rtlCol="0"/>
            <a:lstStyle/>
            <a:p>
              <a:endParaRPr>
                <a:solidFill>
                  <a:prstClr val="black"/>
                </a:solidFill>
                <a:latin typeface="Calibri"/>
              </a:endParaRPr>
            </a:p>
          </p:txBody>
        </p:sp>
      </p:grpSp>
      <p:sp>
        <p:nvSpPr>
          <p:cNvPr id="49" name="object 49"/>
          <p:cNvSpPr/>
          <p:nvPr/>
        </p:nvSpPr>
        <p:spPr>
          <a:xfrm>
            <a:off x="12696495" y="4643428"/>
            <a:ext cx="1521460" cy="201295"/>
          </a:xfrm>
          <a:custGeom>
            <a:avLst/>
            <a:gdLst/>
            <a:ahLst/>
            <a:cxnLst/>
            <a:rect l="l" t="t" r="r" b="b"/>
            <a:pathLst>
              <a:path w="1521459" h="201295">
                <a:moveTo>
                  <a:pt x="0" y="201141"/>
                </a:moveTo>
                <a:lnTo>
                  <a:pt x="304217" y="0"/>
                </a:lnTo>
                <a:lnTo>
                  <a:pt x="1521085" y="0"/>
                </a:lnTo>
                <a:lnTo>
                  <a:pt x="1216868" y="201141"/>
                </a:lnTo>
                <a:lnTo>
                  <a:pt x="0" y="201141"/>
                </a:lnTo>
                <a:close/>
              </a:path>
            </a:pathLst>
          </a:custGeom>
          <a:ln w="5726">
            <a:solidFill>
              <a:srgbClr val="7E7E7E"/>
            </a:solidFill>
          </a:ln>
        </p:spPr>
        <p:txBody>
          <a:bodyPr wrap="square" lIns="0" tIns="0" rIns="0" bIns="0" rtlCol="0"/>
          <a:lstStyle/>
          <a:p>
            <a:endParaRPr>
              <a:solidFill>
                <a:prstClr val="black"/>
              </a:solidFill>
              <a:latin typeface="Calibri"/>
            </a:endParaRPr>
          </a:p>
        </p:txBody>
      </p:sp>
      <p:sp>
        <p:nvSpPr>
          <p:cNvPr id="50" name="object 50"/>
          <p:cNvSpPr txBox="1"/>
          <p:nvPr/>
        </p:nvSpPr>
        <p:spPr>
          <a:xfrm>
            <a:off x="13049154" y="4611281"/>
            <a:ext cx="815975" cy="243656"/>
          </a:xfrm>
          <a:prstGeom prst="rect">
            <a:avLst/>
          </a:prstGeom>
        </p:spPr>
        <p:txBody>
          <a:bodyPr vert="horz" wrap="square" lIns="0" tIns="12700" rIns="0" bIns="0" rtlCol="0">
            <a:spAutoFit/>
          </a:bodyPr>
          <a:lstStyle/>
          <a:p>
            <a:pPr marL="88900" marR="5080" indent="-76835">
              <a:spcBef>
                <a:spcPts val="100"/>
              </a:spcBef>
            </a:pPr>
            <a:r>
              <a:rPr sz="750" spc="-5" dirty="0">
                <a:solidFill>
                  <a:srgbClr val="404040"/>
                </a:solidFill>
                <a:latin typeface="Calibri"/>
                <a:cs typeface="Calibri"/>
              </a:rPr>
              <a:t>Szántóterületek</a:t>
            </a:r>
            <a:r>
              <a:rPr sz="750" spc="-65" dirty="0">
                <a:solidFill>
                  <a:srgbClr val="404040"/>
                </a:solidFill>
                <a:latin typeface="Calibri"/>
                <a:cs typeface="Calibri"/>
              </a:rPr>
              <a:t> </a:t>
            </a:r>
            <a:r>
              <a:rPr sz="750" spc="-5" dirty="0">
                <a:solidFill>
                  <a:srgbClr val="404040"/>
                </a:solidFill>
                <a:latin typeface="Calibri"/>
                <a:cs typeface="Calibri"/>
              </a:rPr>
              <a:t>havi  NDVI-adatbázisa</a:t>
            </a:r>
            <a:endParaRPr sz="750">
              <a:solidFill>
                <a:prstClr val="black"/>
              </a:solidFill>
              <a:latin typeface="Calibri"/>
              <a:cs typeface="Calibri"/>
            </a:endParaRPr>
          </a:p>
        </p:txBody>
      </p:sp>
      <p:sp>
        <p:nvSpPr>
          <p:cNvPr id="51" name="object 51"/>
          <p:cNvSpPr/>
          <p:nvPr/>
        </p:nvSpPr>
        <p:spPr>
          <a:xfrm>
            <a:off x="12898352" y="5063606"/>
            <a:ext cx="1304290" cy="201295"/>
          </a:xfrm>
          <a:custGeom>
            <a:avLst/>
            <a:gdLst/>
            <a:ahLst/>
            <a:cxnLst/>
            <a:rect l="l" t="t" r="r" b="b"/>
            <a:pathLst>
              <a:path w="1304290" h="201295">
                <a:moveTo>
                  <a:pt x="0" y="201141"/>
                </a:moveTo>
                <a:lnTo>
                  <a:pt x="260851" y="0"/>
                </a:lnTo>
                <a:lnTo>
                  <a:pt x="1304196" y="0"/>
                </a:lnTo>
                <a:lnTo>
                  <a:pt x="1043345" y="201141"/>
                </a:lnTo>
                <a:lnTo>
                  <a:pt x="0" y="201141"/>
                </a:lnTo>
                <a:close/>
              </a:path>
            </a:pathLst>
          </a:custGeom>
          <a:ln w="5726">
            <a:solidFill>
              <a:srgbClr val="7E7E7E"/>
            </a:solidFill>
          </a:ln>
        </p:spPr>
        <p:txBody>
          <a:bodyPr wrap="square" lIns="0" tIns="0" rIns="0" bIns="0" rtlCol="0"/>
          <a:lstStyle/>
          <a:p>
            <a:endParaRPr>
              <a:solidFill>
                <a:prstClr val="black"/>
              </a:solidFill>
              <a:latin typeface="Calibri"/>
            </a:endParaRPr>
          </a:p>
        </p:txBody>
      </p:sp>
      <p:sp>
        <p:nvSpPr>
          <p:cNvPr id="52" name="object 52"/>
          <p:cNvSpPr/>
          <p:nvPr/>
        </p:nvSpPr>
        <p:spPr>
          <a:xfrm>
            <a:off x="12777382" y="4430725"/>
            <a:ext cx="697865" cy="536575"/>
          </a:xfrm>
          <a:custGeom>
            <a:avLst/>
            <a:gdLst/>
            <a:ahLst/>
            <a:cxnLst/>
            <a:rect l="l" t="t" r="r" b="b"/>
            <a:pathLst>
              <a:path w="697865" h="536575">
                <a:moveTo>
                  <a:pt x="35788" y="500583"/>
                </a:moveTo>
                <a:lnTo>
                  <a:pt x="20866" y="500583"/>
                </a:lnTo>
                <a:lnTo>
                  <a:pt x="20866" y="413854"/>
                </a:lnTo>
                <a:lnTo>
                  <a:pt x="14909" y="413854"/>
                </a:lnTo>
                <a:lnTo>
                  <a:pt x="14909" y="500583"/>
                </a:lnTo>
                <a:lnTo>
                  <a:pt x="0" y="500583"/>
                </a:lnTo>
                <a:lnTo>
                  <a:pt x="17894" y="536371"/>
                </a:lnTo>
                <a:lnTo>
                  <a:pt x="32804" y="506552"/>
                </a:lnTo>
                <a:lnTo>
                  <a:pt x="35788" y="500583"/>
                </a:lnTo>
                <a:close/>
              </a:path>
              <a:path w="697865" h="536575">
                <a:moveTo>
                  <a:pt x="697369" y="177279"/>
                </a:moveTo>
                <a:lnTo>
                  <a:pt x="682459" y="177279"/>
                </a:lnTo>
                <a:lnTo>
                  <a:pt x="682459" y="5956"/>
                </a:lnTo>
                <a:lnTo>
                  <a:pt x="682459" y="2971"/>
                </a:lnTo>
                <a:lnTo>
                  <a:pt x="682459" y="0"/>
                </a:lnTo>
                <a:lnTo>
                  <a:pt x="164630" y="0"/>
                </a:lnTo>
                <a:lnTo>
                  <a:pt x="164630" y="5956"/>
                </a:lnTo>
                <a:lnTo>
                  <a:pt x="676490" y="5956"/>
                </a:lnTo>
                <a:lnTo>
                  <a:pt x="676490" y="177279"/>
                </a:lnTo>
                <a:lnTo>
                  <a:pt x="661581" y="177279"/>
                </a:lnTo>
                <a:lnTo>
                  <a:pt x="679475" y="213067"/>
                </a:lnTo>
                <a:lnTo>
                  <a:pt x="694385" y="183235"/>
                </a:lnTo>
                <a:lnTo>
                  <a:pt x="697369" y="177279"/>
                </a:lnTo>
                <a:close/>
              </a:path>
            </a:pathLst>
          </a:custGeom>
          <a:solidFill>
            <a:srgbClr val="7E7E7E"/>
          </a:solidFill>
        </p:spPr>
        <p:txBody>
          <a:bodyPr wrap="square" lIns="0" tIns="0" rIns="0" bIns="0" rtlCol="0"/>
          <a:lstStyle/>
          <a:p>
            <a:endParaRPr>
              <a:solidFill>
                <a:prstClr val="black"/>
              </a:solidFill>
              <a:latin typeface="Calibri"/>
            </a:endParaRPr>
          </a:p>
        </p:txBody>
      </p:sp>
      <p:sp>
        <p:nvSpPr>
          <p:cNvPr id="53" name="object 53"/>
          <p:cNvSpPr txBox="1"/>
          <p:nvPr/>
        </p:nvSpPr>
        <p:spPr>
          <a:xfrm>
            <a:off x="13300699" y="5031280"/>
            <a:ext cx="500380" cy="243656"/>
          </a:xfrm>
          <a:prstGeom prst="rect">
            <a:avLst/>
          </a:prstGeom>
        </p:spPr>
        <p:txBody>
          <a:bodyPr vert="horz" wrap="square" lIns="0" tIns="12700" rIns="0" bIns="0" rtlCol="0">
            <a:spAutoFit/>
          </a:bodyPr>
          <a:lstStyle/>
          <a:p>
            <a:pPr marL="58419" marR="5080" indent="-46355">
              <a:spcBef>
                <a:spcPts val="100"/>
              </a:spcBef>
            </a:pPr>
            <a:r>
              <a:rPr sz="750" spc="-5" dirty="0">
                <a:solidFill>
                  <a:srgbClr val="404040"/>
                </a:solidFill>
                <a:latin typeface="Calibri"/>
                <a:cs typeface="Calibri"/>
              </a:rPr>
              <a:t>O</a:t>
            </a:r>
            <a:r>
              <a:rPr sz="750" spc="-10" dirty="0">
                <a:solidFill>
                  <a:srgbClr val="404040"/>
                </a:solidFill>
                <a:latin typeface="Calibri"/>
                <a:cs typeface="Calibri"/>
              </a:rPr>
              <a:t>s</a:t>
            </a:r>
            <a:r>
              <a:rPr sz="750" dirty="0">
                <a:solidFill>
                  <a:srgbClr val="404040"/>
                </a:solidFill>
                <a:latin typeface="Calibri"/>
                <a:cs typeface="Calibri"/>
              </a:rPr>
              <a:t>z</a:t>
            </a:r>
            <a:r>
              <a:rPr sz="750" spc="-10" dirty="0">
                <a:solidFill>
                  <a:srgbClr val="404040"/>
                </a:solidFill>
                <a:latin typeface="Calibri"/>
                <a:cs typeface="Calibri"/>
              </a:rPr>
              <a:t>t</a:t>
            </a:r>
            <a:r>
              <a:rPr sz="750" dirty="0">
                <a:solidFill>
                  <a:srgbClr val="404040"/>
                </a:solidFill>
                <a:latin typeface="Calibri"/>
                <a:cs typeface="Calibri"/>
              </a:rPr>
              <a:t>ál</a:t>
            </a:r>
            <a:r>
              <a:rPr sz="750" spc="-15" dirty="0">
                <a:solidFill>
                  <a:srgbClr val="404040"/>
                </a:solidFill>
                <a:latin typeface="Calibri"/>
                <a:cs typeface="Calibri"/>
              </a:rPr>
              <a:t>yoz</a:t>
            </a:r>
            <a:r>
              <a:rPr sz="750" spc="-5" dirty="0">
                <a:solidFill>
                  <a:srgbClr val="404040"/>
                </a:solidFill>
                <a:latin typeface="Calibri"/>
                <a:cs typeface="Calibri"/>
              </a:rPr>
              <a:t>o</a:t>
            </a:r>
            <a:r>
              <a:rPr sz="750" spc="-10" dirty="0">
                <a:solidFill>
                  <a:srgbClr val="404040"/>
                </a:solidFill>
                <a:latin typeface="Calibri"/>
                <a:cs typeface="Calibri"/>
              </a:rPr>
              <a:t>t</a:t>
            </a:r>
            <a:r>
              <a:rPr sz="750" dirty="0">
                <a:solidFill>
                  <a:srgbClr val="404040"/>
                </a:solidFill>
                <a:latin typeface="Calibri"/>
                <a:cs typeface="Calibri"/>
              </a:rPr>
              <a:t>t  </a:t>
            </a:r>
            <a:r>
              <a:rPr sz="750" spc="-5" dirty="0">
                <a:solidFill>
                  <a:srgbClr val="404040"/>
                </a:solidFill>
                <a:latin typeface="Calibri"/>
                <a:cs typeface="Calibri"/>
              </a:rPr>
              <a:t>pontréteg</a:t>
            </a:r>
            <a:endParaRPr sz="750">
              <a:solidFill>
                <a:prstClr val="black"/>
              </a:solidFill>
              <a:latin typeface="Calibri"/>
              <a:cs typeface="Calibri"/>
            </a:endParaRPr>
          </a:p>
        </p:txBody>
      </p:sp>
      <p:sp>
        <p:nvSpPr>
          <p:cNvPr id="54" name="object 54"/>
          <p:cNvSpPr txBox="1"/>
          <p:nvPr/>
        </p:nvSpPr>
        <p:spPr>
          <a:xfrm>
            <a:off x="11751633" y="4960529"/>
            <a:ext cx="1141095" cy="246862"/>
          </a:xfrm>
          <a:prstGeom prst="rect">
            <a:avLst/>
          </a:prstGeom>
          <a:solidFill>
            <a:srgbClr val="EADCDC"/>
          </a:solidFill>
          <a:ln w="4294">
            <a:solidFill>
              <a:srgbClr val="7E7E7E"/>
            </a:solidFill>
          </a:ln>
        </p:spPr>
        <p:txBody>
          <a:bodyPr vert="horz" wrap="square" lIns="0" tIns="15875" rIns="0" bIns="0" rtlCol="0">
            <a:spAutoFit/>
          </a:bodyPr>
          <a:lstStyle/>
          <a:p>
            <a:pPr algn="ctr">
              <a:spcBef>
                <a:spcPts val="125"/>
              </a:spcBef>
            </a:pPr>
            <a:r>
              <a:rPr sz="750" spc="-5" dirty="0">
                <a:solidFill>
                  <a:srgbClr val="404040"/>
                </a:solidFill>
                <a:latin typeface="Calibri"/>
                <a:cs typeface="Calibri"/>
              </a:rPr>
              <a:t>Klaszteranalízis</a:t>
            </a:r>
            <a:endParaRPr sz="750">
              <a:solidFill>
                <a:prstClr val="black"/>
              </a:solidFill>
              <a:latin typeface="Calibri"/>
              <a:cs typeface="Calibri"/>
            </a:endParaRPr>
          </a:p>
          <a:p>
            <a:pPr algn="ctr"/>
            <a:r>
              <a:rPr sz="750" i="1" spc="-5" dirty="0">
                <a:solidFill>
                  <a:srgbClr val="404040"/>
                </a:solidFill>
                <a:latin typeface="Calibri"/>
                <a:cs typeface="Calibri"/>
              </a:rPr>
              <a:t>(Attribute based</a:t>
            </a:r>
            <a:r>
              <a:rPr sz="750" i="1" spc="-20" dirty="0">
                <a:solidFill>
                  <a:srgbClr val="404040"/>
                </a:solidFill>
                <a:latin typeface="Calibri"/>
                <a:cs typeface="Calibri"/>
              </a:rPr>
              <a:t> </a:t>
            </a:r>
            <a:r>
              <a:rPr sz="750" i="1" spc="-5" dirty="0">
                <a:solidFill>
                  <a:srgbClr val="404040"/>
                </a:solidFill>
                <a:latin typeface="Calibri"/>
                <a:cs typeface="Calibri"/>
              </a:rPr>
              <a:t>clustering)</a:t>
            </a:r>
            <a:endParaRPr sz="750">
              <a:solidFill>
                <a:prstClr val="black"/>
              </a:solidFill>
              <a:latin typeface="Calibri"/>
              <a:cs typeface="Calibri"/>
            </a:endParaRPr>
          </a:p>
        </p:txBody>
      </p:sp>
      <p:sp>
        <p:nvSpPr>
          <p:cNvPr id="55" name="object 55"/>
          <p:cNvSpPr/>
          <p:nvPr/>
        </p:nvSpPr>
        <p:spPr>
          <a:xfrm>
            <a:off x="11629945" y="5235398"/>
            <a:ext cx="709930" cy="541020"/>
          </a:xfrm>
          <a:custGeom>
            <a:avLst/>
            <a:gdLst/>
            <a:ahLst/>
            <a:cxnLst/>
            <a:rect l="l" t="t" r="r" b="b"/>
            <a:pathLst>
              <a:path w="709929" h="541020">
                <a:moveTo>
                  <a:pt x="688664" y="534825"/>
                </a:moveTo>
                <a:lnTo>
                  <a:pt x="0" y="534825"/>
                </a:lnTo>
                <a:lnTo>
                  <a:pt x="0" y="540790"/>
                </a:lnTo>
                <a:lnTo>
                  <a:pt x="694629" y="540790"/>
                </a:lnTo>
                <a:lnTo>
                  <a:pt x="694629" y="537808"/>
                </a:lnTo>
                <a:lnTo>
                  <a:pt x="688664" y="537808"/>
                </a:lnTo>
                <a:lnTo>
                  <a:pt x="688664" y="534825"/>
                </a:lnTo>
                <a:close/>
              </a:path>
              <a:path w="709929" h="541020">
                <a:moveTo>
                  <a:pt x="694629" y="29825"/>
                </a:moveTo>
                <a:lnTo>
                  <a:pt x="688664" y="29825"/>
                </a:lnTo>
                <a:lnTo>
                  <a:pt x="688664" y="537808"/>
                </a:lnTo>
                <a:lnTo>
                  <a:pt x="691646" y="534825"/>
                </a:lnTo>
                <a:lnTo>
                  <a:pt x="694629" y="534825"/>
                </a:lnTo>
                <a:lnTo>
                  <a:pt x="694629" y="29825"/>
                </a:lnTo>
                <a:close/>
              </a:path>
              <a:path w="709929" h="541020">
                <a:moveTo>
                  <a:pt x="694629" y="534825"/>
                </a:moveTo>
                <a:lnTo>
                  <a:pt x="691646" y="534825"/>
                </a:lnTo>
                <a:lnTo>
                  <a:pt x="688664" y="537808"/>
                </a:lnTo>
                <a:lnTo>
                  <a:pt x="694629" y="537808"/>
                </a:lnTo>
                <a:lnTo>
                  <a:pt x="694629" y="534825"/>
                </a:lnTo>
                <a:close/>
              </a:path>
              <a:path w="709929" h="541020">
                <a:moveTo>
                  <a:pt x="691646" y="0"/>
                </a:moveTo>
                <a:lnTo>
                  <a:pt x="673751" y="35790"/>
                </a:lnTo>
                <a:lnTo>
                  <a:pt x="688664" y="35790"/>
                </a:lnTo>
                <a:lnTo>
                  <a:pt x="688664" y="29825"/>
                </a:lnTo>
                <a:lnTo>
                  <a:pt x="706559" y="29825"/>
                </a:lnTo>
                <a:lnTo>
                  <a:pt x="691646" y="0"/>
                </a:lnTo>
                <a:close/>
              </a:path>
              <a:path w="709929" h="541020">
                <a:moveTo>
                  <a:pt x="706559" y="29825"/>
                </a:moveTo>
                <a:lnTo>
                  <a:pt x="694629" y="29825"/>
                </a:lnTo>
                <a:lnTo>
                  <a:pt x="694629" y="35790"/>
                </a:lnTo>
                <a:lnTo>
                  <a:pt x="709541" y="35790"/>
                </a:lnTo>
                <a:lnTo>
                  <a:pt x="706559" y="29825"/>
                </a:lnTo>
                <a:close/>
              </a:path>
            </a:pathLst>
          </a:custGeom>
          <a:solidFill>
            <a:srgbClr val="7E7E7E"/>
          </a:solidFill>
        </p:spPr>
        <p:txBody>
          <a:bodyPr wrap="square" lIns="0" tIns="0" rIns="0" bIns="0" rtlCol="0"/>
          <a:lstStyle/>
          <a:p>
            <a:endParaRPr>
              <a:solidFill>
                <a:prstClr val="black"/>
              </a:solidFill>
              <a:latin typeface="Calibri"/>
            </a:endParaRPr>
          </a:p>
        </p:txBody>
      </p:sp>
      <p:sp>
        <p:nvSpPr>
          <p:cNvPr id="56" name="object 56"/>
          <p:cNvSpPr/>
          <p:nvPr/>
        </p:nvSpPr>
        <p:spPr>
          <a:xfrm>
            <a:off x="13027197" y="5740040"/>
            <a:ext cx="1031240" cy="200660"/>
          </a:xfrm>
          <a:custGeom>
            <a:avLst/>
            <a:gdLst/>
            <a:ahLst/>
            <a:cxnLst/>
            <a:rect l="l" t="t" r="r" b="b"/>
            <a:pathLst>
              <a:path w="1031240" h="200660">
                <a:moveTo>
                  <a:pt x="165828" y="0"/>
                </a:moveTo>
                <a:lnTo>
                  <a:pt x="864931" y="0"/>
                </a:lnTo>
                <a:lnTo>
                  <a:pt x="917337" y="5107"/>
                </a:lnTo>
                <a:lnTo>
                  <a:pt x="962857" y="19332"/>
                </a:lnTo>
                <a:lnTo>
                  <a:pt x="998757" y="41024"/>
                </a:lnTo>
                <a:lnTo>
                  <a:pt x="1022303" y="68534"/>
                </a:lnTo>
                <a:lnTo>
                  <a:pt x="1030759" y="100212"/>
                </a:lnTo>
                <a:lnTo>
                  <a:pt x="1022303" y="131891"/>
                </a:lnTo>
                <a:lnTo>
                  <a:pt x="998757" y="159401"/>
                </a:lnTo>
                <a:lnTo>
                  <a:pt x="962857" y="181092"/>
                </a:lnTo>
                <a:lnTo>
                  <a:pt x="917337" y="195317"/>
                </a:lnTo>
                <a:lnTo>
                  <a:pt x="864931" y="200425"/>
                </a:lnTo>
                <a:lnTo>
                  <a:pt x="165828" y="200425"/>
                </a:lnTo>
                <a:lnTo>
                  <a:pt x="113421" y="195317"/>
                </a:lnTo>
                <a:lnTo>
                  <a:pt x="67901" y="181092"/>
                </a:lnTo>
                <a:lnTo>
                  <a:pt x="32001" y="159401"/>
                </a:lnTo>
                <a:lnTo>
                  <a:pt x="0" y="100212"/>
                </a:lnTo>
                <a:lnTo>
                  <a:pt x="8456" y="68534"/>
                </a:lnTo>
                <a:lnTo>
                  <a:pt x="32001" y="41024"/>
                </a:lnTo>
                <a:lnTo>
                  <a:pt x="67901" y="19332"/>
                </a:lnTo>
                <a:lnTo>
                  <a:pt x="113421" y="5107"/>
                </a:lnTo>
                <a:lnTo>
                  <a:pt x="165828" y="0"/>
                </a:lnTo>
                <a:close/>
              </a:path>
            </a:pathLst>
          </a:custGeom>
          <a:ln w="5726">
            <a:solidFill>
              <a:srgbClr val="7E7E7E"/>
            </a:solidFill>
          </a:ln>
        </p:spPr>
        <p:txBody>
          <a:bodyPr wrap="square" lIns="0" tIns="0" rIns="0" bIns="0" rtlCol="0"/>
          <a:lstStyle/>
          <a:p>
            <a:endParaRPr>
              <a:solidFill>
                <a:prstClr val="black"/>
              </a:solidFill>
              <a:latin typeface="Calibri"/>
            </a:endParaRPr>
          </a:p>
        </p:txBody>
      </p:sp>
      <p:sp>
        <p:nvSpPr>
          <p:cNvPr id="57" name="object 57"/>
          <p:cNvSpPr txBox="1"/>
          <p:nvPr/>
        </p:nvSpPr>
        <p:spPr>
          <a:xfrm>
            <a:off x="13135588" y="5707417"/>
            <a:ext cx="814705" cy="243656"/>
          </a:xfrm>
          <a:prstGeom prst="rect">
            <a:avLst/>
          </a:prstGeom>
        </p:spPr>
        <p:txBody>
          <a:bodyPr vert="horz" wrap="square" lIns="0" tIns="12700" rIns="0" bIns="0" rtlCol="0">
            <a:spAutoFit/>
          </a:bodyPr>
          <a:lstStyle/>
          <a:p>
            <a:pPr marL="254635" marR="5080" indent="-242570">
              <a:spcBef>
                <a:spcPts val="100"/>
              </a:spcBef>
            </a:pPr>
            <a:r>
              <a:rPr sz="750" spc="-10" dirty="0">
                <a:solidFill>
                  <a:srgbClr val="404040"/>
                </a:solidFill>
                <a:latin typeface="Calibri"/>
                <a:cs typeface="Calibri"/>
              </a:rPr>
              <a:t>Éves</a:t>
            </a:r>
            <a:r>
              <a:rPr sz="750" spc="-45" dirty="0">
                <a:solidFill>
                  <a:srgbClr val="404040"/>
                </a:solidFill>
                <a:latin typeface="Calibri"/>
                <a:cs typeface="Calibri"/>
              </a:rPr>
              <a:t> </a:t>
            </a:r>
            <a:r>
              <a:rPr sz="750" spc="-5" dirty="0">
                <a:solidFill>
                  <a:srgbClr val="404040"/>
                </a:solidFill>
                <a:latin typeface="Calibri"/>
                <a:cs typeface="Calibri"/>
              </a:rPr>
              <a:t>kultúracsoport-  </a:t>
            </a:r>
            <a:r>
              <a:rPr sz="750" spc="-10" dirty="0">
                <a:solidFill>
                  <a:srgbClr val="404040"/>
                </a:solidFill>
                <a:latin typeface="Calibri"/>
                <a:cs typeface="Calibri"/>
              </a:rPr>
              <a:t>fedvény</a:t>
            </a:r>
            <a:endParaRPr sz="750">
              <a:solidFill>
                <a:prstClr val="black"/>
              </a:solidFill>
              <a:latin typeface="Calibri"/>
              <a:cs typeface="Calibri"/>
            </a:endParaRPr>
          </a:p>
        </p:txBody>
      </p:sp>
      <p:sp>
        <p:nvSpPr>
          <p:cNvPr id="58" name="object 58"/>
          <p:cNvSpPr txBox="1"/>
          <p:nvPr/>
        </p:nvSpPr>
        <p:spPr>
          <a:xfrm>
            <a:off x="10495395" y="5234683"/>
            <a:ext cx="1206500" cy="246221"/>
          </a:xfrm>
          <a:prstGeom prst="rect">
            <a:avLst/>
          </a:prstGeom>
          <a:ln w="4294">
            <a:solidFill>
              <a:srgbClr val="7E7E7E"/>
            </a:solidFill>
          </a:ln>
        </p:spPr>
        <p:txBody>
          <a:bodyPr vert="horz" wrap="square" lIns="0" tIns="15240" rIns="0" bIns="0" rtlCol="0">
            <a:spAutoFit/>
          </a:bodyPr>
          <a:lstStyle/>
          <a:p>
            <a:pPr marL="377825" marR="262255" indent="-106680">
              <a:spcBef>
                <a:spcPts val="120"/>
              </a:spcBef>
            </a:pPr>
            <a:r>
              <a:rPr sz="750" spc="-15" dirty="0">
                <a:solidFill>
                  <a:srgbClr val="404040"/>
                </a:solidFill>
                <a:latin typeface="Calibri"/>
                <a:cs typeface="Calibri"/>
              </a:rPr>
              <a:t>K</a:t>
            </a:r>
            <a:r>
              <a:rPr sz="750" spc="-5" dirty="0">
                <a:solidFill>
                  <a:srgbClr val="404040"/>
                </a:solidFill>
                <a:latin typeface="Calibri"/>
                <a:cs typeface="Calibri"/>
              </a:rPr>
              <a:t>u</a:t>
            </a:r>
            <a:r>
              <a:rPr sz="750" dirty="0">
                <a:solidFill>
                  <a:srgbClr val="404040"/>
                </a:solidFill>
                <a:latin typeface="Calibri"/>
                <a:cs typeface="Calibri"/>
              </a:rPr>
              <a:t>lt</a:t>
            </a:r>
            <a:r>
              <a:rPr sz="750" spc="-5" dirty="0">
                <a:solidFill>
                  <a:srgbClr val="404040"/>
                </a:solidFill>
                <a:latin typeface="Calibri"/>
                <a:cs typeface="Calibri"/>
              </a:rPr>
              <a:t>ú</a:t>
            </a:r>
            <a:r>
              <a:rPr sz="750" spc="-20" dirty="0">
                <a:solidFill>
                  <a:srgbClr val="404040"/>
                </a:solidFill>
                <a:latin typeface="Calibri"/>
                <a:cs typeface="Calibri"/>
              </a:rPr>
              <a:t>r</a:t>
            </a:r>
            <a:r>
              <a:rPr sz="750" dirty="0">
                <a:solidFill>
                  <a:srgbClr val="404040"/>
                </a:solidFill>
                <a:latin typeface="Calibri"/>
                <a:cs typeface="Calibri"/>
              </a:rPr>
              <a:t>acsopor</a:t>
            </a:r>
            <a:r>
              <a:rPr sz="750" spc="-10" dirty="0">
                <a:solidFill>
                  <a:srgbClr val="404040"/>
                </a:solidFill>
                <a:latin typeface="Calibri"/>
                <a:cs typeface="Calibri"/>
              </a:rPr>
              <a:t>t</a:t>
            </a:r>
            <a:r>
              <a:rPr sz="750" spc="-5" dirty="0">
                <a:solidFill>
                  <a:srgbClr val="404040"/>
                </a:solidFill>
                <a:latin typeface="Calibri"/>
                <a:cs typeface="Calibri"/>
              </a:rPr>
              <a:t>ok  azonosítása</a:t>
            </a:r>
            <a:endParaRPr sz="750">
              <a:solidFill>
                <a:prstClr val="black"/>
              </a:solidFill>
              <a:latin typeface="Calibri"/>
              <a:cs typeface="Calibri"/>
            </a:endParaRPr>
          </a:p>
        </p:txBody>
      </p:sp>
      <p:sp>
        <p:nvSpPr>
          <p:cNvPr id="59" name="object 59"/>
          <p:cNvSpPr/>
          <p:nvPr/>
        </p:nvSpPr>
        <p:spPr>
          <a:xfrm>
            <a:off x="13531841" y="5277631"/>
            <a:ext cx="36195" cy="122555"/>
          </a:xfrm>
          <a:custGeom>
            <a:avLst/>
            <a:gdLst/>
            <a:ahLst/>
            <a:cxnLst/>
            <a:rect l="l" t="t" r="r" b="b"/>
            <a:pathLst>
              <a:path w="36194" h="122554">
                <a:moveTo>
                  <a:pt x="14912" y="86731"/>
                </a:moveTo>
                <a:lnTo>
                  <a:pt x="0" y="86731"/>
                </a:lnTo>
                <a:lnTo>
                  <a:pt x="17895" y="122521"/>
                </a:lnTo>
                <a:lnTo>
                  <a:pt x="32807" y="92696"/>
                </a:lnTo>
                <a:lnTo>
                  <a:pt x="14912" y="92696"/>
                </a:lnTo>
                <a:lnTo>
                  <a:pt x="14912" y="86731"/>
                </a:lnTo>
                <a:close/>
              </a:path>
              <a:path w="36194" h="122554">
                <a:moveTo>
                  <a:pt x="20877" y="0"/>
                </a:moveTo>
                <a:lnTo>
                  <a:pt x="14912" y="0"/>
                </a:lnTo>
                <a:lnTo>
                  <a:pt x="14912" y="92696"/>
                </a:lnTo>
                <a:lnTo>
                  <a:pt x="20877" y="92696"/>
                </a:lnTo>
                <a:lnTo>
                  <a:pt x="20877" y="0"/>
                </a:lnTo>
                <a:close/>
              </a:path>
              <a:path w="36194" h="122554">
                <a:moveTo>
                  <a:pt x="35790" y="86731"/>
                </a:moveTo>
                <a:lnTo>
                  <a:pt x="20877" y="86731"/>
                </a:lnTo>
                <a:lnTo>
                  <a:pt x="20877" y="92696"/>
                </a:lnTo>
                <a:lnTo>
                  <a:pt x="32807" y="92696"/>
                </a:lnTo>
                <a:lnTo>
                  <a:pt x="35790" y="86731"/>
                </a:lnTo>
                <a:close/>
              </a:path>
            </a:pathLst>
          </a:custGeom>
          <a:solidFill>
            <a:srgbClr val="7E7E7E"/>
          </a:solidFill>
        </p:spPr>
        <p:txBody>
          <a:bodyPr wrap="square" lIns="0" tIns="0" rIns="0" bIns="0" rtlCol="0"/>
          <a:lstStyle/>
          <a:p>
            <a:endParaRPr>
              <a:solidFill>
                <a:prstClr val="black"/>
              </a:solidFill>
              <a:latin typeface="Calibri"/>
            </a:endParaRPr>
          </a:p>
        </p:txBody>
      </p:sp>
      <p:sp>
        <p:nvSpPr>
          <p:cNvPr id="60" name="object 60"/>
          <p:cNvSpPr txBox="1"/>
          <p:nvPr/>
        </p:nvSpPr>
        <p:spPr>
          <a:xfrm>
            <a:off x="13041514" y="5423655"/>
            <a:ext cx="1016635" cy="130805"/>
          </a:xfrm>
          <a:prstGeom prst="rect">
            <a:avLst/>
          </a:prstGeom>
          <a:solidFill>
            <a:srgbClr val="EADCDC"/>
          </a:solidFill>
          <a:ln w="4294">
            <a:solidFill>
              <a:srgbClr val="7E7E7E"/>
            </a:solidFill>
          </a:ln>
        </p:spPr>
        <p:txBody>
          <a:bodyPr vert="horz" wrap="square" lIns="0" tIns="15240" rIns="0" bIns="0" rtlCol="0">
            <a:spAutoFit/>
          </a:bodyPr>
          <a:lstStyle/>
          <a:p>
            <a:pPr marL="113664">
              <a:spcBef>
                <a:spcPts val="120"/>
              </a:spcBef>
            </a:pPr>
            <a:r>
              <a:rPr sz="750" spc="-10" dirty="0">
                <a:solidFill>
                  <a:srgbClr val="404040"/>
                </a:solidFill>
                <a:latin typeface="Calibri"/>
                <a:cs typeface="Calibri"/>
              </a:rPr>
              <a:t>Összevonás,</a:t>
            </a:r>
            <a:r>
              <a:rPr sz="750" spc="5" dirty="0">
                <a:solidFill>
                  <a:srgbClr val="404040"/>
                </a:solidFill>
                <a:latin typeface="Calibri"/>
                <a:cs typeface="Calibri"/>
              </a:rPr>
              <a:t> </a:t>
            </a:r>
            <a:r>
              <a:rPr sz="750" spc="-5" dirty="0">
                <a:solidFill>
                  <a:srgbClr val="404040"/>
                </a:solidFill>
                <a:latin typeface="Calibri"/>
                <a:cs typeface="Calibri"/>
              </a:rPr>
              <a:t>tisztítás</a:t>
            </a:r>
            <a:endParaRPr sz="750">
              <a:solidFill>
                <a:prstClr val="black"/>
              </a:solidFill>
              <a:latin typeface="Calibri"/>
              <a:cs typeface="Calibri"/>
            </a:endParaRPr>
          </a:p>
        </p:txBody>
      </p:sp>
      <p:sp>
        <p:nvSpPr>
          <p:cNvPr id="61" name="object 61"/>
          <p:cNvSpPr txBox="1"/>
          <p:nvPr/>
        </p:nvSpPr>
        <p:spPr>
          <a:xfrm>
            <a:off x="10488952" y="4562900"/>
            <a:ext cx="1217930" cy="122469"/>
          </a:xfrm>
          <a:prstGeom prst="rect">
            <a:avLst/>
          </a:prstGeom>
          <a:solidFill>
            <a:srgbClr val="EADCDC"/>
          </a:solidFill>
          <a:ln w="4294">
            <a:solidFill>
              <a:srgbClr val="7E7E7E"/>
            </a:solidFill>
          </a:ln>
        </p:spPr>
        <p:txBody>
          <a:bodyPr vert="horz" wrap="square" lIns="0" tIns="6985" rIns="0" bIns="0" rtlCol="0">
            <a:spAutoFit/>
          </a:bodyPr>
          <a:lstStyle/>
          <a:p>
            <a:pPr marL="54610">
              <a:spcBef>
                <a:spcPts val="55"/>
              </a:spcBef>
            </a:pPr>
            <a:r>
              <a:rPr sz="750" spc="-10" dirty="0">
                <a:solidFill>
                  <a:srgbClr val="404040"/>
                </a:solidFill>
                <a:latin typeface="Calibri"/>
                <a:cs typeface="Calibri"/>
              </a:rPr>
              <a:t>Tanulóterületek</a:t>
            </a:r>
            <a:r>
              <a:rPr sz="750" spc="-15" dirty="0">
                <a:solidFill>
                  <a:srgbClr val="404040"/>
                </a:solidFill>
                <a:latin typeface="Calibri"/>
                <a:cs typeface="Calibri"/>
              </a:rPr>
              <a:t> </a:t>
            </a:r>
            <a:r>
              <a:rPr sz="750" spc="-5" dirty="0">
                <a:solidFill>
                  <a:srgbClr val="404040"/>
                </a:solidFill>
                <a:latin typeface="Calibri"/>
                <a:cs typeface="Calibri"/>
              </a:rPr>
              <a:t>kiértékelése</a:t>
            </a:r>
            <a:endParaRPr sz="750">
              <a:solidFill>
                <a:prstClr val="black"/>
              </a:solidFill>
              <a:latin typeface="Calibri"/>
              <a:cs typeface="Calibri"/>
            </a:endParaRPr>
          </a:p>
        </p:txBody>
      </p:sp>
      <p:sp>
        <p:nvSpPr>
          <p:cNvPr id="62" name="object 62"/>
          <p:cNvSpPr/>
          <p:nvPr/>
        </p:nvSpPr>
        <p:spPr>
          <a:xfrm>
            <a:off x="11027118" y="3769435"/>
            <a:ext cx="2604770" cy="527050"/>
          </a:xfrm>
          <a:custGeom>
            <a:avLst/>
            <a:gdLst/>
            <a:ahLst/>
            <a:cxnLst/>
            <a:rect l="l" t="t" r="r" b="b"/>
            <a:pathLst>
              <a:path w="2604769" h="527050">
                <a:moveTo>
                  <a:pt x="822210" y="305587"/>
                </a:moveTo>
                <a:lnTo>
                  <a:pt x="816254" y="302602"/>
                </a:lnTo>
                <a:lnTo>
                  <a:pt x="786422" y="287693"/>
                </a:lnTo>
                <a:lnTo>
                  <a:pt x="786422" y="302602"/>
                </a:lnTo>
                <a:lnTo>
                  <a:pt x="5956" y="302602"/>
                </a:lnTo>
                <a:lnTo>
                  <a:pt x="5956" y="11455"/>
                </a:lnTo>
                <a:lnTo>
                  <a:pt x="0" y="11455"/>
                </a:lnTo>
                <a:lnTo>
                  <a:pt x="0" y="308571"/>
                </a:lnTo>
                <a:lnTo>
                  <a:pt x="786422" y="308571"/>
                </a:lnTo>
                <a:lnTo>
                  <a:pt x="786422" y="323481"/>
                </a:lnTo>
                <a:lnTo>
                  <a:pt x="816254" y="308571"/>
                </a:lnTo>
                <a:lnTo>
                  <a:pt x="822210" y="305587"/>
                </a:lnTo>
                <a:close/>
              </a:path>
              <a:path w="2604769" h="527050">
                <a:moveTo>
                  <a:pt x="1314335" y="490740"/>
                </a:moveTo>
                <a:lnTo>
                  <a:pt x="1299413" y="490740"/>
                </a:lnTo>
                <a:lnTo>
                  <a:pt x="1299413" y="432346"/>
                </a:lnTo>
                <a:lnTo>
                  <a:pt x="1293456" y="432346"/>
                </a:lnTo>
                <a:lnTo>
                  <a:pt x="1293456" y="490740"/>
                </a:lnTo>
                <a:lnTo>
                  <a:pt x="1278547" y="490740"/>
                </a:lnTo>
                <a:lnTo>
                  <a:pt x="1296441" y="526529"/>
                </a:lnTo>
                <a:lnTo>
                  <a:pt x="1311351" y="496709"/>
                </a:lnTo>
                <a:lnTo>
                  <a:pt x="1314335" y="490740"/>
                </a:lnTo>
                <a:close/>
              </a:path>
              <a:path w="2604769" h="527050">
                <a:moveTo>
                  <a:pt x="2014626" y="314833"/>
                </a:moveTo>
                <a:lnTo>
                  <a:pt x="1609242" y="314833"/>
                </a:lnTo>
                <a:lnTo>
                  <a:pt x="1609242" y="299923"/>
                </a:lnTo>
                <a:lnTo>
                  <a:pt x="1573453" y="317817"/>
                </a:lnTo>
                <a:lnTo>
                  <a:pt x="1609242" y="335711"/>
                </a:lnTo>
                <a:lnTo>
                  <a:pt x="1609242" y="320802"/>
                </a:lnTo>
                <a:lnTo>
                  <a:pt x="2014626" y="320802"/>
                </a:lnTo>
                <a:lnTo>
                  <a:pt x="2014626" y="314833"/>
                </a:lnTo>
                <a:close/>
              </a:path>
              <a:path w="2604769" h="527050">
                <a:moveTo>
                  <a:pt x="2604211" y="115417"/>
                </a:moveTo>
                <a:lnTo>
                  <a:pt x="2589301" y="115417"/>
                </a:lnTo>
                <a:lnTo>
                  <a:pt x="2589301" y="0"/>
                </a:lnTo>
                <a:lnTo>
                  <a:pt x="2583332" y="0"/>
                </a:lnTo>
                <a:lnTo>
                  <a:pt x="2583332" y="115417"/>
                </a:lnTo>
                <a:lnTo>
                  <a:pt x="2568422" y="115417"/>
                </a:lnTo>
                <a:lnTo>
                  <a:pt x="2586317" y="151218"/>
                </a:lnTo>
                <a:lnTo>
                  <a:pt x="2601226" y="121386"/>
                </a:lnTo>
                <a:lnTo>
                  <a:pt x="2604211" y="115417"/>
                </a:lnTo>
                <a:close/>
              </a:path>
            </a:pathLst>
          </a:custGeom>
          <a:solidFill>
            <a:srgbClr val="7E7E7E"/>
          </a:solidFill>
        </p:spPr>
        <p:txBody>
          <a:bodyPr wrap="square" lIns="0" tIns="0" rIns="0" bIns="0" rtlCol="0"/>
          <a:lstStyle/>
          <a:p>
            <a:endParaRPr>
              <a:solidFill>
                <a:prstClr val="black"/>
              </a:solidFill>
              <a:latin typeface="Calibri"/>
            </a:endParaRPr>
          </a:p>
        </p:txBody>
      </p:sp>
      <p:sp>
        <p:nvSpPr>
          <p:cNvPr id="63" name="object 63"/>
          <p:cNvSpPr/>
          <p:nvPr/>
        </p:nvSpPr>
        <p:spPr>
          <a:xfrm>
            <a:off x="11081640" y="4722889"/>
            <a:ext cx="93345" cy="826135"/>
          </a:xfrm>
          <a:custGeom>
            <a:avLst/>
            <a:gdLst/>
            <a:ahLst/>
            <a:cxnLst/>
            <a:rect l="l" t="t" r="r" b="b"/>
            <a:pathLst>
              <a:path w="93345" h="826135">
                <a:moveTo>
                  <a:pt x="35788" y="62280"/>
                </a:moveTo>
                <a:lnTo>
                  <a:pt x="20866" y="62280"/>
                </a:lnTo>
                <a:lnTo>
                  <a:pt x="20866" y="0"/>
                </a:lnTo>
                <a:lnTo>
                  <a:pt x="14909" y="0"/>
                </a:lnTo>
                <a:lnTo>
                  <a:pt x="14909" y="62280"/>
                </a:lnTo>
                <a:lnTo>
                  <a:pt x="0" y="62280"/>
                </a:lnTo>
                <a:lnTo>
                  <a:pt x="17894" y="98069"/>
                </a:lnTo>
                <a:lnTo>
                  <a:pt x="32804" y="68237"/>
                </a:lnTo>
                <a:lnTo>
                  <a:pt x="35788" y="62280"/>
                </a:lnTo>
                <a:close/>
              </a:path>
              <a:path w="93345" h="826135">
                <a:moveTo>
                  <a:pt x="93052" y="789825"/>
                </a:moveTo>
                <a:lnTo>
                  <a:pt x="78130" y="789825"/>
                </a:lnTo>
                <a:lnTo>
                  <a:pt x="78130" y="678586"/>
                </a:lnTo>
                <a:lnTo>
                  <a:pt x="72174" y="678586"/>
                </a:lnTo>
                <a:lnTo>
                  <a:pt x="72174" y="789825"/>
                </a:lnTo>
                <a:lnTo>
                  <a:pt x="57264" y="789825"/>
                </a:lnTo>
                <a:lnTo>
                  <a:pt x="75158" y="825627"/>
                </a:lnTo>
                <a:lnTo>
                  <a:pt x="90068" y="795794"/>
                </a:lnTo>
                <a:lnTo>
                  <a:pt x="93052" y="789825"/>
                </a:lnTo>
                <a:close/>
              </a:path>
            </a:pathLst>
          </a:custGeom>
          <a:solidFill>
            <a:srgbClr val="7E7E7E"/>
          </a:solidFill>
        </p:spPr>
        <p:txBody>
          <a:bodyPr wrap="square" lIns="0" tIns="0" rIns="0" bIns="0" rtlCol="0"/>
          <a:lstStyle/>
          <a:p>
            <a:endParaRPr>
              <a:solidFill>
                <a:prstClr val="black"/>
              </a:solidFill>
              <a:latin typeface="Calibri"/>
            </a:endParaRPr>
          </a:p>
        </p:txBody>
      </p:sp>
      <p:sp>
        <p:nvSpPr>
          <p:cNvPr id="64" name="object 64"/>
          <p:cNvSpPr/>
          <p:nvPr/>
        </p:nvSpPr>
        <p:spPr>
          <a:xfrm>
            <a:off x="12903362" y="5068616"/>
            <a:ext cx="193040" cy="36195"/>
          </a:xfrm>
          <a:custGeom>
            <a:avLst/>
            <a:gdLst/>
            <a:ahLst/>
            <a:cxnLst/>
            <a:rect l="l" t="t" r="r" b="b"/>
            <a:pathLst>
              <a:path w="193040" h="36195">
                <a:moveTo>
                  <a:pt x="156999" y="0"/>
                </a:moveTo>
                <a:lnTo>
                  <a:pt x="156999" y="35790"/>
                </a:lnTo>
                <a:lnTo>
                  <a:pt x="186825" y="20877"/>
                </a:lnTo>
                <a:lnTo>
                  <a:pt x="162964" y="20877"/>
                </a:lnTo>
                <a:lnTo>
                  <a:pt x="162964" y="14912"/>
                </a:lnTo>
                <a:lnTo>
                  <a:pt x="186825" y="14912"/>
                </a:lnTo>
                <a:lnTo>
                  <a:pt x="156999" y="0"/>
                </a:lnTo>
                <a:close/>
              </a:path>
              <a:path w="193040" h="36195">
                <a:moveTo>
                  <a:pt x="156999" y="14912"/>
                </a:moveTo>
                <a:lnTo>
                  <a:pt x="0" y="14912"/>
                </a:lnTo>
                <a:lnTo>
                  <a:pt x="0" y="20877"/>
                </a:lnTo>
                <a:lnTo>
                  <a:pt x="156999" y="20877"/>
                </a:lnTo>
                <a:lnTo>
                  <a:pt x="156999" y="14912"/>
                </a:lnTo>
                <a:close/>
              </a:path>
              <a:path w="193040" h="36195">
                <a:moveTo>
                  <a:pt x="186825" y="14912"/>
                </a:moveTo>
                <a:lnTo>
                  <a:pt x="162964" y="14912"/>
                </a:lnTo>
                <a:lnTo>
                  <a:pt x="162964" y="20877"/>
                </a:lnTo>
                <a:lnTo>
                  <a:pt x="186825" y="20877"/>
                </a:lnTo>
                <a:lnTo>
                  <a:pt x="192790" y="17895"/>
                </a:lnTo>
                <a:lnTo>
                  <a:pt x="186825" y="14912"/>
                </a:lnTo>
                <a:close/>
              </a:path>
            </a:pathLst>
          </a:custGeom>
          <a:solidFill>
            <a:srgbClr val="7E7E7E"/>
          </a:solidFill>
        </p:spPr>
        <p:txBody>
          <a:bodyPr wrap="square" lIns="0" tIns="0" rIns="0" bIns="0" rtlCol="0"/>
          <a:lstStyle/>
          <a:p>
            <a:endParaRPr>
              <a:solidFill>
                <a:prstClr val="black"/>
              </a:solidFill>
              <a:latin typeface="Calibri"/>
            </a:endParaRPr>
          </a:p>
        </p:txBody>
      </p:sp>
      <p:sp>
        <p:nvSpPr>
          <p:cNvPr id="65" name="object 65"/>
          <p:cNvSpPr/>
          <p:nvPr/>
        </p:nvSpPr>
        <p:spPr>
          <a:xfrm>
            <a:off x="13541146" y="5598312"/>
            <a:ext cx="36195" cy="122555"/>
          </a:xfrm>
          <a:custGeom>
            <a:avLst/>
            <a:gdLst/>
            <a:ahLst/>
            <a:cxnLst/>
            <a:rect l="l" t="t" r="r" b="b"/>
            <a:pathLst>
              <a:path w="36194" h="122554">
                <a:moveTo>
                  <a:pt x="14912" y="86731"/>
                </a:moveTo>
                <a:lnTo>
                  <a:pt x="0" y="86731"/>
                </a:lnTo>
                <a:lnTo>
                  <a:pt x="17895" y="122521"/>
                </a:lnTo>
                <a:lnTo>
                  <a:pt x="32807" y="92696"/>
                </a:lnTo>
                <a:lnTo>
                  <a:pt x="14912" y="92696"/>
                </a:lnTo>
                <a:lnTo>
                  <a:pt x="14912" y="86731"/>
                </a:lnTo>
                <a:close/>
              </a:path>
              <a:path w="36194" h="122554">
                <a:moveTo>
                  <a:pt x="20877" y="0"/>
                </a:moveTo>
                <a:lnTo>
                  <a:pt x="14912" y="0"/>
                </a:lnTo>
                <a:lnTo>
                  <a:pt x="14912" y="92696"/>
                </a:lnTo>
                <a:lnTo>
                  <a:pt x="20877" y="92696"/>
                </a:lnTo>
                <a:lnTo>
                  <a:pt x="20877" y="0"/>
                </a:lnTo>
                <a:close/>
              </a:path>
              <a:path w="36194" h="122554">
                <a:moveTo>
                  <a:pt x="35790" y="86731"/>
                </a:moveTo>
                <a:lnTo>
                  <a:pt x="20877" y="86731"/>
                </a:lnTo>
                <a:lnTo>
                  <a:pt x="20877" y="92696"/>
                </a:lnTo>
                <a:lnTo>
                  <a:pt x="32807" y="92696"/>
                </a:lnTo>
                <a:lnTo>
                  <a:pt x="35790" y="86731"/>
                </a:lnTo>
                <a:close/>
              </a:path>
            </a:pathLst>
          </a:custGeom>
          <a:solidFill>
            <a:srgbClr val="7E7E7E"/>
          </a:solidFill>
        </p:spPr>
        <p:txBody>
          <a:bodyPr wrap="square" lIns="0" tIns="0" rIns="0" bIns="0" rtlCol="0"/>
          <a:lstStyle/>
          <a:p>
            <a:endParaRPr>
              <a:solidFill>
                <a:prstClr val="black"/>
              </a:solidFill>
              <a:latin typeface="Calibri"/>
            </a:endParaRPr>
          </a:p>
        </p:txBody>
      </p:sp>
      <p:sp>
        <p:nvSpPr>
          <p:cNvPr id="66" name="object 66"/>
          <p:cNvSpPr txBox="1"/>
          <p:nvPr/>
        </p:nvSpPr>
        <p:spPr>
          <a:xfrm>
            <a:off x="10852349" y="5635001"/>
            <a:ext cx="692785" cy="243656"/>
          </a:xfrm>
          <a:prstGeom prst="rect">
            <a:avLst/>
          </a:prstGeom>
        </p:spPr>
        <p:txBody>
          <a:bodyPr vert="horz" wrap="square" lIns="0" tIns="12700" rIns="0" bIns="0" rtlCol="0">
            <a:spAutoFit/>
          </a:bodyPr>
          <a:lstStyle/>
          <a:p>
            <a:pPr marL="12700" marR="5080">
              <a:spcBef>
                <a:spcPts val="100"/>
              </a:spcBef>
            </a:pPr>
            <a:r>
              <a:rPr sz="750" spc="-20" dirty="0">
                <a:solidFill>
                  <a:srgbClr val="404040"/>
                </a:solidFill>
                <a:latin typeface="Calibri"/>
                <a:cs typeface="Calibri"/>
              </a:rPr>
              <a:t>Kritikus</a:t>
            </a:r>
            <a:r>
              <a:rPr sz="750" spc="-105" dirty="0">
                <a:solidFill>
                  <a:srgbClr val="404040"/>
                </a:solidFill>
                <a:latin typeface="Calibri"/>
                <a:cs typeface="Calibri"/>
              </a:rPr>
              <a:t> </a:t>
            </a:r>
            <a:r>
              <a:rPr sz="750" spc="-20" dirty="0">
                <a:solidFill>
                  <a:srgbClr val="404040"/>
                </a:solidFill>
                <a:latin typeface="Calibri"/>
                <a:cs typeface="Calibri"/>
              </a:rPr>
              <a:t>időpontok  </a:t>
            </a:r>
            <a:r>
              <a:rPr sz="750" spc="-25" dirty="0">
                <a:solidFill>
                  <a:srgbClr val="404040"/>
                </a:solidFill>
                <a:latin typeface="Calibri"/>
                <a:cs typeface="Calibri"/>
              </a:rPr>
              <a:t>meghatározása</a:t>
            </a:r>
            <a:endParaRPr sz="750">
              <a:solidFill>
                <a:prstClr val="black"/>
              </a:solidFill>
              <a:latin typeface="Calibri"/>
              <a:cs typeface="Calibri"/>
            </a:endParaRPr>
          </a:p>
        </p:txBody>
      </p:sp>
      <p:sp>
        <p:nvSpPr>
          <p:cNvPr id="67" name="object 67"/>
          <p:cNvSpPr txBox="1"/>
          <p:nvPr/>
        </p:nvSpPr>
        <p:spPr>
          <a:xfrm>
            <a:off x="3545829" y="13253613"/>
            <a:ext cx="2000885" cy="1400175"/>
          </a:xfrm>
          <a:prstGeom prst="rect">
            <a:avLst/>
          </a:prstGeom>
        </p:spPr>
        <p:txBody>
          <a:bodyPr vert="horz" wrap="square" lIns="0" tIns="12065" rIns="0" bIns="0" rtlCol="0">
            <a:spAutoFit/>
          </a:bodyPr>
          <a:lstStyle/>
          <a:p>
            <a:pPr marL="12700" marR="5080" algn="just">
              <a:lnSpc>
                <a:spcPct val="102499"/>
              </a:lnSpc>
              <a:spcBef>
                <a:spcPts val="95"/>
              </a:spcBef>
              <a:tabLst>
                <a:tab pos="821690" algn="l"/>
                <a:tab pos="1898014" algn="l"/>
              </a:tabLst>
            </a:pPr>
            <a:r>
              <a:rPr sz="1100" spc="10" dirty="0">
                <a:solidFill>
                  <a:srgbClr val="404040"/>
                </a:solidFill>
                <a:latin typeface="Calibri"/>
                <a:cs typeface="Calibri"/>
              </a:rPr>
              <a:t>Az </a:t>
            </a:r>
            <a:r>
              <a:rPr sz="1100" spc="5" dirty="0">
                <a:solidFill>
                  <a:srgbClr val="404040"/>
                </a:solidFill>
                <a:latin typeface="Calibri"/>
                <a:cs typeface="Calibri"/>
              </a:rPr>
              <a:t>évelőcsoport </a:t>
            </a:r>
            <a:r>
              <a:rPr sz="1100" spc="10" dirty="0">
                <a:solidFill>
                  <a:srgbClr val="404040"/>
                </a:solidFill>
                <a:latin typeface="Calibri"/>
                <a:cs typeface="Calibri"/>
              </a:rPr>
              <a:t>esetében az  </a:t>
            </a:r>
            <a:r>
              <a:rPr sz="1100" spc="5" dirty="0">
                <a:solidFill>
                  <a:srgbClr val="404040"/>
                </a:solidFill>
                <a:latin typeface="Calibri"/>
                <a:cs typeface="Calibri"/>
              </a:rPr>
              <a:t>egybefüggő tömbök száma </a:t>
            </a:r>
            <a:r>
              <a:rPr sz="1100" spc="10" dirty="0">
                <a:solidFill>
                  <a:srgbClr val="404040"/>
                </a:solidFill>
                <a:latin typeface="Calibri"/>
                <a:cs typeface="Calibri"/>
              </a:rPr>
              <a:t>és a  csop</a:t>
            </a:r>
            <a:r>
              <a:rPr sz="1100" spc="5" dirty="0">
                <a:solidFill>
                  <a:srgbClr val="404040"/>
                </a:solidFill>
                <a:latin typeface="Calibri"/>
                <a:cs typeface="Calibri"/>
              </a:rPr>
              <a:t>ort</a:t>
            </a:r>
            <a:r>
              <a:rPr sz="1100" dirty="0">
                <a:solidFill>
                  <a:srgbClr val="404040"/>
                </a:solidFill>
                <a:latin typeface="Calibri"/>
                <a:cs typeface="Calibri"/>
              </a:rPr>
              <a:t>	</a:t>
            </a:r>
            <a:r>
              <a:rPr sz="1100" spc="5" dirty="0">
                <a:solidFill>
                  <a:srgbClr val="404040"/>
                </a:solidFill>
                <a:latin typeface="Calibri"/>
                <a:cs typeface="Calibri"/>
              </a:rPr>
              <a:t>ös</a:t>
            </a:r>
            <a:r>
              <a:rPr sz="1100" spc="-5" dirty="0">
                <a:solidFill>
                  <a:srgbClr val="404040"/>
                </a:solidFill>
                <a:latin typeface="Calibri"/>
                <a:cs typeface="Calibri"/>
              </a:rPr>
              <a:t>s</a:t>
            </a:r>
            <a:r>
              <a:rPr sz="1100" spc="10" dirty="0">
                <a:solidFill>
                  <a:srgbClr val="404040"/>
                </a:solidFill>
                <a:latin typeface="Calibri"/>
                <a:cs typeface="Calibri"/>
              </a:rPr>
              <a:t>z</a:t>
            </a:r>
            <a:r>
              <a:rPr sz="1100" spc="-10" dirty="0">
                <a:solidFill>
                  <a:srgbClr val="404040"/>
                </a:solidFill>
                <a:latin typeface="Calibri"/>
                <a:cs typeface="Calibri"/>
              </a:rPr>
              <a:t>t</a:t>
            </a:r>
            <a:r>
              <a:rPr sz="1100" spc="10" dirty="0">
                <a:solidFill>
                  <a:srgbClr val="404040"/>
                </a:solidFill>
                <a:latin typeface="Calibri"/>
                <a:cs typeface="Calibri"/>
              </a:rPr>
              <a:t>er</a:t>
            </a:r>
            <a:r>
              <a:rPr sz="1100" spc="5" dirty="0">
                <a:solidFill>
                  <a:srgbClr val="404040"/>
                </a:solidFill>
                <a:latin typeface="Calibri"/>
                <a:cs typeface="Calibri"/>
              </a:rPr>
              <a:t>üle</a:t>
            </a:r>
            <a:r>
              <a:rPr sz="1100" spc="-10" dirty="0">
                <a:solidFill>
                  <a:srgbClr val="404040"/>
                </a:solidFill>
                <a:latin typeface="Calibri"/>
                <a:cs typeface="Calibri"/>
              </a:rPr>
              <a:t>t</a:t>
            </a:r>
            <a:r>
              <a:rPr sz="1100" spc="10" dirty="0">
                <a:solidFill>
                  <a:srgbClr val="404040"/>
                </a:solidFill>
                <a:latin typeface="Calibri"/>
                <a:cs typeface="Calibri"/>
              </a:rPr>
              <a:t>e</a:t>
            </a:r>
            <a:r>
              <a:rPr sz="1100" dirty="0">
                <a:solidFill>
                  <a:srgbClr val="404040"/>
                </a:solidFill>
                <a:latin typeface="Calibri"/>
                <a:cs typeface="Calibri"/>
              </a:rPr>
              <a:t>	</a:t>
            </a:r>
            <a:r>
              <a:rPr sz="1100" spc="5" dirty="0">
                <a:solidFill>
                  <a:srgbClr val="404040"/>
                </a:solidFill>
                <a:latin typeface="Calibri"/>
                <a:cs typeface="Calibri"/>
              </a:rPr>
              <a:t>is  </a:t>
            </a:r>
            <a:r>
              <a:rPr sz="1100" dirty="0">
                <a:solidFill>
                  <a:srgbClr val="404040"/>
                </a:solidFill>
                <a:latin typeface="Calibri"/>
                <a:cs typeface="Calibri"/>
              </a:rPr>
              <a:t>növekedett, </a:t>
            </a:r>
            <a:r>
              <a:rPr sz="1100" spc="10" dirty="0">
                <a:solidFill>
                  <a:srgbClr val="404040"/>
                </a:solidFill>
                <a:latin typeface="Calibri"/>
                <a:cs typeface="Calibri"/>
              </a:rPr>
              <a:t>ami azt </a:t>
            </a:r>
            <a:r>
              <a:rPr sz="1100" spc="5" dirty="0">
                <a:solidFill>
                  <a:srgbClr val="404040"/>
                </a:solidFill>
                <a:latin typeface="Calibri"/>
                <a:cs typeface="Calibri"/>
              </a:rPr>
              <a:t>jelenti, hogy  </a:t>
            </a:r>
            <a:r>
              <a:rPr sz="1100" spc="10" dirty="0">
                <a:solidFill>
                  <a:srgbClr val="404040"/>
                </a:solidFill>
                <a:latin typeface="Calibri"/>
                <a:cs typeface="Calibri"/>
              </a:rPr>
              <a:t>az év </a:t>
            </a:r>
            <a:r>
              <a:rPr sz="1100" spc="5" dirty="0">
                <a:solidFill>
                  <a:srgbClr val="404040"/>
                </a:solidFill>
                <a:latin typeface="Calibri"/>
                <a:cs typeface="Calibri"/>
              </a:rPr>
              <a:t>nagy részében egyre több  terület </a:t>
            </a:r>
            <a:r>
              <a:rPr sz="1100" dirty="0">
                <a:solidFill>
                  <a:srgbClr val="404040"/>
                </a:solidFill>
                <a:latin typeface="Calibri"/>
                <a:cs typeface="Calibri"/>
              </a:rPr>
              <a:t>volt </a:t>
            </a:r>
            <a:r>
              <a:rPr sz="1100" spc="5" dirty="0">
                <a:solidFill>
                  <a:srgbClr val="404040"/>
                </a:solidFill>
                <a:latin typeface="Calibri"/>
                <a:cs typeface="Calibri"/>
              </a:rPr>
              <a:t>hosszabb ideig vagy  </a:t>
            </a:r>
            <a:r>
              <a:rPr sz="1100" spc="10" dirty="0">
                <a:solidFill>
                  <a:srgbClr val="404040"/>
                </a:solidFill>
                <a:latin typeface="Calibri"/>
                <a:cs typeface="Calibri"/>
              </a:rPr>
              <a:t>állandóan </a:t>
            </a:r>
            <a:r>
              <a:rPr sz="1100" spc="5" dirty="0">
                <a:solidFill>
                  <a:srgbClr val="404040"/>
                </a:solidFill>
                <a:latin typeface="Calibri"/>
                <a:cs typeface="Calibri"/>
              </a:rPr>
              <a:t>növényborítás </a:t>
            </a:r>
            <a:r>
              <a:rPr sz="1100" dirty="0">
                <a:solidFill>
                  <a:srgbClr val="404040"/>
                </a:solidFill>
                <a:latin typeface="Calibri"/>
                <a:cs typeface="Calibri"/>
              </a:rPr>
              <a:t>alatt.  Ezzel </a:t>
            </a:r>
            <a:r>
              <a:rPr sz="1100" spc="5" dirty="0">
                <a:solidFill>
                  <a:srgbClr val="404040"/>
                </a:solidFill>
                <a:latin typeface="Calibri"/>
                <a:cs typeface="Calibri"/>
              </a:rPr>
              <a:t>párhuzamosan </a:t>
            </a:r>
            <a:r>
              <a:rPr sz="1100" spc="10" dirty="0">
                <a:solidFill>
                  <a:srgbClr val="404040"/>
                </a:solidFill>
                <a:latin typeface="Calibri"/>
                <a:cs typeface="Calibri"/>
              </a:rPr>
              <a:t>a</a:t>
            </a:r>
            <a:r>
              <a:rPr sz="1100" spc="-45" dirty="0">
                <a:solidFill>
                  <a:srgbClr val="404040"/>
                </a:solidFill>
                <a:latin typeface="Calibri"/>
                <a:cs typeface="Calibri"/>
              </a:rPr>
              <a:t> </a:t>
            </a:r>
            <a:r>
              <a:rPr sz="1100" dirty="0">
                <a:solidFill>
                  <a:srgbClr val="404040"/>
                </a:solidFill>
                <a:latin typeface="Calibri"/>
                <a:cs typeface="Calibri"/>
              </a:rPr>
              <a:t>kalászosok</a:t>
            </a:r>
            <a:endParaRPr sz="1100">
              <a:solidFill>
                <a:prstClr val="black"/>
              </a:solidFill>
              <a:latin typeface="Calibri"/>
              <a:cs typeface="Calibri"/>
            </a:endParaRPr>
          </a:p>
        </p:txBody>
      </p:sp>
      <p:sp>
        <p:nvSpPr>
          <p:cNvPr id="68" name="object 68"/>
          <p:cNvSpPr txBox="1"/>
          <p:nvPr/>
        </p:nvSpPr>
        <p:spPr>
          <a:xfrm>
            <a:off x="3545828" y="14627959"/>
            <a:ext cx="1998980" cy="185307"/>
          </a:xfrm>
          <a:prstGeom prst="rect">
            <a:avLst/>
          </a:prstGeom>
        </p:spPr>
        <p:txBody>
          <a:bodyPr vert="horz" wrap="square" lIns="0" tIns="15875" rIns="0" bIns="0" rtlCol="0">
            <a:spAutoFit/>
          </a:bodyPr>
          <a:lstStyle/>
          <a:p>
            <a:pPr marL="12700">
              <a:spcBef>
                <a:spcPts val="125"/>
              </a:spcBef>
              <a:tabLst>
                <a:tab pos="309245" algn="l"/>
                <a:tab pos="546735" algn="l"/>
                <a:tab pos="1187450" algn="l"/>
              </a:tabLst>
            </a:pPr>
            <a:r>
              <a:rPr sz="1100" spc="10" dirty="0">
                <a:solidFill>
                  <a:srgbClr val="404040"/>
                </a:solidFill>
                <a:latin typeface="Calibri"/>
                <a:cs typeface="Calibri"/>
              </a:rPr>
              <a:t>és	a	</a:t>
            </a:r>
            <a:r>
              <a:rPr sz="1100" spc="5" dirty="0">
                <a:solidFill>
                  <a:srgbClr val="404040"/>
                </a:solidFill>
                <a:latin typeface="Calibri"/>
                <a:cs typeface="Calibri"/>
              </a:rPr>
              <a:t>kapások	egy-beművelt</a:t>
            </a:r>
            <a:endParaRPr sz="1100">
              <a:solidFill>
                <a:prstClr val="black"/>
              </a:solidFill>
              <a:latin typeface="Calibri"/>
              <a:cs typeface="Calibri"/>
            </a:endParaRPr>
          </a:p>
        </p:txBody>
      </p:sp>
      <p:sp>
        <p:nvSpPr>
          <p:cNvPr id="69" name="object 69"/>
          <p:cNvSpPr txBox="1"/>
          <p:nvPr/>
        </p:nvSpPr>
        <p:spPr>
          <a:xfrm>
            <a:off x="5258750" y="14799753"/>
            <a:ext cx="286385" cy="185307"/>
          </a:xfrm>
          <a:prstGeom prst="rect">
            <a:avLst/>
          </a:prstGeom>
        </p:spPr>
        <p:txBody>
          <a:bodyPr vert="horz" wrap="square" lIns="0" tIns="15875" rIns="0" bIns="0" rtlCol="0">
            <a:spAutoFit/>
          </a:bodyPr>
          <a:lstStyle/>
          <a:p>
            <a:pPr marL="12700">
              <a:spcBef>
                <a:spcPts val="125"/>
              </a:spcBef>
            </a:pPr>
            <a:r>
              <a:rPr sz="1100" spc="10" dirty="0">
                <a:solidFill>
                  <a:srgbClr val="404040"/>
                </a:solidFill>
                <a:latin typeface="Calibri"/>
                <a:cs typeface="Calibri"/>
              </a:rPr>
              <a:t>nem</a:t>
            </a:r>
            <a:endParaRPr sz="1100">
              <a:solidFill>
                <a:prstClr val="black"/>
              </a:solidFill>
              <a:latin typeface="Calibri"/>
              <a:cs typeface="Calibri"/>
            </a:endParaRPr>
          </a:p>
        </p:txBody>
      </p:sp>
      <p:sp>
        <p:nvSpPr>
          <p:cNvPr id="70" name="object 70"/>
          <p:cNvSpPr txBox="1"/>
          <p:nvPr/>
        </p:nvSpPr>
        <p:spPr>
          <a:xfrm>
            <a:off x="3545828" y="14799752"/>
            <a:ext cx="1393190" cy="354584"/>
          </a:xfrm>
          <a:prstGeom prst="rect">
            <a:avLst/>
          </a:prstGeom>
        </p:spPr>
        <p:txBody>
          <a:bodyPr vert="horz" wrap="square" lIns="0" tIns="15875" rIns="0" bIns="0" rtlCol="0">
            <a:spAutoFit/>
          </a:bodyPr>
          <a:lstStyle/>
          <a:p>
            <a:pPr marL="12700">
              <a:spcBef>
                <a:spcPts val="125"/>
              </a:spcBef>
              <a:tabLst>
                <a:tab pos="1019175" algn="l"/>
              </a:tabLst>
            </a:pPr>
            <a:r>
              <a:rPr sz="1100" spc="-10" dirty="0">
                <a:solidFill>
                  <a:srgbClr val="404040"/>
                </a:solidFill>
                <a:latin typeface="Calibri"/>
                <a:cs typeface="Calibri"/>
              </a:rPr>
              <a:t>t</a:t>
            </a:r>
            <a:r>
              <a:rPr sz="1100" spc="5" dirty="0">
                <a:solidFill>
                  <a:srgbClr val="404040"/>
                </a:solidFill>
                <a:latin typeface="Calibri"/>
                <a:cs typeface="Calibri"/>
              </a:rPr>
              <a:t>ömbjein</a:t>
            </a:r>
            <a:r>
              <a:rPr sz="1100" spc="10" dirty="0">
                <a:solidFill>
                  <a:srgbClr val="404040"/>
                </a:solidFill>
                <a:latin typeface="Calibri"/>
                <a:cs typeface="Calibri"/>
              </a:rPr>
              <a:t>ek</a:t>
            </a:r>
            <a:r>
              <a:rPr sz="1100" dirty="0">
                <a:solidFill>
                  <a:srgbClr val="404040"/>
                </a:solidFill>
                <a:latin typeface="Calibri"/>
                <a:cs typeface="Calibri"/>
              </a:rPr>
              <a:t>	</a:t>
            </a:r>
            <a:r>
              <a:rPr sz="1100" spc="-5" dirty="0">
                <a:solidFill>
                  <a:srgbClr val="404040"/>
                </a:solidFill>
                <a:latin typeface="Calibri"/>
                <a:cs typeface="Calibri"/>
              </a:rPr>
              <a:t>s</a:t>
            </a:r>
            <a:r>
              <a:rPr sz="1100" spc="-10" dirty="0">
                <a:solidFill>
                  <a:srgbClr val="404040"/>
                </a:solidFill>
                <a:latin typeface="Calibri"/>
                <a:cs typeface="Calibri"/>
              </a:rPr>
              <a:t>z</a:t>
            </a:r>
            <a:r>
              <a:rPr sz="1100" spc="15" dirty="0">
                <a:solidFill>
                  <a:srgbClr val="404040"/>
                </a:solidFill>
                <a:latin typeface="Calibri"/>
                <a:cs typeface="Calibri"/>
              </a:rPr>
              <a:t>áma</a:t>
            </a:r>
            <a:endParaRPr sz="1100">
              <a:solidFill>
                <a:prstClr val="black"/>
              </a:solidFill>
              <a:latin typeface="Calibri"/>
              <a:cs typeface="Calibri"/>
            </a:endParaRPr>
          </a:p>
          <a:p>
            <a:pPr marL="12700">
              <a:spcBef>
                <a:spcPts val="35"/>
              </a:spcBef>
              <a:tabLst>
                <a:tab pos="919480" algn="l"/>
              </a:tabLst>
            </a:pPr>
            <a:r>
              <a:rPr sz="1100" dirty="0">
                <a:solidFill>
                  <a:srgbClr val="404040"/>
                </a:solidFill>
                <a:latin typeface="Calibri"/>
                <a:cs typeface="Calibri"/>
              </a:rPr>
              <a:t>növekedett.	</a:t>
            </a:r>
            <a:r>
              <a:rPr sz="1100" spc="15" dirty="0">
                <a:solidFill>
                  <a:srgbClr val="404040"/>
                </a:solidFill>
                <a:latin typeface="Calibri"/>
                <a:cs typeface="Calibri"/>
              </a:rPr>
              <a:t>A</a:t>
            </a:r>
            <a:endParaRPr sz="1100">
              <a:solidFill>
                <a:prstClr val="black"/>
              </a:solidFill>
              <a:latin typeface="Calibri"/>
              <a:cs typeface="Calibri"/>
            </a:endParaRPr>
          </a:p>
        </p:txBody>
      </p:sp>
      <p:sp>
        <p:nvSpPr>
          <p:cNvPr id="71" name="object 71"/>
          <p:cNvSpPr txBox="1"/>
          <p:nvPr/>
        </p:nvSpPr>
        <p:spPr>
          <a:xfrm>
            <a:off x="4749813" y="14971546"/>
            <a:ext cx="796925" cy="185307"/>
          </a:xfrm>
          <a:prstGeom prst="rect">
            <a:avLst/>
          </a:prstGeom>
        </p:spPr>
        <p:txBody>
          <a:bodyPr vert="horz" wrap="square" lIns="0" tIns="15875" rIns="0" bIns="0" rtlCol="0">
            <a:spAutoFit/>
          </a:bodyPr>
          <a:lstStyle/>
          <a:p>
            <a:pPr marL="12700">
              <a:spcBef>
                <a:spcPts val="125"/>
              </a:spcBef>
            </a:pPr>
            <a:r>
              <a:rPr sz="1100" spc="-10" dirty="0">
                <a:solidFill>
                  <a:srgbClr val="404040"/>
                </a:solidFill>
                <a:latin typeface="Calibri"/>
                <a:cs typeface="Calibri"/>
              </a:rPr>
              <a:t>k</a:t>
            </a:r>
            <a:r>
              <a:rPr sz="1100" spc="10" dirty="0">
                <a:solidFill>
                  <a:srgbClr val="404040"/>
                </a:solidFill>
                <a:latin typeface="Calibri"/>
                <a:cs typeface="Calibri"/>
              </a:rPr>
              <a:t>a</a:t>
            </a:r>
            <a:r>
              <a:rPr sz="1100" spc="5" dirty="0">
                <a:solidFill>
                  <a:srgbClr val="404040"/>
                </a:solidFill>
                <a:latin typeface="Calibri"/>
                <a:cs typeface="Calibri"/>
              </a:rPr>
              <a:t>p</a:t>
            </a:r>
            <a:r>
              <a:rPr sz="1100" spc="10" dirty="0">
                <a:solidFill>
                  <a:srgbClr val="404040"/>
                </a:solidFill>
                <a:latin typeface="Calibri"/>
                <a:cs typeface="Calibri"/>
              </a:rPr>
              <a:t>áscsoport</a:t>
            </a:r>
            <a:endParaRPr sz="1100">
              <a:solidFill>
                <a:prstClr val="black"/>
              </a:solidFill>
              <a:latin typeface="Calibri"/>
              <a:cs typeface="Calibri"/>
            </a:endParaRPr>
          </a:p>
        </p:txBody>
      </p:sp>
      <p:sp>
        <p:nvSpPr>
          <p:cNvPr id="72" name="object 72"/>
          <p:cNvSpPr txBox="1"/>
          <p:nvPr/>
        </p:nvSpPr>
        <p:spPr>
          <a:xfrm>
            <a:off x="3545828" y="15143338"/>
            <a:ext cx="2000250" cy="185307"/>
          </a:xfrm>
          <a:prstGeom prst="rect">
            <a:avLst/>
          </a:prstGeom>
        </p:spPr>
        <p:txBody>
          <a:bodyPr vert="horz" wrap="square" lIns="0" tIns="15875" rIns="0" bIns="0" rtlCol="0">
            <a:spAutoFit/>
          </a:bodyPr>
          <a:lstStyle/>
          <a:p>
            <a:pPr marL="12700">
              <a:spcBef>
                <a:spcPts val="125"/>
              </a:spcBef>
            </a:pPr>
            <a:r>
              <a:rPr sz="1100" spc="5" dirty="0">
                <a:solidFill>
                  <a:srgbClr val="404040"/>
                </a:solidFill>
                <a:latin typeface="Calibri"/>
                <a:cs typeface="Calibri"/>
              </a:rPr>
              <a:t>összterülete csökkenő</a:t>
            </a:r>
            <a:r>
              <a:rPr sz="1100" spc="30" dirty="0">
                <a:solidFill>
                  <a:srgbClr val="404040"/>
                </a:solidFill>
                <a:latin typeface="Calibri"/>
                <a:cs typeface="Calibri"/>
              </a:rPr>
              <a:t> </a:t>
            </a:r>
            <a:r>
              <a:rPr sz="1100" spc="5" dirty="0">
                <a:solidFill>
                  <a:srgbClr val="404040"/>
                </a:solidFill>
                <a:latin typeface="Calibri"/>
                <a:cs typeface="Calibri"/>
              </a:rPr>
              <a:t>tendenciát</a:t>
            </a:r>
            <a:endParaRPr sz="1100">
              <a:solidFill>
                <a:prstClr val="black"/>
              </a:solidFill>
              <a:latin typeface="Calibri"/>
              <a:cs typeface="Calibri"/>
            </a:endParaRPr>
          </a:p>
        </p:txBody>
      </p:sp>
      <p:sp>
        <p:nvSpPr>
          <p:cNvPr id="73" name="object 73"/>
          <p:cNvSpPr txBox="1"/>
          <p:nvPr/>
        </p:nvSpPr>
        <p:spPr>
          <a:xfrm>
            <a:off x="3545829" y="15315132"/>
            <a:ext cx="2000885" cy="351635"/>
          </a:xfrm>
          <a:prstGeom prst="rect">
            <a:avLst/>
          </a:prstGeom>
        </p:spPr>
        <p:txBody>
          <a:bodyPr vert="horz" wrap="square" lIns="0" tIns="12065" rIns="0" bIns="0" rtlCol="0">
            <a:spAutoFit/>
          </a:bodyPr>
          <a:lstStyle/>
          <a:p>
            <a:pPr marL="12700" marR="5080">
              <a:lnSpc>
                <a:spcPct val="102499"/>
              </a:lnSpc>
              <a:spcBef>
                <a:spcPts val="95"/>
              </a:spcBef>
              <a:tabLst>
                <a:tab pos="625475" algn="l"/>
                <a:tab pos="978535" algn="l"/>
                <a:tab pos="1330960" algn="l"/>
                <a:tab pos="1861820" algn="l"/>
              </a:tabLst>
            </a:pPr>
            <a:r>
              <a:rPr sz="1100" spc="15" dirty="0">
                <a:solidFill>
                  <a:srgbClr val="404040"/>
                </a:solidFill>
                <a:latin typeface="Calibri"/>
                <a:cs typeface="Calibri"/>
              </a:rPr>
              <a:t>mu</a:t>
            </a:r>
            <a:r>
              <a:rPr sz="1100" spc="-5" dirty="0">
                <a:solidFill>
                  <a:srgbClr val="404040"/>
                </a:solidFill>
                <a:latin typeface="Calibri"/>
                <a:cs typeface="Calibri"/>
              </a:rPr>
              <a:t>t</a:t>
            </a:r>
            <a:r>
              <a:rPr sz="1100" spc="-10" dirty="0">
                <a:solidFill>
                  <a:srgbClr val="404040"/>
                </a:solidFill>
                <a:latin typeface="Calibri"/>
                <a:cs typeface="Calibri"/>
              </a:rPr>
              <a:t>a</a:t>
            </a:r>
            <a:r>
              <a:rPr sz="1100" dirty="0">
                <a:solidFill>
                  <a:srgbClr val="404040"/>
                </a:solidFill>
                <a:latin typeface="Calibri"/>
                <a:cs typeface="Calibri"/>
              </a:rPr>
              <a:t>t</a:t>
            </a:r>
            <a:r>
              <a:rPr sz="1100" spc="5" dirty="0">
                <a:solidFill>
                  <a:srgbClr val="404040"/>
                </a:solidFill>
                <a:latin typeface="Calibri"/>
                <a:cs typeface="Calibri"/>
              </a:rPr>
              <a:t>.</a:t>
            </a:r>
            <a:r>
              <a:rPr sz="1100" dirty="0">
                <a:solidFill>
                  <a:srgbClr val="404040"/>
                </a:solidFill>
                <a:latin typeface="Calibri"/>
                <a:cs typeface="Calibri"/>
              </a:rPr>
              <a:t>	</a:t>
            </a:r>
            <a:r>
              <a:rPr sz="1100" spc="5" dirty="0">
                <a:solidFill>
                  <a:srgbClr val="404040"/>
                </a:solidFill>
                <a:latin typeface="Calibri"/>
                <a:cs typeface="Calibri"/>
              </a:rPr>
              <a:t>E</a:t>
            </a:r>
            <a:r>
              <a:rPr sz="1100" spc="10" dirty="0">
                <a:solidFill>
                  <a:srgbClr val="404040"/>
                </a:solidFill>
                <a:latin typeface="Calibri"/>
                <a:cs typeface="Calibri"/>
              </a:rPr>
              <a:t>z</a:t>
            </a:r>
            <a:r>
              <a:rPr sz="1100" dirty="0">
                <a:solidFill>
                  <a:srgbClr val="404040"/>
                </a:solidFill>
                <a:latin typeface="Calibri"/>
                <a:cs typeface="Calibri"/>
              </a:rPr>
              <a:t>	</a:t>
            </a:r>
            <a:r>
              <a:rPr sz="1100" spc="10" dirty="0">
                <a:solidFill>
                  <a:srgbClr val="404040"/>
                </a:solidFill>
                <a:latin typeface="Calibri"/>
                <a:cs typeface="Calibri"/>
              </a:rPr>
              <a:t>az</a:t>
            </a:r>
            <a:r>
              <a:rPr sz="1100" dirty="0">
                <a:solidFill>
                  <a:srgbClr val="404040"/>
                </a:solidFill>
                <a:latin typeface="Calibri"/>
                <a:cs typeface="Calibri"/>
              </a:rPr>
              <a:t>	</a:t>
            </a:r>
            <a:r>
              <a:rPr sz="1100" spc="10" dirty="0">
                <a:solidFill>
                  <a:srgbClr val="404040"/>
                </a:solidFill>
                <a:latin typeface="Calibri"/>
                <a:cs typeface="Calibri"/>
              </a:rPr>
              <a:t>ér</a:t>
            </a:r>
            <a:r>
              <a:rPr sz="1100" spc="-10" dirty="0">
                <a:solidFill>
                  <a:srgbClr val="404040"/>
                </a:solidFill>
                <a:latin typeface="Calibri"/>
                <a:cs typeface="Calibri"/>
              </a:rPr>
              <a:t>t</a:t>
            </a:r>
            <a:r>
              <a:rPr sz="1100" spc="10" dirty="0">
                <a:solidFill>
                  <a:srgbClr val="404040"/>
                </a:solidFill>
                <a:latin typeface="Calibri"/>
                <a:cs typeface="Calibri"/>
              </a:rPr>
              <a:t>ék</a:t>
            </a:r>
            <a:r>
              <a:rPr sz="1100" dirty="0">
                <a:solidFill>
                  <a:srgbClr val="404040"/>
                </a:solidFill>
                <a:latin typeface="Calibri"/>
                <a:cs typeface="Calibri"/>
              </a:rPr>
              <a:t>	</a:t>
            </a:r>
            <a:r>
              <a:rPr sz="1100" spc="5" dirty="0">
                <a:solidFill>
                  <a:srgbClr val="404040"/>
                </a:solidFill>
                <a:latin typeface="Calibri"/>
                <a:cs typeface="Calibri"/>
              </a:rPr>
              <a:t>az  </a:t>
            </a:r>
            <a:r>
              <a:rPr sz="1100" spc="10" dirty="0">
                <a:solidFill>
                  <a:srgbClr val="404040"/>
                </a:solidFill>
                <a:latin typeface="Calibri"/>
                <a:cs typeface="Calibri"/>
              </a:rPr>
              <a:t>egybeművelt </a:t>
            </a:r>
            <a:r>
              <a:rPr sz="1100" spc="5" dirty="0">
                <a:solidFill>
                  <a:srgbClr val="404040"/>
                </a:solidFill>
                <a:latin typeface="Calibri"/>
                <a:cs typeface="Calibri"/>
              </a:rPr>
              <a:t>tömbök </a:t>
            </a:r>
            <a:r>
              <a:rPr sz="1100" dirty="0">
                <a:solidFill>
                  <a:srgbClr val="404040"/>
                </a:solidFill>
                <a:latin typeface="Calibri"/>
                <a:cs typeface="Calibri"/>
              </a:rPr>
              <a:t>számával</a:t>
            </a:r>
            <a:r>
              <a:rPr sz="1100" spc="125" dirty="0">
                <a:solidFill>
                  <a:srgbClr val="404040"/>
                </a:solidFill>
                <a:latin typeface="Calibri"/>
                <a:cs typeface="Calibri"/>
              </a:rPr>
              <a:t> </a:t>
            </a:r>
            <a:r>
              <a:rPr sz="1100" spc="10" dirty="0">
                <a:solidFill>
                  <a:srgbClr val="404040"/>
                </a:solidFill>
                <a:latin typeface="Calibri"/>
                <a:cs typeface="Calibri"/>
              </a:rPr>
              <a:t>és</a:t>
            </a:r>
            <a:endParaRPr sz="1100">
              <a:solidFill>
                <a:prstClr val="black"/>
              </a:solidFill>
              <a:latin typeface="Calibri"/>
              <a:cs typeface="Calibri"/>
            </a:endParaRPr>
          </a:p>
        </p:txBody>
      </p:sp>
      <p:sp>
        <p:nvSpPr>
          <p:cNvPr id="74" name="object 74"/>
          <p:cNvSpPr txBox="1"/>
          <p:nvPr/>
        </p:nvSpPr>
        <p:spPr>
          <a:xfrm>
            <a:off x="3545828" y="15658839"/>
            <a:ext cx="2000250" cy="351635"/>
          </a:xfrm>
          <a:prstGeom prst="rect">
            <a:avLst/>
          </a:prstGeom>
        </p:spPr>
        <p:txBody>
          <a:bodyPr vert="horz" wrap="square" lIns="0" tIns="12065" rIns="0" bIns="0" rtlCol="0">
            <a:spAutoFit/>
          </a:bodyPr>
          <a:lstStyle/>
          <a:p>
            <a:pPr marL="12700" marR="5080">
              <a:lnSpc>
                <a:spcPct val="102499"/>
              </a:lnSpc>
              <a:spcBef>
                <a:spcPts val="95"/>
              </a:spcBef>
              <a:tabLst>
                <a:tab pos="234315" algn="l"/>
                <a:tab pos="1129030" algn="l"/>
              </a:tabLst>
            </a:pPr>
            <a:r>
              <a:rPr sz="1100" spc="10" dirty="0">
                <a:solidFill>
                  <a:srgbClr val="404040"/>
                </a:solidFill>
                <a:latin typeface="Calibri"/>
                <a:cs typeface="Calibri"/>
              </a:rPr>
              <a:t>a	mediá</a:t>
            </a:r>
            <a:r>
              <a:rPr sz="1100" spc="5" dirty="0">
                <a:solidFill>
                  <a:srgbClr val="404040"/>
                </a:solidFill>
                <a:latin typeface="Calibri"/>
                <a:cs typeface="Calibri"/>
              </a:rPr>
              <a:t>nér</a:t>
            </a:r>
            <a:r>
              <a:rPr sz="1100" spc="-5" dirty="0">
                <a:solidFill>
                  <a:srgbClr val="404040"/>
                </a:solidFill>
                <a:latin typeface="Calibri"/>
                <a:cs typeface="Calibri"/>
              </a:rPr>
              <a:t>t</a:t>
            </a:r>
            <a:r>
              <a:rPr sz="1100" spc="10" dirty="0">
                <a:solidFill>
                  <a:srgbClr val="404040"/>
                </a:solidFill>
                <a:latin typeface="Calibri"/>
                <a:cs typeface="Calibri"/>
              </a:rPr>
              <a:t>ék</a:t>
            </a:r>
            <a:r>
              <a:rPr sz="1100" dirty="0">
                <a:solidFill>
                  <a:srgbClr val="404040"/>
                </a:solidFill>
                <a:latin typeface="Calibri"/>
                <a:cs typeface="Calibri"/>
              </a:rPr>
              <a:t>	</a:t>
            </a:r>
            <a:r>
              <a:rPr sz="1100" spc="5" dirty="0">
                <a:solidFill>
                  <a:srgbClr val="404040"/>
                </a:solidFill>
                <a:latin typeface="Calibri"/>
                <a:cs typeface="Calibri"/>
              </a:rPr>
              <a:t>n</a:t>
            </a:r>
            <a:r>
              <a:rPr sz="1100" dirty="0">
                <a:solidFill>
                  <a:srgbClr val="404040"/>
                </a:solidFill>
                <a:latin typeface="Calibri"/>
                <a:cs typeface="Calibri"/>
              </a:rPr>
              <a:t>ö</a:t>
            </a:r>
            <a:r>
              <a:rPr sz="1100" spc="-5" dirty="0">
                <a:solidFill>
                  <a:srgbClr val="404040"/>
                </a:solidFill>
                <a:latin typeface="Calibri"/>
                <a:cs typeface="Calibri"/>
              </a:rPr>
              <a:t>v</a:t>
            </a:r>
            <a:r>
              <a:rPr sz="1100" spc="10" dirty="0">
                <a:solidFill>
                  <a:srgbClr val="404040"/>
                </a:solidFill>
                <a:latin typeface="Calibri"/>
                <a:cs typeface="Calibri"/>
              </a:rPr>
              <a:t>e</a:t>
            </a:r>
            <a:r>
              <a:rPr sz="1100" spc="-25" dirty="0">
                <a:solidFill>
                  <a:srgbClr val="404040"/>
                </a:solidFill>
                <a:latin typeface="Calibri"/>
                <a:cs typeface="Calibri"/>
              </a:rPr>
              <a:t>k</a:t>
            </a:r>
            <a:r>
              <a:rPr sz="1100" spc="10" dirty="0">
                <a:solidFill>
                  <a:srgbClr val="404040"/>
                </a:solidFill>
                <a:latin typeface="Calibri"/>
                <a:cs typeface="Calibri"/>
              </a:rPr>
              <a:t>edé</a:t>
            </a:r>
            <a:r>
              <a:rPr sz="1100" spc="5" dirty="0">
                <a:solidFill>
                  <a:srgbClr val="404040"/>
                </a:solidFill>
                <a:latin typeface="Calibri"/>
                <a:cs typeface="Calibri"/>
              </a:rPr>
              <a:t>sé</a:t>
            </a:r>
            <a:r>
              <a:rPr sz="1100" spc="-5" dirty="0">
                <a:solidFill>
                  <a:srgbClr val="404040"/>
                </a:solidFill>
                <a:latin typeface="Calibri"/>
                <a:cs typeface="Calibri"/>
              </a:rPr>
              <a:t>v</a:t>
            </a:r>
            <a:r>
              <a:rPr sz="1100" spc="5" dirty="0">
                <a:solidFill>
                  <a:srgbClr val="404040"/>
                </a:solidFill>
                <a:latin typeface="Calibri"/>
                <a:cs typeface="Calibri"/>
              </a:rPr>
              <a:t>el  együtt </a:t>
            </a:r>
            <a:r>
              <a:rPr sz="1100" spc="10" dirty="0">
                <a:solidFill>
                  <a:srgbClr val="404040"/>
                </a:solidFill>
                <a:latin typeface="Calibri"/>
                <a:cs typeface="Calibri"/>
              </a:rPr>
              <a:t>azt a </a:t>
            </a:r>
            <a:r>
              <a:rPr sz="1100" spc="5" dirty="0">
                <a:solidFill>
                  <a:srgbClr val="404040"/>
                </a:solidFill>
                <a:latin typeface="Calibri"/>
                <a:cs typeface="Calibri"/>
              </a:rPr>
              <a:t>képet </a:t>
            </a:r>
            <a:r>
              <a:rPr sz="1100" dirty="0">
                <a:solidFill>
                  <a:srgbClr val="404040"/>
                </a:solidFill>
                <a:latin typeface="Calibri"/>
                <a:cs typeface="Calibri"/>
              </a:rPr>
              <a:t>rajzolja </a:t>
            </a:r>
            <a:r>
              <a:rPr sz="1100" spc="5" dirty="0">
                <a:solidFill>
                  <a:srgbClr val="404040"/>
                </a:solidFill>
                <a:latin typeface="Calibri"/>
                <a:cs typeface="Calibri"/>
              </a:rPr>
              <a:t>ki,</a:t>
            </a:r>
            <a:r>
              <a:rPr sz="1100" spc="25" dirty="0">
                <a:solidFill>
                  <a:srgbClr val="404040"/>
                </a:solidFill>
                <a:latin typeface="Calibri"/>
                <a:cs typeface="Calibri"/>
              </a:rPr>
              <a:t> </a:t>
            </a:r>
            <a:r>
              <a:rPr sz="1100" spc="5" dirty="0">
                <a:solidFill>
                  <a:srgbClr val="404040"/>
                </a:solidFill>
                <a:latin typeface="Calibri"/>
                <a:cs typeface="Calibri"/>
              </a:rPr>
              <a:t>hogy</a:t>
            </a:r>
            <a:endParaRPr sz="1100">
              <a:solidFill>
                <a:prstClr val="black"/>
              </a:solidFill>
              <a:latin typeface="Calibri"/>
              <a:cs typeface="Calibri"/>
            </a:endParaRPr>
          </a:p>
        </p:txBody>
      </p:sp>
      <p:sp>
        <p:nvSpPr>
          <p:cNvPr id="75" name="object 75"/>
          <p:cNvSpPr txBox="1"/>
          <p:nvPr/>
        </p:nvSpPr>
        <p:spPr>
          <a:xfrm>
            <a:off x="3545829" y="16002424"/>
            <a:ext cx="2000885" cy="713105"/>
          </a:xfrm>
          <a:prstGeom prst="rect">
            <a:avLst/>
          </a:prstGeom>
        </p:spPr>
        <p:txBody>
          <a:bodyPr vert="horz" wrap="square" lIns="0" tIns="12065" rIns="0" bIns="0" rtlCol="0">
            <a:spAutoFit/>
          </a:bodyPr>
          <a:lstStyle/>
          <a:p>
            <a:pPr marL="12700" marR="5080" algn="just">
              <a:lnSpc>
                <a:spcPct val="102499"/>
              </a:lnSpc>
              <a:spcBef>
                <a:spcPts val="95"/>
              </a:spcBef>
            </a:pPr>
            <a:r>
              <a:rPr sz="1100" spc="10" dirty="0">
                <a:solidFill>
                  <a:srgbClr val="404040"/>
                </a:solidFill>
                <a:latin typeface="Calibri"/>
                <a:cs typeface="Calibri"/>
              </a:rPr>
              <a:t>a </a:t>
            </a:r>
            <a:r>
              <a:rPr sz="1100" dirty="0">
                <a:solidFill>
                  <a:srgbClr val="404040"/>
                </a:solidFill>
                <a:latin typeface="Calibri"/>
                <a:cs typeface="Calibri"/>
              </a:rPr>
              <a:t>gazdálkodók </a:t>
            </a:r>
            <a:r>
              <a:rPr sz="1100" spc="5" dirty="0">
                <a:solidFill>
                  <a:srgbClr val="404040"/>
                </a:solidFill>
                <a:latin typeface="Calibri"/>
                <a:cs typeface="Calibri"/>
              </a:rPr>
              <a:t>egyre </a:t>
            </a:r>
            <a:r>
              <a:rPr sz="1100" spc="10" dirty="0">
                <a:solidFill>
                  <a:srgbClr val="404040"/>
                </a:solidFill>
                <a:latin typeface="Calibri"/>
                <a:cs typeface="Calibri"/>
              </a:rPr>
              <a:t>kisebb  </a:t>
            </a:r>
            <a:r>
              <a:rPr sz="1100" spc="5" dirty="0">
                <a:solidFill>
                  <a:srgbClr val="404040"/>
                </a:solidFill>
                <a:latin typeface="Calibri"/>
                <a:cs typeface="Calibri"/>
              </a:rPr>
              <a:t>területen </a:t>
            </a:r>
            <a:r>
              <a:rPr sz="1100" dirty="0">
                <a:solidFill>
                  <a:srgbClr val="404040"/>
                </a:solidFill>
                <a:latin typeface="Calibri"/>
                <a:cs typeface="Calibri"/>
              </a:rPr>
              <a:t>vetettek kapáskultúrát,  </a:t>
            </a:r>
            <a:r>
              <a:rPr sz="1100" spc="10" dirty="0">
                <a:solidFill>
                  <a:srgbClr val="404040"/>
                </a:solidFill>
                <a:latin typeface="Calibri"/>
                <a:cs typeface="Calibri"/>
              </a:rPr>
              <a:t>a </a:t>
            </a:r>
            <a:r>
              <a:rPr sz="1100" spc="5" dirty="0">
                <a:solidFill>
                  <a:srgbClr val="404040"/>
                </a:solidFill>
                <a:latin typeface="Calibri"/>
                <a:cs typeface="Calibri"/>
              </a:rPr>
              <a:t>nagy </a:t>
            </a:r>
            <a:r>
              <a:rPr sz="1100" dirty="0">
                <a:solidFill>
                  <a:srgbClr val="404040"/>
                </a:solidFill>
                <a:latin typeface="Calibri"/>
                <a:cs typeface="Calibri"/>
              </a:rPr>
              <a:t>összefüggő tömböket  </a:t>
            </a:r>
            <a:r>
              <a:rPr sz="1100" spc="5" dirty="0">
                <a:solidFill>
                  <a:srgbClr val="404040"/>
                </a:solidFill>
                <a:latin typeface="Calibri"/>
                <a:cs typeface="Calibri"/>
              </a:rPr>
              <a:t>pedig kevésbé</a:t>
            </a:r>
            <a:r>
              <a:rPr sz="1100" dirty="0">
                <a:solidFill>
                  <a:srgbClr val="404040"/>
                </a:solidFill>
                <a:latin typeface="Calibri"/>
                <a:cs typeface="Calibri"/>
              </a:rPr>
              <a:t> preferálják.</a:t>
            </a:r>
            <a:endParaRPr sz="1100">
              <a:solidFill>
                <a:prstClr val="black"/>
              </a:solidFill>
              <a:latin typeface="Calibri"/>
              <a:cs typeface="Calibri"/>
            </a:endParaRPr>
          </a:p>
        </p:txBody>
      </p:sp>
      <p:sp>
        <p:nvSpPr>
          <p:cNvPr id="76" name="object 76"/>
          <p:cNvSpPr txBox="1"/>
          <p:nvPr/>
        </p:nvSpPr>
        <p:spPr>
          <a:xfrm>
            <a:off x="5721161" y="12827292"/>
            <a:ext cx="3296285" cy="214161"/>
          </a:xfrm>
          <a:prstGeom prst="rect">
            <a:avLst/>
          </a:prstGeom>
        </p:spPr>
        <p:txBody>
          <a:bodyPr vert="horz" wrap="square" lIns="0" tIns="13970" rIns="0" bIns="0" rtlCol="0">
            <a:spAutoFit/>
          </a:bodyPr>
          <a:lstStyle/>
          <a:p>
            <a:pPr marL="12700">
              <a:spcBef>
                <a:spcPts val="110"/>
              </a:spcBef>
            </a:pPr>
            <a:r>
              <a:rPr sz="1300" b="1" dirty="0">
                <a:solidFill>
                  <a:srgbClr val="404040"/>
                </a:solidFill>
                <a:latin typeface="Calibri"/>
                <a:cs typeface="Calibri"/>
              </a:rPr>
              <a:t>2. lépés: </a:t>
            </a:r>
            <a:r>
              <a:rPr sz="1300" b="1" spc="-5" dirty="0">
                <a:solidFill>
                  <a:srgbClr val="404040"/>
                </a:solidFill>
                <a:latin typeface="Calibri"/>
                <a:cs typeface="Calibri"/>
              </a:rPr>
              <a:t>kultúracsoport-fedvények</a:t>
            </a:r>
            <a:r>
              <a:rPr sz="1300" b="1" spc="90" dirty="0">
                <a:solidFill>
                  <a:srgbClr val="404040"/>
                </a:solidFill>
                <a:latin typeface="Calibri"/>
                <a:cs typeface="Calibri"/>
              </a:rPr>
              <a:t> </a:t>
            </a:r>
            <a:r>
              <a:rPr sz="1300" b="1" spc="5" dirty="0">
                <a:solidFill>
                  <a:srgbClr val="404040"/>
                </a:solidFill>
                <a:latin typeface="Calibri"/>
                <a:cs typeface="Calibri"/>
              </a:rPr>
              <a:t>(2017-2023)</a:t>
            </a:r>
            <a:endParaRPr sz="1300">
              <a:solidFill>
                <a:prstClr val="black"/>
              </a:solidFill>
              <a:latin typeface="Calibri"/>
              <a:cs typeface="Calibri"/>
            </a:endParaRPr>
          </a:p>
        </p:txBody>
      </p:sp>
      <p:sp>
        <p:nvSpPr>
          <p:cNvPr id="77" name="object 77"/>
          <p:cNvSpPr txBox="1"/>
          <p:nvPr/>
        </p:nvSpPr>
        <p:spPr>
          <a:xfrm>
            <a:off x="9844077" y="14688803"/>
            <a:ext cx="4333240" cy="713105"/>
          </a:xfrm>
          <a:prstGeom prst="rect">
            <a:avLst/>
          </a:prstGeom>
        </p:spPr>
        <p:txBody>
          <a:bodyPr vert="horz" wrap="square" lIns="0" tIns="12065" rIns="0" bIns="0" rtlCol="0">
            <a:spAutoFit/>
          </a:bodyPr>
          <a:lstStyle/>
          <a:p>
            <a:pPr marL="12700" marR="5080" algn="just">
              <a:lnSpc>
                <a:spcPct val="102499"/>
              </a:lnSpc>
              <a:spcBef>
                <a:spcPts val="95"/>
              </a:spcBef>
            </a:pPr>
            <a:r>
              <a:rPr sz="1100" spc="15" dirty="0">
                <a:solidFill>
                  <a:srgbClr val="404040"/>
                </a:solidFill>
                <a:latin typeface="Calibri"/>
                <a:cs typeface="Calibri"/>
              </a:rPr>
              <a:t>A </a:t>
            </a:r>
            <a:r>
              <a:rPr sz="1100" dirty="0">
                <a:solidFill>
                  <a:srgbClr val="404040"/>
                </a:solidFill>
                <a:latin typeface="Calibri"/>
                <a:cs typeface="Calibri"/>
              </a:rPr>
              <a:t>változással érintett ökológiai fókuszterületeket </a:t>
            </a:r>
            <a:r>
              <a:rPr sz="1100" spc="10" dirty="0">
                <a:solidFill>
                  <a:srgbClr val="404040"/>
                </a:solidFill>
                <a:latin typeface="Calibri"/>
                <a:cs typeface="Calibri"/>
              </a:rPr>
              <a:t>az alábbi. </a:t>
            </a:r>
            <a:r>
              <a:rPr sz="1100" spc="5" dirty="0">
                <a:solidFill>
                  <a:srgbClr val="404040"/>
                </a:solidFill>
                <a:latin typeface="Calibri"/>
                <a:cs typeface="Calibri"/>
              </a:rPr>
              <a:t>ábra  szemlélteti. </a:t>
            </a:r>
            <a:r>
              <a:rPr sz="1100" spc="15" dirty="0">
                <a:solidFill>
                  <a:srgbClr val="404040"/>
                </a:solidFill>
                <a:latin typeface="Calibri"/>
                <a:cs typeface="Calibri"/>
              </a:rPr>
              <a:t>A </a:t>
            </a:r>
            <a:r>
              <a:rPr sz="1100" spc="5" dirty="0">
                <a:solidFill>
                  <a:srgbClr val="404040"/>
                </a:solidFill>
                <a:latin typeface="Calibri"/>
                <a:cs typeface="Calibri"/>
              </a:rPr>
              <a:t>terepi </a:t>
            </a:r>
            <a:r>
              <a:rPr sz="1100" dirty="0">
                <a:solidFill>
                  <a:srgbClr val="404040"/>
                </a:solidFill>
                <a:latin typeface="Calibri"/>
                <a:cs typeface="Calibri"/>
              </a:rPr>
              <a:t>tapasztalatok </a:t>
            </a:r>
            <a:r>
              <a:rPr sz="1100" spc="10" dirty="0">
                <a:solidFill>
                  <a:srgbClr val="404040"/>
                </a:solidFill>
                <a:latin typeface="Calibri"/>
                <a:cs typeface="Calibri"/>
              </a:rPr>
              <a:t>alapján </a:t>
            </a:r>
            <a:r>
              <a:rPr sz="1100" spc="5" dirty="0">
                <a:solidFill>
                  <a:srgbClr val="404040"/>
                </a:solidFill>
                <a:latin typeface="Calibri"/>
                <a:cs typeface="Calibri"/>
              </a:rPr>
              <a:t>négy irányban történhet  elmozdulás </a:t>
            </a:r>
            <a:r>
              <a:rPr sz="1100" spc="10" dirty="0">
                <a:solidFill>
                  <a:srgbClr val="404040"/>
                </a:solidFill>
                <a:latin typeface="Calibri"/>
                <a:cs typeface="Calibri"/>
              </a:rPr>
              <a:t>a tájelemek </a:t>
            </a:r>
            <a:r>
              <a:rPr sz="1100" spc="5" dirty="0">
                <a:solidFill>
                  <a:srgbClr val="404040"/>
                </a:solidFill>
                <a:latin typeface="Calibri"/>
                <a:cs typeface="Calibri"/>
              </a:rPr>
              <a:t>állapotában: </a:t>
            </a:r>
            <a:r>
              <a:rPr sz="1100" spc="10" dirty="0">
                <a:solidFill>
                  <a:srgbClr val="404040"/>
                </a:solidFill>
                <a:latin typeface="Calibri"/>
                <a:cs typeface="Calibri"/>
              </a:rPr>
              <a:t>megszűnik, </a:t>
            </a:r>
            <a:r>
              <a:rPr sz="1100" dirty="0">
                <a:solidFill>
                  <a:srgbClr val="404040"/>
                </a:solidFill>
                <a:latin typeface="Calibri"/>
                <a:cs typeface="Calibri"/>
              </a:rPr>
              <a:t>átalakul, </a:t>
            </a:r>
            <a:r>
              <a:rPr sz="1100" spc="5" dirty="0">
                <a:solidFill>
                  <a:srgbClr val="404040"/>
                </a:solidFill>
                <a:latin typeface="Calibri"/>
                <a:cs typeface="Calibri"/>
              </a:rPr>
              <a:t>illetve </a:t>
            </a:r>
            <a:r>
              <a:rPr sz="1100" spc="10" dirty="0">
                <a:solidFill>
                  <a:srgbClr val="404040"/>
                </a:solidFill>
                <a:latin typeface="Calibri"/>
                <a:cs typeface="Calibri"/>
              </a:rPr>
              <a:t>nő </a:t>
            </a:r>
            <a:r>
              <a:rPr sz="1100" spc="5" dirty="0">
                <a:solidFill>
                  <a:srgbClr val="404040"/>
                </a:solidFill>
                <a:latin typeface="Calibri"/>
                <a:cs typeface="Calibri"/>
              </a:rPr>
              <a:t>vagy  csökken </a:t>
            </a:r>
            <a:r>
              <a:rPr sz="1100" spc="10" dirty="0">
                <a:solidFill>
                  <a:srgbClr val="404040"/>
                </a:solidFill>
                <a:latin typeface="Calibri"/>
                <a:cs typeface="Calibri"/>
              </a:rPr>
              <a:t>a</a:t>
            </a:r>
            <a:r>
              <a:rPr sz="1100" spc="-10" dirty="0">
                <a:solidFill>
                  <a:srgbClr val="404040"/>
                </a:solidFill>
                <a:latin typeface="Calibri"/>
                <a:cs typeface="Calibri"/>
              </a:rPr>
              <a:t> </a:t>
            </a:r>
            <a:r>
              <a:rPr sz="1100" spc="5" dirty="0">
                <a:solidFill>
                  <a:srgbClr val="404040"/>
                </a:solidFill>
                <a:latin typeface="Calibri"/>
                <a:cs typeface="Calibri"/>
              </a:rPr>
              <a:t>kiterjedése.</a:t>
            </a:r>
            <a:endParaRPr sz="1100">
              <a:solidFill>
                <a:prstClr val="black"/>
              </a:solidFill>
              <a:latin typeface="Calibri"/>
              <a:cs typeface="Calibri"/>
            </a:endParaRPr>
          </a:p>
        </p:txBody>
      </p:sp>
      <p:sp>
        <p:nvSpPr>
          <p:cNvPr id="78" name="object 78"/>
          <p:cNvSpPr txBox="1"/>
          <p:nvPr/>
        </p:nvSpPr>
        <p:spPr>
          <a:xfrm>
            <a:off x="1010447" y="16516550"/>
            <a:ext cx="2313940" cy="368935"/>
          </a:xfrm>
          <a:prstGeom prst="rect">
            <a:avLst/>
          </a:prstGeom>
        </p:spPr>
        <p:txBody>
          <a:bodyPr vert="horz" wrap="square" lIns="0" tIns="12700" rIns="0" bIns="0" rtlCol="0">
            <a:spAutoFit/>
          </a:bodyPr>
          <a:lstStyle/>
          <a:p>
            <a:pPr marL="12700" marR="5080" algn="just">
              <a:spcBef>
                <a:spcPts val="100"/>
              </a:spcBef>
            </a:pPr>
            <a:r>
              <a:rPr sz="750" b="1" i="1" spc="-5" dirty="0">
                <a:solidFill>
                  <a:srgbClr val="404040"/>
                </a:solidFill>
                <a:latin typeface="Calibri"/>
                <a:cs typeface="Calibri"/>
              </a:rPr>
              <a:t>1-es csoport: évelők (grafikonon zöld), 2-es csoport:  </a:t>
            </a:r>
            <a:r>
              <a:rPr sz="750" b="1" i="1" spc="-10" dirty="0">
                <a:solidFill>
                  <a:srgbClr val="404040"/>
                </a:solidFill>
                <a:latin typeface="Calibri"/>
                <a:cs typeface="Calibri"/>
              </a:rPr>
              <a:t>kalászos </a:t>
            </a:r>
            <a:r>
              <a:rPr sz="750" b="1" i="1" spc="-5" dirty="0">
                <a:solidFill>
                  <a:srgbClr val="404040"/>
                </a:solidFill>
                <a:latin typeface="Calibri"/>
                <a:cs typeface="Calibri"/>
              </a:rPr>
              <a:t>(grafikonon sárga), 3-as csoport: kapás  (grafikonon</a:t>
            </a:r>
            <a:r>
              <a:rPr sz="750" b="1" i="1" spc="20" dirty="0">
                <a:solidFill>
                  <a:srgbClr val="404040"/>
                </a:solidFill>
                <a:latin typeface="Calibri"/>
                <a:cs typeface="Calibri"/>
              </a:rPr>
              <a:t> </a:t>
            </a:r>
            <a:r>
              <a:rPr sz="750" b="1" i="1" spc="-5" dirty="0">
                <a:solidFill>
                  <a:srgbClr val="404040"/>
                </a:solidFill>
                <a:latin typeface="Calibri"/>
                <a:cs typeface="Calibri"/>
              </a:rPr>
              <a:t>narancs)</a:t>
            </a:r>
            <a:endParaRPr sz="750">
              <a:solidFill>
                <a:prstClr val="black"/>
              </a:solidFill>
              <a:latin typeface="Calibri"/>
              <a:cs typeface="Calibri"/>
            </a:endParaRPr>
          </a:p>
        </p:txBody>
      </p:sp>
      <p:sp>
        <p:nvSpPr>
          <p:cNvPr id="79" name="object 79"/>
          <p:cNvSpPr/>
          <p:nvPr/>
        </p:nvSpPr>
        <p:spPr>
          <a:xfrm>
            <a:off x="983778" y="2035035"/>
            <a:ext cx="1183941" cy="1183941"/>
          </a:xfrm>
          <a:prstGeom prst="rect">
            <a:avLst/>
          </a:prstGeom>
          <a:blipFill>
            <a:blip r:embed="rId15" cstate="print"/>
            <a:stretch>
              <a:fillRect/>
            </a:stretch>
          </a:blipFill>
        </p:spPr>
        <p:txBody>
          <a:bodyPr wrap="square" lIns="0" tIns="0" rIns="0" bIns="0" rtlCol="0"/>
          <a:lstStyle/>
          <a:p>
            <a:endParaRPr>
              <a:solidFill>
                <a:prstClr val="black"/>
              </a:solidFill>
              <a:latin typeface="Calibri"/>
            </a:endParaRPr>
          </a:p>
        </p:txBody>
      </p:sp>
      <p:sp>
        <p:nvSpPr>
          <p:cNvPr id="80" name="object 80"/>
          <p:cNvSpPr txBox="1"/>
          <p:nvPr/>
        </p:nvSpPr>
        <p:spPr>
          <a:xfrm>
            <a:off x="2418507" y="2256403"/>
            <a:ext cx="1452245" cy="311785"/>
          </a:xfrm>
          <a:prstGeom prst="rect">
            <a:avLst/>
          </a:prstGeom>
        </p:spPr>
        <p:txBody>
          <a:bodyPr vert="horz" wrap="square" lIns="0" tIns="15875" rIns="0" bIns="0" rtlCol="0">
            <a:spAutoFit/>
          </a:bodyPr>
          <a:lstStyle/>
          <a:p>
            <a:pPr marL="38100">
              <a:spcBef>
                <a:spcPts val="125"/>
              </a:spcBef>
            </a:pPr>
            <a:r>
              <a:rPr sz="1850" i="1" spc="5" dirty="0">
                <a:solidFill>
                  <a:srgbClr val="E2DAD7"/>
                </a:solidFill>
                <a:latin typeface="Calibri"/>
                <a:cs typeface="Calibri"/>
              </a:rPr>
              <a:t>Máté</a:t>
            </a:r>
            <a:r>
              <a:rPr sz="1850" i="1" spc="-25" dirty="0">
                <a:solidFill>
                  <a:srgbClr val="E2DAD7"/>
                </a:solidFill>
                <a:latin typeface="Calibri"/>
                <a:cs typeface="Calibri"/>
              </a:rPr>
              <a:t> </a:t>
            </a:r>
            <a:r>
              <a:rPr sz="1850" i="1" spc="5" dirty="0">
                <a:solidFill>
                  <a:srgbClr val="E2DAD7"/>
                </a:solidFill>
                <a:latin typeface="Calibri"/>
                <a:cs typeface="Calibri"/>
              </a:rPr>
              <a:t>Klaudia</a:t>
            </a:r>
            <a:r>
              <a:rPr sz="1875" i="1" spc="7" baseline="24444" dirty="0">
                <a:solidFill>
                  <a:srgbClr val="E2DAD7"/>
                </a:solidFill>
                <a:latin typeface="Calibri"/>
                <a:cs typeface="Calibri"/>
              </a:rPr>
              <a:t>1</a:t>
            </a:r>
            <a:endParaRPr sz="1875" baseline="24444">
              <a:solidFill>
                <a:prstClr val="black"/>
              </a:solidFill>
              <a:latin typeface="Calibri"/>
              <a:cs typeface="Calibri"/>
            </a:endParaRPr>
          </a:p>
        </p:txBody>
      </p:sp>
      <p:sp>
        <p:nvSpPr>
          <p:cNvPr id="81" name="object 81"/>
          <p:cNvSpPr txBox="1"/>
          <p:nvPr/>
        </p:nvSpPr>
        <p:spPr>
          <a:xfrm>
            <a:off x="2418507" y="2735991"/>
            <a:ext cx="4713605" cy="483870"/>
          </a:xfrm>
          <a:prstGeom prst="rect">
            <a:avLst/>
          </a:prstGeom>
        </p:spPr>
        <p:txBody>
          <a:bodyPr vert="horz" wrap="square" lIns="0" tIns="13335" rIns="0" bIns="0" rtlCol="0">
            <a:spAutoFit/>
          </a:bodyPr>
          <a:lstStyle/>
          <a:p>
            <a:pPr marL="38100">
              <a:spcBef>
                <a:spcPts val="105"/>
              </a:spcBef>
            </a:pPr>
            <a:r>
              <a:rPr sz="1500" i="1" spc="-7" baseline="25000" dirty="0">
                <a:solidFill>
                  <a:srgbClr val="E2DAD7"/>
                </a:solidFill>
                <a:latin typeface="Calibri"/>
                <a:cs typeface="Calibri"/>
              </a:rPr>
              <a:t>1</a:t>
            </a:r>
            <a:r>
              <a:rPr sz="1500" i="1" spc="-5" dirty="0">
                <a:solidFill>
                  <a:srgbClr val="E2DAD7"/>
                </a:solidFill>
                <a:latin typeface="Calibri"/>
                <a:cs typeface="Calibri"/>
              </a:rPr>
              <a:t>Körös-Maros Nemzeti </a:t>
            </a:r>
            <a:r>
              <a:rPr sz="1500" i="1" spc="-10" dirty="0">
                <a:solidFill>
                  <a:srgbClr val="E2DAD7"/>
                </a:solidFill>
                <a:latin typeface="Calibri"/>
                <a:cs typeface="Calibri"/>
              </a:rPr>
              <a:t>Park Igazgatóság</a:t>
            </a:r>
            <a:endParaRPr sz="1500">
              <a:solidFill>
                <a:prstClr val="black"/>
              </a:solidFill>
              <a:latin typeface="Calibri"/>
              <a:cs typeface="Calibri"/>
            </a:endParaRPr>
          </a:p>
          <a:p>
            <a:pPr marL="38100"/>
            <a:r>
              <a:rPr sz="1500" i="1" dirty="0">
                <a:solidFill>
                  <a:srgbClr val="E2DAD7"/>
                </a:solidFill>
                <a:latin typeface="Calibri"/>
                <a:cs typeface="Calibri"/>
              </a:rPr>
              <a:t>5540 </a:t>
            </a:r>
            <a:r>
              <a:rPr sz="1500" i="1" spc="-5" dirty="0">
                <a:solidFill>
                  <a:srgbClr val="E2DAD7"/>
                </a:solidFill>
                <a:latin typeface="Calibri"/>
                <a:cs typeface="Calibri"/>
              </a:rPr>
              <a:t>Szarvas, </a:t>
            </a:r>
            <a:r>
              <a:rPr sz="1500" i="1" dirty="0">
                <a:solidFill>
                  <a:srgbClr val="E2DAD7"/>
                </a:solidFill>
                <a:latin typeface="Calibri"/>
                <a:cs typeface="Calibri"/>
              </a:rPr>
              <a:t>Anna-liget 1., e-mail:</a:t>
            </a:r>
            <a:r>
              <a:rPr sz="1500" i="1" spc="20" dirty="0">
                <a:solidFill>
                  <a:srgbClr val="E2DAD7"/>
                </a:solidFill>
                <a:latin typeface="Calibri"/>
                <a:cs typeface="Calibri"/>
              </a:rPr>
              <a:t> </a:t>
            </a:r>
            <a:r>
              <a:rPr sz="1500" i="1" spc="-5" dirty="0">
                <a:solidFill>
                  <a:srgbClr val="E2DAD7"/>
                </a:solidFill>
                <a:latin typeface="Calibri"/>
                <a:cs typeface="Calibri"/>
                <a:hlinkClick r:id="rId16"/>
              </a:rPr>
              <a:t>klaudia.mate@kmnp.hu</a:t>
            </a:r>
            <a:endParaRPr sz="1500">
              <a:solidFill>
                <a:prstClr val="black"/>
              </a:solidFill>
              <a:latin typeface="Calibri"/>
              <a:cs typeface="Calibri"/>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B8B7B42A-BA2D-5790-5384-13781A6598EE}"/>
              </a:ext>
            </a:extLst>
          </p:cNvPr>
          <p:cNvSpPr>
            <a:spLocks noGrp="1"/>
          </p:cNvSpPr>
          <p:nvPr>
            <p:ph type="ctrTitle"/>
          </p:nvPr>
        </p:nvSpPr>
        <p:spPr/>
        <p:txBody>
          <a:bodyPr/>
          <a:lstStyle/>
          <a:p>
            <a:endParaRPr lang="en-US"/>
          </a:p>
        </p:txBody>
      </p:sp>
      <p:sp>
        <p:nvSpPr>
          <p:cNvPr id="3" name="Alcím 2">
            <a:extLst>
              <a:ext uri="{FF2B5EF4-FFF2-40B4-BE49-F238E27FC236}">
                <a16:creationId xmlns:a16="http://schemas.microsoft.com/office/drawing/2014/main" id="{E333B860-42D4-07BD-FB93-7CEB2F8FFCBB}"/>
              </a:ext>
            </a:extLst>
          </p:cNvPr>
          <p:cNvSpPr>
            <a:spLocks noGrp="1"/>
          </p:cNvSpPr>
          <p:nvPr>
            <p:ph type="subTitle" idx="1"/>
          </p:nvPr>
        </p:nvSpPr>
        <p:spPr/>
        <p:txBody>
          <a:bodyPr/>
          <a:lstStyle/>
          <a:p>
            <a:endParaRPr lang="en-US"/>
          </a:p>
        </p:txBody>
      </p:sp>
      <p:pic>
        <p:nvPicPr>
          <p:cNvPr id="5" name="Kép 4" descr="A képen szöveg, képernyőkép, hírlap látható&#10;&#10;Automatikusan generált leírás">
            <a:extLst>
              <a:ext uri="{FF2B5EF4-FFF2-40B4-BE49-F238E27FC236}">
                <a16:creationId xmlns:a16="http://schemas.microsoft.com/office/drawing/2014/main" id="{EA8B7C59-9C2F-B4AD-6E8F-A839F0DB29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0461" y="569385"/>
            <a:ext cx="13413978" cy="18965333"/>
          </a:xfrm>
          <a:prstGeom prst="rect">
            <a:avLst/>
          </a:prstGeom>
        </p:spPr>
      </p:pic>
    </p:spTree>
    <p:extLst>
      <p:ext uri="{BB962C8B-B14F-4D97-AF65-F5344CB8AC3E}">
        <p14:creationId xmlns:p14="http://schemas.microsoft.com/office/powerpoint/2010/main" val="794613326"/>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699054" y="171734"/>
            <a:ext cx="3590997" cy="660117"/>
          </a:xfrm>
          <a:prstGeom prst="rect">
            <a:avLst/>
          </a:prstGeom>
        </p:spPr>
        <p:txBody>
          <a:bodyPr vert="horz" wrap="square" lIns="0" tIns="13780" rIns="0" bIns="0" rtlCol="0">
            <a:spAutoFit/>
          </a:bodyPr>
          <a:lstStyle/>
          <a:p>
            <a:pPr marL="11984">
              <a:spcBef>
                <a:spcPts val="108"/>
              </a:spcBef>
            </a:pPr>
            <a:r>
              <a:rPr spc="9" dirty="0"/>
              <a:t>ÚJ</a:t>
            </a:r>
            <a:r>
              <a:rPr spc="-307" dirty="0"/>
              <a:t>V</a:t>
            </a:r>
            <a:r>
              <a:rPr spc="5" dirty="0"/>
              <a:t>ADONOK</a:t>
            </a:r>
          </a:p>
        </p:txBody>
      </p:sp>
      <p:sp>
        <p:nvSpPr>
          <p:cNvPr id="3" name="object 3"/>
          <p:cNvSpPr txBox="1"/>
          <p:nvPr/>
        </p:nvSpPr>
        <p:spPr>
          <a:xfrm>
            <a:off x="3057410" y="831850"/>
            <a:ext cx="9065853" cy="1096054"/>
          </a:xfrm>
          <a:prstGeom prst="rect">
            <a:avLst/>
          </a:prstGeom>
        </p:spPr>
        <p:txBody>
          <a:bodyPr vert="horz" wrap="square" lIns="0" tIns="113840" rIns="0" bIns="0" rtlCol="0">
            <a:spAutoFit/>
          </a:bodyPr>
          <a:lstStyle/>
          <a:p>
            <a:pPr marR="55724" algn="ctr" defTabSz="862828">
              <a:spcBef>
                <a:spcPts val="896"/>
              </a:spcBef>
            </a:pPr>
            <a:r>
              <a:rPr sz="2076" b="1" spc="19" dirty="0">
                <a:solidFill>
                  <a:srgbClr val="FFFFFF"/>
                </a:solidFill>
                <a:latin typeface="Trebuchet MS"/>
                <a:cs typeface="Trebuchet MS"/>
              </a:rPr>
              <a:t>— </a:t>
            </a:r>
            <a:r>
              <a:rPr sz="2076" b="1" spc="14" dirty="0">
                <a:solidFill>
                  <a:srgbClr val="FFFFFF"/>
                </a:solidFill>
                <a:latin typeface="Trebuchet MS"/>
                <a:cs typeface="Trebuchet MS"/>
              </a:rPr>
              <a:t>egy </a:t>
            </a:r>
            <a:r>
              <a:rPr sz="2076" b="1" spc="9" dirty="0">
                <a:solidFill>
                  <a:srgbClr val="FFFFFF"/>
                </a:solidFill>
                <a:latin typeface="Trebuchet MS"/>
                <a:cs typeface="Trebuchet MS"/>
              </a:rPr>
              <a:t>új </a:t>
            </a:r>
            <a:r>
              <a:rPr sz="2076" b="1" spc="14" dirty="0">
                <a:solidFill>
                  <a:srgbClr val="FFFFFF"/>
                </a:solidFill>
                <a:latin typeface="Trebuchet MS"/>
                <a:cs typeface="Trebuchet MS"/>
              </a:rPr>
              <a:t>fogalom </a:t>
            </a:r>
            <a:r>
              <a:rPr sz="2076" b="1" spc="9" dirty="0">
                <a:solidFill>
                  <a:srgbClr val="FFFFFF"/>
                </a:solidFill>
                <a:latin typeface="Trebuchet MS"/>
                <a:cs typeface="Trebuchet MS"/>
              </a:rPr>
              <a:t>definiálása </a:t>
            </a:r>
            <a:r>
              <a:rPr sz="2076" b="1" spc="14" dirty="0">
                <a:solidFill>
                  <a:srgbClr val="FFFFFF"/>
                </a:solidFill>
                <a:latin typeface="Trebuchet MS"/>
                <a:cs typeface="Trebuchet MS"/>
              </a:rPr>
              <a:t>és </a:t>
            </a:r>
            <a:r>
              <a:rPr sz="2076" b="1" spc="9" dirty="0">
                <a:solidFill>
                  <a:srgbClr val="FFFFFF"/>
                </a:solidFill>
                <a:latin typeface="Trebuchet MS"/>
                <a:cs typeface="Trebuchet MS"/>
              </a:rPr>
              <a:t>ökológiai </a:t>
            </a:r>
            <a:r>
              <a:rPr sz="2076" b="1" spc="14" dirty="0">
                <a:solidFill>
                  <a:srgbClr val="FFFFFF"/>
                </a:solidFill>
                <a:latin typeface="Trebuchet MS"/>
                <a:cs typeface="Trebuchet MS"/>
              </a:rPr>
              <a:t>szempontú</a:t>
            </a:r>
            <a:r>
              <a:rPr sz="2076" b="1" spc="42" dirty="0">
                <a:solidFill>
                  <a:srgbClr val="FFFFFF"/>
                </a:solidFill>
                <a:latin typeface="Trebuchet MS"/>
                <a:cs typeface="Trebuchet MS"/>
              </a:rPr>
              <a:t> </a:t>
            </a:r>
            <a:r>
              <a:rPr sz="2076" b="1" spc="14" dirty="0">
                <a:solidFill>
                  <a:srgbClr val="FFFFFF"/>
                </a:solidFill>
                <a:latin typeface="Trebuchet MS"/>
                <a:cs typeface="Trebuchet MS"/>
              </a:rPr>
              <a:t>vizsgálata</a:t>
            </a:r>
            <a:endParaRPr sz="2076" dirty="0">
              <a:solidFill>
                <a:prstClr val="black"/>
              </a:solidFill>
              <a:latin typeface="Trebuchet MS"/>
              <a:cs typeface="Trebuchet MS"/>
            </a:endParaRPr>
          </a:p>
          <a:p>
            <a:pPr marL="2397" algn="ctr" defTabSz="862828">
              <a:spcBef>
                <a:spcPts val="807"/>
              </a:spcBef>
            </a:pPr>
            <a:r>
              <a:rPr sz="2076" spc="9" dirty="0">
                <a:solidFill>
                  <a:srgbClr val="FFFFFF"/>
                </a:solidFill>
                <a:latin typeface="Trebuchet MS"/>
                <a:cs typeface="Trebuchet MS"/>
              </a:rPr>
              <a:t>Molnár </a:t>
            </a:r>
            <a:r>
              <a:rPr sz="2076" spc="14" dirty="0">
                <a:solidFill>
                  <a:srgbClr val="FFFFFF"/>
                </a:solidFill>
                <a:latin typeface="Trebuchet MS"/>
                <a:cs typeface="Trebuchet MS"/>
              </a:rPr>
              <a:t>Ábel </a:t>
            </a:r>
            <a:r>
              <a:rPr sz="2076" spc="-38" dirty="0">
                <a:solidFill>
                  <a:srgbClr val="FFFFFF"/>
                </a:solidFill>
                <a:latin typeface="Trebuchet MS"/>
                <a:cs typeface="Trebuchet MS"/>
              </a:rPr>
              <a:t>Péter, </a:t>
            </a:r>
            <a:r>
              <a:rPr sz="2076" spc="5" dirty="0">
                <a:solidFill>
                  <a:srgbClr val="FFFFFF"/>
                </a:solidFill>
                <a:latin typeface="Trebuchet MS"/>
                <a:cs typeface="Trebuchet MS"/>
              </a:rPr>
              <a:t>Kovács</a:t>
            </a:r>
            <a:r>
              <a:rPr sz="2076" spc="24" dirty="0">
                <a:solidFill>
                  <a:srgbClr val="FFFFFF"/>
                </a:solidFill>
                <a:latin typeface="Trebuchet MS"/>
                <a:cs typeface="Trebuchet MS"/>
              </a:rPr>
              <a:t> </a:t>
            </a:r>
            <a:r>
              <a:rPr sz="2076" spc="14" dirty="0">
                <a:solidFill>
                  <a:srgbClr val="FFFFFF"/>
                </a:solidFill>
                <a:latin typeface="Trebuchet MS"/>
                <a:cs typeface="Trebuchet MS"/>
              </a:rPr>
              <a:t>Balázs</a:t>
            </a:r>
            <a:endParaRPr sz="2076" dirty="0">
              <a:solidFill>
                <a:prstClr val="black"/>
              </a:solidFill>
              <a:latin typeface="Trebuchet MS"/>
              <a:cs typeface="Trebuchet MS"/>
            </a:endParaRPr>
          </a:p>
          <a:p>
            <a:pPr marL="11984" defTabSz="862828">
              <a:spcBef>
                <a:spcPts val="42"/>
              </a:spcBef>
            </a:pPr>
            <a:r>
              <a:rPr sz="1557" spc="5" dirty="0">
                <a:solidFill>
                  <a:srgbClr val="FFFFFF"/>
                </a:solidFill>
                <a:latin typeface="Trebuchet MS"/>
                <a:cs typeface="Trebuchet MS"/>
              </a:rPr>
              <a:t>Magyar </a:t>
            </a:r>
            <a:r>
              <a:rPr sz="1557" spc="9" dirty="0">
                <a:solidFill>
                  <a:srgbClr val="FFFFFF"/>
                </a:solidFill>
                <a:latin typeface="Trebuchet MS"/>
                <a:cs typeface="Trebuchet MS"/>
              </a:rPr>
              <a:t>Agrár- </a:t>
            </a:r>
            <a:r>
              <a:rPr sz="1557" spc="5" dirty="0">
                <a:solidFill>
                  <a:srgbClr val="FFFFFF"/>
                </a:solidFill>
                <a:latin typeface="Trebuchet MS"/>
                <a:cs typeface="Trebuchet MS"/>
              </a:rPr>
              <a:t>és </a:t>
            </a:r>
            <a:r>
              <a:rPr sz="1557" spc="9" dirty="0">
                <a:solidFill>
                  <a:srgbClr val="FFFFFF"/>
                </a:solidFill>
                <a:latin typeface="Trebuchet MS"/>
                <a:cs typeface="Trebuchet MS"/>
              </a:rPr>
              <a:t>Élettudományi Egyetem </a:t>
            </a:r>
            <a:r>
              <a:rPr sz="1557" spc="5" dirty="0">
                <a:solidFill>
                  <a:srgbClr val="FFFFFF"/>
                </a:solidFill>
                <a:latin typeface="Trebuchet MS"/>
                <a:cs typeface="Trebuchet MS"/>
              </a:rPr>
              <a:t>VTI </a:t>
            </a:r>
            <a:r>
              <a:rPr sz="1557" spc="-5" dirty="0">
                <a:solidFill>
                  <a:srgbClr val="FFFFFF"/>
                </a:solidFill>
                <a:latin typeface="Trebuchet MS"/>
                <a:cs typeface="Trebuchet MS"/>
              </a:rPr>
              <a:t>Természetvédelmi </a:t>
            </a:r>
            <a:r>
              <a:rPr sz="1557" spc="5" dirty="0">
                <a:solidFill>
                  <a:srgbClr val="FFFFFF"/>
                </a:solidFill>
                <a:latin typeface="Trebuchet MS"/>
                <a:cs typeface="Trebuchet MS"/>
              </a:rPr>
              <a:t>és </a:t>
            </a:r>
            <a:r>
              <a:rPr sz="1557" spc="9" dirty="0">
                <a:solidFill>
                  <a:srgbClr val="FFFFFF"/>
                </a:solidFill>
                <a:latin typeface="Trebuchet MS"/>
                <a:cs typeface="Trebuchet MS"/>
              </a:rPr>
              <a:t>Tájgazdálkodási </a:t>
            </a:r>
            <a:r>
              <a:rPr sz="1557" spc="-19" dirty="0">
                <a:solidFill>
                  <a:srgbClr val="FFFFFF"/>
                </a:solidFill>
                <a:latin typeface="Trebuchet MS"/>
                <a:cs typeface="Trebuchet MS"/>
              </a:rPr>
              <a:t>Tanszék,</a:t>
            </a:r>
            <a:r>
              <a:rPr sz="1557" spc="-132" dirty="0">
                <a:solidFill>
                  <a:srgbClr val="FFFFFF"/>
                </a:solidFill>
                <a:latin typeface="Trebuchet MS"/>
                <a:cs typeface="Trebuchet MS"/>
              </a:rPr>
              <a:t> </a:t>
            </a:r>
            <a:r>
              <a:rPr sz="1557" spc="5" dirty="0">
                <a:solidFill>
                  <a:srgbClr val="FFFFFF"/>
                </a:solidFill>
                <a:latin typeface="Trebuchet MS"/>
                <a:cs typeface="Trebuchet MS"/>
              </a:rPr>
              <a:t>Gödöllő</a:t>
            </a:r>
            <a:endParaRPr sz="1557" dirty="0">
              <a:solidFill>
                <a:prstClr val="black"/>
              </a:solidFill>
              <a:latin typeface="Trebuchet MS"/>
              <a:cs typeface="Trebuchet MS"/>
            </a:endParaRPr>
          </a:p>
        </p:txBody>
      </p:sp>
      <p:sp>
        <p:nvSpPr>
          <p:cNvPr id="4" name="object 4"/>
          <p:cNvSpPr/>
          <p:nvPr/>
        </p:nvSpPr>
        <p:spPr>
          <a:xfrm>
            <a:off x="12476432" y="712098"/>
            <a:ext cx="1871871" cy="955983"/>
          </a:xfrm>
          <a:prstGeom prst="rect">
            <a:avLst/>
          </a:prstGeom>
          <a:blipFill>
            <a:blip r:embed="rId2" cstate="print"/>
            <a:stretch>
              <a:fillRect/>
            </a:stretch>
          </a:blipFill>
        </p:spPr>
        <p:txBody>
          <a:bodyPr wrap="square" lIns="0" tIns="0" rIns="0" bIns="0" rtlCol="0"/>
          <a:lstStyle/>
          <a:p>
            <a:pPr defTabSz="862828"/>
            <a:endParaRPr sz="1698">
              <a:solidFill>
                <a:prstClr val="black"/>
              </a:solidFill>
              <a:latin typeface="Calibri"/>
            </a:endParaRPr>
          </a:p>
        </p:txBody>
      </p:sp>
      <p:sp>
        <p:nvSpPr>
          <p:cNvPr id="5" name="object 5"/>
          <p:cNvSpPr txBox="1"/>
          <p:nvPr/>
        </p:nvSpPr>
        <p:spPr>
          <a:xfrm>
            <a:off x="949421" y="5008002"/>
            <a:ext cx="3424185" cy="1077218"/>
          </a:xfrm>
          <a:prstGeom prst="rect">
            <a:avLst/>
          </a:prstGeom>
        </p:spPr>
        <p:txBody>
          <a:bodyPr vert="horz" wrap="square" lIns="0" tIns="0" rIns="0" bIns="0" rtlCol="0">
            <a:spAutoFit/>
          </a:bodyPr>
          <a:lstStyle/>
          <a:p>
            <a:pPr defTabSz="862828">
              <a:lnSpc>
                <a:spcPts val="1599"/>
              </a:lnSpc>
            </a:pPr>
            <a:r>
              <a:rPr sz="1415" spc="-5" dirty="0">
                <a:solidFill>
                  <a:prstClr val="black"/>
                </a:solidFill>
                <a:latin typeface="Trebuchet MS"/>
                <a:cs typeface="Trebuchet MS"/>
              </a:rPr>
              <a:t>Tájaink </a:t>
            </a:r>
            <a:r>
              <a:rPr sz="1415" spc="-9" dirty="0">
                <a:solidFill>
                  <a:prstClr val="black"/>
                </a:solidFill>
                <a:latin typeface="Trebuchet MS"/>
                <a:cs typeface="Trebuchet MS"/>
              </a:rPr>
              <a:t>nem </a:t>
            </a:r>
            <a:r>
              <a:rPr sz="1415" spc="-5" dirty="0">
                <a:solidFill>
                  <a:prstClr val="black"/>
                </a:solidFill>
                <a:latin typeface="Trebuchet MS"/>
                <a:cs typeface="Trebuchet MS"/>
              </a:rPr>
              <a:t>gazdálkodott részei</a:t>
            </a:r>
            <a:r>
              <a:rPr sz="1415" spc="-33" dirty="0">
                <a:solidFill>
                  <a:prstClr val="black"/>
                </a:solidFill>
                <a:latin typeface="Trebuchet MS"/>
                <a:cs typeface="Trebuchet MS"/>
              </a:rPr>
              <a:t> </a:t>
            </a:r>
            <a:r>
              <a:rPr sz="1415" spc="-5" dirty="0">
                <a:solidFill>
                  <a:prstClr val="black"/>
                </a:solidFill>
                <a:latin typeface="Trebuchet MS"/>
                <a:cs typeface="Trebuchet MS"/>
              </a:rPr>
              <a:t>gyakran</a:t>
            </a:r>
            <a:endParaRPr sz="1415">
              <a:solidFill>
                <a:prstClr val="black"/>
              </a:solidFill>
              <a:latin typeface="Trebuchet MS"/>
              <a:cs typeface="Trebuchet MS"/>
            </a:endParaRPr>
          </a:p>
          <a:p>
            <a:pPr defTabSz="862828">
              <a:lnSpc>
                <a:spcPts val="1688"/>
              </a:lnSpc>
              <a:spcBef>
                <a:spcPts val="57"/>
              </a:spcBef>
            </a:pPr>
            <a:r>
              <a:rPr sz="1415" b="1" spc="-5" dirty="0">
                <a:solidFill>
                  <a:prstClr val="black"/>
                </a:solidFill>
                <a:latin typeface="Trebuchet MS"/>
                <a:cs typeface="Trebuchet MS"/>
              </a:rPr>
              <a:t>fontos ökológiai </a:t>
            </a:r>
            <a:r>
              <a:rPr sz="1415" b="1" spc="-9" dirty="0">
                <a:solidFill>
                  <a:prstClr val="black"/>
                </a:solidFill>
                <a:latin typeface="Trebuchet MS"/>
                <a:cs typeface="Trebuchet MS"/>
              </a:rPr>
              <a:t>szereppel bírnak</a:t>
            </a:r>
            <a:r>
              <a:rPr sz="1415" spc="-9" dirty="0">
                <a:solidFill>
                  <a:prstClr val="black"/>
                </a:solidFill>
                <a:latin typeface="Trebuchet MS"/>
                <a:cs typeface="Trebuchet MS"/>
              </a:rPr>
              <a:t>, </a:t>
            </a:r>
            <a:r>
              <a:rPr sz="1415" spc="-5" dirty="0">
                <a:solidFill>
                  <a:prstClr val="black"/>
                </a:solidFill>
                <a:latin typeface="Trebuchet MS"/>
                <a:cs typeface="Trebuchet MS"/>
              </a:rPr>
              <a:t>olyan  ökológiai folyamatok zajlanak </a:t>
            </a:r>
            <a:r>
              <a:rPr sz="1415" spc="-9" dirty="0">
                <a:solidFill>
                  <a:prstClr val="black"/>
                </a:solidFill>
                <a:latin typeface="Trebuchet MS"/>
                <a:cs typeface="Trebuchet MS"/>
              </a:rPr>
              <a:t>bennük,  melyek </a:t>
            </a:r>
            <a:r>
              <a:rPr sz="1415" spc="-5" dirty="0">
                <a:solidFill>
                  <a:prstClr val="black"/>
                </a:solidFill>
                <a:latin typeface="Trebuchet MS"/>
                <a:cs typeface="Trebuchet MS"/>
              </a:rPr>
              <a:t>a </a:t>
            </a:r>
            <a:r>
              <a:rPr sz="1415" spc="-9" dirty="0">
                <a:solidFill>
                  <a:prstClr val="black"/>
                </a:solidFill>
                <a:latin typeface="Trebuchet MS"/>
                <a:cs typeface="Trebuchet MS"/>
              </a:rPr>
              <a:t>környező tájban — </a:t>
            </a:r>
            <a:r>
              <a:rPr sz="1415" spc="-5" dirty="0">
                <a:solidFill>
                  <a:prstClr val="black"/>
                </a:solidFill>
                <a:latin typeface="Trebuchet MS"/>
                <a:cs typeface="Trebuchet MS"/>
              </a:rPr>
              <a:t>a gazdálkodás  </a:t>
            </a:r>
            <a:r>
              <a:rPr sz="1415" spc="-9" dirty="0">
                <a:solidFill>
                  <a:prstClr val="black"/>
                </a:solidFill>
                <a:latin typeface="Trebuchet MS"/>
                <a:cs typeface="Trebuchet MS"/>
              </a:rPr>
              <a:t>miatt — nincsenek</a:t>
            </a:r>
            <a:r>
              <a:rPr sz="1415" spc="-5" dirty="0">
                <a:solidFill>
                  <a:prstClr val="black"/>
                </a:solidFill>
                <a:latin typeface="Trebuchet MS"/>
                <a:cs typeface="Trebuchet MS"/>
              </a:rPr>
              <a:t> jelen.</a:t>
            </a:r>
            <a:endParaRPr sz="1415">
              <a:solidFill>
                <a:prstClr val="black"/>
              </a:solidFill>
              <a:latin typeface="Trebuchet MS"/>
              <a:cs typeface="Trebuchet MS"/>
            </a:endParaRPr>
          </a:p>
        </p:txBody>
      </p:sp>
      <p:sp>
        <p:nvSpPr>
          <p:cNvPr id="6" name="object 6"/>
          <p:cNvSpPr txBox="1"/>
          <p:nvPr/>
        </p:nvSpPr>
        <p:spPr>
          <a:xfrm>
            <a:off x="909236" y="4982209"/>
            <a:ext cx="3668042" cy="1086175"/>
          </a:xfrm>
          <a:prstGeom prst="rect">
            <a:avLst/>
          </a:prstGeom>
          <a:solidFill>
            <a:srgbClr val="9EB19F"/>
          </a:solidFill>
        </p:spPr>
        <p:txBody>
          <a:bodyPr vert="horz" wrap="square" lIns="0" tIns="21570" rIns="0" bIns="0" rtlCol="0">
            <a:spAutoFit/>
          </a:bodyPr>
          <a:lstStyle/>
          <a:p>
            <a:pPr marL="40145" marR="299593" algn="just" defTabSz="862828">
              <a:lnSpc>
                <a:spcPts val="1688"/>
              </a:lnSpc>
              <a:spcBef>
                <a:spcPts val="170"/>
              </a:spcBef>
            </a:pPr>
            <a:r>
              <a:rPr sz="1415" spc="-5" dirty="0">
                <a:solidFill>
                  <a:prstClr val="black"/>
                </a:solidFill>
                <a:latin typeface="Trebuchet MS"/>
                <a:cs typeface="Trebuchet MS"/>
              </a:rPr>
              <a:t>Tájaink </a:t>
            </a:r>
            <a:r>
              <a:rPr sz="1415" spc="-9" dirty="0">
                <a:solidFill>
                  <a:prstClr val="black"/>
                </a:solidFill>
                <a:latin typeface="Trebuchet MS"/>
                <a:cs typeface="Trebuchet MS"/>
              </a:rPr>
              <a:t>nem </a:t>
            </a:r>
            <a:r>
              <a:rPr sz="1415" spc="-5" dirty="0">
                <a:solidFill>
                  <a:prstClr val="black"/>
                </a:solidFill>
                <a:latin typeface="Trebuchet MS"/>
                <a:cs typeface="Trebuchet MS"/>
              </a:rPr>
              <a:t>gazdálkodott részei gyakran  </a:t>
            </a:r>
            <a:r>
              <a:rPr sz="1415" b="1" spc="-5" dirty="0">
                <a:solidFill>
                  <a:prstClr val="black"/>
                </a:solidFill>
                <a:latin typeface="Trebuchet MS"/>
                <a:cs typeface="Trebuchet MS"/>
              </a:rPr>
              <a:t>fontos ökológiai </a:t>
            </a:r>
            <a:r>
              <a:rPr sz="1415" b="1" spc="-9" dirty="0">
                <a:solidFill>
                  <a:prstClr val="black"/>
                </a:solidFill>
                <a:latin typeface="Trebuchet MS"/>
                <a:cs typeface="Trebuchet MS"/>
              </a:rPr>
              <a:t>szereppel bírnak</a:t>
            </a:r>
            <a:r>
              <a:rPr sz="1415" spc="-9" dirty="0">
                <a:solidFill>
                  <a:prstClr val="black"/>
                </a:solidFill>
                <a:latin typeface="Trebuchet MS"/>
                <a:cs typeface="Trebuchet MS"/>
              </a:rPr>
              <a:t>,</a:t>
            </a:r>
            <a:r>
              <a:rPr sz="1415" spc="-66" dirty="0">
                <a:solidFill>
                  <a:prstClr val="black"/>
                </a:solidFill>
                <a:latin typeface="Trebuchet MS"/>
                <a:cs typeface="Trebuchet MS"/>
              </a:rPr>
              <a:t> </a:t>
            </a:r>
            <a:r>
              <a:rPr sz="1415" spc="-5" dirty="0">
                <a:solidFill>
                  <a:prstClr val="black"/>
                </a:solidFill>
                <a:latin typeface="Trebuchet MS"/>
                <a:cs typeface="Trebuchet MS"/>
              </a:rPr>
              <a:t>olyan  ökológiai folyamatok zajlanak</a:t>
            </a:r>
            <a:r>
              <a:rPr sz="1415" spc="-33" dirty="0">
                <a:solidFill>
                  <a:prstClr val="black"/>
                </a:solidFill>
                <a:latin typeface="Trebuchet MS"/>
                <a:cs typeface="Trebuchet MS"/>
              </a:rPr>
              <a:t> </a:t>
            </a:r>
            <a:r>
              <a:rPr sz="1415" spc="-9" dirty="0">
                <a:solidFill>
                  <a:prstClr val="black"/>
                </a:solidFill>
                <a:latin typeface="Trebuchet MS"/>
                <a:cs typeface="Trebuchet MS"/>
              </a:rPr>
              <a:t>bennük,</a:t>
            </a:r>
            <a:endParaRPr sz="1415">
              <a:solidFill>
                <a:prstClr val="black"/>
              </a:solidFill>
              <a:latin typeface="Trebuchet MS"/>
              <a:cs typeface="Trebuchet MS"/>
            </a:endParaRPr>
          </a:p>
          <a:p>
            <a:pPr marL="40145" algn="just" defTabSz="862828">
              <a:lnSpc>
                <a:spcPts val="1617"/>
              </a:lnSpc>
            </a:pPr>
            <a:r>
              <a:rPr sz="1415" spc="-9" dirty="0">
                <a:solidFill>
                  <a:prstClr val="black"/>
                </a:solidFill>
                <a:latin typeface="Trebuchet MS"/>
                <a:cs typeface="Trebuchet MS"/>
              </a:rPr>
              <a:t>melyek </a:t>
            </a:r>
            <a:r>
              <a:rPr sz="1415" spc="-5" dirty="0">
                <a:solidFill>
                  <a:prstClr val="black"/>
                </a:solidFill>
                <a:latin typeface="Trebuchet MS"/>
                <a:cs typeface="Trebuchet MS"/>
              </a:rPr>
              <a:t>a </a:t>
            </a:r>
            <a:r>
              <a:rPr sz="1415" spc="-9" dirty="0">
                <a:solidFill>
                  <a:prstClr val="black"/>
                </a:solidFill>
                <a:latin typeface="Trebuchet MS"/>
                <a:cs typeface="Trebuchet MS"/>
              </a:rPr>
              <a:t>környező tájban — </a:t>
            </a:r>
            <a:r>
              <a:rPr sz="1415" spc="-5" dirty="0">
                <a:solidFill>
                  <a:prstClr val="black"/>
                </a:solidFill>
                <a:latin typeface="Trebuchet MS"/>
                <a:cs typeface="Trebuchet MS"/>
              </a:rPr>
              <a:t>a</a:t>
            </a:r>
            <a:r>
              <a:rPr sz="1415" spc="-14" dirty="0">
                <a:solidFill>
                  <a:prstClr val="black"/>
                </a:solidFill>
                <a:latin typeface="Trebuchet MS"/>
                <a:cs typeface="Trebuchet MS"/>
              </a:rPr>
              <a:t> </a:t>
            </a:r>
            <a:r>
              <a:rPr sz="1415" spc="-5" dirty="0">
                <a:solidFill>
                  <a:prstClr val="black"/>
                </a:solidFill>
                <a:latin typeface="Trebuchet MS"/>
                <a:cs typeface="Trebuchet MS"/>
              </a:rPr>
              <a:t>gazdálkodás</a:t>
            </a:r>
            <a:endParaRPr sz="1415">
              <a:solidFill>
                <a:prstClr val="black"/>
              </a:solidFill>
              <a:latin typeface="Trebuchet MS"/>
              <a:cs typeface="Trebuchet MS"/>
            </a:endParaRPr>
          </a:p>
          <a:p>
            <a:pPr marL="40145" algn="just" defTabSz="862828">
              <a:lnSpc>
                <a:spcPts val="1694"/>
              </a:lnSpc>
            </a:pPr>
            <a:r>
              <a:rPr sz="1415" spc="-9" dirty="0">
                <a:solidFill>
                  <a:prstClr val="black"/>
                </a:solidFill>
                <a:latin typeface="Trebuchet MS"/>
                <a:cs typeface="Trebuchet MS"/>
              </a:rPr>
              <a:t>miatt — nincsenek</a:t>
            </a:r>
            <a:r>
              <a:rPr sz="1415" spc="-5" dirty="0">
                <a:solidFill>
                  <a:prstClr val="black"/>
                </a:solidFill>
                <a:latin typeface="Trebuchet MS"/>
                <a:cs typeface="Trebuchet MS"/>
              </a:rPr>
              <a:t> jelen.</a:t>
            </a:r>
            <a:endParaRPr sz="1415">
              <a:solidFill>
                <a:prstClr val="black"/>
              </a:solidFill>
              <a:latin typeface="Trebuchet MS"/>
              <a:cs typeface="Trebuchet MS"/>
            </a:endParaRPr>
          </a:p>
        </p:txBody>
      </p:sp>
      <p:sp>
        <p:nvSpPr>
          <p:cNvPr id="7" name="object 7"/>
          <p:cNvSpPr txBox="1"/>
          <p:nvPr/>
        </p:nvSpPr>
        <p:spPr>
          <a:xfrm>
            <a:off x="949420" y="3481875"/>
            <a:ext cx="3530834" cy="1282402"/>
          </a:xfrm>
          <a:prstGeom prst="rect">
            <a:avLst/>
          </a:prstGeom>
        </p:spPr>
        <p:txBody>
          <a:bodyPr vert="horz" wrap="square" lIns="0" tIns="0" rIns="0" bIns="0" rtlCol="0">
            <a:spAutoFit/>
          </a:bodyPr>
          <a:lstStyle/>
          <a:p>
            <a:pPr defTabSz="862828">
              <a:lnSpc>
                <a:spcPts val="1599"/>
              </a:lnSpc>
            </a:pPr>
            <a:r>
              <a:rPr sz="1415" spc="-9" dirty="0">
                <a:solidFill>
                  <a:prstClr val="black"/>
                </a:solidFill>
                <a:latin typeface="Trebuchet MS"/>
                <a:cs typeface="Trebuchet MS"/>
              </a:rPr>
              <a:t>A </a:t>
            </a:r>
            <a:r>
              <a:rPr sz="1415" spc="-19" dirty="0">
                <a:solidFill>
                  <a:prstClr val="black"/>
                </a:solidFill>
                <a:latin typeface="Trebuchet MS"/>
                <a:cs typeface="Trebuchet MS"/>
              </a:rPr>
              <a:t>Pannon </a:t>
            </a:r>
            <a:r>
              <a:rPr sz="1415" spc="-9" dirty="0">
                <a:solidFill>
                  <a:prstClr val="black"/>
                </a:solidFill>
                <a:latin typeface="Trebuchet MS"/>
                <a:cs typeface="Trebuchet MS"/>
              </a:rPr>
              <a:t>biogeográfiai </a:t>
            </a:r>
            <a:r>
              <a:rPr sz="1415" spc="-5" dirty="0">
                <a:solidFill>
                  <a:prstClr val="black"/>
                </a:solidFill>
                <a:latin typeface="Trebuchet MS"/>
                <a:cs typeface="Trebuchet MS"/>
              </a:rPr>
              <a:t>régió </a:t>
            </a:r>
            <a:r>
              <a:rPr sz="1415" spc="-9" dirty="0">
                <a:solidFill>
                  <a:prstClr val="black"/>
                </a:solidFill>
                <a:latin typeface="Trebuchet MS"/>
                <a:cs typeface="Trebuchet MS"/>
              </a:rPr>
              <a:t>tájai —</a:t>
            </a:r>
            <a:r>
              <a:rPr sz="1415" spc="-94" dirty="0">
                <a:solidFill>
                  <a:prstClr val="black"/>
                </a:solidFill>
                <a:latin typeface="Trebuchet MS"/>
                <a:cs typeface="Trebuchet MS"/>
              </a:rPr>
              <a:t> </a:t>
            </a:r>
            <a:r>
              <a:rPr sz="1415" spc="-5" dirty="0">
                <a:solidFill>
                  <a:prstClr val="black"/>
                </a:solidFill>
                <a:latin typeface="Trebuchet MS"/>
                <a:cs typeface="Trebuchet MS"/>
              </a:rPr>
              <a:t>Európa</a:t>
            </a:r>
            <a:endParaRPr sz="1415">
              <a:solidFill>
                <a:prstClr val="black"/>
              </a:solidFill>
              <a:latin typeface="Trebuchet MS"/>
              <a:cs typeface="Trebuchet MS"/>
            </a:endParaRPr>
          </a:p>
          <a:p>
            <a:pPr marR="319366" defTabSz="862828">
              <a:lnSpc>
                <a:spcPts val="1688"/>
              </a:lnSpc>
              <a:spcBef>
                <a:spcPts val="57"/>
              </a:spcBef>
            </a:pPr>
            <a:r>
              <a:rPr sz="1415" spc="-9" dirty="0">
                <a:solidFill>
                  <a:prstClr val="black"/>
                </a:solidFill>
                <a:latin typeface="Trebuchet MS"/>
                <a:cs typeface="Trebuchet MS"/>
              </a:rPr>
              <a:t>nagy </a:t>
            </a:r>
            <a:r>
              <a:rPr sz="1415" spc="-5" dirty="0">
                <a:solidFill>
                  <a:prstClr val="black"/>
                </a:solidFill>
                <a:latin typeface="Trebuchet MS"/>
                <a:cs typeface="Trebuchet MS"/>
              </a:rPr>
              <a:t>részéhez </a:t>
            </a:r>
            <a:r>
              <a:rPr sz="1415" spc="-9" dirty="0">
                <a:solidFill>
                  <a:prstClr val="black"/>
                </a:solidFill>
                <a:latin typeface="Trebuchet MS"/>
                <a:cs typeface="Trebuchet MS"/>
              </a:rPr>
              <a:t>hasonlóan — napjainkban  </a:t>
            </a:r>
            <a:r>
              <a:rPr sz="1415" b="1" spc="-9" dirty="0">
                <a:solidFill>
                  <a:prstClr val="black"/>
                </a:solidFill>
                <a:latin typeface="Trebuchet MS"/>
                <a:cs typeface="Trebuchet MS"/>
              </a:rPr>
              <a:t>extrém túlhasználattal </a:t>
            </a:r>
            <a:r>
              <a:rPr sz="1415" b="1" spc="-5" dirty="0">
                <a:solidFill>
                  <a:prstClr val="black"/>
                </a:solidFill>
                <a:latin typeface="Trebuchet MS"/>
                <a:cs typeface="Trebuchet MS"/>
              </a:rPr>
              <a:t>érintettek</a:t>
            </a:r>
            <a:r>
              <a:rPr sz="1415" spc="-5" dirty="0">
                <a:solidFill>
                  <a:prstClr val="black"/>
                </a:solidFill>
                <a:latin typeface="Trebuchet MS"/>
                <a:cs typeface="Trebuchet MS"/>
              </a:rPr>
              <a:t>,  </a:t>
            </a:r>
            <a:r>
              <a:rPr sz="1415" spc="-9" dirty="0">
                <a:solidFill>
                  <a:prstClr val="black"/>
                </a:solidFill>
                <a:latin typeface="Trebuchet MS"/>
                <a:cs typeface="Trebuchet MS"/>
              </a:rPr>
              <a:t>melyekben </a:t>
            </a:r>
            <a:r>
              <a:rPr sz="1415" spc="-5" dirty="0">
                <a:solidFill>
                  <a:prstClr val="black"/>
                </a:solidFill>
                <a:latin typeface="Trebuchet MS"/>
                <a:cs typeface="Trebuchet MS"/>
              </a:rPr>
              <a:t>a </a:t>
            </a:r>
            <a:r>
              <a:rPr sz="1415" spc="-9" dirty="0">
                <a:solidFill>
                  <a:prstClr val="black"/>
                </a:solidFill>
                <a:latin typeface="Trebuchet MS"/>
                <a:cs typeface="Trebuchet MS"/>
              </a:rPr>
              <a:t>huzamosabb ideig</a:t>
            </a:r>
            <a:r>
              <a:rPr sz="1415" spc="19" dirty="0">
                <a:solidFill>
                  <a:prstClr val="black"/>
                </a:solidFill>
                <a:latin typeface="Trebuchet MS"/>
                <a:cs typeface="Trebuchet MS"/>
              </a:rPr>
              <a:t> </a:t>
            </a:r>
            <a:r>
              <a:rPr sz="1415" spc="-9" dirty="0">
                <a:solidFill>
                  <a:prstClr val="black"/>
                </a:solidFill>
                <a:latin typeface="Trebuchet MS"/>
                <a:cs typeface="Trebuchet MS"/>
              </a:rPr>
              <a:t>teljesen</a:t>
            </a:r>
            <a:endParaRPr sz="1415">
              <a:solidFill>
                <a:prstClr val="black"/>
              </a:solidFill>
              <a:latin typeface="Trebuchet MS"/>
              <a:cs typeface="Trebuchet MS"/>
            </a:endParaRPr>
          </a:p>
          <a:p>
            <a:pPr defTabSz="862828">
              <a:lnSpc>
                <a:spcPts val="1617"/>
              </a:lnSpc>
            </a:pPr>
            <a:r>
              <a:rPr sz="1415" spc="-5" dirty="0">
                <a:solidFill>
                  <a:prstClr val="black"/>
                </a:solidFill>
                <a:latin typeface="Trebuchet MS"/>
                <a:cs typeface="Trebuchet MS"/>
              </a:rPr>
              <a:t>gazdálkodásmentes foltok </a:t>
            </a:r>
            <a:r>
              <a:rPr sz="1415" spc="-9" dirty="0">
                <a:solidFill>
                  <a:prstClr val="black"/>
                </a:solidFill>
                <a:latin typeface="Trebuchet MS"/>
                <a:cs typeface="Trebuchet MS"/>
              </a:rPr>
              <a:t>csak kis</a:t>
            </a:r>
            <a:r>
              <a:rPr sz="1415" spc="-57" dirty="0">
                <a:solidFill>
                  <a:prstClr val="black"/>
                </a:solidFill>
                <a:latin typeface="Trebuchet MS"/>
                <a:cs typeface="Trebuchet MS"/>
              </a:rPr>
              <a:t> </a:t>
            </a:r>
            <a:r>
              <a:rPr sz="1415" spc="-9" dirty="0">
                <a:solidFill>
                  <a:prstClr val="black"/>
                </a:solidFill>
                <a:latin typeface="Trebuchet MS"/>
                <a:cs typeface="Trebuchet MS"/>
              </a:rPr>
              <a:t>arányban</a:t>
            </a:r>
            <a:endParaRPr sz="1415">
              <a:solidFill>
                <a:prstClr val="black"/>
              </a:solidFill>
              <a:latin typeface="Trebuchet MS"/>
              <a:cs typeface="Trebuchet MS"/>
            </a:endParaRPr>
          </a:p>
          <a:p>
            <a:pPr defTabSz="862828">
              <a:lnSpc>
                <a:spcPts val="1694"/>
              </a:lnSpc>
            </a:pPr>
            <a:r>
              <a:rPr sz="1415" spc="-5" dirty="0">
                <a:solidFill>
                  <a:prstClr val="black"/>
                </a:solidFill>
                <a:latin typeface="Trebuchet MS"/>
                <a:cs typeface="Trebuchet MS"/>
              </a:rPr>
              <a:t>vannak</a:t>
            </a:r>
            <a:r>
              <a:rPr sz="1415" spc="-9" dirty="0">
                <a:solidFill>
                  <a:prstClr val="black"/>
                </a:solidFill>
                <a:latin typeface="Trebuchet MS"/>
                <a:cs typeface="Trebuchet MS"/>
              </a:rPr>
              <a:t> </a:t>
            </a:r>
            <a:r>
              <a:rPr sz="1415" spc="-5" dirty="0">
                <a:solidFill>
                  <a:prstClr val="black"/>
                </a:solidFill>
                <a:latin typeface="Trebuchet MS"/>
                <a:cs typeface="Trebuchet MS"/>
              </a:rPr>
              <a:t>jelen.</a:t>
            </a:r>
            <a:endParaRPr sz="1415">
              <a:solidFill>
                <a:prstClr val="black"/>
              </a:solidFill>
              <a:latin typeface="Trebuchet MS"/>
              <a:cs typeface="Trebuchet MS"/>
            </a:endParaRPr>
          </a:p>
        </p:txBody>
      </p:sp>
      <p:sp>
        <p:nvSpPr>
          <p:cNvPr id="8" name="object 8"/>
          <p:cNvSpPr txBox="1"/>
          <p:nvPr/>
        </p:nvSpPr>
        <p:spPr>
          <a:xfrm>
            <a:off x="909236" y="3456138"/>
            <a:ext cx="3668042" cy="1304183"/>
          </a:xfrm>
          <a:prstGeom prst="rect">
            <a:avLst/>
          </a:prstGeom>
          <a:solidFill>
            <a:srgbClr val="9EB19F"/>
          </a:solidFill>
        </p:spPr>
        <p:txBody>
          <a:bodyPr vert="horz" wrap="square" lIns="0" tIns="21570" rIns="0" bIns="0" rtlCol="0">
            <a:spAutoFit/>
          </a:bodyPr>
          <a:lstStyle/>
          <a:p>
            <a:pPr marL="40145" marR="121036" defTabSz="862828">
              <a:lnSpc>
                <a:spcPts val="1688"/>
              </a:lnSpc>
              <a:spcBef>
                <a:spcPts val="170"/>
              </a:spcBef>
            </a:pPr>
            <a:r>
              <a:rPr sz="1415" spc="-9" dirty="0">
                <a:solidFill>
                  <a:prstClr val="black"/>
                </a:solidFill>
                <a:latin typeface="Trebuchet MS"/>
                <a:cs typeface="Trebuchet MS"/>
              </a:rPr>
              <a:t>A </a:t>
            </a:r>
            <a:r>
              <a:rPr sz="1415" spc="-19" dirty="0">
                <a:solidFill>
                  <a:prstClr val="black"/>
                </a:solidFill>
                <a:latin typeface="Trebuchet MS"/>
                <a:cs typeface="Trebuchet MS"/>
              </a:rPr>
              <a:t>Pannon </a:t>
            </a:r>
            <a:r>
              <a:rPr sz="1415" spc="-9" dirty="0">
                <a:solidFill>
                  <a:prstClr val="black"/>
                </a:solidFill>
                <a:latin typeface="Trebuchet MS"/>
                <a:cs typeface="Trebuchet MS"/>
              </a:rPr>
              <a:t>biogeográfiai </a:t>
            </a:r>
            <a:r>
              <a:rPr sz="1415" spc="-5" dirty="0">
                <a:solidFill>
                  <a:prstClr val="black"/>
                </a:solidFill>
                <a:latin typeface="Trebuchet MS"/>
                <a:cs typeface="Trebuchet MS"/>
              </a:rPr>
              <a:t>régió </a:t>
            </a:r>
            <a:r>
              <a:rPr sz="1415" spc="-9" dirty="0">
                <a:solidFill>
                  <a:prstClr val="black"/>
                </a:solidFill>
                <a:latin typeface="Trebuchet MS"/>
                <a:cs typeface="Trebuchet MS"/>
              </a:rPr>
              <a:t>tájai — </a:t>
            </a:r>
            <a:r>
              <a:rPr sz="1415" spc="-5" dirty="0">
                <a:solidFill>
                  <a:prstClr val="black"/>
                </a:solidFill>
                <a:latin typeface="Trebuchet MS"/>
                <a:cs typeface="Trebuchet MS"/>
              </a:rPr>
              <a:t>Európa  </a:t>
            </a:r>
            <a:r>
              <a:rPr sz="1415" spc="-9" dirty="0">
                <a:solidFill>
                  <a:prstClr val="black"/>
                </a:solidFill>
                <a:latin typeface="Trebuchet MS"/>
                <a:cs typeface="Trebuchet MS"/>
              </a:rPr>
              <a:t>nagy </a:t>
            </a:r>
            <a:r>
              <a:rPr sz="1415" spc="-5" dirty="0">
                <a:solidFill>
                  <a:prstClr val="black"/>
                </a:solidFill>
                <a:latin typeface="Trebuchet MS"/>
                <a:cs typeface="Trebuchet MS"/>
              </a:rPr>
              <a:t>részéhez </a:t>
            </a:r>
            <a:r>
              <a:rPr sz="1415" spc="-9" dirty="0">
                <a:solidFill>
                  <a:prstClr val="black"/>
                </a:solidFill>
                <a:latin typeface="Trebuchet MS"/>
                <a:cs typeface="Trebuchet MS"/>
              </a:rPr>
              <a:t>hasonlóan —</a:t>
            </a:r>
            <a:r>
              <a:rPr sz="1415" spc="-19" dirty="0">
                <a:solidFill>
                  <a:prstClr val="black"/>
                </a:solidFill>
                <a:latin typeface="Trebuchet MS"/>
                <a:cs typeface="Trebuchet MS"/>
              </a:rPr>
              <a:t> </a:t>
            </a:r>
            <a:r>
              <a:rPr sz="1415" spc="-9" dirty="0">
                <a:solidFill>
                  <a:prstClr val="black"/>
                </a:solidFill>
                <a:latin typeface="Trebuchet MS"/>
                <a:cs typeface="Trebuchet MS"/>
              </a:rPr>
              <a:t>napjainkban</a:t>
            </a:r>
            <a:endParaRPr sz="1415">
              <a:solidFill>
                <a:prstClr val="black"/>
              </a:solidFill>
              <a:latin typeface="Trebuchet MS"/>
              <a:cs typeface="Trebuchet MS"/>
            </a:endParaRPr>
          </a:p>
          <a:p>
            <a:pPr marL="40145" defTabSz="862828">
              <a:lnSpc>
                <a:spcPts val="1623"/>
              </a:lnSpc>
            </a:pPr>
            <a:r>
              <a:rPr sz="1415" b="1" spc="-9" dirty="0">
                <a:solidFill>
                  <a:prstClr val="black"/>
                </a:solidFill>
                <a:latin typeface="Trebuchet MS"/>
                <a:cs typeface="Trebuchet MS"/>
              </a:rPr>
              <a:t>extrém túlhasználattal</a:t>
            </a:r>
            <a:r>
              <a:rPr sz="1415" b="1" spc="-24" dirty="0">
                <a:solidFill>
                  <a:prstClr val="black"/>
                </a:solidFill>
                <a:latin typeface="Trebuchet MS"/>
                <a:cs typeface="Trebuchet MS"/>
              </a:rPr>
              <a:t> </a:t>
            </a:r>
            <a:r>
              <a:rPr sz="1415" b="1" spc="-5" dirty="0">
                <a:solidFill>
                  <a:prstClr val="black"/>
                </a:solidFill>
                <a:latin typeface="Trebuchet MS"/>
                <a:cs typeface="Trebuchet MS"/>
              </a:rPr>
              <a:t>érintettek</a:t>
            </a:r>
            <a:r>
              <a:rPr sz="1415" spc="-5" dirty="0">
                <a:solidFill>
                  <a:prstClr val="black"/>
                </a:solidFill>
                <a:latin typeface="Trebuchet MS"/>
                <a:cs typeface="Trebuchet MS"/>
              </a:rPr>
              <a:t>,</a:t>
            </a:r>
            <a:endParaRPr sz="1415">
              <a:solidFill>
                <a:prstClr val="black"/>
              </a:solidFill>
              <a:latin typeface="Trebuchet MS"/>
              <a:cs typeface="Trebuchet MS"/>
            </a:endParaRPr>
          </a:p>
          <a:p>
            <a:pPr marL="40145" defTabSz="862828">
              <a:lnSpc>
                <a:spcPts val="1684"/>
              </a:lnSpc>
            </a:pPr>
            <a:r>
              <a:rPr sz="1415" spc="-9" dirty="0">
                <a:solidFill>
                  <a:prstClr val="black"/>
                </a:solidFill>
                <a:latin typeface="Trebuchet MS"/>
                <a:cs typeface="Trebuchet MS"/>
              </a:rPr>
              <a:t>melyekben </a:t>
            </a:r>
            <a:r>
              <a:rPr sz="1415" spc="-5" dirty="0">
                <a:solidFill>
                  <a:prstClr val="black"/>
                </a:solidFill>
                <a:latin typeface="Trebuchet MS"/>
                <a:cs typeface="Trebuchet MS"/>
              </a:rPr>
              <a:t>a </a:t>
            </a:r>
            <a:r>
              <a:rPr sz="1415" spc="-9" dirty="0">
                <a:solidFill>
                  <a:prstClr val="black"/>
                </a:solidFill>
                <a:latin typeface="Trebuchet MS"/>
                <a:cs typeface="Trebuchet MS"/>
              </a:rPr>
              <a:t>huzamosabb ideig</a:t>
            </a:r>
            <a:r>
              <a:rPr sz="1415" spc="5" dirty="0">
                <a:solidFill>
                  <a:prstClr val="black"/>
                </a:solidFill>
                <a:latin typeface="Trebuchet MS"/>
                <a:cs typeface="Trebuchet MS"/>
              </a:rPr>
              <a:t> </a:t>
            </a:r>
            <a:r>
              <a:rPr sz="1415" spc="-9" dirty="0">
                <a:solidFill>
                  <a:prstClr val="black"/>
                </a:solidFill>
                <a:latin typeface="Trebuchet MS"/>
                <a:cs typeface="Trebuchet MS"/>
              </a:rPr>
              <a:t>teljesen</a:t>
            </a:r>
            <a:endParaRPr sz="1415">
              <a:solidFill>
                <a:prstClr val="black"/>
              </a:solidFill>
              <a:latin typeface="Trebuchet MS"/>
              <a:cs typeface="Trebuchet MS"/>
            </a:endParaRPr>
          </a:p>
          <a:p>
            <a:pPr marL="40145" defTabSz="862828">
              <a:lnSpc>
                <a:spcPts val="1684"/>
              </a:lnSpc>
            </a:pPr>
            <a:r>
              <a:rPr sz="1415" spc="-5" dirty="0">
                <a:solidFill>
                  <a:prstClr val="black"/>
                </a:solidFill>
                <a:latin typeface="Trebuchet MS"/>
                <a:cs typeface="Trebuchet MS"/>
              </a:rPr>
              <a:t>gazdálkodásmentes foltok </a:t>
            </a:r>
            <a:r>
              <a:rPr sz="1415" spc="-9" dirty="0">
                <a:solidFill>
                  <a:prstClr val="black"/>
                </a:solidFill>
                <a:latin typeface="Trebuchet MS"/>
                <a:cs typeface="Trebuchet MS"/>
              </a:rPr>
              <a:t>csak kis</a:t>
            </a:r>
            <a:r>
              <a:rPr sz="1415" spc="-38" dirty="0">
                <a:solidFill>
                  <a:prstClr val="black"/>
                </a:solidFill>
                <a:latin typeface="Trebuchet MS"/>
                <a:cs typeface="Trebuchet MS"/>
              </a:rPr>
              <a:t> </a:t>
            </a:r>
            <a:r>
              <a:rPr sz="1415" spc="-9" dirty="0">
                <a:solidFill>
                  <a:prstClr val="black"/>
                </a:solidFill>
                <a:latin typeface="Trebuchet MS"/>
                <a:cs typeface="Trebuchet MS"/>
              </a:rPr>
              <a:t>arányban</a:t>
            </a:r>
            <a:endParaRPr sz="1415">
              <a:solidFill>
                <a:prstClr val="black"/>
              </a:solidFill>
              <a:latin typeface="Trebuchet MS"/>
              <a:cs typeface="Trebuchet MS"/>
            </a:endParaRPr>
          </a:p>
          <a:p>
            <a:pPr marL="40145" defTabSz="862828">
              <a:lnSpc>
                <a:spcPts val="1694"/>
              </a:lnSpc>
            </a:pPr>
            <a:r>
              <a:rPr sz="1415" spc="-5" dirty="0">
                <a:solidFill>
                  <a:prstClr val="black"/>
                </a:solidFill>
                <a:latin typeface="Trebuchet MS"/>
                <a:cs typeface="Trebuchet MS"/>
              </a:rPr>
              <a:t>vannak</a:t>
            </a:r>
            <a:r>
              <a:rPr sz="1415" spc="-9" dirty="0">
                <a:solidFill>
                  <a:prstClr val="black"/>
                </a:solidFill>
                <a:latin typeface="Trebuchet MS"/>
                <a:cs typeface="Trebuchet MS"/>
              </a:rPr>
              <a:t> </a:t>
            </a:r>
            <a:r>
              <a:rPr sz="1415" spc="-5" dirty="0">
                <a:solidFill>
                  <a:prstClr val="black"/>
                </a:solidFill>
                <a:latin typeface="Trebuchet MS"/>
                <a:cs typeface="Trebuchet MS"/>
              </a:rPr>
              <a:t>jelen.</a:t>
            </a:r>
            <a:endParaRPr sz="1415">
              <a:solidFill>
                <a:prstClr val="black"/>
              </a:solidFill>
              <a:latin typeface="Trebuchet MS"/>
              <a:cs typeface="Trebuchet MS"/>
            </a:endParaRPr>
          </a:p>
        </p:txBody>
      </p:sp>
      <p:sp>
        <p:nvSpPr>
          <p:cNvPr id="9" name="object 9"/>
          <p:cNvSpPr txBox="1"/>
          <p:nvPr/>
        </p:nvSpPr>
        <p:spPr>
          <a:xfrm>
            <a:off x="10540930" y="7650105"/>
            <a:ext cx="3540422" cy="1513235"/>
          </a:xfrm>
          <a:prstGeom prst="rect">
            <a:avLst/>
          </a:prstGeom>
        </p:spPr>
        <p:txBody>
          <a:bodyPr vert="horz" wrap="square" lIns="0" tIns="0" rIns="0" bIns="0" rtlCol="0">
            <a:spAutoFit/>
          </a:bodyPr>
          <a:lstStyle/>
          <a:p>
            <a:pPr defTabSz="862828">
              <a:lnSpc>
                <a:spcPts val="1599"/>
              </a:lnSpc>
            </a:pPr>
            <a:r>
              <a:rPr sz="1415" spc="-5" dirty="0">
                <a:solidFill>
                  <a:prstClr val="black"/>
                </a:solidFill>
                <a:latin typeface="Trebuchet MS"/>
                <a:cs typeface="Trebuchet MS"/>
              </a:rPr>
              <a:t>Az Európai </a:t>
            </a:r>
            <a:r>
              <a:rPr sz="1415" spc="-9" dirty="0">
                <a:solidFill>
                  <a:prstClr val="black"/>
                </a:solidFill>
                <a:latin typeface="Trebuchet MS"/>
                <a:cs typeface="Trebuchet MS"/>
              </a:rPr>
              <a:t>Unió</a:t>
            </a:r>
            <a:r>
              <a:rPr sz="1415" spc="-14" dirty="0">
                <a:solidFill>
                  <a:prstClr val="black"/>
                </a:solidFill>
                <a:latin typeface="Trebuchet MS"/>
                <a:cs typeface="Trebuchet MS"/>
              </a:rPr>
              <a:t> </a:t>
            </a:r>
            <a:r>
              <a:rPr sz="1415" spc="-9" dirty="0">
                <a:solidFill>
                  <a:prstClr val="black"/>
                </a:solidFill>
                <a:latin typeface="Trebuchet MS"/>
                <a:cs typeface="Trebuchet MS"/>
              </a:rPr>
              <a:t>természetvédelmi</a:t>
            </a:r>
            <a:endParaRPr sz="1415">
              <a:solidFill>
                <a:prstClr val="black"/>
              </a:solidFill>
              <a:latin typeface="Trebuchet MS"/>
              <a:cs typeface="Trebuchet MS"/>
            </a:endParaRPr>
          </a:p>
          <a:p>
            <a:pPr marR="26364" defTabSz="862828">
              <a:lnSpc>
                <a:spcPts val="1688"/>
              </a:lnSpc>
              <a:spcBef>
                <a:spcPts val="57"/>
              </a:spcBef>
            </a:pPr>
            <a:r>
              <a:rPr sz="1415" spc="-5" dirty="0">
                <a:solidFill>
                  <a:prstClr val="black"/>
                </a:solidFill>
                <a:latin typeface="Trebuchet MS"/>
                <a:cs typeface="Trebuchet MS"/>
              </a:rPr>
              <a:t>stratégiáinak </a:t>
            </a:r>
            <a:r>
              <a:rPr sz="1415" spc="-9" dirty="0">
                <a:solidFill>
                  <a:prstClr val="black"/>
                </a:solidFill>
                <a:latin typeface="Trebuchet MS"/>
                <a:cs typeface="Trebuchet MS"/>
              </a:rPr>
              <a:t>központi témája az </a:t>
            </a:r>
            <a:r>
              <a:rPr sz="1415" b="1" spc="-9" dirty="0">
                <a:solidFill>
                  <a:prstClr val="black"/>
                </a:solidFill>
                <a:latin typeface="Trebuchet MS"/>
                <a:cs typeface="Trebuchet MS"/>
              </a:rPr>
              <a:t>élőhelyek  </a:t>
            </a:r>
            <a:r>
              <a:rPr sz="1415" b="1" spc="-5" dirty="0">
                <a:solidFill>
                  <a:prstClr val="black"/>
                </a:solidFill>
                <a:latin typeface="Trebuchet MS"/>
                <a:cs typeface="Trebuchet MS"/>
              </a:rPr>
              <a:t>helyreállítása</a:t>
            </a:r>
            <a:r>
              <a:rPr sz="1415" spc="-5" dirty="0">
                <a:solidFill>
                  <a:prstClr val="black"/>
                </a:solidFill>
                <a:latin typeface="Trebuchet MS"/>
                <a:cs typeface="Trebuchet MS"/>
              </a:rPr>
              <a:t>, </a:t>
            </a:r>
            <a:r>
              <a:rPr sz="1415" spc="-9" dirty="0">
                <a:solidFill>
                  <a:prstClr val="black"/>
                </a:solidFill>
                <a:latin typeface="Trebuchet MS"/>
                <a:cs typeface="Trebuchet MS"/>
              </a:rPr>
              <a:t>melynek egyik módja</a:t>
            </a:r>
            <a:r>
              <a:rPr sz="1415" spc="-33" dirty="0">
                <a:solidFill>
                  <a:prstClr val="black"/>
                </a:solidFill>
                <a:latin typeface="Trebuchet MS"/>
                <a:cs typeface="Trebuchet MS"/>
              </a:rPr>
              <a:t> </a:t>
            </a:r>
            <a:r>
              <a:rPr sz="1415" spc="-5" dirty="0">
                <a:solidFill>
                  <a:prstClr val="black"/>
                </a:solidFill>
                <a:latin typeface="Trebuchet MS"/>
                <a:cs typeface="Trebuchet MS"/>
              </a:rPr>
              <a:t>a</a:t>
            </a:r>
            <a:endParaRPr sz="1415">
              <a:solidFill>
                <a:prstClr val="black"/>
              </a:solidFill>
              <a:latin typeface="Trebuchet MS"/>
              <a:cs typeface="Trebuchet MS"/>
            </a:endParaRPr>
          </a:p>
          <a:p>
            <a:pPr defTabSz="862828">
              <a:lnSpc>
                <a:spcPts val="1623"/>
              </a:lnSpc>
            </a:pPr>
            <a:r>
              <a:rPr sz="1415" spc="-5" dirty="0">
                <a:solidFill>
                  <a:prstClr val="black"/>
                </a:solidFill>
                <a:latin typeface="Trebuchet MS"/>
                <a:cs typeface="Trebuchet MS"/>
              </a:rPr>
              <a:t>spontán </a:t>
            </a:r>
            <a:r>
              <a:rPr sz="1415" spc="-9" dirty="0">
                <a:solidFill>
                  <a:prstClr val="black"/>
                </a:solidFill>
                <a:latin typeface="Trebuchet MS"/>
                <a:cs typeface="Trebuchet MS"/>
              </a:rPr>
              <a:t>regeneráció (kezelésmentesség),</a:t>
            </a:r>
            <a:endParaRPr sz="1415">
              <a:solidFill>
                <a:prstClr val="black"/>
              </a:solidFill>
              <a:latin typeface="Trebuchet MS"/>
              <a:cs typeface="Trebuchet MS"/>
            </a:endParaRPr>
          </a:p>
          <a:p>
            <a:pPr defTabSz="862828">
              <a:lnSpc>
                <a:spcPts val="1688"/>
              </a:lnSpc>
              <a:spcBef>
                <a:spcPts val="57"/>
              </a:spcBef>
            </a:pPr>
            <a:r>
              <a:rPr sz="1415" spc="-9" dirty="0">
                <a:solidFill>
                  <a:prstClr val="black"/>
                </a:solidFill>
                <a:latin typeface="Trebuchet MS"/>
                <a:cs typeface="Trebuchet MS"/>
              </a:rPr>
              <a:t>ezért kifejezetten </a:t>
            </a:r>
            <a:r>
              <a:rPr sz="1415" spc="-5" dirty="0">
                <a:solidFill>
                  <a:prstClr val="black"/>
                </a:solidFill>
                <a:latin typeface="Trebuchet MS"/>
                <a:cs typeface="Trebuchet MS"/>
              </a:rPr>
              <a:t>fontosnak gondoljuk a  </a:t>
            </a:r>
            <a:r>
              <a:rPr sz="1415" spc="-9" dirty="0">
                <a:solidFill>
                  <a:prstClr val="black"/>
                </a:solidFill>
                <a:latin typeface="Trebuchet MS"/>
                <a:cs typeface="Trebuchet MS"/>
              </a:rPr>
              <a:t>hazai tájaink kezelésmentes módon működő  élőhelyeinek </a:t>
            </a:r>
            <a:r>
              <a:rPr sz="1415" spc="-5" dirty="0">
                <a:solidFill>
                  <a:prstClr val="black"/>
                </a:solidFill>
                <a:latin typeface="Trebuchet MS"/>
                <a:cs typeface="Trebuchet MS"/>
              </a:rPr>
              <a:t>jobb</a:t>
            </a:r>
            <a:r>
              <a:rPr sz="1415" spc="-14" dirty="0">
                <a:solidFill>
                  <a:prstClr val="black"/>
                </a:solidFill>
                <a:latin typeface="Trebuchet MS"/>
                <a:cs typeface="Trebuchet MS"/>
              </a:rPr>
              <a:t> </a:t>
            </a:r>
            <a:r>
              <a:rPr sz="1415" spc="-9" dirty="0">
                <a:solidFill>
                  <a:prstClr val="black"/>
                </a:solidFill>
                <a:latin typeface="Trebuchet MS"/>
                <a:cs typeface="Trebuchet MS"/>
              </a:rPr>
              <a:t>megismerését.</a:t>
            </a:r>
            <a:endParaRPr sz="1415">
              <a:solidFill>
                <a:prstClr val="black"/>
              </a:solidFill>
              <a:latin typeface="Trebuchet MS"/>
              <a:cs typeface="Trebuchet MS"/>
            </a:endParaRPr>
          </a:p>
        </p:txBody>
      </p:sp>
      <p:sp>
        <p:nvSpPr>
          <p:cNvPr id="10" name="object 10"/>
          <p:cNvSpPr txBox="1"/>
          <p:nvPr/>
        </p:nvSpPr>
        <p:spPr>
          <a:xfrm>
            <a:off x="10500278" y="7624255"/>
            <a:ext cx="3668042" cy="1539973"/>
          </a:xfrm>
          <a:prstGeom prst="rect">
            <a:avLst/>
          </a:prstGeom>
          <a:solidFill>
            <a:srgbClr val="9EB19F"/>
          </a:solidFill>
        </p:spPr>
        <p:txBody>
          <a:bodyPr vert="horz" wrap="square" lIns="0" tIns="13780" rIns="0" bIns="0" rtlCol="0">
            <a:spAutoFit/>
          </a:bodyPr>
          <a:lstStyle/>
          <a:p>
            <a:pPr marL="40145" defTabSz="862828">
              <a:lnSpc>
                <a:spcPts val="1694"/>
              </a:lnSpc>
              <a:spcBef>
                <a:spcPts val="108"/>
              </a:spcBef>
            </a:pPr>
            <a:r>
              <a:rPr sz="1415" spc="-5" dirty="0">
                <a:solidFill>
                  <a:prstClr val="black"/>
                </a:solidFill>
                <a:latin typeface="Trebuchet MS"/>
                <a:cs typeface="Trebuchet MS"/>
              </a:rPr>
              <a:t>Az Európai </a:t>
            </a:r>
            <a:r>
              <a:rPr sz="1415" spc="-9" dirty="0">
                <a:solidFill>
                  <a:prstClr val="black"/>
                </a:solidFill>
                <a:latin typeface="Trebuchet MS"/>
                <a:cs typeface="Trebuchet MS"/>
              </a:rPr>
              <a:t>Unió</a:t>
            </a:r>
            <a:r>
              <a:rPr sz="1415" spc="-14" dirty="0">
                <a:solidFill>
                  <a:prstClr val="black"/>
                </a:solidFill>
                <a:latin typeface="Trebuchet MS"/>
                <a:cs typeface="Trebuchet MS"/>
              </a:rPr>
              <a:t> </a:t>
            </a:r>
            <a:r>
              <a:rPr sz="1415" spc="-9" dirty="0">
                <a:solidFill>
                  <a:prstClr val="black"/>
                </a:solidFill>
                <a:latin typeface="Trebuchet MS"/>
                <a:cs typeface="Trebuchet MS"/>
              </a:rPr>
              <a:t>természetvédelmi</a:t>
            </a:r>
            <a:endParaRPr sz="1415">
              <a:solidFill>
                <a:prstClr val="black"/>
              </a:solidFill>
              <a:latin typeface="Trebuchet MS"/>
              <a:cs typeface="Trebuchet MS"/>
            </a:endParaRPr>
          </a:p>
          <a:p>
            <a:pPr marL="40145" marR="113245" defTabSz="862828">
              <a:lnSpc>
                <a:spcPts val="1688"/>
              </a:lnSpc>
              <a:spcBef>
                <a:spcPts val="57"/>
              </a:spcBef>
            </a:pPr>
            <a:r>
              <a:rPr sz="1415" spc="-5" dirty="0">
                <a:solidFill>
                  <a:prstClr val="black"/>
                </a:solidFill>
                <a:latin typeface="Trebuchet MS"/>
                <a:cs typeface="Trebuchet MS"/>
              </a:rPr>
              <a:t>stratégiáinak </a:t>
            </a:r>
            <a:r>
              <a:rPr sz="1415" spc="-9" dirty="0">
                <a:solidFill>
                  <a:prstClr val="black"/>
                </a:solidFill>
                <a:latin typeface="Trebuchet MS"/>
                <a:cs typeface="Trebuchet MS"/>
              </a:rPr>
              <a:t>központi témája az </a:t>
            </a:r>
            <a:r>
              <a:rPr sz="1415" b="1" spc="-9" dirty="0">
                <a:solidFill>
                  <a:prstClr val="black"/>
                </a:solidFill>
                <a:latin typeface="Trebuchet MS"/>
                <a:cs typeface="Trebuchet MS"/>
              </a:rPr>
              <a:t>élőhelyek  </a:t>
            </a:r>
            <a:r>
              <a:rPr sz="1415" b="1" spc="-5" dirty="0">
                <a:solidFill>
                  <a:prstClr val="black"/>
                </a:solidFill>
                <a:latin typeface="Trebuchet MS"/>
                <a:cs typeface="Trebuchet MS"/>
              </a:rPr>
              <a:t>helyreállítása</a:t>
            </a:r>
            <a:r>
              <a:rPr sz="1415" spc="-5" dirty="0">
                <a:solidFill>
                  <a:prstClr val="black"/>
                </a:solidFill>
                <a:latin typeface="Trebuchet MS"/>
                <a:cs typeface="Trebuchet MS"/>
              </a:rPr>
              <a:t>, </a:t>
            </a:r>
            <a:r>
              <a:rPr sz="1415" spc="-9" dirty="0">
                <a:solidFill>
                  <a:prstClr val="black"/>
                </a:solidFill>
                <a:latin typeface="Trebuchet MS"/>
                <a:cs typeface="Trebuchet MS"/>
              </a:rPr>
              <a:t>melynek egyik módja</a:t>
            </a:r>
            <a:r>
              <a:rPr sz="1415" spc="-33" dirty="0">
                <a:solidFill>
                  <a:prstClr val="black"/>
                </a:solidFill>
                <a:latin typeface="Trebuchet MS"/>
                <a:cs typeface="Trebuchet MS"/>
              </a:rPr>
              <a:t> </a:t>
            </a:r>
            <a:r>
              <a:rPr sz="1415" spc="-5" dirty="0">
                <a:solidFill>
                  <a:prstClr val="black"/>
                </a:solidFill>
                <a:latin typeface="Trebuchet MS"/>
                <a:cs typeface="Trebuchet MS"/>
              </a:rPr>
              <a:t>a</a:t>
            </a:r>
            <a:endParaRPr sz="1415">
              <a:solidFill>
                <a:prstClr val="black"/>
              </a:solidFill>
              <a:latin typeface="Trebuchet MS"/>
              <a:cs typeface="Trebuchet MS"/>
            </a:endParaRPr>
          </a:p>
          <a:p>
            <a:pPr marL="40145" defTabSz="862828">
              <a:lnSpc>
                <a:spcPts val="1623"/>
              </a:lnSpc>
            </a:pPr>
            <a:r>
              <a:rPr sz="1415" spc="-5" dirty="0">
                <a:solidFill>
                  <a:prstClr val="black"/>
                </a:solidFill>
                <a:latin typeface="Trebuchet MS"/>
                <a:cs typeface="Trebuchet MS"/>
              </a:rPr>
              <a:t>spontán </a:t>
            </a:r>
            <a:r>
              <a:rPr sz="1415" spc="-9" dirty="0">
                <a:solidFill>
                  <a:prstClr val="black"/>
                </a:solidFill>
                <a:latin typeface="Trebuchet MS"/>
                <a:cs typeface="Trebuchet MS"/>
              </a:rPr>
              <a:t>regeneráció (kezelésmentesség),</a:t>
            </a:r>
            <a:endParaRPr sz="1415">
              <a:solidFill>
                <a:prstClr val="black"/>
              </a:solidFill>
              <a:latin typeface="Trebuchet MS"/>
              <a:cs typeface="Trebuchet MS"/>
            </a:endParaRPr>
          </a:p>
          <a:p>
            <a:pPr marL="40145" marR="79692" defTabSz="862828">
              <a:lnSpc>
                <a:spcPts val="1688"/>
              </a:lnSpc>
              <a:spcBef>
                <a:spcPts val="57"/>
              </a:spcBef>
            </a:pPr>
            <a:r>
              <a:rPr sz="1415" spc="-9" dirty="0">
                <a:solidFill>
                  <a:prstClr val="black"/>
                </a:solidFill>
                <a:latin typeface="Trebuchet MS"/>
                <a:cs typeface="Trebuchet MS"/>
              </a:rPr>
              <a:t>ezért kifejezetten </a:t>
            </a:r>
            <a:r>
              <a:rPr sz="1415" spc="-5" dirty="0">
                <a:solidFill>
                  <a:prstClr val="black"/>
                </a:solidFill>
                <a:latin typeface="Trebuchet MS"/>
                <a:cs typeface="Trebuchet MS"/>
              </a:rPr>
              <a:t>fontosnak gondoljuk a  </a:t>
            </a:r>
            <a:r>
              <a:rPr sz="1415" spc="-9" dirty="0">
                <a:solidFill>
                  <a:prstClr val="black"/>
                </a:solidFill>
                <a:latin typeface="Trebuchet MS"/>
                <a:cs typeface="Trebuchet MS"/>
              </a:rPr>
              <a:t>hazai tájaink kezelésmentes módon működő  élőhelyeinek </a:t>
            </a:r>
            <a:r>
              <a:rPr sz="1415" spc="-5" dirty="0">
                <a:solidFill>
                  <a:prstClr val="black"/>
                </a:solidFill>
                <a:latin typeface="Trebuchet MS"/>
                <a:cs typeface="Trebuchet MS"/>
              </a:rPr>
              <a:t>jobb</a:t>
            </a:r>
            <a:r>
              <a:rPr sz="1415" spc="-14" dirty="0">
                <a:solidFill>
                  <a:prstClr val="black"/>
                </a:solidFill>
                <a:latin typeface="Trebuchet MS"/>
                <a:cs typeface="Trebuchet MS"/>
              </a:rPr>
              <a:t> </a:t>
            </a:r>
            <a:r>
              <a:rPr sz="1415" spc="-9" dirty="0">
                <a:solidFill>
                  <a:prstClr val="black"/>
                </a:solidFill>
                <a:latin typeface="Trebuchet MS"/>
                <a:cs typeface="Trebuchet MS"/>
              </a:rPr>
              <a:t>megismerését.</a:t>
            </a:r>
            <a:endParaRPr sz="1415">
              <a:solidFill>
                <a:prstClr val="black"/>
              </a:solidFill>
              <a:latin typeface="Trebuchet MS"/>
              <a:cs typeface="Trebuchet MS"/>
            </a:endParaRPr>
          </a:p>
        </p:txBody>
      </p:sp>
      <p:sp>
        <p:nvSpPr>
          <p:cNvPr id="11" name="object 11"/>
          <p:cNvSpPr txBox="1"/>
          <p:nvPr/>
        </p:nvSpPr>
        <p:spPr>
          <a:xfrm>
            <a:off x="757160" y="11940490"/>
            <a:ext cx="3923283" cy="442553"/>
          </a:xfrm>
          <a:prstGeom prst="rect">
            <a:avLst/>
          </a:prstGeom>
        </p:spPr>
        <p:txBody>
          <a:bodyPr vert="horz" wrap="square" lIns="0" tIns="19173" rIns="0" bIns="0" rtlCol="0">
            <a:spAutoFit/>
          </a:bodyPr>
          <a:lstStyle/>
          <a:p>
            <a:pPr marL="11984" marR="4793" defTabSz="862828">
              <a:lnSpc>
                <a:spcPts val="1688"/>
              </a:lnSpc>
              <a:spcBef>
                <a:spcPts val="151"/>
              </a:spcBef>
            </a:pPr>
            <a:r>
              <a:rPr sz="1415" spc="-9" dirty="0">
                <a:solidFill>
                  <a:srgbClr val="FFFFFF"/>
                </a:solidFill>
                <a:latin typeface="Trebuchet MS"/>
                <a:cs typeface="Trebuchet MS"/>
              </a:rPr>
              <a:t>1. táblázat. </a:t>
            </a:r>
            <a:r>
              <a:rPr sz="1415" spc="-5" dirty="0">
                <a:solidFill>
                  <a:srgbClr val="FFFFFF"/>
                </a:solidFill>
                <a:latin typeface="Trebuchet MS"/>
                <a:cs typeface="Trebuchet MS"/>
              </a:rPr>
              <a:t>Az </a:t>
            </a:r>
            <a:r>
              <a:rPr sz="1415" spc="-9" dirty="0">
                <a:solidFill>
                  <a:srgbClr val="FFFFFF"/>
                </a:solidFill>
                <a:latin typeface="Trebuchet MS"/>
                <a:cs typeface="Trebuchet MS"/>
              </a:rPr>
              <a:t>újvadonok </a:t>
            </a:r>
            <a:r>
              <a:rPr sz="1415" spc="-5" dirty="0">
                <a:solidFill>
                  <a:srgbClr val="FFFFFF"/>
                </a:solidFill>
                <a:latin typeface="Trebuchet MS"/>
                <a:cs typeface="Trebuchet MS"/>
              </a:rPr>
              <a:t>ökológiai szempontú  </a:t>
            </a:r>
            <a:r>
              <a:rPr sz="1415" spc="-9" dirty="0">
                <a:solidFill>
                  <a:srgbClr val="FFFFFF"/>
                </a:solidFill>
                <a:latin typeface="Trebuchet MS"/>
                <a:cs typeface="Trebuchet MS"/>
              </a:rPr>
              <a:t>csoportosítása az előzetes </a:t>
            </a:r>
            <a:r>
              <a:rPr sz="1415" spc="-5" dirty="0">
                <a:solidFill>
                  <a:srgbClr val="FFFFFF"/>
                </a:solidFill>
                <a:latin typeface="Trebuchet MS"/>
                <a:cs typeface="Trebuchet MS"/>
              </a:rPr>
              <a:t>vizsgálataink </a:t>
            </a:r>
            <a:r>
              <a:rPr sz="1415" spc="-9" dirty="0">
                <a:solidFill>
                  <a:srgbClr val="FFFFFF"/>
                </a:solidFill>
                <a:latin typeface="Trebuchet MS"/>
                <a:cs typeface="Trebuchet MS"/>
              </a:rPr>
              <a:t>alapján.</a:t>
            </a:r>
            <a:endParaRPr sz="1415">
              <a:solidFill>
                <a:prstClr val="black"/>
              </a:solidFill>
              <a:latin typeface="Trebuchet MS"/>
              <a:cs typeface="Trebuchet MS"/>
            </a:endParaRPr>
          </a:p>
        </p:txBody>
      </p:sp>
      <p:grpSp>
        <p:nvGrpSpPr>
          <p:cNvPr id="12" name="object 12"/>
          <p:cNvGrpSpPr/>
          <p:nvPr/>
        </p:nvGrpSpPr>
        <p:grpSpPr>
          <a:xfrm>
            <a:off x="4126311" y="14730196"/>
            <a:ext cx="3384641" cy="3318734"/>
            <a:chOff x="3922250" y="15010049"/>
            <a:chExt cx="3587115" cy="3517265"/>
          </a:xfrm>
        </p:grpSpPr>
        <p:sp>
          <p:nvSpPr>
            <p:cNvPr id="13" name="object 13"/>
            <p:cNvSpPr/>
            <p:nvPr/>
          </p:nvSpPr>
          <p:spPr>
            <a:xfrm>
              <a:off x="3948846" y="15036586"/>
              <a:ext cx="3533365" cy="3463507"/>
            </a:xfrm>
            <a:prstGeom prst="rect">
              <a:avLst/>
            </a:prstGeom>
            <a:blipFill>
              <a:blip r:embed="rId3" cstate="print"/>
              <a:stretch>
                <a:fillRect/>
              </a:stretch>
            </a:blipFill>
          </p:spPr>
          <p:txBody>
            <a:bodyPr wrap="square" lIns="0" tIns="0" rIns="0" bIns="0" rtlCol="0"/>
            <a:lstStyle/>
            <a:p>
              <a:pPr defTabSz="862828"/>
              <a:endParaRPr sz="1698">
                <a:solidFill>
                  <a:prstClr val="black"/>
                </a:solidFill>
                <a:latin typeface="Calibri"/>
              </a:endParaRPr>
            </a:p>
          </p:txBody>
        </p:sp>
        <p:sp>
          <p:nvSpPr>
            <p:cNvPr id="14" name="object 14"/>
            <p:cNvSpPr/>
            <p:nvPr/>
          </p:nvSpPr>
          <p:spPr>
            <a:xfrm>
              <a:off x="3935548" y="15023347"/>
              <a:ext cx="3560445" cy="3490595"/>
            </a:xfrm>
            <a:custGeom>
              <a:avLst/>
              <a:gdLst/>
              <a:ahLst/>
              <a:cxnLst/>
              <a:rect l="l" t="t" r="r" b="b"/>
              <a:pathLst>
                <a:path w="3560445" h="3490594">
                  <a:moveTo>
                    <a:pt x="0" y="3490103"/>
                  </a:moveTo>
                  <a:lnTo>
                    <a:pt x="3559960" y="3490103"/>
                  </a:lnTo>
                  <a:lnTo>
                    <a:pt x="3559960" y="0"/>
                  </a:lnTo>
                  <a:lnTo>
                    <a:pt x="0" y="0"/>
                  </a:lnTo>
                  <a:lnTo>
                    <a:pt x="0" y="3490103"/>
                  </a:lnTo>
                  <a:close/>
                </a:path>
              </a:pathLst>
            </a:custGeom>
            <a:ln w="26595">
              <a:solidFill>
                <a:srgbClr val="FFFFFF"/>
              </a:solidFill>
            </a:ln>
          </p:spPr>
          <p:txBody>
            <a:bodyPr wrap="square" lIns="0" tIns="0" rIns="0" bIns="0" rtlCol="0"/>
            <a:lstStyle/>
            <a:p>
              <a:pPr defTabSz="862828"/>
              <a:endParaRPr sz="1698">
                <a:solidFill>
                  <a:prstClr val="black"/>
                </a:solidFill>
                <a:latin typeface="Calibri"/>
              </a:endParaRPr>
            </a:p>
          </p:txBody>
        </p:sp>
      </p:grpSp>
      <p:sp>
        <p:nvSpPr>
          <p:cNvPr id="15" name="object 15"/>
          <p:cNvSpPr/>
          <p:nvPr/>
        </p:nvSpPr>
        <p:spPr>
          <a:xfrm>
            <a:off x="4151404" y="18117071"/>
            <a:ext cx="3334312" cy="1337919"/>
          </a:xfrm>
          <a:custGeom>
            <a:avLst/>
            <a:gdLst/>
            <a:ahLst/>
            <a:cxnLst/>
            <a:rect l="l" t="t" r="r" b="b"/>
            <a:pathLst>
              <a:path w="3533775" h="1417955">
                <a:moveTo>
                  <a:pt x="3533365" y="0"/>
                </a:moveTo>
                <a:lnTo>
                  <a:pt x="0" y="0"/>
                </a:lnTo>
                <a:lnTo>
                  <a:pt x="0" y="1417955"/>
                </a:lnTo>
                <a:lnTo>
                  <a:pt x="3533365" y="1417955"/>
                </a:lnTo>
                <a:lnTo>
                  <a:pt x="3533365" y="0"/>
                </a:lnTo>
                <a:close/>
              </a:path>
            </a:pathLst>
          </a:custGeom>
          <a:solidFill>
            <a:srgbClr val="9EB19F"/>
          </a:solidFill>
        </p:spPr>
        <p:txBody>
          <a:bodyPr wrap="square" lIns="0" tIns="0" rIns="0" bIns="0" rtlCol="0"/>
          <a:lstStyle/>
          <a:p>
            <a:pPr defTabSz="862828"/>
            <a:endParaRPr sz="1698">
              <a:solidFill>
                <a:prstClr val="black"/>
              </a:solidFill>
              <a:latin typeface="Calibri"/>
            </a:endParaRPr>
          </a:p>
        </p:txBody>
      </p:sp>
      <p:sp>
        <p:nvSpPr>
          <p:cNvPr id="16" name="object 16"/>
          <p:cNvSpPr txBox="1"/>
          <p:nvPr/>
        </p:nvSpPr>
        <p:spPr>
          <a:xfrm>
            <a:off x="4179741" y="18120397"/>
            <a:ext cx="3065889" cy="1314587"/>
          </a:xfrm>
          <a:prstGeom prst="rect">
            <a:avLst/>
          </a:prstGeom>
        </p:spPr>
        <p:txBody>
          <a:bodyPr vert="horz" wrap="square" lIns="0" tIns="19173" rIns="0" bIns="0" rtlCol="0">
            <a:spAutoFit/>
          </a:bodyPr>
          <a:lstStyle/>
          <a:p>
            <a:pPr marL="11984" marR="4793" defTabSz="862828">
              <a:lnSpc>
                <a:spcPts val="1688"/>
              </a:lnSpc>
              <a:spcBef>
                <a:spcPts val="151"/>
              </a:spcBef>
            </a:pPr>
            <a:r>
              <a:rPr sz="1415" spc="-9" dirty="0">
                <a:solidFill>
                  <a:prstClr val="black"/>
                </a:solidFill>
                <a:latin typeface="Trebuchet MS"/>
                <a:cs typeface="Trebuchet MS"/>
              </a:rPr>
              <a:t>A </a:t>
            </a:r>
            <a:r>
              <a:rPr sz="1415" spc="-5" dirty="0">
                <a:solidFill>
                  <a:prstClr val="black"/>
                </a:solidFill>
                <a:latin typeface="Trebuchet MS"/>
                <a:cs typeface="Trebuchet MS"/>
              </a:rPr>
              <a:t>Sző-rét </a:t>
            </a:r>
            <a:r>
              <a:rPr sz="1415" spc="-9" dirty="0">
                <a:solidFill>
                  <a:prstClr val="black"/>
                </a:solidFill>
                <a:latin typeface="Trebuchet MS"/>
                <a:cs typeface="Trebuchet MS"/>
              </a:rPr>
              <a:t>egy tipikus </a:t>
            </a:r>
            <a:r>
              <a:rPr sz="1415" spc="-5" dirty="0">
                <a:solidFill>
                  <a:prstClr val="black"/>
                </a:solidFill>
                <a:latin typeface="Trebuchet MS"/>
                <a:cs typeface="Trebuchet MS"/>
              </a:rPr>
              <a:t>szikespusztai  </a:t>
            </a:r>
            <a:r>
              <a:rPr sz="1415" spc="-9" dirty="0">
                <a:solidFill>
                  <a:prstClr val="black"/>
                </a:solidFill>
                <a:latin typeface="Trebuchet MS"/>
                <a:cs typeface="Trebuchet MS"/>
              </a:rPr>
              <a:t>mocsár </a:t>
            </a:r>
            <a:r>
              <a:rPr sz="1415" spc="-5" dirty="0">
                <a:solidFill>
                  <a:prstClr val="black"/>
                </a:solidFill>
                <a:latin typeface="Trebuchet MS"/>
                <a:cs typeface="Trebuchet MS"/>
              </a:rPr>
              <a:t>a </a:t>
            </a:r>
            <a:r>
              <a:rPr sz="1415" spc="-9" dirty="0">
                <a:solidFill>
                  <a:prstClr val="black"/>
                </a:solidFill>
                <a:latin typeface="Trebuchet MS"/>
                <a:cs typeface="Trebuchet MS"/>
              </a:rPr>
              <a:t>Kis-Sárréten (KMNP), melyet  több évtizede nem kezelnek.</a:t>
            </a:r>
            <a:r>
              <a:rPr sz="1415" spc="-85" dirty="0">
                <a:solidFill>
                  <a:prstClr val="black"/>
                </a:solidFill>
                <a:latin typeface="Trebuchet MS"/>
                <a:cs typeface="Trebuchet MS"/>
              </a:rPr>
              <a:t> </a:t>
            </a:r>
            <a:r>
              <a:rPr sz="1415" spc="-9" dirty="0">
                <a:solidFill>
                  <a:prstClr val="black"/>
                </a:solidFill>
                <a:latin typeface="Trebuchet MS"/>
                <a:cs typeface="Trebuchet MS"/>
              </a:rPr>
              <a:t>A</a:t>
            </a:r>
            <a:endParaRPr sz="1415">
              <a:solidFill>
                <a:prstClr val="black"/>
              </a:solidFill>
              <a:latin typeface="Trebuchet MS"/>
              <a:cs typeface="Trebuchet MS"/>
            </a:endParaRPr>
          </a:p>
          <a:p>
            <a:pPr marL="11984" defTabSz="862828">
              <a:lnSpc>
                <a:spcPts val="1617"/>
              </a:lnSpc>
            </a:pPr>
            <a:r>
              <a:rPr sz="1415" spc="-9" dirty="0">
                <a:solidFill>
                  <a:prstClr val="black"/>
                </a:solidFill>
                <a:latin typeface="Trebuchet MS"/>
                <a:cs typeface="Trebuchet MS"/>
              </a:rPr>
              <a:t>vízdinamika mellett </a:t>
            </a:r>
            <a:r>
              <a:rPr sz="1415" spc="-5" dirty="0">
                <a:solidFill>
                  <a:prstClr val="black"/>
                </a:solidFill>
                <a:latin typeface="Trebuchet MS"/>
                <a:cs typeface="Trebuchet MS"/>
              </a:rPr>
              <a:t>a</a:t>
            </a:r>
            <a:r>
              <a:rPr sz="1415" dirty="0">
                <a:solidFill>
                  <a:prstClr val="black"/>
                </a:solidFill>
                <a:latin typeface="Trebuchet MS"/>
                <a:cs typeface="Trebuchet MS"/>
              </a:rPr>
              <a:t> </a:t>
            </a:r>
            <a:r>
              <a:rPr sz="1415" b="1" spc="-5" dirty="0">
                <a:solidFill>
                  <a:prstClr val="black"/>
                </a:solidFill>
                <a:latin typeface="Trebuchet MS"/>
                <a:cs typeface="Trebuchet MS"/>
              </a:rPr>
              <a:t>legfontosabb</a:t>
            </a:r>
            <a:endParaRPr sz="1415">
              <a:solidFill>
                <a:prstClr val="black"/>
              </a:solidFill>
              <a:latin typeface="Trebuchet MS"/>
              <a:cs typeface="Trebuchet MS"/>
            </a:endParaRPr>
          </a:p>
          <a:p>
            <a:pPr marL="11984" marR="60518" defTabSz="862828">
              <a:lnSpc>
                <a:spcPts val="1688"/>
              </a:lnSpc>
              <a:spcBef>
                <a:spcPts val="57"/>
              </a:spcBef>
            </a:pPr>
            <a:r>
              <a:rPr sz="1415" b="1" spc="-9" dirty="0">
                <a:solidFill>
                  <a:prstClr val="black"/>
                </a:solidFill>
                <a:latin typeface="Trebuchet MS"/>
                <a:cs typeface="Trebuchet MS"/>
              </a:rPr>
              <a:t>természetes </a:t>
            </a:r>
            <a:r>
              <a:rPr sz="1415" b="1" spc="-14" dirty="0">
                <a:solidFill>
                  <a:prstClr val="black"/>
                </a:solidFill>
                <a:latin typeface="Trebuchet MS"/>
                <a:cs typeface="Trebuchet MS"/>
              </a:rPr>
              <a:t>dinamikai </a:t>
            </a:r>
            <a:r>
              <a:rPr sz="1415" b="1" spc="-9" dirty="0">
                <a:solidFill>
                  <a:prstClr val="black"/>
                </a:solidFill>
                <a:latin typeface="Trebuchet MS"/>
                <a:cs typeface="Trebuchet MS"/>
              </a:rPr>
              <a:t>hatótényező  benne </a:t>
            </a:r>
            <a:r>
              <a:rPr sz="1415" b="1" spc="-5" dirty="0">
                <a:solidFill>
                  <a:prstClr val="black"/>
                </a:solidFill>
                <a:latin typeface="Trebuchet MS"/>
                <a:cs typeface="Trebuchet MS"/>
              </a:rPr>
              <a:t>a </a:t>
            </a:r>
            <a:r>
              <a:rPr sz="1415" b="1" spc="-9" dirty="0">
                <a:solidFill>
                  <a:prstClr val="black"/>
                </a:solidFill>
                <a:latin typeface="Trebuchet MS"/>
                <a:cs typeface="Trebuchet MS"/>
              </a:rPr>
              <a:t>gímszarvas </a:t>
            </a:r>
            <a:r>
              <a:rPr sz="1415" b="1" spc="-5" dirty="0">
                <a:solidFill>
                  <a:prstClr val="black"/>
                </a:solidFill>
                <a:latin typeface="Trebuchet MS"/>
                <a:cs typeface="Trebuchet MS"/>
              </a:rPr>
              <a:t>és a</a:t>
            </a:r>
            <a:r>
              <a:rPr sz="1415" b="1" spc="-42" dirty="0">
                <a:solidFill>
                  <a:prstClr val="black"/>
                </a:solidFill>
                <a:latin typeface="Trebuchet MS"/>
                <a:cs typeface="Trebuchet MS"/>
              </a:rPr>
              <a:t> </a:t>
            </a:r>
            <a:r>
              <a:rPr sz="1415" b="1" spc="-9" dirty="0">
                <a:solidFill>
                  <a:prstClr val="black"/>
                </a:solidFill>
                <a:latin typeface="Trebuchet MS"/>
                <a:cs typeface="Trebuchet MS"/>
              </a:rPr>
              <a:t>vaddisznó</a:t>
            </a:r>
            <a:r>
              <a:rPr sz="1415" spc="-9" dirty="0">
                <a:solidFill>
                  <a:prstClr val="black"/>
                </a:solidFill>
                <a:latin typeface="Trebuchet MS"/>
                <a:cs typeface="Trebuchet MS"/>
              </a:rPr>
              <a:t>.</a:t>
            </a:r>
            <a:endParaRPr sz="1415">
              <a:solidFill>
                <a:prstClr val="black"/>
              </a:solidFill>
              <a:latin typeface="Trebuchet MS"/>
              <a:cs typeface="Trebuchet MS"/>
            </a:endParaRPr>
          </a:p>
        </p:txBody>
      </p:sp>
      <p:grpSp>
        <p:nvGrpSpPr>
          <p:cNvPr id="17" name="object 17"/>
          <p:cNvGrpSpPr/>
          <p:nvPr/>
        </p:nvGrpSpPr>
        <p:grpSpPr>
          <a:xfrm>
            <a:off x="695572" y="14730196"/>
            <a:ext cx="3384641" cy="3318734"/>
            <a:chOff x="286280" y="15010049"/>
            <a:chExt cx="3587115" cy="3517265"/>
          </a:xfrm>
        </p:grpSpPr>
        <p:sp>
          <p:nvSpPr>
            <p:cNvPr id="18" name="object 18"/>
            <p:cNvSpPr/>
            <p:nvPr/>
          </p:nvSpPr>
          <p:spPr>
            <a:xfrm>
              <a:off x="312875" y="15036586"/>
              <a:ext cx="3533365" cy="3463507"/>
            </a:xfrm>
            <a:prstGeom prst="rect">
              <a:avLst/>
            </a:prstGeom>
            <a:blipFill>
              <a:blip r:embed="rId4" cstate="print"/>
              <a:stretch>
                <a:fillRect/>
              </a:stretch>
            </a:blipFill>
          </p:spPr>
          <p:txBody>
            <a:bodyPr wrap="square" lIns="0" tIns="0" rIns="0" bIns="0" rtlCol="0"/>
            <a:lstStyle/>
            <a:p>
              <a:pPr defTabSz="862828"/>
              <a:endParaRPr sz="1698">
                <a:solidFill>
                  <a:prstClr val="black"/>
                </a:solidFill>
                <a:latin typeface="Calibri"/>
              </a:endParaRPr>
            </a:p>
          </p:txBody>
        </p:sp>
        <p:sp>
          <p:nvSpPr>
            <p:cNvPr id="19" name="object 19"/>
            <p:cNvSpPr/>
            <p:nvPr/>
          </p:nvSpPr>
          <p:spPr>
            <a:xfrm>
              <a:off x="299578" y="15023347"/>
              <a:ext cx="3560445" cy="3490595"/>
            </a:xfrm>
            <a:custGeom>
              <a:avLst/>
              <a:gdLst/>
              <a:ahLst/>
              <a:cxnLst/>
              <a:rect l="l" t="t" r="r" b="b"/>
              <a:pathLst>
                <a:path w="3560445" h="3490594">
                  <a:moveTo>
                    <a:pt x="0" y="3490103"/>
                  </a:moveTo>
                  <a:lnTo>
                    <a:pt x="3559960" y="3490103"/>
                  </a:lnTo>
                  <a:lnTo>
                    <a:pt x="3559960" y="0"/>
                  </a:lnTo>
                  <a:lnTo>
                    <a:pt x="0" y="0"/>
                  </a:lnTo>
                  <a:lnTo>
                    <a:pt x="0" y="3490103"/>
                  </a:lnTo>
                  <a:close/>
                </a:path>
              </a:pathLst>
            </a:custGeom>
            <a:ln w="26595">
              <a:solidFill>
                <a:srgbClr val="FFFFFF"/>
              </a:solidFill>
            </a:ln>
          </p:spPr>
          <p:txBody>
            <a:bodyPr wrap="square" lIns="0" tIns="0" rIns="0" bIns="0" rtlCol="0"/>
            <a:lstStyle/>
            <a:p>
              <a:pPr defTabSz="862828"/>
              <a:endParaRPr sz="1698">
                <a:solidFill>
                  <a:prstClr val="black"/>
                </a:solidFill>
                <a:latin typeface="Calibri"/>
              </a:endParaRPr>
            </a:p>
          </p:txBody>
        </p:sp>
      </p:grpSp>
      <p:sp>
        <p:nvSpPr>
          <p:cNvPr id="20" name="object 20"/>
          <p:cNvSpPr/>
          <p:nvPr/>
        </p:nvSpPr>
        <p:spPr>
          <a:xfrm>
            <a:off x="7591842" y="18113419"/>
            <a:ext cx="3334312" cy="1337919"/>
          </a:xfrm>
          <a:custGeom>
            <a:avLst/>
            <a:gdLst/>
            <a:ahLst/>
            <a:cxnLst/>
            <a:rect l="l" t="t" r="r" b="b"/>
            <a:pathLst>
              <a:path w="3533775" h="1417955">
                <a:moveTo>
                  <a:pt x="3533365" y="0"/>
                </a:moveTo>
                <a:lnTo>
                  <a:pt x="0" y="0"/>
                </a:lnTo>
                <a:lnTo>
                  <a:pt x="0" y="1417955"/>
                </a:lnTo>
                <a:lnTo>
                  <a:pt x="3533365" y="1417955"/>
                </a:lnTo>
                <a:lnTo>
                  <a:pt x="3533365" y="0"/>
                </a:lnTo>
                <a:close/>
              </a:path>
            </a:pathLst>
          </a:custGeom>
          <a:solidFill>
            <a:srgbClr val="9EB19F"/>
          </a:solidFill>
        </p:spPr>
        <p:txBody>
          <a:bodyPr wrap="square" lIns="0" tIns="0" rIns="0" bIns="0" rtlCol="0"/>
          <a:lstStyle/>
          <a:p>
            <a:pPr defTabSz="862828"/>
            <a:endParaRPr sz="1698">
              <a:solidFill>
                <a:prstClr val="black"/>
              </a:solidFill>
              <a:latin typeface="Calibri"/>
            </a:endParaRPr>
          </a:p>
        </p:txBody>
      </p:sp>
      <p:sp>
        <p:nvSpPr>
          <p:cNvPr id="21" name="object 21"/>
          <p:cNvSpPr txBox="1"/>
          <p:nvPr/>
        </p:nvSpPr>
        <p:spPr>
          <a:xfrm>
            <a:off x="7620455" y="18116771"/>
            <a:ext cx="3271400" cy="1301763"/>
          </a:xfrm>
          <a:prstGeom prst="rect">
            <a:avLst/>
          </a:prstGeom>
        </p:spPr>
        <p:txBody>
          <a:bodyPr vert="horz" wrap="square" lIns="0" tIns="19173" rIns="0" bIns="0" rtlCol="0">
            <a:spAutoFit/>
          </a:bodyPr>
          <a:lstStyle/>
          <a:p>
            <a:pPr marL="11984" marR="113845" defTabSz="862828">
              <a:lnSpc>
                <a:spcPts val="1688"/>
              </a:lnSpc>
              <a:spcBef>
                <a:spcPts val="151"/>
              </a:spcBef>
            </a:pPr>
            <a:r>
              <a:rPr sz="1415" spc="-9" dirty="0">
                <a:solidFill>
                  <a:prstClr val="black"/>
                </a:solidFill>
                <a:latin typeface="Trebuchet MS"/>
                <a:cs typeface="Trebuchet MS"/>
              </a:rPr>
              <a:t>Újvadonok urbán környezetben is  előfordulhatnak. </a:t>
            </a:r>
            <a:r>
              <a:rPr sz="1415" spc="-5" dirty="0">
                <a:solidFill>
                  <a:prstClr val="black"/>
                </a:solidFill>
                <a:latin typeface="Trebuchet MS"/>
                <a:cs typeface="Trebuchet MS"/>
              </a:rPr>
              <a:t>Szerepüket jól jelzi  </a:t>
            </a:r>
            <a:r>
              <a:rPr sz="1415" spc="-9" dirty="0">
                <a:solidFill>
                  <a:prstClr val="black"/>
                </a:solidFill>
                <a:latin typeface="Trebuchet MS"/>
                <a:cs typeface="Trebuchet MS"/>
              </a:rPr>
              <a:t>egy helyi </a:t>
            </a:r>
            <a:r>
              <a:rPr sz="1415" spc="-5" dirty="0">
                <a:solidFill>
                  <a:prstClr val="black"/>
                </a:solidFill>
                <a:latin typeface="Trebuchet MS"/>
                <a:cs typeface="Trebuchet MS"/>
              </a:rPr>
              <a:t>lakos </a:t>
            </a:r>
            <a:r>
              <a:rPr sz="1415" spc="-9" dirty="0">
                <a:solidFill>
                  <a:prstClr val="black"/>
                </a:solidFill>
                <a:latin typeface="Trebuchet MS"/>
                <a:cs typeface="Trebuchet MS"/>
              </a:rPr>
              <a:t>észrevétele: </a:t>
            </a:r>
            <a:r>
              <a:rPr sz="1415" spc="-24" dirty="0">
                <a:solidFill>
                  <a:prstClr val="black"/>
                </a:solidFill>
                <a:latin typeface="Trebuchet MS"/>
                <a:cs typeface="Trebuchet MS"/>
              </a:rPr>
              <a:t>„</a:t>
            </a:r>
            <a:r>
              <a:rPr sz="1415" b="1" spc="-24" dirty="0">
                <a:solidFill>
                  <a:prstClr val="black"/>
                </a:solidFill>
                <a:latin typeface="Trebuchet MS"/>
                <a:cs typeface="Trebuchet MS"/>
              </a:rPr>
              <a:t>Tavasszal  </a:t>
            </a:r>
            <a:r>
              <a:rPr sz="1415" b="1" spc="-9" dirty="0">
                <a:solidFill>
                  <a:prstClr val="black"/>
                </a:solidFill>
                <a:latin typeface="Trebuchet MS"/>
                <a:cs typeface="Trebuchet MS"/>
              </a:rPr>
              <a:t>zeng </a:t>
            </a:r>
            <a:r>
              <a:rPr sz="1415" b="1" spc="-5" dirty="0">
                <a:solidFill>
                  <a:prstClr val="black"/>
                </a:solidFill>
                <a:latin typeface="Trebuchet MS"/>
                <a:cs typeface="Trebuchet MS"/>
              </a:rPr>
              <a:t>a </a:t>
            </a:r>
            <a:r>
              <a:rPr sz="1415" b="1" spc="-9" dirty="0">
                <a:solidFill>
                  <a:prstClr val="black"/>
                </a:solidFill>
                <a:latin typeface="Trebuchet MS"/>
                <a:cs typeface="Trebuchet MS"/>
              </a:rPr>
              <a:t>madárdaltól </a:t>
            </a:r>
            <a:r>
              <a:rPr sz="1415" b="1" spc="-5" dirty="0">
                <a:solidFill>
                  <a:prstClr val="black"/>
                </a:solidFill>
                <a:latin typeface="Trebuchet MS"/>
                <a:cs typeface="Trebuchet MS"/>
              </a:rPr>
              <a:t>az </a:t>
            </a:r>
            <a:r>
              <a:rPr sz="1415" b="1" spc="-9" dirty="0">
                <a:solidFill>
                  <a:prstClr val="black"/>
                </a:solidFill>
                <a:latin typeface="Trebuchet MS"/>
                <a:cs typeface="Trebuchet MS"/>
              </a:rPr>
              <a:t>egész</a:t>
            </a:r>
            <a:r>
              <a:rPr sz="1415" b="1" spc="-38" dirty="0">
                <a:solidFill>
                  <a:prstClr val="black"/>
                </a:solidFill>
                <a:latin typeface="Trebuchet MS"/>
                <a:cs typeface="Trebuchet MS"/>
              </a:rPr>
              <a:t> </a:t>
            </a:r>
            <a:r>
              <a:rPr sz="1415" b="1" spc="-9" dirty="0">
                <a:solidFill>
                  <a:prstClr val="black"/>
                </a:solidFill>
                <a:latin typeface="Trebuchet MS"/>
                <a:cs typeface="Trebuchet MS"/>
              </a:rPr>
              <a:t>cserjés.</a:t>
            </a:r>
            <a:endParaRPr sz="1415">
              <a:solidFill>
                <a:prstClr val="black"/>
              </a:solidFill>
              <a:latin typeface="Trebuchet MS"/>
              <a:cs typeface="Trebuchet MS"/>
            </a:endParaRPr>
          </a:p>
          <a:p>
            <a:pPr marL="11984" defTabSz="862828">
              <a:lnSpc>
                <a:spcPts val="1617"/>
              </a:lnSpc>
            </a:pPr>
            <a:r>
              <a:rPr sz="1415" spc="-9" dirty="0">
                <a:solidFill>
                  <a:prstClr val="black"/>
                </a:solidFill>
                <a:latin typeface="Trebuchet MS"/>
                <a:cs typeface="Trebuchet MS"/>
              </a:rPr>
              <a:t>Egyébként mindig is szerettem nézni</a:t>
            </a:r>
            <a:r>
              <a:rPr sz="1415" spc="33" dirty="0">
                <a:solidFill>
                  <a:prstClr val="black"/>
                </a:solidFill>
                <a:latin typeface="Trebuchet MS"/>
                <a:cs typeface="Trebuchet MS"/>
              </a:rPr>
              <a:t> </a:t>
            </a:r>
            <a:r>
              <a:rPr sz="1415" spc="-9" dirty="0">
                <a:solidFill>
                  <a:prstClr val="black"/>
                </a:solidFill>
                <a:latin typeface="Trebuchet MS"/>
                <a:cs typeface="Trebuchet MS"/>
              </a:rPr>
              <a:t>ezt</a:t>
            </a:r>
            <a:endParaRPr sz="1415">
              <a:solidFill>
                <a:prstClr val="black"/>
              </a:solidFill>
              <a:latin typeface="Trebuchet MS"/>
              <a:cs typeface="Trebuchet MS"/>
            </a:endParaRPr>
          </a:p>
          <a:p>
            <a:pPr marL="11984" defTabSz="862828">
              <a:lnSpc>
                <a:spcPts val="1694"/>
              </a:lnSpc>
            </a:pPr>
            <a:r>
              <a:rPr sz="1415" spc="-5" dirty="0">
                <a:solidFill>
                  <a:prstClr val="black"/>
                </a:solidFill>
                <a:latin typeface="Trebuchet MS"/>
                <a:cs typeface="Trebuchet MS"/>
              </a:rPr>
              <a:t>a részt a</a:t>
            </a:r>
            <a:r>
              <a:rPr sz="1415" spc="-9" dirty="0">
                <a:solidFill>
                  <a:prstClr val="black"/>
                </a:solidFill>
                <a:latin typeface="Trebuchet MS"/>
                <a:cs typeface="Trebuchet MS"/>
              </a:rPr>
              <a:t> </a:t>
            </a:r>
            <a:r>
              <a:rPr sz="1415" spc="-5" dirty="0">
                <a:solidFill>
                  <a:prstClr val="black"/>
                </a:solidFill>
                <a:latin typeface="Trebuchet MS"/>
                <a:cs typeface="Trebuchet MS"/>
              </a:rPr>
              <a:t>vonatról.”</a:t>
            </a:r>
            <a:endParaRPr sz="1415">
              <a:solidFill>
                <a:prstClr val="black"/>
              </a:solidFill>
              <a:latin typeface="Trebuchet MS"/>
              <a:cs typeface="Trebuchet MS"/>
            </a:endParaRPr>
          </a:p>
        </p:txBody>
      </p:sp>
      <p:grpSp>
        <p:nvGrpSpPr>
          <p:cNvPr id="22" name="object 22"/>
          <p:cNvGrpSpPr/>
          <p:nvPr/>
        </p:nvGrpSpPr>
        <p:grpSpPr>
          <a:xfrm>
            <a:off x="11001496" y="14730196"/>
            <a:ext cx="3384641" cy="3318734"/>
            <a:chOff x="11208719" y="15010049"/>
            <a:chExt cx="3587115" cy="3517265"/>
          </a:xfrm>
        </p:grpSpPr>
        <p:sp>
          <p:nvSpPr>
            <p:cNvPr id="23" name="object 23"/>
            <p:cNvSpPr/>
            <p:nvPr/>
          </p:nvSpPr>
          <p:spPr>
            <a:xfrm>
              <a:off x="11235315" y="15036645"/>
              <a:ext cx="3533364" cy="3463448"/>
            </a:xfrm>
            <a:prstGeom prst="rect">
              <a:avLst/>
            </a:prstGeom>
            <a:blipFill>
              <a:blip r:embed="rId5" cstate="print"/>
              <a:stretch>
                <a:fillRect/>
              </a:stretch>
            </a:blipFill>
          </p:spPr>
          <p:txBody>
            <a:bodyPr wrap="square" lIns="0" tIns="0" rIns="0" bIns="0" rtlCol="0"/>
            <a:lstStyle/>
            <a:p>
              <a:pPr defTabSz="862828"/>
              <a:endParaRPr sz="1698">
                <a:solidFill>
                  <a:prstClr val="black"/>
                </a:solidFill>
                <a:latin typeface="Calibri"/>
              </a:endParaRPr>
            </a:p>
          </p:txBody>
        </p:sp>
        <p:sp>
          <p:nvSpPr>
            <p:cNvPr id="24" name="object 24"/>
            <p:cNvSpPr/>
            <p:nvPr/>
          </p:nvSpPr>
          <p:spPr>
            <a:xfrm>
              <a:off x="11222017" y="15023347"/>
              <a:ext cx="3560445" cy="3490595"/>
            </a:xfrm>
            <a:custGeom>
              <a:avLst/>
              <a:gdLst/>
              <a:ahLst/>
              <a:cxnLst/>
              <a:rect l="l" t="t" r="r" b="b"/>
              <a:pathLst>
                <a:path w="3560444" h="3490594">
                  <a:moveTo>
                    <a:pt x="0" y="3490103"/>
                  </a:moveTo>
                  <a:lnTo>
                    <a:pt x="3559960" y="3490103"/>
                  </a:lnTo>
                  <a:lnTo>
                    <a:pt x="3559960" y="0"/>
                  </a:lnTo>
                  <a:lnTo>
                    <a:pt x="0" y="0"/>
                  </a:lnTo>
                  <a:lnTo>
                    <a:pt x="0" y="3490103"/>
                  </a:lnTo>
                  <a:close/>
                </a:path>
              </a:pathLst>
            </a:custGeom>
            <a:ln w="26595">
              <a:solidFill>
                <a:srgbClr val="FFFFFF"/>
              </a:solidFill>
            </a:ln>
          </p:spPr>
          <p:txBody>
            <a:bodyPr wrap="square" lIns="0" tIns="0" rIns="0" bIns="0" rtlCol="0"/>
            <a:lstStyle/>
            <a:p>
              <a:pPr defTabSz="862828"/>
              <a:endParaRPr sz="1698">
                <a:solidFill>
                  <a:prstClr val="black"/>
                </a:solidFill>
                <a:latin typeface="Calibri"/>
              </a:endParaRPr>
            </a:p>
          </p:txBody>
        </p:sp>
      </p:grpSp>
      <p:sp>
        <p:nvSpPr>
          <p:cNvPr id="25" name="object 25"/>
          <p:cNvSpPr txBox="1"/>
          <p:nvPr/>
        </p:nvSpPr>
        <p:spPr>
          <a:xfrm>
            <a:off x="10540929" y="5893500"/>
            <a:ext cx="3558996" cy="1513235"/>
          </a:xfrm>
          <a:prstGeom prst="rect">
            <a:avLst/>
          </a:prstGeom>
        </p:spPr>
        <p:txBody>
          <a:bodyPr vert="horz" wrap="square" lIns="0" tIns="0" rIns="0" bIns="0" rtlCol="0">
            <a:spAutoFit/>
          </a:bodyPr>
          <a:lstStyle/>
          <a:p>
            <a:pPr defTabSz="862828">
              <a:lnSpc>
                <a:spcPts val="1599"/>
              </a:lnSpc>
            </a:pPr>
            <a:r>
              <a:rPr sz="1415" spc="-9" dirty="0">
                <a:solidFill>
                  <a:prstClr val="black"/>
                </a:solidFill>
                <a:latin typeface="Trebuchet MS"/>
                <a:cs typeface="Trebuchet MS"/>
              </a:rPr>
              <a:t>Zömében mocsaras, homokbuckás, </a:t>
            </a:r>
            <a:r>
              <a:rPr sz="1415" spc="-5" dirty="0">
                <a:solidFill>
                  <a:prstClr val="black"/>
                </a:solidFill>
                <a:latin typeface="Trebuchet MS"/>
                <a:cs typeface="Trebuchet MS"/>
              </a:rPr>
              <a:t>szikes</a:t>
            </a:r>
            <a:r>
              <a:rPr sz="1415" spc="-33" dirty="0">
                <a:solidFill>
                  <a:prstClr val="black"/>
                </a:solidFill>
                <a:latin typeface="Trebuchet MS"/>
                <a:cs typeface="Trebuchet MS"/>
              </a:rPr>
              <a:t> </a:t>
            </a:r>
            <a:r>
              <a:rPr sz="1415" spc="-9" dirty="0">
                <a:solidFill>
                  <a:prstClr val="black"/>
                </a:solidFill>
                <a:latin typeface="Trebuchet MS"/>
                <a:cs typeface="Trebuchet MS"/>
              </a:rPr>
              <a:t>és</a:t>
            </a:r>
            <a:endParaRPr sz="1415">
              <a:solidFill>
                <a:prstClr val="black"/>
              </a:solidFill>
              <a:latin typeface="Trebuchet MS"/>
              <a:cs typeface="Trebuchet MS"/>
            </a:endParaRPr>
          </a:p>
          <a:p>
            <a:pPr defTabSz="862828">
              <a:lnSpc>
                <a:spcPts val="1684"/>
              </a:lnSpc>
            </a:pPr>
            <a:r>
              <a:rPr sz="1415" spc="-5" dirty="0">
                <a:solidFill>
                  <a:prstClr val="black"/>
                </a:solidFill>
                <a:latin typeface="Trebuchet MS"/>
                <a:cs typeface="Trebuchet MS"/>
              </a:rPr>
              <a:t>sziklás </a:t>
            </a:r>
            <a:r>
              <a:rPr sz="1415" spc="-9" dirty="0">
                <a:solidFill>
                  <a:prstClr val="black"/>
                </a:solidFill>
                <a:latin typeface="Trebuchet MS"/>
                <a:cs typeface="Trebuchet MS"/>
              </a:rPr>
              <a:t>környezetben találtunk</a:t>
            </a:r>
            <a:r>
              <a:rPr sz="1415" spc="-24" dirty="0">
                <a:solidFill>
                  <a:prstClr val="black"/>
                </a:solidFill>
                <a:latin typeface="Trebuchet MS"/>
                <a:cs typeface="Trebuchet MS"/>
              </a:rPr>
              <a:t> </a:t>
            </a:r>
            <a:r>
              <a:rPr sz="1415" spc="-9" dirty="0">
                <a:solidFill>
                  <a:prstClr val="black"/>
                </a:solidFill>
                <a:latin typeface="Trebuchet MS"/>
                <a:cs typeface="Trebuchet MS"/>
              </a:rPr>
              <a:t>újvadonokat.</a:t>
            </a:r>
            <a:endParaRPr sz="1415">
              <a:solidFill>
                <a:prstClr val="black"/>
              </a:solidFill>
              <a:latin typeface="Trebuchet MS"/>
              <a:cs typeface="Trebuchet MS"/>
            </a:endParaRPr>
          </a:p>
          <a:p>
            <a:pPr defTabSz="862828">
              <a:lnSpc>
                <a:spcPts val="1684"/>
              </a:lnSpc>
            </a:pPr>
            <a:r>
              <a:rPr sz="1415" spc="-9" dirty="0">
                <a:solidFill>
                  <a:prstClr val="black"/>
                </a:solidFill>
                <a:latin typeface="Trebuchet MS"/>
                <a:cs typeface="Trebuchet MS"/>
              </a:rPr>
              <a:t>Növényzetük dinamikájára </a:t>
            </a:r>
            <a:r>
              <a:rPr sz="1415" spc="-5" dirty="0">
                <a:solidFill>
                  <a:prstClr val="black"/>
                </a:solidFill>
                <a:latin typeface="Trebuchet MS"/>
                <a:cs typeface="Trebuchet MS"/>
              </a:rPr>
              <a:t>jellemző</a:t>
            </a:r>
            <a:r>
              <a:rPr sz="1415" spc="-28" dirty="0">
                <a:solidFill>
                  <a:prstClr val="black"/>
                </a:solidFill>
                <a:latin typeface="Trebuchet MS"/>
                <a:cs typeface="Trebuchet MS"/>
              </a:rPr>
              <a:t> </a:t>
            </a:r>
            <a:r>
              <a:rPr sz="1415" spc="-5" dirty="0">
                <a:solidFill>
                  <a:prstClr val="black"/>
                </a:solidFill>
                <a:latin typeface="Trebuchet MS"/>
                <a:cs typeface="Trebuchet MS"/>
              </a:rPr>
              <a:t>a</a:t>
            </a:r>
            <a:endParaRPr sz="1415">
              <a:solidFill>
                <a:prstClr val="black"/>
              </a:solidFill>
              <a:latin typeface="Trebuchet MS"/>
              <a:cs typeface="Trebuchet MS"/>
            </a:endParaRPr>
          </a:p>
          <a:p>
            <a:pPr defTabSz="862828">
              <a:lnSpc>
                <a:spcPts val="1688"/>
              </a:lnSpc>
              <a:spcBef>
                <a:spcPts val="57"/>
              </a:spcBef>
            </a:pPr>
            <a:r>
              <a:rPr sz="1415" b="1" spc="-9" dirty="0">
                <a:solidFill>
                  <a:prstClr val="black"/>
                </a:solidFill>
                <a:latin typeface="Trebuchet MS"/>
                <a:cs typeface="Trebuchet MS"/>
              </a:rPr>
              <a:t>cserjésedés, erdősödés, </a:t>
            </a:r>
            <a:r>
              <a:rPr sz="1415" b="1" spc="-14" dirty="0">
                <a:solidFill>
                  <a:prstClr val="black"/>
                </a:solidFill>
                <a:latin typeface="Trebuchet MS"/>
                <a:cs typeface="Trebuchet MS"/>
              </a:rPr>
              <a:t>miközben </a:t>
            </a:r>
            <a:r>
              <a:rPr sz="1415" b="1" spc="-5" dirty="0">
                <a:solidFill>
                  <a:prstClr val="black"/>
                </a:solidFill>
                <a:latin typeface="Trebuchet MS"/>
                <a:cs typeface="Trebuchet MS"/>
              </a:rPr>
              <a:t>a fátlan  </a:t>
            </a:r>
            <a:r>
              <a:rPr sz="1415" b="1" spc="-9" dirty="0">
                <a:solidFill>
                  <a:prstClr val="black"/>
                </a:solidFill>
                <a:latin typeface="Trebuchet MS"/>
                <a:cs typeface="Trebuchet MS"/>
              </a:rPr>
              <a:t>komponens is </a:t>
            </a:r>
            <a:r>
              <a:rPr sz="1415" b="1" spc="-14" dirty="0">
                <a:solidFill>
                  <a:prstClr val="black"/>
                </a:solidFill>
                <a:latin typeface="Trebuchet MS"/>
                <a:cs typeface="Trebuchet MS"/>
              </a:rPr>
              <a:t>gyakran megmarad</a:t>
            </a:r>
            <a:r>
              <a:rPr sz="1415" spc="-14" dirty="0">
                <a:solidFill>
                  <a:prstClr val="black"/>
                </a:solidFill>
                <a:latin typeface="Trebuchet MS"/>
                <a:cs typeface="Trebuchet MS"/>
              </a:rPr>
              <a:t>. </a:t>
            </a:r>
            <a:r>
              <a:rPr sz="1415" spc="-5" dirty="0">
                <a:solidFill>
                  <a:prstClr val="black"/>
                </a:solidFill>
                <a:latin typeface="Trebuchet MS"/>
                <a:cs typeface="Trebuchet MS"/>
              </a:rPr>
              <a:t>Az  </a:t>
            </a:r>
            <a:r>
              <a:rPr sz="1415" spc="-9" dirty="0">
                <a:solidFill>
                  <a:prstClr val="black"/>
                </a:solidFill>
                <a:latin typeface="Trebuchet MS"/>
                <a:cs typeface="Trebuchet MS"/>
              </a:rPr>
              <a:t>adventívek borítása az ártéri állományok  esetében </a:t>
            </a:r>
            <a:r>
              <a:rPr sz="1415" spc="-5" dirty="0">
                <a:solidFill>
                  <a:prstClr val="black"/>
                </a:solidFill>
                <a:latin typeface="Trebuchet MS"/>
                <a:cs typeface="Trebuchet MS"/>
              </a:rPr>
              <a:t>a </a:t>
            </a:r>
            <a:r>
              <a:rPr sz="1415" spc="-9" dirty="0">
                <a:solidFill>
                  <a:prstClr val="black"/>
                </a:solidFill>
                <a:latin typeface="Trebuchet MS"/>
                <a:cs typeface="Trebuchet MS"/>
              </a:rPr>
              <a:t>legmagasabb.</a:t>
            </a:r>
            <a:endParaRPr sz="1415">
              <a:solidFill>
                <a:prstClr val="black"/>
              </a:solidFill>
              <a:latin typeface="Trebuchet MS"/>
              <a:cs typeface="Trebuchet MS"/>
            </a:endParaRPr>
          </a:p>
        </p:txBody>
      </p:sp>
      <p:sp>
        <p:nvSpPr>
          <p:cNvPr id="26" name="object 26"/>
          <p:cNvSpPr/>
          <p:nvPr/>
        </p:nvSpPr>
        <p:spPr>
          <a:xfrm>
            <a:off x="7566748" y="14730196"/>
            <a:ext cx="3384113" cy="3318199"/>
          </a:xfrm>
          <a:prstGeom prst="rect">
            <a:avLst/>
          </a:prstGeom>
          <a:blipFill>
            <a:blip r:embed="rId6" cstate="print"/>
            <a:stretch>
              <a:fillRect/>
            </a:stretch>
          </a:blipFill>
        </p:spPr>
        <p:txBody>
          <a:bodyPr wrap="square" lIns="0" tIns="0" rIns="0" bIns="0" rtlCol="0"/>
          <a:lstStyle/>
          <a:p>
            <a:pPr defTabSz="862828"/>
            <a:endParaRPr sz="1698">
              <a:solidFill>
                <a:prstClr val="black"/>
              </a:solidFill>
              <a:latin typeface="Calibri"/>
            </a:endParaRPr>
          </a:p>
        </p:txBody>
      </p:sp>
      <p:sp>
        <p:nvSpPr>
          <p:cNvPr id="27" name="object 27"/>
          <p:cNvSpPr txBox="1"/>
          <p:nvPr/>
        </p:nvSpPr>
        <p:spPr>
          <a:xfrm>
            <a:off x="10500278" y="5867650"/>
            <a:ext cx="3668042" cy="1535015"/>
          </a:xfrm>
          <a:prstGeom prst="rect">
            <a:avLst/>
          </a:prstGeom>
          <a:solidFill>
            <a:srgbClr val="9EB19F"/>
          </a:solidFill>
        </p:spPr>
        <p:txBody>
          <a:bodyPr vert="horz" wrap="square" lIns="0" tIns="21570" rIns="0" bIns="0" rtlCol="0">
            <a:spAutoFit/>
          </a:bodyPr>
          <a:lstStyle/>
          <a:p>
            <a:pPr marL="40145" marR="80890" defTabSz="862828">
              <a:lnSpc>
                <a:spcPts val="1688"/>
              </a:lnSpc>
              <a:spcBef>
                <a:spcPts val="170"/>
              </a:spcBef>
            </a:pPr>
            <a:r>
              <a:rPr sz="1415" spc="-9" dirty="0">
                <a:solidFill>
                  <a:prstClr val="black"/>
                </a:solidFill>
                <a:latin typeface="Trebuchet MS"/>
                <a:cs typeface="Trebuchet MS"/>
              </a:rPr>
              <a:t>Zömében mocsaras, homokbuckás, </a:t>
            </a:r>
            <a:r>
              <a:rPr sz="1415" spc="-5" dirty="0">
                <a:solidFill>
                  <a:prstClr val="black"/>
                </a:solidFill>
                <a:latin typeface="Trebuchet MS"/>
                <a:cs typeface="Trebuchet MS"/>
              </a:rPr>
              <a:t>szikes </a:t>
            </a:r>
            <a:r>
              <a:rPr sz="1415" spc="-9" dirty="0">
                <a:solidFill>
                  <a:prstClr val="black"/>
                </a:solidFill>
                <a:latin typeface="Trebuchet MS"/>
                <a:cs typeface="Trebuchet MS"/>
              </a:rPr>
              <a:t>és  </a:t>
            </a:r>
            <a:r>
              <a:rPr sz="1415" spc="-5" dirty="0">
                <a:solidFill>
                  <a:prstClr val="black"/>
                </a:solidFill>
                <a:latin typeface="Trebuchet MS"/>
                <a:cs typeface="Trebuchet MS"/>
              </a:rPr>
              <a:t>sziklás </a:t>
            </a:r>
            <a:r>
              <a:rPr sz="1415" spc="-9" dirty="0">
                <a:solidFill>
                  <a:prstClr val="black"/>
                </a:solidFill>
                <a:latin typeface="Trebuchet MS"/>
                <a:cs typeface="Trebuchet MS"/>
              </a:rPr>
              <a:t>környezetben találtunk</a:t>
            </a:r>
            <a:r>
              <a:rPr sz="1415" spc="-24" dirty="0">
                <a:solidFill>
                  <a:prstClr val="black"/>
                </a:solidFill>
                <a:latin typeface="Trebuchet MS"/>
                <a:cs typeface="Trebuchet MS"/>
              </a:rPr>
              <a:t> </a:t>
            </a:r>
            <a:r>
              <a:rPr sz="1415" spc="-9" dirty="0">
                <a:solidFill>
                  <a:prstClr val="black"/>
                </a:solidFill>
                <a:latin typeface="Trebuchet MS"/>
                <a:cs typeface="Trebuchet MS"/>
              </a:rPr>
              <a:t>újvadonokat.</a:t>
            </a:r>
            <a:endParaRPr sz="1415">
              <a:solidFill>
                <a:prstClr val="black"/>
              </a:solidFill>
              <a:latin typeface="Trebuchet MS"/>
              <a:cs typeface="Trebuchet MS"/>
            </a:endParaRPr>
          </a:p>
          <a:p>
            <a:pPr marL="40145" defTabSz="862828">
              <a:lnSpc>
                <a:spcPts val="1623"/>
              </a:lnSpc>
            </a:pPr>
            <a:r>
              <a:rPr sz="1415" spc="-9" dirty="0">
                <a:solidFill>
                  <a:prstClr val="black"/>
                </a:solidFill>
                <a:latin typeface="Trebuchet MS"/>
                <a:cs typeface="Trebuchet MS"/>
              </a:rPr>
              <a:t>Növényzetük dinamikájára </a:t>
            </a:r>
            <a:r>
              <a:rPr sz="1415" spc="-5" dirty="0">
                <a:solidFill>
                  <a:prstClr val="black"/>
                </a:solidFill>
                <a:latin typeface="Trebuchet MS"/>
                <a:cs typeface="Trebuchet MS"/>
              </a:rPr>
              <a:t>jellemző</a:t>
            </a:r>
            <a:r>
              <a:rPr sz="1415" spc="-24" dirty="0">
                <a:solidFill>
                  <a:prstClr val="black"/>
                </a:solidFill>
                <a:latin typeface="Trebuchet MS"/>
                <a:cs typeface="Trebuchet MS"/>
              </a:rPr>
              <a:t> </a:t>
            </a:r>
            <a:r>
              <a:rPr sz="1415" spc="-5" dirty="0">
                <a:solidFill>
                  <a:prstClr val="black"/>
                </a:solidFill>
                <a:latin typeface="Trebuchet MS"/>
                <a:cs typeface="Trebuchet MS"/>
              </a:rPr>
              <a:t>a</a:t>
            </a:r>
            <a:endParaRPr sz="1415">
              <a:solidFill>
                <a:prstClr val="black"/>
              </a:solidFill>
              <a:latin typeface="Trebuchet MS"/>
              <a:cs typeface="Trebuchet MS"/>
            </a:endParaRPr>
          </a:p>
          <a:p>
            <a:pPr marL="40145" marR="61116" defTabSz="862828">
              <a:lnSpc>
                <a:spcPts val="1688"/>
              </a:lnSpc>
              <a:spcBef>
                <a:spcPts val="61"/>
              </a:spcBef>
            </a:pPr>
            <a:r>
              <a:rPr sz="1415" b="1" spc="-9" dirty="0">
                <a:solidFill>
                  <a:prstClr val="black"/>
                </a:solidFill>
                <a:latin typeface="Trebuchet MS"/>
                <a:cs typeface="Trebuchet MS"/>
              </a:rPr>
              <a:t>cserjésedés, erdősödés, </a:t>
            </a:r>
            <a:r>
              <a:rPr sz="1415" b="1" spc="-14" dirty="0">
                <a:solidFill>
                  <a:prstClr val="black"/>
                </a:solidFill>
                <a:latin typeface="Trebuchet MS"/>
                <a:cs typeface="Trebuchet MS"/>
              </a:rPr>
              <a:t>miközben </a:t>
            </a:r>
            <a:r>
              <a:rPr sz="1415" b="1" spc="-5" dirty="0">
                <a:solidFill>
                  <a:prstClr val="black"/>
                </a:solidFill>
                <a:latin typeface="Trebuchet MS"/>
                <a:cs typeface="Trebuchet MS"/>
              </a:rPr>
              <a:t>a fátlan  </a:t>
            </a:r>
            <a:r>
              <a:rPr sz="1415" b="1" spc="-9" dirty="0">
                <a:solidFill>
                  <a:prstClr val="black"/>
                </a:solidFill>
                <a:latin typeface="Trebuchet MS"/>
                <a:cs typeface="Trebuchet MS"/>
              </a:rPr>
              <a:t>komponens is </a:t>
            </a:r>
            <a:r>
              <a:rPr sz="1415" b="1" spc="-14" dirty="0">
                <a:solidFill>
                  <a:prstClr val="black"/>
                </a:solidFill>
                <a:latin typeface="Trebuchet MS"/>
                <a:cs typeface="Trebuchet MS"/>
              </a:rPr>
              <a:t>gyakran megmarad</a:t>
            </a:r>
            <a:r>
              <a:rPr sz="1415" spc="-14" dirty="0">
                <a:solidFill>
                  <a:prstClr val="black"/>
                </a:solidFill>
                <a:latin typeface="Trebuchet MS"/>
                <a:cs typeface="Trebuchet MS"/>
              </a:rPr>
              <a:t>. </a:t>
            </a:r>
            <a:r>
              <a:rPr sz="1415" spc="-5" dirty="0">
                <a:solidFill>
                  <a:prstClr val="black"/>
                </a:solidFill>
                <a:latin typeface="Trebuchet MS"/>
                <a:cs typeface="Trebuchet MS"/>
              </a:rPr>
              <a:t>Az  </a:t>
            </a:r>
            <a:r>
              <a:rPr sz="1415" spc="-9" dirty="0">
                <a:solidFill>
                  <a:prstClr val="black"/>
                </a:solidFill>
                <a:latin typeface="Trebuchet MS"/>
                <a:cs typeface="Trebuchet MS"/>
              </a:rPr>
              <a:t>adventívek borítása az ártéri állományok  esetében </a:t>
            </a:r>
            <a:r>
              <a:rPr sz="1415" spc="-5" dirty="0">
                <a:solidFill>
                  <a:prstClr val="black"/>
                </a:solidFill>
                <a:latin typeface="Trebuchet MS"/>
                <a:cs typeface="Trebuchet MS"/>
              </a:rPr>
              <a:t>a </a:t>
            </a:r>
            <a:r>
              <a:rPr sz="1415" spc="-9" dirty="0">
                <a:solidFill>
                  <a:prstClr val="black"/>
                </a:solidFill>
                <a:latin typeface="Trebuchet MS"/>
                <a:cs typeface="Trebuchet MS"/>
              </a:rPr>
              <a:t>legmagasabb.</a:t>
            </a:r>
            <a:endParaRPr sz="1415">
              <a:solidFill>
                <a:prstClr val="black"/>
              </a:solidFill>
              <a:latin typeface="Trebuchet MS"/>
              <a:cs typeface="Trebuchet MS"/>
            </a:endParaRPr>
          </a:p>
        </p:txBody>
      </p:sp>
      <p:sp>
        <p:nvSpPr>
          <p:cNvPr id="28" name="object 28"/>
          <p:cNvSpPr txBox="1"/>
          <p:nvPr/>
        </p:nvSpPr>
        <p:spPr>
          <a:xfrm>
            <a:off x="11026589" y="18117043"/>
            <a:ext cx="3334312" cy="1086779"/>
          </a:xfrm>
          <a:prstGeom prst="rect">
            <a:avLst/>
          </a:prstGeom>
          <a:solidFill>
            <a:srgbClr val="9EB19F"/>
          </a:solidFill>
        </p:spPr>
        <p:txBody>
          <a:bodyPr vert="horz" wrap="square" lIns="0" tIns="22169" rIns="0" bIns="0" rtlCol="0">
            <a:spAutoFit/>
          </a:bodyPr>
          <a:lstStyle/>
          <a:p>
            <a:pPr marL="40745" marR="104858" defTabSz="862828">
              <a:lnSpc>
                <a:spcPts val="1688"/>
              </a:lnSpc>
              <a:spcBef>
                <a:spcPts val="175"/>
              </a:spcBef>
            </a:pPr>
            <a:r>
              <a:rPr sz="1415" spc="-9" dirty="0">
                <a:solidFill>
                  <a:prstClr val="black"/>
                </a:solidFill>
                <a:latin typeface="Trebuchet MS"/>
                <a:cs typeface="Trebuchet MS"/>
              </a:rPr>
              <a:t>A </a:t>
            </a:r>
            <a:r>
              <a:rPr sz="1415" spc="-19" dirty="0">
                <a:solidFill>
                  <a:prstClr val="black"/>
                </a:solidFill>
                <a:latin typeface="Trebuchet MS"/>
                <a:cs typeface="Trebuchet MS"/>
              </a:rPr>
              <a:t>Tisza-tó </a:t>
            </a:r>
            <a:r>
              <a:rPr sz="1415" spc="-5" dirty="0">
                <a:solidFill>
                  <a:prstClr val="black"/>
                </a:solidFill>
                <a:latin typeface="Trebuchet MS"/>
                <a:cs typeface="Trebuchet MS"/>
              </a:rPr>
              <a:t>egyik szigetén </a:t>
            </a:r>
            <a:r>
              <a:rPr sz="1415" b="1" spc="-9" dirty="0">
                <a:solidFill>
                  <a:prstClr val="black"/>
                </a:solidFill>
                <a:latin typeface="Trebuchet MS"/>
                <a:cs typeface="Trebuchet MS"/>
              </a:rPr>
              <a:t>homogén</a:t>
            </a:r>
            <a:r>
              <a:rPr sz="1415" b="1" spc="-113" dirty="0">
                <a:solidFill>
                  <a:prstClr val="black"/>
                </a:solidFill>
                <a:latin typeface="Trebuchet MS"/>
                <a:cs typeface="Trebuchet MS"/>
              </a:rPr>
              <a:t> </a:t>
            </a:r>
            <a:r>
              <a:rPr sz="1415" b="1" spc="-9" dirty="0">
                <a:solidFill>
                  <a:prstClr val="black"/>
                </a:solidFill>
                <a:latin typeface="Trebuchet MS"/>
                <a:cs typeface="Trebuchet MS"/>
              </a:rPr>
              <a:t>zöld  </a:t>
            </a:r>
            <a:r>
              <a:rPr sz="1415" b="1" spc="-5" dirty="0">
                <a:solidFill>
                  <a:prstClr val="black"/>
                </a:solidFill>
                <a:latin typeface="Trebuchet MS"/>
                <a:cs typeface="Trebuchet MS"/>
              </a:rPr>
              <a:t>juharos állomány </a:t>
            </a:r>
            <a:r>
              <a:rPr sz="1415" spc="-5" dirty="0">
                <a:solidFill>
                  <a:prstClr val="black"/>
                </a:solidFill>
                <a:latin typeface="Trebuchet MS"/>
                <a:cs typeface="Trebuchet MS"/>
              </a:rPr>
              <a:t>jött létre </a:t>
            </a:r>
            <a:r>
              <a:rPr sz="1415" spc="-9" dirty="0">
                <a:solidFill>
                  <a:prstClr val="black"/>
                </a:solidFill>
                <a:latin typeface="Trebuchet MS"/>
                <a:cs typeface="Trebuchet MS"/>
              </a:rPr>
              <a:t>az utóbbi  évtizedekben. </a:t>
            </a:r>
            <a:r>
              <a:rPr sz="1415" spc="-5" dirty="0">
                <a:solidFill>
                  <a:prstClr val="black"/>
                </a:solidFill>
                <a:latin typeface="Trebuchet MS"/>
                <a:cs typeface="Trebuchet MS"/>
              </a:rPr>
              <a:t>Az </a:t>
            </a:r>
            <a:r>
              <a:rPr sz="1415" spc="-9" dirty="0">
                <a:solidFill>
                  <a:prstClr val="black"/>
                </a:solidFill>
                <a:latin typeface="Trebuchet MS"/>
                <a:cs typeface="Trebuchet MS"/>
              </a:rPr>
              <a:t>ártéri</a:t>
            </a:r>
            <a:r>
              <a:rPr sz="1415" spc="-118" dirty="0">
                <a:solidFill>
                  <a:prstClr val="black"/>
                </a:solidFill>
                <a:latin typeface="Trebuchet MS"/>
                <a:cs typeface="Trebuchet MS"/>
              </a:rPr>
              <a:t> </a:t>
            </a:r>
            <a:r>
              <a:rPr sz="1415" spc="-5" dirty="0">
                <a:solidFill>
                  <a:prstClr val="black"/>
                </a:solidFill>
                <a:latin typeface="Trebuchet MS"/>
                <a:cs typeface="Trebuchet MS"/>
              </a:rPr>
              <a:t>újvadonokban</a:t>
            </a:r>
            <a:endParaRPr sz="1415">
              <a:solidFill>
                <a:prstClr val="black"/>
              </a:solidFill>
              <a:latin typeface="Trebuchet MS"/>
              <a:cs typeface="Trebuchet MS"/>
            </a:endParaRPr>
          </a:p>
          <a:p>
            <a:pPr marL="40745" defTabSz="862828">
              <a:lnSpc>
                <a:spcPts val="1617"/>
              </a:lnSpc>
            </a:pPr>
            <a:r>
              <a:rPr sz="1415" spc="-9" dirty="0">
                <a:solidFill>
                  <a:prstClr val="black"/>
                </a:solidFill>
                <a:latin typeface="Trebuchet MS"/>
                <a:cs typeface="Trebuchet MS"/>
              </a:rPr>
              <a:t>rendszeresen extrém magas</a:t>
            </a:r>
            <a:r>
              <a:rPr sz="1415" spc="9" dirty="0">
                <a:solidFill>
                  <a:prstClr val="black"/>
                </a:solidFill>
                <a:latin typeface="Trebuchet MS"/>
                <a:cs typeface="Trebuchet MS"/>
              </a:rPr>
              <a:t> </a:t>
            </a:r>
            <a:r>
              <a:rPr sz="1415" spc="-9" dirty="0">
                <a:solidFill>
                  <a:prstClr val="black"/>
                </a:solidFill>
                <a:latin typeface="Trebuchet MS"/>
                <a:cs typeface="Trebuchet MS"/>
              </a:rPr>
              <a:t>az</a:t>
            </a:r>
            <a:endParaRPr sz="1415">
              <a:solidFill>
                <a:prstClr val="black"/>
              </a:solidFill>
              <a:latin typeface="Trebuchet MS"/>
              <a:cs typeface="Trebuchet MS"/>
            </a:endParaRPr>
          </a:p>
          <a:p>
            <a:pPr marL="40745" defTabSz="862828">
              <a:lnSpc>
                <a:spcPts val="1694"/>
              </a:lnSpc>
            </a:pPr>
            <a:r>
              <a:rPr sz="1415" spc="-9" dirty="0">
                <a:solidFill>
                  <a:prstClr val="black"/>
                </a:solidFill>
                <a:latin typeface="Trebuchet MS"/>
                <a:cs typeface="Trebuchet MS"/>
              </a:rPr>
              <a:t>idegenhonos fajok</a:t>
            </a:r>
            <a:r>
              <a:rPr sz="1415" spc="-14" dirty="0">
                <a:solidFill>
                  <a:prstClr val="black"/>
                </a:solidFill>
                <a:latin typeface="Trebuchet MS"/>
                <a:cs typeface="Trebuchet MS"/>
              </a:rPr>
              <a:t> </a:t>
            </a:r>
            <a:r>
              <a:rPr sz="1415" spc="-9" dirty="0">
                <a:solidFill>
                  <a:prstClr val="black"/>
                </a:solidFill>
                <a:latin typeface="Trebuchet MS"/>
                <a:cs typeface="Trebuchet MS"/>
              </a:rPr>
              <a:t>aránya.</a:t>
            </a:r>
            <a:endParaRPr sz="1415">
              <a:solidFill>
                <a:prstClr val="black"/>
              </a:solidFill>
              <a:latin typeface="Trebuchet MS"/>
              <a:cs typeface="Trebuchet MS"/>
            </a:endParaRPr>
          </a:p>
        </p:txBody>
      </p:sp>
      <p:sp>
        <p:nvSpPr>
          <p:cNvPr id="29" name="object 29"/>
          <p:cNvSpPr txBox="1"/>
          <p:nvPr/>
        </p:nvSpPr>
        <p:spPr>
          <a:xfrm>
            <a:off x="757160" y="9441089"/>
            <a:ext cx="6048495" cy="2258554"/>
          </a:xfrm>
          <a:prstGeom prst="rect">
            <a:avLst/>
          </a:prstGeom>
        </p:spPr>
        <p:txBody>
          <a:bodyPr vert="horz" wrap="square" lIns="0" tIns="80886" rIns="0" bIns="0" rtlCol="0">
            <a:spAutoFit/>
          </a:bodyPr>
          <a:lstStyle/>
          <a:p>
            <a:pPr marL="11984" defTabSz="862828">
              <a:spcBef>
                <a:spcPts val="637"/>
              </a:spcBef>
            </a:pPr>
            <a:r>
              <a:rPr sz="2076" b="1" spc="14" dirty="0">
                <a:solidFill>
                  <a:srgbClr val="FFFFFF"/>
                </a:solidFill>
                <a:latin typeface="Trebuchet MS"/>
                <a:cs typeface="Trebuchet MS"/>
              </a:rPr>
              <a:t>Az újvadon kifejezés </a:t>
            </a:r>
            <a:r>
              <a:rPr sz="2076" b="1" spc="9" dirty="0">
                <a:solidFill>
                  <a:srgbClr val="FFFFFF"/>
                </a:solidFill>
                <a:latin typeface="Trebuchet MS"/>
                <a:cs typeface="Trebuchet MS"/>
              </a:rPr>
              <a:t>vitára </a:t>
            </a:r>
            <a:r>
              <a:rPr sz="2076" b="1" spc="14" dirty="0">
                <a:solidFill>
                  <a:srgbClr val="FFFFFF"/>
                </a:solidFill>
                <a:latin typeface="Trebuchet MS"/>
                <a:cs typeface="Trebuchet MS"/>
              </a:rPr>
              <a:t>javasolt</a:t>
            </a:r>
            <a:r>
              <a:rPr sz="2076" b="1" spc="-33" dirty="0">
                <a:solidFill>
                  <a:srgbClr val="FFFFFF"/>
                </a:solidFill>
                <a:latin typeface="Trebuchet MS"/>
                <a:cs typeface="Trebuchet MS"/>
              </a:rPr>
              <a:t> </a:t>
            </a:r>
            <a:r>
              <a:rPr sz="2076" b="1" spc="14" dirty="0">
                <a:solidFill>
                  <a:srgbClr val="FFFFFF"/>
                </a:solidFill>
                <a:latin typeface="Trebuchet MS"/>
                <a:cs typeface="Trebuchet MS"/>
              </a:rPr>
              <a:t>definíciója</a:t>
            </a:r>
            <a:endParaRPr sz="2076">
              <a:solidFill>
                <a:prstClr val="black"/>
              </a:solidFill>
              <a:latin typeface="Trebuchet MS"/>
              <a:cs typeface="Trebuchet MS"/>
            </a:endParaRPr>
          </a:p>
          <a:p>
            <a:pPr marL="11984" marR="189942" defTabSz="862828">
              <a:spcBef>
                <a:spcPts val="472"/>
              </a:spcBef>
            </a:pPr>
            <a:r>
              <a:rPr sz="1934" dirty="0">
                <a:solidFill>
                  <a:srgbClr val="FFFFFF"/>
                </a:solidFill>
                <a:latin typeface="Trebuchet MS"/>
                <a:cs typeface="Trebuchet MS"/>
              </a:rPr>
              <a:t>Olyan 5 </a:t>
            </a:r>
            <a:r>
              <a:rPr sz="1934" spc="-5" dirty="0">
                <a:solidFill>
                  <a:srgbClr val="FFFFFF"/>
                </a:solidFill>
                <a:latin typeface="Trebuchet MS"/>
                <a:cs typeface="Trebuchet MS"/>
              </a:rPr>
              <a:t>ha-nál nagyobb terület, ahol legalább 30 éve  nincs aktív kezelés (ezért </a:t>
            </a:r>
            <a:r>
              <a:rPr sz="1934" dirty="0">
                <a:solidFill>
                  <a:srgbClr val="FFFFFF"/>
                </a:solidFill>
                <a:latin typeface="Trebuchet MS"/>
                <a:cs typeface="Trebuchet MS"/>
              </a:rPr>
              <a:t>a spontán </a:t>
            </a:r>
            <a:r>
              <a:rPr sz="1934" spc="-5" dirty="0">
                <a:solidFill>
                  <a:srgbClr val="FFFFFF"/>
                </a:solidFill>
                <a:latin typeface="Trebuchet MS"/>
                <a:cs typeface="Trebuchet MS"/>
              </a:rPr>
              <a:t>folyamatok  érvényesülnek) és az elkövetkező </a:t>
            </a:r>
            <a:r>
              <a:rPr sz="1934" dirty="0">
                <a:solidFill>
                  <a:srgbClr val="FFFFFF"/>
                </a:solidFill>
                <a:latin typeface="Trebuchet MS"/>
                <a:cs typeface="Trebuchet MS"/>
              </a:rPr>
              <a:t>30—50 </a:t>
            </a:r>
            <a:r>
              <a:rPr sz="1934" spc="-5" dirty="0">
                <a:solidFill>
                  <a:srgbClr val="FFFFFF"/>
                </a:solidFill>
                <a:latin typeface="Trebuchet MS"/>
                <a:cs typeface="Trebuchet MS"/>
              </a:rPr>
              <a:t>évben sincs  tervben, továbbá az emberi </a:t>
            </a:r>
            <a:r>
              <a:rPr sz="1934" dirty="0">
                <a:solidFill>
                  <a:srgbClr val="FFFFFF"/>
                </a:solidFill>
                <a:latin typeface="Trebuchet MS"/>
                <a:cs typeface="Trebuchet MS"/>
              </a:rPr>
              <a:t>jelenlét </a:t>
            </a:r>
            <a:r>
              <a:rPr sz="1934" spc="-5" dirty="0">
                <a:solidFill>
                  <a:srgbClr val="FFFFFF"/>
                </a:solidFill>
                <a:latin typeface="Trebuchet MS"/>
                <a:cs typeface="Trebuchet MS"/>
              </a:rPr>
              <a:t>minimális</a:t>
            </a:r>
            <a:r>
              <a:rPr sz="1934" spc="-94" dirty="0">
                <a:solidFill>
                  <a:srgbClr val="FFFFFF"/>
                </a:solidFill>
                <a:latin typeface="Trebuchet MS"/>
                <a:cs typeface="Trebuchet MS"/>
              </a:rPr>
              <a:t> </a:t>
            </a:r>
            <a:r>
              <a:rPr sz="1934" spc="-5" dirty="0">
                <a:solidFill>
                  <a:srgbClr val="FFFFFF"/>
                </a:solidFill>
                <a:latin typeface="Trebuchet MS"/>
                <a:cs typeface="Trebuchet MS"/>
              </a:rPr>
              <a:t>(pl.</a:t>
            </a:r>
            <a:endParaRPr sz="1934">
              <a:solidFill>
                <a:prstClr val="black"/>
              </a:solidFill>
              <a:latin typeface="Trebuchet MS"/>
              <a:cs typeface="Trebuchet MS"/>
            </a:endParaRPr>
          </a:p>
          <a:p>
            <a:pPr marL="11984" marR="4793" defTabSz="862828">
              <a:lnSpc>
                <a:spcPts val="2321"/>
              </a:lnSpc>
              <a:spcBef>
                <a:spcPts val="71"/>
              </a:spcBef>
            </a:pPr>
            <a:r>
              <a:rPr sz="1934" dirty="0">
                <a:solidFill>
                  <a:srgbClr val="FFFFFF"/>
                </a:solidFill>
                <a:latin typeface="Trebuchet MS"/>
                <a:cs typeface="Trebuchet MS"/>
              </a:rPr>
              <a:t>legfeljebb </a:t>
            </a:r>
            <a:r>
              <a:rPr sz="1934" spc="-5" dirty="0">
                <a:solidFill>
                  <a:srgbClr val="FFFFFF"/>
                </a:solidFill>
                <a:latin typeface="Trebuchet MS"/>
                <a:cs typeface="Trebuchet MS"/>
              </a:rPr>
              <a:t>évente néhány alkalommal </a:t>
            </a:r>
            <a:r>
              <a:rPr sz="1934" dirty="0">
                <a:solidFill>
                  <a:srgbClr val="FFFFFF"/>
                </a:solidFill>
                <a:latin typeface="Trebuchet MS"/>
                <a:cs typeface="Trebuchet MS"/>
              </a:rPr>
              <a:t>végzett </a:t>
            </a:r>
            <a:r>
              <a:rPr sz="1934" spc="-5" dirty="0">
                <a:solidFill>
                  <a:srgbClr val="FFFFFF"/>
                </a:solidFill>
                <a:latin typeface="Trebuchet MS"/>
                <a:cs typeface="Trebuchet MS"/>
              </a:rPr>
              <a:t>bejárás,  pl. kutatási célból) </a:t>
            </a:r>
            <a:r>
              <a:rPr sz="1934" dirty="0">
                <a:solidFill>
                  <a:srgbClr val="FFFFFF"/>
                </a:solidFill>
                <a:latin typeface="Trebuchet MS"/>
                <a:cs typeface="Trebuchet MS"/>
              </a:rPr>
              <a:t>vagy </a:t>
            </a:r>
            <a:r>
              <a:rPr sz="1934" spc="-5" dirty="0">
                <a:solidFill>
                  <a:srgbClr val="FFFFFF"/>
                </a:solidFill>
                <a:latin typeface="Trebuchet MS"/>
                <a:cs typeface="Trebuchet MS"/>
              </a:rPr>
              <a:t>teljesen</a:t>
            </a:r>
            <a:r>
              <a:rPr sz="1934" spc="-38" dirty="0">
                <a:solidFill>
                  <a:srgbClr val="FFFFFF"/>
                </a:solidFill>
                <a:latin typeface="Trebuchet MS"/>
                <a:cs typeface="Trebuchet MS"/>
              </a:rPr>
              <a:t> </a:t>
            </a:r>
            <a:r>
              <a:rPr sz="1934" spc="-5" dirty="0">
                <a:solidFill>
                  <a:srgbClr val="FFFFFF"/>
                </a:solidFill>
                <a:latin typeface="Trebuchet MS"/>
                <a:cs typeface="Trebuchet MS"/>
              </a:rPr>
              <a:t>hiányzik.</a:t>
            </a:r>
            <a:endParaRPr sz="1934">
              <a:solidFill>
                <a:prstClr val="black"/>
              </a:solidFill>
              <a:latin typeface="Trebuchet MS"/>
              <a:cs typeface="Trebuchet MS"/>
            </a:endParaRPr>
          </a:p>
        </p:txBody>
      </p:sp>
      <p:sp>
        <p:nvSpPr>
          <p:cNvPr id="30" name="object 30"/>
          <p:cNvSpPr/>
          <p:nvPr/>
        </p:nvSpPr>
        <p:spPr>
          <a:xfrm>
            <a:off x="6874311" y="9505327"/>
            <a:ext cx="7474490" cy="2698606"/>
          </a:xfrm>
          <a:custGeom>
            <a:avLst/>
            <a:gdLst/>
            <a:ahLst/>
            <a:cxnLst/>
            <a:rect l="l" t="t" r="r" b="b"/>
            <a:pathLst>
              <a:path w="7921625" h="2860040">
                <a:moveTo>
                  <a:pt x="7921038" y="0"/>
                </a:moveTo>
                <a:lnTo>
                  <a:pt x="0" y="0"/>
                </a:lnTo>
                <a:lnTo>
                  <a:pt x="0" y="2859966"/>
                </a:lnTo>
                <a:lnTo>
                  <a:pt x="7921038" y="2859966"/>
                </a:lnTo>
                <a:lnTo>
                  <a:pt x="7921038" y="0"/>
                </a:lnTo>
                <a:close/>
              </a:path>
            </a:pathLst>
          </a:custGeom>
          <a:solidFill>
            <a:srgbClr val="A8AA9C"/>
          </a:solidFill>
        </p:spPr>
        <p:txBody>
          <a:bodyPr wrap="square" lIns="0" tIns="0" rIns="0" bIns="0" rtlCol="0"/>
          <a:lstStyle/>
          <a:p>
            <a:pPr defTabSz="862828"/>
            <a:endParaRPr sz="1698">
              <a:solidFill>
                <a:prstClr val="black"/>
              </a:solidFill>
              <a:latin typeface="Calibri"/>
            </a:endParaRPr>
          </a:p>
        </p:txBody>
      </p:sp>
      <p:sp>
        <p:nvSpPr>
          <p:cNvPr id="31" name="object 31"/>
          <p:cNvSpPr txBox="1"/>
          <p:nvPr/>
        </p:nvSpPr>
        <p:spPr>
          <a:xfrm>
            <a:off x="6874311" y="9505327"/>
            <a:ext cx="7474490" cy="2564180"/>
          </a:xfrm>
          <a:prstGeom prst="rect">
            <a:avLst/>
          </a:prstGeom>
        </p:spPr>
        <p:txBody>
          <a:bodyPr vert="horz" wrap="square" lIns="0" tIns="155781" rIns="0" bIns="0" rtlCol="0">
            <a:spAutoFit/>
          </a:bodyPr>
          <a:lstStyle/>
          <a:p>
            <a:pPr marL="185748" defTabSz="862828">
              <a:spcBef>
                <a:spcPts val="1227"/>
              </a:spcBef>
            </a:pPr>
            <a:r>
              <a:rPr sz="1557" b="1" spc="5" dirty="0">
                <a:solidFill>
                  <a:prstClr val="black"/>
                </a:solidFill>
                <a:latin typeface="Trebuchet MS"/>
                <a:cs typeface="Trebuchet MS"/>
              </a:rPr>
              <a:t>Módszertan</a:t>
            </a:r>
            <a:endParaRPr sz="1557">
              <a:solidFill>
                <a:prstClr val="black"/>
              </a:solidFill>
              <a:latin typeface="Trebuchet MS"/>
              <a:cs typeface="Trebuchet MS"/>
            </a:endParaRPr>
          </a:p>
          <a:p>
            <a:pPr marL="185748" defTabSz="862828">
              <a:lnSpc>
                <a:spcPts val="1694"/>
              </a:lnSpc>
            </a:pPr>
            <a:r>
              <a:rPr sz="1415" spc="-9" dirty="0">
                <a:solidFill>
                  <a:prstClr val="black"/>
                </a:solidFill>
                <a:latin typeface="Trebuchet MS"/>
                <a:cs typeface="Trebuchet MS"/>
              </a:rPr>
              <a:t>A definíció </a:t>
            </a:r>
            <a:r>
              <a:rPr sz="1415" spc="-5" dirty="0">
                <a:solidFill>
                  <a:prstClr val="black"/>
                </a:solidFill>
                <a:latin typeface="Trebuchet MS"/>
                <a:cs typeface="Trebuchet MS"/>
              </a:rPr>
              <a:t>létrehozása a</a:t>
            </a:r>
            <a:r>
              <a:rPr sz="1415" spc="-85" dirty="0">
                <a:solidFill>
                  <a:prstClr val="black"/>
                </a:solidFill>
                <a:latin typeface="Trebuchet MS"/>
                <a:cs typeface="Trebuchet MS"/>
              </a:rPr>
              <a:t> </a:t>
            </a:r>
            <a:r>
              <a:rPr sz="1415" spc="-19" dirty="0">
                <a:solidFill>
                  <a:prstClr val="black"/>
                </a:solidFill>
                <a:latin typeface="Trebuchet MS"/>
                <a:cs typeface="Trebuchet MS"/>
              </a:rPr>
              <a:t>Pannon</a:t>
            </a:r>
            <a:endParaRPr sz="1415">
              <a:solidFill>
                <a:prstClr val="black"/>
              </a:solidFill>
              <a:latin typeface="Trebuchet MS"/>
              <a:cs typeface="Trebuchet MS"/>
            </a:endParaRPr>
          </a:p>
          <a:p>
            <a:pPr marL="185748" marR="4306949" defTabSz="862828">
              <a:lnSpc>
                <a:spcPts val="1688"/>
              </a:lnSpc>
              <a:spcBef>
                <a:spcPts val="61"/>
              </a:spcBef>
            </a:pPr>
            <a:r>
              <a:rPr sz="1415" spc="-5" dirty="0">
                <a:solidFill>
                  <a:prstClr val="black"/>
                </a:solidFill>
                <a:latin typeface="Trebuchet MS"/>
                <a:cs typeface="Trebuchet MS"/>
              </a:rPr>
              <a:t>régióban végzett vizsgálataink </a:t>
            </a:r>
            <a:r>
              <a:rPr sz="1415" spc="-9" dirty="0">
                <a:solidFill>
                  <a:prstClr val="black"/>
                </a:solidFill>
                <a:latin typeface="Trebuchet MS"/>
                <a:cs typeface="Trebuchet MS"/>
              </a:rPr>
              <a:t>terepi  tapasztalataira épül. </a:t>
            </a:r>
            <a:r>
              <a:rPr sz="1415" spc="-5" dirty="0">
                <a:solidFill>
                  <a:prstClr val="black"/>
                </a:solidFill>
                <a:latin typeface="Trebuchet MS"/>
                <a:cs typeface="Trebuchet MS"/>
              </a:rPr>
              <a:t>Az</a:t>
            </a:r>
            <a:r>
              <a:rPr sz="1415" spc="-66" dirty="0">
                <a:solidFill>
                  <a:prstClr val="black"/>
                </a:solidFill>
                <a:latin typeface="Trebuchet MS"/>
                <a:cs typeface="Trebuchet MS"/>
              </a:rPr>
              <a:t> </a:t>
            </a:r>
            <a:r>
              <a:rPr sz="1415" spc="-9" dirty="0">
                <a:solidFill>
                  <a:prstClr val="black"/>
                </a:solidFill>
                <a:latin typeface="Trebuchet MS"/>
                <a:cs typeface="Trebuchet MS"/>
              </a:rPr>
              <a:t>ökológiai</a:t>
            </a:r>
            <a:endParaRPr sz="1415">
              <a:solidFill>
                <a:prstClr val="black"/>
              </a:solidFill>
              <a:latin typeface="Trebuchet MS"/>
              <a:cs typeface="Trebuchet MS"/>
            </a:endParaRPr>
          </a:p>
          <a:p>
            <a:pPr marL="185748" defTabSz="862828">
              <a:lnSpc>
                <a:spcPts val="1623"/>
              </a:lnSpc>
            </a:pPr>
            <a:r>
              <a:rPr sz="1415" spc="-5" dirty="0">
                <a:solidFill>
                  <a:prstClr val="black"/>
                </a:solidFill>
                <a:latin typeface="Trebuchet MS"/>
                <a:cs typeface="Trebuchet MS"/>
              </a:rPr>
              <a:t>vizsgálathoz a</a:t>
            </a:r>
            <a:r>
              <a:rPr sz="1415" dirty="0">
                <a:solidFill>
                  <a:prstClr val="black"/>
                </a:solidFill>
                <a:latin typeface="Trebuchet MS"/>
                <a:cs typeface="Trebuchet MS"/>
              </a:rPr>
              <a:t> </a:t>
            </a:r>
            <a:r>
              <a:rPr sz="1415" spc="-9" dirty="0">
                <a:solidFill>
                  <a:prstClr val="black"/>
                </a:solidFill>
                <a:latin typeface="Trebuchet MS"/>
                <a:cs typeface="Trebuchet MS"/>
              </a:rPr>
              <a:t>munka-definíciónak</a:t>
            </a:r>
            <a:endParaRPr sz="1415">
              <a:solidFill>
                <a:prstClr val="black"/>
              </a:solidFill>
              <a:latin typeface="Trebuchet MS"/>
              <a:cs typeface="Trebuchet MS"/>
            </a:endParaRPr>
          </a:p>
          <a:p>
            <a:pPr marL="185748" marR="4462737" defTabSz="862828">
              <a:lnSpc>
                <a:spcPts val="1688"/>
              </a:lnSpc>
              <a:spcBef>
                <a:spcPts val="57"/>
              </a:spcBef>
            </a:pPr>
            <a:r>
              <a:rPr sz="1415" spc="-9" dirty="0">
                <a:solidFill>
                  <a:prstClr val="black"/>
                </a:solidFill>
                <a:latin typeface="Trebuchet MS"/>
                <a:cs typeface="Trebuchet MS"/>
              </a:rPr>
              <a:t>megfelelő helyszíneket jelöltünk ki  műholdfelvételek alapján (üres  körök), melyek egy </a:t>
            </a:r>
            <a:r>
              <a:rPr sz="1415" spc="-5" dirty="0">
                <a:solidFill>
                  <a:prstClr val="black"/>
                </a:solidFill>
                <a:latin typeface="Trebuchet MS"/>
                <a:cs typeface="Trebuchet MS"/>
              </a:rPr>
              <a:t>részén </a:t>
            </a:r>
            <a:r>
              <a:rPr sz="1415" spc="-9" dirty="0">
                <a:solidFill>
                  <a:prstClr val="black"/>
                </a:solidFill>
                <a:latin typeface="Trebuchet MS"/>
                <a:cs typeface="Trebuchet MS"/>
              </a:rPr>
              <a:t>(teli  körök) már </a:t>
            </a:r>
            <a:r>
              <a:rPr sz="1415" spc="-5" dirty="0">
                <a:solidFill>
                  <a:prstClr val="black"/>
                </a:solidFill>
                <a:latin typeface="Trebuchet MS"/>
                <a:cs typeface="Trebuchet MS"/>
              </a:rPr>
              <a:t>megkezdtük</a:t>
            </a:r>
            <a:r>
              <a:rPr sz="1415" spc="-28" dirty="0">
                <a:solidFill>
                  <a:prstClr val="black"/>
                </a:solidFill>
                <a:latin typeface="Trebuchet MS"/>
                <a:cs typeface="Trebuchet MS"/>
              </a:rPr>
              <a:t> </a:t>
            </a:r>
            <a:r>
              <a:rPr sz="1415" spc="-5" dirty="0">
                <a:solidFill>
                  <a:prstClr val="black"/>
                </a:solidFill>
                <a:latin typeface="Trebuchet MS"/>
                <a:cs typeface="Trebuchet MS"/>
              </a:rPr>
              <a:t>a</a:t>
            </a:r>
            <a:endParaRPr sz="1415">
              <a:solidFill>
                <a:prstClr val="black"/>
              </a:solidFill>
              <a:latin typeface="Trebuchet MS"/>
              <a:cs typeface="Trebuchet MS"/>
            </a:endParaRPr>
          </a:p>
          <a:p>
            <a:pPr marL="185748" defTabSz="862828">
              <a:lnSpc>
                <a:spcPts val="1617"/>
              </a:lnSpc>
            </a:pPr>
            <a:r>
              <a:rPr sz="1415" spc="-5" dirty="0">
                <a:solidFill>
                  <a:prstClr val="black"/>
                </a:solidFill>
                <a:latin typeface="Trebuchet MS"/>
                <a:cs typeface="Trebuchet MS"/>
              </a:rPr>
              <a:t>vizsgálatokat </a:t>
            </a:r>
            <a:r>
              <a:rPr sz="1415" spc="-9" dirty="0">
                <a:solidFill>
                  <a:prstClr val="black"/>
                </a:solidFill>
                <a:latin typeface="Trebuchet MS"/>
                <a:cs typeface="Trebuchet MS"/>
              </a:rPr>
              <a:t>(drónos megfigyelés</a:t>
            </a:r>
            <a:r>
              <a:rPr sz="1415" spc="-38" dirty="0">
                <a:solidFill>
                  <a:prstClr val="black"/>
                </a:solidFill>
                <a:latin typeface="Trebuchet MS"/>
                <a:cs typeface="Trebuchet MS"/>
              </a:rPr>
              <a:t> </a:t>
            </a:r>
            <a:r>
              <a:rPr sz="1415" spc="-9" dirty="0">
                <a:solidFill>
                  <a:prstClr val="black"/>
                </a:solidFill>
                <a:latin typeface="Trebuchet MS"/>
                <a:cs typeface="Trebuchet MS"/>
              </a:rPr>
              <a:t>és</a:t>
            </a:r>
            <a:endParaRPr sz="1415">
              <a:solidFill>
                <a:prstClr val="black"/>
              </a:solidFill>
              <a:latin typeface="Trebuchet MS"/>
              <a:cs typeface="Trebuchet MS"/>
            </a:endParaRPr>
          </a:p>
          <a:p>
            <a:pPr marL="185748" defTabSz="862828">
              <a:lnSpc>
                <a:spcPts val="1694"/>
              </a:lnSpc>
            </a:pPr>
            <a:r>
              <a:rPr sz="1415" spc="-9" dirty="0">
                <a:solidFill>
                  <a:prstClr val="black"/>
                </a:solidFill>
                <a:latin typeface="Trebuchet MS"/>
                <a:cs typeface="Trebuchet MS"/>
              </a:rPr>
              <a:t>lehetőség </a:t>
            </a:r>
            <a:r>
              <a:rPr sz="1415" spc="-5" dirty="0">
                <a:solidFill>
                  <a:prstClr val="black"/>
                </a:solidFill>
                <a:latin typeface="Trebuchet MS"/>
                <a:cs typeface="Trebuchet MS"/>
              </a:rPr>
              <a:t>szerinti gyalogos</a:t>
            </a:r>
            <a:r>
              <a:rPr sz="1415" spc="-47" dirty="0">
                <a:solidFill>
                  <a:prstClr val="black"/>
                </a:solidFill>
                <a:latin typeface="Trebuchet MS"/>
                <a:cs typeface="Trebuchet MS"/>
              </a:rPr>
              <a:t> </a:t>
            </a:r>
            <a:r>
              <a:rPr sz="1415" spc="-5" dirty="0">
                <a:solidFill>
                  <a:prstClr val="black"/>
                </a:solidFill>
                <a:latin typeface="Trebuchet MS"/>
                <a:cs typeface="Trebuchet MS"/>
              </a:rPr>
              <a:t>bejárás).</a:t>
            </a:r>
            <a:endParaRPr sz="1415">
              <a:solidFill>
                <a:prstClr val="black"/>
              </a:solidFill>
              <a:latin typeface="Trebuchet MS"/>
              <a:cs typeface="Trebuchet MS"/>
            </a:endParaRPr>
          </a:p>
        </p:txBody>
      </p:sp>
      <p:grpSp>
        <p:nvGrpSpPr>
          <p:cNvPr id="32" name="object 32"/>
          <p:cNvGrpSpPr/>
          <p:nvPr/>
        </p:nvGrpSpPr>
        <p:grpSpPr>
          <a:xfrm>
            <a:off x="10303315" y="9597229"/>
            <a:ext cx="3890329" cy="2512867"/>
            <a:chOff x="10468772" y="9570020"/>
            <a:chExt cx="4123054" cy="2663190"/>
          </a:xfrm>
        </p:grpSpPr>
        <p:sp>
          <p:nvSpPr>
            <p:cNvPr id="33" name="object 33"/>
            <p:cNvSpPr/>
            <p:nvPr/>
          </p:nvSpPr>
          <p:spPr>
            <a:xfrm>
              <a:off x="10495368" y="9596616"/>
              <a:ext cx="4069353" cy="2609790"/>
            </a:xfrm>
            <a:prstGeom prst="rect">
              <a:avLst/>
            </a:prstGeom>
            <a:blipFill>
              <a:blip r:embed="rId7" cstate="print"/>
              <a:stretch>
                <a:fillRect/>
              </a:stretch>
            </a:blipFill>
          </p:spPr>
          <p:txBody>
            <a:bodyPr wrap="square" lIns="0" tIns="0" rIns="0" bIns="0" rtlCol="0"/>
            <a:lstStyle/>
            <a:p>
              <a:pPr defTabSz="862828"/>
              <a:endParaRPr sz="1698">
                <a:solidFill>
                  <a:prstClr val="black"/>
                </a:solidFill>
                <a:latin typeface="Calibri"/>
              </a:endParaRPr>
            </a:p>
          </p:txBody>
        </p:sp>
        <p:sp>
          <p:nvSpPr>
            <p:cNvPr id="34" name="object 34"/>
            <p:cNvSpPr/>
            <p:nvPr/>
          </p:nvSpPr>
          <p:spPr>
            <a:xfrm>
              <a:off x="10482070" y="9583318"/>
              <a:ext cx="4096385" cy="2636520"/>
            </a:xfrm>
            <a:custGeom>
              <a:avLst/>
              <a:gdLst/>
              <a:ahLst/>
              <a:cxnLst/>
              <a:rect l="l" t="t" r="r" b="b"/>
              <a:pathLst>
                <a:path w="4096384" h="2636520">
                  <a:moveTo>
                    <a:pt x="0" y="2636386"/>
                  </a:moveTo>
                  <a:lnTo>
                    <a:pt x="4095949" y="2636386"/>
                  </a:lnTo>
                  <a:lnTo>
                    <a:pt x="4095949" y="0"/>
                  </a:lnTo>
                  <a:lnTo>
                    <a:pt x="0" y="0"/>
                  </a:lnTo>
                  <a:lnTo>
                    <a:pt x="0" y="2636386"/>
                  </a:lnTo>
                  <a:close/>
                </a:path>
              </a:pathLst>
            </a:custGeom>
            <a:ln w="26595">
              <a:solidFill>
                <a:srgbClr val="FFFFFF"/>
              </a:solidFill>
            </a:ln>
          </p:spPr>
          <p:txBody>
            <a:bodyPr wrap="square" lIns="0" tIns="0" rIns="0" bIns="0" rtlCol="0"/>
            <a:lstStyle/>
            <a:p>
              <a:pPr defTabSz="862828"/>
              <a:endParaRPr sz="1698">
                <a:solidFill>
                  <a:prstClr val="black"/>
                </a:solidFill>
                <a:latin typeface="Calibri"/>
              </a:endParaRPr>
            </a:p>
          </p:txBody>
        </p:sp>
      </p:grpSp>
      <p:sp>
        <p:nvSpPr>
          <p:cNvPr id="35" name="object 35"/>
          <p:cNvSpPr/>
          <p:nvPr/>
        </p:nvSpPr>
        <p:spPr>
          <a:xfrm>
            <a:off x="720665" y="18117071"/>
            <a:ext cx="3334312" cy="1337919"/>
          </a:xfrm>
          <a:custGeom>
            <a:avLst/>
            <a:gdLst/>
            <a:ahLst/>
            <a:cxnLst/>
            <a:rect l="l" t="t" r="r" b="b"/>
            <a:pathLst>
              <a:path w="3533775" h="1417955">
                <a:moveTo>
                  <a:pt x="3533365" y="0"/>
                </a:moveTo>
                <a:lnTo>
                  <a:pt x="0" y="0"/>
                </a:lnTo>
                <a:lnTo>
                  <a:pt x="0" y="1417955"/>
                </a:lnTo>
                <a:lnTo>
                  <a:pt x="3533365" y="1417955"/>
                </a:lnTo>
                <a:lnTo>
                  <a:pt x="3533365" y="0"/>
                </a:lnTo>
                <a:close/>
              </a:path>
            </a:pathLst>
          </a:custGeom>
          <a:solidFill>
            <a:srgbClr val="9EB19F"/>
          </a:solidFill>
        </p:spPr>
        <p:txBody>
          <a:bodyPr wrap="square" lIns="0" tIns="0" rIns="0" bIns="0" rtlCol="0"/>
          <a:lstStyle/>
          <a:p>
            <a:pPr defTabSz="862828"/>
            <a:endParaRPr sz="1698">
              <a:solidFill>
                <a:prstClr val="black"/>
              </a:solidFill>
              <a:latin typeface="Calibri"/>
            </a:endParaRPr>
          </a:p>
        </p:txBody>
      </p:sp>
      <p:sp>
        <p:nvSpPr>
          <p:cNvPr id="36" name="object 36"/>
          <p:cNvSpPr txBox="1"/>
          <p:nvPr/>
        </p:nvSpPr>
        <p:spPr>
          <a:xfrm>
            <a:off x="748863" y="18120397"/>
            <a:ext cx="3203695" cy="1314587"/>
          </a:xfrm>
          <a:prstGeom prst="rect">
            <a:avLst/>
          </a:prstGeom>
        </p:spPr>
        <p:txBody>
          <a:bodyPr vert="horz" wrap="square" lIns="0" tIns="19173" rIns="0" bIns="0" rtlCol="0">
            <a:spAutoFit/>
          </a:bodyPr>
          <a:lstStyle/>
          <a:p>
            <a:pPr marL="11984" marR="4793" defTabSz="862828">
              <a:lnSpc>
                <a:spcPts val="1688"/>
              </a:lnSpc>
              <a:spcBef>
                <a:spcPts val="151"/>
              </a:spcBef>
            </a:pPr>
            <a:r>
              <a:rPr sz="1415" spc="-9" dirty="0">
                <a:solidFill>
                  <a:prstClr val="black"/>
                </a:solidFill>
                <a:latin typeface="Trebuchet MS"/>
                <a:cs typeface="Trebuchet MS"/>
              </a:rPr>
              <a:t>A </a:t>
            </a:r>
            <a:r>
              <a:rPr sz="1415" spc="-14" dirty="0">
                <a:solidFill>
                  <a:prstClr val="black"/>
                </a:solidFill>
                <a:latin typeface="Trebuchet MS"/>
                <a:cs typeface="Trebuchet MS"/>
              </a:rPr>
              <a:t>Kolon-tó </a:t>
            </a:r>
            <a:r>
              <a:rPr sz="1415" spc="-9" dirty="0">
                <a:solidFill>
                  <a:prstClr val="black"/>
                </a:solidFill>
                <a:latin typeface="Trebuchet MS"/>
                <a:cs typeface="Trebuchet MS"/>
              </a:rPr>
              <a:t>hazánk egyik legnagyobb  (1200 ha-os) újvadonja. </a:t>
            </a:r>
            <a:r>
              <a:rPr sz="1415" spc="-5" dirty="0">
                <a:solidFill>
                  <a:prstClr val="black"/>
                </a:solidFill>
                <a:latin typeface="Trebuchet MS"/>
                <a:cs typeface="Trebuchet MS"/>
              </a:rPr>
              <a:t>Jól </a:t>
            </a:r>
            <a:r>
              <a:rPr sz="1415" spc="-9" dirty="0">
                <a:solidFill>
                  <a:prstClr val="black"/>
                </a:solidFill>
                <a:latin typeface="Trebuchet MS"/>
                <a:cs typeface="Trebuchet MS"/>
              </a:rPr>
              <a:t>példázza az  újvadonok </a:t>
            </a:r>
            <a:r>
              <a:rPr sz="1415" spc="-5" dirty="0">
                <a:solidFill>
                  <a:prstClr val="black"/>
                </a:solidFill>
                <a:latin typeface="Trebuchet MS"/>
                <a:cs typeface="Trebuchet MS"/>
              </a:rPr>
              <a:t>lényegét, mert </a:t>
            </a:r>
            <a:r>
              <a:rPr sz="1415" b="1" spc="-9" dirty="0">
                <a:solidFill>
                  <a:prstClr val="black"/>
                </a:solidFill>
                <a:latin typeface="Trebuchet MS"/>
                <a:cs typeface="Trebuchet MS"/>
              </a:rPr>
              <a:t>50—60 </a:t>
            </a:r>
            <a:r>
              <a:rPr sz="1415" b="1" spc="-5" dirty="0">
                <a:solidFill>
                  <a:prstClr val="black"/>
                </a:solidFill>
                <a:latin typeface="Trebuchet MS"/>
                <a:cs typeface="Trebuchet MS"/>
              </a:rPr>
              <a:t>éve  </a:t>
            </a:r>
            <a:r>
              <a:rPr sz="1415" b="1" spc="-9" dirty="0">
                <a:solidFill>
                  <a:prstClr val="black"/>
                </a:solidFill>
                <a:latin typeface="Trebuchet MS"/>
                <a:cs typeface="Trebuchet MS"/>
              </a:rPr>
              <a:t>még </a:t>
            </a:r>
            <a:r>
              <a:rPr sz="1415" b="1" spc="-5" dirty="0">
                <a:solidFill>
                  <a:prstClr val="black"/>
                </a:solidFill>
                <a:latin typeface="Trebuchet MS"/>
                <a:cs typeface="Trebuchet MS"/>
              </a:rPr>
              <a:t>a </a:t>
            </a:r>
            <a:r>
              <a:rPr sz="1415" b="1" spc="-9" dirty="0">
                <a:solidFill>
                  <a:prstClr val="black"/>
                </a:solidFill>
                <a:latin typeface="Trebuchet MS"/>
                <a:cs typeface="Trebuchet MS"/>
              </a:rPr>
              <a:t>teljes területén gazdálkodás  </a:t>
            </a:r>
            <a:r>
              <a:rPr sz="1415" b="1" spc="-5" dirty="0">
                <a:solidFill>
                  <a:prstClr val="black"/>
                </a:solidFill>
                <a:latin typeface="Trebuchet MS"/>
                <a:cs typeface="Trebuchet MS"/>
              </a:rPr>
              <a:t>folyt</a:t>
            </a:r>
            <a:r>
              <a:rPr sz="1415" spc="-5" dirty="0">
                <a:solidFill>
                  <a:prstClr val="black"/>
                </a:solidFill>
                <a:latin typeface="Trebuchet MS"/>
                <a:cs typeface="Trebuchet MS"/>
              </a:rPr>
              <a:t>, </a:t>
            </a:r>
            <a:r>
              <a:rPr sz="1415" spc="-9" dirty="0">
                <a:solidFill>
                  <a:prstClr val="black"/>
                </a:solidFill>
                <a:latin typeface="Trebuchet MS"/>
                <a:cs typeface="Trebuchet MS"/>
              </a:rPr>
              <a:t>ma </a:t>
            </a:r>
            <a:r>
              <a:rPr sz="1415" spc="-5" dirty="0">
                <a:solidFill>
                  <a:prstClr val="black"/>
                </a:solidFill>
                <a:latin typeface="Trebuchet MS"/>
                <a:cs typeface="Trebuchet MS"/>
              </a:rPr>
              <a:t>viszont </a:t>
            </a:r>
            <a:r>
              <a:rPr sz="1415" spc="-9" dirty="0">
                <a:solidFill>
                  <a:prstClr val="black"/>
                </a:solidFill>
                <a:latin typeface="Trebuchet MS"/>
                <a:cs typeface="Trebuchet MS"/>
              </a:rPr>
              <a:t>területének zömén  nincs </a:t>
            </a:r>
            <a:r>
              <a:rPr sz="1415" spc="-5" dirty="0">
                <a:solidFill>
                  <a:prstClr val="black"/>
                </a:solidFill>
                <a:latin typeface="Trebuchet MS"/>
                <a:cs typeface="Trebuchet MS"/>
              </a:rPr>
              <a:t>jelen </a:t>
            </a:r>
            <a:r>
              <a:rPr sz="1415" spc="-9" dirty="0">
                <a:solidFill>
                  <a:prstClr val="black"/>
                </a:solidFill>
                <a:latin typeface="Trebuchet MS"/>
                <a:cs typeface="Trebuchet MS"/>
              </a:rPr>
              <a:t>emberi</a:t>
            </a:r>
            <a:r>
              <a:rPr sz="1415" spc="-14" dirty="0">
                <a:solidFill>
                  <a:prstClr val="black"/>
                </a:solidFill>
                <a:latin typeface="Trebuchet MS"/>
                <a:cs typeface="Trebuchet MS"/>
              </a:rPr>
              <a:t> </a:t>
            </a:r>
            <a:r>
              <a:rPr sz="1415" spc="-9" dirty="0">
                <a:solidFill>
                  <a:prstClr val="black"/>
                </a:solidFill>
                <a:latin typeface="Trebuchet MS"/>
                <a:cs typeface="Trebuchet MS"/>
              </a:rPr>
              <a:t>aktivitás.</a:t>
            </a:r>
            <a:endParaRPr sz="1415">
              <a:solidFill>
                <a:prstClr val="black"/>
              </a:solidFill>
              <a:latin typeface="Trebuchet MS"/>
              <a:cs typeface="Trebuchet MS"/>
            </a:endParaRPr>
          </a:p>
        </p:txBody>
      </p:sp>
      <p:graphicFrame>
        <p:nvGraphicFramePr>
          <p:cNvPr id="37" name="object 37"/>
          <p:cNvGraphicFramePr>
            <a:graphicFrameLocks noGrp="1"/>
          </p:cNvGraphicFramePr>
          <p:nvPr/>
        </p:nvGraphicFramePr>
        <p:xfrm>
          <a:off x="726241" y="12420232"/>
          <a:ext cx="13620044" cy="2219790"/>
        </p:xfrm>
        <a:graphic>
          <a:graphicData uri="http://schemas.openxmlformats.org/drawingml/2006/table">
            <a:tbl>
              <a:tblPr firstRow="1" bandRow="1">
                <a:tableStyleId>{2D5ABB26-0587-4C30-8999-92F81FD0307C}</a:tableStyleId>
              </a:tblPr>
              <a:tblGrid>
                <a:gridCol w="3405011">
                  <a:extLst>
                    <a:ext uri="{9D8B030D-6E8A-4147-A177-3AD203B41FA5}">
                      <a16:colId xmlns:a16="http://schemas.microsoft.com/office/drawing/2014/main" val="20000"/>
                    </a:ext>
                  </a:extLst>
                </a:gridCol>
                <a:gridCol w="3405011">
                  <a:extLst>
                    <a:ext uri="{9D8B030D-6E8A-4147-A177-3AD203B41FA5}">
                      <a16:colId xmlns:a16="http://schemas.microsoft.com/office/drawing/2014/main" val="20001"/>
                    </a:ext>
                  </a:extLst>
                </a:gridCol>
                <a:gridCol w="3405011">
                  <a:extLst>
                    <a:ext uri="{9D8B030D-6E8A-4147-A177-3AD203B41FA5}">
                      <a16:colId xmlns:a16="http://schemas.microsoft.com/office/drawing/2014/main" val="20002"/>
                    </a:ext>
                  </a:extLst>
                </a:gridCol>
                <a:gridCol w="3405011">
                  <a:extLst>
                    <a:ext uri="{9D8B030D-6E8A-4147-A177-3AD203B41FA5}">
                      <a16:colId xmlns:a16="http://schemas.microsoft.com/office/drawing/2014/main" val="20003"/>
                    </a:ext>
                  </a:extLst>
                </a:gridCol>
              </a:tblGrid>
              <a:tr h="225681">
                <a:tc>
                  <a:txBody>
                    <a:bodyPr/>
                    <a:lstStyle/>
                    <a:p>
                      <a:pPr marL="902335">
                        <a:lnSpc>
                          <a:spcPts val="1739"/>
                        </a:lnSpc>
                        <a:spcBef>
                          <a:spcPts val="45"/>
                        </a:spcBef>
                      </a:pPr>
                      <a:r>
                        <a:rPr sz="1400" b="1" spc="-10" dirty="0">
                          <a:solidFill>
                            <a:srgbClr val="FFFFFF"/>
                          </a:solidFill>
                          <a:latin typeface="Trebuchet MS"/>
                          <a:cs typeface="Trebuchet MS"/>
                        </a:rPr>
                        <a:t>Kiterjedésük</a:t>
                      </a:r>
                      <a:r>
                        <a:rPr sz="1400" b="1" spc="-30" dirty="0">
                          <a:solidFill>
                            <a:srgbClr val="FFFFFF"/>
                          </a:solidFill>
                          <a:latin typeface="Trebuchet MS"/>
                          <a:cs typeface="Trebuchet MS"/>
                        </a:rPr>
                        <a:t> </a:t>
                      </a:r>
                      <a:r>
                        <a:rPr sz="1400" b="1" spc="-5" dirty="0">
                          <a:solidFill>
                            <a:srgbClr val="FFFFFF"/>
                          </a:solidFill>
                          <a:latin typeface="Trebuchet MS"/>
                          <a:cs typeface="Trebuchet MS"/>
                        </a:rPr>
                        <a:t>szerint</a:t>
                      </a:r>
                      <a:endParaRPr sz="1400">
                        <a:latin typeface="Trebuchet MS"/>
                        <a:cs typeface="Trebuchet MS"/>
                      </a:endParaRPr>
                    </a:p>
                  </a:txBody>
                  <a:tcPr marL="0" marR="0" marT="5392" marB="0">
                    <a:lnL w="6350">
                      <a:solidFill>
                        <a:srgbClr val="FFFFFF"/>
                      </a:solidFill>
                      <a:prstDash val="solid"/>
                    </a:lnL>
                    <a:lnR w="6350">
                      <a:solidFill>
                        <a:srgbClr val="FFFFFF"/>
                      </a:solidFill>
                      <a:prstDash val="solid"/>
                    </a:lnR>
                    <a:lnT w="6350">
                      <a:solidFill>
                        <a:srgbClr val="FFFFFF"/>
                      </a:solidFill>
                      <a:prstDash val="solid"/>
                    </a:lnT>
                    <a:lnB w="6350">
                      <a:solidFill>
                        <a:srgbClr val="FFFFFF"/>
                      </a:solidFill>
                      <a:prstDash val="solid"/>
                    </a:lnB>
                    <a:solidFill>
                      <a:srgbClr val="3D6671"/>
                    </a:solidFill>
                  </a:tcPr>
                </a:tc>
                <a:tc>
                  <a:txBody>
                    <a:bodyPr/>
                    <a:lstStyle/>
                    <a:p>
                      <a:pPr marL="891540">
                        <a:lnSpc>
                          <a:spcPts val="1739"/>
                        </a:lnSpc>
                        <a:spcBef>
                          <a:spcPts val="45"/>
                        </a:spcBef>
                      </a:pPr>
                      <a:r>
                        <a:rPr sz="1400" b="1" spc="-10" dirty="0">
                          <a:solidFill>
                            <a:srgbClr val="FFFFFF"/>
                          </a:solidFill>
                          <a:latin typeface="Trebuchet MS"/>
                          <a:cs typeface="Trebuchet MS"/>
                        </a:rPr>
                        <a:t>Növényzetük</a:t>
                      </a:r>
                      <a:r>
                        <a:rPr sz="1400" b="1" spc="-25" dirty="0">
                          <a:solidFill>
                            <a:srgbClr val="FFFFFF"/>
                          </a:solidFill>
                          <a:latin typeface="Trebuchet MS"/>
                          <a:cs typeface="Trebuchet MS"/>
                        </a:rPr>
                        <a:t> </a:t>
                      </a:r>
                      <a:r>
                        <a:rPr sz="1400" b="1" spc="-5" dirty="0">
                          <a:solidFill>
                            <a:srgbClr val="FFFFFF"/>
                          </a:solidFill>
                          <a:latin typeface="Trebuchet MS"/>
                          <a:cs typeface="Trebuchet MS"/>
                        </a:rPr>
                        <a:t>szerint</a:t>
                      </a:r>
                      <a:endParaRPr sz="1400">
                        <a:latin typeface="Trebuchet MS"/>
                        <a:cs typeface="Trebuchet MS"/>
                      </a:endParaRPr>
                    </a:p>
                  </a:txBody>
                  <a:tcPr marL="0" marR="0" marT="5392" marB="0">
                    <a:lnL w="6350">
                      <a:solidFill>
                        <a:srgbClr val="FFFFFF"/>
                      </a:solidFill>
                      <a:prstDash val="solid"/>
                    </a:lnL>
                    <a:lnR w="6350">
                      <a:solidFill>
                        <a:srgbClr val="FFFFFF"/>
                      </a:solidFill>
                      <a:prstDash val="solid"/>
                    </a:lnR>
                    <a:lnT w="6350">
                      <a:solidFill>
                        <a:srgbClr val="FFFFFF"/>
                      </a:solidFill>
                      <a:prstDash val="solid"/>
                    </a:lnT>
                    <a:lnB w="6350">
                      <a:solidFill>
                        <a:srgbClr val="FFFFFF"/>
                      </a:solidFill>
                      <a:prstDash val="solid"/>
                    </a:lnB>
                    <a:solidFill>
                      <a:srgbClr val="3D6671"/>
                    </a:solidFill>
                  </a:tcPr>
                </a:tc>
                <a:tc>
                  <a:txBody>
                    <a:bodyPr/>
                    <a:lstStyle/>
                    <a:p>
                      <a:pPr marL="906144">
                        <a:lnSpc>
                          <a:spcPts val="1739"/>
                        </a:lnSpc>
                        <a:spcBef>
                          <a:spcPts val="45"/>
                        </a:spcBef>
                      </a:pPr>
                      <a:r>
                        <a:rPr sz="1400" b="1" spc="-10" dirty="0">
                          <a:solidFill>
                            <a:srgbClr val="FFFFFF"/>
                          </a:solidFill>
                          <a:latin typeface="Trebuchet MS"/>
                          <a:cs typeface="Trebuchet MS"/>
                        </a:rPr>
                        <a:t>Környezetük</a:t>
                      </a:r>
                      <a:r>
                        <a:rPr sz="1400" b="1" spc="-25" dirty="0">
                          <a:solidFill>
                            <a:srgbClr val="FFFFFF"/>
                          </a:solidFill>
                          <a:latin typeface="Trebuchet MS"/>
                          <a:cs typeface="Trebuchet MS"/>
                        </a:rPr>
                        <a:t> </a:t>
                      </a:r>
                      <a:r>
                        <a:rPr sz="1400" b="1" spc="-5" dirty="0">
                          <a:solidFill>
                            <a:srgbClr val="FFFFFF"/>
                          </a:solidFill>
                          <a:latin typeface="Trebuchet MS"/>
                          <a:cs typeface="Trebuchet MS"/>
                        </a:rPr>
                        <a:t>szerint</a:t>
                      </a:r>
                      <a:endParaRPr sz="1400">
                        <a:latin typeface="Trebuchet MS"/>
                        <a:cs typeface="Trebuchet MS"/>
                      </a:endParaRPr>
                    </a:p>
                  </a:txBody>
                  <a:tcPr marL="0" marR="0" marT="5392" marB="0">
                    <a:lnL w="6350">
                      <a:solidFill>
                        <a:srgbClr val="FFFFFF"/>
                      </a:solidFill>
                      <a:prstDash val="solid"/>
                    </a:lnL>
                    <a:lnR w="6350">
                      <a:solidFill>
                        <a:srgbClr val="FFFFFF"/>
                      </a:solidFill>
                      <a:prstDash val="solid"/>
                    </a:lnR>
                    <a:lnT w="6350">
                      <a:solidFill>
                        <a:srgbClr val="FFFFFF"/>
                      </a:solidFill>
                      <a:prstDash val="solid"/>
                    </a:lnT>
                    <a:lnB w="6350">
                      <a:solidFill>
                        <a:srgbClr val="FFFFFF"/>
                      </a:solidFill>
                      <a:prstDash val="solid"/>
                    </a:lnB>
                    <a:solidFill>
                      <a:srgbClr val="3D6671"/>
                    </a:solidFill>
                  </a:tcPr>
                </a:tc>
                <a:tc>
                  <a:txBody>
                    <a:bodyPr/>
                    <a:lstStyle/>
                    <a:p>
                      <a:pPr marL="393700">
                        <a:lnSpc>
                          <a:spcPts val="1739"/>
                        </a:lnSpc>
                        <a:spcBef>
                          <a:spcPts val="45"/>
                        </a:spcBef>
                      </a:pPr>
                      <a:r>
                        <a:rPr sz="1400" b="1" spc="-10" dirty="0">
                          <a:solidFill>
                            <a:srgbClr val="FFFFFF"/>
                          </a:solidFill>
                          <a:latin typeface="Trebuchet MS"/>
                          <a:cs typeface="Trebuchet MS"/>
                        </a:rPr>
                        <a:t>Adventív-fertőzöttségük</a:t>
                      </a:r>
                      <a:r>
                        <a:rPr sz="1400" b="1" spc="-30" dirty="0">
                          <a:solidFill>
                            <a:srgbClr val="FFFFFF"/>
                          </a:solidFill>
                          <a:latin typeface="Trebuchet MS"/>
                          <a:cs typeface="Trebuchet MS"/>
                        </a:rPr>
                        <a:t> </a:t>
                      </a:r>
                      <a:r>
                        <a:rPr sz="1400" b="1" spc="-5" dirty="0">
                          <a:solidFill>
                            <a:srgbClr val="FFFFFF"/>
                          </a:solidFill>
                          <a:latin typeface="Trebuchet MS"/>
                          <a:cs typeface="Trebuchet MS"/>
                        </a:rPr>
                        <a:t>szerint</a:t>
                      </a:r>
                      <a:endParaRPr sz="1400">
                        <a:latin typeface="Trebuchet MS"/>
                        <a:cs typeface="Trebuchet MS"/>
                      </a:endParaRPr>
                    </a:p>
                  </a:txBody>
                  <a:tcPr marL="0" marR="0" marT="5392" marB="0">
                    <a:lnL w="6350">
                      <a:solidFill>
                        <a:srgbClr val="FFFFFF"/>
                      </a:solidFill>
                      <a:prstDash val="solid"/>
                    </a:lnL>
                    <a:lnR w="6350">
                      <a:solidFill>
                        <a:srgbClr val="FFFFFF"/>
                      </a:solidFill>
                      <a:prstDash val="solid"/>
                    </a:lnR>
                    <a:lnT w="6350">
                      <a:solidFill>
                        <a:srgbClr val="FFFFFF"/>
                      </a:solidFill>
                      <a:prstDash val="solid"/>
                    </a:lnT>
                    <a:lnB w="6350">
                      <a:solidFill>
                        <a:srgbClr val="FFFFFF"/>
                      </a:solidFill>
                      <a:prstDash val="solid"/>
                    </a:lnB>
                    <a:solidFill>
                      <a:srgbClr val="3D6671"/>
                    </a:solidFill>
                  </a:tcPr>
                </a:tc>
                <a:extLst>
                  <a:ext uri="{0D108BD9-81ED-4DB2-BD59-A6C34878D82A}">
                    <a16:rowId xmlns:a16="http://schemas.microsoft.com/office/drawing/2014/main" val="10000"/>
                  </a:ext>
                </a:extLst>
              </a:tr>
              <a:tr h="1994109">
                <a:tc>
                  <a:txBody>
                    <a:bodyPr/>
                    <a:lstStyle/>
                    <a:p>
                      <a:pPr marL="191135" indent="-160020">
                        <a:lnSpc>
                          <a:spcPct val="100000"/>
                        </a:lnSpc>
                        <a:spcBef>
                          <a:spcPts val="45"/>
                        </a:spcBef>
                        <a:buFont typeface="Symbol"/>
                        <a:buChar char=""/>
                        <a:tabLst>
                          <a:tab pos="191770" algn="l"/>
                        </a:tabLst>
                      </a:pPr>
                      <a:r>
                        <a:rPr sz="1400" spc="-10" dirty="0">
                          <a:solidFill>
                            <a:srgbClr val="FFFFFF"/>
                          </a:solidFill>
                          <a:latin typeface="Trebuchet MS"/>
                          <a:cs typeface="Trebuchet MS"/>
                        </a:rPr>
                        <a:t>mikro-újvadonok 5—50 ha </a:t>
                      </a:r>
                      <a:r>
                        <a:rPr sz="1400" spc="-5" dirty="0">
                          <a:solidFill>
                            <a:srgbClr val="FFFFFF"/>
                          </a:solidFill>
                          <a:latin typeface="Trebuchet MS"/>
                          <a:cs typeface="Trebuchet MS"/>
                        </a:rPr>
                        <a:t>között</a:t>
                      </a:r>
                      <a:r>
                        <a:rPr sz="1400" spc="-45" dirty="0">
                          <a:solidFill>
                            <a:srgbClr val="FFFFFF"/>
                          </a:solidFill>
                          <a:latin typeface="Trebuchet MS"/>
                          <a:cs typeface="Trebuchet MS"/>
                        </a:rPr>
                        <a:t> </a:t>
                      </a:r>
                      <a:r>
                        <a:rPr sz="1400" spc="-10" dirty="0">
                          <a:solidFill>
                            <a:srgbClr val="FFFFFF"/>
                          </a:solidFill>
                          <a:latin typeface="Trebuchet MS"/>
                          <a:cs typeface="Trebuchet MS"/>
                        </a:rPr>
                        <a:t>(pl.</a:t>
                      </a:r>
                      <a:endParaRPr sz="1400">
                        <a:latin typeface="Trebuchet MS"/>
                        <a:cs typeface="Trebuchet MS"/>
                      </a:endParaRPr>
                    </a:p>
                    <a:p>
                      <a:pPr marL="191135">
                        <a:lnSpc>
                          <a:spcPct val="100000"/>
                        </a:lnSpc>
                        <a:spcBef>
                          <a:spcPts val="254"/>
                        </a:spcBef>
                      </a:pPr>
                      <a:r>
                        <a:rPr sz="1400" spc="-10" dirty="0">
                          <a:solidFill>
                            <a:srgbClr val="FFFFFF"/>
                          </a:solidFill>
                          <a:latin typeface="Trebuchet MS"/>
                          <a:cs typeface="Trebuchet MS"/>
                        </a:rPr>
                        <a:t>dombsági </a:t>
                      </a:r>
                      <a:r>
                        <a:rPr sz="1400" spc="-5" dirty="0">
                          <a:solidFill>
                            <a:srgbClr val="FFFFFF"/>
                          </a:solidFill>
                          <a:latin typeface="Trebuchet MS"/>
                          <a:cs typeface="Trebuchet MS"/>
                        </a:rPr>
                        <a:t>és síksági</a:t>
                      </a:r>
                      <a:r>
                        <a:rPr sz="1400" spc="-10" dirty="0">
                          <a:solidFill>
                            <a:srgbClr val="FFFFFF"/>
                          </a:solidFill>
                          <a:latin typeface="Trebuchet MS"/>
                          <a:cs typeface="Trebuchet MS"/>
                        </a:rPr>
                        <a:t> mocsarak)</a:t>
                      </a:r>
                      <a:endParaRPr sz="1400">
                        <a:latin typeface="Trebuchet MS"/>
                        <a:cs typeface="Trebuchet MS"/>
                      </a:endParaRPr>
                    </a:p>
                    <a:p>
                      <a:pPr marL="191135" indent="-160020">
                        <a:lnSpc>
                          <a:spcPct val="100000"/>
                        </a:lnSpc>
                        <a:spcBef>
                          <a:spcPts val="254"/>
                        </a:spcBef>
                        <a:buFont typeface="Symbol"/>
                        <a:buChar char=""/>
                        <a:tabLst>
                          <a:tab pos="191770" algn="l"/>
                        </a:tabLst>
                      </a:pPr>
                      <a:r>
                        <a:rPr sz="1400" spc="-10" dirty="0">
                          <a:solidFill>
                            <a:srgbClr val="FFFFFF"/>
                          </a:solidFill>
                          <a:latin typeface="Trebuchet MS"/>
                          <a:cs typeface="Trebuchet MS"/>
                        </a:rPr>
                        <a:t>mezo-újvadonok 50—500 ha között</a:t>
                      </a:r>
                      <a:r>
                        <a:rPr sz="1400" spc="-45" dirty="0">
                          <a:solidFill>
                            <a:srgbClr val="FFFFFF"/>
                          </a:solidFill>
                          <a:latin typeface="Trebuchet MS"/>
                          <a:cs typeface="Trebuchet MS"/>
                        </a:rPr>
                        <a:t> </a:t>
                      </a:r>
                      <a:r>
                        <a:rPr sz="1400" spc="-10" dirty="0">
                          <a:solidFill>
                            <a:srgbClr val="FFFFFF"/>
                          </a:solidFill>
                          <a:latin typeface="Trebuchet MS"/>
                          <a:cs typeface="Trebuchet MS"/>
                        </a:rPr>
                        <a:t>(pl.</a:t>
                      </a:r>
                      <a:endParaRPr sz="1400">
                        <a:latin typeface="Trebuchet MS"/>
                        <a:cs typeface="Trebuchet MS"/>
                      </a:endParaRPr>
                    </a:p>
                    <a:p>
                      <a:pPr marL="191135">
                        <a:lnSpc>
                          <a:spcPct val="100000"/>
                        </a:lnSpc>
                        <a:spcBef>
                          <a:spcPts val="254"/>
                        </a:spcBef>
                      </a:pPr>
                      <a:r>
                        <a:rPr sz="1400" spc="-10" dirty="0">
                          <a:solidFill>
                            <a:srgbClr val="FFFFFF"/>
                          </a:solidFill>
                          <a:latin typeface="Trebuchet MS"/>
                          <a:cs typeface="Trebuchet MS"/>
                        </a:rPr>
                        <a:t>Ugrai-rét)</a:t>
                      </a:r>
                      <a:endParaRPr sz="1400">
                        <a:latin typeface="Trebuchet MS"/>
                        <a:cs typeface="Trebuchet MS"/>
                      </a:endParaRPr>
                    </a:p>
                    <a:p>
                      <a:pPr marL="191135" indent="-160020">
                        <a:lnSpc>
                          <a:spcPct val="100000"/>
                        </a:lnSpc>
                        <a:spcBef>
                          <a:spcPts val="254"/>
                        </a:spcBef>
                        <a:buFont typeface="Symbol"/>
                        <a:buChar char=""/>
                        <a:tabLst>
                          <a:tab pos="191770" algn="l"/>
                        </a:tabLst>
                      </a:pPr>
                      <a:r>
                        <a:rPr sz="1400" spc="-10" dirty="0">
                          <a:solidFill>
                            <a:srgbClr val="FFFFFF"/>
                          </a:solidFill>
                          <a:latin typeface="Trebuchet MS"/>
                          <a:cs typeface="Trebuchet MS"/>
                        </a:rPr>
                        <a:t>makro-újvadonok 500—5000 ha</a:t>
                      </a:r>
                      <a:r>
                        <a:rPr sz="1400" spc="-50" dirty="0">
                          <a:solidFill>
                            <a:srgbClr val="FFFFFF"/>
                          </a:solidFill>
                          <a:latin typeface="Trebuchet MS"/>
                          <a:cs typeface="Trebuchet MS"/>
                        </a:rPr>
                        <a:t> </a:t>
                      </a:r>
                      <a:r>
                        <a:rPr sz="1400" spc="-5" dirty="0">
                          <a:solidFill>
                            <a:srgbClr val="FFFFFF"/>
                          </a:solidFill>
                          <a:latin typeface="Trebuchet MS"/>
                          <a:cs typeface="Trebuchet MS"/>
                        </a:rPr>
                        <a:t>között</a:t>
                      </a:r>
                      <a:endParaRPr sz="1400">
                        <a:latin typeface="Trebuchet MS"/>
                        <a:cs typeface="Trebuchet MS"/>
                      </a:endParaRPr>
                    </a:p>
                    <a:p>
                      <a:pPr marL="191135">
                        <a:lnSpc>
                          <a:spcPct val="100000"/>
                        </a:lnSpc>
                        <a:spcBef>
                          <a:spcPts val="254"/>
                        </a:spcBef>
                      </a:pPr>
                      <a:r>
                        <a:rPr sz="1400" spc="-10" dirty="0">
                          <a:solidFill>
                            <a:srgbClr val="FFFFFF"/>
                          </a:solidFill>
                          <a:latin typeface="Trebuchet MS"/>
                          <a:cs typeface="Trebuchet MS"/>
                        </a:rPr>
                        <a:t>(pl. </a:t>
                      </a:r>
                      <a:r>
                        <a:rPr sz="1400" spc="-15" dirty="0">
                          <a:solidFill>
                            <a:srgbClr val="FFFFFF"/>
                          </a:solidFill>
                          <a:latin typeface="Trebuchet MS"/>
                          <a:cs typeface="Trebuchet MS"/>
                        </a:rPr>
                        <a:t>Kolon-tó)</a:t>
                      </a:r>
                      <a:endParaRPr sz="1400">
                        <a:latin typeface="Trebuchet MS"/>
                        <a:cs typeface="Trebuchet MS"/>
                      </a:endParaRPr>
                    </a:p>
                    <a:p>
                      <a:pPr marL="191135" marR="414655" indent="-160020">
                        <a:lnSpc>
                          <a:spcPct val="114199"/>
                        </a:lnSpc>
                        <a:buFont typeface="Symbol"/>
                        <a:buChar char=""/>
                        <a:tabLst>
                          <a:tab pos="191770" algn="l"/>
                        </a:tabLst>
                      </a:pPr>
                      <a:r>
                        <a:rPr sz="1400" spc="-10" dirty="0">
                          <a:solidFill>
                            <a:srgbClr val="FFFFFF"/>
                          </a:solidFill>
                          <a:latin typeface="Trebuchet MS"/>
                          <a:cs typeface="Trebuchet MS"/>
                        </a:rPr>
                        <a:t>mega-újvadonok 5000&lt; ha felett  </a:t>
                      </a:r>
                      <a:r>
                        <a:rPr sz="1400" spc="-20" dirty="0">
                          <a:solidFill>
                            <a:srgbClr val="FFFFFF"/>
                          </a:solidFill>
                          <a:latin typeface="Trebuchet MS"/>
                          <a:cs typeface="Trebuchet MS"/>
                        </a:rPr>
                        <a:t>(Pannon </a:t>
                      </a:r>
                      <a:r>
                        <a:rPr sz="1400" spc="-5" dirty="0">
                          <a:solidFill>
                            <a:srgbClr val="FFFFFF"/>
                          </a:solidFill>
                          <a:latin typeface="Trebuchet MS"/>
                          <a:cs typeface="Trebuchet MS"/>
                        </a:rPr>
                        <a:t>régión </a:t>
                      </a:r>
                      <a:r>
                        <a:rPr sz="1400" spc="-10" dirty="0">
                          <a:solidFill>
                            <a:srgbClr val="FFFFFF"/>
                          </a:solidFill>
                          <a:latin typeface="Trebuchet MS"/>
                          <a:cs typeface="Trebuchet MS"/>
                        </a:rPr>
                        <a:t>kívül: pl.</a:t>
                      </a:r>
                      <a:r>
                        <a:rPr sz="1400" spc="-40" dirty="0">
                          <a:solidFill>
                            <a:srgbClr val="FFFFFF"/>
                          </a:solidFill>
                          <a:latin typeface="Trebuchet MS"/>
                          <a:cs typeface="Trebuchet MS"/>
                        </a:rPr>
                        <a:t> </a:t>
                      </a:r>
                      <a:r>
                        <a:rPr sz="1400" spc="-10" dirty="0">
                          <a:solidFill>
                            <a:srgbClr val="FFFFFF"/>
                          </a:solidFill>
                          <a:latin typeface="Trebuchet MS"/>
                          <a:cs typeface="Trebuchet MS"/>
                        </a:rPr>
                        <a:t>Csernobil)</a:t>
                      </a:r>
                      <a:endParaRPr sz="1400">
                        <a:latin typeface="Trebuchet MS"/>
                        <a:cs typeface="Trebuchet MS"/>
                      </a:endParaRPr>
                    </a:p>
                  </a:txBody>
                  <a:tcPr marL="0" marR="0" marT="5392" marB="0">
                    <a:lnL w="6350">
                      <a:solidFill>
                        <a:srgbClr val="FFFFFF"/>
                      </a:solidFill>
                      <a:prstDash val="solid"/>
                    </a:lnL>
                    <a:lnR w="6350">
                      <a:solidFill>
                        <a:srgbClr val="FFFFFF"/>
                      </a:solidFill>
                      <a:prstDash val="solid"/>
                    </a:lnR>
                    <a:lnT w="6350">
                      <a:solidFill>
                        <a:srgbClr val="FFFFFF"/>
                      </a:solidFill>
                      <a:prstDash val="solid"/>
                    </a:lnT>
                    <a:lnB w="6350">
                      <a:solidFill>
                        <a:srgbClr val="FFFFFF"/>
                      </a:solidFill>
                      <a:prstDash val="solid"/>
                    </a:lnB>
                    <a:solidFill>
                      <a:srgbClr val="3D6671"/>
                    </a:solidFill>
                  </a:tcPr>
                </a:tc>
                <a:tc>
                  <a:txBody>
                    <a:bodyPr/>
                    <a:lstStyle/>
                    <a:p>
                      <a:pPr marL="191135" indent="-160020">
                        <a:lnSpc>
                          <a:spcPct val="100000"/>
                        </a:lnSpc>
                        <a:spcBef>
                          <a:spcPts val="45"/>
                        </a:spcBef>
                        <a:buFont typeface="Symbol"/>
                        <a:buChar char=""/>
                        <a:tabLst>
                          <a:tab pos="191770" algn="l"/>
                        </a:tabLst>
                      </a:pPr>
                      <a:r>
                        <a:rPr sz="1400" spc="-10" dirty="0">
                          <a:solidFill>
                            <a:srgbClr val="FFFFFF"/>
                          </a:solidFill>
                          <a:latin typeface="Trebuchet MS"/>
                          <a:cs typeface="Trebuchet MS"/>
                        </a:rPr>
                        <a:t>lápi-mocsári újvadonok (pl. tőzeglápok,</a:t>
                      </a:r>
                      <a:endParaRPr sz="1400">
                        <a:latin typeface="Trebuchet MS"/>
                        <a:cs typeface="Trebuchet MS"/>
                      </a:endParaRPr>
                    </a:p>
                    <a:p>
                      <a:pPr marL="191135">
                        <a:lnSpc>
                          <a:spcPct val="100000"/>
                        </a:lnSpc>
                        <a:spcBef>
                          <a:spcPts val="254"/>
                        </a:spcBef>
                      </a:pPr>
                      <a:r>
                        <a:rPr sz="1400" spc="-10" dirty="0">
                          <a:solidFill>
                            <a:srgbClr val="FFFFFF"/>
                          </a:solidFill>
                          <a:latin typeface="Trebuchet MS"/>
                          <a:cs typeface="Trebuchet MS"/>
                        </a:rPr>
                        <a:t>dombsági </a:t>
                      </a:r>
                      <a:r>
                        <a:rPr sz="1400" spc="-5" dirty="0">
                          <a:solidFill>
                            <a:srgbClr val="FFFFFF"/>
                          </a:solidFill>
                          <a:latin typeface="Trebuchet MS"/>
                          <a:cs typeface="Trebuchet MS"/>
                        </a:rPr>
                        <a:t>és síksági</a:t>
                      </a:r>
                      <a:r>
                        <a:rPr sz="1400" spc="-10" dirty="0">
                          <a:solidFill>
                            <a:srgbClr val="FFFFFF"/>
                          </a:solidFill>
                          <a:latin typeface="Trebuchet MS"/>
                          <a:cs typeface="Trebuchet MS"/>
                        </a:rPr>
                        <a:t> mocsarak)</a:t>
                      </a:r>
                      <a:endParaRPr sz="1400">
                        <a:latin typeface="Trebuchet MS"/>
                        <a:cs typeface="Trebuchet MS"/>
                      </a:endParaRPr>
                    </a:p>
                    <a:p>
                      <a:pPr marL="191135" marR="53975" indent="-160020">
                        <a:lnSpc>
                          <a:spcPct val="114199"/>
                        </a:lnSpc>
                        <a:buFont typeface="Symbol"/>
                        <a:buChar char=""/>
                        <a:tabLst>
                          <a:tab pos="191770" algn="l"/>
                        </a:tabLst>
                      </a:pPr>
                      <a:r>
                        <a:rPr sz="1400" spc="-10" dirty="0">
                          <a:solidFill>
                            <a:srgbClr val="FFFFFF"/>
                          </a:solidFill>
                          <a:latin typeface="Trebuchet MS"/>
                          <a:cs typeface="Trebuchet MS"/>
                        </a:rPr>
                        <a:t>üde termőhelyek újvadonjai (pl. </a:t>
                      </a:r>
                      <a:r>
                        <a:rPr sz="1400" spc="-5" dirty="0">
                          <a:solidFill>
                            <a:srgbClr val="FFFFFF"/>
                          </a:solidFill>
                          <a:latin typeface="Trebuchet MS"/>
                          <a:cs typeface="Trebuchet MS"/>
                        </a:rPr>
                        <a:t>síksági  rezervátum-erdők)</a:t>
                      </a:r>
                      <a:endParaRPr sz="1400">
                        <a:latin typeface="Trebuchet MS"/>
                        <a:cs typeface="Trebuchet MS"/>
                      </a:endParaRPr>
                    </a:p>
                    <a:p>
                      <a:pPr marL="191135" marR="173355" indent="-160020">
                        <a:lnSpc>
                          <a:spcPct val="114199"/>
                        </a:lnSpc>
                        <a:buFont typeface="Symbol"/>
                        <a:buChar char=""/>
                        <a:tabLst>
                          <a:tab pos="191770" algn="l"/>
                        </a:tabLst>
                      </a:pPr>
                      <a:r>
                        <a:rPr sz="1400" spc="-5" dirty="0">
                          <a:solidFill>
                            <a:srgbClr val="FFFFFF"/>
                          </a:solidFill>
                          <a:latin typeface="Trebuchet MS"/>
                          <a:cs typeface="Trebuchet MS"/>
                        </a:rPr>
                        <a:t>száraz </a:t>
                      </a:r>
                      <a:r>
                        <a:rPr sz="1400" spc="-10" dirty="0">
                          <a:solidFill>
                            <a:srgbClr val="FFFFFF"/>
                          </a:solidFill>
                          <a:latin typeface="Trebuchet MS"/>
                          <a:cs typeface="Trebuchet MS"/>
                        </a:rPr>
                        <a:t>termőhelyek újvadonjai (pl.  turizmustól mentes</a:t>
                      </a:r>
                      <a:r>
                        <a:rPr sz="1400" spc="-45" dirty="0">
                          <a:solidFill>
                            <a:srgbClr val="FFFFFF"/>
                          </a:solidFill>
                          <a:latin typeface="Trebuchet MS"/>
                          <a:cs typeface="Trebuchet MS"/>
                        </a:rPr>
                        <a:t> </a:t>
                      </a:r>
                      <a:r>
                        <a:rPr sz="1400" spc="-10" dirty="0">
                          <a:solidFill>
                            <a:srgbClr val="FFFFFF"/>
                          </a:solidFill>
                          <a:latin typeface="Trebuchet MS"/>
                          <a:cs typeface="Trebuchet MS"/>
                        </a:rPr>
                        <a:t>karsztbokorerdők)</a:t>
                      </a:r>
                      <a:endParaRPr sz="1400">
                        <a:latin typeface="Trebuchet MS"/>
                        <a:cs typeface="Trebuchet MS"/>
                      </a:endParaRPr>
                    </a:p>
                  </a:txBody>
                  <a:tcPr marL="0" marR="0" marT="5392" marB="0">
                    <a:lnL w="6350">
                      <a:solidFill>
                        <a:srgbClr val="FFFFFF"/>
                      </a:solidFill>
                      <a:prstDash val="solid"/>
                    </a:lnL>
                    <a:lnR w="6350">
                      <a:solidFill>
                        <a:srgbClr val="FFFFFF"/>
                      </a:solidFill>
                      <a:prstDash val="solid"/>
                    </a:lnR>
                    <a:lnT w="6350">
                      <a:solidFill>
                        <a:srgbClr val="FFFFFF"/>
                      </a:solidFill>
                      <a:prstDash val="solid"/>
                    </a:lnT>
                    <a:lnB w="6350">
                      <a:solidFill>
                        <a:srgbClr val="FFFFFF"/>
                      </a:solidFill>
                      <a:prstDash val="solid"/>
                    </a:lnB>
                    <a:solidFill>
                      <a:srgbClr val="3D6671"/>
                    </a:solidFill>
                  </a:tcPr>
                </a:tc>
                <a:tc>
                  <a:txBody>
                    <a:bodyPr/>
                    <a:lstStyle/>
                    <a:p>
                      <a:pPr marL="191770" indent="-160655">
                        <a:lnSpc>
                          <a:spcPct val="100000"/>
                        </a:lnSpc>
                        <a:spcBef>
                          <a:spcPts val="45"/>
                        </a:spcBef>
                        <a:buFont typeface="Symbol"/>
                        <a:buChar char=""/>
                        <a:tabLst>
                          <a:tab pos="192405" algn="l"/>
                        </a:tabLst>
                      </a:pPr>
                      <a:r>
                        <a:rPr sz="1400" spc="-5" dirty="0">
                          <a:solidFill>
                            <a:srgbClr val="FFFFFF"/>
                          </a:solidFill>
                          <a:latin typeface="Trebuchet MS"/>
                          <a:cs typeface="Trebuchet MS"/>
                        </a:rPr>
                        <a:t>természetközeli </a:t>
                      </a:r>
                      <a:r>
                        <a:rPr sz="1400" spc="-10" dirty="0">
                          <a:solidFill>
                            <a:srgbClr val="FFFFFF"/>
                          </a:solidFill>
                          <a:latin typeface="Trebuchet MS"/>
                          <a:cs typeface="Trebuchet MS"/>
                        </a:rPr>
                        <a:t>környezetben</a:t>
                      </a:r>
                      <a:r>
                        <a:rPr sz="1400" spc="-40" dirty="0">
                          <a:solidFill>
                            <a:srgbClr val="FFFFFF"/>
                          </a:solidFill>
                          <a:latin typeface="Trebuchet MS"/>
                          <a:cs typeface="Trebuchet MS"/>
                        </a:rPr>
                        <a:t> </a:t>
                      </a:r>
                      <a:r>
                        <a:rPr sz="1400" spc="-5" dirty="0">
                          <a:solidFill>
                            <a:srgbClr val="FFFFFF"/>
                          </a:solidFill>
                          <a:latin typeface="Trebuchet MS"/>
                          <a:cs typeface="Trebuchet MS"/>
                        </a:rPr>
                        <a:t>lévők</a:t>
                      </a:r>
                      <a:endParaRPr sz="1400">
                        <a:latin typeface="Trebuchet MS"/>
                        <a:cs typeface="Trebuchet MS"/>
                      </a:endParaRPr>
                    </a:p>
                    <a:p>
                      <a:pPr marL="191770">
                        <a:lnSpc>
                          <a:spcPct val="100000"/>
                        </a:lnSpc>
                        <a:spcBef>
                          <a:spcPts val="254"/>
                        </a:spcBef>
                      </a:pPr>
                      <a:r>
                        <a:rPr sz="1400" spc="-10" dirty="0">
                          <a:solidFill>
                            <a:srgbClr val="FFFFFF"/>
                          </a:solidFill>
                          <a:latin typeface="Trebuchet MS"/>
                          <a:cs typeface="Trebuchet MS"/>
                        </a:rPr>
                        <a:t>(pl. </a:t>
                      </a:r>
                      <a:r>
                        <a:rPr sz="1400" spc="-5" dirty="0">
                          <a:solidFill>
                            <a:srgbClr val="FFFFFF"/>
                          </a:solidFill>
                          <a:latin typeface="Trebuchet MS"/>
                          <a:cs typeface="Trebuchet MS"/>
                        </a:rPr>
                        <a:t>szikespusztai</a:t>
                      </a:r>
                      <a:r>
                        <a:rPr sz="1400" dirty="0">
                          <a:solidFill>
                            <a:srgbClr val="FFFFFF"/>
                          </a:solidFill>
                          <a:latin typeface="Trebuchet MS"/>
                          <a:cs typeface="Trebuchet MS"/>
                        </a:rPr>
                        <a:t> </a:t>
                      </a:r>
                      <a:r>
                        <a:rPr sz="1400" spc="-10" dirty="0">
                          <a:solidFill>
                            <a:srgbClr val="FFFFFF"/>
                          </a:solidFill>
                          <a:latin typeface="Trebuchet MS"/>
                          <a:cs typeface="Trebuchet MS"/>
                        </a:rPr>
                        <a:t>mocsarak)</a:t>
                      </a:r>
                      <a:endParaRPr sz="1400">
                        <a:latin typeface="Trebuchet MS"/>
                        <a:cs typeface="Trebuchet MS"/>
                      </a:endParaRPr>
                    </a:p>
                    <a:p>
                      <a:pPr marL="191770" marR="139065" indent="-160020">
                        <a:lnSpc>
                          <a:spcPct val="114199"/>
                        </a:lnSpc>
                        <a:buFont typeface="Symbol"/>
                        <a:buChar char=""/>
                        <a:tabLst>
                          <a:tab pos="192405" algn="l"/>
                        </a:tabLst>
                      </a:pPr>
                      <a:r>
                        <a:rPr sz="1400" spc="-5" dirty="0">
                          <a:solidFill>
                            <a:srgbClr val="FFFFFF"/>
                          </a:solidFill>
                          <a:latin typeface="Trebuchet MS"/>
                          <a:cs typeface="Trebuchet MS"/>
                        </a:rPr>
                        <a:t>gazdálkodott </a:t>
                      </a:r>
                      <a:r>
                        <a:rPr sz="1400" spc="-10" dirty="0">
                          <a:solidFill>
                            <a:srgbClr val="FFFFFF"/>
                          </a:solidFill>
                          <a:latin typeface="Trebuchet MS"/>
                          <a:cs typeface="Trebuchet MS"/>
                        </a:rPr>
                        <a:t>táji környezetben </a:t>
                      </a:r>
                      <a:r>
                        <a:rPr sz="1400" spc="-5" dirty="0">
                          <a:solidFill>
                            <a:srgbClr val="FFFFFF"/>
                          </a:solidFill>
                          <a:latin typeface="Trebuchet MS"/>
                          <a:cs typeface="Trebuchet MS"/>
                        </a:rPr>
                        <a:t>lévők  </a:t>
                      </a:r>
                      <a:r>
                        <a:rPr sz="1400" spc="-10" dirty="0">
                          <a:solidFill>
                            <a:srgbClr val="FFFFFF"/>
                          </a:solidFill>
                          <a:latin typeface="Trebuchet MS"/>
                          <a:cs typeface="Trebuchet MS"/>
                        </a:rPr>
                        <a:t>(pl. </a:t>
                      </a:r>
                      <a:r>
                        <a:rPr sz="1400" spc="-5" dirty="0">
                          <a:solidFill>
                            <a:srgbClr val="FFFFFF"/>
                          </a:solidFill>
                          <a:latin typeface="Trebuchet MS"/>
                          <a:cs typeface="Trebuchet MS"/>
                        </a:rPr>
                        <a:t>gazdálkodott </a:t>
                      </a:r>
                      <a:r>
                        <a:rPr sz="1400" spc="-10" dirty="0">
                          <a:solidFill>
                            <a:srgbClr val="FFFFFF"/>
                          </a:solidFill>
                          <a:latin typeface="Trebuchet MS"/>
                          <a:cs typeface="Trebuchet MS"/>
                        </a:rPr>
                        <a:t>erdőkkel, </a:t>
                      </a:r>
                      <a:r>
                        <a:rPr sz="1400" spc="-5" dirty="0">
                          <a:solidFill>
                            <a:srgbClr val="FFFFFF"/>
                          </a:solidFill>
                          <a:latin typeface="Trebuchet MS"/>
                          <a:cs typeface="Trebuchet MS"/>
                        </a:rPr>
                        <a:t>szántókkal  </a:t>
                      </a:r>
                      <a:r>
                        <a:rPr sz="1400" spc="-10" dirty="0">
                          <a:solidFill>
                            <a:srgbClr val="FFFFFF"/>
                          </a:solidFill>
                          <a:latin typeface="Trebuchet MS"/>
                          <a:cs typeface="Trebuchet MS"/>
                        </a:rPr>
                        <a:t>körülvett</a:t>
                      </a:r>
                      <a:r>
                        <a:rPr sz="1400" spc="-15" dirty="0">
                          <a:solidFill>
                            <a:srgbClr val="FFFFFF"/>
                          </a:solidFill>
                          <a:latin typeface="Trebuchet MS"/>
                          <a:cs typeface="Trebuchet MS"/>
                        </a:rPr>
                        <a:t> </a:t>
                      </a:r>
                      <a:r>
                        <a:rPr sz="1400" spc="-10" dirty="0">
                          <a:solidFill>
                            <a:srgbClr val="FFFFFF"/>
                          </a:solidFill>
                          <a:latin typeface="Trebuchet MS"/>
                          <a:cs typeface="Trebuchet MS"/>
                        </a:rPr>
                        <a:t>mocsarak)</a:t>
                      </a:r>
                      <a:endParaRPr sz="1400">
                        <a:latin typeface="Trebuchet MS"/>
                        <a:cs typeface="Trebuchet MS"/>
                      </a:endParaRPr>
                    </a:p>
                    <a:p>
                      <a:pPr marL="191770" marR="375920" indent="-160020">
                        <a:lnSpc>
                          <a:spcPct val="114199"/>
                        </a:lnSpc>
                        <a:buFont typeface="Symbol"/>
                        <a:buChar char=""/>
                        <a:tabLst>
                          <a:tab pos="192405" algn="l"/>
                        </a:tabLst>
                      </a:pPr>
                      <a:r>
                        <a:rPr sz="1400" spc="-10" dirty="0">
                          <a:solidFill>
                            <a:srgbClr val="FFFFFF"/>
                          </a:solidFill>
                          <a:latin typeface="Trebuchet MS"/>
                          <a:cs typeface="Trebuchet MS"/>
                        </a:rPr>
                        <a:t>(peri)urbán környezetben </a:t>
                      </a:r>
                      <a:r>
                        <a:rPr sz="1400" spc="-5" dirty="0">
                          <a:solidFill>
                            <a:srgbClr val="FFFFFF"/>
                          </a:solidFill>
                          <a:latin typeface="Trebuchet MS"/>
                          <a:cs typeface="Trebuchet MS"/>
                        </a:rPr>
                        <a:t>lévők </a:t>
                      </a:r>
                      <a:r>
                        <a:rPr sz="1400" spc="-10" dirty="0">
                          <a:solidFill>
                            <a:srgbClr val="FFFFFF"/>
                          </a:solidFill>
                          <a:latin typeface="Trebuchet MS"/>
                          <a:cs typeface="Trebuchet MS"/>
                        </a:rPr>
                        <a:t>(pl.  település-széli</a:t>
                      </a:r>
                      <a:r>
                        <a:rPr sz="1400" spc="-5" dirty="0">
                          <a:solidFill>
                            <a:srgbClr val="FFFFFF"/>
                          </a:solidFill>
                          <a:latin typeface="Trebuchet MS"/>
                          <a:cs typeface="Trebuchet MS"/>
                        </a:rPr>
                        <a:t> </a:t>
                      </a:r>
                      <a:r>
                        <a:rPr sz="1400" spc="-10" dirty="0">
                          <a:solidFill>
                            <a:srgbClr val="FFFFFF"/>
                          </a:solidFill>
                          <a:latin typeface="Trebuchet MS"/>
                          <a:cs typeface="Trebuchet MS"/>
                        </a:rPr>
                        <a:t>mocsarak)</a:t>
                      </a:r>
                      <a:endParaRPr sz="1400">
                        <a:latin typeface="Trebuchet MS"/>
                        <a:cs typeface="Trebuchet MS"/>
                      </a:endParaRPr>
                    </a:p>
                  </a:txBody>
                  <a:tcPr marL="0" marR="0" marT="5392" marB="0">
                    <a:lnL w="6350">
                      <a:solidFill>
                        <a:srgbClr val="FFFFFF"/>
                      </a:solidFill>
                      <a:prstDash val="solid"/>
                    </a:lnL>
                    <a:lnR w="6350">
                      <a:solidFill>
                        <a:srgbClr val="FFFFFF"/>
                      </a:solidFill>
                      <a:prstDash val="solid"/>
                    </a:lnR>
                    <a:lnT w="6350">
                      <a:solidFill>
                        <a:srgbClr val="FFFFFF"/>
                      </a:solidFill>
                      <a:prstDash val="solid"/>
                    </a:lnT>
                    <a:lnB w="6350">
                      <a:solidFill>
                        <a:srgbClr val="FFFFFF"/>
                      </a:solidFill>
                      <a:prstDash val="solid"/>
                    </a:lnB>
                    <a:solidFill>
                      <a:srgbClr val="3D6671"/>
                    </a:solidFill>
                  </a:tcPr>
                </a:tc>
                <a:tc>
                  <a:txBody>
                    <a:bodyPr/>
                    <a:lstStyle/>
                    <a:p>
                      <a:pPr marL="191770" indent="-160020">
                        <a:lnSpc>
                          <a:spcPct val="100000"/>
                        </a:lnSpc>
                        <a:spcBef>
                          <a:spcPts val="45"/>
                        </a:spcBef>
                        <a:buFont typeface="Symbol"/>
                        <a:buChar char=""/>
                        <a:tabLst>
                          <a:tab pos="192405" algn="l"/>
                        </a:tabLst>
                      </a:pPr>
                      <a:r>
                        <a:rPr sz="1400" spc="-10" dirty="0">
                          <a:solidFill>
                            <a:srgbClr val="FFFFFF"/>
                          </a:solidFill>
                          <a:latin typeface="Trebuchet MS"/>
                          <a:cs typeface="Trebuchet MS"/>
                        </a:rPr>
                        <a:t>magas adventív-fertőzöttségű</a:t>
                      </a:r>
                      <a:r>
                        <a:rPr sz="1400" dirty="0">
                          <a:solidFill>
                            <a:srgbClr val="FFFFFF"/>
                          </a:solidFill>
                          <a:latin typeface="Trebuchet MS"/>
                          <a:cs typeface="Trebuchet MS"/>
                        </a:rPr>
                        <a:t> </a:t>
                      </a:r>
                      <a:r>
                        <a:rPr sz="1400" spc="-10" dirty="0">
                          <a:solidFill>
                            <a:srgbClr val="FFFFFF"/>
                          </a:solidFill>
                          <a:latin typeface="Trebuchet MS"/>
                          <a:cs typeface="Trebuchet MS"/>
                        </a:rPr>
                        <a:t>(pl.</a:t>
                      </a:r>
                      <a:endParaRPr sz="1400">
                        <a:latin typeface="Trebuchet MS"/>
                        <a:cs typeface="Trebuchet MS"/>
                      </a:endParaRPr>
                    </a:p>
                    <a:p>
                      <a:pPr marL="191770">
                        <a:lnSpc>
                          <a:spcPct val="100000"/>
                        </a:lnSpc>
                        <a:spcBef>
                          <a:spcPts val="254"/>
                        </a:spcBef>
                      </a:pPr>
                      <a:r>
                        <a:rPr sz="1400" spc="-10" dirty="0">
                          <a:solidFill>
                            <a:srgbClr val="FFFFFF"/>
                          </a:solidFill>
                          <a:latin typeface="Trebuchet MS"/>
                          <a:cs typeface="Trebuchet MS"/>
                        </a:rPr>
                        <a:t>ártéri </a:t>
                      </a:r>
                      <a:r>
                        <a:rPr sz="1400" spc="-5" dirty="0">
                          <a:solidFill>
                            <a:srgbClr val="FFFFFF"/>
                          </a:solidFill>
                          <a:latin typeface="Trebuchet MS"/>
                          <a:cs typeface="Trebuchet MS"/>
                        </a:rPr>
                        <a:t>spontán</a:t>
                      </a:r>
                      <a:r>
                        <a:rPr sz="1400" dirty="0">
                          <a:solidFill>
                            <a:srgbClr val="FFFFFF"/>
                          </a:solidFill>
                          <a:latin typeface="Trebuchet MS"/>
                          <a:cs typeface="Trebuchet MS"/>
                        </a:rPr>
                        <a:t> </a:t>
                      </a:r>
                      <a:r>
                        <a:rPr sz="1400" spc="-5" dirty="0">
                          <a:solidFill>
                            <a:srgbClr val="FFFFFF"/>
                          </a:solidFill>
                          <a:latin typeface="Trebuchet MS"/>
                          <a:cs typeface="Trebuchet MS"/>
                        </a:rPr>
                        <a:t>erdők)</a:t>
                      </a:r>
                      <a:endParaRPr sz="1400">
                        <a:latin typeface="Trebuchet MS"/>
                        <a:cs typeface="Trebuchet MS"/>
                      </a:endParaRPr>
                    </a:p>
                    <a:p>
                      <a:pPr marL="191770" marR="379095" indent="-160020">
                        <a:lnSpc>
                          <a:spcPct val="114199"/>
                        </a:lnSpc>
                        <a:buFont typeface="Symbol"/>
                        <a:buChar char=""/>
                        <a:tabLst>
                          <a:tab pos="192405" algn="l"/>
                        </a:tabLst>
                      </a:pPr>
                      <a:r>
                        <a:rPr sz="1400" spc="-10" dirty="0">
                          <a:solidFill>
                            <a:srgbClr val="FFFFFF"/>
                          </a:solidFill>
                          <a:latin typeface="Trebuchet MS"/>
                          <a:cs typeface="Trebuchet MS"/>
                        </a:rPr>
                        <a:t>közepes adventív-fertőzöttségű (pl.  dombsági mocsarak)</a:t>
                      </a:r>
                      <a:endParaRPr sz="1400">
                        <a:latin typeface="Trebuchet MS"/>
                        <a:cs typeface="Trebuchet MS"/>
                      </a:endParaRPr>
                    </a:p>
                    <a:p>
                      <a:pPr marL="191770" marR="24130" indent="-160020">
                        <a:lnSpc>
                          <a:spcPct val="114199"/>
                        </a:lnSpc>
                        <a:buFont typeface="Symbol"/>
                        <a:buChar char=""/>
                        <a:tabLst>
                          <a:tab pos="192405" algn="l"/>
                        </a:tabLst>
                      </a:pPr>
                      <a:r>
                        <a:rPr sz="1400" spc="-10" dirty="0">
                          <a:solidFill>
                            <a:srgbClr val="FFFFFF"/>
                          </a:solidFill>
                          <a:latin typeface="Trebuchet MS"/>
                          <a:cs typeface="Trebuchet MS"/>
                        </a:rPr>
                        <a:t>alacsony adventív-fertőzöttségű (pl.  dombsági </a:t>
                      </a:r>
                      <a:r>
                        <a:rPr sz="1400" spc="-5" dirty="0">
                          <a:solidFill>
                            <a:srgbClr val="FFFFFF"/>
                          </a:solidFill>
                          <a:latin typeface="Trebuchet MS"/>
                          <a:cs typeface="Trebuchet MS"/>
                        </a:rPr>
                        <a:t>és síksági lápok, szikespusztai  </a:t>
                      </a:r>
                      <a:r>
                        <a:rPr sz="1400" spc="-10" dirty="0">
                          <a:solidFill>
                            <a:srgbClr val="FFFFFF"/>
                          </a:solidFill>
                          <a:latin typeface="Trebuchet MS"/>
                          <a:cs typeface="Trebuchet MS"/>
                        </a:rPr>
                        <a:t>mocsarak)</a:t>
                      </a:r>
                      <a:endParaRPr sz="1400">
                        <a:latin typeface="Trebuchet MS"/>
                        <a:cs typeface="Trebuchet MS"/>
                      </a:endParaRPr>
                    </a:p>
                  </a:txBody>
                  <a:tcPr marL="0" marR="0" marT="5392" marB="0">
                    <a:lnL w="6350">
                      <a:solidFill>
                        <a:srgbClr val="FFFFFF"/>
                      </a:solidFill>
                      <a:prstDash val="solid"/>
                    </a:lnL>
                    <a:lnR w="6350">
                      <a:solidFill>
                        <a:srgbClr val="FFFFFF"/>
                      </a:solidFill>
                      <a:prstDash val="solid"/>
                    </a:lnR>
                    <a:lnT w="6350">
                      <a:solidFill>
                        <a:srgbClr val="FFFFFF"/>
                      </a:solidFill>
                      <a:prstDash val="solid"/>
                    </a:lnT>
                    <a:lnB w="6350">
                      <a:solidFill>
                        <a:srgbClr val="FFFFFF"/>
                      </a:solidFill>
                      <a:prstDash val="solid"/>
                    </a:lnB>
                    <a:solidFill>
                      <a:srgbClr val="3D6671"/>
                    </a:solidFill>
                  </a:tcPr>
                </a:tc>
                <a:extLst>
                  <a:ext uri="{0D108BD9-81ED-4DB2-BD59-A6C34878D82A}">
                    <a16:rowId xmlns:a16="http://schemas.microsoft.com/office/drawing/2014/main" val="1000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Kép 33">
            <a:extLst>
              <a:ext uri="{FF2B5EF4-FFF2-40B4-BE49-F238E27FC236}">
                <a16:creationId xmlns:a16="http://schemas.microsoft.com/office/drawing/2014/main" id="{C44A9BEB-774F-9D48-443F-E5AE3F9C4213}"/>
              </a:ext>
            </a:extLst>
          </p:cNvPr>
          <p:cNvPicPr>
            <a:picLocks noChangeAspect="1"/>
          </p:cNvPicPr>
          <p:nvPr/>
        </p:nvPicPr>
        <p:blipFill>
          <a:blip r:embed="rId2">
            <a:lum bright="70000" contrast="-70000"/>
          </a:blip>
          <a:stretch>
            <a:fillRect/>
          </a:stretch>
        </p:blipFill>
        <p:spPr>
          <a:xfrm>
            <a:off x="466734" y="4630337"/>
            <a:ext cx="14170560" cy="9975824"/>
          </a:xfrm>
          <a:prstGeom prst="rect">
            <a:avLst/>
          </a:prstGeom>
        </p:spPr>
      </p:pic>
      <p:sp>
        <p:nvSpPr>
          <p:cNvPr id="4" name="Szövegdoboz 3">
            <a:extLst>
              <a:ext uri="{FF2B5EF4-FFF2-40B4-BE49-F238E27FC236}">
                <a16:creationId xmlns:a16="http://schemas.microsoft.com/office/drawing/2014/main" id="{7A6F4D06-61C5-069E-2534-B9BBFB938EAB}"/>
              </a:ext>
            </a:extLst>
          </p:cNvPr>
          <p:cNvSpPr txBox="1"/>
          <p:nvPr/>
        </p:nvSpPr>
        <p:spPr>
          <a:xfrm>
            <a:off x="1984995" y="245729"/>
            <a:ext cx="12393468" cy="3516976"/>
          </a:xfrm>
          <a:prstGeom prst="rect">
            <a:avLst/>
          </a:prstGeom>
          <a:solidFill>
            <a:srgbClr val="067241"/>
          </a:solidFill>
        </p:spPr>
        <p:txBody>
          <a:bodyPr wrap="square" tIns="71717" bIns="71717" rtlCol="0">
            <a:spAutoFit/>
          </a:bodyPr>
          <a:lstStyle/>
          <a:p>
            <a:pPr algn="ctr" defTabSz="303581"/>
            <a:r>
              <a:rPr lang="hu-HU" sz="3187" b="1" kern="0" cap="all" dirty="0">
                <a:solidFill>
                  <a:prstClr val="white"/>
                </a:solidFill>
                <a:effectLst>
                  <a:outerShdw blurRad="38100" dist="38100" dir="2700000" algn="tl">
                    <a:srgbClr val="000000">
                      <a:alpha val="43137"/>
                    </a:srgbClr>
                  </a:outerShdw>
                </a:effectLst>
                <a:latin typeface="Segoe UI" panose="020B0502040204020203" pitchFamily="34" charset="0"/>
                <a:ea typeface="Calibri" panose="020F0502020204030204" pitchFamily="34" charset="0"/>
                <a:cs typeface="Segoe UI" panose="020B0502040204020203" pitchFamily="34" charset="0"/>
              </a:rPr>
              <a:t>Integrált archaeobotanikai módszerek</a:t>
            </a:r>
          </a:p>
          <a:p>
            <a:pPr algn="ctr" defTabSz="303581"/>
            <a:r>
              <a:rPr lang="hu-HU" sz="3187" b="1" kern="0" cap="all" dirty="0">
                <a:solidFill>
                  <a:prstClr val="white"/>
                </a:solidFill>
                <a:effectLst>
                  <a:outerShdw blurRad="38100" dist="38100" dir="2700000" algn="tl">
                    <a:srgbClr val="000000">
                      <a:alpha val="43137"/>
                    </a:srgbClr>
                  </a:outerShdw>
                </a:effectLst>
                <a:latin typeface="Segoe UI" panose="020B0502040204020203" pitchFamily="34" charset="0"/>
                <a:ea typeface="Calibri" panose="020F0502020204030204" pitchFamily="34" charset="0"/>
                <a:cs typeface="Segoe UI" panose="020B0502040204020203" pitchFamily="34" charset="0"/>
              </a:rPr>
              <a:t>a háztartás régészeti kutatás szolgálatában</a:t>
            </a:r>
          </a:p>
          <a:p>
            <a:pPr algn="ctr" defTabSz="303581"/>
            <a:r>
              <a:rPr lang="hu-HU" sz="3187" b="1" kern="0" cap="all" dirty="0">
                <a:solidFill>
                  <a:prstClr val="white"/>
                </a:solidFill>
                <a:effectLst>
                  <a:outerShdw blurRad="38100" dist="38100" dir="2700000" algn="tl">
                    <a:srgbClr val="000000">
                      <a:alpha val="43137"/>
                    </a:srgbClr>
                  </a:outerShdw>
                </a:effectLst>
                <a:latin typeface="Segoe UI" panose="020B0502040204020203" pitchFamily="34" charset="0"/>
                <a:ea typeface="Calibri" panose="020F0502020204030204" pitchFamily="34" charset="0"/>
                <a:cs typeface="Segoe UI" panose="020B0502040204020203" pitchFamily="34" charset="0"/>
              </a:rPr>
              <a:t>– bemutatkozik a </a:t>
            </a:r>
            <a:r>
              <a:rPr lang="hu-HU" sz="3187" b="1" i="1" kern="0" cap="all" dirty="0">
                <a:solidFill>
                  <a:prstClr val="white"/>
                </a:solidFill>
                <a:effectLst>
                  <a:outerShdw blurRad="38100" dist="38100" dir="2700000" algn="tl">
                    <a:srgbClr val="000000">
                      <a:alpha val="43137"/>
                    </a:srgbClr>
                  </a:outerShdw>
                </a:effectLst>
                <a:latin typeface="Segoe UI" panose="020B0502040204020203" pitchFamily="34" charset="0"/>
                <a:ea typeface="Calibri" panose="020F0502020204030204" pitchFamily="34" charset="0"/>
                <a:cs typeface="Segoe UI" panose="020B0502040204020203" pitchFamily="34" charset="0"/>
              </a:rPr>
              <a:t>DAAMBA</a:t>
            </a:r>
            <a:r>
              <a:rPr lang="hu-HU" sz="3187" b="1" kern="0" cap="all" dirty="0">
                <a:solidFill>
                  <a:prstClr val="white"/>
                </a:solidFill>
                <a:effectLst>
                  <a:outerShdw blurRad="38100" dist="38100" dir="2700000" algn="tl">
                    <a:srgbClr val="000000">
                      <a:alpha val="43137"/>
                    </a:srgbClr>
                  </a:outerShdw>
                </a:effectLst>
                <a:latin typeface="Segoe UI" panose="020B0502040204020203" pitchFamily="34" charset="0"/>
                <a:ea typeface="Calibri" panose="020F0502020204030204" pitchFamily="34" charset="0"/>
                <a:cs typeface="Segoe UI" panose="020B0502040204020203" pitchFamily="34" charset="0"/>
              </a:rPr>
              <a:t> projekt</a:t>
            </a:r>
          </a:p>
          <a:p>
            <a:pPr algn="ctr" defTabSz="303581"/>
            <a:endParaRPr lang="hu-HU" sz="1195" kern="0" cap="all" dirty="0">
              <a:solidFill>
                <a:prstClr val="white"/>
              </a:solidFill>
              <a:effectLst>
                <a:outerShdw blurRad="38100" dist="38100" dir="2700000" algn="tl">
                  <a:srgbClr val="000000">
                    <a:alpha val="43137"/>
                  </a:srgbClr>
                </a:outerShdw>
              </a:effectLst>
              <a:latin typeface="Segoe UI" panose="020B0502040204020203" pitchFamily="34" charset="0"/>
              <a:ea typeface="Calibri" panose="020F0502020204030204" pitchFamily="34" charset="0"/>
              <a:cs typeface="Segoe UI" panose="020B0502040204020203" pitchFamily="34" charset="0"/>
            </a:endParaRPr>
          </a:p>
          <a:p>
            <a:pPr algn="ctr" defTabSz="303581"/>
            <a:r>
              <a:rPr lang="hu-HU" sz="2390" kern="0" cap="all" dirty="0">
                <a:solidFill>
                  <a:prstClr val="white"/>
                </a:solidFill>
                <a:effectLst>
                  <a:outerShdw blurRad="38100" dist="38100" dir="2700000" algn="tl">
                    <a:srgbClr val="000000">
                      <a:alpha val="43137"/>
                    </a:srgbClr>
                  </a:outerShdw>
                </a:effectLst>
                <a:latin typeface="Segoe UI" panose="020B0502040204020203" pitchFamily="34" charset="0"/>
                <a:ea typeface="Calibri" panose="020F0502020204030204" pitchFamily="34" charset="0"/>
                <a:cs typeface="Segoe UI" panose="020B0502040204020203" pitchFamily="34" charset="0"/>
              </a:rPr>
              <a:t>Pető Ákos</a:t>
            </a:r>
            <a:r>
              <a:rPr lang="hu-HU" sz="2390" kern="0" cap="all" baseline="30000" dirty="0">
                <a:solidFill>
                  <a:prstClr val="white"/>
                </a:solidFill>
                <a:effectLst>
                  <a:outerShdw blurRad="38100" dist="38100" dir="2700000" algn="tl">
                    <a:srgbClr val="000000">
                      <a:alpha val="43137"/>
                    </a:srgbClr>
                  </a:outerShdw>
                </a:effectLst>
                <a:latin typeface="Segoe UI" panose="020B0502040204020203" pitchFamily="34" charset="0"/>
                <a:ea typeface="Calibri" panose="020F0502020204030204" pitchFamily="34" charset="0"/>
                <a:cs typeface="Segoe UI" panose="020B0502040204020203" pitchFamily="34" charset="0"/>
              </a:rPr>
              <a:t>1* </a:t>
            </a:r>
            <a:r>
              <a:rPr lang="hu-HU" sz="2390" kern="0" cap="all" dirty="0">
                <a:solidFill>
                  <a:prstClr val="white"/>
                </a:solidFill>
                <a:effectLst>
                  <a:outerShdw blurRad="38100" dist="38100" dir="2700000" algn="tl">
                    <a:srgbClr val="000000">
                      <a:alpha val="43137"/>
                    </a:srgbClr>
                  </a:outerShdw>
                </a:effectLst>
                <a:latin typeface="Segoe UI" panose="020B0502040204020203" pitchFamily="34" charset="0"/>
                <a:ea typeface="Calibri" panose="020F0502020204030204" pitchFamily="34" charset="0"/>
                <a:cs typeface="Segoe UI" panose="020B0502040204020203" pitchFamily="34" charset="0"/>
              </a:rPr>
              <a:t>– Kovács Gabriella</a:t>
            </a:r>
            <a:r>
              <a:rPr lang="hu-HU" sz="2390" kern="0" cap="all" baseline="30000" dirty="0">
                <a:solidFill>
                  <a:prstClr val="white"/>
                </a:solidFill>
                <a:effectLst>
                  <a:outerShdw blurRad="38100" dist="38100" dir="2700000" algn="tl">
                    <a:srgbClr val="000000">
                      <a:alpha val="43137"/>
                    </a:srgbClr>
                  </a:outerShdw>
                </a:effectLst>
                <a:latin typeface="Segoe UI" panose="020B0502040204020203" pitchFamily="34" charset="0"/>
                <a:ea typeface="Calibri" panose="020F0502020204030204" pitchFamily="34" charset="0"/>
                <a:cs typeface="Segoe UI" panose="020B0502040204020203" pitchFamily="34" charset="0"/>
              </a:rPr>
              <a:t>2 </a:t>
            </a:r>
            <a:r>
              <a:rPr lang="hu-HU" sz="2390" kern="0" cap="all" dirty="0">
                <a:solidFill>
                  <a:prstClr val="white"/>
                </a:solidFill>
                <a:effectLst>
                  <a:outerShdw blurRad="38100" dist="38100" dir="2700000" algn="tl">
                    <a:srgbClr val="000000">
                      <a:alpha val="43137"/>
                    </a:srgbClr>
                  </a:outerShdw>
                </a:effectLst>
                <a:latin typeface="Segoe UI" panose="020B0502040204020203" pitchFamily="34" charset="0"/>
                <a:ea typeface="Calibri" panose="020F0502020204030204" pitchFamily="34" charset="0"/>
                <a:cs typeface="Segoe UI" panose="020B0502040204020203" pitchFamily="34" charset="0"/>
              </a:rPr>
              <a:t>– Saláta Dénes</a:t>
            </a:r>
            <a:r>
              <a:rPr lang="hu-HU" sz="2390" kern="0" cap="all" baseline="30000" dirty="0">
                <a:solidFill>
                  <a:prstClr val="white"/>
                </a:solidFill>
                <a:effectLst>
                  <a:outerShdw blurRad="38100" dist="38100" dir="2700000" algn="tl">
                    <a:srgbClr val="000000">
                      <a:alpha val="43137"/>
                    </a:srgbClr>
                  </a:outerShdw>
                </a:effectLst>
                <a:latin typeface="Segoe UI" panose="020B0502040204020203" pitchFamily="34" charset="0"/>
                <a:ea typeface="Calibri" panose="020F0502020204030204" pitchFamily="34" charset="0"/>
                <a:cs typeface="Segoe UI" panose="020B0502040204020203" pitchFamily="34" charset="0"/>
              </a:rPr>
              <a:t>1 </a:t>
            </a:r>
            <a:r>
              <a:rPr lang="hu-HU" sz="2390" kern="0" cap="all" dirty="0">
                <a:solidFill>
                  <a:prstClr val="white"/>
                </a:solidFill>
                <a:effectLst>
                  <a:outerShdw blurRad="38100" dist="38100" dir="2700000" algn="tl">
                    <a:srgbClr val="000000">
                      <a:alpha val="43137"/>
                    </a:srgbClr>
                  </a:outerShdw>
                </a:effectLst>
                <a:latin typeface="Segoe UI" panose="020B0502040204020203" pitchFamily="34" charset="0"/>
                <a:ea typeface="Calibri" panose="020F0502020204030204" pitchFamily="34" charset="0"/>
                <a:cs typeface="Segoe UI" panose="020B0502040204020203" pitchFamily="34" charset="0"/>
              </a:rPr>
              <a:t>– </a:t>
            </a:r>
            <a:r>
              <a:rPr lang="hu-HU" sz="2390" kern="0" cap="all" dirty="0" err="1">
                <a:solidFill>
                  <a:prstClr val="white"/>
                </a:solidFill>
                <a:effectLst>
                  <a:outerShdw blurRad="38100" dist="38100" dir="2700000" algn="tl">
                    <a:srgbClr val="000000">
                      <a:alpha val="43137"/>
                    </a:srgbClr>
                  </a:outerShdw>
                </a:effectLst>
                <a:latin typeface="Segoe UI" panose="020B0502040204020203" pitchFamily="34" charset="0"/>
                <a:ea typeface="Calibri" panose="020F0502020204030204" pitchFamily="34" charset="0"/>
                <a:cs typeface="Segoe UI" panose="020B0502040204020203" pitchFamily="34" charset="0"/>
              </a:rPr>
              <a:t>Vomberg</a:t>
            </a:r>
            <a:r>
              <a:rPr lang="hu-HU" sz="2390" kern="0" cap="all" dirty="0">
                <a:solidFill>
                  <a:prstClr val="white"/>
                </a:solidFill>
                <a:effectLst>
                  <a:outerShdw blurRad="38100" dist="38100" dir="2700000" algn="tl">
                    <a:srgbClr val="000000">
                      <a:alpha val="43137"/>
                    </a:srgbClr>
                  </a:outerShdw>
                </a:effectLst>
                <a:latin typeface="Segoe UI" panose="020B0502040204020203" pitchFamily="34" charset="0"/>
                <a:ea typeface="Calibri" panose="020F0502020204030204" pitchFamily="34" charset="0"/>
                <a:cs typeface="Segoe UI" panose="020B0502040204020203" pitchFamily="34" charset="0"/>
              </a:rPr>
              <a:t> Frigyes</a:t>
            </a:r>
            <a:r>
              <a:rPr lang="hu-HU" sz="2390" kern="0" cap="all" baseline="30000" dirty="0">
                <a:solidFill>
                  <a:prstClr val="white"/>
                </a:solidFill>
                <a:effectLst>
                  <a:outerShdw blurRad="38100" dist="38100" dir="2700000" algn="tl">
                    <a:srgbClr val="000000">
                      <a:alpha val="43137"/>
                    </a:srgbClr>
                  </a:outerShdw>
                </a:effectLst>
                <a:latin typeface="Segoe UI" panose="020B0502040204020203" pitchFamily="34" charset="0"/>
                <a:ea typeface="Calibri" panose="020F0502020204030204" pitchFamily="34" charset="0"/>
                <a:cs typeface="Segoe UI" panose="020B0502040204020203" pitchFamily="34" charset="0"/>
              </a:rPr>
              <a:t>1 </a:t>
            </a:r>
            <a:r>
              <a:rPr lang="hu-HU" sz="2390" kern="0" cap="all" dirty="0">
                <a:solidFill>
                  <a:prstClr val="white"/>
                </a:solidFill>
                <a:effectLst>
                  <a:outerShdw blurRad="38100" dist="38100" dir="2700000" algn="tl">
                    <a:srgbClr val="000000">
                      <a:alpha val="43137"/>
                    </a:srgbClr>
                  </a:outerShdw>
                </a:effectLst>
                <a:latin typeface="Segoe UI" panose="020B0502040204020203" pitchFamily="34" charset="0"/>
                <a:ea typeface="Calibri" panose="020F0502020204030204" pitchFamily="34" charset="0"/>
                <a:cs typeface="Segoe UI" panose="020B0502040204020203" pitchFamily="34" charset="0"/>
              </a:rPr>
              <a:t>–</a:t>
            </a:r>
          </a:p>
          <a:p>
            <a:pPr algn="ctr" defTabSz="303581"/>
            <a:r>
              <a:rPr lang="hu-HU" sz="2390" kern="0" cap="all" dirty="0">
                <a:solidFill>
                  <a:prstClr val="white"/>
                </a:solidFill>
                <a:effectLst>
                  <a:outerShdw blurRad="38100" dist="38100" dir="2700000" algn="tl">
                    <a:srgbClr val="000000">
                      <a:alpha val="43137"/>
                    </a:srgbClr>
                  </a:outerShdw>
                </a:effectLst>
                <a:latin typeface="Segoe UI" panose="020B0502040204020203" pitchFamily="34" charset="0"/>
                <a:ea typeface="Calibri" panose="020F0502020204030204" pitchFamily="34" charset="0"/>
                <a:cs typeface="Segoe UI" panose="020B0502040204020203" pitchFamily="34" charset="0"/>
              </a:rPr>
              <a:t>Lisztes-Szabó Zsuzsa</a:t>
            </a:r>
            <a:r>
              <a:rPr lang="hu-HU" sz="2390" kern="0" cap="all" baseline="30000" dirty="0">
                <a:solidFill>
                  <a:prstClr val="white"/>
                </a:solidFill>
                <a:effectLst>
                  <a:outerShdw blurRad="38100" dist="38100" dir="2700000" algn="tl">
                    <a:srgbClr val="000000">
                      <a:alpha val="43137"/>
                    </a:srgbClr>
                  </a:outerShdw>
                </a:effectLst>
                <a:latin typeface="Segoe UI" panose="020B0502040204020203" pitchFamily="34" charset="0"/>
                <a:ea typeface="Calibri" panose="020F0502020204030204" pitchFamily="34" charset="0"/>
                <a:cs typeface="Segoe UI" panose="020B0502040204020203" pitchFamily="34" charset="0"/>
              </a:rPr>
              <a:t>3 </a:t>
            </a:r>
            <a:r>
              <a:rPr lang="hu-HU" sz="2390" kern="0" cap="all" dirty="0">
                <a:solidFill>
                  <a:prstClr val="white"/>
                </a:solidFill>
                <a:effectLst>
                  <a:outerShdw blurRad="38100" dist="38100" dir="2700000" algn="tl">
                    <a:srgbClr val="000000">
                      <a:alpha val="43137"/>
                    </a:srgbClr>
                  </a:outerShdw>
                </a:effectLst>
                <a:latin typeface="Segoe UI" panose="020B0502040204020203" pitchFamily="34" charset="0"/>
                <a:ea typeface="Calibri" panose="020F0502020204030204" pitchFamily="34" charset="0"/>
                <a:cs typeface="Segoe UI" panose="020B0502040204020203" pitchFamily="34" charset="0"/>
              </a:rPr>
              <a:t>– VICZE MAGDOLNA</a:t>
            </a:r>
            <a:r>
              <a:rPr lang="hu-HU" sz="2390" kern="0" cap="all" baseline="30000" dirty="0">
                <a:solidFill>
                  <a:prstClr val="white"/>
                </a:solidFill>
                <a:effectLst>
                  <a:outerShdw blurRad="38100" dist="38100" dir="2700000" algn="tl">
                    <a:srgbClr val="000000">
                      <a:alpha val="43137"/>
                    </a:srgbClr>
                  </a:outerShdw>
                </a:effectLst>
                <a:latin typeface="Segoe UI" panose="020B0502040204020203" pitchFamily="34" charset="0"/>
                <a:ea typeface="Calibri" panose="020F0502020204030204" pitchFamily="34" charset="0"/>
                <a:cs typeface="Segoe UI" panose="020B0502040204020203" pitchFamily="34" charset="0"/>
              </a:rPr>
              <a:t>2</a:t>
            </a:r>
          </a:p>
          <a:p>
            <a:pPr algn="ctr" defTabSz="303581"/>
            <a:r>
              <a:rPr lang="hu-HU" sz="1594" kern="0" baseline="30000" dirty="0">
                <a:solidFill>
                  <a:prstClr val="white"/>
                </a:solidFill>
                <a:effectLst>
                  <a:outerShdw blurRad="38100" dist="38100" dir="2700000" algn="tl">
                    <a:srgbClr val="000000">
                      <a:alpha val="43137"/>
                    </a:srgbClr>
                  </a:outerShdw>
                </a:effectLst>
                <a:latin typeface="Segoe UI" panose="020B0502040204020203" pitchFamily="34" charset="0"/>
                <a:ea typeface="Calibri" panose="020F0502020204030204" pitchFamily="34" charset="0"/>
                <a:cs typeface="Segoe UI" panose="020B0502040204020203" pitchFamily="34" charset="0"/>
              </a:rPr>
              <a:t>1</a:t>
            </a:r>
            <a:r>
              <a:rPr lang="hu-HU" sz="1594" kern="0" dirty="0">
                <a:solidFill>
                  <a:prstClr val="white"/>
                </a:solidFill>
                <a:effectLst>
                  <a:outerShdw blurRad="38100" dist="38100" dir="2700000" algn="tl">
                    <a:srgbClr val="000000">
                      <a:alpha val="43137"/>
                    </a:srgbClr>
                  </a:outerShdw>
                </a:effectLst>
                <a:latin typeface="Segoe UI" panose="020B0502040204020203" pitchFamily="34" charset="0"/>
                <a:ea typeface="Calibri" panose="020F0502020204030204" pitchFamily="34" charset="0"/>
                <a:cs typeface="Segoe UI" panose="020B0502040204020203" pitchFamily="34" charset="0"/>
              </a:rPr>
              <a:t>Magyar Agrár- és Élettudományi Egyetem, Vadgazdálkodási és Természetvédelmi Intézet, Természetvédelmi és Tájgazdálkodási Tanszék</a:t>
            </a:r>
          </a:p>
          <a:p>
            <a:pPr algn="ctr" defTabSz="303581"/>
            <a:r>
              <a:rPr lang="hu-HU" sz="1594" kern="0" baseline="30000" dirty="0">
                <a:solidFill>
                  <a:prstClr val="white"/>
                </a:solidFill>
                <a:effectLst>
                  <a:outerShdw blurRad="38100" dist="38100" dir="2700000" algn="tl">
                    <a:srgbClr val="000000">
                      <a:alpha val="43137"/>
                    </a:srgbClr>
                  </a:outerShdw>
                </a:effectLst>
                <a:latin typeface="Segoe UI" panose="020B0502040204020203" pitchFamily="34" charset="0"/>
                <a:ea typeface="Calibri" panose="020F0502020204030204" pitchFamily="34" charset="0"/>
                <a:cs typeface="Segoe UI" panose="020B0502040204020203" pitchFamily="34" charset="0"/>
              </a:rPr>
              <a:t>2</a:t>
            </a:r>
            <a:r>
              <a:rPr lang="hu-HU" sz="1594" kern="0" dirty="0">
                <a:solidFill>
                  <a:prstClr val="white"/>
                </a:solidFill>
                <a:effectLst>
                  <a:outerShdw blurRad="38100" dist="38100" dir="2700000" algn="tl">
                    <a:srgbClr val="000000">
                      <a:alpha val="43137"/>
                    </a:srgbClr>
                  </a:outerShdw>
                </a:effectLst>
                <a:latin typeface="Segoe UI" panose="020B0502040204020203" pitchFamily="34" charset="0"/>
                <a:ea typeface="Calibri" panose="020F0502020204030204" pitchFamily="34" charset="0"/>
                <a:cs typeface="Segoe UI" panose="020B0502040204020203" pitchFamily="34" charset="0"/>
              </a:rPr>
              <a:t>Magyar Nemzeti Múzeum, Nemzeti Régészeti Intézet, </a:t>
            </a:r>
            <a:r>
              <a:rPr lang="hu-HU" sz="1594" kern="0" dirty="0" err="1">
                <a:solidFill>
                  <a:prstClr val="white"/>
                </a:solidFill>
                <a:effectLst>
                  <a:outerShdw blurRad="38100" dist="38100" dir="2700000" algn="tl">
                    <a:srgbClr val="000000">
                      <a:alpha val="43137"/>
                    </a:srgbClr>
                  </a:outerShdw>
                </a:effectLst>
                <a:latin typeface="Segoe UI" panose="020B0502040204020203" pitchFamily="34" charset="0"/>
                <a:ea typeface="Calibri" panose="020F0502020204030204" pitchFamily="34" charset="0"/>
                <a:cs typeface="Segoe UI" panose="020B0502040204020203" pitchFamily="34" charset="0"/>
              </a:rPr>
              <a:t>Archeometriai</a:t>
            </a:r>
            <a:r>
              <a:rPr lang="hu-HU" sz="1594" kern="0" dirty="0">
                <a:solidFill>
                  <a:prstClr val="white"/>
                </a:solidFill>
                <a:effectLst>
                  <a:outerShdw blurRad="38100" dist="38100" dir="2700000" algn="tl">
                    <a:srgbClr val="000000">
                      <a:alpha val="43137"/>
                    </a:srgbClr>
                  </a:outerShdw>
                </a:effectLst>
                <a:latin typeface="Segoe UI" panose="020B0502040204020203" pitchFamily="34" charset="0"/>
                <a:ea typeface="Calibri" panose="020F0502020204030204" pitchFamily="34" charset="0"/>
                <a:cs typeface="Segoe UI" panose="020B0502040204020203" pitchFamily="34" charset="0"/>
              </a:rPr>
              <a:t> Labor</a:t>
            </a:r>
          </a:p>
          <a:p>
            <a:pPr algn="ctr" defTabSz="303581"/>
            <a:r>
              <a:rPr lang="hu-HU" sz="1594" kern="0" baseline="30000" dirty="0">
                <a:solidFill>
                  <a:prstClr val="white"/>
                </a:solidFill>
                <a:effectLst>
                  <a:outerShdw blurRad="38100" dist="38100" dir="2700000" algn="tl">
                    <a:srgbClr val="000000">
                      <a:alpha val="43137"/>
                    </a:srgbClr>
                  </a:outerShdw>
                </a:effectLst>
                <a:latin typeface="Segoe UI" panose="020B0502040204020203" pitchFamily="34" charset="0"/>
                <a:ea typeface="Calibri" panose="020F0502020204030204" pitchFamily="34" charset="0"/>
                <a:cs typeface="Segoe UI" panose="020B0502040204020203" pitchFamily="34" charset="0"/>
              </a:rPr>
              <a:t>3</a:t>
            </a:r>
            <a:r>
              <a:rPr lang="hu-HU" sz="1594" kern="0" dirty="0">
                <a:solidFill>
                  <a:prstClr val="white"/>
                </a:solidFill>
                <a:effectLst>
                  <a:outerShdw blurRad="38100" dist="38100" dir="2700000" algn="tl">
                    <a:srgbClr val="000000">
                      <a:alpha val="43137"/>
                    </a:srgbClr>
                  </a:outerShdw>
                </a:effectLst>
                <a:latin typeface="Segoe UI" panose="020B0502040204020203" pitchFamily="34" charset="0"/>
                <a:ea typeface="Calibri" panose="020F0502020204030204" pitchFamily="34" charset="0"/>
                <a:cs typeface="Segoe UI" panose="020B0502040204020203" pitchFamily="34" charset="0"/>
              </a:rPr>
              <a:t>Atommagkutató Intézet, Izotópklimatológiai Laboratórium</a:t>
            </a:r>
          </a:p>
          <a:p>
            <a:pPr algn="ctr" defTabSz="303581"/>
            <a:r>
              <a:rPr lang="hu-HU" sz="1594" kern="0" dirty="0">
                <a:solidFill>
                  <a:prstClr val="white"/>
                </a:solidFill>
                <a:effectLst>
                  <a:outerShdw blurRad="38100" dist="38100" dir="2700000" algn="tl">
                    <a:srgbClr val="000000">
                      <a:alpha val="43137"/>
                    </a:srgbClr>
                  </a:outerShdw>
                </a:effectLst>
                <a:latin typeface="Segoe UI" panose="020B0502040204020203" pitchFamily="34" charset="0"/>
                <a:ea typeface="Calibri" panose="020F0502020204030204" pitchFamily="34" charset="0"/>
                <a:cs typeface="Segoe UI" panose="020B0502040204020203" pitchFamily="34" charset="0"/>
              </a:rPr>
              <a:t> e-mail: Peto.Akos@uni-mate.hu</a:t>
            </a:r>
          </a:p>
        </p:txBody>
      </p:sp>
      <p:sp>
        <p:nvSpPr>
          <p:cNvPr id="18" name="Téglalap 17">
            <a:extLst>
              <a:ext uri="{FF2B5EF4-FFF2-40B4-BE49-F238E27FC236}">
                <a16:creationId xmlns:a16="http://schemas.microsoft.com/office/drawing/2014/main" id="{6D42000D-1A88-FA5A-B2C8-EE3361231399}"/>
              </a:ext>
            </a:extLst>
          </p:cNvPr>
          <p:cNvSpPr/>
          <p:nvPr/>
        </p:nvSpPr>
        <p:spPr>
          <a:xfrm flipV="1">
            <a:off x="696437" y="18719264"/>
            <a:ext cx="13757431" cy="94271"/>
          </a:xfrm>
          <a:prstGeom prst="rect">
            <a:avLst/>
          </a:prstGeom>
          <a:solidFill>
            <a:srgbClr val="067241"/>
          </a:solidFill>
          <a:ln>
            <a:solidFill>
              <a:srgbClr val="0672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03581"/>
            <a:endParaRPr lang="hu-HU" sz="1195">
              <a:solidFill>
                <a:prstClr val="white"/>
              </a:solidFill>
              <a:latin typeface="Calibri" panose="020F0502020204030204"/>
            </a:endParaRPr>
          </a:p>
        </p:txBody>
      </p:sp>
      <p:sp>
        <p:nvSpPr>
          <p:cNvPr id="19" name="Szövegdoboz 18">
            <a:extLst>
              <a:ext uri="{FF2B5EF4-FFF2-40B4-BE49-F238E27FC236}">
                <a16:creationId xmlns:a16="http://schemas.microsoft.com/office/drawing/2014/main" id="{2E34E816-F38C-485F-2A89-11BC6AA1F5AC}"/>
              </a:ext>
            </a:extLst>
          </p:cNvPr>
          <p:cNvSpPr txBox="1"/>
          <p:nvPr/>
        </p:nvSpPr>
        <p:spPr>
          <a:xfrm>
            <a:off x="776031" y="18969668"/>
            <a:ext cx="13358455" cy="827919"/>
          </a:xfrm>
          <a:prstGeom prst="rect">
            <a:avLst/>
          </a:prstGeom>
          <a:noFill/>
        </p:spPr>
        <p:txBody>
          <a:bodyPr wrap="square" rtlCol="0">
            <a:spAutoFit/>
          </a:bodyPr>
          <a:lstStyle/>
          <a:p>
            <a:pPr algn="ctr" defTabSz="303581"/>
            <a:r>
              <a:rPr lang="hu-HU" sz="2390" b="1" spc="133" dirty="0">
                <a:solidFill>
                  <a:srgbClr val="117849"/>
                </a:solidFill>
                <a:latin typeface="Segoe UI" panose="020B0502040204020203" pitchFamily="34" charset="0"/>
                <a:cs typeface="Segoe UI" panose="020B0502040204020203" pitchFamily="34" charset="0"/>
              </a:rPr>
              <a:t>X. MAGYAR TÁJÖKOLÓGIAI KONFERENCIA</a:t>
            </a:r>
          </a:p>
          <a:p>
            <a:pPr algn="ctr" defTabSz="303581"/>
            <a:r>
              <a:rPr lang="hu-HU" sz="2390" b="1" spc="133" dirty="0">
                <a:solidFill>
                  <a:srgbClr val="117849"/>
                </a:solidFill>
                <a:latin typeface="Segoe UI" panose="020B0502040204020203" pitchFamily="34" charset="0"/>
                <a:cs typeface="Segoe UI" panose="020B0502040204020203" pitchFamily="34" charset="0"/>
              </a:rPr>
              <a:t>Gödöllő, 2024. szeptember 5-6.</a:t>
            </a:r>
          </a:p>
        </p:txBody>
      </p:sp>
      <p:sp>
        <p:nvSpPr>
          <p:cNvPr id="20" name="Téglalap 19">
            <a:extLst>
              <a:ext uri="{FF2B5EF4-FFF2-40B4-BE49-F238E27FC236}">
                <a16:creationId xmlns:a16="http://schemas.microsoft.com/office/drawing/2014/main" id="{7C2AF25C-9085-7269-E918-1D0EC800B093}"/>
              </a:ext>
            </a:extLst>
          </p:cNvPr>
          <p:cNvSpPr/>
          <p:nvPr/>
        </p:nvSpPr>
        <p:spPr>
          <a:xfrm>
            <a:off x="696439" y="245729"/>
            <a:ext cx="1288557" cy="3517063"/>
          </a:xfrm>
          <a:prstGeom prst="rect">
            <a:avLst/>
          </a:prstGeom>
          <a:solidFill>
            <a:srgbClr val="0672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03581"/>
            <a:endParaRPr lang="hu-HU" sz="1195" dirty="0">
              <a:solidFill>
                <a:prstClr val="white"/>
              </a:solidFill>
              <a:latin typeface="Calibri" panose="020F0502020204030204"/>
            </a:endParaRPr>
          </a:p>
        </p:txBody>
      </p:sp>
      <p:pic>
        <p:nvPicPr>
          <p:cNvPr id="6" name="Kép 5">
            <a:extLst>
              <a:ext uri="{FF2B5EF4-FFF2-40B4-BE49-F238E27FC236}">
                <a16:creationId xmlns:a16="http://schemas.microsoft.com/office/drawing/2014/main" id="{ABB1F25A-60B9-606E-4182-45FEE6F154E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00340" y="8752694"/>
            <a:ext cx="3506156" cy="2629618"/>
          </a:xfrm>
          <a:prstGeom prst="rect">
            <a:avLst/>
          </a:prstGeom>
        </p:spPr>
      </p:pic>
      <p:pic>
        <p:nvPicPr>
          <p:cNvPr id="8" name="Kép 7">
            <a:extLst>
              <a:ext uri="{FF2B5EF4-FFF2-40B4-BE49-F238E27FC236}">
                <a16:creationId xmlns:a16="http://schemas.microsoft.com/office/drawing/2014/main" id="{790AD7A3-4787-3DB9-47E9-5FC89F9EAA6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13381" y="9579870"/>
            <a:ext cx="4230147" cy="3172611"/>
          </a:xfrm>
          <a:prstGeom prst="rect">
            <a:avLst/>
          </a:prstGeom>
        </p:spPr>
      </p:pic>
      <p:pic>
        <p:nvPicPr>
          <p:cNvPr id="11" name="Kép 10">
            <a:extLst>
              <a:ext uri="{FF2B5EF4-FFF2-40B4-BE49-F238E27FC236}">
                <a16:creationId xmlns:a16="http://schemas.microsoft.com/office/drawing/2014/main" id="{298B16BB-34A8-7A93-F168-DB349721A60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16065" y="11522950"/>
            <a:ext cx="3506157" cy="2629618"/>
          </a:xfrm>
          <a:prstGeom prst="rect">
            <a:avLst/>
          </a:prstGeom>
        </p:spPr>
      </p:pic>
      <p:pic>
        <p:nvPicPr>
          <p:cNvPr id="13" name="Kép 12">
            <a:extLst>
              <a:ext uri="{FF2B5EF4-FFF2-40B4-BE49-F238E27FC236}">
                <a16:creationId xmlns:a16="http://schemas.microsoft.com/office/drawing/2014/main" id="{8C176CAA-A198-EC54-ABB6-A2EBA51D2DF9}"/>
              </a:ext>
            </a:extLst>
          </p:cNvPr>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09697" y="14845947"/>
            <a:ext cx="3749013" cy="2868674"/>
          </a:xfrm>
          <a:prstGeom prst="rect">
            <a:avLst/>
          </a:prstGeom>
        </p:spPr>
      </p:pic>
      <p:pic>
        <p:nvPicPr>
          <p:cNvPr id="15" name="Kép 14">
            <a:extLst>
              <a:ext uri="{FF2B5EF4-FFF2-40B4-BE49-F238E27FC236}">
                <a16:creationId xmlns:a16="http://schemas.microsoft.com/office/drawing/2014/main" id="{94ACC4B3-3781-CEBD-8EBD-E6F25DB6E558}"/>
              </a:ext>
            </a:extLst>
          </p:cNvPr>
          <p:cNvPicPr>
            <a:picLocks noChangeAspect="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175650" y="14826738"/>
            <a:ext cx="2618164" cy="2868674"/>
          </a:xfrm>
          <a:prstGeom prst="rect">
            <a:avLst/>
          </a:prstGeom>
        </p:spPr>
      </p:pic>
      <p:pic>
        <p:nvPicPr>
          <p:cNvPr id="17" name="Kép 16">
            <a:extLst>
              <a:ext uri="{FF2B5EF4-FFF2-40B4-BE49-F238E27FC236}">
                <a16:creationId xmlns:a16="http://schemas.microsoft.com/office/drawing/2014/main" id="{3F9C3E5B-EEAD-8059-7459-80F88F9BDCAB}"/>
              </a:ext>
            </a:extLst>
          </p:cNvPr>
          <p:cNvPicPr>
            <a:picLocks noChangeAspect="1"/>
          </p:cNvPicPr>
          <p:nvPr/>
        </p:nvPicPr>
        <p:blipFill rotWithShape="1">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l="3648" t="11562" r="3036" b="16579"/>
          <a:stretch/>
        </p:blipFill>
        <p:spPr>
          <a:xfrm>
            <a:off x="696437" y="7994409"/>
            <a:ext cx="5315371" cy="5789893"/>
          </a:xfrm>
          <a:prstGeom prst="rect">
            <a:avLst/>
          </a:prstGeom>
        </p:spPr>
      </p:pic>
      <p:grpSp>
        <p:nvGrpSpPr>
          <p:cNvPr id="32" name="Csoportba foglalás 31">
            <a:extLst>
              <a:ext uri="{FF2B5EF4-FFF2-40B4-BE49-F238E27FC236}">
                <a16:creationId xmlns:a16="http://schemas.microsoft.com/office/drawing/2014/main" id="{AE4DFD77-58D3-64B7-1E01-151E00DEF190}"/>
              </a:ext>
            </a:extLst>
          </p:cNvPr>
          <p:cNvGrpSpPr/>
          <p:nvPr/>
        </p:nvGrpSpPr>
        <p:grpSpPr>
          <a:xfrm>
            <a:off x="776031" y="328653"/>
            <a:ext cx="2079789" cy="1864638"/>
            <a:chOff x="560439" y="469526"/>
            <a:chExt cx="3178289" cy="2883274"/>
          </a:xfrm>
        </p:grpSpPr>
        <p:sp>
          <p:nvSpPr>
            <p:cNvPr id="31" name="Téglalap 30">
              <a:extLst>
                <a:ext uri="{FF2B5EF4-FFF2-40B4-BE49-F238E27FC236}">
                  <a16:creationId xmlns:a16="http://schemas.microsoft.com/office/drawing/2014/main" id="{BCFB1FEE-2AE8-656E-3D21-E96308420501}"/>
                </a:ext>
              </a:extLst>
            </p:cNvPr>
            <p:cNvSpPr/>
            <p:nvPr/>
          </p:nvSpPr>
          <p:spPr>
            <a:xfrm>
              <a:off x="560439" y="469526"/>
              <a:ext cx="3178289" cy="28832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03581"/>
              <a:endParaRPr lang="hu-HU" sz="1195">
                <a:solidFill>
                  <a:prstClr val="white"/>
                </a:solidFill>
                <a:latin typeface="Calibri" panose="020F0502020204030204"/>
              </a:endParaRPr>
            </a:p>
          </p:txBody>
        </p:sp>
        <p:pic>
          <p:nvPicPr>
            <p:cNvPr id="29" name="Kép 28">
              <a:extLst>
                <a:ext uri="{FF2B5EF4-FFF2-40B4-BE49-F238E27FC236}">
                  <a16:creationId xmlns:a16="http://schemas.microsoft.com/office/drawing/2014/main" id="{CB426633-30DE-C72F-60F8-96C6BA359ECB}"/>
                </a:ext>
              </a:extLst>
            </p:cNvPr>
            <p:cNvPicPr>
              <a:picLocks noChangeAspect="1"/>
            </p:cNvPicPr>
            <p:nvPr/>
          </p:nvPicPr>
          <p:blipFill>
            <a:blip r:embed="rId2"/>
            <a:stretch>
              <a:fillRect/>
            </a:stretch>
          </p:blipFill>
          <p:spPr>
            <a:xfrm>
              <a:off x="560439" y="791129"/>
              <a:ext cx="3178289" cy="2242068"/>
            </a:xfrm>
            <a:prstGeom prst="rect">
              <a:avLst/>
            </a:prstGeom>
          </p:spPr>
        </p:pic>
      </p:grpSp>
      <p:sp>
        <p:nvSpPr>
          <p:cNvPr id="36" name="Szövegdoboz 35">
            <a:extLst>
              <a:ext uri="{FF2B5EF4-FFF2-40B4-BE49-F238E27FC236}">
                <a16:creationId xmlns:a16="http://schemas.microsoft.com/office/drawing/2014/main" id="{AD958CA1-C08B-E83B-C5FE-254862E92AE1}"/>
              </a:ext>
            </a:extLst>
          </p:cNvPr>
          <p:cNvSpPr txBox="1"/>
          <p:nvPr/>
        </p:nvSpPr>
        <p:spPr>
          <a:xfrm>
            <a:off x="466735" y="18235304"/>
            <a:ext cx="14141433" cy="378437"/>
          </a:xfrm>
          <a:prstGeom prst="rect">
            <a:avLst/>
          </a:prstGeom>
          <a:noFill/>
        </p:spPr>
        <p:txBody>
          <a:bodyPr wrap="square">
            <a:spAutoFit/>
          </a:bodyPr>
          <a:lstStyle/>
          <a:p>
            <a:pPr algn="ctr" defTabSz="303581"/>
            <a:r>
              <a:rPr lang="hu-HU" sz="1859" b="1" dirty="0">
                <a:solidFill>
                  <a:prstClr val="black"/>
                </a:solidFill>
                <a:latin typeface="Segoe UI" panose="020B0502040204020203" pitchFamily="34" charset="0"/>
                <a:ea typeface="Segoe UI Black" panose="020B0A02040204020203" pitchFamily="34" charset="0"/>
                <a:cs typeface="Segoe UI" panose="020B0502040204020203" pitchFamily="34" charset="0"/>
              </a:rPr>
              <a:t>Jelen kutatást és konferenciarészvételt a Nemzeti Kutatási, Fejlesztési és Innovációs Hivatal [OTKA-K142894] támogatja.</a:t>
            </a:r>
            <a:endParaRPr lang="hu-HU" sz="3187" b="1" dirty="0">
              <a:solidFill>
                <a:prstClr val="black"/>
              </a:solidFill>
              <a:latin typeface="Segoe UI" panose="020B0502040204020203" pitchFamily="34" charset="0"/>
              <a:ea typeface="Segoe UI Black" panose="020B0A02040204020203" pitchFamily="34" charset="0"/>
              <a:cs typeface="Segoe UI" panose="020B0502040204020203" pitchFamily="34" charset="0"/>
            </a:endParaRPr>
          </a:p>
        </p:txBody>
      </p:sp>
      <p:sp>
        <p:nvSpPr>
          <p:cNvPr id="38" name="Szövegdoboz 37">
            <a:extLst>
              <a:ext uri="{FF2B5EF4-FFF2-40B4-BE49-F238E27FC236}">
                <a16:creationId xmlns:a16="http://schemas.microsoft.com/office/drawing/2014/main" id="{1910647A-1829-8E4B-8633-89D9AB3B97BB}"/>
              </a:ext>
            </a:extLst>
          </p:cNvPr>
          <p:cNvSpPr txBox="1"/>
          <p:nvPr/>
        </p:nvSpPr>
        <p:spPr>
          <a:xfrm>
            <a:off x="696437" y="3944860"/>
            <a:ext cx="7362828" cy="3771032"/>
          </a:xfrm>
          <a:prstGeom prst="rect">
            <a:avLst/>
          </a:prstGeom>
          <a:noFill/>
        </p:spPr>
        <p:txBody>
          <a:bodyPr wrap="square">
            <a:spAutoFit/>
          </a:bodyPr>
          <a:lstStyle/>
          <a:p>
            <a:pPr algn="just" defTabSz="303581"/>
            <a:r>
              <a:rPr lang="hu-HU" sz="1992" dirty="0">
                <a:solidFill>
                  <a:srgbClr val="000000"/>
                </a:solidFill>
                <a:latin typeface="Segoe UI" panose="020B0502040204020203" pitchFamily="34" charset="0"/>
                <a:ea typeface="Calibri" panose="020F0502020204030204" pitchFamily="34" charset="0"/>
                <a:cs typeface="Segoe UI" panose="020B0502040204020203" pitchFamily="34" charset="0"/>
              </a:rPr>
              <a:t>A korabeli társadalmak mindennapi életének és </a:t>
            </a:r>
            <a:r>
              <a:rPr lang="hu-HU" sz="1992" dirty="0" err="1">
                <a:solidFill>
                  <a:srgbClr val="000000"/>
                </a:solidFill>
                <a:latin typeface="Segoe UI" panose="020B0502040204020203" pitchFamily="34" charset="0"/>
                <a:ea typeface="Calibri" panose="020F0502020204030204" pitchFamily="34" charset="0"/>
                <a:cs typeface="Segoe UI" panose="020B0502040204020203" pitchFamily="34" charset="0"/>
              </a:rPr>
              <a:t>élettevé-kenységének</a:t>
            </a:r>
            <a:r>
              <a:rPr lang="hu-HU" sz="1992" dirty="0">
                <a:solidFill>
                  <a:srgbClr val="000000"/>
                </a:solidFill>
                <a:latin typeface="Segoe UI" panose="020B0502040204020203" pitchFamily="34" charset="0"/>
                <a:ea typeface="Calibri" panose="020F0502020204030204" pitchFamily="34" charset="0"/>
                <a:cs typeface="Segoe UI" panose="020B0502040204020203" pitchFamily="34" charset="0"/>
              </a:rPr>
              <a:t> megértése nem válhat teljessé csupán az anyagi kultúra, illetve az épített környezet ránk maradt elemeinek vizsgálatával. Elengedhetetlen, hogy a lelőhelyeken fellelhető antropogén üledékanyag természettudományos vizsgálatával nyert adatok kiegészítsék ezeket a kutatásokat. A régészeti növénytani módszerek integrálásával – azaz egy adott lelőhelyről származó, de eltérő maradványtípusok együttes értelmezésével – a múltban megvalósult (élet)tevékenységeket ismerhetjük meg. Az így kapott eredmények közelebb visznek a korabeli mezőgazdaság és a tájhasználat részleteinek tisztázáshoz.</a:t>
            </a:r>
            <a:endParaRPr lang="hu-HU" sz="1992" dirty="0">
              <a:solidFill>
                <a:prstClr val="black"/>
              </a:solidFill>
              <a:latin typeface="Segoe UI" panose="020B0502040204020203" pitchFamily="34" charset="0"/>
              <a:ea typeface="Calibri" panose="020F0502020204030204" pitchFamily="34" charset="0"/>
              <a:cs typeface="Segoe UI" panose="020B0502040204020203" pitchFamily="34" charset="0"/>
            </a:endParaRPr>
          </a:p>
        </p:txBody>
      </p:sp>
      <p:pic>
        <p:nvPicPr>
          <p:cNvPr id="40" name="Kép 39">
            <a:extLst>
              <a:ext uri="{FF2B5EF4-FFF2-40B4-BE49-F238E27FC236}">
                <a16:creationId xmlns:a16="http://schemas.microsoft.com/office/drawing/2014/main" id="{6F0F902F-CE79-5A66-AF2C-7FCCFDE2590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275709" y="3938123"/>
            <a:ext cx="6102754" cy="4068503"/>
          </a:xfrm>
          <a:prstGeom prst="rect">
            <a:avLst/>
          </a:prstGeom>
        </p:spPr>
      </p:pic>
      <p:sp>
        <p:nvSpPr>
          <p:cNvPr id="42" name="Ellipszis 41">
            <a:extLst>
              <a:ext uri="{FF2B5EF4-FFF2-40B4-BE49-F238E27FC236}">
                <a16:creationId xmlns:a16="http://schemas.microsoft.com/office/drawing/2014/main" id="{72386D61-5847-BFBF-2855-64636D8C1F85}"/>
              </a:ext>
            </a:extLst>
          </p:cNvPr>
          <p:cNvSpPr/>
          <p:nvPr/>
        </p:nvSpPr>
        <p:spPr>
          <a:xfrm rot="1072151">
            <a:off x="8844310" y="6143673"/>
            <a:ext cx="1246654" cy="569797"/>
          </a:xfrm>
          <a:prstGeom prst="ellipse">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03581"/>
            <a:endParaRPr lang="hu-HU" sz="1195">
              <a:solidFill>
                <a:prstClr val="white"/>
              </a:solidFill>
              <a:latin typeface="Calibri" panose="020F0502020204030204"/>
            </a:endParaRPr>
          </a:p>
        </p:txBody>
      </p:sp>
      <p:grpSp>
        <p:nvGrpSpPr>
          <p:cNvPr id="45" name="Csoportba foglalás 44">
            <a:extLst>
              <a:ext uri="{FF2B5EF4-FFF2-40B4-BE49-F238E27FC236}">
                <a16:creationId xmlns:a16="http://schemas.microsoft.com/office/drawing/2014/main" id="{7021807D-54A6-C2B0-3553-DAF86ED99737}"/>
              </a:ext>
            </a:extLst>
          </p:cNvPr>
          <p:cNvGrpSpPr/>
          <p:nvPr/>
        </p:nvGrpSpPr>
        <p:grpSpPr>
          <a:xfrm>
            <a:off x="8610754" y="14826738"/>
            <a:ext cx="5767708" cy="2874452"/>
            <a:chOff x="12308125" y="22581915"/>
            <a:chExt cx="8685720" cy="4328702"/>
          </a:xfrm>
        </p:grpSpPr>
        <p:pic>
          <p:nvPicPr>
            <p:cNvPr id="2" name="Kép 1">
              <a:extLst>
                <a:ext uri="{FF2B5EF4-FFF2-40B4-BE49-F238E27FC236}">
                  <a16:creationId xmlns:a16="http://schemas.microsoft.com/office/drawing/2014/main" id="{CF23BE1A-4E06-FC84-4F26-66BEEFBAB8B6}"/>
                </a:ext>
              </a:extLst>
            </p:cNvPr>
            <p:cNvPicPr>
              <a:picLocks noChangeAspect="1"/>
            </p:cNvPicPr>
            <p:nvPr/>
          </p:nvPicPr>
          <p:blipFill rotWithShape="1">
            <a:blip r:embed="rId10"/>
            <a:srcRect l="4643" r="5288"/>
            <a:stretch/>
          </p:blipFill>
          <p:spPr>
            <a:xfrm>
              <a:off x="12308125" y="22592800"/>
              <a:ext cx="2880000" cy="2139775"/>
            </a:xfrm>
            <a:prstGeom prst="rect">
              <a:avLst/>
            </a:prstGeom>
            <a:ln w="38100">
              <a:solidFill>
                <a:schemeClr val="bg1"/>
              </a:solidFill>
            </a:ln>
          </p:spPr>
        </p:pic>
        <p:pic>
          <p:nvPicPr>
            <p:cNvPr id="3" name="Kép 2">
              <a:extLst>
                <a:ext uri="{FF2B5EF4-FFF2-40B4-BE49-F238E27FC236}">
                  <a16:creationId xmlns:a16="http://schemas.microsoft.com/office/drawing/2014/main" id="{74749F1F-B9D4-3244-7C21-A889DE640E6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2308125" y="24770843"/>
              <a:ext cx="2880000" cy="2139774"/>
            </a:xfrm>
            <a:prstGeom prst="rect">
              <a:avLst/>
            </a:prstGeom>
            <a:ln>
              <a:solidFill>
                <a:schemeClr val="bg1"/>
              </a:solidFill>
            </a:ln>
          </p:spPr>
        </p:pic>
        <p:pic>
          <p:nvPicPr>
            <p:cNvPr id="44" name="Kép 43">
              <a:extLst>
                <a:ext uri="{FF2B5EF4-FFF2-40B4-BE49-F238E27FC236}">
                  <a16:creationId xmlns:a16="http://schemas.microsoft.com/office/drawing/2014/main" id="{A0FE59EB-5EEF-8CDF-F186-CCFD32F7C9CA}"/>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5233845" y="22581915"/>
              <a:ext cx="5760000" cy="4320000"/>
            </a:xfrm>
            <a:prstGeom prst="rect">
              <a:avLst/>
            </a:prstGeom>
          </p:spPr>
        </p:pic>
      </p:grpSp>
      <p:sp>
        <p:nvSpPr>
          <p:cNvPr id="46" name="Szövegdoboz 45">
            <a:extLst>
              <a:ext uri="{FF2B5EF4-FFF2-40B4-BE49-F238E27FC236}">
                <a16:creationId xmlns:a16="http://schemas.microsoft.com/office/drawing/2014/main" id="{C7AB0A64-FB79-20B6-56E8-F82B8628EF9A}"/>
              </a:ext>
            </a:extLst>
          </p:cNvPr>
          <p:cNvSpPr txBox="1"/>
          <p:nvPr/>
        </p:nvSpPr>
        <p:spPr>
          <a:xfrm>
            <a:off x="8525210" y="17780667"/>
            <a:ext cx="5928659" cy="276229"/>
          </a:xfrm>
          <a:prstGeom prst="rect">
            <a:avLst/>
          </a:prstGeom>
          <a:noFill/>
        </p:spPr>
        <p:txBody>
          <a:bodyPr wrap="square" rtlCol="0">
            <a:spAutoFit/>
          </a:bodyPr>
          <a:lstStyle/>
          <a:p>
            <a:pPr algn="ctr" defTabSz="303581"/>
            <a:r>
              <a:rPr lang="hu-HU" sz="1195" b="1" i="1" dirty="0">
                <a:solidFill>
                  <a:prstClr val="black"/>
                </a:solidFill>
                <a:latin typeface="Segoe UI" panose="020B0502040204020203" pitchFamily="34" charset="0"/>
                <a:cs typeface="Segoe UI" panose="020B0502040204020203" pitchFamily="34" charset="0"/>
              </a:rPr>
              <a:t>Szenült faanyag (</a:t>
            </a:r>
            <a:r>
              <a:rPr lang="hu-HU" sz="1195" b="1" i="1" dirty="0" err="1">
                <a:solidFill>
                  <a:prstClr val="black"/>
                </a:solidFill>
                <a:latin typeface="Segoe UI" panose="020B0502040204020203" pitchFamily="34" charset="0"/>
                <a:cs typeface="Segoe UI" panose="020B0502040204020203" pitchFamily="34" charset="0"/>
              </a:rPr>
              <a:t>Quercus</a:t>
            </a:r>
            <a:r>
              <a:rPr lang="hu-HU" sz="1195" b="1" i="1" dirty="0">
                <a:solidFill>
                  <a:prstClr val="black"/>
                </a:solidFill>
                <a:latin typeface="Segoe UI" panose="020B0502040204020203" pitchFamily="34" charset="0"/>
                <a:cs typeface="Segoe UI" panose="020B0502040204020203" pitchFamily="34" charset="0"/>
              </a:rPr>
              <a:t> </a:t>
            </a:r>
            <a:r>
              <a:rPr lang="hu-HU" sz="1195" b="1" i="1" dirty="0" err="1">
                <a:solidFill>
                  <a:prstClr val="black"/>
                </a:solidFill>
                <a:latin typeface="Segoe UI" panose="020B0502040204020203" pitchFamily="34" charset="0"/>
                <a:cs typeface="Segoe UI" panose="020B0502040204020203" pitchFamily="34" charset="0"/>
              </a:rPr>
              <a:t>sp</a:t>
            </a:r>
            <a:r>
              <a:rPr lang="hu-HU" sz="1195" b="1" i="1" dirty="0">
                <a:solidFill>
                  <a:prstClr val="black"/>
                </a:solidFill>
                <a:latin typeface="Segoe UI" panose="020B0502040204020203" pitchFamily="34" charset="0"/>
                <a:cs typeface="Segoe UI" panose="020B0502040204020203" pitchFamily="34" charset="0"/>
              </a:rPr>
              <a:t>.) </a:t>
            </a:r>
            <a:r>
              <a:rPr lang="hu-HU" sz="1195" b="1" i="1" dirty="0" err="1">
                <a:solidFill>
                  <a:prstClr val="black"/>
                </a:solidFill>
                <a:latin typeface="Segoe UI" panose="020B0502040204020203" pitchFamily="34" charset="0"/>
                <a:cs typeface="Segoe UI" panose="020B0502040204020203" pitchFamily="34" charset="0"/>
              </a:rPr>
              <a:t>mikrocsiszolatban</a:t>
            </a:r>
            <a:r>
              <a:rPr lang="hu-HU" sz="1195" b="1" i="1" dirty="0">
                <a:solidFill>
                  <a:prstClr val="black"/>
                </a:solidFill>
                <a:latin typeface="Segoe UI" panose="020B0502040204020203" pitchFamily="34" charset="0"/>
                <a:cs typeface="Segoe UI" panose="020B0502040204020203" pitchFamily="34" charset="0"/>
              </a:rPr>
              <a:t> és </a:t>
            </a:r>
            <a:r>
              <a:rPr lang="hu-HU" sz="1195" b="1" i="1" dirty="0" err="1">
                <a:solidFill>
                  <a:prstClr val="black"/>
                </a:solidFill>
                <a:latin typeface="Segoe UI" panose="020B0502040204020203" pitchFamily="34" charset="0"/>
                <a:cs typeface="Segoe UI" panose="020B0502040204020203" pitchFamily="34" charset="0"/>
              </a:rPr>
              <a:t>makroszén</a:t>
            </a:r>
            <a:r>
              <a:rPr lang="hu-HU" sz="1195" b="1" i="1" dirty="0">
                <a:solidFill>
                  <a:prstClr val="black"/>
                </a:solidFill>
                <a:latin typeface="Segoe UI" panose="020B0502040204020203" pitchFamily="34" charset="0"/>
                <a:cs typeface="Segoe UI" panose="020B0502040204020203" pitchFamily="34" charset="0"/>
              </a:rPr>
              <a:t> törési felületén</a:t>
            </a:r>
          </a:p>
        </p:txBody>
      </p:sp>
      <p:sp>
        <p:nvSpPr>
          <p:cNvPr id="48" name="Szövegdoboz 47">
            <a:extLst>
              <a:ext uri="{FF2B5EF4-FFF2-40B4-BE49-F238E27FC236}">
                <a16:creationId xmlns:a16="http://schemas.microsoft.com/office/drawing/2014/main" id="{208B50F1-EE51-F0CF-266E-FA60BF073BE9}"/>
              </a:ext>
            </a:extLst>
          </p:cNvPr>
          <p:cNvSpPr txBox="1"/>
          <p:nvPr/>
        </p:nvSpPr>
        <p:spPr>
          <a:xfrm>
            <a:off x="696436" y="14346521"/>
            <a:ext cx="13757432" cy="419346"/>
          </a:xfrm>
          <a:prstGeom prst="rect">
            <a:avLst/>
          </a:prstGeom>
          <a:solidFill>
            <a:srgbClr val="067241"/>
          </a:solidFill>
        </p:spPr>
        <p:txBody>
          <a:bodyPr wrap="square" rtlCol="0">
            <a:spAutoFit/>
          </a:bodyPr>
          <a:lstStyle/>
          <a:p>
            <a:pPr algn="ctr" defTabSz="303581"/>
            <a:r>
              <a:rPr lang="hu-HU" sz="2125" b="1" dirty="0">
                <a:solidFill>
                  <a:prstClr val="white"/>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MAKROMARADVÁNYOK</a:t>
            </a:r>
          </a:p>
        </p:txBody>
      </p:sp>
      <p:sp>
        <p:nvSpPr>
          <p:cNvPr id="49" name="Szövegdoboz 48">
            <a:extLst>
              <a:ext uri="{FF2B5EF4-FFF2-40B4-BE49-F238E27FC236}">
                <a16:creationId xmlns:a16="http://schemas.microsoft.com/office/drawing/2014/main" id="{BF3154D9-99C6-831E-848B-3EFEFE5C7529}"/>
              </a:ext>
            </a:extLst>
          </p:cNvPr>
          <p:cNvSpPr txBox="1"/>
          <p:nvPr/>
        </p:nvSpPr>
        <p:spPr>
          <a:xfrm>
            <a:off x="696436" y="7493004"/>
            <a:ext cx="5315370" cy="419346"/>
          </a:xfrm>
          <a:prstGeom prst="rect">
            <a:avLst/>
          </a:prstGeom>
          <a:solidFill>
            <a:srgbClr val="067241"/>
          </a:solidFill>
        </p:spPr>
        <p:txBody>
          <a:bodyPr wrap="square" rtlCol="0">
            <a:spAutoFit/>
          </a:bodyPr>
          <a:lstStyle/>
          <a:p>
            <a:pPr algn="ctr" defTabSz="303581"/>
            <a:r>
              <a:rPr lang="hu-HU" sz="2125" b="1" dirty="0">
                <a:solidFill>
                  <a:prstClr val="white"/>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RÉGÉSZETI TALAJTAN</a:t>
            </a:r>
          </a:p>
        </p:txBody>
      </p:sp>
      <p:sp>
        <p:nvSpPr>
          <p:cNvPr id="50" name="Szövegdoboz 49">
            <a:extLst>
              <a:ext uri="{FF2B5EF4-FFF2-40B4-BE49-F238E27FC236}">
                <a16:creationId xmlns:a16="http://schemas.microsoft.com/office/drawing/2014/main" id="{997687F9-0D6F-5AD8-7679-9E62D0CC76CC}"/>
              </a:ext>
            </a:extLst>
          </p:cNvPr>
          <p:cNvSpPr txBox="1"/>
          <p:nvPr/>
        </p:nvSpPr>
        <p:spPr>
          <a:xfrm>
            <a:off x="6174168" y="8197374"/>
            <a:ext cx="8204294" cy="419346"/>
          </a:xfrm>
          <a:prstGeom prst="rect">
            <a:avLst/>
          </a:prstGeom>
          <a:solidFill>
            <a:srgbClr val="067241"/>
          </a:solidFill>
        </p:spPr>
        <p:txBody>
          <a:bodyPr wrap="square" rtlCol="0">
            <a:spAutoFit/>
          </a:bodyPr>
          <a:lstStyle/>
          <a:p>
            <a:pPr algn="ctr" defTabSz="303581"/>
            <a:r>
              <a:rPr lang="hu-HU" sz="2125" b="1" dirty="0">
                <a:solidFill>
                  <a:prstClr val="white"/>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MIKROMARADVÁNYOK</a:t>
            </a:r>
          </a:p>
        </p:txBody>
      </p:sp>
      <p:sp>
        <p:nvSpPr>
          <p:cNvPr id="51" name="Szövegdoboz 50">
            <a:extLst>
              <a:ext uri="{FF2B5EF4-FFF2-40B4-BE49-F238E27FC236}">
                <a16:creationId xmlns:a16="http://schemas.microsoft.com/office/drawing/2014/main" id="{8B6C444C-5A70-5994-1AF3-057789C95630}"/>
              </a:ext>
            </a:extLst>
          </p:cNvPr>
          <p:cNvSpPr txBox="1"/>
          <p:nvPr/>
        </p:nvSpPr>
        <p:spPr>
          <a:xfrm>
            <a:off x="8295296" y="7688879"/>
            <a:ext cx="6083166" cy="276229"/>
          </a:xfrm>
          <a:prstGeom prst="rect">
            <a:avLst/>
          </a:prstGeom>
          <a:noFill/>
        </p:spPr>
        <p:txBody>
          <a:bodyPr wrap="square" rtlCol="0">
            <a:spAutoFit/>
          </a:bodyPr>
          <a:lstStyle/>
          <a:p>
            <a:pPr algn="ctr" defTabSz="303581"/>
            <a:r>
              <a:rPr lang="hu-HU" sz="1195" b="1" i="1" dirty="0">
                <a:solidFill>
                  <a:prstClr val="white"/>
                </a:solidFill>
                <a:latin typeface="Segoe UI" panose="020B0502040204020203" pitchFamily="34" charset="0"/>
                <a:cs typeface="Segoe UI" panose="020B0502040204020203" pitchFamily="34" charset="0"/>
              </a:rPr>
              <a:t>Százhalombatta-Földvár bronzkori </a:t>
            </a:r>
            <a:r>
              <a:rPr lang="hu-HU" sz="1195" b="1" i="1" dirty="0" err="1">
                <a:solidFill>
                  <a:prstClr val="white"/>
                </a:solidFill>
                <a:latin typeface="Segoe UI" panose="020B0502040204020203" pitchFamily="34" charset="0"/>
                <a:cs typeface="Segoe UI" panose="020B0502040204020203" pitchFamily="34" charset="0"/>
              </a:rPr>
              <a:t>tell</a:t>
            </a:r>
            <a:r>
              <a:rPr lang="hu-HU" sz="1195" b="1" i="1" dirty="0">
                <a:solidFill>
                  <a:prstClr val="white"/>
                </a:solidFill>
                <a:latin typeface="Segoe UI" panose="020B0502040204020203" pitchFamily="34" charset="0"/>
                <a:cs typeface="Segoe UI" panose="020B0502040204020203" pitchFamily="34" charset="0"/>
              </a:rPr>
              <a:t> légifelvételen</a:t>
            </a:r>
          </a:p>
        </p:txBody>
      </p:sp>
      <p:sp>
        <p:nvSpPr>
          <p:cNvPr id="53" name="Szövegdoboz 52">
            <a:extLst>
              <a:ext uri="{FF2B5EF4-FFF2-40B4-BE49-F238E27FC236}">
                <a16:creationId xmlns:a16="http://schemas.microsoft.com/office/drawing/2014/main" id="{65A059F8-061D-BB4B-E555-837940462C7B}"/>
              </a:ext>
            </a:extLst>
          </p:cNvPr>
          <p:cNvSpPr txBox="1"/>
          <p:nvPr/>
        </p:nvSpPr>
        <p:spPr>
          <a:xfrm>
            <a:off x="776031" y="13775692"/>
            <a:ext cx="5235775" cy="460126"/>
          </a:xfrm>
          <a:prstGeom prst="rect">
            <a:avLst/>
          </a:prstGeom>
          <a:noFill/>
        </p:spPr>
        <p:txBody>
          <a:bodyPr wrap="square">
            <a:spAutoFit/>
          </a:bodyPr>
          <a:lstStyle/>
          <a:p>
            <a:pPr algn="ctr" defTabSz="303581"/>
            <a:r>
              <a:rPr lang="hu-HU" sz="1195" b="1" i="1" dirty="0">
                <a:solidFill>
                  <a:prstClr val="black"/>
                </a:solidFill>
                <a:latin typeface="Segoe UI" panose="020B0502040204020203" pitchFamily="34" charset="0"/>
                <a:cs typeface="Segoe UI" panose="020B0502040204020203" pitchFamily="34" charset="0"/>
              </a:rPr>
              <a:t>Bronzkori épületen belüli égési események, amelyek az antropogén üledékanyagból készült talaj vékonycsiszolatokban vizsgálhatók</a:t>
            </a:r>
          </a:p>
        </p:txBody>
      </p:sp>
      <p:sp>
        <p:nvSpPr>
          <p:cNvPr id="54" name="Szövegdoboz 53">
            <a:extLst>
              <a:ext uri="{FF2B5EF4-FFF2-40B4-BE49-F238E27FC236}">
                <a16:creationId xmlns:a16="http://schemas.microsoft.com/office/drawing/2014/main" id="{980BBC88-AE13-F527-7DD3-2183FF5CB640}"/>
              </a:ext>
            </a:extLst>
          </p:cNvPr>
          <p:cNvSpPr txBox="1"/>
          <p:nvPr/>
        </p:nvSpPr>
        <p:spPr>
          <a:xfrm>
            <a:off x="609697" y="17774888"/>
            <a:ext cx="7027599" cy="460126"/>
          </a:xfrm>
          <a:prstGeom prst="rect">
            <a:avLst/>
          </a:prstGeom>
          <a:noFill/>
        </p:spPr>
        <p:txBody>
          <a:bodyPr wrap="square">
            <a:spAutoFit/>
          </a:bodyPr>
          <a:lstStyle/>
          <a:p>
            <a:pPr algn="ctr" defTabSz="303581"/>
            <a:r>
              <a:rPr lang="hu-HU" sz="1195" b="1" i="1" dirty="0">
                <a:solidFill>
                  <a:prstClr val="black"/>
                </a:solidFill>
                <a:latin typeface="Segoe UI" panose="020B0502040204020203" pitchFamily="34" charset="0"/>
                <a:cs typeface="Segoe UI" panose="020B0502040204020203" pitchFamily="34" charset="0"/>
              </a:rPr>
              <a:t>Ételkészítéshez kapcsolódó kontextusból előkerült gabonafajok szemtermései és cséplési hulladékai Százhalombatta-Földvár lelőhelyről</a:t>
            </a:r>
          </a:p>
        </p:txBody>
      </p:sp>
      <p:sp>
        <p:nvSpPr>
          <p:cNvPr id="57" name="Szövegdoboz 56">
            <a:extLst>
              <a:ext uri="{FF2B5EF4-FFF2-40B4-BE49-F238E27FC236}">
                <a16:creationId xmlns:a16="http://schemas.microsoft.com/office/drawing/2014/main" id="{610B944A-1CE2-0CF5-D426-BA42E78B5D8A}"/>
              </a:ext>
            </a:extLst>
          </p:cNvPr>
          <p:cNvSpPr txBox="1"/>
          <p:nvPr/>
        </p:nvSpPr>
        <p:spPr>
          <a:xfrm>
            <a:off x="10013381" y="8732633"/>
            <a:ext cx="4230147" cy="644022"/>
          </a:xfrm>
          <a:prstGeom prst="rect">
            <a:avLst/>
          </a:prstGeom>
          <a:noFill/>
        </p:spPr>
        <p:txBody>
          <a:bodyPr wrap="square">
            <a:spAutoFit/>
          </a:bodyPr>
          <a:lstStyle/>
          <a:p>
            <a:pPr defTabSz="303581"/>
            <a:r>
              <a:rPr lang="hu-HU" sz="1195" b="1" i="1" dirty="0">
                <a:solidFill>
                  <a:prstClr val="black"/>
                </a:solidFill>
                <a:latin typeface="Segoe UI" panose="020B0502040204020203" pitchFamily="34" charset="0"/>
                <a:cs typeface="Segoe UI" panose="020B0502040204020203" pitchFamily="34" charset="0"/>
              </a:rPr>
              <a:t>Gabonatisztításból származó pelyva és toklászlevelek felhasználását bizonyító növényi opálszemcsék mikroszkópi képei Százhalombatta-Földvár lelőhelyről</a:t>
            </a:r>
          </a:p>
        </p:txBody>
      </p:sp>
      <p:pic>
        <p:nvPicPr>
          <p:cNvPr id="1026" name="Picture 2">
            <a:extLst>
              <a:ext uri="{FF2B5EF4-FFF2-40B4-BE49-F238E27FC236}">
                <a16:creationId xmlns:a16="http://schemas.microsoft.com/office/drawing/2014/main" id="{80672768-B812-7C9D-A1A0-8EAD72854D22}"/>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3416564" y="18969667"/>
            <a:ext cx="1037305" cy="102465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CDA67F2F-50C6-3203-27B9-E6756278F7C5}"/>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96437" y="19068701"/>
            <a:ext cx="1898987" cy="538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0246079"/>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91307" y="0"/>
            <a:ext cx="10658475" cy="1725280"/>
          </a:xfrm>
          <a:prstGeom prst="rect">
            <a:avLst/>
          </a:prstGeom>
        </p:spPr>
        <p:txBody>
          <a:bodyPr vert="horz" wrap="square" lIns="0" tIns="97155" rIns="0" bIns="0" rtlCol="0">
            <a:spAutoFit/>
          </a:bodyPr>
          <a:lstStyle/>
          <a:p>
            <a:pPr marL="12700" marR="5080">
              <a:lnSpc>
                <a:spcPct val="125600"/>
              </a:lnSpc>
              <a:spcBef>
                <a:spcPts val="765"/>
              </a:spcBef>
            </a:pPr>
            <a:r>
              <a:rPr sz="5150" spc="-405" dirty="0"/>
              <a:t>V</a:t>
            </a:r>
            <a:r>
              <a:rPr spc="-405" dirty="0"/>
              <a:t>ISNYESZÉPLAK</a:t>
            </a:r>
            <a:r>
              <a:rPr sz="5150" spc="-405" dirty="0"/>
              <a:t>,</a:t>
            </a:r>
            <a:r>
              <a:rPr sz="5150" spc="-195" dirty="0"/>
              <a:t> </a:t>
            </a:r>
            <a:r>
              <a:rPr sz="5150" spc="-440" dirty="0"/>
              <a:t>G</a:t>
            </a:r>
            <a:r>
              <a:rPr spc="-440" dirty="0"/>
              <a:t>YŰRŰFŰ</a:t>
            </a:r>
            <a:r>
              <a:rPr spc="-200" dirty="0"/>
              <a:t> </a:t>
            </a:r>
            <a:r>
              <a:rPr spc="-340" dirty="0"/>
              <a:t>ÉS</a:t>
            </a:r>
            <a:r>
              <a:rPr spc="-305" dirty="0"/>
              <a:t> </a:t>
            </a:r>
            <a:r>
              <a:rPr sz="5150" spc="-540" dirty="0"/>
              <a:t>M</a:t>
            </a:r>
            <a:r>
              <a:rPr spc="-540" dirty="0"/>
              <a:t>AGYARLUKAFA</a:t>
            </a:r>
            <a:r>
              <a:rPr spc="-355" dirty="0"/>
              <a:t> </a:t>
            </a:r>
            <a:r>
              <a:rPr spc="-459" dirty="0"/>
              <a:t>ÖKOSZISZTÉMA </a:t>
            </a:r>
            <a:r>
              <a:rPr spc="-780" dirty="0"/>
              <a:t> </a:t>
            </a:r>
            <a:r>
              <a:rPr spc="-495" dirty="0"/>
              <a:t>ÁLLAPOTÁNAK</a:t>
            </a:r>
            <a:r>
              <a:rPr spc="-450" dirty="0"/>
              <a:t> </a:t>
            </a:r>
            <a:r>
              <a:rPr spc="-409" dirty="0"/>
              <a:t>ÉRTÉKELÉSE</a:t>
            </a:r>
            <a:r>
              <a:rPr spc="-240" dirty="0"/>
              <a:t> </a:t>
            </a:r>
            <a:r>
              <a:rPr spc="-465" dirty="0"/>
              <a:t>KIVÁLASZTOTT</a:t>
            </a:r>
            <a:r>
              <a:rPr spc="-185" dirty="0"/>
              <a:t> </a:t>
            </a:r>
            <a:r>
              <a:rPr spc="-459" dirty="0"/>
              <a:t>INDIKÁTOROKKAL</a:t>
            </a:r>
            <a:endParaRPr sz="5150"/>
          </a:p>
        </p:txBody>
      </p:sp>
      <p:sp>
        <p:nvSpPr>
          <p:cNvPr id="3" name="object 3"/>
          <p:cNvSpPr txBox="1"/>
          <p:nvPr/>
        </p:nvSpPr>
        <p:spPr>
          <a:xfrm>
            <a:off x="757188" y="2800870"/>
            <a:ext cx="13546455" cy="1114425"/>
          </a:xfrm>
          <a:prstGeom prst="rect">
            <a:avLst/>
          </a:prstGeom>
        </p:spPr>
        <p:txBody>
          <a:bodyPr vert="horz" wrap="square" lIns="0" tIns="20955" rIns="0" bIns="0" rtlCol="0">
            <a:spAutoFit/>
          </a:bodyPr>
          <a:lstStyle/>
          <a:p>
            <a:pPr marL="2561590" marR="2609215" algn="ctr">
              <a:lnSpc>
                <a:spcPts val="2030"/>
              </a:lnSpc>
              <a:spcBef>
                <a:spcPts val="165"/>
              </a:spcBef>
            </a:pPr>
            <a:r>
              <a:rPr sz="1700" spc="70" dirty="0">
                <a:solidFill>
                  <a:prstClr val="black"/>
                </a:solidFill>
                <a:latin typeface="Cambria"/>
                <a:cs typeface="Cambria"/>
              </a:rPr>
              <a:t>Prohászka</a:t>
            </a:r>
            <a:r>
              <a:rPr sz="1700" spc="100" dirty="0">
                <a:solidFill>
                  <a:prstClr val="black"/>
                </a:solidFill>
                <a:latin typeface="Cambria"/>
                <a:cs typeface="Cambria"/>
              </a:rPr>
              <a:t> </a:t>
            </a:r>
            <a:r>
              <a:rPr sz="1700" spc="60" dirty="0">
                <a:solidFill>
                  <a:prstClr val="black"/>
                </a:solidFill>
                <a:latin typeface="Cambria"/>
                <a:cs typeface="Cambria"/>
              </a:rPr>
              <a:t>Viola</a:t>
            </a:r>
            <a:r>
              <a:rPr sz="1700" spc="100" dirty="0">
                <a:solidFill>
                  <a:prstClr val="black"/>
                </a:solidFill>
                <a:latin typeface="Cambria"/>
                <a:cs typeface="Cambria"/>
              </a:rPr>
              <a:t> </a:t>
            </a:r>
            <a:r>
              <a:rPr sz="1700" spc="114" dirty="0">
                <a:solidFill>
                  <a:prstClr val="black"/>
                </a:solidFill>
                <a:latin typeface="Cambria"/>
                <a:cs typeface="Cambria"/>
              </a:rPr>
              <a:t>Judit</a:t>
            </a:r>
            <a:r>
              <a:rPr sz="1425" spc="172" baseline="32163" dirty="0">
                <a:solidFill>
                  <a:prstClr val="black"/>
                </a:solidFill>
                <a:latin typeface="Cambria"/>
                <a:cs typeface="Cambria"/>
              </a:rPr>
              <a:t>1</a:t>
            </a:r>
            <a:r>
              <a:rPr sz="1700" spc="114" dirty="0">
                <a:solidFill>
                  <a:prstClr val="black"/>
                </a:solidFill>
                <a:latin typeface="Cambria"/>
                <a:cs typeface="Cambria"/>
              </a:rPr>
              <a:t>,</a:t>
            </a:r>
            <a:r>
              <a:rPr sz="1700" spc="105" dirty="0">
                <a:solidFill>
                  <a:prstClr val="black"/>
                </a:solidFill>
                <a:latin typeface="Cambria"/>
                <a:cs typeface="Cambria"/>
              </a:rPr>
              <a:t> </a:t>
            </a:r>
            <a:r>
              <a:rPr sz="1700" spc="75" dirty="0">
                <a:solidFill>
                  <a:prstClr val="black"/>
                </a:solidFill>
                <a:latin typeface="Cambria"/>
                <a:cs typeface="Cambria"/>
              </a:rPr>
              <a:t>Kollányi</a:t>
            </a:r>
            <a:r>
              <a:rPr sz="1700" spc="100" dirty="0">
                <a:solidFill>
                  <a:prstClr val="black"/>
                </a:solidFill>
                <a:latin typeface="Cambria"/>
                <a:cs typeface="Cambria"/>
              </a:rPr>
              <a:t> </a:t>
            </a:r>
            <a:r>
              <a:rPr sz="1700" spc="70" dirty="0">
                <a:solidFill>
                  <a:prstClr val="black"/>
                </a:solidFill>
                <a:latin typeface="Cambria"/>
                <a:cs typeface="Cambria"/>
              </a:rPr>
              <a:t>László</a:t>
            </a:r>
            <a:r>
              <a:rPr sz="1425" spc="104" baseline="32163" dirty="0">
                <a:solidFill>
                  <a:prstClr val="black"/>
                </a:solidFill>
                <a:latin typeface="Cambria"/>
                <a:cs typeface="Cambria"/>
              </a:rPr>
              <a:t>2</a:t>
            </a:r>
            <a:r>
              <a:rPr sz="1700" spc="70" dirty="0">
                <a:solidFill>
                  <a:prstClr val="black"/>
                </a:solidFill>
                <a:latin typeface="Cambria"/>
                <a:cs typeface="Cambria"/>
              </a:rPr>
              <a:t>,</a:t>
            </a:r>
            <a:r>
              <a:rPr sz="1700" spc="100" dirty="0">
                <a:solidFill>
                  <a:prstClr val="black"/>
                </a:solidFill>
                <a:latin typeface="Cambria"/>
                <a:cs typeface="Cambria"/>
              </a:rPr>
              <a:t> </a:t>
            </a:r>
            <a:r>
              <a:rPr sz="1700" spc="80" dirty="0">
                <a:solidFill>
                  <a:prstClr val="black"/>
                </a:solidFill>
                <a:latin typeface="Cambria"/>
                <a:cs typeface="Cambria"/>
              </a:rPr>
              <a:t>Centeri</a:t>
            </a:r>
            <a:r>
              <a:rPr sz="1700" spc="105" dirty="0">
                <a:solidFill>
                  <a:prstClr val="black"/>
                </a:solidFill>
                <a:latin typeface="Cambria"/>
                <a:cs typeface="Cambria"/>
              </a:rPr>
              <a:t> </a:t>
            </a:r>
            <a:r>
              <a:rPr sz="1700" spc="95" dirty="0">
                <a:solidFill>
                  <a:prstClr val="black"/>
                </a:solidFill>
                <a:latin typeface="Cambria"/>
                <a:cs typeface="Cambria"/>
              </a:rPr>
              <a:t>Csaba</a:t>
            </a:r>
            <a:r>
              <a:rPr sz="1425" spc="142" baseline="32163" dirty="0">
                <a:solidFill>
                  <a:prstClr val="black"/>
                </a:solidFill>
                <a:latin typeface="Cambria"/>
                <a:cs typeface="Cambria"/>
              </a:rPr>
              <a:t>3</a:t>
            </a:r>
            <a:r>
              <a:rPr sz="1700" spc="95" dirty="0">
                <a:solidFill>
                  <a:prstClr val="black"/>
                </a:solidFill>
                <a:latin typeface="Cambria"/>
                <a:cs typeface="Cambria"/>
              </a:rPr>
              <a:t>,</a:t>
            </a:r>
            <a:r>
              <a:rPr sz="1700" spc="100" dirty="0">
                <a:solidFill>
                  <a:prstClr val="black"/>
                </a:solidFill>
                <a:latin typeface="Cambria"/>
                <a:cs typeface="Cambria"/>
              </a:rPr>
              <a:t> Nel </a:t>
            </a:r>
            <a:r>
              <a:rPr sz="1700" spc="60" dirty="0">
                <a:solidFill>
                  <a:prstClr val="black"/>
                </a:solidFill>
                <a:latin typeface="Cambria"/>
                <a:cs typeface="Cambria"/>
              </a:rPr>
              <a:t>Lyndre</a:t>
            </a:r>
            <a:r>
              <a:rPr sz="1425" spc="89" baseline="32163" dirty="0">
                <a:solidFill>
                  <a:prstClr val="black"/>
                </a:solidFill>
                <a:latin typeface="Cambria"/>
                <a:cs typeface="Cambria"/>
              </a:rPr>
              <a:t>4</a:t>
            </a:r>
            <a:r>
              <a:rPr sz="1700" spc="60" dirty="0">
                <a:solidFill>
                  <a:prstClr val="black"/>
                </a:solidFill>
                <a:latin typeface="Cambria"/>
                <a:cs typeface="Cambria"/>
              </a:rPr>
              <a:t>,</a:t>
            </a:r>
            <a:r>
              <a:rPr sz="1700" spc="105" dirty="0">
                <a:solidFill>
                  <a:prstClr val="black"/>
                </a:solidFill>
                <a:latin typeface="Cambria"/>
                <a:cs typeface="Cambria"/>
              </a:rPr>
              <a:t> </a:t>
            </a:r>
            <a:r>
              <a:rPr sz="1700" spc="70" dirty="0">
                <a:solidFill>
                  <a:prstClr val="black"/>
                </a:solidFill>
                <a:latin typeface="Cambria"/>
                <a:cs typeface="Cambria"/>
              </a:rPr>
              <a:t>Grósz</a:t>
            </a:r>
            <a:r>
              <a:rPr sz="1700" spc="100" dirty="0">
                <a:solidFill>
                  <a:prstClr val="black"/>
                </a:solidFill>
                <a:latin typeface="Cambria"/>
                <a:cs typeface="Cambria"/>
              </a:rPr>
              <a:t> </a:t>
            </a:r>
            <a:r>
              <a:rPr sz="1700" spc="105" dirty="0">
                <a:solidFill>
                  <a:prstClr val="black"/>
                </a:solidFill>
                <a:latin typeface="Cambria"/>
                <a:cs typeface="Cambria"/>
              </a:rPr>
              <a:t>János</a:t>
            </a:r>
            <a:r>
              <a:rPr sz="1425" spc="157" baseline="32163" dirty="0">
                <a:solidFill>
                  <a:prstClr val="black"/>
                </a:solidFill>
                <a:latin typeface="Cambria"/>
                <a:cs typeface="Cambria"/>
              </a:rPr>
              <a:t>5</a:t>
            </a:r>
            <a:r>
              <a:rPr sz="1700" spc="105" dirty="0">
                <a:solidFill>
                  <a:prstClr val="black"/>
                </a:solidFill>
                <a:latin typeface="Cambria"/>
                <a:cs typeface="Cambria"/>
              </a:rPr>
              <a:t>, </a:t>
            </a:r>
            <a:r>
              <a:rPr sz="1700" spc="-360" dirty="0">
                <a:solidFill>
                  <a:prstClr val="black"/>
                </a:solidFill>
                <a:latin typeface="Cambria"/>
                <a:cs typeface="Cambria"/>
              </a:rPr>
              <a:t> </a:t>
            </a:r>
            <a:r>
              <a:rPr sz="1700" spc="50" dirty="0">
                <a:solidFill>
                  <a:prstClr val="black"/>
                </a:solidFill>
                <a:latin typeface="Cambria"/>
                <a:cs typeface="Cambria"/>
              </a:rPr>
              <a:t>Waltner</a:t>
            </a:r>
            <a:r>
              <a:rPr sz="1700" spc="95" dirty="0">
                <a:solidFill>
                  <a:prstClr val="black"/>
                </a:solidFill>
                <a:latin typeface="Cambria"/>
                <a:cs typeface="Cambria"/>
              </a:rPr>
              <a:t> </a:t>
            </a:r>
            <a:r>
              <a:rPr sz="1700" spc="80" dirty="0">
                <a:solidFill>
                  <a:prstClr val="black"/>
                </a:solidFill>
                <a:latin typeface="Cambria"/>
                <a:cs typeface="Cambria"/>
              </a:rPr>
              <a:t>István</a:t>
            </a:r>
            <a:r>
              <a:rPr sz="1425" spc="120" baseline="32163" dirty="0">
                <a:solidFill>
                  <a:prstClr val="black"/>
                </a:solidFill>
                <a:latin typeface="Cambria"/>
                <a:cs typeface="Cambria"/>
              </a:rPr>
              <a:t>5</a:t>
            </a:r>
            <a:r>
              <a:rPr sz="1700" spc="80" dirty="0">
                <a:solidFill>
                  <a:prstClr val="black"/>
                </a:solidFill>
                <a:latin typeface="Cambria"/>
                <a:cs typeface="Cambria"/>
              </a:rPr>
              <a:t>,</a:t>
            </a:r>
            <a:r>
              <a:rPr sz="1700" spc="100" dirty="0">
                <a:solidFill>
                  <a:prstClr val="black"/>
                </a:solidFill>
                <a:latin typeface="Cambria"/>
                <a:cs typeface="Cambria"/>
              </a:rPr>
              <a:t> </a:t>
            </a:r>
            <a:r>
              <a:rPr sz="1700" spc="75" dirty="0">
                <a:solidFill>
                  <a:prstClr val="black"/>
                </a:solidFill>
                <a:latin typeface="Cambria"/>
                <a:cs typeface="Cambria"/>
              </a:rPr>
              <a:t>Sárospataki</a:t>
            </a:r>
            <a:r>
              <a:rPr sz="1700" spc="100" dirty="0">
                <a:solidFill>
                  <a:prstClr val="black"/>
                </a:solidFill>
                <a:latin typeface="Cambria"/>
                <a:cs typeface="Cambria"/>
              </a:rPr>
              <a:t> </a:t>
            </a:r>
            <a:r>
              <a:rPr sz="1700" spc="70" dirty="0">
                <a:solidFill>
                  <a:prstClr val="black"/>
                </a:solidFill>
                <a:latin typeface="Cambria"/>
                <a:cs typeface="Cambria"/>
              </a:rPr>
              <a:t>Miklós</a:t>
            </a:r>
            <a:r>
              <a:rPr sz="1425" spc="104" baseline="32163" dirty="0">
                <a:solidFill>
                  <a:prstClr val="black"/>
                </a:solidFill>
                <a:latin typeface="Cambria"/>
                <a:cs typeface="Cambria"/>
              </a:rPr>
              <a:t>6</a:t>
            </a:r>
            <a:r>
              <a:rPr sz="1700" spc="70" dirty="0">
                <a:solidFill>
                  <a:prstClr val="black"/>
                </a:solidFill>
                <a:latin typeface="Cambria"/>
                <a:cs typeface="Cambria"/>
              </a:rPr>
              <a:t>,</a:t>
            </a:r>
            <a:r>
              <a:rPr sz="1700" spc="100" dirty="0">
                <a:solidFill>
                  <a:prstClr val="black"/>
                </a:solidFill>
                <a:latin typeface="Cambria"/>
                <a:cs typeface="Cambria"/>
              </a:rPr>
              <a:t> </a:t>
            </a:r>
            <a:r>
              <a:rPr sz="1700" spc="114" dirty="0">
                <a:solidFill>
                  <a:prstClr val="black"/>
                </a:solidFill>
                <a:latin typeface="Cambria"/>
                <a:cs typeface="Cambria"/>
              </a:rPr>
              <a:t>Saláta</a:t>
            </a:r>
            <a:r>
              <a:rPr sz="1700" spc="100" dirty="0">
                <a:solidFill>
                  <a:prstClr val="black"/>
                </a:solidFill>
                <a:latin typeface="Cambria"/>
                <a:cs typeface="Cambria"/>
              </a:rPr>
              <a:t> </a:t>
            </a:r>
            <a:r>
              <a:rPr sz="1700" spc="70" dirty="0">
                <a:solidFill>
                  <a:prstClr val="black"/>
                </a:solidFill>
                <a:latin typeface="Cambria"/>
                <a:cs typeface="Cambria"/>
              </a:rPr>
              <a:t>Dénes</a:t>
            </a:r>
            <a:r>
              <a:rPr sz="1425" spc="104" baseline="32163" dirty="0">
                <a:solidFill>
                  <a:prstClr val="black"/>
                </a:solidFill>
                <a:latin typeface="Cambria"/>
                <a:cs typeface="Cambria"/>
              </a:rPr>
              <a:t>3</a:t>
            </a:r>
            <a:r>
              <a:rPr sz="1700" spc="70" dirty="0">
                <a:solidFill>
                  <a:prstClr val="black"/>
                </a:solidFill>
                <a:latin typeface="Cambria"/>
                <a:cs typeface="Cambria"/>
              </a:rPr>
              <a:t>,</a:t>
            </a:r>
            <a:r>
              <a:rPr sz="1700" spc="95" dirty="0">
                <a:solidFill>
                  <a:prstClr val="black"/>
                </a:solidFill>
                <a:latin typeface="Cambria"/>
                <a:cs typeface="Cambria"/>
              </a:rPr>
              <a:t> </a:t>
            </a:r>
            <a:r>
              <a:rPr sz="1700" spc="35" dirty="0">
                <a:solidFill>
                  <a:prstClr val="black"/>
                </a:solidFill>
                <a:latin typeface="Cambria"/>
                <a:cs typeface="Cambria"/>
              </a:rPr>
              <a:t>Tormáné</a:t>
            </a:r>
            <a:r>
              <a:rPr sz="1700" spc="100" dirty="0">
                <a:solidFill>
                  <a:prstClr val="black"/>
                </a:solidFill>
                <a:latin typeface="Cambria"/>
                <a:cs typeface="Cambria"/>
              </a:rPr>
              <a:t> </a:t>
            </a:r>
            <a:r>
              <a:rPr sz="1700" spc="65" dirty="0">
                <a:solidFill>
                  <a:prstClr val="black"/>
                </a:solidFill>
                <a:latin typeface="Cambria"/>
                <a:cs typeface="Cambria"/>
              </a:rPr>
              <a:t>Kovács</a:t>
            </a:r>
            <a:r>
              <a:rPr sz="1700" spc="100" dirty="0">
                <a:solidFill>
                  <a:prstClr val="black"/>
                </a:solidFill>
                <a:latin typeface="Cambria"/>
                <a:cs typeface="Cambria"/>
              </a:rPr>
              <a:t> </a:t>
            </a:r>
            <a:r>
              <a:rPr sz="1700" spc="65" dirty="0">
                <a:solidFill>
                  <a:prstClr val="black"/>
                </a:solidFill>
                <a:latin typeface="Cambria"/>
                <a:cs typeface="Cambria"/>
              </a:rPr>
              <a:t>Eszter</a:t>
            </a:r>
            <a:r>
              <a:rPr sz="1425" spc="97" baseline="32163" dirty="0">
                <a:solidFill>
                  <a:prstClr val="black"/>
                </a:solidFill>
                <a:latin typeface="Cambria"/>
                <a:cs typeface="Cambria"/>
              </a:rPr>
              <a:t>3</a:t>
            </a:r>
            <a:endParaRPr sz="1425" baseline="32163">
              <a:solidFill>
                <a:prstClr val="black"/>
              </a:solidFill>
              <a:latin typeface="Cambria"/>
              <a:cs typeface="Cambria"/>
            </a:endParaRPr>
          </a:p>
          <a:p>
            <a:pPr algn="ctr">
              <a:spcBef>
                <a:spcPts val="1070"/>
              </a:spcBef>
            </a:pPr>
            <a:r>
              <a:rPr sz="1200" spc="15" baseline="31250" dirty="0">
                <a:solidFill>
                  <a:prstClr val="black"/>
                </a:solidFill>
                <a:latin typeface="Cambria"/>
                <a:cs typeface="Cambria"/>
              </a:rPr>
              <a:t>1 </a:t>
            </a:r>
            <a:r>
              <a:rPr sz="1200" spc="104" baseline="31250" dirty="0">
                <a:solidFill>
                  <a:prstClr val="black"/>
                </a:solidFill>
                <a:latin typeface="Cambria"/>
                <a:cs typeface="Cambria"/>
              </a:rPr>
              <a:t> </a:t>
            </a:r>
            <a:r>
              <a:rPr sz="1400" spc="140" dirty="0">
                <a:solidFill>
                  <a:prstClr val="black"/>
                </a:solidFill>
                <a:latin typeface="Cambria"/>
                <a:cs typeface="Cambria"/>
              </a:rPr>
              <a:t>MATE</a:t>
            </a:r>
            <a:r>
              <a:rPr sz="1400" spc="95" dirty="0">
                <a:solidFill>
                  <a:prstClr val="black"/>
                </a:solidFill>
                <a:latin typeface="Cambria"/>
                <a:cs typeface="Cambria"/>
              </a:rPr>
              <a:t> </a:t>
            </a:r>
            <a:r>
              <a:rPr sz="1400" dirty="0">
                <a:solidFill>
                  <a:prstClr val="black"/>
                </a:solidFill>
                <a:latin typeface="Cambria"/>
                <a:cs typeface="Cambria"/>
              </a:rPr>
              <a:t>-</a:t>
            </a:r>
            <a:r>
              <a:rPr sz="1400" spc="95" dirty="0">
                <a:solidFill>
                  <a:prstClr val="black"/>
                </a:solidFill>
                <a:latin typeface="Cambria"/>
                <a:cs typeface="Cambria"/>
              </a:rPr>
              <a:t> </a:t>
            </a:r>
            <a:r>
              <a:rPr sz="1400" spc="50" dirty="0">
                <a:solidFill>
                  <a:prstClr val="black"/>
                </a:solidFill>
                <a:latin typeface="Cambria"/>
                <a:cs typeface="Cambria"/>
              </a:rPr>
              <a:t>Tájépítészeti</a:t>
            </a:r>
            <a:r>
              <a:rPr sz="1400" spc="100" dirty="0">
                <a:solidFill>
                  <a:prstClr val="black"/>
                </a:solidFill>
                <a:latin typeface="Cambria"/>
                <a:cs typeface="Cambria"/>
              </a:rPr>
              <a:t> </a:t>
            </a:r>
            <a:r>
              <a:rPr sz="1400" spc="35" dirty="0">
                <a:solidFill>
                  <a:prstClr val="black"/>
                </a:solidFill>
                <a:latin typeface="Cambria"/>
                <a:cs typeface="Cambria"/>
              </a:rPr>
              <a:t>és</a:t>
            </a:r>
            <a:r>
              <a:rPr sz="1400" spc="95" dirty="0">
                <a:solidFill>
                  <a:prstClr val="black"/>
                </a:solidFill>
                <a:latin typeface="Cambria"/>
                <a:cs typeface="Cambria"/>
              </a:rPr>
              <a:t> </a:t>
            </a:r>
            <a:r>
              <a:rPr sz="1400" spc="45" dirty="0">
                <a:solidFill>
                  <a:prstClr val="black"/>
                </a:solidFill>
                <a:latin typeface="Cambria"/>
                <a:cs typeface="Cambria"/>
              </a:rPr>
              <a:t>Tájökológiai</a:t>
            </a:r>
            <a:r>
              <a:rPr sz="1400" spc="95" dirty="0">
                <a:solidFill>
                  <a:prstClr val="black"/>
                </a:solidFill>
                <a:latin typeface="Cambria"/>
                <a:cs typeface="Cambria"/>
              </a:rPr>
              <a:t> </a:t>
            </a:r>
            <a:r>
              <a:rPr sz="1400" spc="50" dirty="0">
                <a:solidFill>
                  <a:prstClr val="black"/>
                </a:solidFill>
                <a:latin typeface="Cambria"/>
                <a:cs typeface="Cambria"/>
              </a:rPr>
              <a:t>Doktori</a:t>
            </a:r>
            <a:r>
              <a:rPr sz="1400" spc="95" dirty="0">
                <a:solidFill>
                  <a:prstClr val="black"/>
                </a:solidFill>
                <a:latin typeface="Cambria"/>
                <a:cs typeface="Cambria"/>
              </a:rPr>
              <a:t> </a:t>
            </a:r>
            <a:r>
              <a:rPr sz="1400" spc="70" dirty="0">
                <a:solidFill>
                  <a:prstClr val="black"/>
                </a:solidFill>
                <a:latin typeface="Cambria"/>
                <a:cs typeface="Cambria"/>
              </a:rPr>
              <a:t>Iskola,</a:t>
            </a:r>
            <a:r>
              <a:rPr sz="1400" spc="90" dirty="0">
                <a:solidFill>
                  <a:prstClr val="black"/>
                </a:solidFill>
                <a:latin typeface="Cambria"/>
                <a:cs typeface="Cambria"/>
              </a:rPr>
              <a:t> </a:t>
            </a:r>
            <a:r>
              <a:rPr sz="1200" spc="15" baseline="31250" dirty="0">
                <a:solidFill>
                  <a:prstClr val="black"/>
                </a:solidFill>
                <a:latin typeface="Cambria"/>
                <a:cs typeface="Cambria"/>
              </a:rPr>
              <a:t>2 </a:t>
            </a:r>
            <a:r>
              <a:rPr sz="1200" spc="75" baseline="31250" dirty="0">
                <a:solidFill>
                  <a:prstClr val="black"/>
                </a:solidFill>
                <a:latin typeface="Cambria"/>
                <a:cs typeface="Cambria"/>
              </a:rPr>
              <a:t> </a:t>
            </a:r>
            <a:r>
              <a:rPr sz="1400" spc="140" dirty="0">
                <a:solidFill>
                  <a:prstClr val="black"/>
                </a:solidFill>
                <a:latin typeface="Cambria"/>
                <a:cs typeface="Cambria"/>
              </a:rPr>
              <a:t>MATE</a:t>
            </a:r>
            <a:r>
              <a:rPr sz="1400" spc="95" dirty="0">
                <a:solidFill>
                  <a:prstClr val="black"/>
                </a:solidFill>
                <a:latin typeface="Cambria"/>
                <a:cs typeface="Cambria"/>
              </a:rPr>
              <a:t> </a:t>
            </a:r>
            <a:r>
              <a:rPr sz="1400" dirty="0">
                <a:solidFill>
                  <a:prstClr val="black"/>
                </a:solidFill>
                <a:latin typeface="Cambria"/>
                <a:cs typeface="Cambria"/>
              </a:rPr>
              <a:t>-</a:t>
            </a:r>
            <a:r>
              <a:rPr sz="1400" spc="95" dirty="0">
                <a:solidFill>
                  <a:prstClr val="black"/>
                </a:solidFill>
                <a:latin typeface="Cambria"/>
                <a:cs typeface="Cambria"/>
              </a:rPr>
              <a:t> </a:t>
            </a:r>
            <a:r>
              <a:rPr sz="1400" spc="50" dirty="0">
                <a:solidFill>
                  <a:prstClr val="black"/>
                </a:solidFill>
                <a:latin typeface="Cambria"/>
                <a:cs typeface="Cambria"/>
              </a:rPr>
              <a:t>Tájtervezési</a:t>
            </a:r>
            <a:r>
              <a:rPr sz="1400" spc="100" dirty="0">
                <a:solidFill>
                  <a:prstClr val="black"/>
                </a:solidFill>
                <a:latin typeface="Cambria"/>
                <a:cs typeface="Cambria"/>
              </a:rPr>
              <a:t> </a:t>
            </a:r>
            <a:r>
              <a:rPr sz="1400" spc="35" dirty="0">
                <a:solidFill>
                  <a:prstClr val="black"/>
                </a:solidFill>
                <a:latin typeface="Cambria"/>
                <a:cs typeface="Cambria"/>
              </a:rPr>
              <a:t>és</a:t>
            </a:r>
            <a:r>
              <a:rPr sz="1400" spc="95" dirty="0">
                <a:solidFill>
                  <a:prstClr val="black"/>
                </a:solidFill>
                <a:latin typeface="Cambria"/>
                <a:cs typeface="Cambria"/>
              </a:rPr>
              <a:t> </a:t>
            </a:r>
            <a:r>
              <a:rPr sz="1400" spc="40" dirty="0">
                <a:solidFill>
                  <a:prstClr val="black"/>
                </a:solidFill>
                <a:latin typeface="Cambria"/>
                <a:cs typeface="Cambria"/>
              </a:rPr>
              <a:t>Területfejlesztési</a:t>
            </a:r>
            <a:r>
              <a:rPr sz="1400" spc="95" dirty="0">
                <a:solidFill>
                  <a:prstClr val="black"/>
                </a:solidFill>
                <a:latin typeface="Cambria"/>
                <a:cs typeface="Cambria"/>
              </a:rPr>
              <a:t> </a:t>
            </a:r>
            <a:r>
              <a:rPr sz="1400" spc="60" dirty="0">
                <a:solidFill>
                  <a:prstClr val="black"/>
                </a:solidFill>
                <a:latin typeface="Cambria"/>
                <a:cs typeface="Cambria"/>
              </a:rPr>
              <a:t>Tanszék,</a:t>
            </a:r>
            <a:r>
              <a:rPr sz="1400" spc="105" dirty="0">
                <a:solidFill>
                  <a:prstClr val="black"/>
                </a:solidFill>
                <a:latin typeface="Cambria"/>
                <a:cs typeface="Cambria"/>
              </a:rPr>
              <a:t> </a:t>
            </a:r>
            <a:r>
              <a:rPr sz="1200" spc="15" baseline="31250" dirty="0">
                <a:solidFill>
                  <a:prstClr val="black"/>
                </a:solidFill>
                <a:latin typeface="Cambria"/>
                <a:cs typeface="Cambria"/>
              </a:rPr>
              <a:t>3 </a:t>
            </a:r>
            <a:r>
              <a:rPr sz="1200" spc="44" baseline="31250" dirty="0">
                <a:solidFill>
                  <a:prstClr val="black"/>
                </a:solidFill>
                <a:latin typeface="Cambria"/>
                <a:cs typeface="Cambria"/>
              </a:rPr>
              <a:t> </a:t>
            </a:r>
            <a:r>
              <a:rPr sz="1400" spc="140" dirty="0">
                <a:solidFill>
                  <a:prstClr val="black"/>
                </a:solidFill>
                <a:latin typeface="Cambria"/>
                <a:cs typeface="Cambria"/>
              </a:rPr>
              <a:t>MATE</a:t>
            </a:r>
            <a:r>
              <a:rPr sz="1400" spc="100" dirty="0">
                <a:solidFill>
                  <a:prstClr val="black"/>
                </a:solidFill>
                <a:latin typeface="Cambria"/>
                <a:cs typeface="Cambria"/>
              </a:rPr>
              <a:t> </a:t>
            </a:r>
            <a:r>
              <a:rPr sz="1400" dirty="0">
                <a:solidFill>
                  <a:prstClr val="black"/>
                </a:solidFill>
                <a:latin typeface="Cambria"/>
                <a:cs typeface="Cambria"/>
              </a:rPr>
              <a:t>-</a:t>
            </a:r>
            <a:r>
              <a:rPr sz="1400" spc="95" dirty="0">
                <a:solidFill>
                  <a:prstClr val="black"/>
                </a:solidFill>
                <a:latin typeface="Cambria"/>
                <a:cs typeface="Cambria"/>
              </a:rPr>
              <a:t> </a:t>
            </a:r>
            <a:r>
              <a:rPr sz="1400" spc="40" dirty="0">
                <a:solidFill>
                  <a:prstClr val="black"/>
                </a:solidFill>
                <a:latin typeface="Cambria"/>
                <a:cs typeface="Cambria"/>
              </a:rPr>
              <a:t>Természetvédelmi</a:t>
            </a:r>
            <a:r>
              <a:rPr sz="1400" spc="95" dirty="0">
                <a:solidFill>
                  <a:prstClr val="black"/>
                </a:solidFill>
                <a:latin typeface="Cambria"/>
                <a:cs typeface="Cambria"/>
              </a:rPr>
              <a:t> </a:t>
            </a:r>
            <a:r>
              <a:rPr sz="1400" spc="35" dirty="0">
                <a:solidFill>
                  <a:prstClr val="black"/>
                </a:solidFill>
                <a:latin typeface="Cambria"/>
                <a:cs typeface="Cambria"/>
              </a:rPr>
              <a:t>és</a:t>
            </a:r>
            <a:r>
              <a:rPr sz="1400" spc="95" dirty="0">
                <a:solidFill>
                  <a:prstClr val="black"/>
                </a:solidFill>
                <a:latin typeface="Cambria"/>
                <a:cs typeface="Cambria"/>
              </a:rPr>
              <a:t> </a:t>
            </a:r>
            <a:r>
              <a:rPr sz="1400" spc="60" dirty="0">
                <a:solidFill>
                  <a:prstClr val="black"/>
                </a:solidFill>
                <a:latin typeface="Cambria"/>
                <a:cs typeface="Cambria"/>
              </a:rPr>
              <a:t>Tájgazdálkodási</a:t>
            </a:r>
            <a:r>
              <a:rPr sz="1400" spc="100" dirty="0">
                <a:solidFill>
                  <a:prstClr val="black"/>
                </a:solidFill>
                <a:latin typeface="Cambria"/>
                <a:cs typeface="Cambria"/>
              </a:rPr>
              <a:t> </a:t>
            </a:r>
            <a:r>
              <a:rPr sz="1400" spc="55" dirty="0">
                <a:solidFill>
                  <a:prstClr val="black"/>
                </a:solidFill>
                <a:latin typeface="Cambria"/>
                <a:cs typeface="Cambria"/>
              </a:rPr>
              <a:t>Tanszék</a:t>
            </a:r>
            <a:endParaRPr sz="1400">
              <a:solidFill>
                <a:prstClr val="black"/>
              </a:solidFill>
              <a:latin typeface="Cambria"/>
              <a:cs typeface="Cambria"/>
            </a:endParaRPr>
          </a:p>
          <a:p>
            <a:pPr algn="ctr">
              <a:spcBef>
                <a:spcPts val="10"/>
              </a:spcBef>
            </a:pPr>
            <a:r>
              <a:rPr sz="1200" spc="15" baseline="31250" dirty="0">
                <a:solidFill>
                  <a:prstClr val="black"/>
                </a:solidFill>
                <a:latin typeface="Cambria"/>
                <a:cs typeface="Cambria"/>
              </a:rPr>
              <a:t>4</a:t>
            </a:r>
            <a:r>
              <a:rPr sz="1200" spc="120" baseline="31250" dirty="0">
                <a:solidFill>
                  <a:prstClr val="black"/>
                </a:solidFill>
                <a:latin typeface="Cambria"/>
                <a:cs typeface="Cambria"/>
              </a:rPr>
              <a:t> </a:t>
            </a:r>
            <a:r>
              <a:rPr sz="1400" spc="140" dirty="0">
                <a:solidFill>
                  <a:prstClr val="black"/>
                </a:solidFill>
                <a:latin typeface="Cambria"/>
                <a:cs typeface="Cambria"/>
              </a:rPr>
              <a:t>MATE</a:t>
            </a:r>
            <a:r>
              <a:rPr sz="1400" spc="95" dirty="0">
                <a:solidFill>
                  <a:prstClr val="black"/>
                </a:solidFill>
                <a:latin typeface="Cambria"/>
                <a:cs typeface="Cambria"/>
              </a:rPr>
              <a:t> </a:t>
            </a:r>
            <a:r>
              <a:rPr sz="1400" dirty="0">
                <a:solidFill>
                  <a:prstClr val="black"/>
                </a:solidFill>
                <a:latin typeface="Cambria"/>
                <a:cs typeface="Cambria"/>
              </a:rPr>
              <a:t>-</a:t>
            </a:r>
            <a:r>
              <a:rPr sz="1400" spc="95" dirty="0">
                <a:solidFill>
                  <a:prstClr val="black"/>
                </a:solidFill>
                <a:latin typeface="Cambria"/>
                <a:cs typeface="Cambria"/>
              </a:rPr>
              <a:t> </a:t>
            </a:r>
            <a:r>
              <a:rPr sz="1400" spc="55" dirty="0">
                <a:solidFill>
                  <a:prstClr val="black"/>
                </a:solidFill>
                <a:latin typeface="Cambria"/>
                <a:cs typeface="Cambria"/>
              </a:rPr>
              <a:t>Környezettudományi</a:t>
            </a:r>
            <a:r>
              <a:rPr sz="1400" spc="95" dirty="0">
                <a:solidFill>
                  <a:prstClr val="black"/>
                </a:solidFill>
                <a:latin typeface="Cambria"/>
                <a:cs typeface="Cambria"/>
              </a:rPr>
              <a:t> </a:t>
            </a:r>
            <a:r>
              <a:rPr sz="1400" spc="50" dirty="0">
                <a:solidFill>
                  <a:prstClr val="black"/>
                </a:solidFill>
                <a:latin typeface="Cambria"/>
                <a:cs typeface="Cambria"/>
              </a:rPr>
              <a:t>Doktori</a:t>
            </a:r>
            <a:r>
              <a:rPr sz="1400" spc="95" dirty="0">
                <a:solidFill>
                  <a:prstClr val="black"/>
                </a:solidFill>
                <a:latin typeface="Cambria"/>
                <a:cs typeface="Cambria"/>
              </a:rPr>
              <a:t> </a:t>
            </a:r>
            <a:r>
              <a:rPr sz="1400" spc="70" dirty="0">
                <a:solidFill>
                  <a:prstClr val="black"/>
                </a:solidFill>
                <a:latin typeface="Cambria"/>
                <a:cs typeface="Cambria"/>
              </a:rPr>
              <a:t>Iskola,</a:t>
            </a:r>
            <a:r>
              <a:rPr sz="1400" spc="85" dirty="0">
                <a:solidFill>
                  <a:prstClr val="black"/>
                </a:solidFill>
                <a:latin typeface="Cambria"/>
                <a:cs typeface="Cambria"/>
              </a:rPr>
              <a:t> </a:t>
            </a:r>
            <a:r>
              <a:rPr sz="1200" spc="15" baseline="31250" dirty="0">
                <a:solidFill>
                  <a:prstClr val="black"/>
                </a:solidFill>
                <a:latin typeface="Cambria"/>
                <a:cs typeface="Cambria"/>
              </a:rPr>
              <a:t>5 </a:t>
            </a:r>
            <a:r>
              <a:rPr sz="1200" spc="75" baseline="31250" dirty="0">
                <a:solidFill>
                  <a:prstClr val="black"/>
                </a:solidFill>
                <a:latin typeface="Cambria"/>
                <a:cs typeface="Cambria"/>
              </a:rPr>
              <a:t> </a:t>
            </a:r>
            <a:r>
              <a:rPr sz="1400" spc="140" dirty="0">
                <a:solidFill>
                  <a:prstClr val="black"/>
                </a:solidFill>
                <a:latin typeface="Cambria"/>
                <a:cs typeface="Cambria"/>
              </a:rPr>
              <a:t>MATE</a:t>
            </a:r>
            <a:r>
              <a:rPr sz="1400" spc="95" dirty="0">
                <a:solidFill>
                  <a:prstClr val="black"/>
                </a:solidFill>
                <a:latin typeface="Cambria"/>
                <a:cs typeface="Cambria"/>
              </a:rPr>
              <a:t> </a:t>
            </a:r>
            <a:r>
              <a:rPr sz="1400" dirty="0">
                <a:solidFill>
                  <a:prstClr val="black"/>
                </a:solidFill>
                <a:latin typeface="Cambria"/>
                <a:cs typeface="Cambria"/>
              </a:rPr>
              <a:t>-</a:t>
            </a:r>
            <a:r>
              <a:rPr sz="1400" spc="95" dirty="0">
                <a:solidFill>
                  <a:prstClr val="black"/>
                </a:solidFill>
                <a:latin typeface="Cambria"/>
                <a:cs typeface="Cambria"/>
              </a:rPr>
              <a:t> </a:t>
            </a:r>
            <a:r>
              <a:rPr sz="1400" spc="60" dirty="0">
                <a:solidFill>
                  <a:prstClr val="black"/>
                </a:solidFill>
                <a:latin typeface="Cambria"/>
                <a:cs typeface="Cambria"/>
              </a:rPr>
              <a:t>Vízgazdálkodási</a:t>
            </a:r>
            <a:r>
              <a:rPr sz="1400" spc="95" dirty="0">
                <a:solidFill>
                  <a:prstClr val="black"/>
                </a:solidFill>
                <a:latin typeface="Cambria"/>
                <a:cs typeface="Cambria"/>
              </a:rPr>
              <a:t> </a:t>
            </a:r>
            <a:r>
              <a:rPr sz="1400" spc="35" dirty="0">
                <a:solidFill>
                  <a:prstClr val="black"/>
                </a:solidFill>
                <a:latin typeface="Cambria"/>
                <a:cs typeface="Cambria"/>
              </a:rPr>
              <a:t>és</a:t>
            </a:r>
            <a:r>
              <a:rPr sz="1400" spc="95" dirty="0">
                <a:solidFill>
                  <a:prstClr val="black"/>
                </a:solidFill>
                <a:latin typeface="Cambria"/>
                <a:cs typeface="Cambria"/>
              </a:rPr>
              <a:t> </a:t>
            </a:r>
            <a:r>
              <a:rPr sz="1400" spc="65" dirty="0">
                <a:solidFill>
                  <a:prstClr val="black"/>
                </a:solidFill>
                <a:latin typeface="Cambria"/>
                <a:cs typeface="Cambria"/>
              </a:rPr>
              <a:t>Klímaadaptációs</a:t>
            </a:r>
            <a:r>
              <a:rPr sz="1400" spc="95" dirty="0">
                <a:solidFill>
                  <a:prstClr val="black"/>
                </a:solidFill>
                <a:latin typeface="Cambria"/>
                <a:cs typeface="Cambria"/>
              </a:rPr>
              <a:t> </a:t>
            </a:r>
            <a:r>
              <a:rPr sz="1400" spc="60" dirty="0">
                <a:solidFill>
                  <a:prstClr val="black"/>
                </a:solidFill>
                <a:latin typeface="Cambria"/>
                <a:cs typeface="Cambria"/>
              </a:rPr>
              <a:t>Tanszék,</a:t>
            </a:r>
            <a:r>
              <a:rPr sz="1400" spc="105" dirty="0">
                <a:solidFill>
                  <a:prstClr val="black"/>
                </a:solidFill>
                <a:latin typeface="Cambria"/>
                <a:cs typeface="Cambria"/>
              </a:rPr>
              <a:t> </a:t>
            </a:r>
            <a:r>
              <a:rPr sz="1200" spc="15" baseline="31250" dirty="0">
                <a:solidFill>
                  <a:prstClr val="black"/>
                </a:solidFill>
                <a:latin typeface="Cambria"/>
                <a:cs typeface="Cambria"/>
              </a:rPr>
              <a:t>6 </a:t>
            </a:r>
            <a:r>
              <a:rPr sz="1200" spc="44" baseline="31250" dirty="0">
                <a:solidFill>
                  <a:prstClr val="black"/>
                </a:solidFill>
                <a:latin typeface="Cambria"/>
                <a:cs typeface="Cambria"/>
              </a:rPr>
              <a:t> </a:t>
            </a:r>
            <a:r>
              <a:rPr sz="1400" spc="140" dirty="0">
                <a:solidFill>
                  <a:prstClr val="black"/>
                </a:solidFill>
                <a:latin typeface="Cambria"/>
                <a:cs typeface="Cambria"/>
              </a:rPr>
              <a:t>MATE</a:t>
            </a:r>
            <a:r>
              <a:rPr sz="1400" spc="95" dirty="0">
                <a:solidFill>
                  <a:prstClr val="black"/>
                </a:solidFill>
                <a:latin typeface="Cambria"/>
                <a:cs typeface="Cambria"/>
              </a:rPr>
              <a:t> </a:t>
            </a:r>
            <a:r>
              <a:rPr sz="1400" dirty="0">
                <a:solidFill>
                  <a:prstClr val="black"/>
                </a:solidFill>
                <a:latin typeface="Cambria"/>
                <a:cs typeface="Cambria"/>
              </a:rPr>
              <a:t>-</a:t>
            </a:r>
            <a:r>
              <a:rPr sz="1400" spc="95" dirty="0">
                <a:solidFill>
                  <a:prstClr val="black"/>
                </a:solidFill>
                <a:latin typeface="Cambria"/>
                <a:cs typeface="Cambria"/>
              </a:rPr>
              <a:t> </a:t>
            </a:r>
            <a:r>
              <a:rPr sz="1400" spc="80" dirty="0">
                <a:solidFill>
                  <a:prstClr val="black"/>
                </a:solidFill>
                <a:latin typeface="Cambria"/>
                <a:cs typeface="Cambria"/>
              </a:rPr>
              <a:t>Állattani</a:t>
            </a:r>
            <a:r>
              <a:rPr sz="1400" spc="95" dirty="0">
                <a:solidFill>
                  <a:prstClr val="black"/>
                </a:solidFill>
                <a:latin typeface="Cambria"/>
                <a:cs typeface="Cambria"/>
              </a:rPr>
              <a:t> </a:t>
            </a:r>
            <a:r>
              <a:rPr sz="1400" spc="35" dirty="0">
                <a:solidFill>
                  <a:prstClr val="black"/>
                </a:solidFill>
                <a:latin typeface="Cambria"/>
                <a:cs typeface="Cambria"/>
              </a:rPr>
              <a:t>és</a:t>
            </a:r>
            <a:r>
              <a:rPr sz="1400" spc="95" dirty="0">
                <a:solidFill>
                  <a:prstClr val="black"/>
                </a:solidFill>
                <a:latin typeface="Cambria"/>
                <a:cs typeface="Cambria"/>
              </a:rPr>
              <a:t> </a:t>
            </a:r>
            <a:r>
              <a:rPr sz="1400" spc="60" dirty="0">
                <a:solidFill>
                  <a:prstClr val="black"/>
                </a:solidFill>
                <a:latin typeface="Cambria"/>
                <a:cs typeface="Cambria"/>
              </a:rPr>
              <a:t>Ökológiai</a:t>
            </a:r>
            <a:r>
              <a:rPr sz="1400" spc="90" dirty="0">
                <a:solidFill>
                  <a:prstClr val="black"/>
                </a:solidFill>
                <a:latin typeface="Cambria"/>
                <a:cs typeface="Cambria"/>
              </a:rPr>
              <a:t> </a:t>
            </a:r>
            <a:r>
              <a:rPr sz="1400" spc="55" dirty="0">
                <a:solidFill>
                  <a:prstClr val="black"/>
                </a:solidFill>
                <a:latin typeface="Cambria"/>
                <a:cs typeface="Cambria"/>
              </a:rPr>
              <a:t>Tanszék</a:t>
            </a:r>
            <a:endParaRPr sz="1400">
              <a:solidFill>
                <a:prstClr val="black"/>
              </a:solidFill>
              <a:latin typeface="Cambria"/>
              <a:cs typeface="Cambria"/>
            </a:endParaRPr>
          </a:p>
        </p:txBody>
      </p:sp>
      <p:sp>
        <p:nvSpPr>
          <p:cNvPr id="4" name="object 4"/>
          <p:cNvSpPr txBox="1"/>
          <p:nvPr/>
        </p:nvSpPr>
        <p:spPr>
          <a:xfrm>
            <a:off x="1215394" y="11063202"/>
            <a:ext cx="853440" cy="155812"/>
          </a:xfrm>
          <a:prstGeom prst="rect">
            <a:avLst/>
          </a:prstGeom>
        </p:spPr>
        <p:txBody>
          <a:bodyPr vert="horz" wrap="square" lIns="0" tIns="17145" rIns="0" bIns="0" rtlCol="0">
            <a:spAutoFit/>
          </a:bodyPr>
          <a:lstStyle/>
          <a:p>
            <a:pPr marL="12700">
              <a:spcBef>
                <a:spcPts val="135"/>
              </a:spcBef>
            </a:pPr>
            <a:r>
              <a:rPr sz="900" b="1" spc="15" dirty="0">
                <a:solidFill>
                  <a:prstClr val="black"/>
                </a:solidFill>
                <a:latin typeface="Times New Roman"/>
                <a:cs typeface="Times New Roman"/>
              </a:rPr>
              <a:t>Következtetések</a:t>
            </a:r>
            <a:endParaRPr sz="900">
              <a:solidFill>
                <a:prstClr val="black"/>
              </a:solidFill>
              <a:latin typeface="Times New Roman"/>
              <a:cs typeface="Times New Roman"/>
            </a:endParaRPr>
          </a:p>
        </p:txBody>
      </p:sp>
      <p:sp>
        <p:nvSpPr>
          <p:cNvPr id="5" name="object 5"/>
          <p:cNvSpPr txBox="1"/>
          <p:nvPr/>
        </p:nvSpPr>
        <p:spPr>
          <a:xfrm>
            <a:off x="1215394" y="11349327"/>
            <a:ext cx="4048760" cy="434927"/>
          </a:xfrm>
          <a:prstGeom prst="rect">
            <a:avLst/>
          </a:prstGeom>
        </p:spPr>
        <p:txBody>
          <a:bodyPr vert="horz" wrap="square" lIns="0" tIns="17145" rIns="0" bIns="0" rtlCol="0">
            <a:spAutoFit/>
          </a:bodyPr>
          <a:lstStyle/>
          <a:p>
            <a:pPr marL="12700">
              <a:spcBef>
                <a:spcPts val="135"/>
              </a:spcBef>
            </a:pPr>
            <a:r>
              <a:rPr sz="900" spc="20" dirty="0">
                <a:solidFill>
                  <a:prstClr val="black"/>
                </a:solidFill>
                <a:latin typeface="Times New Roman"/>
                <a:cs typeface="Times New Roman"/>
              </a:rPr>
              <a:t>Az</a:t>
            </a:r>
            <a:r>
              <a:rPr sz="900" spc="10" dirty="0">
                <a:solidFill>
                  <a:prstClr val="black"/>
                </a:solidFill>
                <a:latin typeface="Times New Roman"/>
                <a:cs typeface="Times New Roman"/>
              </a:rPr>
              <a:t> </a:t>
            </a:r>
            <a:r>
              <a:rPr sz="900" spc="15" dirty="0">
                <a:solidFill>
                  <a:prstClr val="black"/>
                </a:solidFill>
                <a:latin typeface="Times New Roman"/>
                <a:cs typeface="Times New Roman"/>
              </a:rPr>
              <a:t>ökofalvak </a:t>
            </a:r>
            <a:r>
              <a:rPr sz="900" spc="10" dirty="0">
                <a:solidFill>
                  <a:prstClr val="black"/>
                </a:solidFill>
                <a:latin typeface="Times New Roman"/>
                <a:cs typeface="Times New Roman"/>
              </a:rPr>
              <a:t>összesített</a:t>
            </a:r>
            <a:r>
              <a:rPr sz="900" spc="15" dirty="0">
                <a:solidFill>
                  <a:prstClr val="black"/>
                </a:solidFill>
                <a:latin typeface="Times New Roman"/>
                <a:cs typeface="Times New Roman"/>
              </a:rPr>
              <a:t> ökoszisztéma-állapot értékei jobbak Magyarlukafáénál.</a:t>
            </a:r>
            <a:endParaRPr sz="900">
              <a:solidFill>
                <a:prstClr val="black"/>
              </a:solidFill>
              <a:latin typeface="Times New Roman"/>
              <a:cs typeface="Times New Roman"/>
            </a:endParaRPr>
          </a:p>
          <a:p>
            <a:pPr marL="12700" marR="5080">
              <a:lnSpc>
                <a:spcPct val="104299"/>
              </a:lnSpc>
            </a:pPr>
            <a:r>
              <a:rPr sz="900" spc="25" dirty="0">
                <a:solidFill>
                  <a:prstClr val="black"/>
                </a:solidFill>
                <a:latin typeface="Times New Roman"/>
                <a:cs typeface="Times New Roman"/>
              </a:rPr>
              <a:t>A</a:t>
            </a:r>
            <a:r>
              <a:rPr sz="900" spc="175" dirty="0">
                <a:solidFill>
                  <a:prstClr val="black"/>
                </a:solidFill>
                <a:latin typeface="Times New Roman"/>
                <a:cs typeface="Times New Roman"/>
              </a:rPr>
              <a:t> </a:t>
            </a:r>
            <a:r>
              <a:rPr sz="900" spc="15" dirty="0">
                <a:solidFill>
                  <a:prstClr val="black"/>
                </a:solidFill>
                <a:latin typeface="Times New Roman"/>
                <a:cs typeface="Times New Roman"/>
              </a:rPr>
              <a:t>pontszámok</a:t>
            </a:r>
            <a:r>
              <a:rPr sz="900" spc="229" dirty="0">
                <a:solidFill>
                  <a:prstClr val="black"/>
                </a:solidFill>
                <a:latin typeface="Times New Roman"/>
                <a:cs typeface="Times New Roman"/>
              </a:rPr>
              <a:t> </a:t>
            </a:r>
            <a:r>
              <a:rPr sz="900" spc="15" dirty="0">
                <a:solidFill>
                  <a:prstClr val="black"/>
                </a:solidFill>
                <a:latin typeface="Times New Roman"/>
                <a:cs typeface="Times New Roman"/>
              </a:rPr>
              <a:t>közötti</a:t>
            </a:r>
            <a:r>
              <a:rPr sz="900" spc="235" dirty="0">
                <a:solidFill>
                  <a:prstClr val="black"/>
                </a:solidFill>
                <a:latin typeface="Times New Roman"/>
                <a:cs typeface="Times New Roman"/>
              </a:rPr>
              <a:t> </a:t>
            </a:r>
            <a:r>
              <a:rPr sz="900" spc="15" dirty="0">
                <a:solidFill>
                  <a:prstClr val="black"/>
                </a:solidFill>
                <a:latin typeface="Times New Roman"/>
                <a:cs typeface="Times New Roman"/>
              </a:rPr>
              <a:t>különbség</a:t>
            </a:r>
            <a:r>
              <a:rPr sz="900" spc="235" dirty="0">
                <a:solidFill>
                  <a:prstClr val="black"/>
                </a:solidFill>
                <a:latin typeface="Times New Roman"/>
                <a:cs typeface="Times New Roman"/>
              </a:rPr>
              <a:t> </a:t>
            </a:r>
            <a:r>
              <a:rPr sz="900" spc="10" dirty="0">
                <a:solidFill>
                  <a:prstClr val="black"/>
                </a:solidFill>
                <a:latin typeface="Times New Roman"/>
                <a:cs typeface="Times New Roman"/>
              </a:rPr>
              <a:t>kicsi,</a:t>
            </a:r>
            <a:r>
              <a:rPr sz="900" spc="229" dirty="0">
                <a:solidFill>
                  <a:prstClr val="black"/>
                </a:solidFill>
                <a:latin typeface="Times New Roman"/>
                <a:cs typeface="Times New Roman"/>
              </a:rPr>
              <a:t> </a:t>
            </a:r>
            <a:r>
              <a:rPr sz="900" spc="15" dirty="0">
                <a:solidFill>
                  <a:prstClr val="black"/>
                </a:solidFill>
                <a:latin typeface="Times New Roman"/>
                <a:cs typeface="Times New Roman"/>
              </a:rPr>
              <a:t>így</a:t>
            </a:r>
            <a:r>
              <a:rPr sz="900" spc="235" dirty="0">
                <a:solidFill>
                  <a:prstClr val="black"/>
                </a:solidFill>
                <a:latin typeface="Times New Roman"/>
                <a:cs typeface="Times New Roman"/>
              </a:rPr>
              <a:t> </a:t>
            </a:r>
            <a:r>
              <a:rPr sz="900" spc="15" dirty="0">
                <a:solidFill>
                  <a:prstClr val="black"/>
                </a:solidFill>
                <a:latin typeface="Times New Roman"/>
                <a:cs typeface="Times New Roman"/>
              </a:rPr>
              <a:t>az</a:t>
            </a:r>
            <a:r>
              <a:rPr sz="900" spc="229" dirty="0">
                <a:solidFill>
                  <a:prstClr val="black"/>
                </a:solidFill>
                <a:latin typeface="Times New Roman"/>
                <a:cs typeface="Times New Roman"/>
              </a:rPr>
              <a:t> </a:t>
            </a:r>
            <a:r>
              <a:rPr sz="900" spc="15" dirty="0">
                <a:solidFill>
                  <a:prstClr val="black"/>
                </a:solidFill>
                <a:latin typeface="Times New Roman"/>
                <a:cs typeface="Times New Roman"/>
              </a:rPr>
              <a:t>ökoszisztéma-állapot</a:t>
            </a:r>
            <a:r>
              <a:rPr sz="900" spc="235" dirty="0">
                <a:solidFill>
                  <a:prstClr val="black"/>
                </a:solidFill>
                <a:latin typeface="Times New Roman"/>
                <a:cs typeface="Times New Roman"/>
              </a:rPr>
              <a:t> </a:t>
            </a:r>
            <a:r>
              <a:rPr sz="900" spc="15" dirty="0">
                <a:solidFill>
                  <a:prstClr val="black"/>
                </a:solidFill>
                <a:latin typeface="Times New Roman"/>
                <a:cs typeface="Times New Roman"/>
              </a:rPr>
              <a:t>minősége</a:t>
            </a:r>
            <a:r>
              <a:rPr sz="900" spc="235" dirty="0">
                <a:solidFill>
                  <a:prstClr val="black"/>
                </a:solidFill>
                <a:latin typeface="Times New Roman"/>
                <a:cs typeface="Times New Roman"/>
              </a:rPr>
              <a:t> </a:t>
            </a:r>
            <a:r>
              <a:rPr sz="900" spc="15" dirty="0">
                <a:solidFill>
                  <a:prstClr val="black"/>
                </a:solidFill>
                <a:latin typeface="Times New Roman"/>
                <a:cs typeface="Times New Roman"/>
              </a:rPr>
              <a:t>a </a:t>
            </a:r>
            <a:r>
              <a:rPr sz="900" spc="-210" dirty="0">
                <a:solidFill>
                  <a:prstClr val="black"/>
                </a:solidFill>
                <a:latin typeface="Times New Roman"/>
                <a:cs typeface="Times New Roman"/>
              </a:rPr>
              <a:t> </a:t>
            </a:r>
            <a:r>
              <a:rPr sz="900" spc="15" dirty="0">
                <a:solidFill>
                  <a:prstClr val="black"/>
                </a:solidFill>
                <a:latin typeface="Times New Roman"/>
                <a:cs typeface="Times New Roman"/>
              </a:rPr>
              <a:t>különbség</a:t>
            </a:r>
            <a:r>
              <a:rPr sz="900" spc="5" dirty="0">
                <a:solidFill>
                  <a:prstClr val="black"/>
                </a:solidFill>
                <a:latin typeface="Times New Roman"/>
                <a:cs typeface="Times New Roman"/>
              </a:rPr>
              <a:t> </a:t>
            </a:r>
            <a:r>
              <a:rPr sz="900" spc="15" dirty="0">
                <a:solidFill>
                  <a:prstClr val="black"/>
                </a:solidFill>
                <a:latin typeface="Times New Roman"/>
                <a:cs typeface="Times New Roman"/>
              </a:rPr>
              <a:t>ellenére</a:t>
            </a:r>
            <a:r>
              <a:rPr sz="900" spc="5" dirty="0">
                <a:solidFill>
                  <a:prstClr val="black"/>
                </a:solidFill>
                <a:latin typeface="Times New Roman"/>
                <a:cs typeface="Times New Roman"/>
              </a:rPr>
              <a:t> </a:t>
            </a:r>
            <a:r>
              <a:rPr sz="900" spc="15" dirty="0">
                <a:solidFill>
                  <a:prstClr val="black"/>
                </a:solidFill>
                <a:latin typeface="Times New Roman"/>
                <a:cs typeface="Times New Roman"/>
              </a:rPr>
              <a:t>közel</a:t>
            </a:r>
            <a:r>
              <a:rPr sz="900" spc="5" dirty="0">
                <a:solidFill>
                  <a:prstClr val="black"/>
                </a:solidFill>
                <a:latin typeface="Times New Roman"/>
                <a:cs typeface="Times New Roman"/>
              </a:rPr>
              <a:t> </a:t>
            </a:r>
            <a:r>
              <a:rPr sz="900" spc="10" dirty="0">
                <a:solidFill>
                  <a:prstClr val="black"/>
                </a:solidFill>
                <a:latin typeface="Times New Roman"/>
                <a:cs typeface="Times New Roman"/>
              </a:rPr>
              <a:t>áll</a:t>
            </a:r>
            <a:r>
              <a:rPr sz="900" spc="5" dirty="0">
                <a:solidFill>
                  <a:prstClr val="black"/>
                </a:solidFill>
                <a:latin typeface="Times New Roman"/>
                <a:cs typeface="Times New Roman"/>
              </a:rPr>
              <a:t> </a:t>
            </a:r>
            <a:r>
              <a:rPr sz="900" spc="15" dirty="0">
                <a:solidFill>
                  <a:prstClr val="black"/>
                </a:solidFill>
                <a:latin typeface="Times New Roman"/>
                <a:cs typeface="Times New Roman"/>
              </a:rPr>
              <a:t>egymáshoz</a:t>
            </a:r>
            <a:r>
              <a:rPr sz="900" spc="5" dirty="0">
                <a:solidFill>
                  <a:prstClr val="black"/>
                </a:solidFill>
                <a:latin typeface="Times New Roman"/>
                <a:cs typeface="Times New Roman"/>
              </a:rPr>
              <a:t> </a:t>
            </a:r>
            <a:r>
              <a:rPr sz="900" spc="15" dirty="0">
                <a:solidFill>
                  <a:prstClr val="black"/>
                </a:solidFill>
                <a:latin typeface="Times New Roman"/>
                <a:cs typeface="Times New Roman"/>
              </a:rPr>
              <a:t>a</a:t>
            </a:r>
            <a:r>
              <a:rPr sz="900" spc="5" dirty="0">
                <a:solidFill>
                  <a:prstClr val="black"/>
                </a:solidFill>
                <a:latin typeface="Times New Roman"/>
                <a:cs typeface="Times New Roman"/>
              </a:rPr>
              <a:t> </a:t>
            </a:r>
            <a:r>
              <a:rPr sz="900" spc="15" dirty="0">
                <a:solidFill>
                  <a:prstClr val="black"/>
                </a:solidFill>
                <a:latin typeface="Times New Roman"/>
                <a:cs typeface="Times New Roman"/>
              </a:rPr>
              <a:t>3</a:t>
            </a:r>
            <a:r>
              <a:rPr sz="900" spc="5" dirty="0">
                <a:solidFill>
                  <a:prstClr val="black"/>
                </a:solidFill>
                <a:latin typeface="Times New Roman"/>
                <a:cs typeface="Times New Roman"/>
              </a:rPr>
              <a:t> </a:t>
            </a:r>
            <a:r>
              <a:rPr sz="900" spc="15" dirty="0">
                <a:solidFill>
                  <a:prstClr val="black"/>
                </a:solidFill>
                <a:latin typeface="Times New Roman"/>
                <a:cs typeface="Times New Roman"/>
              </a:rPr>
              <a:t>településen.</a:t>
            </a:r>
            <a:endParaRPr sz="900">
              <a:solidFill>
                <a:prstClr val="black"/>
              </a:solidFill>
              <a:latin typeface="Times New Roman"/>
              <a:cs typeface="Times New Roman"/>
            </a:endParaRPr>
          </a:p>
        </p:txBody>
      </p:sp>
      <p:sp>
        <p:nvSpPr>
          <p:cNvPr id="6" name="object 6"/>
          <p:cNvSpPr txBox="1"/>
          <p:nvPr/>
        </p:nvSpPr>
        <p:spPr>
          <a:xfrm>
            <a:off x="1215394" y="4138626"/>
            <a:ext cx="13061950" cy="3957320"/>
          </a:xfrm>
          <a:prstGeom prst="rect">
            <a:avLst/>
          </a:prstGeom>
        </p:spPr>
        <p:txBody>
          <a:bodyPr vert="horz" wrap="square" lIns="0" tIns="17145" rIns="0" bIns="0" rtlCol="0">
            <a:spAutoFit/>
          </a:bodyPr>
          <a:lstStyle/>
          <a:p>
            <a:pPr marL="13335">
              <a:spcBef>
                <a:spcPts val="135"/>
              </a:spcBef>
            </a:pPr>
            <a:r>
              <a:rPr sz="900" b="1" spc="10" dirty="0">
                <a:solidFill>
                  <a:prstClr val="black"/>
                </a:solidFill>
                <a:latin typeface="Times New Roman"/>
                <a:cs typeface="Times New Roman"/>
              </a:rPr>
              <a:t>Bevezetés</a:t>
            </a:r>
            <a:endParaRPr sz="900">
              <a:solidFill>
                <a:prstClr val="black"/>
              </a:solidFill>
              <a:latin typeface="Times New Roman"/>
              <a:cs typeface="Times New Roman"/>
            </a:endParaRPr>
          </a:p>
          <a:p>
            <a:pPr>
              <a:spcBef>
                <a:spcPts val="35"/>
              </a:spcBef>
            </a:pPr>
            <a:endParaRPr sz="950">
              <a:solidFill>
                <a:prstClr val="black"/>
              </a:solidFill>
              <a:latin typeface="Times New Roman"/>
              <a:cs typeface="Times New Roman"/>
            </a:endParaRPr>
          </a:p>
          <a:p>
            <a:pPr marL="13335" marR="5080">
              <a:lnSpc>
                <a:spcPct val="104299"/>
              </a:lnSpc>
            </a:pPr>
            <a:r>
              <a:rPr sz="900" spc="15" dirty="0">
                <a:solidFill>
                  <a:prstClr val="black"/>
                </a:solidFill>
                <a:latin typeface="Times New Roman"/>
                <a:cs typeface="Times New Roman"/>
              </a:rPr>
              <a:t>Az</a:t>
            </a:r>
            <a:r>
              <a:rPr sz="900" spc="20" dirty="0">
                <a:solidFill>
                  <a:prstClr val="black"/>
                </a:solidFill>
                <a:latin typeface="Times New Roman"/>
                <a:cs typeface="Times New Roman"/>
              </a:rPr>
              <a:t> </a:t>
            </a:r>
            <a:r>
              <a:rPr sz="900" spc="10" dirty="0">
                <a:solidFill>
                  <a:prstClr val="black"/>
                </a:solidFill>
                <a:latin typeface="Times New Roman"/>
                <a:cs typeface="Times New Roman"/>
              </a:rPr>
              <a:t>ökoszisztéma-szolgáltatások</a:t>
            </a:r>
            <a:r>
              <a:rPr sz="900" spc="25" dirty="0">
                <a:solidFill>
                  <a:prstClr val="black"/>
                </a:solidFill>
                <a:latin typeface="Times New Roman"/>
                <a:cs typeface="Times New Roman"/>
              </a:rPr>
              <a:t> </a:t>
            </a:r>
            <a:r>
              <a:rPr sz="900" spc="10" dirty="0">
                <a:solidFill>
                  <a:prstClr val="black"/>
                </a:solidFill>
                <a:latin typeface="Times New Roman"/>
                <a:cs typeface="Times New Roman"/>
              </a:rPr>
              <a:t>alapja</a:t>
            </a:r>
            <a:r>
              <a:rPr sz="900" spc="25" dirty="0">
                <a:solidFill>
                  <a:prstClr val="black"/>
                </a:solidFill>
                <a:latin typeface="Times New Roman"/>
                <a:cs typeface="Times New Roman"/>
              </a:rPr>
              <a:t> </a:t>
            </a:r>
            <a:r>
              <a:rPr sz="900" spc="10" dirty="0">
                <a:solidFill>
                  <a:prstClr val="black"/>
                </a:solidFill>
                <a:latin typeface="Times New Roman"/>
                <a:cs typeface="Times New Roman"/>
              </a:rPr>
              <a:t>az</a:t>
            </a:r>
            <a:r>
              <a:rPr sz="900" spc="25" dirty="0">
                <a:solidFill>
                  <a:prstClr val="black"/>
                </a:solidFill>
                <a:latin typeface="Times New Roman"/>
                <a:cs typeface="Times New Roman"/>
              </a:rPr>
              <a:t> </a:t>
            </a:r>
            <a:r>
              <a:rPr sz="900" spc="10" dirty="0">
                <a:solidFill>
                  <a:prstClr val="black"/>
                </a:solidFill>
                <a:latin typeface="Times New Roman"/>
                <a:cs typeface="Times New Roman"/>
              </a:rPr>
              <a:t>ökoszisztéma-állapot.</a:t>
            </a:r>
            <a:r>
              <a:rPr sz="900" spc="25" dirty="0">
                <a:solidFill>
                  <a:prstClr val="black"/>
                </a:solidFill>
                <a:latin typeface="Times New Roman"/>
                <a:cs typeface="Times New Roman"/>
              </a:rPr>
              <a:t> </a:t>
            </a:r>
            <a:r>
              <a:rPr sz="900" spc="10" dirty="0">
                <a:solidFill>
                  <a:prstClr val="black"/>
                </a:solidFill>
                <a:latin typeface="Times New Roman"/>
                <a:cs typeface="Times New Roman"/>
              </a:rPr>
              <a:t>-&gt;</a:t>
            </a:r>
            <a:r>
              <a:rPr sz="900" spc="25" dirty="0">
                <a:solidFill>
                  <a:prstClr val="black"/>
                </a:solidFill>
                <a:latin typeface="Times New Roman"/>
                <a:cs typeface="Times New Roman"/>
              </a:rPr>
              <a:t> </a:t>
            </a:r>
            <a:r>
              <a:rPr sz="900" spc="15" dirty="0">
                <a:solidFill>
                  <a:prstClr val="black"/>
                </a:solidFill>
                <a:latin typeface="Times New Roman"/>
                <a:cs typeface="Times New Roman"/>
              </a:rPr>
              <a:t>Egy</a:t>
            </a:r>
            <a:r>
              <a:rPr sz="900" spc="25" dirty="0">
                <a:solidFill>
                  <a:prstClr val="black"/>
                </a:solidFill>
                <a:latin typeface="Times New Roman"/>
                <a:cs typeface="Times New Roman"/>
              </a:rPr>
              <a:t> </a:t>
            </a:r>
            <a:r>
              <a:rPr sz="900" spc="10" dirty="0">
                <a:solidFill>
                  <a:prstClr val="black"/>
                </a:solidFill>
                <a:latin typeface="Times New Roman"/>
                <a:cs typeface="Times New Roman"/>
              </a:rPr>
              <a:t>terület</a:t>
            </a:r>
            <a:r>
              <a:rPr sz="900" spc="25" dirty="0">
                <a:solidFill>
                  <a:prstClr val="black"/>
                </a:solidFill>
                <a:latin typeface="Times New Roman"/>
                <a:cs typeface="Times New Roman"/>
              </a:rPr>
              <a:t> </a:t>
            </a:r>
            <a:r>
              <a:rPr sz="900" spc="10" dirty="0">
                <a:solidFill>
                  <a:prstClr val="black"/>
                </a:solidFill>
                <a:latin typeface="Times New Roman"/>
                <a:cs typeface="Times New Roman"/>
              </a:rPr>
              <a:t>szolgáltatásnyújtó</a:t>
            </a:r>
            <a:r>
              <a:rPr sz="900" spc="25" dirty="0">
                <a:solidFill>
                  <a:prstClr val="black"/>
                </a:solidFill>
                <a:latin typeface="Times New Roman"/>
                <a:cs typeface="Times New Roman"/>
              </a:rPr>
              <a:t> </a:t>
            </a:r>
            <a:r>
              <a:rPr sz="900" spc="10" dirty="0">
                <a:solidFill>
                  <a:prstClr val="black"/>
                </a:solidFill>
                <a:latin typeface="Times New Roman"/>
                <a:cs typeface="Times New Roman"/>
              </a:rPr>
              <a:t>képessége</a:t>
            </a:r>
            <a:r>
              <a:rPr sz="900" spc="25" dirty="0">
                <a:solidFill>
                  <a:prstClr val="black"/>
                </a:solidFill>
                <a:latin typeface="Times New Roman"/>
                <a:cs typeface="Times New Roman"/>
              </a:rPr>
              <a:t> </a:t>
            </a:r>
            <a:r>
              <a:rPr sz="900" spc="15" dirty="0">
                <a:solidFill>
                  <a:prstClr val="black"/>
                </a:solidFill>
                <a:latin typeface="Times New Roman"/>
                <a:cs typeface="Times New Roman"/>
              </a:rPr>
              <a:t>nagyban</a:t>
            </a:r>
            <a:r>
              <a:rPr sz="900" spc="25" dirty="0">
                <a:solidFill>
                  <a:prstClr val="black"/>
                </a:solidFill>
                <a:latin typeface="Times New Roman"/>
                <a:cs typeface="Times New Roman"/>
              </a:rPr>
              <a:t> </a:t>
            </a:r>
            <a:r>
              <a:rPr sz="900" spc="10" dirty="0">
                <a:solidFill>
                  <a:prstClr val="black"/>
                </a:solidFill>
                <a:latin typeface="Times New Roman"/>
                <a:cs typeface="Times New Roman"/>
              </a:rPr>
              <a:t>függ</a:t>
            </a:r>
            <a:r>
              <a:rPr sz="900" spc="25" dirty="0">
                <a:solidFill>
                  <a:prstClr val="black"/>
                </a:solidFill>
                <a:latin typeface="Times New Roman"/>
                <a:cs typeface="Times New Roman"/>
              </a:rPr>
              <a:t> </a:t>
            </a:r>
            <a:r>
              <a:rPr sz="900" spc="10" dirty="0">
                <a:solidFill>
                  <a:prstClr val="black"/>
                </a:solidFill>
                <a:latin typeface="Times New Roman"/>
                <a:cs typeface="Times New Roman"/>
              </a:rPr>
              <a:t>az</a:t>
            </a:r>
            <a:r>
              <a:rPr sz="900" spc="25" dirty="0">
                <a:solidFill>
                  <a:prstClr val="black"/>
                </a:solidFill>
                <a:latin typeface="Times New Roman"/>
                <a:cs typeface="Times New Roman"/>
              </a:rPr>
              <a:t> </a:t>
            </a:r>
            <a:r>
              <a:rPr sz="900" spc="10" dirty="0">
                <a:solidFill>
                  <a:prstClr val="black"/>
                </a:solidFill>
                <a:latin typeface="Times New Roman"/>
                <a:cs typeface="Times New Roman"/>
              </a:rPr>
              <a:t>ökoszisztémák</a:t>
            </a:r>
            <a:r>
              <a:rPr sz="900" spc="25" dirty="0">
                <a:solidFill>
                  <a:prstClr val="black"/>
                </a:solidFill>
                <a:latin typeface="Times New Roman"/>
                <a:cs typeface="Times New Roman"/>
              </a:rPr>
              <a:t> </a:t>
            </a:r>
            <a:r>
              <a:rPr sz="900" spc="10" dirty="0">
                <a:solidFill>
                  <a:prstClr val="black"/>
                </a:solidFill>
                <a:latin typeface="Times New Roman"/>
                <a:cs typeface="Times New Roman"/>
              </a:rPr>
              <a:t>jó</a:t>
            </a:r>
            <a:r>
              <a:rPr sz="900" spc="25" dirty="0">
                <a:solidFill>
                  <a:prstClr val="black"/>
                </a:solidFill>
                <a:latin typeface="Times New Roman"/>
                <a:cs typeface="Times New Roman"/>
              </a:rPr>
              <a:t> </a:t>
            </a:r>
            <a:r>
              <a:rPr sz="900" spc="10" dirty="0">
                <a:solidFill>
                  <a:prstClr val="black"/>
                </a:solidFill>
                <a:latin typeface="Times New Roman"/>
                <a:cs typeface="Times New Roman"/>
              </a:rPr>
              <a:t>állapotától.</a:t>
            </a:r>
            <a:r>
              <a:rPr sz="900" spc="25" dirty="0">
                <a:solidFill>
                  <a:prstClr val="black"/>
                </a:solidFill>
                <a:latin typeface="Times New Roman"/>
                <a:cs typeface="Times New Roman"/>
              </a:rPr>
              <a:t> </a:t>
            </a:r>
            <a:r>
              <a:rPr sz="900" spc="10" dirty="0">
                <a:solidFill>
                  <a:prstClr val="black"/>
                </a:solidFill>
                <a:latin typeface="Times New Roman"/>
                <a:cs typeface="Times New Roman"/>
              </a:rPr>
              <a:t>-&gt;</a:t>
            </a:r>
            <a:r>
              <a:rPr sz="900" spc="25" dirty="0">
                <a:solidFill>
                  <a:prstClr val="black"/>
                </a:solidFill>
                <a:latin typeface="Times New Roman"/>
                <a:cs typeface="Times New Roman"/>
              </a:rPr>
              <a:t> </a:t>
            </a:r>
            <a:r>
              <a:rPr sz="900" spc="15" dirty="0">
                <a:solidFill>
                  <a:prstClr val="black"/>
                </a:solidFill>
                <a:latin typeface="Times New Roman"/>
                <a:cs typeface="Times New Roman"/>
              </a:rPr>
              <a:t>Olyan</a:t>
            </a:r>
            <a:r>
              <a:rPr sz="900" spc="25" dirty="0">
                <a:solidFill>
                  <a:prstClr val="black"/>
                </a:solidFill>
                <a:latin typeface="Times New Roman"/>
                <a:cs typeface="Times New Roman"/>
              </a:rPr>
              <a:t> </a:t>
            </a:r>
            <a:r>
              <a:rPr sz="900" spc="10" dirty="0">
                <a:solidFill>
                  <a:prstClr val="black"/>
                </a:solidFill>
                <a:latin typeface="Times New Roman"/>
                <a:cs typeface="Times New Roman"/>
              </a:rPr>
              <a:t>településeket</a:t>
            </a:r>
            <a:r>
              <a:rPr sz="900" spc="25" dirty="0">
                <a:solidFill>
                  <a:prstClr val="black"/>
                </a:solidFill>
                <a:latin typeface="Times New Roman"/>
                <a:cs typeface="Times New Roman"/>
              </a:rPr>
              <a:t> </a:t>
            </a:r>
            <a:r>
              <a:rPr sz="900" spc="10" dirty="0">
                <a:solidFill>
                  <a:prstClr val="black"/>
                </a:solidFill>
                <a:latin typeface="Times New Roman"/>
                <a:cs typeface="Times New Roman"/>
              </a:rPr>
              <a:t>vizsgáltunk,</a:t>
            </a:r>
            <a:r>
              <a:rPr sz="900" spc="25" dirty="0">
                <a:solidFill>
                  <a:prstClr val="black"/>
                </a:solidFill>
                <a:latin typeface="Times New Roman"/>
                <a:cs typeface="Times New Roman"/>
              </a:rPr>
              <a:t> </a:t>
            </a:r>
            <a:r>
              <a:rPr sz="900" spc="10" dirty="0">
                <a:solidFill>
                  <a:prstClr val="black"/>
                </a:solidFill>
                <a:latin typeface="Times New Roman"/>
                <a:cs typeface="Times New Roman"/>
              </a:rPr>
              <a:t>ahol</a:t>
            </a:r>
            <a:r>
              <a:rPr sz="900" spc="25" dirty="0">
                <a:solidFill>
                  <a:prstClr val="black"/>
                </a:solidFill>
                <a:latin typeface="Times New Roman"/>
                <a:cs typeface="Times New Roman"/>
              </a:rPr>
              <a:t> </a:t>
            </a:r>
            <a:r>
              <a:rPr sz="900" spc="10" dirty="0">
                <a:solidFill>
                  <a:prstClr val="black"/>
                </a:solidFill>
                <a:latin typeface="Times New Roman"/>
                <a:cs typeface="Times New Roman"/>
              </a:rPr>
              <a:t>az</a:t>
            </a:r>
            <a:r>
              <a:rPr sz="900" spc="25" dirty="0">
                <a:solidFill>
                  <a:prstClr val="black"/>
                </a:solidFill>
                <a:latin typeface="Times New Roman"/>
                <a:cs typeface="Times New Roman"/>
              </a:rPr>
              <a:t> </a:t>
            </a:r>
            <a:r>
              <a:rPr sz="900" spc="10" dirty="0">
                <a:solidFill>
                  <a:prstClr val="black"/>
                </a:solidFill>
                <a:latin typeface="Times New Roman"/>
                <a:cs typeface="Times New Roman"/>
              </a:rPr>
              <a:t>ember-táj</a:t>
            </a:r>
            <a:r>
              <a:rPr sz="900" spc="25" dirty="0">
                <a:solidFill>
                  <a:prstClr val="black"/>
                </a:solidFill>
                <a:latin typeface="Times New Roman"/>
                <a:cs typeface="Times New Roman"/>
              </a:rPr>
              <a:t> </a:t>
            </a:r>
            <a:r>
              <a:rPr sz="900" spc="10" dirty="0">
                <a:solidFill>
                  <a:prstClr val="black"/>
                </a:solidFill>
                <a:latin typeface="Times New Roman"/>
                <a:cs typeface="Times New Roman"/>
              </a:rPr>
              <a:t>kapcsolat</a:t>
            </a:r>
            <a:r>
              <a:rPr sz="900" spc="25" dirty="0">
                <a:solidFill>
                  <a:prstClr val="black"/>
                </a:solidFill>
                <a:latin typeface="Times New Roman"/>
                <a:cs typeface="Times New Roman"/>
              </a:rPr>
              <a:t> </a:t>
            </a:r>
            <a:r>
              <a:rPr sz="900" spc="10" dirty="0">
                <a:solidFill>
                  <a:prstClr val="black"/>
                </a:solidFill>
                <a:latin typeface="Times New Roman"/>
                <a:cs typeface="Times New Roman"/>
              </a:rPr>
              <a:t>a</a:t>
            </a:r>
            <a:r>
              <a:rPr sz="900" spc="25" dirty="0">
                <a:solidFill>
                  <a:prstClr val="black"/>
                </a:solidFill>
                <a:latin typeface="Times New Roman"/>
                <a:cs typeface="Times New Roman"/>
              </a:rPr>
              <a:t> </a:t>
            </a:r>
            <a:r>
              <a:rPr sz="900" spc="10" dirty="0">
                <a:solidFill>
                  <a:prstClr val="black"/>
                </a:solidFill>
                <a:latin typeface="Times New Roman"/>
                <a:cs typeface="Times New Roman"/>
              </a:rPr>
              <a:t>hosszútávú</a:t>
            </a:r>
            <a:r>
              <a:rPr sz="900" spc="25" dirty="0">
                <a:solidFill>
                  <a:prstClr val="black"/>
                </a:solidFill>
                <a:latin typeface="Times New Roman"/>
                <a:cs typeface="Times New Roman"/>
              </a:rPr>
              <a:t> </a:t>
            </a:r>
            <a:r>
              <a:rPr sz="900" spc="10" dirty="0">
                <a:solidFill>
                  <a:prstClr val="black"/>
                </a:solidFill>
                <a:latin typeface="Times New Roman"/>
                <a:cs typeface="Times New Roman"/>
              </a:rPr>
              <a:t>fenntarthatóságra</a:t>
            </a:r>
            <a:r>
              <a:rPr sz="900" spc="25" dirty="0">
                <a:solidFill>
                  <a:prstClr val="black"/>
                </a:solidFill>
                <a:latin typeface="Times New Roman"/>
                <a:cs typeface="Times New Roman"/>
              </a:rPr>
              <a:t> </a:t>
            </a:r>
            <a:r>
              <a:rPr sz="900" spc="10" dirty="0">
                <a:solidFill>
                  <a:prstClr val="black"/>
                </a:solidFill>
                <a:latin typeface="Times New Roman"/>
                <a:cs typeface="Times New Roman"/>
              </a:rPr>
              <a:t>építve</a:t>
            </a:r>
            <a:r>
              <a:rPr sz="900" spc="25" dirty="0">
                <a:solidFill>
                  <a:prstClr val="black"/>
                </a:solidFill>
                <a:latin typeface="Times New Roman"/>
                <a:cs typeface="Times New Roman"/>
              </a:rPr>
              <a:t> </a:t>
            </a:r>
            <a:r>
              <a:rPr sz="900" spc="10" dirty="0">
                <a:solidFill>
                  <a:prstClr val="black"/>
                </a:solidFill>
                <a:latin typeface="Times New Roman"/>
                <a:cs typeface="Times New Roman"/>
              </a:rPr>
              <a:t>működik.</a:t>
            </a:r>
            <a:r>
              <a:rPr sz="900" spc="25" dirty="0">
                <a:solidFill>
                  <a:prstClr val="black"/>
                </a:solidFill>
                <a:latin typeface="Times New Roman"/>
                <a:cs typeface="Times New Roman"/>
              </a:rPr>
              <a:t> </a:t>
            </a:r>
            <a:r>
              <a:rPr sz="900" spc="10" dirty="0">
                <a:solidFill>
                  <a:prstClr val="black"/>
                </a:solidFill>
                <a:latin typeface="Times New Roman"/>
                <a:cs typeface="Times New Roman"/>
              </a:rPr>
              <a:t>-&gt;</a:t>
            </a:r>
            <a:r>
              <a:rPr sz="900" spc="20" dirty="0">
                <a:solidFill>
                  <a:prstClr val="black"/>
                </a:solidFill>
                <a:latin typeface="Times New Roman"/>
                <a:cs typeface="Times New Roman"/>
              </a:rPr>
              <a:t> </a:t>
            </a:r>
            <a:r>
              <a:rPr sz="900" spc="10" dirty="0">
                <a:solidFill>
                  <a:prstClr val="black"/>
                </a:solidFill>
                <a:latin typeface="Times New Roman"/>
                <a:cs typeface="Times New Roman"/>
              </a:rPr>
              <a:t>Ilyen </a:t>
            </a:r>
            <a:r>
              <a:rPr sz="900" spc="-210" dirty="0">
                <a:solidFill>
                  <a:prstClr val="black"/>
                </a:solidFill>
                <a:latin typeface="Times New Roman"/>
                <a:cs typeface="Times New Roman"/>
              </a:rPr>
              <a:t> </a:t>
            </a:r>
            <a:r>
              <a:rPr sz="900" spc="10" dirty="0">
                <a:solidFill>
                  <a:prstClr val="black"/>
                </a:solidFill>
                <a:latin typeface="Times New Roman"/>
                <a:cs typeface="Times New Roman"/>
              </a:rPr>
              <a:t>területek</a:t>
            </a:r>
            <a:r>
              <a:rPr sz="900" spc="5" dirty="0">
                <a:solidFill>
                  <a:prstClr val="black"/>
                </a:solidFill>
                <a:latin typeface="Times New Roman"/>
                <a:cs typeface="Times New Roman"/>
              </a:rPr>
              <a:t> </a:t>
            </a:r>
            <a:r>
              <a:rPr sz="900" spc="10" dirty="0">
                <a:solidFill>
                  <a:prstClr val="black"/>
                </a:solidFill>
                <a:latin typeface="Times New Roman"/>
                <a:cs typeface="Times New Roman"/>
              </a:rPr>
              <a:t>az</a:t>
            </a:r>
            <a:r>
              <a:rPr sz="900" spc="5" dirty="0">
                <a:solidFill>
                  <a:prstClr val="black"/>
                </a:solidFill>
                <a:latin typeface="Times New Roman"/>
                <a:cs typeface="Times New Roman"/>
              </a:rPr>
              <a:t> </a:t>
            </a:r>
            <a:r>
              <a:rPr sz="900" spc="10" dirty="0">
                <a:solidFill>
                  <a:prstClr val="black"/>
                </a:solidFill>
                <a:latin typeface="Times New Roman"/>
                <a:cs typeface="Times New Roman"/>
              </a:rPr>
              <a:t>ökofalvak</a:t>
            </a:r>
            <a:r>
              <a:rPr sz="900" spc="5" dirty="0">
                <a:solidFill>
                  <a:prstClr val="black"/>
                </a:solidFill>
                <a:latin typeface="Times New Roman"/>
                <a:cs typeface="Times New Roman"/>
              </a:rPr>
              <a:t> is.</a:t>
            </a:r>
            <a:r>
              <a:rPr sz="900" spc="10" dirty="0">
                <a:solidFill>
                  <a:prstClr val="black"/>
                </a:solidFill>
                <a:latin typeface="Times New Roman"/>
                <a:cs typeface="Times New Roman"/>
              </a:rPr>
              <a:t> -&gt;</a:t>
            </a:r>
            <a:r>
              <a:rPr sz="900" spc="5" dirty="0">
                <a:solidFill>
                  <a:prstClr val="black"/>
                </a:solidFill>
                <a:latin typeface="Times New Roman"/>
                <a:cs typeface="Times New Roman"/>
              </a:rPr>
              <a:t> </a:t>
            </a:r>
            <a:r>
              <a:rPr sz="900" spc="10" dirty="0">
                <a:solidFill>
                  <a:prstClr val="black"/>
                </a:solidFill>
                <a:latin typeface="Times New Roman"/>
                <a:cs typeface="Times New Roman"/>
              </a:rPr>
              <a:t>Összehasonlítás</a:t>
            </a:r>
            <a:r>
              <a:rPr sz="900" spc="5" dirty="0">
                <a:solidFill>
                  <a:prstClr val="black"/>
                </a:solidFill>
                <a:latin typeface="Times New Roman"/>
                <a:cs typeface="Times New Roman"/>
              </a:rPr>
              <a:t> </a:t>
            </a:r>
            <a:r>
              <a:rPr sz="900" spc="15" dirty="0">
                <a:solidFill>
                  <a:prstClr val="black"/>
                </a:solidFill>
                <a:latin typeface="Times New Roman"/>
                <a:cs typeface="Times New Roman"/>
              </a:rPr>
              <a:t>egy</a:t>
            </a:r>
            <a:r>
              <a:rPr sz="900" spc="5" dirty="0">
                <a:solidFill>
                  <a:prstClr val="black"/>
                </a:solidFill>
                <a:latin typeface="Times New Roman"/>
                <a:cs typeface="Times New Roman"/>
              </a:rPr>
              <a:t> </a:t>
            </a:r>
            <a:r>
              <a:rPr sz="900" spc="15" dirty="0">
                <a:solidFill>
                  <a:prstClr val="black"/>
                </a:solidFill>
                <a:latin typeface="Times New Roman"/>
                <a:cs typeface="Times New Roman"/>
              </a:rPr>
              <a:t>nem</a:t>
            </a:r>
            <a:r>
              <a:rPr sz="900" spc="10" dirty="0">
                <a:solidFill>
                  <a:prstClr val="black"/>
                </a:solidFill>
                <a:latin typeface="Times New Roman"/>
                <a:cs typeface="Times New Roman"/>
              </a:rPr>
              <a:t> ökofaluval.</a:t>
            </a:r>
            <a:r>
              <a:rPr sz="900" spc="5" dirty="0">
                <a:solidFill>
                  <a:prstClr val="black"/>
                </a:solidFill>
                <a:latin typeface="Times New Roman"/>
                <a:cs typeface="Times New Roman"/>
              </a:rPr>
              <a:t> </a:t>
            </a:r>
            <a:r>
              <a:rPr sz="900" spc="15" dirty="0">
                <a:solidFill>
                  <a:prstClr val="black"/>
                </a:solidFill>
                <a:latin typeface="Times New Roman"/>
                <a:cs typeface="Times New Roman"/>
              </a:rPr>
              <a:t>Mindhárom</a:t>
            </a:r>
            <a:r>
              <a:rPr sz="900" spc="5" dirty="0">
                <a:solidFill>
                  <a:prstClr val="black"/>
                </a:solidFill>
                <a:latin typeface="Times New Roman"/>
                <a:cs typeface="Times New Roman"/>
              </a:rPr>
              <a:t> </a:t>
            </a:r>
            <a:r>
              <a:rPr sz="900" spc="10" dirty="0">
                <a:solidFill>
                  <a:prstClr val="black"/>
                </a:solidFill>
                <a:latin typeface="Times New Roman"/>
                <a:cs typeface="Times New Roman"/>
              </a:rPr>
              <a:t>település a</a:t>
            </a:r>
            <a:r>
              <a:rPr sz="900" spc="5" dirty="0">
                <a:solidFill>
                  <a:prstClr val="black"/>
                </a:solidFill>
                <a:latin typeface="Times New Roman"/>
                <a:cs typeface="Times New Roman"/>
              </a:rPr>
              <a:t> </a:t>
            </a:r>
            <a:r>
              <a:rPr sz="900" spc="10" dirty="0">
                <a:solidFill>
                  <a:prstClr val="black"/>
                </a:solidFill>
                <a:latin typeface="Times New Roman"/>
                <a:cs typeface="Times New Roman"/>
              </a:rPr>
              <a:t>Zselicben</a:t>
            </a:r>
            <a:r>
              <a:rPr sz="900" spc="5" dirty="0">
                <a:solidFill>
                  <a:prstClr val="black"/>
                </a:solidFill>
                <a:latin typeface="Times New Roman"/>
                <a:cs typeface="Times New Roman"/>
              </a:rPr>
              <a:t> </a:t>
            </a:r>
            <a:r>
              <a:rPr sz="900" spc="10" dirty="0">
                <a:solidFill>
                  <a:prstClr val="black"/>
                </a:solidFill>
                <a:latin typeface="Times New Roman"/>
                <a:cs typeface="Times New Roman"/>
              </a:rPr>
              <a:t>helyezkedik</a:t>
            </a:r>
            <a:r>
              <a:rPr sz="900" spc="5" dirty="0">
                <a:solidFill>
                  <a:prstClr val="black"/>
                </a:solidFill>
                <a:latin typeface="Times New Roman"/>
                <a:cs typeface="Times New Roman"/>
              </a:rPr>
              <a:t> </a:t>
            </a:r>
            <a:r>
              <a:rPr sz="900" spc="10" dirty="0">
                <a:solidFill>
                  <a:prstClr val="black"/>
                </a:solidFill>
                <a:latin typeface="Times New Roman"/>
                <a:cs typeface="Times New Roman"/>
              </a:rPr>
              <a:t>el, Baranya</a:t>
            </a:r>
            <a:r>
              <a:rPr sz="900" spc="5" dirty="0">
                <a:solidFill>
                  <a:prstClr val="black"/>
                </a:solidFill>
                <a:latin typeface="Times New Roman"/>
                <a:cs typeface="Times New Roman"/>
              </a:rPr>
              <a:t> </a:t>
            </a:r>
            <a:r>
              <a:rPr sz="900" spc="10" dirty="0">
                <a:solidFill>
                  <a:prstClr val="black"/>
                </a:solidFill>
                <a:latin typeface="Times New Roman"/>
                <a:cs typeface="Times New Roman"/>
              </a:rPr>
              <a:t>és</a:t>
            </a:r>
            <a:r>
              <a:rPr sz="900" spc="5" dirty="0">
                <a:solidFill>
                  <a:prstClr val="black"/>
                </a:solidFill>
                <a:latin typeface="Times New Roman"/>
                <a:cs typeface="Times New Roman"/>
              </a:rPr>
              <a:t> </a:t>
            </a:r>
            <a:r>
              <a:rPr sz="900" spc="15" dirty="0">
                <a:solidFill>
                  <a:prstClr val="black"/>
                </a:solidFill>
                <a:latin typeface="Times New Roman"/>
                <a:cs typeface="Times New Roman"/>
              </a:rPr>
              <a:t>Somogy</a:t>
            </a:r>
            <a:r>
              <a:rPr sz="900" spc="5" dirty="0">
                <a:solidFill>
                  <a:prstClr val="black"/>
                </a:solidFill>
                <a:latin typeface="Times New Roman"/>
                <a:cs typeface="Times New Roman"/>
              </a:rPr>
              <a:t> </a:t>
            </a:r>
            <a:r>
              <a:rPr sz="900" spc="10" dirty="0">
                <a:solidFill>
                  <a:prstClr val="black"/>
                </a:solidFill>
                <a:latin typeface="Times New Roman"/>
                <a:cs typeface="Times New Roman"/>
              </a:rPr>
              <a:t>vármegyében.</a:t>
            </a:r>
            <a:endParaRPr sz="900">
              <a:solidFill>
                <a:prstClr val="black"/>
              </a:solidFill>
              <a:latin typeface="Times New Roman"/>
              <a:cs typeface="Times New Roman"/>
            </a:endParaRPr>
          </a:p>
          <a:p>
            <a:pPr>
              <a:spcBef>
                <a:spcPts val="50"/>
              </a:spcBef>
            </a:pPr>
            <a:endParaRPr sz="1450">
              <a:solidFill>
                <a:prstClr val="black"/>
              </a:solidFill>
              <a:latin typeface="Times New Roman"/>
              <a:cs typeface="Times New Roman"/>
            </a:endParaRPr>
          </a:p>
          <a:p>
            <a:pPr marL="12700"/>
            <a:r>
              <a:rPr sz="900" b="1" spc="15" dirty="0">
                <a:solidFill>
                  <a:prstClr val="black"/>
                </a:solidFill>
                <a:latin typeface="Times New Roman"/>
                <a:cs typeface="Times New Roman"/>
              </a:rPr>
              <a:t>Célkitűzés</a:t>
            </a:r>
            <a:r>
              <a:rPr sz="900" b="1" spc="-10" dirty="0">
                <a:solidFill>
                  <a:prstClr val="black"/>
                </a:solidFill>
                <a:latin typeface="Times New Roman"/>
                <a:cs typeface="Times New Roman"/>
              </a:rPr>
              <a:t> </a:t>
            </a:r>
            <a:r>
              <a:rPr sz="900" b="1" spc="15" dirty="0">
                <a:solidFill>
                  <a:prstClr val="black"/>
                </a:solidFill>
                <a:latin typeface="Times New Roman"/>
                <a:cs typeface="Times New Roman"/>
              </a:rPr>
              <a:t>és</a:t>
            </a:r>
            <a:r>
              <a:rPr sz="900" b="1" spc="-10" dirty="0">
                <a:solidFill>
                  <a:prstClr val="black"/>
                </a:solidFill>
                <a:latin typeface="Times New Roman"/>
                <a:cs typeface="Times New Roman"/>
              </a:rPr>
              <a:t> </a:t>
            </a:r>
            <a:r>
              <a:rPr sz="900" b="1" spc="15" dirty="0">
                <a:solidFill>
                  <a:prstClr val="black"/>
                </a:solidFill>
                <a:latin typeface="Times New Roman"/>
                <a:cs typeface="Times New Roman"/>
              </a:rPr>
              <a:t>problémafelvetés</a:t>
            </a:r>
            <a:endParaRPr sz="900">
              <a:solidFill>
                <a:prstClr val="black"/>
              </a:solidFill>
              <a:latin typeface="Times New Roman"/>
              <a:cs typeface="Times New Roman"/>
            </a:endParaRPr>
          </a:p>
          <a:p>
            <a:pPr>
              <a:spcBef>
                <a:spcPts val="35"/>
              </a:spcBef>
            </a:pPr>
            <a:endParaRPr sz="950">
              <a:solidFill>
                <a:prstClr val="black"/>
              </a:solidFill>
              <a:latin typeface="Times New Roman"/>
              <a:cs typeface="Times New Roman"/>
            </a:endParaRPr>
          </a:p>
          <a:p>
            <a:pPr marL="12700" marR="9063355">
              <a:lnSpc>
                <a:spcPct val="104299"/>
              </a:lnSpc>
            </a:pPr>
            <a:r>
              <a:rPr sz="900" spc="15" dirty="0">
                <a:solidFill>
                  <a:prstClr val="black"/>
                </a:solidFill>
                <a:latin typeface="Times New Roman"/>
                <a:cs typeface="Times New Roman"/>
              </a:rPr>
              <a:t>Ökoszisztéma-állapot</a:t>
            </a:r>
            <a:r>
              <a:rPr sz="900" spc="-35" dirty="0">
                <a:solidFill>
                  <a:prstClr val="black"/>
                </a:solidFill>
                <a:latin typeface="Times New Roman"/>
                <a:cs typeface="Times New Roman"/>
              </a:rPr>
              <a:t> </a:t>
            </a:r>
            <a:r>
              <a:rPr sz="900" spc="15" dirty="0">
                <a:solidFill>
                  <a:prstClr val="black"/>
                </a:solidFill>
                <a:latin typeface="Times New Roman"/>
                <a:cs typeface="Times New Roman"/>
              </a:rPr>
              <a:t>vizsgálata</a:t>
            </a:r>
            <a:r>
              <a:rPr sz="900" spc="-30" dirty="0">
                <a:solidFill>
                  <a:prstClr val="black"/>
                </a:solidFill>
                <a:latin typeface="Times New Roman"/>
                <a:cs typeface="Times New Roman"/>
              </a:rPr>
              <a:t> </a:t>
            </a:r>
            <a:r>
              <a:rPr sz="900" spc="15" dirty="0">
                <a:solidFill>
                  <a:prstClr val="black"/>
                </a:solidFill>
                <a:latin typeface="Times New Roman"/>
                <a:cs typeface="Times New Roman"/>
              </a:rPr>
              <a:t>2</a:t>
            </a:r>
            <a:r>
              <a:rPr sz="900" spc="-35" dirty="0">
                <a:solidFill>
                  <a:prstClr val="black"/>
                </a:solidFill>
                <a:latin typeface="Times New Roman"/>
                <a:cs typeface="Times New Roman"/>
              </a:rPr>
              <a:t> </a:t>
            </a:r>
            <a:r>
              <a:rPr sz="900" spc="15" dirty="0">
                <a:solidFill>
                  <a:prstClr val="black"/>
                </a:solidFill>
                <a:latin typeface="Times New Roman"/>
                <a:cs typeface="Times New Roman"/>
              </a:rPr>
              <a:t>ökofaluban</a:t>
            </a:r>
            <a:r>
              <a:rPr sz="900" spc="-30" dirty="0">
                <a:solidFill>
                  <a:prstClr val="black"/>
                </a:solidFill>
                <a:latin typeface="Times New Roman"/>
                <a:cs typeface="Times New Roman"/>
              </a:rPr>
              <a:t> </a:t>
            </a:r>
            <a:r>
              <a:rPr sz="900" spc="10" dirty="0">
                <a:solidFill>
                  <a:prstClr val="black"/>
                </a:solidFill>
                <a:latin typeface="Times New Roman"/>
                <a:cs typeface="Times New Roman"/>
              </a:rPr>
              <a:t>(Visnyeszéplak,</a:t>
            </a:r>
            <a:r>
              <a:rPr sz="900" spc="-30" dirty="0">
                <a:solidFill>
                  <a:prstClr val="black"/>
                </a:solidFill>
                <a:latin typeface="Times New Roman"/>
                <a:cs typeface="Times New Roman"/>
              </a:rPr>
              <a:t> </a:t>
            </a:r>
            <a:r>
              <a:rPr sz="900" spc="15" dirty="0">
                <a:solidFill>
                  <a:prstClr val="black"/>
                </a:solidFill>
                <a:latin typeface="Times New Roman"/>
                <a:cs typeface="Times New Roman"/>
              </a:rPr>
              <a:t>Gyűrűfű)</a:t>
            </a:r>
            <a:r>
              <a:rPr sz="900" spc="-35" dirty="0">
                <a:solidFill>
                  <a:prstClr val="black"/>
                </a:solidFill>
                <a:latin typeface="Times New Roman"/>
                <a:cs typeface="Times New Roman"/>
              </a:rPr>
              <a:t> </a:t>
            </a:r>
            <a:r>
              <a:rPr sz="900" spc="15" dirty="0">
                <a:solidFill>
                  <a:prstClr val="black"/>
                </a:solidFill>
                <a:latin typeface="Times New Roman"/>
                <a:cs typeface="Times New Roman"/>
              </a:rPr>
              <a:t>és</a:t>
            </a:r>
            <a:r>
              <a:rPr sz="900" spc="-30" dirty="0">
                <a:solidFill>
                  <a:prstClr val="black"/>
                </a:solidFill>
                <a:latin typeface="Times New Roman"/>
                <a:cs typeface="Times New Roman"/>
              </a:rPr>
              <a:t> </a:t>
            </a:r>
            <a:r>
              <a:rPr sz="900" spc="15" dirty="0">
                <a:solidFill>
                  <a:prstClr val="black"/>
                </a:solidFill>
                <a:latin typeface="Times New Roman"/>
                <a:cs typeface="Times New Roman"/>
              </a:rPr>
              <a:t>egy</a:t>
            </a:r>
            <a:r>
              <a:rPr sz="900" spc="-35" dirty="0">
                <a:solidFill>
                  <a:prstClr val="black"/>
                </a:solidFill>
                <a:latin typeface="Times New Roman"/>
                <a:cs typeface="Times New Roman"/>
              </a:rPr>
              <a:t> </a:t>
            </a:r>
            <a:r>
              <a:rPr sz="900" spc="20" dirty="0">
                <a:solidFill>
                  <a:prstClr val="black"/>
                </a:solidFill>
                <a:latin typeface="Times New Roman"/>
                <a:cs typeface="Times New Roman"/>
              </a:rPr>
              <a:t>nem </a:t>
            </a:r>
            <a:r>
              <a:rPr sz="900" spc="-210" dirty="0">
                <a:solidFill>
                  <a:prstClr val="black"/>
                </a:solidFill>
                <a:latin typeface="Times New Roman"/>
                <a:cs typeface="Times New Roman"/>
              </a:rPr>
              <a:t> </a:t>
            </a:r>
            <a:r>
              <a:rPr sz="900" spc="15" dirty="0">
                <a:solidFill>
                  <a:prstClr val="black"/>
                </a:solidFill>
                <a:latin typeface="Times New Roman"/>
                <a:cs typeface="Times New Roman"/>
              </a:rPr>
              <a:t>ökofaluban</a:t>
            </a:r>
            <a:r>
              <a:rPr sz="900" dirty="0">
                <a:solidFill>
                  <a:prstClr val="black"/>
                </a:solidFill>
                <a:latin typeface="Times New Roman"/>
                <a:cs typeface="Times New Roman"/>
              </a:rPr>
              <a:t> </a:t>
            </a:r>
            <a:r>
              <a:rPr sz="900" spc="15" dirty="0">
                <a:solidFill>
                  <a:prstClr val="black"/>
                </a:solidFill>
                <a:latin typeface="Times New Roman"/>
                <a:cs typeface="Times New Roman"/>
              </a:rPr>
              <a:t>(Magyarlukafa).</a:t>
            </a:r>
            <a:endParaRPr sz="900">
              <a:solidFill>
                <a:prstClr val="black"/>
              </a:solidFill>
              <a:latin typeface="Times New Roman"/>
              <a:cs typeface="Times New Roman"/>
            </a:endParaRPr>
          </a:p>
          <a:p>
            <a:pPr marL="12700" marR="9063355">
              <a:lnSpc>
                <a:spcPct val="104299"/>
              </a:lnSpc>
            </a:pPr>
            <a:r>
              <a:rPr sz="900" spc="15" dirty="0">
                <a:solidFill>
                  <a:prstClr val="black"/>
                </a:solidFill>
                <a:latin typeface="Times New Roman"/>
                <a:cs typeface="Times New Roman"/>
              </a:rPr>
              <a:t>Hipotézisünk:</a:t>
            </a:r>
            <a:r>
              <a:rPr sz="900" spc="20" dirty="0">
                <a:solidFill>
                  <a:prstClr val="black"/>
                </a:solidFill>
                <a:latin typeface="Times New Roman"/>
                <a:cs typeface="Times New Roman"/>
              </a:rPr>
              <a:t> </a:t>
            </a:r>
            <a:r>
              <a:rPr sz="900" spc="15" dirty="0">
                <a:solidFill>
                  <a:prstClr val="black"/>
                </a:solidFill>
                <a:latin typeface="Times New Roman"/>
                <a:cs typeface="Times New Roman"/>
              </a:rPr>
              <a:t>az</a:t>
            </a:r>
            <a:r>
              <a:rPr sz="900" spc="20" dirty="0">
                <a:solidFill>
                  <a:prstClr val="black"/>
                </a:solidFill>
                <a:latin typeface="Times New Roman"/>
                <a:cs typeface="Times New Roman"/>
              </a:rPr>
              <a:t> </a:t>
            </a:r>
            <a:r>
              <a:rPr sz="900" spc="15" dirty="0">
                <a:solidFill>
                  <a:prstClr val="black"/>
                </a:solidFill>
                <a:latin typeface="Times New Roman"/>
                <a:cs typeface="Times New Roman"/>
              </a:rPr>
              <a:t>ökofalvakban</a:t>
            </a:r>
            <a:r>
              <a:rPr sz="900" spc="25" dirty="0">
                <a:solidFill>
                  <a:prstClr val="black"/>
                </a:solidFill>
                <a:latin typeface="Times New Roman"/>
                <a:cs typeface="Times New Roman"/>
              </a:rPr>
              <a:t> </a:t>
            </a:r>
            <a:r>
              <a:rPr sz="900" spc="15" dirty="0">
                <a:solidFill>
                  <a:prstClr val="black"/>
                </a:solidFill>
                <a:latin typeface="Times New Roman"/>
                <a:cs typeface="Times New Roman"/>
              </a:rPr>
              <a:t>jobb</a:t>
            </a:r>
            <a:r>
              <a:rPr sz="900" spc="20" dirty="0">
                <a:solidFill>
                  <a:prstClr val="black"/>
                </a:solidFill>
                <a:latin typeface="Times New Roman"/>
                <a:cs typeface="Times New Roman"/>
              </a:rPr>
              <a:t> </a:t>
            </a:r>
            <a:r>
              <a:rPr sz="900" spc="15" dirty="0">
                <a:solidFill>
                  <a:prstClr val="black"/>
                </a:solidFill>
                <a:latin typeface="Times New Roman"/>
                <a:cs typeface="Times New Roman"/>
              </a:rPr>
              <a:t>minőségű</a:t>
            </a:r>
            <a:r>
              <a:rPr sz="900" spc="25" dirty="0">
                <a:solidFill>
                  <a:prstClr val="black"/>
                </a:solidFill>
                <a:latin typeface="Times New Roman"/>
                <a:cs typeface="Times New Roman"/>
              </a:rPr>
              <a:t> </a:t>
            </a:r>
            <a:r>
              <a:rPr sz="900" spc="15" dirty="0">
                <a:solidFill>
                  <a:prstClr val="black"/>
                </a:solidFill>
                <a:latin typeface="Times New Roman"/>
                <a:cs typeface="Times New Roman"/>
              </a:rPr>
              <a:t>az</a:t>
            </a:r>
            <a:r>
              <a:rPr sz="900" spc="20" dirty="0">
                <a:solidFill>
                  <a:prstClr val="black"/>
                </a:solidFill>
                <a:latin typeface="Times New Roman"/>
                <a:cs typeface="Times New Roman"/>
              </a:rPr>
              <a:t> </a:t>
            </a:r>
            <a:r>
              <a:rPr sz="900" spc="15" dirty="0">
                <a:solidFill>
                  <a:prstClr val="black"/>
                </a:solidFill>
                <a:latin typeface="Times New Roman"/>
                <a:cs typeface="Times New Roman"/>
              </a:rPr>
              <a:t>ökoszisztémák</a:t>
            </a:r>
            <a:r>
              <a:rPr sz="900" spc="25" dirty="0">
                <a:solidFill>
                  <a:prstClr val="black"/>
                </a:solidFill>
                <a:latin typeface="Times New Roman"/>
                <a:cs typeface="Times New Roman"/>
              </a:rPr>
              <a:t> </a:t>
            </a:r>
            <a:r>
              <a:rPr sz="900" spc="10" dirty="0">
                <a:solidFill>
                  <a:prstClr val="black"/>
                </a:solidFill>
                <a:latin typeface="Times New Roman"/>
                <a:cs typeface="Times New Roman"/>
              </a:rPr>
              <a:t>állapota,</a:t>
            </a:r>
            <a:r>
              <a:rPr sz="900" spc="20" dirty="0">
                <a:solidFill>
                  <a:prstClr val="black"/>
                </a:solidFill>
                <a:latin typeface="Times New Roman"/>
                <a:cs typeface="Times New Roman"/>
              </a:rPr>
              <a:t> </a:t>
            </a:r>
            <a:r>
              <a:rPr sz="900" spc="15" dirty="0">
                <a:solidFill>
                  <a:prstClr val="black"/>
                </a:solidFill>
                <a:latin typeface="Times New Roman"/>
                <a:cs typeface="Times New Roman"/>
              </a:rPr>
              <a:t>mint</a:t>
            </a:r>
            <a:r>
              <a:rPr sz="900" spc="25" dirty="0">
                <a:solidFill>
                  <a:prstClr val="black"/>
                </a:solidFill>
                <a:latin typeface="Times New Roman"/>
                <a:cs typeface="Times New Roman"/>
              </a:rPr>
              <a:t> </a:t>
            </a:r>
            <a:r>
              <a:rPr sz="900" spc="15" dirty="0">
                <a:solidFill>
                  <a:prstClr val="black"/>
                </a:solidFill>
                <a:latin typeface="Times New Roman"/>
                <a:cs typeface="Times New Roman"/>
              </a:rPr>
              <a:t>egy </a:t>
            </a:r>
            <a:r>
              <a:rPr sz="900" spc="-210" dirty="0">
                <a:solidFill>
                  <a:prstClr val="black"/>
                </a:solidFill>
                <a:latin typeface="Times New Roman"/>
                <a:cs typeface="Times New Roman"/>
              </a:rPr>
              <a:t> </a:t>
            </a:r>
            <a:r>
              <a:rPr sz="900" spc="20" dirty="0">
                <a:solidFill>
                  <a:prstClr val="black"/>
                </a:solidFill>
                <a:latin typeface="Times New Roman"/>
                <a:cs typeface="Times New Roman"/>
              </a:rPr>
              <a:t>nem</a:t>
            </a:r>
            <a:r>
              <a:rPr sz="900" dirty="0">
                <a:solidFill>
                  <a:prstClr val="black"/>
                </a:solidFill>
                <a:latin typeface="Times New Roman"/>
                <a:cs typeface="Times New Roman"/>
              </a:rPr>
              <a:t> </a:t>
            </a:r>
            <a:r>
              <a:rPr sz="900" spc="15" dirty="0">
                <a:solidFill>
                  <a:prstClr val="black"/>
                </a:solidFill>
                <a:latin typeface="Times New Roman"/>
                <a:cs typeface="Times New Roman"/>
              </a:rPr>
              <a:t>ökofaluban.</a:t>
            </a:r>
            <a:endParaRPr sz="900">
              <a:solidFill>
                <a:prstClr val="black"/>
              </a:solidFill>
              <a:latin typeface="Times New Roman"/>
              <a:cs typeface="Times New Roman"/>
            </a:endParaRPr>
          </a:p>
          <a:p>
            <a:pPr>
              <a:spcBef>
                <a:spcPts val="25"/>
              </a:spcBef>
            </a:pPr>
            <a:endParaRPr sz="1000">
              <a:solidFill>
                <a:prstClr val="black"/>
              </a:solidFill>
              <a:latin typeface="Times New Roman"/>
              <a:cs typeface="Times New Roman"/>
            </a:endParaRPr>
          </a:p>
          <a:p>
            <a:pPr marL="12700"/>
            <a:r>
              <a:rPr sz="900" b="1" spc="20" dirty="0">
                <a:solidFill>
                  <a:prstClr val="black"/>
                </a:solidFill>
                <a:latin typeface="Times New Roman"/>
                <a:cs typeface="Times New Roman"/>
              </a:rPr>
              <a:t>Anyag</a:t>
            </a:r>
            <a:r>
              <a:rPr sz="900" b="1" spc="-25" dirty="0">
                <a:solidFill>
                  <a:prstClr val="black"/>
                </a:solidFill>
                <a:latin typeface="Times New Roman"/>
                <a:cs typeface="Times New Roman"/>
              </a:rPr>
              <a:t> </a:t>
            </a:r>
            <a:r>
              <a:rPr sz="900" b="1" spc="15" dirty="0">
                <a:solidFill>
                  <a:prstClr val="black"/>
                </a:solidFill>
                <a:latin typeface="Times New Roman"/>
                <a:cs typeface="Times New Roman"/>
              </a:rPr>
              <a:t>és</a:t>
            </a:r>
            <a:r>
              <a:rPr sz="900" b="1" spc="-20" dirty="0">
                <a:solidFill>
                  <a:prstClr val="black"/>
                </a:solidFill>
                <a:latin typeface="Times New Roman"/>
                <a:cs typeface="Times New Roman"/>
              </a:rPr>
              <a:t> </a:t>
            </a:r>
            <a:r>
              <a:rPr sz="900" b="1" spc="20" dirty="0">
                <a:solidFill>
                  <a:prstClr val="black"/>
                </a:solidFill>
                <a:latin typeface="Times New Roman"/>
                <a:cs typeface="Times New Roman"/>
              </a:rPr>
              <a:t>módszer</a:t>
            </a:r>
            <a:endParaRPr sz="900">
              <a:solidFill>
                <a:prstClr val="black"/>
              </a:solidFill>
              <a:latin typeface="Times New Roman"/>
              <a:cs typeface="Times New Roman"/>
            </a:endParaRPr>
          </a:p>
          <a:p>
            <a:pPr>
              <a:spcBef>
                <a:spcPts val="20"/>
              </a:spcBef>
            </a:pPr>
            <a:endParaRPr sz="1000">
              <a:solidFill>
                <a:prstClr val="black"/>
              </a:solidFill>
              <a:latin typeface="Times New Roman"/>
              <a:cs typeface="Times New Roman"/>
            </a:endParaRPr>
          </a:p>
          <a:p>
            <a:pPr marL="12700"/>
            <a:r>
              <a:rPr sz="900" spc="15" dirty="0">
                <a:solidFill>
                  <a:prstClr val="black"/>
                </a:solidFill>
                <a:latin typeface="Times New Roman"/>
                <a:cs typeface="Times New Roman"/>
              </a:rPr>
              <a:t>Ökoszisztéma-állapot</a:t>
            </a:r>
            <a:r>
              <a:rPr sz="900" spc="-10" dirty="0">
                <a:solidFill>
                  <a:prstClr val="black"/>
                </a:solidFill>
                <a:latin typeface="Times New Roman"/>
                <a:cs typeface="Times New Roman"/>
              </a:rPr>
              <a:t> </a:t>
            </a:r>
            <a:r>
              <a:rPr sz="900" spc="15" dirty="0">
                <a:solidFill>
                  <a:prstClr val="black"/>
                </a:solidFill>
                <a:latin typeface="Times New Roman"/>
                <a:cs typeface="Times New Roman"/>
              </a:rPr>
              <a:t>3</a:t>
            </a:r>
            <a:r>
              <a:rPr sz="900" spc="-5" dirty="0">
                <a:solidFill>
                  <a:prstClr val="black"/>
                </a:solidFill>
                <a:latin typeface="Times New Roman"/>
                <a:cs typeface="Times New Roman"/>
              </a:rPr>
              <a:t> </a:t>
            </a:r>
            <a:r>
              <a:rPr sz="900" spc="15" dirty="0">
                <a:solidFill>
                  <a:prstClr val="black"/>
                </a:solidFill>
                <a:latin typeface="Times New Roman"/>
                <a:cs typeface="Times New Roman"/>
              </a:rPr>
              <a:t>vizsgált</a:t>
            </a:r>
            <a:r>
              <a:rPr sz="900" spc="-5" dirty="0">
                <a:solidFill>
                  <a:prstClr val="black"/>
                </a:solidFill>
                <a:latin typeface="Times New Roman"/>
                <a:cs typeface="Times New Roman"/>
              </a:rPr>
              <a:t> </a:t>
            </a:r>
            <a:r>
              <a:rPr sz="900" spc="15" dirty="0">
                <a:solidFill>
                  <a:prstClr val="black"/>
                </a:solidFill>
                <a:latin typeface="Times New Roman"/>
                <a:cs typeface="Times New Roman"/>
              </a:rPr>
              <a:t>indikátora:</a:t>
            </a:r>
            <a:endParaRPr sz="900">
              <a:solidFill>
                <a:prstClr val="black"/>
              </a:solidFill>
              <a:latin typeface="Times New Roman"/>
              <a:cs typeface="Times New Roman"/>
            </a:endParaRPr>
          </a:p>
          <a:p>
            <a:pPr marL="81915" indent="-69850">
              <a:spcBef>
                <a:spcPts val="50"/>
              </a:spcBef>
              <a:buFontTx/>
              <a:buChar char="-"/>
              <a:tabLst>
                <a:tab pos="82550" algn="l"/>
              </a:tabLst>
            </a:pPr>
            <a:r>
              <a:rPr sz="900" spc="15" dirty="0">
                <a:solidFill>
                  <a:prstClr val="black"/>
                </a:solidFill>
                <a:latin typeface="Times New Roman"/>
                <a:cs typeface="Times New Roman"/>
              </a:rPr>
              <a:t>talajminőség</a:t>
            </a:r>
            <a:endParaRPr sz="900">
              <a:solidFill>
                <a:prstClr val="black"/>
              </a:solidFill>
              <a:latin typeface="Times New Roman"/>
              <a:cs typeface="Times New Roman"/>
            </a:endParaRPr>
          </a:p>
          <a:p>
            <a:pPr marL="81915" indent="-69850">
              <a:spcBef>
                <a:spcPts val="45"/>
              </a:spcBef>
              <a:buFontTx/>
              <a:buChar char="-"/>
              <a:tabLst>
                <a:tab pos="82550" algn="l"/>
              </a:tabLst>
            </a:pPr>
            <a:r>
              <a:rPr sz="900" spc="10" dirty="0">
                <a:solidFill>
                  <a:prstClr val="black"/>
                </a:solidFill>
                <a:latin typeface="Times New Roman"/>
                <a:cs typeface="Times New Roman"/>
              </a:rPr>
              <a:t>felszín</a:t>
            </a:r>
            <a:r>
              <a:rPr sz="900" dirty="0">
                <a:solidFill>
                  <a:prstClr val="black"/>
                </a:solidFill>
                <a:latin typeface="Times New Roman"/>
                <a:cs typeface="Times New Roman"/>
              </a:rPr>
              <a:t> </a:t>
            </a:r>
            <a:r>
              <a:rPr sz="900" spc="10" dirty="0">
                <a:solidFill>
                  <a:prstClr val="black"/>
                </a:solidFill>
                <a:latin typeface="Times New Roman"/>
                <a:cs typeface="Times New Roman"/>
              </a:rPr>
              <a:t>alatti</a:t>
            </a:r>
            <a:r>
              <a:rPr sz="900" spc="5" dirty="0">
                <a:solidFill>
                  <a:prstClr val="black"/>
                </a:solidFill>
                <a:latin typeface="Times New Roman"/>
                <a:cs typeface="Times New Roman"/>
              </a:rPr>
              <a:t> </a:t>
            </a:r>
            <a:r>
              <a:rPr sz="900" spc="15" dirty="0">
                <a:solidFill>
                  <a:prstClr val="black"/>
                </a:solidFill>
                <a:latin typeface="Times New Roman"/>
                <a:cs typeface="Times New Roman"/>
              </a:rPr>
              <a:t>vizek</a:t>
            </a:r>
            <a:r>
              <a:rPr sz="900" spc="5" dirty="0">
                <a:solidFill>
                  <a:prstClr val="black"/>
                </a:solidFill>
                <a:latin typeface="Times New Roman"/>
                <a:cs typeface="Times New Roman"/>
              </a:rPr>
              <a:t> </a:t>
            </a:r>
            <a:r>
              <a:rPr sz="900" spc="15" dirty="0">
                <a:solidFill>
                  <a:prstClr val="black"/>
                </a:solidFill>
                <a:latin typeface="Times New Roman"/>
                <a:cs typeface="Times New Roman"/>
              </a:rPr>
              <a:t>minősége</a:t>
            </a:r>
            <a:endParaRPr sz="900">
              <a:solidFill>
                <a:prstClr val="black"/>
              </a:solidFill>
              <a:latin typeface="Times New Roman"/>
              <a:cs typeface="Times New Roman"/>
            </a:endParaRPr>
          </a:p>
          <a:p>
            <a:pPr marL="81915" indent="-69850">
              <a:spcBef>
                <a:spcPts val="45"/>
              </a:spcBef>
              <a:buFontTx/>
              <a:buChar char="-"/>
              <a:tabLst>
                <a:tab pos="82550" algn="l"/>
              </a:tabLst>
            </a:pPr>
            <a:r>
              <a:rPr sz="900" spc="15" dirty="0">
                <a:solidFill>
                  <a:prstClr val="black"/>
                </a:solidFill>
                <a:latin typeface="Times New Roman"/>
                <a:cs typeface="Times New Roman"/>
              </a:rPr>
              <a:t>pollinátorok</a:t>
            </a:r>
            <a:r>
              <a:rPr sz="900" spc="-30" dirty="0">
                <a:solidFill>
                  <a:prstClr val="black"/>
                </a:solidFill>
                <a:latin typeface="Times New Roman"/>
                <a:cs typeface="Times New Roman"/>
              </a:rPr>
              <a:t> </a:t>
            </a:r>
            <a:r>
              <a:rPr sz="900" spc="15" dirty="0">
                <a:solidFill>
                  <a:prstClr val="black"/>
                </a:solidFill>
                <a:latin typeface="Times New Roman"/>
                <a:cs typeface="Times New Roman"/>
              </a:rPr>
              <a:t>taxondiverzitása</a:t>
            </a:r>
            <a:endParaRPr sz="900">
              <a:solidFill>
                <a:prstClr val="black"/>
              </a:solidFill>
              <a:latin typeface="Times New Roman"/>
              <a:cs typeface="Times New Roman"/>
            </a:endParaRPr>
          </a:p>
          <a:p>
            <a:pPr>
              <a:spcBef>
                <a:spcPts val="25"/>
              </a:spcBef>
              <a:buFont typeface="Times New Roman"/>
              <a:buChar char="-"/>
            </a:pPr>
            <a:endParaRPr sz="1000">
              <a:solidFill>
                <a:prstClr val="black"/>
              </a:solidFill>
              <a:latin typeface="Times New Roman"/>
              <a:cs typeface="Times New Roman"/>
            </a:endParaRPr>
          </a:p>
          <a:p>
            <a:pPr marL="12700"/>
            <a:r>
              <a:rPr sz="900" spc="15" dirty="0">
                <a:solidFill>
                  <a:prstClr val="black"/>
                </a:solidFill>
                <a:latin typeface="Times New Roman"/>
                <a:cs typeface="Times New Roman"/>
              </a:rPr>
              <a:t>Adatgyűjtés:</a:t>
            </a:r>
            <a:endParaRPr sz="900">
              <a:solidFill>
                <a:prstClr val="black"/>
              </a:solidFill>
              <a:latin typeface="Times New Roman"/>
              <a:cs typeface="Times New Roman"/>
            </a:endParaRPr>
          </a:p>
          <a:p>
            <a:pPr marL="12700" marR="9063355" algn="just">
              <a:lnSpc>
                <a:spcPct val="104299"/>
              </a:lnSpc>
              <a:buFontTx/>
              <a:buChar char="-"/>
              <a:tabLst>
                <a:tab pos="119380" algn="l"/>
              </a:tabLst>
            </a:pPr>
            <a:r>
              <a:rPr sz="900" spc="10" dirty="0">
                <a:solidFill>
                  <a:prstClr val="black"/>
                </a:solidFill>
                <a:latin typeface="Times New Roman"/>
                <a:cs typeface="Times New Roman"/>
              </a:rPr>
              <a:t>Talajminőség:</a:t>
            </a:r>
            <a:r>
              <a:rPr sz="900" spc="15" dirty="0">
                <a:solidFill>
                  <a:prstClr val="black"/>
                </a:solidFill>
                <a:latin typeface="Times New Roman"/>
                <a:cs typeface="Times New Roman"/>
              </a:rPr>
              <a:t> 4</a:t>
            </a:r>
            <a:r>
              <a:rPr sz="900" spc="20" dirty="0">
                <a:solidFill>
                  <a:prstClr val="black"/>
                </a:solidFill>
                <a:latin typeface="Times New Roman"/>
                <a:cs typeface="Times New Roman"/>
              </a:rPr>
              <a:t> </a:t>
            </a:r>
            <a:r>
              <a:rPr sz="900" spc="15" dirty="0">
                <a:solidFill>
                  <a:prstClr val="black"/>
                </a:solidFill>
                <a:latin typeface="Times New Roman"/>
                <a:cs typeface="Times New Roman"/>
              </a:rPr>
              <a:t>földhasználati</a:t>
            </a:r>
            <a:r>
              <a:rPr sz="900" spc="20" dirty="0">
                <a:solidFill>
                  <a:prstClr val="black"/>
                </a:solidFill>
                <a:latin typeface="Times New Roman"/>
                <a:cs typeface="Times New Roman"/>
              </a:rPr>
              <a:t> </a:t>
            </a:r>
            <a:r>
              <a:rPr sz="900" spc="15" dirty="0">
                <a:solidFill>
                  <a:prstClr val="black"/>
                </a:solidFill>
                <a:latin typeface="Times New Roman"/>
                <a:cs typeface="Times New Roman"/>
              </a:rPr>
              <a:t>kategória</a:t>
            </a:r>
            <a:r>
              <a:rPr sz="900" spc="20" dirty="0">
                <a:solidFill>
                  <a:prstClr val="black"/>
                </a:solidFill>
                <a:latin typeface="Times New Roman"/>
                <a:cs typeface="Times New Roman"/>
              </a:rPr>
              <a:t> </a:t>
            </a:r>
            <a:r>
              <a:rPr sz="900" spc="15" dirty="0">
                <a:solidFill>
                  <a:prstClr val="black"/>
                </a:solidFill>
                <a:latin typeface="Times New Roman"/>
                <a:cs typeface="Times New Roman"/>
              </a:rPr>
              <a:t>(erdő,</a:t>
            </a:r>
            <a:r>
              <a:rPr sz="900" spc="20" dirty="0">
                <a:solidFill>
                  <a:prstClr val="black"/>
                </a:solidFill>
                <a:latin typeface="Times New Roman"/>
                <a:cs typeface="Times New Roman"/>
              </a:rPr>
              <a:t> </a:t>
            </a:r>
            <a:r>
              <a:rPr sz="900" spc="15" dirty="0">
                <a:solidFill>
                  <a:prstClr val="black"/>
                </a:solidFill>
                <a:latin typeface="Times New Roman"/>
                <a:cs typeface="Times New Roman"/>
              </a:rPr>
              <a:t>gyep,</a:t>
            </a:r>
            <a:r>
              <a:rPr sz="900" spc="20" dirty="0">
                <a:solidFill>
                  <a:prstClr val="black"/>
                </a:solidFill>
                <a:latin typeface="Times New Roman"/>
                <a:cs typeface="Times New Roman"/>
              </a:rPr>
              <a:t> </a:t>
            </a:r>
            <a:r>
              <a:rPr sz="900" spc="15" dirty="0">
                <a:solidFill>
                  <a:prstClr val="black"/>
                </a:solidFill>
                <a:latin typeface="Times New Roman"/>
                <a:cs typeface="Times New Roman"/>
              </a:rPr>
              <a:t>gyümölcsös,</a:t>
            </a:r>
            <a:r>
              <a:rPr sz="900" spc="20" dirty="0">
                <a:solidFill>
                  <a:prstClr val="black"/>
                </a:solidFill>
                <a:latin typeface="Times New Roman"/>
                <a:cs typeface="Times New Roman"/>
              </a:rPr>
              <a:t> </a:t>
            </a:r>
            <a:r>
              <a:rPr sz="900" spc="10" dirty="0">
                <a:solidFill>
                  <a:prstClr val="black"/>
                </a:solidFill>
                <a:latin typeface="Times New Roman"/>
                <a:cs typeface="Times New Roman"/>
              </a:rPr>
              <a:t>kert)</a:t>
            </a:r>
            <a:r>
              <a:rPr sz="900" spc="15" dirty="0">
                <a:solidFill>
                  <a:prstClr val="black"/>
                </a:solidFill>
                <a:latin typeface="Times New Roman"/>
                <a:cs typeface="Times New Roman"/>
              </a:rPr>
              <a:t> -&gt; </a:t>
            </a:r>
            <a:r>
              <a:rPr sz="900" spc="20" dirty="0">
                <a:solidFill>
                  <a:prstClr val="black"/>
                </a:solidFill>
                <a:latin typeface="Times New Roman"/>
                <a:cs typeface="Times New Roman"/>
              </a:rPr>
              <a:t> </a:t>
            </a:r>
            <a:r>
              <a:rPr sz="900" spc="15" dirty="0">
                <a:solidFill>
                  <a:prstClr val="black"/>
                </a:solidFill>
                <a:latin typeface="Times New Roman"/>
                <a:cs typeface="Times New Roman"/>
              </a:rPr>
              <a:t>talajmintavétel</a:t>
            </a:r>
            <a:r>
              <a:rPr sz="900" spc="20" dirty="0">
                <a:solidFill>
                  <a:prstClr val="black"/>
                </a:solidFill>
                <a:latin typeface="Times New Roman"/>
                <a:cs typeface="Times New Roman"/>
              </a:rPr>
              <a:t> </a:t>
            </a:r>
            <a:r>
              <a:rPr sz="900" spc="15" dirty="0">
                <a:solidFill>
                  <a:prstClr val="black"/>
                </a:solidFill>
                <a:latin typeface="Times New Roman"/>
                <a:cs typeface="Times New Roman"/>
              </a:rPr>
              <a:t>(5</a:t>
            </a:r>
            <a:r>
              <a:rPr sz="900" spc="20" dirty="0">
                <a:solidFill>
                  <a:prstClr val="black"/>
                </a:solidFill>
                <a:latin typeface="Times New Roman"/>
                <a:cs typeface="Times New Roman"/>
              </a:rPr>
              <a:t> </a:t>
            </a:r>
            <a:r>
              <a:rPr sz="900" spc="15" dirty="0">
                <a:solidFill>
                  <a:prstClr val="black"/>
                </a:solidFill>
                <a:latin typeface="Times New Roman"/>
                <a:cs typeface="Times New Roman"/>
              </a:rPr>
              <a:t>minta/földh.</a:t>
            </a:r>
            <a:r>
              <a:rPr sz="900" spc="20" dirty="0">
                <a:solidFill>
                  <a:prstClr val="black"/>
                </a:solidFill>
                <a:latin typeface="Times New Roman"/>
                <a:cs typeface="Times New Roman"/>
              </a:rPr>
              <a:t> </a:t>
            </a:r>
            <a:r>
              <a:rPr sz="900" spc="10" dirty="0">
                <a:solidFill>
                  <a:prstClr val="black"/>
                </a:solidFill>
                <a:latin typeface="Times New Roman"/>
                <a:cs typeface="Times New Roman"/>
              </a:rPr>
              <a:t>kat./település)</a:t>
            </a:r>
            <a:r>
              <a:rPr sz="900" spc="15" dirty="0">
                <a:solidFill>
                  <a:prstClr val="black"/>
                </a:solidFill>
                <a:latin typeface="Times New Roman"/>
                <a:cs typeface="Times New Roman"/>
              </a:rPr>
              <a:t> -&gt;</a:t>
            </a:r>
            <a:r>
              <a:rPr sz="900" spc="20" dirty="0">
                <a:solidFill>
                  <a:prstClr val="black"/>
                </a:solidFill>
                <a:latin typeface="Times New Roman"/>
                <a:cs typeface="Times New Roman"/>
              </a:rPr>
              <a:t> </a:t>
            </a:r>
            <a:r>
              <a:rPr sz="900" spc="15" dirty="0">
                <a:solidFill>
                  <a:prstClr val="black"/>
                </a:solidFill>
                <a:latin typeface="Times New Roman"/>
                <a:cs typeface="Times New Roman"/>
              </a:rPr>
              <a:t>laborvizsgálat,</a:t>
            </a:r>
            <a:r>
              <a:rPr sz="900" spc="20" dirty="0">
                <a:solidFill>
                  <a:prstClr val="black"/>
                </a:solidFill>
                <a:latin typeface="Times New Roman"/>
                <a:cs typeface="Times New Roman"/>
              </a:rPr>
              <a:t> </a:t>
            </a:r>
            <a:r>
              <a:rPr sz="900" spc="15" dirty="0">
                <a:solidFill>
                  <a:prstClr val="black"/>
                </a:solidFill>
                <a:latin typeface="Times New Roman"/>
                <a:cs typeface="Times New Roman"/>
              </a:rPr>
              <a:t>10</a:t>
            </a:r>
            <a:r>
              <a:rPr sz="900" spc="20" dirty="0">
                <a:solidFill>
                  <a:prstClr val="black"/>
                </a:solidFill>
                <a:latin typeface="Times New Roman"/>
                <a:cs typeface="Times New Roman"/>
              </a:rPr>
              <a:t> </a:t>
            </a:r>
            <a:r>
              <a:rPr sz="900" spc="15" dirty="0">
                <a:solidFill>
                  <a:prstClr val="black"/>
                </a:solidFill>
                <a:latin typeface="Times New Roman"/>
                <a:cs typeface="Times New Roman"/>
              </a:rPr>
              <a:t>paraméter </a:t>
            </a:r>
            <a:r>
              <a:rPr sz="900" spc="20" dirty="0">
                <a:solidFill>
                  <a:prstClr val="black"/>
                </a:solidFill>
                <a:latin typeface="Times New Roman"/>
                <a:cs typeface="Times New Roman"/>
              </a:rPr>
              <a:t> </a:t>
            </a:r>
            <a:r>
              <a:rPr sz="900" spc="15" dirty="0">
                <a:solidFill>
                  <a:prstClr val="black"/>
                </a:solidFill>
                <a:latin typeface="Times New Roman"/>
                <a:cs typeface="Times New Roman"/>
              </a:rPr>
              <a:t>(összes</a:t>
            </a:r>
            <a:r>
              <a:rPr sz="900" spc="5" dirty="0">
                <a:solidFill>
                  <a:prstClr val="black"/>
                </a:solidFill>
                <a:latin typeface="Times New Roman"/>
                <a:cs typeface="Times New Roman"/>
              </a:rPr>
              <a:t> </a:t>
            </a:r>
            <a:r>
              <a:rPr sz="900" spc="10" dirty="0">
                <a:solidFill>
                  <a:prstClr val="black"/>
                </a:solidFill>
                <a:latin typeface="Times New Roman"/>
                <a:cs typeface="Times New Roman"/>
              </a:rPr>
              <a:t>só,</a:t>
            </a:r>
            <a:r>
              <a:rPr sz="900" spc="5" dirty="0">
                <a:solidFill>
                  <a:prstClr val="black"/>
                </a:solidFill>
                <a:latin typeface="Times New Roman"/>
                <a:cs typeface="Times New Roman"/>
              </a:rPr>
              <a:t> </a:t>
            </a:r>
            <a:r>
              <a:rPr sz="900" spc="20" dirty="0">
                <a:solidFill>
                  <a:prstClr val="black"/>
                </a:solidFill>
                <a:latin typeface="Times New Roman"/>
                <a:cs typeface="Times New Roman"/>
              </a:rPr>
              <a:t>CaCO3,</a:t>
            </a:r>
            <a:r>
              <a:rPr sz="900" spc="5" dirty="0">
                <a:solidFill>
                  <a:prstClr val="black"/>
                </a:solidFill>
                <a:latin typeface="Times New Roman"/>
                <a:cs typeface="Times New Roman"/>
              </a:rPr>
              <a:t> </a:t>
            </a:r>
            <a:r>
              <a:rPr sz="900" spc="15" dirty="0">
                <a:solidFill>
                  <a:prstClr val="black"/>
                </a:solidFill>
                <a:latin typeface="Times New Roman"/>
                <a:cs typeface="Times New Roman"/>
              </a:rPr>
              <a:t>humusz,</a:t>
            </a:r>
            <a:r>
              <a:rPr sz="900" spc="5" dirty="0">
                <a:solidFill>
                  <a:prstClr val="black"/>
                </a:solidFill>
                <a:latin typeface="Times New Roman"/>
                <a:cs typeface="Times New Roman"/>
              </a:rPr>
              <a:t> </a:t>
            </a:r>
            <a:r>
              <a:rPr sz="900" spc="20" dirty="0">
                <a:solidFill>
                  <a:prstClr val="black"/>
                </a:solidFill>
                <a:latin typeface="Times New Roman"/>
                <a:cs typeface="Times New Roman"/>
              </a:rPr>
              <a:t>Mg,</a:t>
            </a:r>
            <a:r>
              <a:rPr sz="900" spc="5" dirty="0">
                <a:solidFill>
                  <a:prstClr val="black"/>
                </a:solidFill>
                <a:latin typeface="Times New Roman"/>
                <a:cs typeface="Times New Roman"/>
              </a:rPr>
              <a:t> </a:t>
            </a:r>
            <a:r>
              <a:rPr sz="900" spc="20" dirty="0">
                <a:solidFill>
                  <a:prstClr val="black"/>
                </a:solidFill>
                <a:latin typeface="Times New Roman"/>
                <a:cs typeface="Times New Roman"/>
              </a:rPr>
              <a:t>K2O,</a:t>
            </a:r>
            <a:r>
              <a:rPr sz="900" spc="5" dirty="0">
                <a:solidFill>
                  <a:prstClr val="black"/>
                </a:solidFill>
                <a:latin typeface="Times New Roman"/>
                <a:cs typeface="Times New Roman"/>
              </a:rPr>
              <a:t> </a:t>
            </a:r>
            <a:r>
              <a:rPr sz="900" spc="15" dirty="0">
                <a:solidFill>
                  <a:prstClr val="black"/>
                </a:solidFill>
                <a:latin typeface="Times New Roman"/>
                <a:cs typeface="Times New Roman"/>
              </a:rPr>
              <a:t>Na,</a:t>
            </a:r>
            <a:r>
              <a:rPr sz="900" spc="5" dirty="0">
                <a:solidFill>
                  <a:prstClr val="black"/>
                </a:solidFill>
                <a:latin typeface="Times New Roman"/>
                <a:cs typeface="Times New Roman"/>
              </a:rPr>
              <a:t> </a:t>
            </a:r>
            <a:r>
              <a:rPr sz="900" spc="15" dirty="0">
                <a:solidFill>
                  <a:prstClr val="black"/>
                </a:solidFill>
                <a:latin typeface="Times New Roman"/>
                <a:cs typeface="Times New Roman"/>
              </a:rPr>
              <a:t>P2O5,</a:t>
            </a:r>
            <a:r>
              <a:rPr sz="900" spc="10" dirty="0">
                <a:solidFill>
                  <a:prstClr val="black"/>
                </a:solidFill>
                <a:latin typeface="Times New Roman"/>
                <a:cs typeface="Times New Roman"/>
              </a:rPr>
              <a:t> </a:t>
            </a:r>
            <a:r>
              <a:rPr sz="900" spc="15" dirty="0">
                <a:solidFill>
                  <a:prstClr val="black"/>
                </a:solidFill>
                <a:latin typeface="Times New Roman"/>
                <a:cs typeface="Times New Roman"/>
              </a:rPr>
              <a:t>Cu,</a:t>
            </a:r>
            <a:r>
              <a:rPr sz="900" spc="5" dirty="0">
                <a:solidFill>
                  <a:prstClr val="black"/>
                </a:solidFill>
                <a:latin typeface="Times New Roman"/>
                <a:cs typeface="Times New Roman"/>
              </a:rPr>
              <a:t> </a:t>
            </a:r>
            <a:r>
              <a:rPr sz="900" spc="20" dirty="0">
                <a:solidFill>
                  <a:prstClr val="black"/>
                </a:solidFill>
                <a:latin typeface="Times New Roman"/>
                <a:cs typeface="Times New Roman"/>
              </a:rPr>
              <a:t>Mn,</a:t>
            </a:r>
            <a:r>
              <a:rPr sz="900" spc="5" dirty="0">
                <a:solidFill>
                  <a:prstClr val="black"/>
                </a:solidFill>
                <a:latin typeface="Times New Roman"/>
                <a:cs typeface="Times New Roman"/>
              </a:rPr>
              <a:t> </a:t>
            </a:r>
            <a:r>
              <a:rPr sz="900" spc="15" dirty="0">
                <a:solidFill>
                  <a:prstClr val="black"/>
                </a:solidFill>
                <a:latin typeface="Times New Roman"/>
                <a:cs typeface="Times New Roman"/>
              </a:rPr>
              <a:t>Zn)</a:t>
            </a:r>
            <a:endParaRPr sz="900">
              <a:solidFill>
                <a:prstClr val="black"/>
              </a:solidFill>
              <a:latin typeface="Times New Roman"/>
              <a:cs typeface="Times New Roman"/>
            </a:endParaRPr>
          </a:p>
          <a:p>
            <a:pPr>
              <a:spcBef>
                <a:spcPts val="30"/>
              </a:spcBef>
              <a:buFont typeface="Times New Roman"/>
              <a:buChar char="-"/>
            </a:pPr>
            <a:endParaRPr sz="950">
              <a:solidFill>
                <a:prstClr val="black"/>
              </a:solidFill>
              <a:latin typeface="Times New Roman"/>
              <a:cs typeface="Times New Roman"/>
            </a:endParaRPr>
          </a:p>
          <a:p>
            <a:pPr marL="12700" marR="9063355" algn="just">
              <a:lnSpc>
                <a:spcPct val="104299"/>
              </a:lnSpc>
              <a:spcBef>
                <a:spcPts val="5"/>
              </a:spcBef>
              <a:buFontTx/>
              <a:buChar char="-"/>
              <a:tabLst>
                <a:tab pos="120650" algn="l"/>
              </a:tabLst>
            </a:pPr>
            <a:r>
              <a:rPr sz="900" spc="15" dirty="0">
                <a:solidFill>
                  <a:prstClr val="black"/>
                </a:solidFill>
                <a:latin typeface="Times New Roman"/>
                <a:cs typeface="Times New Roman"/>
              </a:rPr>
              <a:t>Felszín</a:t>
            </a:r>
            <a:r>
              <a:rPr sz="900" spc="20" dirty="0">
                <a:solidFill>
                  <a:prstClr val="black"/>
                </a:solidFill>
                <a:latin typeface="Times New Roman"/>
                <a:cs typeface="Times New Roman"/>
              </a:rPr>
              <a:t> </a:t>
            </a:r>
            <a:r>
              <a:rPr sz="900" spc="10" dirty="0">
                <a:solidFill>
                  <a:prstClr val="black"/>
                </a:solidFill>
                <a:latin typeface="Times New Roman"/>
                <a:cs typeface="Times New Roman"/>
              </a:rPr>
              <a:t>alatti</a:t>
            </a:r>
            <a:r>
              <a:rPr sz="900" spc="15" dirty="0">
                <a:solidFill>
                  <a:prstClr val="black"/>
                </a:solidFill>
                <a:latin typeface="Times New Roman"/>
                <a:cs typeface="Times New Roman"/>
              </a:rPr>
              <a:t> vizek</a:t>
            </a:r>
            <a:r>
              <a:rPr sz="900" spc="20" dirty="0">
                <a:solidFill>
                  <a:prstClr val="black"/>
                </a:solidFill>
                <a:latin typeface="Times New Roman"/>
                <a:cs typeface="Times New Roman"/>
              </a:rPr>
              <a:t> </a:t>
            </a:r>
            <a:r>
              <a:rPr sz="900" spc="15" dirty="0">
                <a:solidFill>
                  <a:prstClr val="black"/>
                </a:solidFill>
                <a:latin typeface="Times New Roman"/>
                <a:cs typeface="Times New Roman"/>
              </a:rPr>
              <a:t>minősége:</a:t>
            </a:r>
            <a:r>
              <a:rPr sz="900" spc="20" dirty="0">
                <a:solidFill>
                  <a:prstClr val="black"/>
                </a:solidFill>
                <a:latin typeface="Times New Roman"/>
                <a:cs typeface="Times New Roman"/>
              </a:rPr>
              <a:t> </a:t>
            </a:r>
            <a:r>
              <a:rPr sz="900" spc="10" dirty="0">
                <a:solidFill>
                  <a:prstClr val="black"/>
                </a:solidFill>
                <a:latin typeface="Times New Roman"/>
                <a:cs typeface="Times New Roman"/>
              </a:rPr>
              <a:t>ásott</a:t>
            </a:r>
            <a:r>
              <a:rPr sz="900" spc="15" dirty="0">
                <a:solidFill>
                  <a:prstClr val="black"/>
                </a:solidFill>
                <a:latin typeface="Times New Roman"/>
                <a:cs typeface="Times New Roman"/>
              </a:rPr>
              <a:t> kutak</a:t>
            </a:r>
            <a:r>
              <a:rPr sz="900" spc="20" dirty="0">
                <a:solidFill>
                  <a:prstClr val="black"/>
                </a:solidFill>
                <a:latin typeface="Times New Roman"/>
                <a:cs typeface="Times New Roman"/>
              </a:rPr>
              <a:t> </a:t>
            </a:r>
            <a:r>
              <a:rPr sz="900" spc="10" dirty="0">
                <a:solidFill>
                  <a:prstClr val="black"/>
                </a:solidFill>
                <a:latin typeface="Times New Roman"/>
                <a:cs typeface="Times New Roman"/>
              </a:rPr>
              <a:t>(Visnyeszéplak:</a:t>
            </a:r>
            <a:r>
              <a:rPr sz="900" spc="15" dirty="0">
                <a:solidFill>
                  <a:prstClr val="black"/>
                </a:solidFill>
                <a:latin typeface="Times New Roman"/>
                <a:cs typeface="Times New Roman"/>
              </a:rPr>
              <a:t> 30,</a:t>
            </a:r>
            <a:r>
              <a:rPr sz="900" spc="20" dirty="0">
                <a:solidFill>
                  <a:prstClr val="black"/>
                </a:solidFill>
                <a:latin typeface="Times New Roman"/>
                <a:cs typeface="Times New Roman"/>
              </a:rPr>
              <a:t> </a:t>
            </a:r>
            <a:r>
              <a:rPr sz="900" spc="15" dirty="0">
                <a:solidFill>
                  <a:prstClr val="black"/>
                </a:solidFill>
                <a:latin typeface="Times New Roman"/>
                <a:cs typeface="Times New Roman"/>
              </a:rPr>
              <a:t>Gyűrűfű:</a:t>
            </a:r>
            <a:r>
              <a:rPr sz="900" spc="20" dirty="0">
                <a:solidFill>
                  <a:prstClr val="black"/>
                </a:solidFill>
                <a:latin typeface="Times New Roman"/>
                <a:cs typeface="Times New Roman"/>
              </a:rPr>
              <a:t> </a:t>
            </a:r>
            <a:r>
              <a:rPr sz="900" spc="10" dirty="0">
                <a:solidFill>
                  <a:prstClr val="black"/>
                </a:solidFill>
                <a:latin typeface="Times New Roman"/>
                <a:cs typeface="Times New Roman"/>
              </a:rPr>
              <a:t>4, </a:t>
            </a:r>
            <a:r>
              <a:rPr sz="900" spc="15" dirty="0">
                <a:solidFill>
                  <a:prstClr val="black"/>
                </a:solidFill>
                <a:latin typeface="Times New Roman"/>
                <a:cs typeface="Times New Roman"/>
              </a:rPr>
              <a:t> Magyarlukafa: 3) -&gt; vízminőségelemzés helyben (1 évig 2 havonta) -&gt; 3 paraméter </a:t>
            </a:r>
            <a:r>
              <a:rPr sz="900" spc="-210" dirty="0">
                <a:solidFill>
                  <a:prstClr val="black"/>
                </a:solidFill>
                <a:latin typeface="Times New Roman"/>
                <a:cs typeface="Times New Roman"/>
              </a:rPr>
              <a:t> </a:t>
            </a:r>
            <a:r>
              <a:rPr sz="900" spc="20" dirty="0">
                <a:solidFill>
                  <a:prstClr val="black"/>
                </a:solidFill>
                <a:latin typeface="Times New Roman"/>
                <a:cs typeface="Times New Roman"/>
              </a:rPr>
              <a:t>(NH4+,</a:t>
            </a:r>
            <a:r>
              <a:rPr sz="900" dirty="0">
                <a:solidFill>
                  <a:prstClr val="black"/>
                </a:solidFill>
                <a:latin typeface="Times New Roman"/>
                <a:cs typeface="Times New Roman"/>
              </a:rPr>
              <a:t> </a:t>
            </a:r>
            <a:r>
              <a:rPr sz="900" spc="20" dirty="0">
                <a:solidFill>
                  <a:prstClr val="black"/>
                </a:solidFill>
                <a:latin typeface="Times New Roman"/>
                <a:cs typeface="Times New Roman"/>
              </a:rPr>
              <a:t>NO2−,</a:t>
            </a:r>
            <a:r>
              <a:rPr sz="900" spc="5" dirty="0">
                <a:solidFill>
                  <a:prstClr val="black"/>
                </a:solidFill>
                <a:latin typeface="Times New Roman"/>
                <a:cs typeface="Times New Roman"/>
              </a:rPr>
              <a:t> </a:t>
            </a:r>
            <a:r>
              <a:rPr sz="900" spc="20" dirty="0">
                <a:solidFill>
                  <a:prstClr val="black"/>
                </a:solidFill>
                <a:latin typeface="Times New Roman"/>
                <a:cs typeface="Times New Roman"/>
              </a:rPr>
              <a:t>NO3−)</a:t>
            </a:r>
            <a:endParaRPr sz="900">
              <a:solidFill>
                <a:prstClr val="black"/>
              </a:solidFill>
              <a:latin typeface="Times New Roman"/>
              <a:cs typeface="Times New Roman"/>
            </a:endParaRPr>
          </a:p>
        </p:txBody>
      </p:sp>
      <p:sp>
        <p:nvSpPr>
          <p:cNvPr id="7" name="object 7"/>
          <p:cNvSpPr txBox="1"/>
          <p:nvPr/>
        </p:nvSpPr>
        <p:spPr>
          <a:xfrm>
            <a:off x="1215396" y="8213489"/>
            <a:ext cx="4003675" cy="434671"/>
          </a:xfrm>
          <a:prstGeom prst="rect">
            <a:avLst/>
          </a:prstGeom>
        </p:spPr>
        <p:txBody>
          <a:bodyPr vert="horz" wrap="square" lIns="0" tIns="11430" rIns="0" bIns="0" rtlCol="0">
            <a:spAutoFit/>
          </a:bodyPr>
          <a:lstStyle/>
          <a:p>
            <a:pPr marL="12700" marR="5080" algn="just">
              <a:lnSpc>
                <a:spcPct val="104299"/>
              </a:lnSpc>
              <a:spcBef>
                <a:spcPts val="90"/>
              </a:spcBef>
            </a:pPr>
            <a:r>
              <a:rPr sz="900" spc="10" dirty="0">
                <a:solidFill>
                  <a:prstClr val="black"/>
                </a:solidFill>
                <a:latin typeface="Times New Roman"/>
                <a:cs typeface="Times New Roman"/>
              </a:rPr>
              <a:t>- </a:t>
            </a:r>
            <a:r>
              <a:rPr sz="900" spc="15" dirty="0">
                <a:solidFill>
                  <a:prstClr val="black"/>
                </a:solidFill>
                <a:latin typeface="Times New Roman"/>
                <a:cs typeface="Times New Roman"/>
              </a:rPr>
              <a:t>Pollinátor taxondiverzitás: 3 mintavételi időpont, 2 élőhely (gyep és gyümölcsös </a:t>
            </a:r>
            <a:r>
              <a:rPr sz="900" spc="20" dirty="0">
                <a:solidFill>
                  <a:prstClr val="black"/>
                </a:solidFill>
                <a:latin typeface="Times New Roman"/>
                <a:cs typeface="Times New Roman"/>
              </a:rPr>
              <a:t> </a:t>
            </a:r>
            <a:r>
              <a:rPr sz="900" spc="10" dirty="0">
                <a:solidFill>
                  <a:prstClr val="black"/>
                </a:solidFill>
                <a:latin typeface="Times New Roman"/>
                <a:cs typeface="Times New Roman"/>
              </a:rPr>
              <a:t>alatti</a:t>
            </a:r>
            <a:r>
              <a:rPr sz="900" spc="-5" dirty="0">
                <a:solidFill>
                  <a:prstClr val="black"/>
                </a:solidFill>
                <a:latin typeface="Times New Roman"/>
                <a:cs typeface="Times New Roman"/>
              </a:rPr>
              <a:t> </a:t>
            </a:r>
            <a:r>
              <a:rPr sz="900" spc="15" dirty="0">
                <a:solidFill>
                  <a:prstClr val="black"/>
                </a:solidFill>
                <a:latin typeface="Times New Roman"/>
                <a:cs typeface="Times New Roman"/>
              </a:rPr>
              <a:t>gyep)</a:t>
            </a:r>
            <a:r>
              <a:rPr sz="900" spc="-10" dirty="0">
                <a:solidFill>
                  <a:prstClr val="black"/>
                </a:solidFill>
                <a:latin typeface="Times New Roman"/>
                <a:cs typeface="Times New Roman"/>
              </a:rPr>
              <a:t> </a:t>
            </a:r>
            <a:r>
              <a:rPr sz="900" spc="15" dirty="0">
                <a:solidFill>
                  <a:prstClr val="black"/>
                </a:solidFill>
                <a:latin typeface="Times New Roman"/>
                <a:cs typeface="Times New Roman"/>
              </a:rPr>
              <a:t>-&gt;</a:t>
            </a:r>
            <a:r>
              <a:rPr sz="900" spc="-5" dirty="0">
                <a:solidFill>
                  <a:prstClr val="black"/>
                </a:solidFill>
                <a:latin typeface="Times New Roman"/>
                <a:cs typeface="Times New Roman"/>
              </a:rPr>
              <a:t> </a:t>
            </a:r>
            <a:r>
              <a:rPr sz="900" spc="15" dirty="0">
                <a:solidFill>
                  <a:prstClr val="black"/>
                </a:solidFill>
                <a:latin typeface="Times New Roman"/>
                <a:cs typeface="Times New Roman"/>
              </a:rPr>
              <a:t>pollinátorok</a:t>
            </a:r>
            <a:r>
              <a:rPr sz="900" spc="-5" dirty="0">
                <a:solidFill>
                  <a:prstClr val="black"/>
                </a:solidFill>
                <a:latin typeface="Times New Roman"/>
                <a:cs typeface="Times New Roman"/>
              </a:rPr>
              <a:t> </a:t>
            </a:r>
            <a:r>
              <a:rPr sz="900" spc="15" dirty="0">
                <a:solidFill>
                  <a:prstClr val="black"/>
                </a:solidFill>
                <a:latin typeface="Times New Roman"/>
                <a:cs typeface="Times New Roman"/>
              </a:rPr>
              <a:t>feljegyzése</a:t>
            </a:r>
            <a:r>
              <a:rPr sz="900" spc="-5" dirty="0">
                <a:solidFill>
                  <a:prstClr val="black"/>
                </a:solidFill>
                <a:latin typeface="Times New Roman"/>
                <a:cs typeface="Times New Roman"/>
              </a:rPr>
              <a:t> </a:t>
            </a:r>
            <a:r>
              <a:rPr sz="900" spc="15" dirty="0">
                <a:solidFill>
                  <a:prstClr val="black"/>
                </a:solidFill>
                <a:latin typeface="Times New Roman"/>
                <a:cs typeface="Times New Roman"/>
              </a:rPr>
              <a:t>(3</a:t>
            </a:r>
            <a:r>
              <a:rPr sz="900" spc="-5" dirty="0">
                <a:solidFill>
                  <a:prstClr val="black"/>
                </a:solidFill>
                <a:latin typeface="Times New Roman"/>
                <a:cs typeface="Times New Roman"/>
              </a:rPr>
              <a:t> </a:t>
            </a:r>
            <a:r>
              <a:rPr sz="900" spc="15" dirty="0">
                <a:solidFill>
                  <a:prstClr val="black"/>
                </a:solidFill>
                <a:latin typeface="Times New Roman"/>
                <a:cs typeface="Times New Roman"/>
              </a:rPr>
              <a:t>terület/élőhely/mintavételi</a:t>
            </a:r>
            <a:r>
              <a:rPr sz="900" spc="-5" dirty="0">
                <a:solidFill>
                  <a:prstClr val="black"/>
                </a:solidFill>
                <a:latin typeface="Times New Roman"/>
                <a:cs typeface="Times New Roman"/>
              </a:rPr>
              <a:t> </a:t>
            </a:r>
            <a:r>
              <a:rPr sz="900" spc="15" dirty="0">
                <a:solidFill>
                  <a:prstClr val="black"/>
                </a:solidFill>
                <a:latin typeface="Times New Roman"/>
                <a:cs typeface="Times New Roman"/>
              </a:rPr>
              <a:t>időpont)</a:t>
            </a:r>
            <a:r>
              <a:rPr sz="900" spc="-5" dirty="0">
                <a:solidFill>
                  <a:prstClr val="black"/>
                </a:solidFill>
                <a:latin typeface="Times New Roman"/>
                <a:cs typeface="Times New Roman"/>
              </a:rPr>
              <a:t> </a:t>
            </a:r>
            <a:r>
              <a:rPr sz="900" spc="15" dirty="0">
                <a:solidFill>
                  <a:prstClr val="black"/>
                </a:solidFill>
                <a:latin typeface="Times New Roman"/>
                <a:cs typeface="Times New Roman"/>
              </a:rPr>
              <a:t>-&gt;</a:t>
            </a:r>
            <a:r>
              <a:rPr sz="900" spc="-5" dirty="0">
                <a:solidFill>
                  <a:prstClr val="black"/>
                </a:solidFill>
                <a:latin typeface="Times New Roman"/>
                <a:cs typeface="Times New Roman"/>
              </a:rPr>
              <a:t> </a:t>
            </a:r>
            <a:r>
              <a:rPr sz="900" spc="15" dirty="0">
                <a:solidFill>
                  <a:prstClr val="black"/>
                </a:solidFill>
                <a:latin typeface="Times New Roman"/>
                <a:cs typeface="Times New Roman"/>
              </a:rPr>
              <a:t>14 </a:t>
            </a:r>
            <a:r>
              <a:rPr sz="900" spc="-210" dirty="0">
                <a:solidFill>
                  <a:prstClr val="black"/>
                </a:solidFill>
                <a:latin typeface="Times New Roman"/>
                <a:cs typeface="Times New Roman"/>
              </a:rPr>
              <a:t> </a:t>
            </a:r>
            <a:r>
              <a:rPr sz="900" spc="15" dirty="0">
                <a:solidFill>
                  <a:prstClr val="black"/>
                </a:solidFill>
                <a:latin typeface="Times New Roman"/>
                <a:cs typeface="Times New Roman"/>
              </a:rPr>
              <a:t>pollinátor</a:t>
            </a:r>
            <a:r>
              <a:rPr sz="900" dirty="0">
                <a:solidFill>
                  <a:prstClr val="black"/>
                </a:solidFill>
                <a:latin typeface="Times New Roman"/>
                <a:cs typeface="Times New Roman"/>
              </a:rPr>
              <a:t> </a:t>
            </a:r>
            <a:r>
              <a:rPr sz="900" spc="15" dirty="0">
                <a:solidFill>
                  <a:prstClr val="black"/>
                </a:solidFill>
                <a:latin typeface="Times New Roman"/>
                <a:cs typeface="Times New Roman"/>
              </a:rPr>
              <a:t>taxonómiai</a:t>
            </a:r>
            <a:r>
              <a:rPr sz="900" spc="5" dirty="0">
                <a:solidFill>
                  <a:prstClr val="black"/>
                </a:solidFill>
                <a:latin typeface="Times New Roman"/>
                <a:cs typeface="Times New Roman"/>
              </a:rPr>
              <a:t> </a:t>
            </a:r>
            <a:r>
              <a:rPr sz="900" spc="15" dirty="0">
                <a:solidFill>
                  <a:prstClr val="black"/>
                </a:solidFill>
                <a:latin typeface="Times New Roman"/>
                <a:cs typeface="Times New Roman"/>
              </a:rPr>
              <a:t>kategória</a:t>
            </a:r>
            <a:endParaRPr sz="900">
              <a:solidFill>
                <a:prstClr val="black"/>
              </a:solidFill>
              <a:latin typeface="Times New Roman"/>
              <a:cs typeface="Times New Roman"/>
            </a:endParaRPr>
          </a:p>
        </p:txBody>
      </p:sp>
      <p:sp>
        <p:nvSpPr>
          <p:cNvPr id="8" name="object 8"/>
          <p:cNvSpPr txBox="1"/>
          <p:nvPr/>
        </p:nvSpPr>
        <p:spPr>
          <a:xfrm>
            <a:off x="1215394" y="8785730"/>
            <a:ext cx="4048760" cy="2184316"/>
          </a:xfrm>
          <a:prstGeom prst="rect">
            <a:avLst/>
          </a:prstGeom>
        </p:spPr>
        <p:txBody>
          <a:bodyPr vert="horz" wrap="square" lIns="0" tIns="17145" rIns="0" bIns="0" rtlCol="0">
            <a:spAutoFit/>
          </a:bodyPr>
          <a:lstStyle/>
          <a:p>
            <a:pPr marL="12700">
              <a:spcBef>
                <a:spcPts val="135"/>
              </a:spcBef>
            </a:pPr>
            <a:r>
              <a:rPr sz="900" spc="15" dirty="0">
                <a:solidFill>
                  <a:prstClr val="black"/>
                </a:solidFill>
                <a:latin typeface="Times New Roman"/>
                <a:cs typeface="Times New Roman"/>
              </a:rPr>
              <a:t>Elemzés:</a:t>
            </a:r>
            <a:endParaRPr sz="900">
              <a:solidFill>
                <a:prstClr val="black"/>
              </a:solidFill>
              <a:latin typeface="Times New Roman"/>
              <a:cs typeface="Times New Roman"/>
            </a:endParaRPr>
          </a:p>
          <a:p>
            <a:pPr marL="81915" indent="-69850">
              <a:spcBef>
                <a:spcPts val="50"/>
              </a:spcBef>
              <a:buFontTx/>
              <a:buChar char="-"/>
              <a:tabLst>
                <a:tab pos="82550" algn="l"/>
              </a:tabLst>
            </a:pPr>
            <a:r>
              <a:rPr sz="900" spc="15" dirty="0">
                <a:solidFill>
                  <a:prstClr val="black"/>
                </a:solidFill>
                <a:latin typeface="Times New Roman"/>
                <a:cs typeface="Times New Roman"/>
              </a:rPr>
              <a:t>átlagszámítás,</a:t>
            </a:r>
            <a:r>
              <a:rPr sz="900" spc="-5" dirty="0">
                <a:solidFill>
                  <a:prstClr val="black"/>
                </a:solidFill>
                <a:latin typeface="Times New Roman"/>
                <a:cs typeface="Times New Roman"/>
              </a:rPr>
              <a:t> </a:t>
            </a:r>
            <a:r>
              <a:rPr sz="900" spc="15" dirty="0">
                <a:solidFill>
                  <a:prstClr val="black"/>
                </a:solidFill>
                <a:latin typeface="Times New Roman"/>
                <a:cs typeface="Times New Roman"/>
              </a:rPr>
              <a:t>pontozás,</a:t>
            </a:r>
            <a:r>
              <a:rPr sz="900" dirty="0">
                <a:solidFill>
                  <a:prstClr val="black"/>
                </a:solidFill>
                <a:latin typeface="Times New Roman"/>
                <a:cs typeface="Times New Roman"/>
              </a:rPr>
              <a:t> </a:t>
            </a:r>
            <a:r>
              <a:rPr sz="900" spc="15" dirty="0">
                <a:solidFill>
                  <a:prstClr val="black"/>
                </a:solidFill>
                <a:latin typeface="Times New Roman"/>
                <a:cs typeface="Times New Roman"/>
              </a:rPr>
              <a:t>normalizálás</a:t>
            </a:r>
            <a:r>
              <a:rPr sz="900" spc="-5" dirty="0">
                <a:solidFill>
                  <a:prstClr val="black"/>
                </a:solidFill>
                <a:latin typeface="Times New Roman"/>
                <a:cs typeface="Times New Roman"/>
              </a:rPr>
              <a:t> </a:t>
            </a:r>
            <a:r>
              <a:rPr sz="900" spc="15" dirty="0">
                <a:solidFill>
                  <a:prstClr val="black"/>
                </a:solidFill>
                <a:latin typeface="Times New Roman"/>
                <a:cs typeface="Times New Roman"/>
              </a:rPr>
              <a:t>(0–5</a:t>
            </a:r>
            <a:r>
              <a:rPr sz="900" dirty="0">
                <a:solidFill>
                  <a:prstClr val="black"/>
                </a:solidFill>
                <a:latin typeface="Times New Roman"/>
                <a:cs typeface="Times New Roman"/>
              </a:rPr>
              <a:t> </a:t>
            </a:r>
            <a:r>
              <a:rPr sz="900" spc="15" dirty="0">
                <a:solidFill>
                  <a:prstClr val="black"/>
                </a:solidFill>
                <a:latin typeface="Times New Roman"/>
                <a:cs typeface="Times New Roman"/>
              </a:rPr>
              <a:t>skála)</a:t>
            </a:r>
            <a:endParaRPr sz="900">
              <a:solidFill>
                <a:prstClr val="black"/>
              </a:solidFill>
              <a:latin typeface="Times New Roman"/>
              <a:cs typeface="Times New Roman"/>
            </a:endParaRPr>
          </a:p>
          <a:p>
            <a:pPr marL="12700" marR="50165">
              <a:lnSpc>
                <a:spcPct val="104299"/>
              </a:lnSpc>
              <a:buFontTx/>
              <a:buChar char="-"/>
              <a:tabLst>
                <a:tab pos="166370" algn="l"/>
              </a:tabLst>
            </a:pPr>
            <a:r>
              <a:rPr sz="900" spc="15" dirty="0">
                <a:solidFill>
                  <a:prstClr val="black"/>
                </a:solidFill>
                <a:latin typeface="Times New Roman"/>
                <a:cs typeface="Times New Roman"/>
              </a:rPr>
              <a:t>településenként</a:t>
            </a:r>
            <a:r>
              <a:rPr sz="900" spc="190" dirty="0">
                <a:solidFill>
                  <a:prstClr val="black"/>
                </a:solidFill>
                <a:latin typeface="Times New Roman"/>
                <a:cs typeface="Times New Roman"/>
              </a:rPr>
              <a:t> </a:t>
            </a:r>
            <a:r>
              <a:rPr sz="900" spc="15" dirty="0">
                <a:solidFill>
                  <a:prstClr val="black"/>
                </a:solidFill>
                <a:latin typeface="Times New Roman"/>
                <a:cs typeface="Times New Roman"/>
              </a:rPr>
              <a:t>az</a:t>
            </a:r>
            <a:r>
              <a:rPr sz="900" spc="190" dirty="0">
                <a:solidFill>
                  <a:prstClr val="black"/>
                </a:solidFill>
                <a:latin typeface="Times New Roman"/>
                <a:cs typeface="Times New Roman"/>
              </a:rPr>
              <a:t> </a:t>
            </a:r>
            <a:r>
              <a:rPr sz="900" spc="15" dirty="0">
                <a:solidFill>
                  <a:prstClr val="black"/>
                </a:solidFill>
                <a:latin typeface="Times New Roman"/>
                <a:cs typeface="Times New Roman"/>
              </a:rPr>
              <a:t>indikátorok</a:t>
            </a:r>
            <a:r>
              <a:rPr sz="900" spc="190" dirty="0">
                <a:solidFill>
                  <a:prstClr val="black"/>
                </a:solidFill>
                <a:latin typeface="Times New Roman"/>
                <a:cs typeface="Times New Roman"/>
              </a:rPr>
              <a:t> </a:t>
            </a:r>
            <a:r>
              <a:rPr sz="900" spc="15" dirty="0">
                <a:solidFill>
                  <a:prstClr val="black"/>
                </a:solidFill>
                <a:latin typeface="Times New Roman"/>
                <a:cs typeface="Times New Roman"/>
              </a:rPr>
              <a:t>normalizált</a:t>
            </a:r>
            <a:r>
              <a:rPr sz="900" spc="190" dirty="0">
                <a:solidFill>
                  <a:prstClr val="black"/>
                </a:solidFill>
                <a:latin typeface="Times New Roman"/>
                <a:cs typeface="Times New Roman"/>
              </a:rPr>
              <a:t> </a:t>
            </a:r>
            <a:r>
              <a:rPr sz="900" spc="15" dirty="0">
                <a:solidFill>
                  <a:prstClr val="black"/>
                </a:solidFill>
                <a:latin typeface="Times New Roman"/>
                <a:cs typeface="Times New Roman"/>
              </a:rPr>
              <a:t>pontértékeit</a:t>
            </a:r>
            <a:r>
              <a:rPr sz="900" spc="190" dirty="0">
                <a:solidFill>
                  <a:prstClr val="black"/>
                </a:solidFill>
                <a:latin typeface="Times New Roman"/>
                <a:cs typeface="Times New Roman"/>
              </a:rPr>
              <a:t> </a:t>
            </a:r>
            <a:r>
              <a:rPr sz="900" spc="15" dirty="0">
                <a:solidFill>
                  <a:prstClr val="black"/>
                </a:solidFill>
                <a:latin typeface="Times New Roman"/>
                <a:cs typeface="Times New Roman"/>
              </a:rPr>
              <a:t>összeadtuk</a:t>
            </a:r>
            <a:r>
              <a:rPr sz="900" spc="190" dirty="0">
                <a:solidFill>
                  <a:prstClr val="black"/>
                </a:solidFill>
                <a:latin typeface="Times New Roman"/>
                <a:cs typeface="Times New Roman"/>
              </a:rPr>
              <a:t> </a:t>
            </a:r>
            <a:r>
              <a:rPr sz="900" spc="15" dirty="0">
                <a:solidFill>
                  <a:prstClr val="black"/>
                </a:solidFill>
                <a:latin typeface="Times New Roman"/>
                <a:cs typeface="Times New Roman"/>
              </a:rPr>
              <a:t>-&gt; </a:t>
            </a:r>
            <a:r>
              <a:rPr sz="900" spc="-210" dirty="0">
                <a:solidFill>
                  <a:prstClr val="black"/>
                </a:solidFill>
                <a:latin typeface="Times New Roman"/>
                <a:cs typeface="Times New Roman"/>
              </a:rPr>
              <a:t> </a:t>
            </a:r>
            <a:r>
              <a:rPr sz="900" spc="15" dirty="0">
                <a:solidFill>
                  <a:prstClr val="black"/>
                </a:solidFill>
                <a:latin typeface="Times New Roman"/>
                <a:cs typeface="Times New Roman"/>
              </a:rPr>
              <a:t>ökoszisztéma-állapot</a:t>
            </a:r>
            <a:r>
              <a:rPr sz="900" dirty="0">
                <a:solidFill>
                  <a:prstClr val="black"/>
                </a:solidFill>
                <a:latin typeface="Times New Roman"/>
                <a:cs typeface="Times New Roman"/>
              </a:rPr>
              <a:t> </a:t>
            </a:r>
            <a:r>
              <a:rPr sz="900" spc="15" dirty="0">
                <a:solidFill>
                  <a:prstClr val="black"/>
                </a:solidFill>
                <a:latin typeface="Times New Roman"/>
                <a:cs typeface="Times New Roman"/>
              </a:rPr>
              <a:t>érték</a:t>
            </a:r>
            <a:endParaRPr sz="900">
              <a:solidFill>
                <a:prstClr val="black"/>
              </a:solidFill>
              <a:latin typeface="Times New Roman"/>
              <a:cs typeface="Times New Roman"/>
            </a:endParaRPr>
          </a:p>
          <a:p>
            <a:pPr>
              <a:spcBef>
                <a:spcPts val="45"/>
              </a:spcBef>
              <a:buFont typeface="Times New Roman"/>
              <a:buChar char="-"/>
            </a:pPr>
            <a:endParaRPr sz="900">
              <a:solidFill>
                <a:prstClr val="black"/>
              </a:solidFill>
              <a:latin typeface="Times New Roman"/>
              <a:cs typeface="Times New Roman"/>
            </a:endParaRPr>
          </a:p>
          <a:p>
            <a:pPr marL="12700"/>
            <a:r>
              <a:rPr sz="900" b="1" spc="15" dirty="0">
                <a:solidFill>
                  <a:prstClr val="black"/>
                </a:solidFill>
                <a:latin typeface="Times New Roman"/>
                <a:cs typeface="Times New Roman"/>
              </a:rPr>
              <a:t>Eredmények</a:t>
            </a:r>
            <a:endParaRPr sz="900">
              <a:solidFill>
                <a:prstClr val="black"/>
              </a:solidFill>
              <a:latin typeface="Times New Roman"/>
              <a:cs typeface="Times New Roman"/>
            </a:endParaRPr>
          </a:p>
          <a:p>
            <a:pPr>
              <a:spcBef>
                <a:spcPts val="25"/>
              </a:spcBef>
            </a:pPr>
            <a:endParaRPr sz="1000">
              <a:solidFill>
                <a:prstClr val="black"/>
              </a:solidFill>
              <a:latin typeface="Times New Roman"/>
              <a:cs typeface="Times New Roman"/>
            </a:endParaRPr>
          </a:p>
          <a:p>
            <a:pPr marL="80010" indent="-67945">
              <a:buFontTx/>
              <a:buChar char="-"/>
              <a:tabLst>
                <a:tab pos="80645" algn="l"/>
              </a:tabLst>
            </a:pPr>
            <a:r>
              <a:rPr sz="900" spc="10" dirty="0">
                <a:solidFill>
                  <a:prstClr val="black"/>
                </a:solidFill>
                <a:latin typeface="Times New Roman"/>
                <a:cs typeface="Times New Roman"/>
              </a:rPr>
              <a:t>Talajminőség: </a:t>
            </a:r>
            <a:r>
              <a:rPr sz="900" spc="15" dirty="0">
                <a:solidFill>
                  <a:prstClr val="black"/>
                </a:solidFill>
                <a:latin typeface="Times New Roman"/>
                <a:cs typeface="Times New Roman"/>
              </a:rPr>
              <a:t>települések egyformák</a:t>
            </a:r>
            <a:r>
              <a:rPr sz="900" spc="10" dirty="0">
                <a:solidFill>
                  <a:prstClr val="black"/>
                </a:solidFill>
                <a:latin typeface="Times New Roman"/>
                <a:cs typeface="Times New Roman"/>
              </a:rPr>
              <a:t> </a:t>
            </a:r>
            <a:r>
              <a:rPr sz="900" spc="15" dirty="0">
                <a:solidFill>
                  <a:prstClr val="black"/>
                </a:solidFill>
                <a:latin typeface="Times New Roman"/>
                <a:cs typeface="Times New Roman"/>
              </a:rPr>
              <a:t>(3–3–3 pont)</a:t>
            </a:r>
            <a:r>
              <a:rPr sz="900" spc="10" dirty="0">
                <a:solidFill>
                  <a:prstClr val="black"/>
                </a:solidFill>
                <a:latin typeface="Times New Roman"/>
                <a:cs typeface="Times New Roman"/>
              </a:rPr>
              <a:t> (1.</a:t>
            </a:r>
            <a:r>
              <a:rPr sz="900" spc="15" dirty="0">
                <a:solidFill>
                  <a:prstClr val="black"/>
                </a:solidFill>
                <a:latin typeface="Times New Roman"/>
                <a:cs typeface="Times New Roman"/>
              </a:rPr>
              <a:t> </a:t>
            </a:r>
            <a:r>
              <a:rPr sz="900" spc="10" dirty="0">
                <a:solidFill>
                  <a:prstClr val="black"/>
                </a:solidFill>
                <a:latin typeface="Times New Roman"/>
                <a:cs typeface="Times New Roman"/>
              </a:rPr>
              <a:t>táblázat).</a:t>
            </a:r>
            <a:endParaRPr sz="900">
              <a:solidFill>
                <a:prstClr val="black"/>
              </a:solidFill>
              <a:latin typeface="Times New Roman"/>
              <a:cs typeface="Times New Roman"/>
            </a:endParaRPr>
          </a:p>
          <a:p>
            <a:pPr marL="12700" marR="5080">
              <a:lnSpc>
                <a:spcPct val="104299"/>
              </a:lnSpc>
              <a:buFontTx/>
              <a:buChar char="-"/>
              <a:tabLst>
                <a:tab pos="95885" algn="l"/>
              </a:tabLst>
            </a:pPr>
            <a:r>
              <a:rPr sz="900" spc="15" dirty="0">
                <a:solidFill>
                  <a:prstClr val="black"/>
                </a:solidFill>
                <a:latin typeface="Times New Roman"/>
                <a:cs typeface="Times New Roman"/>
              </a:rPr>
              <a:t>Felszín</a:t>
            </a:r>
            <a:r>
              <a:rPr sz="900" spc="114" dirty="0">
                <a:solidFill>
                  <a:prstClr val="black"/>
                </a:solidFill>
                <a:latin typeface="Times New Roman"/>
                <a:cs typeface="Times New Roman"/>
              </a:rPr>
              <a:t> </a:t>
            </a:r>
            <a:r>
              <a:rPr sz="900" spc="10" dirty="0">
                <a:solidFill>
                  <a:prstClr val="black"/>
                </a:solidFill>
                <a:latin typeface="Times New Roman"/>
                <a:cs typeface="Times New Roman"/>
              </a:rPr>
              <a:t>alatti</a:t>
            </a:r>
            <a:r>
              <a:rPr sz="900" spc="120" dirty="0">
                <a:solidFill>
                  <a:prstClr val="black"/>
                </a:solidFill>
                <a:latin typeface="Times New Roman"/>
                <a:cs typeface="Times New Roman"/>
              </a:rPr>
              <a:t> </a:t>
            </a:r>
            <a:r>
              <a:rPr sz="900" spc="15" dirty="0">
                <a:solidFill>
                  <a:prstClr val="black"/>
                </a:solidFill>
                <a:latin typeface="Times New Roman"/>
                <a:cs typeface="Times New Roman"/>
              </a:rPr>
              <a:t>vizek</a:t>
            </a:r>
            <a:r>
              <a:rPr sz="900" spc="120" dirty="0">
                <a:solidFill>
                  <a:prstClr val="black"/>
                </a:solidFill>
                <a:latin typeface="Times New Roman"/>
                <a:cs typeface="Times New Roman"/>
              </a:rPr>
              <a:t> </a:t>
            </a:r>
            <a:r>
              <a:rPr sz="900" spc="15" dirty="0">
                <a:solidFill>
                  <a:prstClr val="black"/>
                </a:solidFill>
                <a:latin typeface="Times New Roman"/>
                <a:cs typeface="Times New Roman"/>
              </a:rPr>
              <a:t>minősége:</a:t>
            </a:r>
            <a:r>
              <a:rPr sz="900" spc="114" dirty="0">
                <a:solidFill>
                  <a:prstClr val="black"/>
                </a:solidFill>
                <a:latin typeface="Times New Roman"/>
                <a:cs typeface="Times New Roman"/>
              </a:rPr>
              <a:t> </a:t>
            </a:r>
            <a:r>
              <a:rPr sz="900" spc="15" dirty="0">
                <a:solidFill>
                  <a:prstClr val="black"/>
                </a:solidFill>
                <a:latin typeface="Times New Roman"/>
                <a:cs typeface="Times New Roman"/>
              </a:rPr>
              <a:t>ökofalvak</a:t>
            </a:r>
            <a:r>
              <a:rPr sz="900" spc="120" dirty="0">
                <a:solidFill>
                  <a:prstClr val="black"/>
                </a:solidFill>
                <a:latin typeface="Times New Roman"/>
                <a:cs typeface="Times New Roman"/>
              </a:rPr>
              <a:t> </a:t>
            </a:r>
            <a:r>
              <a:rPr sz="900" spc="15" dirty="0">
                <a:solidFill>
                  <a:prstClr val="black"/>
                </a:solidFill>
                <a:latin typeface="Times New Roman"/>
                <a:cs typeface="Times New Roman"/>
              </a:rPr>
              <a:t>egyformák</a:t>
            </a:r>
            <a:r>
              <a:rPr sz="900" spc="120" dirty="0">
                <a:solidFill>
                  <a:prstClr val="black"/>
                </a:solidFill>
                <a:latin typeface="Times New Roman"/>
                <a:cs typeface="Times New Roman"/>
              </a:rPr>
              <a:t> </a:t>
            </a:r>
            <a:r>
              <a:rPr sz="900" spc="15" dirty="0">
                <a:solidFill>
                  <a:prstClr val="black"/>
                </a:solidFill>
                <a:latin typeface="Times New Roman"/>
                <a:cs typeface="Times New Roman"/>
              </a:rPr>
              <a:t>(3–3</a:t>
            </a:r>
            <a:r>
              <a:rPr sz="900" spc="120" dirty="0">
                <a:solidFill>
                  <a:prstClr val="black"/>
                </a:solidFill>
                <a:latin typeface="Times New Roman"/>
                <a:cs typeface="Times New Roman"/>
              </a:rPr>
              <a:t> </a:t>
            </a:r>
            <a:r>
              <a:rPr sz="900" spc="15" dirty="0">
                <a:solidFill>
                  <a:prstClr val="black"/>
                </a:solidFill>
                <a:latin typeface="Times New Roman"/>
                <a:cs typeface="Times New Roman"/>
              </a:rPr>
              <a:t>pont),</a:t>
            </a:r>
            <a:r>
              <a:rPr sz="900" spc="114" dirty="0">
                <a:solidFill>
                  <a:prstClr val="black"/>
                </a:solidFill>
                <a:latin typeface="Times New Roman"/>
                <a:cs typeface="Times New Roman"/>
              </a:rPr>
              <a:t> </a:t>
            </a:r>
            <a:r>
              <a:rPr sz="900" spc="15" dirty="0">
                <a:solidFill>
                  <a:prstClr val="black"/>
                </a:solidFill>
                <a:latin typeface="Times New Roman"/>
                <a:cs typeface="Times New Roman"/>
              </a:rPr>
              <a:t>Magyarlukafa</a:t>
            </a:r>
            <a:r>
              <a:rPr sz="900" spc="120" dirty="0">
                <a:solidFill>
                  <a:prstClr val="black"/>
                </a:solidFill>
                <a:latin typeface="Times New Roman"/>
                <a:cs typeface="Times New Roman"/>
              </a:rPr>
              <a:t> </a:t>
            </a:r>
            <a:r>
              <a:rPr sz="900" spc="15" dirty="0">
                <a:solidFill>
                  <a:prstClr val="black"/>
                </a:solidFill>
                <a:latin typeface="Times New Roman"/>
                <a:cs typeface="Times New Roman"/>
              </a:rPr>
              <a:t>2 </a:t>
            </a:r>
            <a:r>
              <a:rPr sz="900" spc="-210" dirty="0">
                <a:solidFill>
                  <a:prstClr val="black"/>
                </a:solidFill>
                <a:latin typeface="Times New Roman"/>
                <a:cs typeface="Times New Roman"/>
              </a:rPr>
              <a:t> </a:t>
            </a:r>
            <a:r>
              <a:rPr sz="900" spc="15" dirty="0">
                <a:solidFill>
                  <a:prstClr val="black"/>
                </a:solidFill>
                <a:latin typeface="Times New Roman"/>
                <a:cs typeface="Times New Roman"/>
              </a:rPr>
              <a:t>pont</a:t>
            </a:r>
            <a:r>
              <a:rPr sz="900" dirty="0">
                <a:solidFill>
                  <a:prstClr val="black"/>
                </a:solidFill>
                <a:latin typeface="Times New Roman"/>
                <a:cs typeface="Times New Roman"/>
              </a:rPr>
              <a:t> </a:t>
            </a:r>
            <a:r>
              <a:rPr sz="900" spc="10" dirty="0">
                <a:solidFill>
                  <a:prstClr val="black"/>
                </a:solidFill>
                <a:latin typeface="Times New Roman"/>
                <a:cs typeface="Times New Roman"/>
              </a:rPr>
              <a:t>(2.</a:t>
            </a:r>
            <a:r>
              <a:rPr sz="900" spc="5" dirty="0">
                <a:solidFill>
                  <a:prstClr val="black"/>
                </a:solidFill>
                <a:latin typeface="Times New Roman"/>
                <a:cs typeface="Times New Roman"/>
              </a:rPr>
              <a:t> </a:t>
            </a:r>
            <a:r>
              <a:rPr sz="900" spc="10" dirty="0">
                <a:solidFill>
                  <a:prstClr val="black"/>
                </a:solidFill>
                <a:latin typeface="Times New Roman"/>
                <a:cs typeface="Times New Roman"/>
              </a:rPr>
              <a:t>táblázat).</a:t>
            </a:r>
            <a:endParaRPr sz="900">
              <a:solidFill>
                <a:prstClr val="black"/>
              </a:solidFill>
              <a:latin typeface="Times New Roman"/>
              <a:cs typeface="Times New Roman"/>
            </a:endParaRPr>
          </a:p>
          <a:p>
            <a:pPr marL="12700" marR="5080">
              <a:lnSpc>
                <a:spcPct val="104299"/>
              </a:lnSpc>
              <a:buFontTx/>
              <a:buChar char="-"/>
              <a:tabLst>
                <a:tab pos="126364" algn="l"/>
              </a:tabLst>
            </a:pPr>
            <a:r>
              <a:rPr sz="900" spc="15" dirty="0">
                <a:solidFill>
                  <a:prstClr val="black"/>
                </a:solidFill>
                <a:latin typeface="Times New Roman"/>
                <a:cs typeface="Times New Roman"/>
              </a:rPr>
              <a:t>Pollinátor</a:t>
            </a:r>
            <a:r>
              <a:rPr sz="900" spc="120" dirty="0">
                <a:solidFill>
                  <a:prstClr val="black"/>
                </a:solidFill>
                <a:latin typeface="Times New Roman"/>
                <a:cs typeface="Times New Roman"/>
              </a:rPr>
              <a:t> </a:t>
            </a:r>
            <a:r>
              <a:rPr sz="900" spc="15" dirty="0">
                <a:solidFill>
                  <a:prstClr val="black"/>
                </a:solidFill>
                <a:latin typeface="Times New Roman"/>
                <a:cs typeface="Times New Roman"/>
              </a:rPr>
              <a:t>taxondiverzitás:</a:t>
            </a:r>
            <a:r>
              <a:rPr sz="900" spc="100" dirty="0">
                <a:solidFill>
                  <a:prstClr val="black"/>
                </a:solidFill>
                <a:latin typeface="Times New Roman"/>
                <a:cs typeface="Times New Roman"/>
              </a:rPr>
              <a:t> </a:t>
            </a:r>
            <a:r>
              <a:rPr sz="900" spc="10" dirty="0">
                <a:solidFill>
                  <a:prstClr val="black"/>
                </a:solidFill>
                <a:latin typeface="Times New Roman"/>
                <a:cs typeface="Times New Roman"/>
              </a:rPr>
              <a:t>Visnyeszéplak</a:t>
            </a:r>
            <a:r>
              <a:rPr sz="900" spc="125" dirty="0">
                <a:solidFill>
                  <a:prstClr val="black"/>
                </a:solidFill>
                <a:latin typeface="Times New Roman"/>
                <a:cs typeface="Times New Roman"/>
              </a:rPr>
              <a:t> </a:t>
            </a:r>
            <a:r>
              <a:rPr sz="900" spc="15" dirty="0">
                <a:solidFill>
                  <a:prstClr val="black"/>
                </a:solidFill>
                <a:latin typeface="Times New Roman"/>
                <a:cs typeface="Times New Roman"/>
              </a:rPr>
              <a:t>4</a:t>
            </a:r>
            <a:r>
              <a:rPr sz="900" spc="120" dirty="0">
                <a:solidFill>
                  <a:prstClr val="black"/>
                </a:solidFill>
                <a:latin typeface="Times New Roman"/>
                <a:cs typeface="Times New Roman"/>
              </a:rPr>
              <a:t> </a:t>
            </a:r>
            <a:r>
              <a:rPr sz="900" spc="15" dirty="0">
                <a:solidFill>
                  <a:prstClr val="black"/>
                </a:solidFill>
                <a:latin typeface="Times New Roman"/>
                <a:cs typeface="Times New Roman"/>
              </a:rPr>
              <a:t>pont,</a:t>
            </a:r>
            <a:r>
              <a:rPr sz="900" spc="120" dirty="0">
                <a:solidFill>
                  <a:prstClr val="black"/>
                </a:solidFill>
                <a:latin typeface="Times New Roman"/>
                <a:cs typeface="Times New Roman"/>
              </a:rPr>
              <a:t> </a:t>
            </a:r>
            <a:r>
              <a:rPr sz="900" spc="15" dirty="0">
                <a:solidFill>
                  <a:prstClr val="black"/>
                </a:solidFill>
                <a:latin typeface="Times New Roman"/>
                <a:cs typeface="Times New Roman"/>
              </a:rPr>
              <a:t>Gyűrűfű</a:t>
            </a:r>
            <a:r>
              <a:rPr sz="900" spc="120" dirty="0">
                <a:solidFill>
                  <a:prstClr val="black"/>
                </a:solidFill>
                <a:latin typeface="Times New Roman"/>
                <a:cs typeface="Times New Roman"/>
              </a:rPr>
              <a:t> </a:t>
            </a:r>
            <a:r>
              <a:rPr sz="900" spc="15" dirty="0">
                <a:solidFill>
                  <a:prstClr val="black"/>
                </a:solidFill>
                <a:latin typeface="Times New Roman"/>
                <a:cs typeface="Times New Roman"/>
              </a:rPr>
              <a:t>és</a:t>
            </a:r>
            <a:r>
              <a:rPr sz="900" spc="120" dirty="0">
                <a:solidFill>
                  <a:prstClr val="black"/>
                </a:solidFill>
                <a:latin typeface="Times New Roman"/>
                <a:cs typeface="Times New Roman"/>
              </a:rPr>
              <a:t> </a:t>
            </a:r>
            <a:r>
              <a:rPr sz="900" spc="15" dirty="0">
                <a:solidFill>
                  <a:prstClr val="black"/>
                </a:solidFill>
                <a:latin typeface="Times New Roman"/>
                <a:cs typeface="Times New Roman"/>
              </a:rPr>
              <a:t>Magyarlukafa </a:t>
            </a:r>
            <a:r>
              <a:rPr sz="900" spc="-210" dirty="0">
                <a:solidFill>
                  <a:prstClr val="black"/>
                </a:solidFill>
                <a:latin typeface="Times New Roman"/>
                <a:cs typeface="Times New Roman"/>
              </a:rPr>
              <a:t> </a:t>
            </a:r>
            <a:r>
              <a:rPr sz="900" spc="15" dirty="0">
                <a:solidFill>
                  <a:prstClr val="black"/>
                </a:solidFill>
                <a:latin typeface="Times New Roman"/>
                <a:cs typeface="Times New Roman"/>
              </a:rPr>
              <a:t>egyforma</a:t>
            </a:r>
            <a:r>
              <a:rPr sz="900" spc="5" dirty="0">
                <a:solidFill>
                  <a:prstClr val="black"/>
                </a:solidFill>
                <a:latin typeface="Times New Roman"/>
                <a:cs typeface="Times New Roman"/>
              </a:rPr>
              <a:t> </a:t>
            </a:r>
            <a:r>
              <a:rPr sz="900" spc="15" dirty="0">
                <a:solidFill>
                  <a:prstClr val="black"/>
                </a:solidFill>
                <a:latin typeface="Times New Roman"/>
                <a:cs typeface="Times New Roman"/>
              </a:rPr>
              <a:t>(3–3</a:t>
            </a:r>
            <a:r>
              <a:rPr sz="900" spc="5" dirty="0">
                <a:solidFill>
                  <a:prstClr val="black"/>
                </a:solidFill>
                <a:latin typeface="Times New Roman"/>
                <a:cs typeface="Times New Roman"/>
              </a:rPr>
              <a:t> </a:t>
            </a:r>
            <a:r>
              <a:rPr sz="900" spc="15" dirty="0">
                <a:solidFill>
                  <a:prstClr val="black"/>
                </a:solidFill>
                <a:latin typeface="Times New Roman"/>
                <a:cs typeface="Times New Roman"/>
              </a:rPr>
              <a:t>pont)</a:t>
            </a:r>
            <a:r>
              <a:rPr sz="900" spc="5" dirty="0">
                <a:solidFill>
                  <a:prstClr val="black"/>
                </a:solidFill>
                <a:latin typeface="Times New Roman"/>
                <a:cs typeface="Times New Roman"/>
              </a:rPr>
              <a:t> </a:t>
            </a:r>
            <a:r>
              <a:rPr sz="900" spc="10" dirty="0">
                <a:solidFill>
                  <a:prstClr val="black"/>
                </a:solidFill>
                <a:latin typeface="Times New Roman"/>
                <a:cs typeface="Times New Roman"/>
              </a:rPr>
              <a:t>(3.</a:t>
            </a:r>
            <a:r>
              <a:rPr sz="900" spc="5" dirty="0">
                <a:solidFill>
                  <a:prstClr val="black"/>
                </a:solidFill>
                <a:latin typeface="Times New Roman"/>
                <a:cs typeface="Times New Roman"/>
              </a:rPr>
              <a:t> </a:t>
            </a:r>
            <a:r>
              <a:rPr sz="900" spc="10" dirty="0">
                <a:solidFill>
                  <a:prstClr val="black"/>
                </a:solidFill>
                <a:latin typeface="Times New Roman"/>
                <a:cs typeface="Times New Roman"/>
              </a:rPr>
              <a:t>táblázat).</a:t>
            </a:r>
            <a:endParaRPr sz="900">
              <a:solidFill>
                <a:prstClr val="black"/>
              </a:solidFill>
              <a:latin typeface="Times New Roman"/>
              <a:cs typeface="Times New Roman"/>
            </a:endParaRPr>
          </a:p>
          <a:p>
            <a:pPr>
              <a:spcBef>
                <a:spcPts val="20"/>
              </a:spcBef>
            </a:pPr>
            <a:endParaRPr sz="1000">
              <a:solidFill>
                <a:prstClr val="black"/>
              </a:solidFill>
              <a:latin typeface="Times New Roman"/>
              <a:cs typeface="Times New Roman"/>
            </a:endParaRPr>
          </a:p>
          <a:p>
            <a:pPr marL="12700"/>
            <a:r>
              <a:rPr sz="900" spc="20" dirty="0">
                <a:solidFill>
                  <a:prstClr val="black"/>
                </a:solidFill>
                <a:latin typeface="Times New Roman"/>
                <a:cs typeface="Times New Roman"/>
              </a:rPr>
              <a:t>Az</a:t>
            </a:r>
            <a:r>
              <a:rPr sz="900" dirty="0">
                <a:solidFill>
                  <a:prstClr val="black"/>
                </a:solidFill>
                <a:latin typeface="Times New Roman"/>
                <a:cs typeface="Times New Roman"/>
              </a:rPr>
              <a:t> </a:t>
            </a:r>
            <a:r>
              <a:rPr sz="900" spc="15" dirty="0">
                <a:solidFill>
                  <a:prstClr val="black"/>
                </a:solidFill>
                <a:latin typeface="Times New Roman"/>
                <a:cs typeface="Times New Roman"/>
              </a:rPr>
              <a:t>állapotindikátorok</a:t>
            </a:r>
            <a:r>
              <a:rPr sz="900" spc="5" dirty="0">
                <a:solidFill>
                  <a:prstClr val="black"/>
                </a:solidFill>
                <a:latin typeface="Times New Roman"/>
                <a:cs typeface="Times New Roman"/>
              </a:rPr>
              <a:t> </a:t>
            </a:r>
            <a:r>
              <a:rPr sz="900" spc="10" dirty="0">
                <a:solidFill>
                  <a:prstClr val="black"/>
                </a:solidFill>
                <a:latin typeface="Times New Roman"/>
                <a:cs typeface="Times New Roman"/>
              </a:rPr>
              <a:t>összesített</a:t>
            </a:r>
            <a:r>
              <a:rPr sz="900" spc="5" dirty="0">
                <a:solidFill>
                  <a:prstClr val="black"/>
                </a:solidFill>
                <a:latin typeface="Times New Roman"/>
                <a:cs typeface="Times New Roman"/>
              </a:rPr>
              <a:t> </a:t>
            </a:r>
            <a:r>
              <a:rPr sz="900" spc="15" dirty="0">
                <a:solidFill>
                  <a:prstClr val="black"/>
                </a:solidFill>
                <a:latin typeface="Times New Roman"/>
                <a:cs typeface="Times New Roman"/>
              </a:rPr>
              <a:t>pontjai</a:t>
            </a:r>
            <a:r>
              <a:rPr sz="900" spc="5" dirty="0">
                <a:solidFill>
                  <a:prstClr val="black"/>
                </a:solidFill>
                <a:latin typeface="Times New Roman"/>
                <a:cs typeface="Times New Roman"/>
              </a:rPr>
              <a:t> </a:t>
            </a:r>
            <a:r>
              <a:rPr sz="900" spc="15" dirty="0">
                <a:solidFill>
                  <a:prstClr val="black"/>
                </a:solidFill>
                <a:latin typeface="Times New Roman"/>
                <a:cs typeface="Times New Roman"/>
              </a:rPr>
              <a:t>alapján</a:t>
            </a:r>
            <a:r>
              <a:rPr sz="900" spc="5" dirty="0">
                <a:solidFill>
                  <a:prstClr val="black"/>
                </a:solidFill>
                <a:latin typeface="Times New Roman"/>
                <a:cs typeface="Times New Roman"/>
              </a:rPr>
              <a:t> </a:t>
            </a:r>
            <a:r>
              <a:rPr sz="900" spc="15" dirty="0">
                <a:solidFill>
                  <a:prstClr val="black"/>
                </a:solidFill>
                <a:latin typeface="Times New Roman"/>
                <a:cs typeface="Times New Roman"/>
              </a:rPr>
              <a:t>a</a:t>
            </a:r>
            <a:r>
              <a:rPr sz="900" spc="5" dirty="0">
                <a:solidFill>
                  <a:prstClr val="black"/>
                </a:solidFill>
                <a:latin typeface="Times New Roman"/>
                <a:cs typeface="Times New Roman"/>
              </a:rPr>
              <a:t> </a:t>
            </a:r>
            <a:r>
              <a:rPr sz="900" spc="15" dirty="0">
                <a:solidFill>
                  <a:prstClr val="black"/>
                </a:solidFill>
                <a:latin typeface="Times New Roman"/>
                <a:cs typeface="Times New Roman"/>
              </a:rPr>
              <a:t>sorrend:</a:t>
            </a:r>
            <a:endParaRPr sz="900">
              <a:solidFill>
                <a:prstClr val="black"/>
              </a:solidFill>
              <a:latin typeface="Times New Roman"/>
              <a:cs typeface="Times New Roman"/>
            </a:endParaRPr>
          </a:p>
          <a:p>
            <a:pPr marL="12700">
              <a:spcBef>
                <a:spcPts val="50"/>
              </a:spcBef>
            </a:pPr>
            <a:r>
              <a:rPr sz="900" spc="10" dirty="0">
                <a:solidFill>
                  <a:prstClr val="black"/>
                </a:solidFill>
                <a:latin typeface="Times New Roman"/>
                <a:cs typeface="Times New Roman"/>
              </a:rPr>
              <a:t>Visnyeszéplak </a:t>
            </a:r>
            <a:r>
              <a:rPr sz="900" spc="15" dirty="0">
                <a:solidFill>
                  <a:prstClr val="black"/>
                </a:solidFill>
                <a:latin typeface="Times New Roman"/>
                <a:cs typeface="Times New Roman"/>
              </a:rPr>
              <a:t>(10 pont),</a:t>
            </a:r>
            <a:r>
              <a:rPr sz="900" spc="10" dirty="0">
                <a:solidFill>
                  <a:prstClr val="black"/>
                </a:solidFill>
                <a:latin typeface="Times New Roman"/>
                <a:cs typeface="Times New Roman"/>
              </a:rPr>
              <a:t> </a:t>
            </a:r>
            <a:r>
              <a:rPr sz="900" spc="15" dirty="0">
                <a:solidFill>
                  <a:prstClr val="black"/>
                </a:solidFill>
                <a:latin typeface="Times New Roman"/>
                <a:cs typeface="Times New Roman"/>
              </a:rPr>
              <a:t>Gyűrűfű (9</a:t>
            </a:r>
            <a:r>
              <a:rPr sz="900" spc="10" dirty="0">
                <a:solidFill>
                  <a:prstClr val="black"/>
                </a:solidFill>
                <a:latin typeface="Times New Roman"/>
                <a:cs typeface="Times New Roman"/>
              </a:rPr>
              <a:t> </a:t>
            </a:r>
            <a:r>
              <a:rPr sz="900" spc="15" dirty="0">
                <a:solidFill>
                  <a:prstClr val="black"/>
                </a:solidFill>
                <a:latin typeface="Times New Roman"/>
                <a:cs typeface="Times New Roman"/>
              </a:rPr>
              <a:t>pont), Magyarlukafa (8</a:t>
            </a:r>
            <a:r>
              <a:rPr sz="900" spc="10" dirty="0">
                <a:solidFill>
                  <a:prstClr val="black"/>
                </a:solidFill>
                <a:latin typeface="Times New Roman"/>
                <a:cs typeface="Times New Roman"/>
              </a:rPr>
              <a:t> </a:t>
            </a:r>
            <a:r>
              <a:rPr sz="900" spc="15" dirty="0">
                <a:solidFill>
                  <a:prstClr val="black"/>
                </a:solidFill>
                <a:latin typeface="Times New Roman"/>
                <a:cs typeface="Times New Roman"/>
              </a:rPr>
              <a:t>pont) </a:t>
            </a:r>
            <a:r>
              <a:rPr sz="900" spc="10" dirty="0">
                <a:solidFill>
                  <a:prstClr val="black"/>
                </a:solidFill>
                <a:latin typeface="Times New Roman"/>
                <a:cs typeface="Times New Roman"/>
              </a:rPr>
              <a:t>(4. táblázat).</a:t>
            </a:r>
            <a:endParaRPr sz="900">
              <a:solidFill>
                <a:prstClr val="black"/>
              </a:solidFill>
              <a:latin typeface="Times New Roman"/>
              <a:cs typeface="Times New Roman"/>
            </a:endParaRPr>
          </a:p>
        </p:txBody>
      </p:sp>
      <p:sp>
        <p:nvSpPr>
          <p:cNvPr id="9" name="object 9"/>
          <p:cNvSpPr txBox="1"/>
          <p:nvPr/>
        </p:nvSpPr>
        <p:spPr>
          <a:xfrm>
            <a:off x="5601689" y="8358626"/>
            <a:ext cx="3187700" cy="289823"/>
          </a:xfrm>
          <a:prstGeom prst="rect">
            <a:avLst/>
          </a:prstGeom>
        </p:spPr>
        <p:txBody>
          <a:bodyPr vert="horz" wrap="square" lIns="0" tIns="11430" rIns="0" bIns="0" rtlCol="0">
            <a:spAutoFit/>
          </a:bodyPr>
          <a:lstStyle/>
          <a:p>
            <a:pPr marL="344805" marR="5080" indent="-332740">
              <a:lnSpc>
                <a:spcPct val="104299"/>
              </a:lnSpc>
              <a:spcBef>
                <a:spcPts val="90"/>
              </a:spcBef>
            </a:pPr>
            <a:r>
              <a:rPr sz="900" spc="50" dirty="0">
                <a:solidFill>
                  <a:prstClr val="black"/>
                </a:solidFill>
                <a:latin typeface="Cambria"/>
                <a:cs typeface="Cambria"/>
              </a:rPr>
              <a:t>1.</a:t>
            </a:r>
            <a:r>
              <a:rPr sz="900" spc="60" dirty="0">
                <a:solidFill>
                  <a:prstClr val="black"/>
                </a:solidFill>
                <a:latin typeface="Cambria"/>
                <a:cs typeface="Cambria"/>
              </a:rPr>
              <a:t> </a:t>
            </a:r>
            <a:r>
              <a:rPr sz="900" spc="55" dirty="0">
                <a:solidFill>
                  <a:prstClr val="black"/>
                </a:solidFill>
                <a:latin typeface="Cambria"/>
                <a:cs typeface="Cambria"/>
              </a:rPr>
              <a:t>táblázat:</a:t>
            </a:r>
            <a:r>
              <a:rPr sz="900" spc="10" dirty="0">
                <a:solidFill>
                  <a:prstClr val="black"/>
                </a:solidFill>
                <a:latin typeface="Cambria"/>
                <a:cs typeface="Cambria"/>
              </a:rPr>
              <a:t> </a:t>
            </a:r>
            <a:r>
              <a:rPr sz="900" spc="114" dirty="0">
                <a:solidFill>
                  <a:prstClr val="black"/>
                </a:solidFill>
                <a:latin typeface="Cambria"/>
                <a:cs typeface="Cambria"/>
              </a:rPr>
              <a:t>A</a:t>
            </a:r>
            <a:r>
              <a:rPr sz="900" spc="15" dirty="0">
                <a:solidFill>
                  <a:prstClr val="black"/>
                </a:solidFill>
                <a:latin typeface="Cambria"/>
                <a:cs typeface="Cambria"/>
              </a:rPr>
              <a:t> </a:t>
            </a:r>
            <a:r>
              <a:rPr sz="900" spc="55" dirty="0">
                <a:solidFill>
                  <a:prstClr val="black"/>
                </a:solidFill>
                <a:latin typeface="Cambria"/>
                <a:cs typeface="Cambria"/>
              </a:rPr>
              <a:t>talajmintavétel</a:t>
            </a:r>
            <a:r>
              <a:rPr sz="900" spc="60" dirty="0">
                <a:solidFill>
                  <a:prstClr val="black"/>
                </a:solidFill>
                <a:latin typeface="Cambria"/>
                <a:cs typeface="Cambria"/>
              </a:rPr>
              <a:t> </a:t>
            </a:r>
            <a:r>
              <a:rPr sz="900" spc="45" dirty="0">
                <a:solidFill>
                  <a:prstClr val="black"/>
                </a:solidFill>
                <a:latin typeface="Cambria"/>
                <a:cs typeface="Cambria"/>
              </a:rPr>
              <a:t>eredményei</a:t>
            </a:r>
            <a:r>
              <a:rPr sz="900" spc="65" dirty="0">
                <a:solidFill>
                  <a:prstClr val="black"/>
                </a:solidFill>
                <a:latin typeface="Cambria"/>
                <a:cs typeface="Cambria"/>
              </a:rPr>
              <a:t> </a:t>
            </a:r>
            <a:r>
              <a:rPr sz="900" spc="25" dirty="0">
                <a:solidFill>
                  <a:prstClr val="black"/>
                </a:solidFill>
                <a:latin typeface="Cambria"/>
                <a:cs typeface="Cambria"/>
              </a:rPr>
              <a:t>(a</a:t>
            </a:r>
            <a:r>
              <a:rPr sz="900" spc="65" dirty="0">
                <a:solidFill>
                  <a:prstClr val="black"/>
                </a:solidFill>
                <a:latin typeface="Cambria"/>
                <a:cs typeface="Cambria"/>
              </a:rPr>
              <a:t> </a:t>
            </a:r>
            <a:r>
              <a:rPr sz="900" spc="55" dirty="0">
                <a:solidFill>
                  <a:prstClr val="black"/>
                </a:solidFill>
                <a:latin typeface="Cambria"/>
                <a:cs typeface="Cambria"/>
              </a:rPr>
              <a:t>paraméterek </a:t>
            </a:r>
            <a:r>
              <a:rPr sz="900" spc="-185" dirty="0">
                <a:solidFill>
                  <a:prstClr val="black"/>
                </a:solidFill>
                <a:latin typeface="Cambria"/>
                <a:cs typeface="Cambria"/>
              </a:rPr>
              <a:t> </a:t>
            </a:r>
            <a:r>
              <a:rPr sz="900" spc="40" dirty="0">
                <a:solidFill>
                  <a:prstClr val="black"/>
                </a:solidFill>
                <a:latin typeface="Cambria"/>
                <a:cs typeface="Cambria"/>
              </a:rPr>
              <a:t>értékeire</a:t>
            </a:r>
            <a:r>
              <a:rPr sz="900" spc="60" dirty="0">
                <a:solidFill>
                  <a:prstClr val="black"/>
                </a:solidFill>
                <a:latin typeface="Cambria"/>
                <a:cs typeface="Cambria"/>
              </a:rPr>
              <a:t> </a:t>
            </a:r>
            <a:r>
              <a:rPr sz="900" spc="45" dirty="0">
                <a:solidFill>
                  <a:prstClr val="black"/>
                </a:solidFill>
                <a:latin typeface="Cambria"/>
                <a:cs typeface="Cambria"/>
              </a:rPr>
              <a:t>adott</a:t>
            </a:r>
            <a:r>
              <a:rPr sz="900" spc="60" dirty="0">
                <a:solidFill>
                  <a:prstClr val="black"/>
                </a:solidFill>
                <a:latin typeface="Cambria"/>
                <a:cs typeface="Cambria"/>
              </a:rPr>
              <a:t> </a:t>
            </a:r>
            <a:r>
              <a:rPr sz="900" spc="75" dirty="0">
                <a:solidFill>
                  <a:prstClr val="black"/>
                </a:solidFill>
                <a:latin typeface="Cambria"/>
                <a:cs typeface="Cambria"/>
              </a:rPr>
              <a:t>maximum</a:t>
            </a:r>
            <a:r>
              <a:rPr sz="900" spc="60" dirty="0">
                <a:solidFill>
                  <a:prstClr val="black"/>
                </a:solidFill>
                <a:latin typeface="Cambria"/>
                <a:cs typeface="Cambria"/>
              </a:rPr>
              <a:t> </a:t>
            </a:r>
            <a:r>
              <a:rPr sz="900" spc="45" dirty="0">
                <a:solidFill>
                  <a:prstClr val="black"/>
                </a:solidFill>
                <a:latin typeface="Cambria"/>
                <a:cs typeface="Cambria"/>
              </a:rPr>
              <a:t>pontszám:</a:t>
            </a:r>
            <a:r>
              <a:rPr sz="900" spc="65" dirty="0">
                <a:solidFill>
                  <a:prstClr val="black"/>
                </a:solidFill>
                <a:latin typeface="Cambria"/>
                <a:cs typeface="Cambria"/>
              </a:rPr>
              <a:t> </a:t>
            </a:r>
            <a:r>
              <a:rPr sz="900" spc="20" dirty="0">
                <a:solidFill>
                  <a:prstClr val="black"/>
                </a:solidFill>
                <a:latin typeface="Cambria"/>
                <a:cs typeface="Cambria"/>
              </a:rPr>
              <a:t>23</a:t>
            </a:r>
            <a:r>
              <a:rPr sz="900" spc="60" dirty="0">
                <a:solidFill>
                  <a:prstClr val="black"/>
                </a:solidFill>
                <a:latin typeface="Cambria"/>
                <a:cs typeface="Cambria"/>
              </a:rPr>
              <a:t> </a:t>
            </a:r>
            <a:r>
              <a:rPr sz="900" spc="25" dirty="0">
                <a:solidFill>
                  <a:prstClr val="black"/>
                </a:solidFill>
                <a:latin typeface="Cambria"/>
                <a:cs typeface="Cambria"/>
              </a:rPr>
              <a:t>pont)</a:t>
            </a:r>
            <a:endParaRPr sz="900">
              <a:solidFill>
                <a:prstClr val="black"/>
              </a:solidFill>
              <a:latin typeface="Cambria"/>
              <a:cs typeface="Cambria"/>
            </a:endParaRPr>
          </a:p>
        </p:txBody>
      </p:sp>
      <p:sp>
        <p:nvSpPr>
          <p:cNvPr id="10" name="object 10"/>
          <p:cNvSpPr txBox="1"/>
          <p:nvPr/>
        </p:nvSpPr>
        <p:spPr>
          <a:xfrm>
            <a:off x="5364495" y="11096604"/>
            <a:ext cx="3625850" cy="289823"/>
          </a:xfrm>
          <a:prstGeom prst="rect">
            <a:avLst/>
          </a:prstGeom>
        </p:spPr>
        <p:txBody>
          <a:bodyPr vert="horz" wrap="square" lIns="0" tIns="11430" rIns="0" bIns="0" rtlCol="0">
            <a:spAutoFit/>
          </a:bodyPr>
          <a:lstStyle/>
          <a:p>
            <a:pPr marL="366395" marR="5080" indent="-354330">
              <a:lnSpc>
                <a:spcPct val="104299"/>
              </a:lnSpc>
              <a:spcBef>
                <a:spcPts val="90"/>
              </a:spcBef>
            </a:pPr>
            <a:r>
              <a:rPr sz="900" spc="50" dirty="0">
                <a:solidFill>
                  <a:prstClr val="black"/>
                </a:solidFill>
                <a:latin typeface="Cambria"/>
                <a:cs typeface="Cambria"/>
              </a:rPr>
              <a:t>4.</a:t>
            </a:r>
            <a:r>
              <a:rPr sz="900" spc="70" dirty="0">
                <a:solidFill>
                  <a:prstClr val="black"/>
                </a:solidFill>
                <a:latin typeface="Cambria"/>
                <a:cs typeface="Cambria"/>
              </a:rPr>
              <a:t> </a:t>
            </a:r>
            <a:r>
              <a:rPr sz="900" spc="55" dirty="0">
                <a:solidFill>
                  <a:prstClr val="black"/>
                </a:solidFill>
                <a:latin typeface="Cambria"/>
                <a:cs typeface="Cambria"/>
              </a:rPr>
              <a:t>táblázat:</a:t>
            </a:r>
            <a:r>
              <a:rPr sz="900" spc="75" dirty="0">
                <a:solidFill>
                  <a:prstClr val="black"/>
                </a:solidFill>
                <a:latin typeface="Cambria"/>
                <a:cs typeface="Cambria"/>
              </a:rPr>
              <a:t> </a:t>
            </a:r>
            <a:r>
              <a:rPr sz="900" spc="55" dirty="0">
                <a:solidFill>
                  <a:prstClr val="black"/>
                </a:solidFill>
                <a:latin typeface="Cambria"/>
                <a:cs typeface="Cambria"/>
              </a:rPr>
              <a:t>Visnyeszéplak,</a:t>
            </a:r>
            <a:r>
              <a:rPr sz="900" spc="70" dirty="0">
                <a:solidFill>
                  <a:prstClr val="black"/>
                </a:solidFill>
                <a:latin typeface="Cambria"/>
                <a:cs typeface="Cambria"/>
              </a:rPr>
              <a:t> </a:t>
            </a:r>
            <a:r>
              <a:rPr sz="900" spc="75" dirty="0">
                <a:solidFill>
                  <a:prstClr val="black"/>
                </a:solidFill>
                <a:latin typeface="Cambria"/>
                <a:cs typeface="Cambria"/>
              </a:rPr>
              <a:t>Gyűrűfű </a:t>
            </a:r>
            <a:r>
              <a:rPr sz="900" spc="35" dirty="0">
                <a:solidFill>
                  <a:prstClr val="black"/>
                </a:solidFill>
                <a:latin typeface="Cambria"/>
                <a:cs typeface="Cambria"/>
              </a:rPr>
              <a:t>és</a:t>
            </a:r>
            <a:r>
              <a:rPr sz="900" spc="70" dirty="0">
                <a:solidFill>
                  <a:prstClr val="black"/>
                </a:solidFill>
                <a:latin typeface="Cambria"/>
                <a:cs typeface="Cambria"/>
              </a:rPr>
              <a:t> Magyarlukafa</a:t>
            </a:r>
            <a:r>
              <a:rPr sz="900" spc="75" dirty="0">
                <a:solidFill>
                  <a:prstClr val="black"/>
                </a:solidFill>
                <a:latin typeface="Cambria"/>
                <a:cs typeface="Cambria"/>
              </a:rPr>
              <a:t> </a:t>
            </a:r>
            <a:r>
              <a:rPr sz="900" spc="40" dirty="0">
                <a:solidFill>
                  <a:prstClr val="black"/>
                </a:solidFill>
                <a:latin typeface="Cambria"/>
                <a:cs typeface="Cambria"/>
              </a:rPr>
              <a:t>pontértékei </a:t>
            </a:r>
            <a:r>
              <a:rPr sz="900" spc="-185" dirty="0">
                <a:solidFill>
                  <a:prstClr val="black"/>
                </a:solidFill>
                <a:latin typeface="Cambria"/>
                <a:cs typeface="Cambria"/>
              </a:rPr>
              <a:t> </a:t>
            </a:r>
            <a:r>
              <a:rPr sz="900" spc="40" dirty="0">
                <a:solidFill>
                  <a:prstClr val="black"/>
                </a:solidFill>
                <a:latin typeface="Cambria"/>
                <a:cs typeface="Cambria"/>
              </a:rPr>
              <a:t>(ökoszisztéma</a:t>
            </a:r>
            <a:r>
              <a:rPr sz="900" spc="55" dirty="0">
                <a:solidFill>
                  <a:prstClr val="black"/>
                </a:solidFill>
                <a:latin typeface="Cambria"/>
                <a:cs typeface="Cambria"/>
              </a:rPr>
              <a:t> </a:t>
            </a:r>
            <a:r>
              <a:rPr sz="900" spc="50" dirty="0">
                <a:solidFill>
                  <a:prstClr val="black"/>
                </a:solidFill>
                <a:latin typeface="Cambria"/>
                <a:cs typeface="Cambria"/>
              </a:rPr>
              <a:t>állapot-indikátoronként</a:t>
            </a:r>
            <a:r>
              <a:rPr sz="900" spc="55" dirty="0">
                <a:solidFill>
                  <a:prstClr val="black"/>
                </a:solidFill>
                <a:latin typeface="Cambria"/>
                <a:cs typeface="Cambria"/>
              </a:rPr>
              <a:t> </a:t>
            </a:r>
            <a:r>
              <a:rPr sz="900" spc="35" dirty="0">
                <a:solidFill>
                  <a:prstClr val="black"/>
                </a:solidFill>
                <a:latin typeface="Cambria"/>
                <a:cs typeface="Cambria"/>
              </a:rPr>
              <a:t>és</a:t>
            </a:r>
            <a:r>
              <a:rPr sz="900" spc="60" dirty="0">
                <a:solidFill>
                  <a:prstClr val="black"/>
                </a:solidFill>
                <a:latin typeface="Cambria"/>
                <a:cs typeface="Cambria"/>
              </a:rPr>
              <a:t> </a:t>
            </a:r>
            <a:r>
              <a:rPr sz="900" spc="30" dirty="0">
                <a:solidFill>
                  <a:prstClr val="black"/>
                </a:solidFill>
                <a:latin typeface="Cambria"/>
                <a:cs typeface="Cambria"/>
              </a:rPr>
              <a:t>összesítve)</a:t>
            </a:r>
            <a:endParaRPr sz="900">
              <a:solidFill>
                <a:prstClr val="black"/>
              </a:solidFill>
              <a:latin typeface="Cambria"/>
              <a:cs typeface="Cambria"/>
            </a:endParaRPr>
          </a:p>
        </p:txBody>
      </p:sp>
      <p:sp>
        <p:nvSpPr>
          <p:cNvPr id="11" name="object 11"/>
          <p:cNvSpPr txBox="1"/>
          <p:nvPr/>
        </p:nvSpPr>
        <p:spPr>
          <a:xfrm>
            <a:off x="4035032" y="16558483"/>
            <a:ext cx="2499995" cy="155812"/>
          </a:xfrm>
          <a:prstGeom prst="rect">
            <a:avLst/>
          </a:prstGeom>
        </p:spPr>
        <p:txBody>
          <a:bodyPr vert="horz" wrap="square" lIns="0" tIns="17145" rIns="0" bIns="0" rtlCol="0">
            <a:spAutoFit/>
          </a:bodyPr>
          <a:lstStyle/>
          <a:p>
            <a:pPr marL="12700">
              <a:spcBef>
                <a:spcPts val="135"/>
              </a:spcBef>
            </a:pPr>
            <a:r>
              <a:rPr sz="900" spc="50" dirty="0">
                <a:solidFill>
                  <a:prstClr val="black"/>
                </a:solidFill>
                <a:latin typeface="Cambria"/>
                <a:cs typeface="Cambria"/>
              </a:rPr>
              <a:t>3. </a:t>
            </a:r>
            <a:r>
              <a:rPr sz="900" spc="55" dirty="0">
                <a:solidFill>
                  <a:prstClr val="black"/>
                </a:solidFill>
                <a:latin typeface="Cambria"/>
                <a:cs typeface="Cambria"/>
              </a:rPr>
              <a:t>táblázat:</a:t>
            </a:r>
            <a:r>
              <a:rPr sz="900" spc="5" dirty="0">
                <a:solidFill>
                  <a:prstClr val="black"/>
                </a:solidFill>
                <a:latin typeface="Cambria"/>
                <a:cs typeface="Cambria"/>
              </a:rPr>
              <a:t> </a:t>
            </a:r>
            <a:r>
              <a:rPr sz="900" spc="114" dirty="0">
                <a:solidFill>
                  <a:prstClr val="black"/>
                </a:solidFill>
                <a:latin typeface="Cambria"/>
                <a:cs typeface="Cambria"/>
              </a:rPr>
              <a:t>A</a:t>
            </a:r>
            <a:r>
              <a:rPr sz="900" spc="10" dirty="0">
                <a:solidFill>
                  <a:prstClr val="black"/>
                </a:solidFill>
                <a:latin typeface="Cambria"/>
                <a:cs typeface="Cambria"/>
              </a:rPr>
              <a:t> </a:t>
            </a:r>
            <a:r>
              <a:rPr sz="900" spc="40" dirty="0">
                <a:solidFill>
                  <a:prstClr val="black"/>
                </a:solidFill>
                <a:latin typeface="Cambria"/>
                <a:cs typeface="Cambria"/>
              </a:rPr>
              <a:t>pollinátor</a:t>
            </a:r>
            <a:r>
              <a:rPr sz="900" spc="50" dirty="0">
                <a:solidFill>
                  <a:prstClr val="black"/>
                </a:solidFill>
                <a:latin typeface="Cambria"/>
                <a:cs typeface="Cambria"/>
              </a:rPr>
              <a:t> </a:t>
            </a:r>
            <a:r>
              <a:rPr sz="900" spc="45" dirty="0">
                <a:solidFill>
                  <a:prstClr val="black"/>
                </a:solidFill>
                <a:latin typeface="Cambria"/>
                <a:cs typeface="Cambria"/>
              </a:rPr>
              <a:t>felmérés</a:t>
            </a:r>
            <a:r>
              <a:rPr sz="900" spc="55" dirty="0">
                <a:solidFill>
                  <a:prstClr val="black"/>
                </a:solidFill>
                <a:latin typeface="Cambria"/>
                <a:cs typeface="Cambria"/>
              </a:rPr>
              <a:t> </a:t>
            </a:r>
            <a:r>
              <a:rPr sz="900" spc="45" dirty="0">
                <a:solidFill>
                  <a:prstClr val="black"/>
                </a:solidFill>
                <a:latin typeface="Cambria"/>
                <a:cs typeface="Cambria"/>
              </a:rPr>
              <a:t>eredményei</a:t>
            </a:r>
            <a:endParaRPr sz="900">
              <a:solidFill>
                <a:prstClr val="black"/>
              </a:solidFill>
              <a:latin typeface="Cambria"/>
              <a:cs typeface="Cambria"/>
            </a:endParaRPr>
          </a:p>
        </p:txBody>
      </p:sp>
      <p:sp>
        <p:nvSpPr>
          <p:cNvPr id="12" name="object 12"/>
          <p:cNvSpPr txBox="1"/>
          <p:nvPr/>
        </p:nvSpPr>
        <p:spPr>
          <a:xfrm>
            <a:off x="10582846" y="17026909"/>
            <a:ext cx="2212975" cy="155812"/>
          </a:xfrm>
          <a:prstGeom prst="rect">
            <a:avLst/>
          </a:prstGeom>
        </p:spPr>
        <p:txBody>
          <a:bodyPr vert="horz" wrap="square" lIns="0" tIns="17145" rIns="0" bIns="0" rtlCol="0">
            <a:spAutoFit/>
          </a:bodyPr>
          <a:lstStyle/>
          <a:p>
            <a:pPr marL="12700">
              <a:spcBef>
                <a:spcPts val="135"/>
              </a:spcBef>
            </a:pPr>
            <a:r>
              <a:rPr sz="900" spc="50" dirty="0">
                <a:solidFill>
                  <a:prstClr val="black"/>
                </a:solidFill>
                <a:latin typeface="Cambria"/>
                <a:cs typeface="Cambria"/>
              </a:rPr>
              <a:t>2.</a:t>
            </a:r>
            <a:r>
              <a:rPr sz="900" spc="55" dirty="0">
                <a:solidFill>
                  <a:prstClr val="black"/>
                </a:solidFill>
                <a:latin typeface="Cambria"/>
                <a:cs typeface="Cambria"/>
              </a:rPr>
              <a:t> táblázat:</a:t>
            </a:r>
            <a:r>
              <a:rPr sz="900" spc="10" dirty="0">
                <a:solidFill>
                  <a:prstClr val="black"/>
                </a:solidFill>
                <a:latin typeface="Cambria"/>
                <a:cs typeface="Cambria"/>
              </a:rPr>
              <a:t> </a:t>
            </a:r>
            <a:r>
              <a:rPr sz="900" spc="114" dirty="0">
                <a:solidFill>
                  <a:prstClr val="black"/>
                </a:solidFill>
                <a:latin typeface="Cambria"/>
                <a:cs typeface="Cambria"/>
              </a:rPr>
              <a:t>A</a:t>
            </a:r>
            <a:r>
              <a:rPr sz="900" spc="10" dirty="0">
                <a:solidFill>
                  <a:prstClr val="black"/>
                </a:solidFill>
                <a:latin typeface="Cambria"/>
                <a:cs typeface="Cambria"/>
              </a:rPr>
              <a:t> </a:t>
            </a:r>
            <a:r>
              <a:rPr sz="900" spc="50" dirty="0">
                <a:solidFill>
                  <a:prstClr val="black"/>
                </a:solidFill>
                <a:latin typeface="Cambria"/>
                <a:cs typeface="Cambria"/>
              </a:rPr>
              <a:t>vízmintavétel</a:t>
            </a:r>
            <a:r>
              <a:rPr sz="900" spc="60" dirty="0">
                <a:solidFill>
                  <a:prstClr val="black"/>
                </a:solidFill>
                <a:latin typeface="Cambria"/>
                <a:cs typeface="Cambria"/>
              </a:rPr>
              <a:t> </a:t>
            </a:r>
            <a:r>
              <a:rPr sz="900" spc="45" dirty="0">
                <a:solidFill>
                  <a:prstClr val="black"/>
                </a:solidFill>
                <a:latin typeface="Cambria"/>
                <a:cs typeface="Cambria"/>
              </a:rPr>
              <a:t>eredményei</a:t>
            </a:r>
            <a:endParaRPr sz="900">
              <a:solidFill>
                <a:prstClr val="black"/>
              </a:solidFill>
              <a:latin typeface="Cambria"/>
              <a:cs typeface="Cambria"/>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69074" y="11382810"/>
            <a:ext cx="5868035" cy="2030095"/>
          </a:xfrm>
          <a:prstGeom prst="rect">
            <a:avLst/>
          </a:prstGeom>
        </p:spPr>
        <p:txBody>
          <a:bodyPr vert="horz" wrap="square" lIns="0" tIns="87630" rIns="0" bIns="0" rtlCol="0">
            <a:spAutoFit/>
          </a:bodyPr>
          <a:lstStyle/>
          <a:p>
            <a:pPr marL="836294">
              <a:spcBef>
                <a:spcPts val="690"/>
              </a:spcBef>
            </a:pPr>
            <a:r>
              <a:rPr sz="1850" dirty="0">
                <a:solidFill>
                  <a:prstClr val="black"/>
                </a:solidFill>
                <a:latin typeface="Calibri"/>
                <a:cs typeface="Calibri"/>
              </a:rPr>
              <a:t>befogadója.</a:t>
            </a:r>
            <a:endParaRPr sz="1850">
              <a:solidFill>
                <a:prstClr val="black"/>
              </a:solidFill>
              <a:latin typeface="Calibri"/>
              <a:cs typeface="Calibri"/>
            </a:endParaRPr>
          </a:p>
          <a:p>
            <a:pPr marL="240029" marR="95250" indent="-227965">
              <a:lnSpc>
                <a:spcPct val="101600"/>
              </a:lnSpc>
              <a:spcBef>
                <a:spcPts val="565"/>
              </a:spcBef>
              <a:buFont typeface="Arial"/>
              <a:buChar char="•"/>
              <a:tabLst>
                <a:tab pos="240029" algn="l"/>
                <a:tab pos="240665" algn="l"/>
              </a:tabLst>
            </a:pPr>
            <a:r>
              <a:rPr sz="1850" dirty="0">
                <a:solidFill>
                  <a:prstClr val="black"/>
                </a:solidFill>
                <a:latin typeface="Calibri"/>
                <a:cs typeface="Calibri"/>
              </a:rPr>
              <a:t>Három </a:t>
            </a:r>
            <a:r>
              <a:rPr sz="1850" spc="10" dirty="0">
                <a:solidFill>
                  <a:prstClr val="black"/>
                </a:solidFill>
                <a:latin typeface="Calibri"/>
                <a:cs typeface="Calibri"/>
              </a:rPr>
              <a:t>PhAC: </a:t>
            </a:r>
            <a:r>
              <a:rPr sz="1850" spc="5" dirty="0">
                <a:solidFill>
                  <a:prstClr val="black"/>
                </a:solidFill>
                <a:latin typeface="Calibri"/>
                <a:cs typeface="Calibri"/>
              </a:rPr>
              <a:t>karbamazepin </a:t>
            </a:r>
            <a:r>
              <a:rPr sz="1850" dirty="0">
                <a:solidFill>
                  <a:prstClr val="black"/>
                </a:solidFill>
                <a:latin typeface="Calibri"/>
                <a:cs typeface="Calibri"/>
              </a:rPr>
              <a:t>(CBZ), diklofenák (DFC), </a:t>
            </a:r>
            <a:r>
              <a:rPr sz="1850" spc="10" dirty="0">
                <a:solidFill>
                  <a:prstClr val="black"/>
                </a:solidFill>
                <a:latin typeface="Calibri"/>
                <a:cs typeface="Calibri"/>
              </a:rPr>
              <a:t>17α-  </a:t>
            </a:r>
            <a:r>
              <a:rPr sz="1850" dirty="0">
                <a:solidFill>
                  <a:prstClr val="black"/>
                </a:solidFill>
                <a:latin typeface="Calibri"/>
                <a:cs typeface="Calibri"/>
              </a:rPr>
              <a:t>etinilösztradiol</a:t>
            </a:r>
            <a:r>
              <a:rPr sz="1850" spc="-5" dirty="0">
                <a:solidFill>
                  <a:prstClr val="black"/>
                </a:solidFill>
                <a:latin typeface="Calibri"/>
                <a:cs typeface="Calibri"/>
              </a:rPr>
              <a:t> </a:t>
            </a:r>
            <a:r>
              <a:rPr sz="1850" spc="5" dirty="0">
                <a:solidFill>
                  <a:prstClr val="black"/>
                </a:solidFill>
                <a:latin typeface="Calibri"/>
                <a:cs typeface="Calibri"/>
              </a:rPr>
              <a:t>(EE2)</a:t>
            </a:r>
            <a:endParaRPr sz="1850">
              <a:solidFill>
                <a:prstClr val="black"/>
              </a:solidFill>
              <a:latin typeface="Calibri"/>
              <a:cs typeface="Calibri"/>
            </a:endParaRPr>
          </a:p>
          <a:p>
            <a:pPr marL="240029" indent="-227965">
              <a:spcBef>
                <a:spcPts val="600"/>
              </a:spcBef>
              <a:buFont typeface="Arial"/>
              <a:buChar char="•"/>
              <a:tabLst>
                <a:tab pos="240029" algn="l"/>
                <a:tab pos="240665" algn="l"/>
              </a:tabLst>
            </a:pPr>
            <a:r>
              <a:rPr sz="1850" dirty="0">
                <a:solidFill>
                  <a:prstClr val="black"/>
                </a:solidFill>
                <a:latin typeface="Calibri"/>
                <a:cs typeface="Calibri"/>
              </a:rPr>
              <a:t>Batch adszorpciós-deszorpciós vizsgálat </a:t>
            </a:r>
            <a:r>
              <a:rPr sz="1850" spc="5" dirty="0">
                <a:solidFill>
                  <a:prstClr val="black"/>
                </a:solidFill>
                <a:latin typeface="Calibri"/>
                <a:cs typeface="Calibri"/>
              </a:rPr>
              <a:t>(sötétben,</a:t>
            </a:r>
            <a:r>
              <a:rPr sz="1850" spc="20" dirty="0">
                <a:solidFill>
                  <a:prstClr val="black"/>
                </a:solidFill>
                <a:latin typeface="Calibri"/>
                <a:cs typeface="Calibri"/>
              </a:rPr>
              <a:t> </a:t>
            </a:r>
            <a:r>
              <a:rPr sz="1850" spc="10" dirty="0">
                <a:solidFill>
                  <a:prstClr val="black"/>
                </a:solidFill>
                <a:latin typeface="Calibri"/>
                <a:cs typeface="Calibri"/>
              </a:rPr>
              <a:t>állandó</a:t>
            </a:r>
            <a:endParaRPr sz="1850">
              <a:solidFill>
                <a:prstClr val="black"/>
              </a:solidFill>
              <a:latin typeface="Calibri"/>
              <a:cs typeface="Calibri"/>
            </a:endParaRPr>
          </a:p>
          <a:p>
            <a:pPr marL="240029">
              <a:spcBef>
                <a:spcPts val="35"/>
              </a:spcBef>
            </a:pPr>
            <a:r>
              <a:rPr sz="1850" dirty="0">
                <a:solidFill>
                  <a:prstClr val="black"/>
                </a:solidFill>
                <a:latin typeface="Calibri"/>
                <a:cs typeface="Calibri"/>
              </a:rPr>
              <a:t>hőmérsékleten </a:t>
            </a:r>
            <a:r>
              <a:rPr sz="1850" spc="5" dirty="0">
                <a:solidFill>
                  <a:prstClr val="black"/>
                </a:solidFill>
                <a:latin typeface="Calibri"/>
                <a:cs typeface="Calibri"/>
              </a:rPr>
              <a:t>(4</a:t>
            </a:r>
            <a:r>
              <a:rPr sz="1850" spc="10" dirty="0">
                <a:solidFill>
                  <a:prstClr val="black"/>
                </a:solidFill>
                <a:latin typeface="Calibri"/>
                <a:cs typeface="Calibri"/>
              </a:rPr>
              <a:t> </a:t>
            </a:r>
            <a:r>
              <a:rPr sz="1850" spc="5" dirty="0">
                <a:solidFill>
                  <a:prstClr val="black"/>
                </a:solidFill>
                <a:latin typeface="Calibri"/>
                <a:cs typeface="Calibri"/>
              </a:rPr>
              <a:t>°C))</a:t>
            </a:r>
            <a:endParaRPr sz="1850">
              <a:solidFill>
                <a:prstClr val="black"/>
              </a:solidFill>
              <a:latin typeface="Calibri"/>
              <a:cs typeface="Calibri"/>
            </a:endParaRPr>
          </a:p>
          <a:p>
            <a:pPr marL="240029" indent="-227965">
              <a:spcBef>
                <a:spcPts val="595"/>
              </a:spcBef>
              <a:buFont typeface="Arial"/>
              <a:buChar char="•"/>
              <a:tabLst>
                <a:tab pos="240029" algn="l"/>
                <a:tab pos="240665" algn="l"/>
              </a:tabLst>
            </a:pPr>
            <a:r>
              <a:rPr sz="1850" spc="5" dirty="0">
                <a:solidFill>
                  <a:prstClr val="black"/>
                </a:solidFill>
                <a:latin typeface="Calibri"/>
                <a:cs typeface="Calibri"/>
              </a:rPr>
              <a:t>HPLC PDA/FLD (Shimadzu Prominence</a:t>
            </a:r>
            <a:r>
              <a:rPr sz="1850" spc="25" dirty="0">
                <a:solidFill>
                  <a:prstClr val="black"/>
                </a:solidFill>
                <a:latin typeface="Calibri"/>
                <a:cs typeface="Calibri"/>
              </a:rPr>
              <a:t> </a:t>
            </a:r>
            <a:r>
              <a:rPr sz="1850" spc="5" dirty="0">
                <a:solidFill>
                  <a:prstClr val="black"/>
                </a:solidFill>
                <a:latin typeface="Calibri"/>
                <a:cs typeface="Calibri"/>
              </a:rPr>
              <a:t>LC-20AR)</a:t>
            </a:r>
            <a:endParaRPr sz="1850">
              <a:solidFill>
                <a:prstClr val="black"/>
              </a:solidFill>
              <a:latin typeface="Calibri"/>
              <a:cs typeface="Calibri"/>
            </a:endParaRPr>
          </a:p>
        </p:txBody>
      </p:sp>
      <p:sp>
        <p:nvSpPr>
          <p:cNvPr id="3" name="object 3"/>
          <p:cNvSpPr txBox="1"/>
          <p:nvPr/>
        </p:nvSpPr>
        <p:spPr>
          <a:xfrm>
            <a:off x="1694757" y="13854172"/>
            <a:ext cx="1769745" cy="389890"/>
          </a:xfrm>
          <a:prstGeom prst="rect">
            <a:avLst/>
          </a:prstGeom>
        </p:spPr>
        <p:txBody>
          <a:bodyPr vert="horz" wrap="square" lIns="0" tIns="17780" rIns="0" bIns="0" rtlCol="0">
            <a:spAutoFit/>
          </a:bodyPr>
          <a:lstStyle/>
          <a:p>
            <a:pPr marL="12700">
              <a:spcBef>
                <a:spcPts val="140"/>
              </a:spcBef>
            </a:pPr>
            <a:r>
              <a:rPr sz="2350" b="1" spc="20" dirty="0">
                <a:solidFill>
                  <a:srgbClr val="C31212"/>
                </a:solidFill>
                <a:latin typeface="Calibri"/>
                <a:cs typeface="Calibri"/>
              </a:rPr>
              <a:t>EREDMÉNYEK</a:t>
            </a:r>
            <a:endParaRPr sz="2350">
              <a:solidFill>
                <a:prstClr val="black"/>
              </a:solidFill>
              <a:latin typeface="Calibri"/>
              <a:cs typeface="Calibri"/>
            </a:endParaRPr>
          </a:p>
        </p:txBody>
      </p:sp>
      <p:grpSp>
        <p:nvGrpSpPr>
          <p:cNvPr id="4" name="object 4"/>
          <p:cNvGrpSpPr/>
          <p:nvPr/>
        </p:nvGrpSpPr>
        <p:grpSpPr>
          <a:xfrm>
            <a:off x="562885" y="6869581"/>
            <a:ext cx="1090295" cy="7764780"/>
            <a:chOff x="137434" y="6869581"/>
            <a:chExt cx="1090295" cy="7764780"/>
          </a:xfrm>
        </p:grpSpPr>
        <p:sp>
          <p:nvSpPr>
            <p:cNvPr id="5" name="object 5"/>
            <p:cNvSpPr/>
            <p:nvPr/>
          </p:nvSpPr>
          <p:spPr>
            <a:xfrm>
              <a:off x="138150" y="6869581"/>
              <a:ext cx="1089097" cy="1089097"/>
            </a:xfrm>
            <a:prstGeom prst="rect">
              <a:avLst/>
            </a:prstGeom>
            <a:blipFill>
              <a:blip r:embed="rId2" cstate="print"/>
              <a:stretch>
                <a:fillRect/>
              </a:stretch>
            </a:blipFill>
          </p:spPr>
          <p:txBody>
            <a:bodyPr wrap="square" lIns="0" tIns="0" rIns="0" bIns="0" rtlCol="0"/>
            <a:lstStyle/>
            <a:p>
              <a:endParaRPr>
                <a:solidFill>
                  <a:prstClr val="black"/>
                </a:solidFill>
                <a:latin typeface="Calibri"/>
              </a:endParaRPr>
            </a:p>
          </p:txBody>
        </p:sp>
        <p:sp>
          <p:nvSpPr>
            <p:cNvPr id="6" name="object 6"/>
            <p:cNvSpPr/>
            <p:nvPr/>
          </p:nvSpPr>
          <p:spPr>
            <a:xfrm>
              <a:off x="159624" y="6891055"/>
              <a:ext cx="949960" cy="949960"/>
            </a:xfrm>
            <a:custGeom>
              <a:avLst/>
              <a:gdLst/>
              <a:ahLst/>
              <a:cxnLst/>
              <a:rect l="l" t="t" r="r" b="b"/>
              <a:pathLst>
                <a:path w="949960" h="949959">
                  <a:moveTo>
                    <a:pt x="474936" y="0"/>
                  </a:moveTo>
                  <a:lnTo>
                    <a:pt x="426377" y="2452"/>
                  </a:lnTo>
                  <a:lnTo>
                    <a:pt x="379220" y="9649"/>
                  </a:lnTo>
                  <a:lnTo>
                    <a:pt x="333704" y="21353"/>
                  </a:lnTo>
                  <a:lnTo>
                    <a:pt x="290069" y="37325"/>
                  </a:lnTo>
                  <a:lnTo>
                    <a:pt x="248553" y="57325"/>
                  </a:lnTo>
                  <a:lnTo>
                    <a:pt x="209394" y="81116"/>
                  </a:lnTo>
                  <a:lnTo>
                    <a:pt x="172832" y="108458"/>
                  </a:lnTo>
                  <a:lnTo>
                    <a:pt x="139105" y="139112"/>
                  </a:lnTo>
                  <a:lnTo>
                    <a:pt x="108452" y="172840"/>
                  </a:lnTo>
                  <a:lnTo>
                    <a:pt x="81111" y="209402"/>
                  </a:lnTo>
                  <a:lnTo>
                    <a:pt x="57322" y="248561"/>
                  </a:lnTo>
                  <a:lnTo>
                    <a:pt x="37322" y="290077"/>
                  </a:lnTo>
                  <a:lnTo>
                    <a:pt x="21352" y="333711"/>
                  </a:lnTo>
                  <a:lnTo>
                    <a:pt x="9649" y="379225"/>
                  </a:lnTo>
                  <a:lnTo>
                    <a:pt x="2452" y="426379"/>
                  </a:lnTo>
                  <a:lnTo>
                    <a:pt x="0" y="474936"/>
                  </a:lnTo>
                  <a:lnTo>
                    <a:pt x="2452" y="523493"/>
                  </a:lnTo>
                  <a:lnTo>
                    <a:pt x="9649" y="570647"/>
                  </a:lnTo>
                  <a:lnTo>
                    <a:pt x="21352" y="616161"/>
                  </a:lnTo>
                  <a:lnTo>
                    <a:pt x="37322" y="659796"/>
                  </a:lnTo>
                  <a:lnTo>
                    <a:pt x="57322" y="701311"/>
                  </a:lnTo>
                  <a:lnTo>
                    <a:pt x="81111" y="740470"/>
                  </a:lnTo>
                  <a:lnTo>
                    <a:pt x="108452" y="777033"/>
                  </a:lnTo>
                  <a:lnTo>
                    <a:pt x="139105" y="810761"/>
                  </a:lnTo>
                  <a:lnTo>
                    <a:pt x="172832" y="841415"/>
                  </a:lnTo>
                  <a:lnTo>
                    <a:pt x="209394" y="868756"/>
                  </a:lnTo>
                  <a:lnTo>
                    <a:pt x="248553" y="892547"/>
                  </a:lnTo>
                  <a:lnTo>
                    <a:pt x="290069" y="912547"/>
                  </a:lnTo>
                  <a:lnTo>
                    <a:pt x="333704" y="928519"/>
                  </a:lnTo>
                  <a:lnTo>
                    <a:pt x="379220" y="940223"/>
                  </a:lnTo>
                  <a:lnTo>
                    <a:pt x="426377" y="947421"/>
                  </a:lnTo>
                  <a:lnTo>
                    <a:pt x="474936" y="949873"/>
                  </a:lnTo>
                  <a:lnTo>
                    <a:pt x="523493" y="947421"/>
                  </a:lnTo>
                  <a:lnTo>
                    <a:pt x="570647" y="940223"/>
                  </a:lnTo>
                  <a:lnTo>
                    <a:pt x="616161" y="928519"/>
                  </a:lnTo>
                  <a:lnTo>
                    <a:pt x="659796" y="912547"/>
                  </a:lnTo>
                  <a:lnTo>
                    <a:pt x="701311" y="892547"/>
                  </a:lnTo>
                  <a:lnTo>
                    <a:pt x="740470" y="868756"/>
                  </a:lnTo>
                  <a:lnTo>
                    <a:pt x="777033" y="841415"/>
                  </a:lnTo>
                  <a:lnTo>
                    <a:pt x="810761" y="810761"/>
                  </a:lnTo>
                  <a:lnTo>
                    <a:pt x="841415" y="777033"/>
                  </a:lnTo>
                  <a:lnTo>
                    <a:pt x="868756" y="740470"/>
                  </a:lnTo>
                  <a:lnTo>
                    <a:pt x="892547" y="701311"/>
                  </a:lnTo>
                  <a:lnTo>
                    <a:pt x="912547" y="659796"/>
                  </a:lnTo>
                  <a:lnTo>
                    <a:pt x="928519" y="616161"/>
                  </a:lnTo>
                  <a:lnTo>
                    <a:pt x="940223" y="570647"/>
                  </a:lnTo>
                  <a:lnTo>
                    <a:pt x="947421" y="523493"/>
                  </a:lnTo>
                  <a:lnTo>
                    <a:pt x="949873" y="474936"/>
                  </a:lnTo>
                  <a:lnTo>
                    <a:pt x="947421" y="426379"/>
                  </a:lnTo>
                  <a:lnTo>
                    <a:pt x="940223" y="379225"/>
                  </a:lnTo>
                  <a:lnTo>
                    <a:pt x="928519" y="333711"/>
                  </a:lnTo>
                  <a:lnTo>
                    <a:pt x="912547" y="290077"/>
                  </a:lnTo>
                  <a:lnTo>
                    <a:pt x="892547" y="248561"/>
                  </a:lnTo>
                  <a:lnTo>
                    <a:pt x="868756" y="209402"/>
                  </a:lnTo>
                  <a:lnTo>
                    <a:pt x="841415" y="172840"/>
                  </a:lnTo>
                  <a:lnTo>
                    <a:pt x="810761" y="139112"/>
                  </a:lnTo>
                  <a:lnTo>
                    <a:pt x="777033" y="108458"/>
                  </a:lnTo>
                  <a:lnTo>
                    <a:pt x="740470" y="81116"/>
                  </a:lnTo>
                  <a:lnTo>
                    <a:pt x="701311" y="57325"/>
                  </a:lnTo>
                  <a:lnTo>
                    <a:pt x="659796" y="37325"/>
                  </a:lnTo>
                  <a:lnTo>
                    <a:pt x="616161" y="21353"/>
                  </a:lnTo>
                  <a:lnTo>
                    <a:pt x="570647" y="9649"/>
                  </a:lnTo>
                  <a:lnTo>
                    <a:pt x="523493" y="2452"/>
                  </a:lnTo>
                  <a:lnTo>
                    <a:pt x="474936" y="0"/>
                  </a:lnTo>
                  <a:close/>
                </a:path>
              </a:pathLst>
            </a:custGeom>
            <a:solidFill>
              <a:srgbClr val="C00000"/>
            </a:solidFill>
          </p:spPr>
          <p:txBody>
            <a:bodyPr wrap="square" lIns="0" tIns="0" rIns="0" bIns="0" rtlCol="0"/>
            <a:lstStyle/>
            <a:p>
              <a:endParaRPr>
                <a:solidFill>
                  <a:prstClr val="black"/>
                </a:solidFill>
                <a:latin typeface="Calibri"/>
              </a:endParaRPr>
            </a:p>
          </p:txBody>
        </p:sp>
        <p:sp>
          <p:nvSpPr>
            <p:cNvPr id="7" name="object 7"/>
            <p:cNvSpPr/>
            <p:nvPr/>
          </p:nvSpPr>
          <p:spPr>
            <a:xfrm>
              <a:off x="432346" y="7127272"/>
              <a:ext cx="440690" cy="513715"/>
            </a:xfrm>
            <a:custGeom>
              <a:avLst/>
              <a:gdLst/>
              <a:ahLst/>
              <a:cxnLst/>
              <a:rect l="l" t="t" r="r" b="b"/>
              <a:pathLst>
                <a:path w="440690" h="513715">
                  <a:moveTo>
                    <a:pt x="435451" y="1"/>
                  </a:moveTo>
                  <a:lnTo>
                    <a:pt x="37422" y="0"/>
                  </a:lnTo>
                  <a:lnTo>
                    <a:pt x="3611" y="26647"/>
                  </a:lnTo>
                  <a:lnTo>
                    <a:pt x="0" y="44950"/>
                  </a:lnTo>
                  <a:lnTo>
                    <a:pt x="0" y="466181"/>
                  </a:lnTo>
                  <a:lnTo>
                    <a:pt x="3611" y="484367"/>
                  </a:lnTo>
                  <a:lnTo>
                    <a:pt x="13496" y="499392"/>
                  </a:lnTo>
                  <a:lnTo>
                    <a:pt x="28233" y="509612"/>
                  </a:lnTo>
                  <a:lnTo>
                    <a:pt x="45660" y="513231"/>
                  </a:lnTo>
                  <a:lnTo>
                    <a:pt x="429651" y="512936"/>
                  </a:lnTo>
                  <a:lnTo>
                    <a:pt x="440357" y="502597"/>
                  </a:lnTo>
                  <a:lnTo>
                    <a:pt x="440357" y="489110"/>
                  </a:lnTo>
                  <a:lnTo>
                    <a:pt x="46400" y="489109"/>
                  </a:lnTo>
                  <a:lnTo>
                    <a:pt x="37574" y="487297"/>
                  </a:lnTo>
                  <a:lnTo>
                    <a:pt x="30338" y="482366"/>
                  </a:lnTo>
                  <a:lnTo>
                    <a:pt x="25444" y="475074"/>
                  </a:lnTo>
                  <a:lnTo>
                    <a:pt x="23646" y="466181"/>
                  </a:lnTo>
                  <a:lnTo>
                    <a:pt x="23646" y="457190"/>
                  </a:lnTo>
                  <a:lnTo>
                    <a:pt x="440357" y="457192"/>
                  </a:lnTo>
                  <a:lnTo>
                    <a:pt x="440357" y="432916"/>
                  </a:lnTo>
                  <a:lnTo>
                    <a:pt x="23646" y="432915"/>
                  </a:lnTo>
                  <a:lnTo>
                    <a:pt x="23646" y="44950"/>
                  </a:lnTo>
                  <a:lnTo>
                    <a:pt x="25444" y="35800"/>
                  </a:lnTo>
                  <a:lnTo>
                    <a:pt x="30338" y="28376"/>
                  </a:lnTo>
                  <a:lnTo>
                    <a:pt x="37574" y="23396"/>
                  </a:lnTo>
                  <a:lnTo>
                    <a:pt x="46400" y="21576"/>
                  </a:lnTo>
                  <a:lnTo>
                    <a:pt x="440357" y="21577"/>
                  </a:lnTo>
                  <a:lnTo>
                    <a:pt x="440357" y="8089"/>
                  </a:lnTo>
                  <a:lnTo>
                    <a:pt x="439465" y="5393"/>
                  </a:lnTo>
                  <a:lnTo>
                    <a:pt x="438573" y="3595"/>
                  </a:lnTo>
                  <a:lnTo>
                    <a:pt x="437680" y="2247"/>
                  </a:lnTo>
                  <a:lnTo>
                    <a:pt x="435451" y="1"/>
                  </a:lnTo>
                  <a:close/>
                </a:path>
                <a:path w="440690" h="513715">
                  <a:moveTo>
                    <a:pt x="440357" y="457192"/>
                  </a:moveTo>
                  <a:lnTo>
                    <a:pt x="416263" y="457192"/>
                  </a:lnTo>
                  <a:lnTo>
                    <a:pt x="416263" y="489110"/>
                  </a:lnTo>
                  <a:lnTo>
                    <a:pt x="440357" y="489110"/>
                  </a:lnTo>
                  <a:lnTo>
                    <a:pt x="440357" y="457192"/>
                  </a:lnTo>
                  <a:close/>
                </a:path>
                <a:path w="440690" h="513715">
                  <a:moveTo>
                    <a:pt x="440357" y="21577"/>
                  </a:moveTo>
                  <a:lnTo>
                    <a:pt x="62015" y="21576"/>
                  </a:lnTo>
                  <a:lnTo>
                    <a:pt x="62015" y="432915"/>
                  </a:lnTo>
                  <a:lnTo>
                    <a:pt x="440357" y="432916"/>
                  </a:lnTo>
                  <a:lnTo>
                    <a:pt x="440357" y="209490"/>
                  </a:lnTo>
                  <a:lnTo>
                    <a:pt x="117785" y="209489"/>
                  </a:lnTo>
                  <a:lnTo>
                    <a:pt x="116001" y="209039"/>
                  </a:lnTo>
                  <a:lnTo>
                    <a:pt x="107079" y="196001"/>
                  </a:lnTo>
                  <a:lnTo>
                    <a:pt x="107525" y="194203"/>
                  </a:lnTo>
                  <a:lnTo>
                    <a:pt x="107972" y="192855"/>
                  </a:lnTo>
                  <a:lnTo>
                    <a:pt x="110648" y="188810"/>
                  </a:lnTo>
                  <a:lnTo>
                    <a:pt x="114663" y="186114"/>
                  </a:lnTo>
                  <a:lnTo>
                    <a:pt x="116001" y="185665"/>
                  </a:lnTo>
                  <a:lnTo>
                    <a:pt x="440357" y="185666"/>
                  </a:lnTo>
                  <a:lnTo>
                    <a:pt x="440357" y="156893"/>
                  </a:lnTo>
                  <a:lnTo>
                    <a:pt x="117785" y="156892"/>
                  </a:lnTo>
                  <a:lnTo>
                    <a:pt x="107079" y="142954"/>
                  </a:lnTo>
                  <a:lnTo>
                    <a:pt x="107972" y="140258"/>
                  </a:lnTo>
                  <a:lnTo>
                    <a:pt x="117785" y="132612"/>
                  </a:lnTo>
                  <a:lnTo>
                    <a:pt x="440357" y="132613"/>
                  </a:lnTo>
                  <a:lnTo>
                    <a:pt x="440357" y="106093"/>
                  </a:lnTo>
                  <a:lnTo>
                    <a:pt x="116001" y="106092"/>
                  </a:lnTo>
                  <a:lnTo>
                    <a:pt x="114663" y="105193"/>
                  </a:lnTo>
                  <a:lnTo>
                    <a:pt x="113324" y="104744"/>
                  </a:lnTo>
                  <a:lnTo>
                    <a:pt x="107079" y="92604"/>
                  </a:lnTo>
                  <a:lnTo>
                    <a:pt x="107525" y="91256"/>
                  </a:lnTo>
                  <a:lnTo>
                    <a:pt x="107971" y="89459"/>
                  </a:lnTo>
                  <a:lnTo>
                    <a:pt x="117785" y="82268"/>
                  </a:lnTo>
                  <a:lnTo>
                    <a:pt x="440357" y="82269"/>
                  </a:lnTo>
                  <a:lnTo>
                    <a:pt x="440357" y="21577"/>
                  </a:lnTo>
                  <a:close/>
                </a:path>
                <a:path w="440690" h="513715">
                  <a:moveTo>
                    <a:pt x="440357" y="185666"/>
                  </a:moveTo>
                  <a:lnTo>
                    <a:pt x="304277" y="185665"/>
                  </a:lnTo>
                  <a:lnTo>
                    <a:pt x="305615" y="186115"/>
                  </a:lnTo>
                  <a:lnTo>
                    <a:pt x="309635" y="188811"/>
                  </a:lnTo>
                  <a:lnTo>
                    <a:pt x="311420" y="191507"/>
                  </a:lnTo>
                  <a:lnTo>
                    <a:pt x="311866" y="192856"/>
                  </a:lnTo>
                  <a:lnTo>
                    <a:pt x="312758" y="194204"/>
                  </a:lnTo>
                  <a:lnTo>
                    <a:pt x="313204" y="196001"/>
                  </a:lnTo>
                  <a:lnTo>
                    <a:pt x="313204" y="199147"/>
                  </a:lnTo>
                  <a:lnTo>
                    <a:pt x="312758" y="200495"/>
                  </a:lnTo>
                  <a:lnTo>
                    <a:pt x="311866" y="201849"/>
                  </a:lnTo>
                  <a:lnTo>
                    <a:pt x="311420" y="203647"/>
                  </a:lnTo>
                  <a:lnTo>
                    <a:pt x="302492" y="209489"/>
                  </a:lnTo>
                  <a:lnTo>
                    <a:pt x="440357" y="209490"/>
                  </a:lnTo>
                  <a:lnTo>
                    <a:pt x="440357" y="185666"/>
                  </a:lnTo>
                  <a:close/>
                </a:path>
                <a:path w="440690" h="513715">
                  <a:moveTo>
                    <a:pt x="440357" y="132613"/>
                  </a:moveTo>
                  <a:lnTo>
                    <a:pt x="382356" y="132613"/>
                  </a:lnTo>
                  <a:lnTo>
                    <a:pt x="383694" y="133063"/>
                  </a:lnTo>
                  <a:lnTo>
                    <a:pt x="385479" y="133518"/>
                  </a:lnTo>
                  <a:lnTo>
                    <a:pt x="386817" y="133967"/>
                  </a:lnTo>
                  <a:lnTo>
                    <a:pt x="388155" y="134866"/>
                  </a:lnTo>
                  <a:lnTo>
                    <a:pt x="389047" y="136214"/>
                  </a:lnTo>
                  <a:lnTo>
                    <a:pt x="390385" y="137113"/>
                  </a:lnTo>
                  <a:lnTo>
                    <a:pt x="391278" y="138461"/>
                  </a:lnTo>
                  <a:lnTo>
                    <a:pt x="391724" y="140259"/>
                  </a:lnTo>
                  <a:lnTo>
                    <a:pt x="392616" y="141607"/>
                  </a:lnTo>
                  <a:lnTo>
                    <a:pt x="392616" y="147899"/>
                  </a:lnTo>
                  <a:lnTo>
                    <a:pt x="391724" y="149247"/>
                  </a:lnTo>
                  <a:lnTo>
                    <a:pt x="391278" y="150601"/>
                  </a:lnTo>
                  <a:lnTo>
                    <a:pt x="390385" y="151949"/>
                  </a:lnTo>
                  <a:lnTo>
                    <a:pt x="388155" y="154196"/>
                  </a:lnTo>
                  <a:lnTo>
                    <a:pt x="385479" y="155994"/>
                  </a:lnTo>
                  <a:lnTo>
                    <a:pt x="383694" y="156443"/>
                  </a:lnTo>
                  <a:lnTo>
                    <a:pt x="382356" y="156892"/>
                  </a:lnTo>
                  <a:lnTo>
                    <a:pt x="440357" y="156893"/>
                  </a:lnTo>
                  <a:lnTo>
                    <a:pt x="440357" y="132613"/>
                  </a:lnTo>
                  <a:close/>
                </a:path>
                <a:path w="440690" h="513715">
                  <a:moveTo>
                    <a:pt x="440357" y="82269"/>
                  </a:moveTo>
                  <a:lnTo>
                    <a:pt x="382356" y="82269"/>
                  </a:lnTo>
                  <a:lnTo>
                    <a:pt x="383694" y="82718"/>
                  </a:lnTo>
                  <a:lnTo>
                    <a:pt x="385479" y="83168"/>
                  </a:lnTo>
                  <a:lnTo>
                    <a:pt x="386817" y="83617"/>
                  </a:lnTo>
                  <a:lnTo>
                    <a:pt x="388155" y="84516"/>
                  </a:lnTo>
                  <a:lnTo>
                    <a:pt x="389047" y="85864"/>
                  </a:lnTo>
                  <a:lnTo>
                    <a:pt x="390385" y="86763"/>
                  </a:lnTo>
                  <a:lnTo>
                    <a:pt x="391278" y="88111"/>
                  </a:lnTo>
                  <a:lnTo>
                    <a:pt x="391724" y="89459"/>
                  </a:lnTo>
                  <a:lnTo>
                    <a:pt x="392616" y="91257"/>
                  </a:lnTo>
                  <a:lnTo>
                    <a:pt x="392616" y="97548"/>
                  </a:lnTo>
                  <a:lnTo>
                    <a:pt x="391724" y="98897"/>
                  </a:lnTo>
                  <a:lnTo>
                    <a:pt x="391278" y="100251"/>
                  </a:lnTo>
                  <a:lnTo>
                    <a:pt x="390385" y="101599"/>
                  </a:lnTo>
                  <a:lnTo>
                    <a:pt x="388155" y="103846"/>
                  </a:lnTo>
                  <a:lnTo>
                    <a:pt x="386817" y="104745"/>
                  </a:lnTo>
                  <a:lnTo>
                    <a:pt x="385479" y="105194"/>
                  </a:lnTo>
                  <a:lnTo>
                    <a:pt x="383694" y="106093"/>
                  </a:lnTo>
                  <a:lnTo>
                    <a:pt x="440357" y="106093"/>
                  </a:lnTo>
                  <a:lnTo>
                    <a:pt x="440357" y="82269"/>
                  </a:lnTo>
                  <a:close/>
                </a:path>
              </a:pathLst>
            </a:custGeom>
            <a:solidFill>
              <a:srgbClr val="FFFFFF"/>
            </a:solidFill>
          </p:spPr>
          <p:txBody>
            <a:bodyPr wrap="square" lIns="0" tIns="0" rIns="0" bIns="0" rtlCol="0"/>
            <a:lstStyle/>
            <a:p>
              <a:endParaRPr>
                <a:solidFill>
                  <a:prstClr val="black"/>
                </a:solidFill>
                <a:latin typeface="Calibri"/>
              </a:endParaRPr>
            </a:p>
          </p:txBody>
        </p:sp>
        <p:sp>
          <p:nvSpPr>
            <p:cNvPr id="8" name="object 8"/>
            <p:cNvSpPr/>
            <p:nvPr/>
          </p:nvSpPr>
          <p:spPr>
            <a:xfrm>
              <a:off x="137434" y="13545178"/>
              <a:ext cx="1089097" cy="1089097"/>
            </a:xfrm>
            <a:prstGeom prst="rect">
              <a:avLst/>
            </a:prstGeom>
            <a:blipFill>
              <a:blip r:embed="rId2" cstate="print"/>
              <a:stretch>
                <a:fillRect/>
              </a:stretch>
            </a:blipFill>
          </p:spPr>
          <p:txBody>
            <a:bodyPr wrap="square" lIns="0" tIns="0" rIns="0" bIns="0" rtlCol="0"/>
            <a:lstStyle/>
            <a:p>
              <a:endParaRPr>
                <a:solidFill>
                  <a:prstClr val="black"/>
                </a:solidFill>
                <a:latin typeface="Calibri"/>
              </a:endParaRPr>
            </a:p>
          </p:txBody>
        </p:sp>
        <p:sp>
          <p:nvSpPr>
            <p:cNvPr id="9" name="object 9"/>
            <p:cNvSpPr/>
            <p:nvPr/>
          </p:nvSpPr>
          <p:spPr>
            <a:xfrm>
              <a:off x="158908" y="13566653"/>
              <a:ext cx="949960" cy="949960"/>
            </a:xfrm>
            <a:custGeom>
              <a:avLst/>
              <a:gdLst/>
              <a:ahLst/>
              <a:cxnLst/>
              <a:rect l="l" t="t" r="r" b="b"/>
              <a:pathLst>
                <a:path w="949960" h="949959">
                  <a:moveTo>
                    <a:pt x="474936" y="0"/>
                  </a:moveTo>
                  <a:lnTo>
                    <a:pt x="426377" y="2452"/>
                  </a:lnTo>
                  <a:lnTo>
                    <a:pt x="379220" y="9649"/>
                  </a:lnTo>
                  <a:lnTo>
                    <a:pt x="333704" y="21353"/>
                  </a:lnTo>
                  <a:lnTo>
                    <a:pt x="290069" y="37325"/>
                  </a:lnTo>
                  <a:lnTo>
                    <a:pt x="248553" y="57325"/>
                  </a:lnTo>
                  <a:lnTo>
                    <a:pt x="209394" y="81116"/>
                  </a:lnTo>
                  <a:lnTo>
                    <a:pt x="172832" y="108458"/>
                  </a:lnTo>
                  <a:lnTo>
                    <a:pt x="139105" y="139112"/>
                  </a:lnTo>
                  <a:lnTo>
                    <a:pt x="108452" y="172840"/>
                  </a:lnTo>
                  <a:lnTo>
                    <a:pt x="81111" y="209402"/>
                  </a:lnTo>
                  <a:lnTo>
                    <a:pt x="57322" y="248561"/>
                  </a:lnTo>
                  <a:lnTo>
                    <a:pt x="37322" y="290077"/>
                  </a:lnTo>
                  <a:lnTo>
                    <a:pt x="21352" y="333711"/>
                  </a:lnTo>
                  <a:lnTo>
                    <a:pt x="9649" y="379225"/>
                  </a:lnTo>
                  <a:lnTo>
                    <a:pt x="2452" y="426379"/>
                  </a:lnTo>
                  <a:lnTo>
                    <a:pt x="0" y="474936"/>
                  </a:lnTo>
                  <a:lnTo>
                    <a:pt x="2452" y="523493"/>
                  </a:lnTo>
                  <a:lnTo>
                    <a:pt x="9649" y="570647"/>
                  </a:lnTo>
                  <a:lnTo>
                    <a:pt x="21352" y="616161"/>
                  </a:lnTo>
                  <a:lnTo>
                    <a:pt x="37322" y="659796"/>
                  </a:lnTo>
                  <a:lnTo>
                    <a:pt x="57322" y="701311"/>
                  </a:lnTo>
                  <a:lnTo>
                    <a:pt x="81111" y="740470"/>
                  </a:lnTo>
                  <a:lnTo>
                    <a:pt x="108452" y="777033"/>
                  </a:lnTo>
                  <a:lnTo>
                    <a:pt x="139105" y="810761"/>
                  </a:lnTo>
                  <a:lnTo>
                    <a:pt x="172832" y="841415"/>
                  </a:lnTo>
                  <a:lnTo>
                    <a:pt x="209394" y="868756"/>
                  </a:lnTo>
                  <a:lnTo>
                    <a:pt x="248553" y="892547"/>
                  </a:lnTo>
                  <a:lnTo>
                    <a:pt x="290069" y="912547"/>
                  </a:lnTo>
                  <a:lnTo>
                    <a:pt x="333704" y="928519"/>
                  </a:lnTo>
                  <a:lnTo>
                    <a:pt x="379220" y="940223"/>
                  </a:lnTo>
                  <a:lnTo>
                    <a:pt x="426377" y="947421"/>
                  </a:lnTo>
                  <a:lnTo>
                    <a:pt x="474936" y="949873"/>
                  </a:lnTo>
                  <a:lnTo>
                    <a:pt x="523493" y="947421"/>
                  </a:lnTo>
                  <a:lnTo>
                    <a:pt x="570647" y="940223"/>
                  </a:lnTo>
                  <a:lnTo>
                    <a:pt x="616161" y="928519"/>
                  </a:lnTo>
                  <a:lnTo>
                    <a:pt x="659796" y="912547"/>
                  </a:lnTo>
                  <a:lnTo>
                    <a:pt x="701311" y="892547"/>
                  </a:lnTo>
                  <a:lnTo>
                    <a:pt x="740470" y="868756"/>
                  </a:lnTo>
                  <a:lnTo>
                    <a:pt x="777033" y="841415"/>
                  </a:lnTo>
                  <a:lnTo>
                    <a:pt x="810761" y="810761"/>
                  </a:lnTo>
                  <a:lnTo>
                    <a:pt x="841415" y="777033"/>
                  </a:lnTo>
                  <a:lnTo>
                    <a:pt x="868756" y="740470"/>
                  </a:lnTo>
                  <a:lnTo>
                    <a:pt x="892547" y="701311"/>
                  </a:lnTo>
                  <a:lnTo>
                    <a:pt x="912547" y="659796"/>
                  </a:lnTo>
                  <a:lnTo>
                    <a:pt x="928519" y="616161"/>
                  </a:lnTo>
                  <a:lnTo>
                    <a:pt x="940223" y="570647"/>
                  </a:lnTo>
                  <a:lnTo>
                    <a:pt x="947421" y="523493"/>
                  </a:lnTo>
                  <a:lnTo>
                    <a:pt x="949873" y="474936"/>
                  </a:lnTo>
                  <a:lnTo>
                    <a:pt x="947421" y="426379"/>
                  </a:lnTo>
                  <a:lnTo>
                    <a:pt x="940223" y="379225"/>
                  </a:lnTo>
                  <a:lnTo>
                    <a:pt x="928519" y="333711"/>
                  </a:lnTo>
                  <a:lnTo>
                    <a:pt x="912547" y="290077"/>
                  </a:lnTo>
                  <a:lnTo>
                    <a:pt x="892547" y="248561"/>
                  </a:lnTo>
                  <a:lnTo>
                    <a:pt x="868756" y="209402"/>
                  </a:lnTo>
                  <a:lnTo>
                    <a:pt x="841415" y="172840"/>
                  </a:lnTo>
                  <a:lnTo>
                    <a:pt x="810761" y="139112"/>
                  </a:lnTo>
                  <a:lnTo>
                    <a:pt x="777033" y="108458"/>
                  </a:lnTo>
                  <a:lnTo>
                    <a:pt x="740470" y="81116"/>
                  </a:lnTo>
                  <a:lnTo>
                    <a:pt x="701311" y="57325"/>
                  </a:lnTo>
                  <a:lnTo>
                    <a:pt x="659796" y="37325"/>
                  </a:lnTo>
                  <a:lnTo>
                    <a:pt x="616161" y="21353"/>
                  </a:lnTo>
                  <a:lnTo>
                    <a:pt x="570647" y="9649"/>
                  </a:lnTo>
                  <a:lnTo>
                    <a:pt x="523493" y="2452"/>
                  </a:lnTo>
                  <a:lnTo>
                    <a:pt x="474936" y="0"/>
                  </a:lnTo>
                  <a:close/>
                </a:path>
              </a:pathLst>
            </a:custGeom>
            <a:solidFill>
              <a:srgbClr val="C00000"/>
            </a:solidFill>
          </p:spPr>
          <p:txBody>
            <a:bodyPr wrap="square" lIns="0" tIns="0" rIns="0" bIns="0" rtlCol="0"/>
            <a:lstStyle/>
            <a:p>
              <a:endParaRPr>
                <a:solidFill>
                  <a:prstClr val="black"/>
                </a:solidFill>
                <a:latin typeface="Calibri"/>
              </a:endParaRPr>
            </a:p>
          </p:txBody>
        </p:sp>
        <p:sp>
          <p:nvSpPr>
            <p:cNvPr id="10" name="object 10"/>
            <p:cNvSpPr/>
            <p:nvPr/>
          </p:nvSpPr>
          <p:spPr>
            <a:xfrm>
              <a:off x="397987" y="13825060"/>
              <a:ext cx="489584" cy="485775"/>
            </a:xfrm>
            <a:custGeom>
              <a:avLst/>
              <a:gdLst/>
              <a:ahLst/>
              <a:cxnLst/>
              <a:rect l="l" t="t" r="r" b="b"/>
              <a:pathLst>
                <a:path w="489584" h="485775">
                  <a:moveTo>
                    <a:pt x="377442" y="330908"/>
                  </a:moveTo>
                  <a:lnTo>
                    <a:pt x="292922" y="330908"/>
                  </a:lnTo>
                  <a:lnTo>
                    <a:pt x="438488" y="476435"/>
                  </a:lnTo>
                  <a:lnTo>
                    <a:pt x="448344" y="482983"/>
                  </a:lnTo>
                  <a:lnTo>
                    <a:pt x="459541" y="485166"/>
                  </a:lnTo>
                  <a:lnTo>
                    <a:pt x="470737" y="482983"/>
                  </a:lnTo>
                  <a:lnTo>
                    <a:pt x="480589" y="476435"/>
                  </a:lnTo>
                  <a:lnTo>
                    <a:pt x="487142" y="466584"/>
                  </a:lnTo>
                  <a:lnTo>
                    <a:pt x="489099" y="456552"/>
                  </a:lnTo>
                  <a:lnTo>
                    <a:pt x="489099" y="454227"/>
                  </a:lnTo>
                  <a:lnTo>
                    <a:pt x="471736" y="425465"/>
                  </a:lnTo>
                  <a:lnTo>
                    <a:pt x="377442" y="330908"/>
                  </a:lnTo>
                  <a:close/>
                </a:path>
                <a:path w="489584" h="485775">
                  <a:moveTo>
                    <a:pt x="471736" y="425465"/>
                  </a:moveTo>
                  <a:lnTo>
                    <a:pt x="489099" y="454227"/>
                  </a:lnTo>
                  <a:lnTo>
                    <a:pt x="487142" y="444195"/>
                  </a:lnTo>
                  <a:lnTo>
                    <a:pt x="480589" y="434343"/>
                  </a:lnTo>
                  <a:lnTo>
                    <a:pt x="471736" y="425465"/>
                  </a:lnTo>
                  <a:close/>
                </a:path>
                <a:path w="489584" h="485775">
                  <a:moveTo>
                    <a:pt x="489099" y="0"/>
                  </a:moveTo>
                  <a:lnTo>
                    <a:pt x="155954" y="0"/>
                  </a:lnTo>
                  <a:lnTo>
                    <a:pt x="214886" y="0"/>
                  </a:lnTo>
                  <a:lnTo>
                    <a:pt x="233985" y="2576"/>
                  </a:lnTo>
                  <a:lnTo>
                    <a:pt x="278126" y="21225"/>
                  </a:lnTo>
                  <a:lnTo>
                    <a:pt x="315598" y="50149"/>
                  </a:lnTo>
                  <a:lnTo>
                    <a:pt x="344598" y="87581"/>
                  </a:lnTo>
                  <a:lnTo>
                    <a:pt x="363321" y="131753"/>
                  </a:lnTo>
                  <a:lnTo>
                    <a:pt x="369963" y="180900"/>
                  </a:lnTo>
                  <a:lnTo>
                    <a:pt x="367590" y="210223"/>
                  </a:lnTo>
                  <a:lnTo>
                    <a:pt x="360724" y="238161"/>
                  </a:lnTo>
                  <a:lnTo>
                    <a:pt x="359878" y="240176"/>
                  </a:lnTo>
                  <a:lnTo>
                    <a:pt x="471736" y="425465"/>
                  </a:lnTo>
                  <a:lnTo>
                    <a:pt x="480589" y="434343"/>
                  </a:lnTo>
                  <a:lnTo>
                    <a:pt x="487142" y="444195"/>
                  </a:lnTo>
                  <a:lnTo>
                    <a:pt x="489099" y="454227"/>
                  </a:lnTo>
                  <a:lnTo>
                    <a:pt x="489099" y="0"/>
                  </a:lnTo>
                  <a:close/>
                </a:path>
                <a:path w="489584" h="485775">
                  <a:moveTo>
                    <a:pt x="214886" y="0"/>
                  </a:moveTo>
                  <a:lnTo>
                    <a:pt x="154980" y="0"/>
                  </a:lnTo>
                  <a:lnTo>
                    <a:pt x="91635" y="21225"/>
                  </a:lnTo>
                  <a:lnTo>
                    <a:pt x="54194" y="50149"/>
                  </a:lnTo>
                  <a:lnTo>
                    <a:pt x="25264" y="87580"/>
                  </a:lnTo>
                  <a:lnTo>
                    <a:pt x="6610" y="131753"/>
                  </a:lnTo>
                  <a:lnTo>
                    <a:pt x="0" y="180899"/>
                  </a:lnTo>
                  <a:lnTo>
                    <a:pt x="6610" y="229893"/>
                  </a:lnTo>
                  <a:lnTo>
                    <a:pt x="25264" y="274022"/>
                  </a:lnTo>
                  <a:lnTo>
                    <a:pt x="54194" y="311484"/>
                  </a:lnTo>
                  <a:lnTo>
                    <a:pt x="91635" y="340475"/>
                  </a:lnTo>
                  <a:lnTo>
                    <a:pt x="135820" y="359193"/>
                  </a:lnTo>
                  <a:lnTo>
                    <a:pt x="184981" y="365833"/>
                  </a:lnTo>
                  <a:lnTo>
                    <a:pt x="214570" y="363461"/>
                  </a:lnTo>
                  <a:lnTo>
                    <a:pt x="242646" y="356597"/>
                  </a:lnTo>
                  <a:lnTo>
                    <a:pt x="268875" y="345620"/>
                  </a:lnTo>
                  <a:lnTo>
                    <a:pt x="292922" y="330908"/>
                  </a:lnTo>
                  <a:lnTo>
                    <a:pt x="377442" y="330908"/>
                  </a:lnTo>
                  <a:lnTo>
                    <a:pt x="352883" y="306281"/>
                  </a:lnTo>
                  <a:lnTo>
                    <a:pt x="184981" y="306280"/>
                  </a:lnTo>
                  <a:lnTo>
                    <a:pt x="135908" y="296450"/>
                  </a:lnTo>
                  <a:lnTo>
                    <a:pt x="96073" y="269618"/>
                  </a:lnTo>
                  <a:lnTo>
                    <a:pt x="69339" y="229772"/>
                  </a:lnTo>
                  <a:lnTo>
                    <a:pt x="59570" y="180899"/>
                  </a:lnTo>
                  <a:lnTo>
                    <a:pt x="69339" y="131842"/>
                  </a:lnTo>
                  <a:lnTo>
                    <a:pt x="96073" y="92018"/>
                  </a:lnTo>
                  <a:lnTo>
                    <a:pt x="135908" y="65292"/>
                  </a:lnTo>
                  <a:lnTo>
                    <a:pt x="184981" y="55525"/>
                  </a:lnTo>
                  <a:lnTo>
                    <a:pt x="248406" y="55525"/>
                  </a:lnTo>
                  <a:lnTo>
                    <a:pt x="214886" y="0"/>
                  </a:lnTo>
                  <a:close/>
                </a:path>
                <a:path w="489584" h="485775">
                  <a:moveTo>
                    <a:pt x="303577" y="146915"/>
                  </a:moveTo>
                  <a:lnTo>
                    <a:pt x="300556" y="229772"/>
                  </a:lnTo>
                  <a:lnTo>
                    <a:pt x="273718" y="269618"/>
                  </a:lnTo>
                  <a:lnTo>
                    <a:pt x="233863" y="296450"/>
                  </a:lnTo>
                  <a:lnTo>
                    <a:pt x="184981" y="306280"/>
                  </a:lnTo>
                  <a:lnTo>
                    <a:pt x="352883" y="306281"/>
                  </a:lnTo>
                  <a:lnTo>
                    <a:pt x="335023" y="288371"/>
                  </a:lnTo>
                  <a:lnTo>
                    <a:pt x="349742" y="264336"/>
                  </a:lnTo>
                  <a:lnTo>
                    <a:pt x="359878" y="240176"/>
                  </a:lnTo>
                  <a:lnTo>
                    <a:pt x="303577" y="146915"/>
                  </a:lnTo>
                  <a:close/>
                </a:path>
                <a:path w="489584" h="485775">
                  <a:moveTo>
                    <a:pt x="214886" y="0"/>
                  </a:moveTo>
                  <a:lnTo>
                    <a:pt x="268205" y="88322"/>
                  </a:lnTo>
                  <a:lnTo>
                    <a:pt x="273718" y="92019"/>
                  </a:lnTo>
                  <a:lnTo>
                    <a:pt x="300556" y="131842"/>
                  </a:lnTo>
                  <a:lnTo>
                    <a:pt x="303577" y="146915"/>
                  </a:lnTo>
                  <a:lnTo>
                    <a:pt x="359878" y="240176"/>
                  </a:lnTo>
                  <a:lnTo>
                    <a:pt x="360724" y="238161"/>
                  </a:lnTo>
                  <a:lnTo>
                    <a:pt x="367590" y="210223"/>
                  </a:lnTo>
                  <a:lnTo>
                    <a:pt x="369963" y="180900"/>
                  </a:lnTo>
                  <a:lnTo>
                    <a:pt x="363321" y="131753"/>
                  </a:lnTo>
                  <a:lnTo>
                    <a:pt x="344598" y="87581"/>
                  </a:lnTo>
                  <a:lnTo>
                    <a:pt x="315598" y="50149"/>
                  </a:lnTo>
                  <a:lnTo>
                    <a:pt x="278126" y="21225"/>
                  </a:lnTo>
                  <a:lnTo>
                    <a:pt x="233985" y="2576"/>
                  </a:lnTo>
                  <a:lnTo>
                    <a:pt x="214886" y="0"/>
                  </a:lnTo>
                  <a:close/>
                </a:path>
                <a:path w="489584" h="485775">
                  <a:moveTo>
                    <a:pt x="268205" y="88322"/>
                  </a:moveTo>
                  <a:lnTo>
                    <a:pt x="303577" y="146915"/>
                  </a:lnTo>
                  <a:lnTo>
                    <a:pt x="300556" y="131842"/>
                  </a:lnTo>
                  <a:lnTo>
                    <a:pt x="273718" y="92019"/>
                  </a:lnTo>
                  <a:lnTo>
                    <a:pt x="268205" y="88322"/>
                  </a:lnTo>
                  <a:close/>
                </a:path>
                <a:path w="489584" h="485775">
                  <a:moveTo>
                    <a:pt x="248406" y="55525"/>
                  </a:moveTo>
                  <a:lnTo>
                    <a:pt x="184981" y="55525"/>
                  </a:lnTo>
                  <a:lnTo>
                    <a:pt x="233863" y="65292"/>
                  </a:lnTo>
                  <a:lnTo>
                    <a:pt x="268205" y="88322"/>
                  </a:lnTo>
                  <a:lnTo>
                    <a:pt x="248406" y="55525"/>
                  </a:lnTo>
                  <a:close/>
                </a:path>
              </a:pathLst>
            </a:custGeom>
            <a:solidFill>
              <a:srgbClr val="FFFFFF"/>
            </a:solidFill>
          </p:spPr>
          <p:txBody>
            <a:bodyPr wrap="square" lIns="0" tIns="0" rIns="0" bIns="0" rtlCol="0"/>
            <a:lstStyle/>
            <a:p>
              <a:endParaRPr>
                <a:solidFill>
                  <a:prstClr val="black"/>
                </a:solidFill>
                <a:latin typeface="Calibri"/>
              </a:endParaRPr>
            </a:p>
          </p:txBody>
        </p:sp>
        <p:sp>
          <p:nvSpPr>
            <p:cNvPr id="11" name="object 11"/>
            <p:cNvSpPr/>
            <p:nvPr/>
          </p:nvSpPr>
          <p:spPr>
            <a:xfrm>
              <a:off x="137434" y="9480122"/>
              <a:ext cx="1089097" cy="1089097"/>
            </a:xfrm>
            <a:prstGeom prst="rect">
              <a:avLst/>
            </a:prstGeom>
            <a:blipFill>
              <a:blip r:embed="rId2" cstate="print"/>
              <a:stretch>
                <a:fillRect/>
              </a:stretch>
            </a:blipFill>
          </p:spPr>
          <p:txBody>
            <a:bodyPr wrap="square" lIns="0" tIns="0" rIns="0" bIns="0" rtlCol="0"/>
            <a:lstStyle/>
            <a:p>
              <a:endParaRPr>
                <a:solidFill>
                  <a:prstClr val="black"/>
                </a:solidFill>
                <a:latin typeface="Calibri"/>
              </a:endParaRPr>
            </a:p>
          </p:txBody>
        </p:sp>
        <p:sp>
          <p:nvSpPr>
            <p:cNvPr id="12" name="object 12"/>
            <p:cNvSpPr/>
            <p:nvPr/>
          </p:nvSpPr>
          <p:spPr>
            <a:xfrm>
              <a:off x="158908" y="9501596"/>
              <a:ext cx="949960" cy="949960"/>
            </a:xfrm>
            <a:custGeom>
              <a:avLst/>
              <a:gdLst/>
              <a:ahLst/>
              <a:cxnLst/>
              <a:rect l="l" t="t" r="r" b="b"/>
              <a:pathLst>
                <a:path w="949960" h="949959">
                  <a:moveTo>
                    <a:pt x="474936" y="0"/>
                  </a:moveTo>
                  <a:lnTo>
                    <a:pt x="426377" y="2452"/>
                  </a:lnTo>
                  <a:lnTo>
                    <a:pt x="379220" y="9649"/>
                  </a:lnTo>
                  <a:lnTo>
                    <a:pt x="333704" y="21353"/>
                  </a:lnTo>
                  <a:lnTo>
                    <a:pt x="290069" y="37325"/>
                  </a:lnTo>
                  <a:lnTo>
                    <a:pt x="248553" y="57325"/>
                  </a:lnTo>
                  <a:lnTo>
                    <a:pt x="209394" y="81116"/>
                  </a:lnTo>
                  <a:lnTo>
                    <a:pt x="172832" y="108458"/>
                  </a:lnTo>
                  <a:lnTo>
                    <a:pt x="139105" y="139112"/>
                  </a:lnTo>
                  <a:lnTo>
                    <a:pt x="108452" y="172840"/>
                  </a:lnTo>
                  <a:lnTo>
                    <a:pt x="81111" y="209402"/>
                  </a:lnTo>
                  <a:lnTo>
                    <a:pt x="57322" y="248561"/>
                  </a:lnTo>
                  <a:lnTo>
                    <a:pt x="37322" y="290077"/>
                  </a:lnTo>
                  <a:lnTo>
                    <a:pt x="21352" y="333711"/>
                  </a:lnTo>
                  <a:lnTo>
                    <a:pt x="9649" y="379225"/>
                  </a:lnTo>
                  <a:lnTo>
                    <a:pt x="2452" y="426379"/>
                  </a:lnTo>
                  <a:lnTo>
                    <a:pt x="0" y="474936"/>
                  </a:lnTo>
                  <a:lnTo>
                    <a:pt x="2452" y="523493"/>
                  </a:lnTo>
                  <a:lnTo>
                    <a:pt x="9649" y="570647"/>
                  </a:lnTo>
                  <a:lnTo>
                    <a:pt x="21352" y="616161"/>
                  </a:lnTo>
                  <a:lnTo>
                    <a:pt x="37322" y="659796"/>
                  </a:lnTo>
                  <a:lnTo>
                    <a:pt x="57322" y="701311"/>
                  </a:lnTo>
                  <a:lnTo>
                    <a:pt x="81111" y="740470"/>
                  </a:lnTo>
                  <a:lnTo>
                    <a:pt x="108452" y="777033"/>
                  </a:lnTo>
                  <a:lnTo>
                    <a:pt x="139105" y="810761"/>
                  </a:lnTo>
                  <a:lnTo>
                    <a:pt x="172832" y="841415"/>
                  </a:lnTo>
                  <a:lnTo>
                    <a:pt x="209394" y="868756"/>
                  </a:lnTo>
                  <a:lnTo>
                    <a:pt x="248553" y="892547"/>
                  </a:lnTo>
                  <a:lnTo>
                    <a:pt x="290069" y="912547"/>
                  </a:lnTo>
                  <a:lnTo>
                    <a:pt x="333704" y="928519"/>
                  </a:lnTo>
                  <a:lnTo>
                    <a:pt x="379220" y="940223"/>
                  </a:lnTo>
                  <a:lnTo>
                    <a:pt x="426377" y="947421"/>
                  </a:lnTo>
                  <a:lnTo>
                    <a:pt x="474936" y="949873"/>
                  </a:lnTo>
                  <a:lnTo>
                    <a:pt x="523493" y="947421"/>
                  </a:lnTo>
                  <a:lnTo>
                    <a:pt x="570647" y="940223"/>
                  </a:lnTo>
                  <a:lnTo>
                    <a:pt x="616161" y="928519"/>
                  </a:lnTo>
                  <a:lnTo>
                    <a:pt x="659796" y="912547"/>
                  </a:lnTo>
                  <a:lnTo>
                    <a:pt x="701311" y="892547"/>
                  </a:lnTo>
                  <a:lnTo>
                    <a:pt x="740470" y="868756"/>
                  </a:lnTo>
                  <a:lnTo>
                    <a:pt x="777033" y="841415"/>
                  </a:lnTo>
                  <a:lnTo>
                    <a:pt x="810761" y="810761"/>
                  </a:lnTo>
                  <a:lnTo>
                    <a:pt x="841415" y="777033"/>
                  </a:lnTo>
                  <a:lnTo>
                    <a:pt x="868756" y="740470"/>
                  </a:lnTo>
                  <a:lnTo>
                    <a:pt x="892547" y="701311"/>
                  </a:lnTo>
                  <a:lnTo>
                    <a:pt x="912547" y="659796"/>
                  </a:lnTo>
                  <a:lnTo>
                    <a:pt x="928519" y="616161"/>
                  </a:lnTo>
                  <a:lnTo>
                    <a:pt x="940223" y="570647"/>
                  </a:lnTo>
                  <a:lnTo>
                    <a:pt x="947421" y="523493"/>
                  </a:lnTo>
                  <a:lnTo>
                    <a:pt x="949873" y="474936"/>
                  </a:lnTo>
                  <a:lnTo>
                    <a:pt x="947421" y="426379"/>
                  </a:lnTo>
                  <a:lnTo>
                    <a:pt x="940223" y="379225"/>
                  </a:lnTo>
                  <a:lnTo>
                    <a:pt x="928519" y="333711"/>
                  </a:lnTo>
                  <a:lnTo>
                    <a:pt x="912547" y="290077"/>
                  </a:lnTo>
                  <a:lnTo>
                    <a:pt x="892547" y="248561"/>
                  </a:lnTo>
                  <a:lnTo>
                    <a:pt x="868756" y="209402"/>
                  </a:lnTo>
                  <a:lnTo>
                    <a:pt x="841415" y="172840"/>
                  </a:lnTo>
                  <a:lnTo>
                    <a:pt x="810761" y="139112"/>
                  </a:lnTo>
                  <a:lnTo>
                    <a:pt x="777033" y="108458"/>
                  </a:lnTo>
                  <a:lnTo>
                    <a:pt x="740470" y="81116"/>
                  </a:lnTo>
                  <a:lnTo>
                    <a:pt x="701311" y="57325"/>
                  </a:lnTo>
                  <a:lnTo>
                    <a:pt x="659796" y="37325"/>
                  </a:lnTo>
                  <a:lnTo>
                    <a:pt x="616161" y="21353"/>
                  </a:lnTo>
                  <a:lnTo>
                    <a:pt x="570647" y="9649"/>
                  </a:lnTo>
                  <a:lnTo>
                    <a:pt x="523493" y="2452"/>
                  </a:lnTo>
                  <a:lnTo>
                    <a:pt x="474936" y="0"/>
                  </a:lnTo>
                  <a:close/>
                </a:path>
              </a:pathLst>
            </a:custGeom>
            <a:solidFill>
              <a:srgbClr val="C00000"/>
            </a:solidFill>
          </p:spPr>
          <p:txBody>
            <a:bodyPr wrap="square" lIns="0" tIns="0" rIns="0" bIns="0" rtlCol="0"/>
            <a:lstStyle/>
            <a:p>
              <a:endParaRPr>
                <a:solidFill>
                  <a:prstClr val="black"/>
                </a:solidFill>
                <a:latin typeface="Calibri"/>
              </a:endParaRPr>
            </a:p>
          </p:txBody>
        </p:sp>
        <p:sp>
          <p:nvSpPr>
            <p:cNvPr id="13" name="object 13"/>
            <p:cNvSpPr/>
            <p:nvPr/>
          </p:nvSpPr>
          <p:spPr>
            <a:xfrm>
              <a:off x="344302" y="9729563"/>
              <a:ext cx="580390" cy="579120"/>
            </a:xfrm>
            <a:custGeom>
              <a:avLst/>
              <a:gdLst/>
              <a:ahLst/>
              <a:cxnLst/>
              <a:rect l="l" t="t" r="r" b="b"/>
              <a:pathLst>
                <a:path w="580390" h="579120">
                  <a:moveTo>
                    <a:pt x="260042" y="519429"/>
                  </a:moveTo>
                  <a:lnTo>
                    <a:pt x="113826" y="519429"/>
                  </a:lnTo>
                  <a:lnTo>
                    <a:pt x="122345" y="524509"/>
                  </a:lnTo>
                  <a:lnTo>
                    <a:pt x="131034" y="528319"/>
                  </a:lnTo>
                  <a:lnTo>
                    <a:pt x="148920" y="533399"/>
                  </a:lnTo>
                  <a:lnTo>
                    <a:pt x="153868" y="561339"/>
                  </a:lnTo>
                  <a:lnTo>
                    <a:pt x="198856" y="579119"/>
                  </a:lnTo>
                  <a:lnTo>
                    <a:pt x="206274" y="577849"/>
                  </a:lnTo>
                  <a:lnTo>
                    <a:pt x="212636" y="575309"/>
                  </a:lnTo>
                  <a:lnTo>
                    <a:pt x="217394" y="568959"/>
                  </a:lnTo>
                  <a:lnTo>
                    <a:pt x="220001" y="561339"/>
                  </a:lnTo>
                  <a:lnTo>
                    <a:pt x="224955" y="533399"/>
                  </a:lnTo>
                  <a:lnTo>
                    <a:pt x="242836" y="528319"/>
                  </a:lnTo>
                  <a:lnTo>
                    <a:pt x="251524" y="524509"/>
                  </a:lnTo>
                  <a:lnTo>
                    <a:pt x="260042" y="519429"/>
                  </a:lnTo>
                  <a:close/>
                </a:path>
                <a:path w="580390" h="579120">
                  <a:moveTo>
                    <a:pt x="83549" y="246379"/>
                  </a:moveTo>
                  <a:lnTo>
                    <a:pt x="45890" y="269239"/>
                  </a:lnTo>
                  <a:lnTo>
                    <a:pt x="39929" y="283209"/>
                  </a:lnTo>
                  <a:lnTo>
                    <a:pt x="40702" y="289559"/>
                  </a:lnTo>
                  <a:lnTo>
                    <a:pt x="44090" y="297179"/>
                  </a:lnTo>
                  <a:lnTo>
                    <a:pt x="60286" y="320039"/>
                  </a:lnTo>
                  <a:lnTo>
                    <a:pt x="55823" y="328929"/>
                  </a:lnTo>
                  <a:lnTo>
                    <a:pt x="51907" y="337819"/>
                  </a:lnTo>
                  <a:lnTo>
                    <a:pt x="48582" y="346709"/>
                  </a:lnTo>
                  <a:lnTo>
                    <a:pt x="45890" y="355599"/>
                  </a:lnTo>
                  <a:lnTo>
                    <a:pt x="17546" y="360679"/>
                  </a:lnTo>
                  <a:lnTo>
                    <a:pt x="10439" y="363219"/>
                  </a:lnTo>
                  <a:lnTo>
                    <a:pt x="4892" y="367029"/>
                  </a:lnTo>
                  <a:lnTo>
                    <a:pt x="1286" y="373379"/>
                  </a:lnTo>
                  <a:lnTo>
                    <a:pt x="0" y="380999"/>
                  </a:lnTo>
                  <a:lnTo>
                    <a:pt x="0" y="405129"/>
                  </a:lnTo>
                  <a:lnTo>
                    <a:pt x="45890" y="431799"/>
                  </a:lnTo>
                  <a:lnTo>
                    <a:pt x="48582" y="440689"/>
                  </a:lnTo>
                  <a:lnTo>
                    <a:pt x="51907" y="449579"/>
                  </a:lnTo>
                  <a:lnTo>
                    <a:pt x="55823" y="457199"/>
                  </a:lnTo>
                  <a:lnTo>
                    <a:pt x="60286" y="466089"/>
                  </a:lnTo>
                  <a:lnTo>
                    <a:pt x="44090" y="488949"/>
                  </a:lnTo>
                  <a:lnTo>
                    <a:pt x="40709" y="496569"/>
                  </a:lnTo>
                  <a:lnTo>
                    <a:pt x="39985" y="502919"/>
                  </a:lnTo>
                  <a:lnTo>
                    <a:pt x="41876" y="510539"/>
                  </a:lnTo>
                  <a:lnTo>
                    <a:pt x="69306" y="538479"/>
                  </a:lnTo>
                  <a:lnTo>
                    <a:pt x="83802" y="539749"/>
                  </a:lnTo>
                  <a:lnTo>
                    <a:pt x="90882" y="535939"/>
                  </a:lnTo>
                  <a:lnTo>
                    <a:pt x="113826" y="519429"/>
                  </a:lnTo>
                  <a:lnTo>
                    <a:pt x="324451" y="519429"/>
                  </a:lnTo>
                  <a:lnTo>
                    <a:pt x="327082" y="516889"/>
                  </a:lnTo>
                  <a:lnTo>
                    <a:pt x="331354" y="510539"/>
                  </a:lnTo>
                  <a:lnTo>
                    <a:pt x="333266" y="502919"/>
                  </a:lnTo>
                  <a:lnTo>
                    <a:pt x="332648" y="496569"/>
                  </a:lnTo>
                  <a:lnTo>
                    <a:pt x="329331" y="488949"/>
                  </a:lnTo>
                  <a:lnTo>
                    <a:pt x="313133" y="466089"/>
                  </a:lnTo>
                  <a:lnTo>
                    <a:pt x="317599" y="457199"/>
                  </a:lnTo>
                  <a:lnTo>
                    <a:pt x="186713" y="457199"/>
                  </a:lnTo>
                  <a:lnTo>
                    <a:pt x="137109" y="434339"/>
                  </a:lnTo>
                  <a:lnTo>
                    <a:pt x="122733" y="398779"/>
                  </a:lnTo>
                  <a:lnTo>
                    <a:pt x="123667" y="380999"/>
                  </a:lnTo>
                  <a:lnTo>
                    <a:pt x="156594" y="336549"/>
                  </a:lnTo>
                  <a:lnTo>
                    <a:pt x="192644" y="328929"/>
                  </a:lnTo>
                  <a:lnTo>
                    <a:pt x="317599" y="328929"/>
                  </a:lnTo>
                  <a:lnTo>
                    <a:pt x="313133" y="320039"/>
                  </a:lnTo>
                  <a:lnTo>
                    <a:pt x="329330" y="297179"/>
                  </a:lnTo>
                  <a:lnTo>
                    <a:pt x="332648" y="289559"/>
                  </a:lnTo>
                  <a:lnTo>
                    <a:pt x="333266" y="283209"/>
                  </a:lnTo>
                  <a:lnTo>
                    <a:pt x="331354" y="275589"/>
                  </a:lnTo>
                  <a:lnTo>
                    <a:pt x="327082" y="269239"/>
                  </a:lnTo>
                  <a:lnTo>
                    <a:pt x="324451" y="266699"/>
                  </a:lnTo>
                  <a:lnTo>
                    <a:pt x="113377" y="266699"/>
                  </a:lnTo>
                  <a:lnTo>
                    <a:pt x="90433" y="250189"/>
                  </a:lnTo>
                  <a:lnTo>
                    <a:pt x="83549" y="246379"/>
                  </a:lnTo>
                  <a:close/>
                </a:path>
                <a:path w="580390" h="579120">
                  <a:moveTo>
                    <a:pt x="324451" y="519429"/>
                  </a:moveTo>
                  <a:lnTo>
                    <a:pt x="260042" y="519429"/>
                  </a:lnTo>
                  <a:lnTo>
                    <a:pt x="282543" y="535939"/>
                  </a:lnTo>
                  <a:lnTo>
                    <a:pt x="289424" y="538479"/>
                  </a:lnTo>
                  <a:lnTo>
                    <a:pt x="296770" y="539749"/>
                  </a:lnTo>
                  <a:lnTo>
                    <a:pt x="303863" y="537209"/>
                  </a:lnTo>
                  <a:lnTo>
                    <a:pt x="309985" y="533399"/>
                  </a:lnTo>
                  <a:lnTo>
                    <a:pt x="324451" y="519429"/>
                  </a:lnTo>
                  <a:close/>
                </a:path>
                <a:path w="580390" h="579120">
                  <a:moveTo>
                    <a:pt x="317599" y="328929"/>
                  </a:moveTo>
                  <a:lnTo>
                    <a:pt x="192644" y="328929"/>
                  </a:lnTo>
                  <a:lnTo>
                    <a:pt x="211006" y="334009"/>
                  </a:lnTo>
                  <a:lnTo>
                    <a:pt x="227251" y="342899"/>
                  </a:lnTo>
                  <a:lnTo>
                    <a:pt x="239743" y="356869"/>
                  </a:lnTo>
                  <a:lnTo>
                    <a:pt x="247764" y="374649"/>
                  </a:lnTo>
                  <a:lnTo>
                    <a:pt x="250597" y="393699"/>
                  </a:lnTo>
                  <a:lnTo>
                    <a:pt x="245550" y="417829"/>
                  </a:lnTo>
                  <a:lnTo>
                    <a:pt x="231813" y="438149"/>
                  </a:lnTo>
                  <a:lnTo>
                    <a:pt x="211497" y="452119"/>
                  </a:lnTo>
                  <a:lnTo>
                    <a:pt x="186713" y="457199"/>
                  </a:lnTo>
                  <a:lnTo>
                    <a:pt x="317599" y="457199"/>
                  </a:lnTo>
                  <a:lnTo>
                    <a:pt x="321515" y="448309"/>
                  </a:lnTo>
                  <a:lnTo>
                    <a:pt x="324840" y="439419"/>
                  </a:lnTo>
                  <a:lnTo>
                    <a:pt x="327531" y="430529"/>
                  </a:lnTo>
                  <a:lnTo>
                    <a:pt x="362602" y="424179"/>
                  </a:lnTo>
                  <a:lnTo>
                    <a:pt x="368303" y="419099"/>
                  </a:lnTo>
                  <a:lnTo>
                    <a:pt x="372063" y="412749"/>
                  </a:lnTo>
                  <a:lnTo>
                    <a:pt x="373420" y="405129"/>
                  </a:lnTo>
                  <a:lnTo>
                    <a:pt x="373420" y="380999"/>
                  </a:lnTo>
                  <a:lnTo>
                    <a:pt x="327531" y="354329"/>
                  </a:lnTo>
                  <a:lnTo>
                    <a:pt x="324840" y="345439"/>
                  </a:lnTo>
                  <a:lnTo>
                    <a:pt x="321515" y="336549"/>
                  </a:lnTo>
                  <a:lnTo>
                    <a:pt x="317599" y="328929"/>
                  </a:lnTo>
                  <a:close/>
                </a:path>
                <a:path w="580390" h="579120">
                  <a:moveTo>
                    <a:pt x="540522" y="219710"/>
                  </a:moveTo>
                  <a:lnTo>
                    <a:pt x="326182" y="219709"/>
                  </a:lnTo>
                  <a:lnTo>
                    <a:pt x="333351" y="228599"/>
                  </a:lnTo>
                  <a:lnTo>
                    <a:pt x="341365" y="237489"/>
                  </a:lnTo>
                  <a:lnTo>
                    <a:pt x="350224" y="246379"/>
                  </a:lnTo>
                  <a:lnTo>
                    <a:pt x="359927" y="252729"/>
                  </a:lnTo>
                  <a:lnTo>
                    <a:pt x="357678" y="279399"/>
                  </a:lnTo>
                  <a:lnTo>
                    <a:pt x="396819" y="307339"/>
                  </a:lnTo>
                  <a:lnTo>
                    <a:pt x="404298" y="307339"/>
                  </a:lnTo>
                  <a:lnTo>
                    <a:pt x="411440" y="306069"/>
                  </a:lnTo>
                  <a:lnTo>
                    <a:pt x="417570" y="300989"/>
                  </a:lnTo>
                  <a:lnTo>
                    <a:pt x="422012" y="294639"/>
                  </a:lnTo>
                  <a:lnTo>
                    <a:pt x="432807" y="271779"/>
                  </a:lnTo>
                  <a:lnTo>
                    <a:pt x="444597" y="270509"/>
                  </a:lnTo>
                  <a:lnTo>
                    <a:pt x="456260" y="267970"/>
                  </a:lnTo>
                  <a:lnTo>
                    <a:pt x="467670" y="264160"/>
                  </a:lnTo>
                  <a:lnTo>
                    <a:pt x="478701" y="260350"/>
                  </a:lnTo>
                  <a:lnTo>
                    <a:pt x="539124" y="260350"/>
                  </a:lnTo>
                  <a:lnTo>
                    <a:pt x="544385" y="255270"/>
                  </a:lnTo>
                  <a:lnTo>
                    <a:pt x="543935" y="255270"/>
                  </a:lnTo>
                  <a:lnTo>
                    <a:pt x="548408" y="248920"/>
                  </a:lnTo>
                  <a:lnTo>
                    <a:pt x="550349" y="242570"/>
                  </a:lnTo>
                  <a:lnTo>
                    <a:pt x="549757" y="234950"/>
                  </a:lnTo>
                  <a:lnTo>
                    <a:pt x="546634" y="228600"/>
                  </a:lnTo>
                  <a:lnTo>
                    <a:pt x="540522" y="219710"/>
                  </a:lnTo>
                  <a:close/>
                </a:path>
                <a:path w="580390" h="579120">
                  <a:moveTo>
                    <a:pt x="539124" y="260350"/>
                  </a:moveTo>
                  <a:lnTo>
                    <a:pt x="478701" y="260350"/>
                  </a:lnTo>
                  <a:lnTo>
                    <a:pt x="499846" y="274320"/>
                  </a:lnTo>
                  <a:lnTo>
                    <a:pt x="506727" y="278130"/>
                  </a:lnTo>
                  <a:lnTo>
                    <a:pt x="514073" y="278130"/>
                  </a:lnTo>
                  <a:lnTo>
                    <a:pt x="521166" y="276860"/>
                  </a:lnTo>
                  <a:lnTo>
                    <a:pt x="527288" y="271780"/>
                  </a:lnTo>
                  <a:lnTo>
                    <a:pt x="539124" y="260350"/>
                  </a:lnTo>
                  <a:close/>
                </a:path>
                <a:path w="580390" h="579120">
                  <a:moveTo>
                    <a:pt x="198406" y="205739"/>
                  </a:moveTo>
                  <a:lnTo>
                    <a:pt x="160446" y="210819"/>
                  </a:lnTo>
                  <a:lnTo>
                    <a:pt x="148470" y="252729"/>
                  </a:lnTo>
                  <a:lnTo>
                    <a:pt x="130415" y="257809"/>
                  </a:lnTo>
                  <a:lnTo>
                    <a:pt x="121705" y="261619"/>
                  </a:lnTo>
                  <a:lnTo>
                    <a:pt x="113377" y="266699"/>
                  </a:lnTo>
                  <a:lnTo>
                    <a:pt x="259143" y="266699"/>
                  </a:lnTo>
                  <a:lnTo>
                    <a:pt x="250885" y="261619"/>
                  </a:lnTo>
                  <a:lnTo>
                    <a:pt x="242330" y="257809"/>
                  </a:lnTo>
                  <a:lnTo>
                    <a:pt x="224505" y="252729"/>
                  </a:lnTo>
                  <a:lnTo>
                    <a:pt x="219551" y="223519"/>
                  </a:lnTo>
                  <a:lnTo>
                    <a:pt x="216944" y="217169"/>
                  </a:lnTo>
                  <a:lnTo>
                    <a:pt x="212186" y="210819"/>
                  </a:lnTo>
                  <a:lnTo>
                    <a:pt x="205824" y="207009"/>
                  </a:lnTo>
                  <a:lnTo>
                    <a:pt x="198406" y="205739"/>
                  </a:lnTo>
                  <a:close/>
                </a:path>
                <a:path w="580390" h="579120">
                  <a:moveTo>
                    <a:pt x="296770" y="246379"/>
                  </a:moveTo>
                  <a:lnTo>
                    <a:pt x="289424" y="246379"/>
                  </a:lnTo>
                  <a:lnTo>
                    <a:pt x="282543" y="250189"/>
                  </a:lnTo>
                  <a:lnTo>
                    <a:pt x="259143" y="266699"/>
                  </a:lnTo>
                  <a:lnTo>
                    <a:pt x="324451" y="266699"/>
                  </a:lnTo>
                  <a:lnTo>
                    <a:pt x="309985" y="252729"/>
                  </a:lnTo>
                  <a:lnTo>
                    <a:pt x="303863" y="247649"/>
                  </a:lnTo>
                  <a:lnTo>
                    <a:pt x="296770" y="246379"/>
                  </a:lnTo>
                  <a:close/>
                </a:path>
                <a:path w="580390" h="579120">
                  <a:moveTo>
                    <a:pt x="337542" y="29209"/>
                  </a:moveTo>
                  <a:lnTo>
                    <a:pt x="303012" y="58419"/>
                  </a:lnTo>
                  <a:lnTo>
                    <a:pt x="301099" y="66039"/>
                  </a:lnTo>
                  <a:lnTo>
                    <a:pt x="301718" y="73659"/>
                  </a:lnTo>
                  <a:lnTo>
                    <a:pt x="305037" y="80009"/>
                  </a:lnTo>
                  <a:lnTo>
                    <a:pt x="319885" y="100329"/>
                  </a:lnTo>
                  <a:lnTo>
                    <a:pt x="315075" y="111759"/>
                  </a:lnTo>
                  <a:lnTo>
                    <a:pt x="311447" y="123189"/>
                  </a:lnTo>
                  <a:lnTo>
                    <a:pt x="309001" y="134619"/>
                  </a:lnTo>
                  <a:lnTo>
                    <a:pt x="307736" y="147319"/>
                  </a:lnTo>
                  <a:lnTo>
                    <a:pt x="284342" y="157479"/>
                  </a:lnTo>
                  <a:lnTo>
                    <a:pt x="277887" y="162559"/>
                  </a:lnTo>
                  <a:lnTo>
                    <a:pt x="273542" y="167639"/>
                  </a:lnTo>
                  <a:lnTo>
                    <a:pt x="271560" y="175259"/>
                  </a:lnTo>
                  <a:lnTo>
                    <a:pt x="272192" y="182879"/>
                  </a:lnTo>
                  <a:lnTo>
                    <a:pt x="286478" y="218439"/>
                  </a:lnTo>
                  <a:lnTo>
                    <a:pt x="300989" y="222249"/>
                  </a:lnTo>
                  <a:lnTo>
                    <a:pt x="326182" y="219709"/>
                  </a:lnTo>
                  <a:lnTo>
                    <a:pt x="540522" y="219710"/>
                  </a:lnTo>
                  <a:lnTo>
                    <a:pt x="531791" y="207010"/>
                  </a:lnTo>
                  <a:lnTo>
                    <a:pt x="535530" y="198120"/>
                  </a:lnTo>
                  <a:lnTo>
                    <a:pt x="421814" y="198119"/>
                  </a:lnTo>
                  <a:lnTo>
                    <a:pt x="383468" y="166369"/>
                  </a:lnTo>
                  <a:lnTo>
                    <a:pt x="381521" y="153669"/>
                  </a:lnTo>
                  <a:lnTo>
                    <a:pt x="383468" y="140969"/>
                  </a:lnTo>
                  <a:lnTo>
                    <a:pt x="389000" y="128269"/>
                  </a:lnTo>
                  <a:lnTo>
                    <a:pt x="397652" y="119379"/>
                  </a:lnTo>
                  <a:lnTo>
                    <a:pt x="408963" y="111759"/>
                  </a:lnTo>
                  <a:lnTo>
                    <a:pt x="421814" y="109219"/>
                  </a:lnTo>
                  <a:lnTo>
                    <a:pt x="575281" y="109220"/>
                  </a:lnTo>
                  <a:lnTo>
                    <a:pt x="573182" y="101600"/>
                  </a:lnTo>
                  <a:lnTo>
                    <a:pt x="569723" y="95250"/>
                  </a:lnTo>
                  <a:lnTo>
                    <a:pt x="564408" y="90170"/>
                  </a:lnTo>
                  <a:lnTo>
                    <a:pt x="562187" y="88900"/>
                  </a:lnTo>
                  <a:lnTo>
                    <a:pt x="525039" y="88900"/>
                  </a:lnTo>
                  <a:lnTo>
                    <a:pt x="517806" y="78740"/>
                  </a:lnTo>
                  <a:lnTo>
                    <a:pt x="509687" y="69850"/>
                  </a:lnTo>
                  <a:lnTo>
                    <a:pt x="500807" y="62230"/>
                  </a:lnTo>
                  <a:lnTo>
                    <a:pt x="491294" y="54610"/>
                  </a:lnTo>
                  <a:lnTo>
                    <a:pt x="491971" y="46990"/>
                  </a:lnTo>
                  <a:lnTo>
                    <a:pt x="372520" y="46989"/>
                  </a:lnTo>
                  <a:lnTo>
                    <a:pt x="351825" y="33019"/>
                  </a:lnTo>
                  <a:lnTo>
                    <a:pt x="344937" y="30479"/>
                  </a:lnTo>
                  <a:lnTo>
                    <a:pt x="337542" y="29209"/>
                  </a:lnTo>
                  <a:close/>
                </a:path>
                <a:path w="580390" h="579120">
                  <a:moveTo>
                    <a:pt x="575281" y="109220"/>
                  </a:moveTo>
                  <a:lnTo>
                    <a:pt x="434834" y="109219"/>
                  </a:lnTo>
                  <a:lnTo>
                    <a:pt x="447179" y="114299"/>
                  </a:lnTo>
                  <a:lnTo>
                    <a:pt x="458006" y="121920"/>
                  </a:lnTo>
                  <a:lnTo>
                    <a:pt x="463459" y="128270"/>
                  </a:lnTo>
                  <a:lnTo>
                    <a:pt x="467563" y="135890"/>
                  </a:lnTo>
                  <a:lnTo>
                    <a:pt x="470149" y="144780"/>
                  </a:lnTo>
                  <a:lnTo>
                    <a:pt x="471049" y="153670"/>
                  </a:lnTo>
                  <a:lnTo>
                    <a:pt x="470149" y="162560"/>
                  </a:lnTo>
                  <a:lnTo>
                    <a:pt x="447179" y="193039"/>
                  </a:lnTo>
                  <a:lnTo>
                    <a:pt x="434834" y="198119"/>
                  </a:lnTo>
                  <a:lnTo>
                    <a:pt x="535530" y="198120"/>
                  </a:lnTo>
                  <a:lnTo>
                    <a:pt x="536598" y="195580"/>
                  </a:lnTo>
                  <a:lnTo>
                    <a:pt x="540224" y="184150"/>
                  </a:lnTo>
                  <a:lnTo>
                    <a:pt x="542670" y="172720"/>
                  </a:lnTo>
                  <a:lnTo>
                    <a:pt x="543935" y="161290"/>
                  </a:lnTo>
                  <a:lnTo>
                    <a:pt x="567329" y="149860"/>
                  </a:lnTo>
                  <a:lnTo>
                    <a:pt x="573594" y="146050"/>
                  </a:lnTo>
                  <a:lnTo>
                    <a:pt x="577960" y="139700"/>
                  </a:lnTo>
                  <a:lnTo>
                    <a:pt x="580048" y="132080"/>
                  </a:lnTo>
                  <a:lnTo>
                    <a:pt x="579479" y="124460"/>
                  </a:lnTo>
                  <a:lnTo>
                    <a:pt x="575281" y="109220"/>
                  </a:lnTo>
                  <a:close/>
                </a:path>
                <a:path w="580390" h="579120">
                  <a:moveTo>
                    <a:pt x="557744" y="86360"/>
                  </a:moveTo>
                  <a:lnTo>
                    <a:pt x="550238" y="86360"/>
                  </a:lnTo>
                  <a:lnTo>
                    <a:pt x="525039" y="88900"/>
                  </a:lnTo>
                  <a:lnTo>
                    <a:pt x="562187" y="88900"/>
                  </a:lnTo>
                  <a:lnTo>
                    <a:pt x="557744" y="86360"/>
                  </a:lnTo>
                  <a:close/>
                </a:path>
                <a:path w="580390" h="579120">
                  <a:moveTo>
                    <a:pt x="446933" y="0"/>
                  </a:moveTo>
                  <a:lnTo>
                    <a:pt x="439838" y="2539"/>
                  </a:lnTo>
                  <a:lnTo>
                    <a:pt x="433841" y="6349"/>
                  </a:lnTo>
                  <a:lnTo>
                    <a:pt x="429658" y="12699"/>
                  </a:lnTo>
                  <a:lnTo>
                    <a:pt x="418864" y="35559"/>
                  </a:lnTo>
                  <a:lnTo>
                    <a:pt x="406814" y="36829"/>
                  </a:lnTo>
                  <a:lnTo>
                    <a:pt x="395017" y="39369"/>
                  </a:lnTo>
                  <a:lnTo>
                    <a:pt x="383558" y="43179"/>
                  </a:lnTo>
                  <a:lnTo>
                    <a:pt x="372520" y="46989"/>
                  </a:lnTo>
                  <a:lnTo>
                    <a:pt x="491971" y="46990"/>
                  </a:lnTo>
                  <a:lnTo>
                    <a:pt x="493549" y="29210"/>
                  </a:lnTo>
                  <a:lnTo>
                    <a:pt x="492853" y="21590"/>
                  </a:lnTo>
                  <a:lnTo>
                    <a:pt x="489667" y="15240"/>
                  </a:lnTo>
                  <a:lnTo>
                    <a:pt x="484373" y="10160"/>
                  </a:lnTo>
                  <a:lnTo>
                    <a:pt x="477352" y="6350"/>
                  </a:lnTo>
                  <a:lnTo>
                    <a:pt x="454408" y="1270"/>
                  </a:lnTo>
                  <a:lnTo>
                    <a:pt x="446933" y="0"/>
                  </a:lnTo>
                  <a:close/>
                </a:path>
              </a:pathLst>
            </a:custGeom>
            <a:solidFill>
              <a:srgbClr val="FFFFFF"/>
            </a:solidFill>
          </p:spPr>
          <p:txBody>
            <a:bodyPr wrap="square" lIns="0" tIns="0" rIns="0" bIns="0" rtlCol="0"/>
            <a:lstStyle/>
            <a:p>
              <a:endParaRPr>
                <a:solidFill>
                  <a:prstClr val="black"/>
                </a:solidFill>
                <a:latin typeface="Calibri"/>
              </a:endParaRPr>
            </a:p>
          </p:txBody>
        </p:sp>
      </p:grpSp>
      <p:sp>
        <p:nvSpPr>
          <p:cNvPr id="14" name="object 14"/>
          <p:cNvSpPr txBox="1"/>
          <p:nvPr/>
        </p:nvSpPr>
        <p:spPr>
          <a:xfrm>
            <a:off x="969073" y="9703517"/>
            <a:ext cx="5920740" cy="1776730"/>
          </a:xfrm>
          <a:prstGeom prst="rect">
            <a:avLst/>
          </a:prstGeom>
        </p:spPr>
        <p:txBody>
          <a:bodyPr vert="horz" wrap="square" lIns="0" tIns="17780" rIns="0" bIns="0" rtlCol="0">
            <a:spAutoFit/>
          </a:bodyPr>
          <a:lstStyle/>
          <a:p>
            <a:pPr marL="688340">
              <a:spcBef>
                <a:spcPts val="140"/>
              </a:spcBef>
            </a:pPr>
            <a:r>
              <a:rPr sz="2350" b="1" spc="-5" dirty="0">
                <a:solidFill>
                  <a:srgbClr val="C31212"/>
                </a:solidFill>
                <a:latin typeface="Calibri"/>
                <a:cs typeface="Calibri"/>
              </a:rPr>
              <a:t>MÓDSZERTAN</a:t>
            </a:r>
            <a:endParaRPr sz="2350">
              <a:solidFill>
                <a:prstClr val="black"/>
              </a:solidFill>
              <a:latin typeface="Calibri"/>
              <a:cs typeface="Calibri"/>
            </a:endParaRPr>
          </a:p>
          <a:p>
            <a:pPr>
              <a:spcBef>
                <a:spcPts val="25"/>
              </a:spcBef>
            </a:pPr>
            <a:endParaRPr sz="2950">
              <a:solidFill>
                <a:prstClr val="black"/>
              </a:solidFill>
              <a:latin typeface="Calibri"/>
              <a:cs typeface="Calibri"/>
            </a:endParaRPr>
          </a:p>
          <a:p>
            <a:pPr marL="240029" indent="-227965">
              <a:buFont typeface="Arial"/>
              <a:buChar char="•"/>
              <a:tabLst>
                <a:tab pos="240029" algn="l"/>
                <a:tab pos="240665" algn="l"/>
              </a:tabLst>
            </a:pPr>
            <a:r>
              <a:rPr sz="1850" dirty="0">
                <a:solidFill>
                  <a:prstClr val="black"/>
                </a:solidFill>
                <a:latin typeface="Calibri"/>
                <a:cs typeface="Calibri"/>
              </a:rPr>
              <a:t>Adszorbens: </a:t>
            </a:r>
            <a:r>
              <a:rPr sz="1850" spc="5" dirty="0">
                <a:solidFill>
                  <a:prstClr val="black"/>
                </a:solidFill>
                <a:latin typeface="Calibri"/>
                <a:cs typeface="Calibri"/>
              </a:rPr>
              <a:t>Arenosol </a:t>
            </a:r>
            <a:r>
              <a:rPr sz="1850" spc="10" dirty="0">
                <a:solidFill>
                  <a:prstClr val="black"/>
                </a:solidFill>
                <a:latin typeface="Calibri"/>
                <a:cs typeface="Calibri"/>
              </a:rPr>
              <a:t>(0-20</a:t>
            </a:r>
            <a:r>
              <a:rPr sz="1850" dirty="0">
                <a:solidFill>
                  <a:prstClr val="black"/>
                </a:solidFill>
                <a:latin typeface="Calibri"/>
                <a:cs typeface="Calibri"/>
              </a:rPr>
              <a:t> </a:t>
            </a:r>
            <a:r>
              <a:rPr sz="1850" spc="10" dirty="0">
                <a:solidFill>
                  <a:prstClr val="black"/>
                </a:solidFill>
                <a:latin typeface="Calibri"/>
                <a:cs typeface="Calibri"/>
              </a:rPr>
              <a:t>cm)</a:t>
            </a:r>
            <a:endParaRPr sz="1850">
              <a:solidFill>
                <a:prstClr val="black"/>
              </a:solidFill>
              <a:latin typeface="Calibri"/>
              <a:cs typeface="Calibri"/>
            </a:endParaRPr>
          </a:p>
          <a:p>
            <a:pPr marL="836294" marR="5080">
              <a:lnSpc>
                <a:spcPct val="101600"/>
              </a:lnSpc>
              <a:spcBef>
                <a:spcPts val="565"/>
              </a:spcBef>
            </a:pPr>
            <a:r>
              <a:rPr sz="1850" spc="15" dirty="0">
                <a:solidFill>
                  <a:prstClr val="black"/>
                </a:solidFill>
                <a:latin typeface="Calibri"/>
                <a:cs typeface="Calibri"/>
              </a:rPr>
              <a:t>A </a:t>
            </a:r>
            <a:r>
              <a:rPr sz="1850" spc="-5" dirty="0">
                <a:solidFill>
                  <a:prstClr val="black"/>
                </a:solidFill>
                <a:latin typeface="Calibri"/>
                <a:cs typeface="Calibri"/>
              </a:rPr>
              <a:t>szántóföldet </a:t>
            </a:r>
            <a:r>
              <a:rPr sz="1850" spc="10" dirty="0">
                <a:solidFill>
                  <a:prstClr val="black"/>
                </a:solidFill>
                <a:latin typeface="Calibri"/>
                <a:cs typeface="Calibri"/>
              </a:rPr>
              <a:t>a </a:t>
            </a:r>
            <a:r>
              <a:rPr sz="1850" spc="5" dirty="0">
                <a:solidFill>
                  <a:prstClr val="black"/>
                </a:solidFill>
                <a:latin typeface="Calibri"/>
                <a:cs typeface="Calibri"/>
              </a:rPr>
              <a:t>Gerje-patak </a:t>
            </a:r>
            <a:r>
              <a:rPr sz="1850" spc="-5" dirty="0">
                <a:solidFill>
                  <a:prstClr val="black"/>
                </a:solidFill>
                <a:latin typeface="Calibri"/>
                <a:cs typeface="Calibri"/>
              </a:rPr>
              <a:t>vizével </a:t>
            </a:r>
            <a:r>
              <a:rPr sz="1850" dirty="0">
                <a:solidFill>
                  <a:prstClr val="black"/>
                </a:solidFill>
                <a:latin typeface="Calibri"/>
                <a:cs typeface="Calibri"/>
              </a:rPr>
              <a:t>öntözik, </a:t>
            </a:r>
            <a:r>
              <a:rPr sz="1850" spc="10" dirty="0">
                <a:solidFill>
                  <a:prstClr val="black"/>
                </a:solidFill>
                <a:latin typeface="Calibri"/>
                <a:cs typeface="Calibri"/>
              </a:rPr>
              <a:t>amely a  </a:t>
            </a:r>
            <a:r>
              <a:rPr sz="1850" spc="5" dirty="0">
                <a:solidFill>
                  <a:prstClr val="black"/>
                </a:solidFill>
                <a:latin typeface="Calibri"/>
                <a:cs typeface="Calibri"/>
              </a:rPr>
              <a:t>helyi </a:t>
            </a:r>
            <a:r>
              <a:rPr sz="1850" dirty="0">
                <a:solidFill>
                  <a:prstClr val="black"/>
                </a:solidFill>
                <a:latin typeface="Calibri"/>
                <a:cs typeface="Calibri"/>
              </a:rPr>
              <a:t>szennyvíztisztító </a:t>
            </a:r>
            <a:r>
              <a:rPr sz="1850" spc="5" dirty="0">
                <a:solidFill>
                  <a:prstClr val="black"/>
                </a:solidFill>
                <a:latin typeface="Calibri"/>
                <a:cs typeface="Calibri"/>
              </a:rPr>
              <a:t>telep</a:t>
            </a:r>
            <a:r>
              <a:rPr sz="1850" spc="-20" dirty="0">
                <a:solidFill>
                  <a:prstClr val="black"/>
                </a:solidFill>
                <a:latin typeface="Calibri"/>
                <a:cs typeface="Calibri"/>
              </a:rPr>
              <a:t> </a:t>
            </a:r>
            <a:r>
              <a:rPr sz="1850" dirty="0">
                <a:solidFill>
                  <a:prstClr val="black"/>
                </a:solidFill>
                <a:latin typeface="Calibri"/>
                <a:cs typeface="Calibri"/>
              </a:rPr>
              <a:t>szennyvizeinek</a:t>
            </a:r>
            <a:endParaRPr sz="1850">
              <a:solidFill>
                <a:prstClr val="black"/>
              </a:solidFill>
              <a:latin typeface="Calibri"/>
              <a:cs typeface="Calibri"/>
            </a:endParaRPr>
          </a:p>
        </p:txBody>
      </p:sp>
      <p:grpSp>
        <p:nvGrpSpPr>
          <p:cNvPr id="15" name="object 15"/>
          <p:cNvGrpSpPr/>
          <p:nvPr/>
        </p:nvGrpSpPr>
        <p:grpSpPr>
          <a:xfrm>
            <a:off x="5758019" y="2828145"/>
            <a:ext cx="8836025" cy="12767310"/>
            <a:chOff x="5332568" y="2828145"/>
            <a:chExt cx="8836025" cy="12767310"/>
          </a:xfrm>
        </p:grpSpPr>
        <p:sp>
          <p:nvSpPr>
            <p:cNvPr id="16" name="object 16"/>
            <p:cNvSpPr/>
            <p:nvPr/>
          </p:nvSpPr>
          <p:spPr>
            <a:xfrm>
              <a:off x="5332568" y="10799768"/>
              <a:ext cx="3729821" cy="4795356"/>
            </a:xfrm>
            <a:prstGeom prst="rect">
              <a:avLst/>
            </a:prstGeom>
            <a:blipFill>
              <a:blip r:embed="rId3" cstate="print"/>
              <a:stretch>
                <a:fillRect/>
              </a:stretch>
            </a:blipFill>
          </p:spPr>
          <p:txBody>
            <a:bodyPr wrap="square" lIns="0" tIns="0" rIns="0" bIns="0" rtlCol="0"/>
            <a:lstStyle/>
            <a:p>
              <a:endParaRPr>
                <a:solidFill>
                  <a:prstClr val="black"/>
                </a:solidFill>
                <a:latin typeface="Calibri"/>
              </a:endParaRPr>
            </a:p>
          </p:txBody>
        </p:sp>
        <p:sp>
          <p:nvSpPr>
            <p:cNvPr id="17" name="object 17"/>
            <p:cNvSpPr/>
            <p:nvPr/>
          </p:nvSpPr>
          <p:spPr>
            <a:xfrm>
              <a:off x="8345570" y="3120194"/>
              <a:ext cx="5822715" cy="3803429"/>
            </a:xfrm>
            <a:prstGeom prst="rect">
              <a:avLst/>
            </a:prstGeom>
            <a:blipFill>
              <a:blip r:embed="rId4" cstate="print"/>
              <a:stretch>
                <a:fillRect/>
              </a:stretch>
            </a:blipFill>
          </p:spPr>
          <p:txBody>
            <a:bodyPr wrap="square" lIns="0" tIns="0" rIns="0" bIns="0" rtlCol="0"/>
            <a:lstStyle/>
            <a:p>
              <a:endParaRPr>
                <a:solidFill>
                  <a:prstClr val="black"/>
                </a:solidFill>
                <a:latin typeface="Calibri"/>
              </a:endParaRPr>
            </a:p>
          </p:txBody>
        </p:sp>
        <p:sp>
          <p:nvSpPr>
            <p:cNvPr id="18" name="object 18"/>
            <p:cNvSpPr/>
            <p:nvPr/>
          </p:nvSpPr>
          <p:spPr>
            <a:xfrm>
              <a:off x="8427888" y="3202512"/>
              <a:ext cx="5589905" cy="3570604"/>
            </a:xfrm>
            <a:custGeom>
              <a:avLst/>
              <a:gdLst/>
              <a:ahLst/>
              <a:cxnLst/>
              <a:rect l="l" t="t" r="r" b="b"/>
              <a:pathLst>
                <a:path w="5589905" h="3570604">
                  <a:moveTo>
                    <a:pt x="5133276" y="0"/>
                  </a:moveTo>
                  <a:lnTo>
                    <a:pt x="456444" y="0"/>
                  </a:lnTo>
                  <a:lnTo>
                    <a:pt x="409776" y="2356"/>
                  </a:lnTo>
                  <a:lnTo>
                    <a:pt x="364456" y="9273"/>
                  </a:lnTo>
                  <a:lnTo>
                    <a:pt x="320714" y="20521"/>
                  </a:lnTo>
                  <a:lnTo>
                    <a:pt x="278778" y="35870"/>
                  </a:lnTo>
                  <a:lnTo>
                    <a:pt x="238878" y="55091"/>
                  </a:lnTo>
                  <a:lnTo>
                    <a:pt x="201244" y="77954"/>
                  </a:lnTo>
                  <a:lnTo>
                    <a:pt x="166105" y="104231"/>
                  </a:lnTo>
                  <a:lnTo>
                    <a:pt x="133691" y="133691"/>
                  </a:lnTo>
                  <a:lnTo>
                    <a:pt x="104231" y="166105"/>
                  </a:lnTo>
                  <a:lnTo>
                    <a:pt x="77954" y="201244"/>
                  </a:lnTo>
                  <a:lnTo>
                    <a:pt x="55091" y="238878"/>
                  </a:lnTo>
                  <a:lnTo>
                    <a:pt x="35870" y="278778"/>
                  </a:lnTo>
                  <a:lnTo>
                    <a:pt x="20521" y="320714"/>
                  </a:lnTo>
                  <a:lnTo>
                    <a:pt x="9273" y="364456"/>
                  </a:lnTo>
                  <a:lnTo>
                    <a:pt x="2356" y="409776"/>
                  </a:lnTo>
                  <a:lnTo>
                    <a:pt x="0" y="456444"/>
                  </a:lnTo>
                  <a:lnTo>
                    <a:pt x="0" y="3113990"/>
                  </a:lnTo>
                  <a:lnTo>
                    <a:pt x="2356" y="3160658"/>
                  </a:lnTo>
                  <a:lnTo>
                    <a:pt x="9273" y="3205978"/>
                  </a:lnTo>
                  <a:lnTo>
                    <a:pt x="20521" y="3249721"/>
                  </a:lnTo>
                  <a:lnTo>
                    <a:pt x="35870" y="3291657"/>
                  </a:lnTo>
                  <a:lnTo>
                    <a:pt x="55091" y="3331556"/>
                  </a:lnTo>
                  <a:lnTo>
                    <a:pt x="77954" y="3369190"/>
                  </a:lnTo>
                  <a:lnTo>
                    <a:pt x="104231" y="3404329"/>
                  </a:lnTo>
                  <a:lnTo>
                    <a:pt x="133691" y="3436743"/>
                  </a:lnTo>
                  <a:lnTo>
                    <a:pt x="166105" y="3466203"/>
                  </a:lnTo>
                  <a:lnTo>
                    <a:pt x="201244" y="3492480"/>
                  </a:lnTo>
                  <a:lnTo>
                    <a:pt x="238878" y="3515343"/>
                  </a:lnTo>
                  <a:lnTo>
                    <a:pt x="278778" y="3534564"/>
                  </a:lnTo>
                  <a:lnTo>
                    <a:pt x="320714" y="3549914"/>
                  </a:lnTo>
                  <a:lnTo>
                    <a:pt x="364456" y="3561161"/>
                  </a:lnTo>
                  <a:lnTo>
                    <a:pt x="409776" y="3568078"/>
                  </a:lnTo>
                  <a:lnTo>
                    <a:pt x="456444" y="3570435"/>
                  </a:lnTo>
                  <a:lnTo>
                    <a:pt x="5133276" y="3570435"/>
                  </a:lnTo>
                  <a:lnTo>
                    <a:pt x="5179944" y="3568078"/>
                  </a:lnTo>
                  <a:lnTo>
                    <a:pt x="5225264" y="3561161"/>
                  </a:lnTo>
                  <a:lnTo>
                    <a:pt x="5269007" y="3549914"/>
                  </a:lnTo>
                  <a:lnTo>
                    <a:pt x="5310943" y="3534564"/>
                  </a:lnTo>
                  <a:lnTo>
                    <a:pt x="5350842" y="3515343"/>
                  </a:lnTo>
                  <a:lnTo>
                    <a:pt x="5388476" y="3492480"/>
                  </a:lnTo>
                  <a:lnTo>
                    <a:pt x="5423615" y="3466203"/>
                  </a:lnTo>
                  <a:lnTo>
                    <a:pt x="5456029" y="3436743"/>
                  </a:lnTo>
                  <a:lnTo>
                    <a:pt x="5485489" y="3404329"/>
                  </a:lnTo>
                  <a:lnTo>
                    <a:pt x="5511766" y="3369190"/>
                  </a:lnTo>
                  <a:lnTo>
                    <a:pt x="5534629" y="3331556"/>
                  </a:lnTo>
                  <a:lnTo>
                    <a:pt x="5553850" y="3291657"/>
                  </a:lnTo>
                  <a:lnTo>
                    <a:pt x="5569200" y="3249721"/>
                  </a:lnTo>
                  <a:lnTo>
                    <a:pt x="5580447" y="3205978"/>
                  </a:lnTo>
                  <a:lnTo>
                    <a:pt x="5587364" y="3160658"/>
                  </a:lnTo>
                  <a:lnTo>
                    <a:pt x="5589721" y="3113990"/>
                  </a:lnTo>
                  <a:lnTo>
                    <a:pt x="5589721" y="456444"/>
                  </a:lnTo>
                  <a:lnTo>
                    <a:pt x="5587364" y="409776"/>
                  </a:lnTo>
                  <a:lnTo>
                    <a:pt x="5580447" y="364456"/>
                  </a:lnTo>
                  <a:lnTo>
                    <a:pt x="5569200" y="320714"/>
                  </a:lnTo>
                  <a:lnTo>
                    <a:pt x="5553850" y="278778"/>
                  </a:lnTo>
                  <a:lnTo>
                    <a:pt x="5534629" y="238878"/>
                  </a:lnTo>
                  <a:lnTo>
                    <a:pt x="5511766" y="201244"/>
                  </a:lnTo>
                  <a:lnTo>
                    <a:pt x="5485489" y="166105"/>
                  </a:lnTo>
                  <a:lnTo>
                    <a:pt x="5456029" y="133691"/>
                  </a:lnTo>
                  <a:lnTo>
                    <a:pt x="5423615" y="104231"/>
                  </a:lnTo>
                  <a:lnTo>
                    <a:pt x="5388476" y="77954"/>
                  </a:lnTo>
                  <a:lnTo>
                    <a:pt x="5350842" y="55091"/>
                  </a:lnTo>
                  <a:lnTo>
                    <a:pt x="5310943" y="35870"/>
                  </a:lnTo>
                  <a:lnTo>
                    <a:pt x="5269007" y="20521"/>
                  </a:lnTo>
                  <a:lnTo>
                    <a:pt x="5225264" y="9273"/>
                  </a:lnTo>
                  <a:lnTo>
                    <a:pt x="5179944" y="2356"/>
                  </a:lnTo>
                  <a:lnTo>
                    <a:pt x="5133276" y="0"/>
                  </a:lnTo>
                  <a:close/>
                </a:path>
              </a:pathLst>
            </a:custGeom>
            <a:solidFill>
              <a:srgbClr val="F1F1F1"/>
            </a:solidFill>
          </p:spPr>
          <p:txBody>
            <a:bodyPr wrap="square" lIns="0" tIns="0" rIns="0" bIns="0" rtlCol="0"/>
            <a:lstStyle/>
            <a:p>
              <a:endParaRPr>
                <a:solidFill>
                  <a:prstClr val="black"/>
                </a:solidFill>
                <a:latin typeface="Calibri"/>
              </a:endParaRPr>
            </a:p>
          </p:txBody>
        </p:sp>
        <p:sp>
          <p:nvSpPr>
            <p:cNvPr id="19" name="object 19"/>
            <p:cNvSpPr/>
            <p:nvPr/>
          </p:nvSpPr>
          <p:spPr>
            <a:xfrm>
              <a:off x="8184514" y="2828145"/>
              <a:ext cx="1099118" cy="956673"/>
            </a:xfrm>
            <a:prstGeom prst="rect">
              <a:avLst/>
            </a:prstGeom>
            <a:blipFill>
              <a:blip r:embed="rId5" cstate="print"/>
              <a:stretch>
                <a:fillRect/>
              </a:stretch>
            </a:blipFill>
          </p:spPr>
          <p:txBody>
            <a:bodyPr wrap="square" lIns="0" tIns="0" rIns="0" bIns="0" rtlCol="0"/>
            <a:lstStyle/>
            <a:p>
              <a:endParaRPr>
                <a:solidFill>
                  <a:prstClr val="black"/>
                </a:solidFill>
                <a:latin typeface="Calibri"/>
              </a:endParaRPr>
            </a:p>
          </p:txBody>
        </p:sp>
        <p:sp>
          <p:nvSpPr>
            <p:cNvPr id="20" name="object 20"/>
            <p:cNvSpPr/>
            <p:nvPr/>
          </p:nvSpPr>
          <p:spPr>
            <a:xfrm>
              <a:off x="8205988" y="2849620"/>
              <a:ext cx="960119" cy="817880"/>
            </a:xfrm>
            <a:custGeom>
              <a:avLst/>
              <a:gdLst/>
              <a:ahLst/>
              <a:cxnLst/>
              <a:rect l="l" t="t" r="r" b="b"/>
              <a:pathLst>
                <a:path w="960120" h="817879">
                  <a:moveTo>
                    <a:pt x="479947" y="0"/>
                  </a:moveTo>
                  <a:lnTo>
                    <a:pt x="427648" y="2398"/>
                  </a:lnTo>
                  <a:lnTo>
                    <a:pt x="376981" y="9427"/>
                  </a:lnTo>
                  <a:lnTo>
                    <a:pt x="328239" y="20838"/>
                  </a:lnTo>
                  <a:lnTo>
                    <a:pt x="281714" y="36381"/>
                  </a:lnTo>
                  <a:lnTo>
                    <a:pt x="237700" y="55806"/>
                  </a:lnTo>
                  <a:lnTo>
                    <a:pt x="196488" y="78864"/>
                  </a:lnTo>
                  <a:lnTo>
                    <a:pt x="158372" y="105306"/>
                  </a:lnTo>
                  <a:lnTo>
                    <a:pt x="123643" y="134882"/>
                  </a:lnTo>
                  <a:lnTo>
                    <a:pt x="92596" y="167343"/>
                  </a:lnTo>
                  <a:lnTo>
                    <a:pt x="65522" y="202440"/>
                  </a:lnTo>
                  <a:lnTo>
                    <a:pt x="42715" y="239922"/>
                  </a:lnTo>
                  <a:lnTo>
                    <a:pt x="24466" y="279541"/>
                  </a:lnTo>
                  <a:lnTo>
                    <a:pt x="11068" y="321048"/>
                  </a:lnTo>
                  <a:lnTo>
                    <a:pt x="2816" y="364192"/>
                  </a:lnTo>
                  <a:lnTo>
                    <a:pt x="0" y="408724"/>
                  </a:lnTo>
                  <a:lnTo>
                    <a:pt x="2816" y="453257"/>
                  </a:lnTo>
                  <a:lnTo>
                    <a:pt x="11068" y="496401"/>
                  </a:lnTo>
                  <a:lnTo>
                    <a:pt x="24466" y="537907"/>
                  </a:lnTo>
                  <a:lnTo>
                    <a:pt x="42715" y="577526"/>
                  </a:lnTo>
                  <a:lnTo>
                    <a:pt x="65522" y="615009"/>
                  </a:lnTo>
                  <a:lnTo>
                    <a:pt x="92596" y="650105"/>
                  </a:lnTo>
                  <a:lnTo>
                    <a:pt x="123643" y="682566"/>
                  </a:lnTo>
                  <a:lnTo>
                    <a:pt x="158372" y="712142"/>
                  </a:lnTo>
                  <a:lnTo>
                    <a:pt x="196488" y="738584"/>
                  </a:lnTo>
                  <a:lnTo>
                    <a:pt x="237700" y="761643"/>
                  </a:lnTo>
                  <a:lnTo>
                    <a:pt x="281714" y="781068"/>
                  </a:lnTo>
                  <a:lnTo>
                    <a:pt x="328239" y="796610"/>
                  </a:lnTo>
                  <a:lnTo>
                    <a:pt x="376981" y="808021"/>
                  </a:lnTo>
                  <a:lnTo>
                    <a:pt x="427648" y="815050"/>
                  </a:lnTo>
                  <a:lnTo>
                    <a:pt x="479947" y="817449"/>
                  </a:lnTo>
                  <a:lnTo>
                    <a:pt x="532246" y="815050"/>
                  </a:lnTo>
                  <a:lnTo>
                    <a:pt x="582912" y="808021"/>
                  </a:lnTo>
                  <a:lnTo>
                    <a:pt x="631654" y="796610"/>
                  </a:lnTo>
                  <a:lnTo>
                    <a:pt x="678179" y="781068"/>
                  </a:lnTo>
                  <a:lnTo>
                    <a:pt x="722194" y="761643"/>
                  </a:lnTo>
                  <a:lnTo>
                    <a:pt x="763406" y="738584"/>
                  </a:lnTo>
                  <a:lnTo>
                    <a:pt x="801522" y="712142"/>
                  </a:lnTo>
                  <a:lnTo>
                    <a:pt x="836250" y="682566"/>
                  </a:lnTo>
                  <a:lnTo>
                    <a:pt x="867297" y="650105"/>
                  </a:lnTo>
                  <a:lnTo>
                    <a:pt x="894371" y="615009"/>
                  </a:lnTo>
                  <a:lnTo>
                    <a:pt x="917179" y="577526"/>
                  </a:lnTo>
                  <a:lnTo>
                    <a:pt x="935428" y="537907"/>
                  </a:lnTo>
                  <a:lnTo>
                    <a:pt x="948825" y="496401"/>
                  </a:lnTo>
                  <a:lnTo>
                    <a:pt x="957078" y="453257"/>
                  </a:lnTo>
                  <a:lnTo>
                    <a:pt x="959894" y="408724"/>
                  </a:lnTo>
                  <a:lnTo>
                    <a:pt x="957078" y="364192"/>
                  </a:lnTo>
                  <a:lnTo>
                    <a:pt x="948825" y="321048"/>
                  </a:lnTo>
                  <a:lnTo>
                    <a:pt x="935428" y="279541"/>
                  </a:lnTo>
                  <a:lnTo>
                    <a:pt x="917179" y="239922"/>
                  </a:lnTo>
                  <a:lnTo>
                    <a:pt x="894371" y="202440"/>
                  </a:lnTo>
                  <a:lnTo>
                    <a:pt x="867297" y="167343"/>
                  </a:lnTo>
                  <a:lnTo>
                    <a:pt x="836250" y="134882"/>
                  </a:lnTo>
                  <a:lnTo>
                    <a:pt x="801522" y="105306"/>
                  </a:lnTo>
                  <a:lnTo>
                    <a:pt x="763406" y="78864"/>
                  </a:lnTo>
                  <a:lnTo>
                    <a:pt x="722194" y="55806"/>
                  </a:lnTo>
                  <a:lnTo>
                    <a:pt x="678179" y="36381"/>
                  </a:lnTo>
                  <a:lnTo>
                    <a:pt x="631654" y="20838"/>
                  </a:lnTo>
                  <a:lnTo>
                    <a:pt x="582912" y="9427"/>
                  </a:lnTo>
                  <a:lnTo>
                    <a:pt x="532246" y="2398"/>
                  </a:lnTo>
                  <a:lnTo>
                    <a:pt x="479947" y="0"/>
                  </a:lnTo>
                  <a:close/>
                </a:path>
              </a:pathLst>
            </a:custGeom>
            <a:solidFill>
              <a:srgbClr val="C00000"/>
            </a:solidFill>
          </p:spPr>
          <p:txBody>
            <a:bodyPr wrap="square" lIns="0" tIns="0" rIns="0" bIns="0" rtlCol="0"/>
            <a:lstStyle/>
            <a:p>
              <a:endParaRPr>
                <a:solidFill>
                  <a:prstClr val="black"/>
                </a:solidFill>
                <a:latin typeface="Calibri"/>
              </a:endParaRPr>
            </a:p>
          </p:txBody>
        </p:sp>
        <p:sp>
          <p:nvSpPr>
            <p:cNvPr id="21" name="object 21"/>
            <p:cNvSpPr/>
            <p:nvPr/>
          </p:nvSpPr>
          <p:spPr>
            <a:xfrm>
              <a:off x="8503048" y="3009257"/>
              <a:ext cx="386715" cy="497205"/>
            </a:xfrm>
            <a:custGeom>
              <a:avLst/>
              <a:gdLst/>
              <a:ahLst/>
              <a:cxnLst/>
              <a:rect l="l" t="t" r="r" b="b"/>
              <a:pathLst>
                <a:path w="386715" h="497204">
                  <a:moveTo>
                    <a:pt x="42477" y="95954"/>
                  </a:moveTo>
                  <a:lnTo>
                    <a:pt x="20334" y="95954"/>
                  </a:lnTo>
                  <a:lnTo>
                    <a:pt x="55131" y="493695"/>
                  </a:lnTo>
                  <a:lnTo>
                    <a:pt x="59650" y="497177"/>
                  </a:lnTo>
                  <a:lnTo>
                    <a:pt x="332146" y="497178"/>
                  </a:lnTo>
                  <a:lnTo>
                    <a:pt x="336663" y="493696"/>
                  </a:lnTo>
                  <a:lnTo>
                    <a:pt x="337115" y="488666"/>
                  </a:lnTo>
                  <a:lnTo>
                    <a:pt x="337867" y="478606"/>
                  </a:lnTo>
                  <a:lnTo>
                    <a:pt x="75467" y="478605"/>
                  </a:lnTo>
                  <a:lnTo>
                    <a:pt x="66879" y="375303"/>
                  </a:lnTo>
                  <a:lnTo>
                    <a:pt x="345593" y="375304"/>
                  </a:lnTo>
                  <a:lnTo>
                    <a:pt x="360728" y="172946"/>
                  </a:lnTo>
                  <a:lnTo>
                    <a:pt x="48804" y="172945"/>
                  </a:lnTo>
                  <a:lnTo>
                    <a:pt x="42477" y="95954"/>
                  </a:lnTo>
                  <a:close/>
                </a:path>
                <a:path w="386715" h="497204">
                  <a:moveTo>
                    <a:pt x="345593" y="375304"/>
                  </a:moveTo>
                  <a:lnTo>
                    <a:pt x="323558" y="375303"/>
                  </a:lnTo>
                  <a:lnTo>
                    <a:pt x="315879" y="478606"/>
                  </a:lnTo>
                  <a:lnTo>
                    <a:pt x="337867" y="478606"/>
                  </a:lnTo>
                  <a:lnTo>
                    <a:pt x="345593" y="375304"/>
                  </a:lnTo>
                  <a:close/>
                </a:path>
                <a:path w="386715" h="497204">
                  <a:moveTo>
                    <a:pt x="366486" y="95955"/>
                  </a:moveTo>
                  <a:lnTo>
                    <a:pt x="344799" y="95955"/>
                  </a:lnTo>
                  <a:lnTo>
                    <a:pt x="338921" y="172946"/>
                  </a:lnTo>
                  <a:lnTo>
                    <a:pt x="360728" y="172946"/>
                  </a:lnTo>
                  <a:lnTo>
                    <a:pt x="366486" y="95955"/>
                  </a:lnTo>
                  <a:close/>
                </a:path>
                <a:path w="386715" h="497204">
                  <a:moveTo>
                    <a:pt x="371518" y="37916"/>
                  </a:moveTo>
                  <a:lnTo>
                    <a:pt x="9940" y="37915"/>
                  </a:lnTo>
                  <a:lnTo>
                    <a:pt x="4969" y="41401"/>
                  </a:lnTo>
                  <a:lnTo>
                    <a:pt x="4517" y="46042"/>
                  </a:lnTo>
                  <a:lnTo>
                    <a:pt x="0" y="85497"/>
                  </a:lnTo>
                  <a:lnTo>
                    <a:pt x="0" y="88218"/>
                  </a:lnTo>
                  <a:lnTo>
                    <a:pt x="450" y="90920"/>
                  </a:lnTo>
                  <a:lnTo>
                    <a:pt x="2710" y="92859"/>
                  </a:lnTo>
                  <a:lnTo>
                    <a:pt x="4518" y="94793"/>
                  </a:lnTo>
                  <a:lnTo>
                    <a:pt x="7681" y="95954"/>
                  </a:lnTo>
                  <a:lnTo>
                    <a:pt x="379139" y="95955"/>
                  </a:lnTo>
                  <a:lnTo>
                    <a:pt x="382307" y="94794"/>
                  </a:lnTo>
                  <a:lnTo>
                    <a:pt x="384566" y="92861"/>
                  </a:lnTo>
                  <a:lnTo>
                    <a:pt x="385807" y="91529"/>
                  </a:lnTo>
                  <a:lnTo>
                    <a:pt x="385807" y="73839"/>
                  </a:lnTo>
                  <a:lnTo>
                    <a:pt x="371518" y="37916"/>
                  </a:lnTo>
                  <a:close/>
                </a:path>
                <a:path w="386715" h="497204">
                  <a:moveTo>
                    <a:pt x="385807" y="1"/>
                  </a:moveTo>
                  <a:lnTo>
                    <a:pt x="356436" y="1"/>
                  </a:lnTo>
                  <a:lnTo>
                    <a:pt x="359259" y="1934"/>
                  </a:lnTo>
                  <a:lnTo>
                    <a:pt x="360162" y="6189"/>
                  </a:lnTo>
                  <a:lnTo>
                    <a:pt x="361263" y="12134"/>
                  </a:lnTo>
                  <a:lnTo>
                    <a:pt x="385807" y="73839"/>
                  </a:lnTo>
                  <a:lnTo>
                    <a:pt x="382307" y="46044"/>
                  </a:lnTo>
                  <a:lnTo>
                    <a:pt x="381855" y="41402"/>
                  </a:lnTo>
                  <a:lnTo>
                    <a:pt x="377332" y="37916"/>
                  </a:lnTo>
                  <a:lnTo>
                    <a:pt x="385807" y="37916"/>
                  </a:lnTo>
                  <a:lnTo>
                    <a:pt x="385807" y="1"/>
                  </a:lnTo>
                  <a:close/>
                </a:path>
                <a:path w="386715" h="497204">
                  <a:moveTo>
                    <a:pt x="385807" y="37916"/>
                  </a:moveTo>
                  <a:lnTo>
                    <a:pt x="377332" y="37916"/>
                  </a:lnTo>
                  <a:lnTo>
                    <a:pt x="381855" y="41402"/>
                  </a:lnTo>
                  <a:lnTo>
                    <a:pt x="382307" y="46044"/>
                  </a:lnTo>
                  <a:lnTo>
                    <a:pt x="385807" y="73839"/>
                  </a:lnTo>
                  <a:lnTo>
                    <a:pt x="385807" y="37916"/>
                  </a:lnTo>
                  <a:close/>
                </a:path>
                <a:path w="386715" h="497204">
                  <a:moveTo>
                    <a:pt x="30388" y="0"/>
                  </a:moveTo>
                  <a:lnTo>
                    <a:pt x="27564" y="1933"/>
                  </a:lnTo>
                  <a:lnTo>
                    <a:pt x="26661" y="6188"/>
                  </a:lnTo>
                  <a:lnTo>
                    <a:pt x="21238" y="37915"/>
                  </a:lnTo>
                  <a:lnTo>
                    <a:pt x="366034" y="37916"/>
                  </a:lnTo>
                  <a:lnTo>
                    <a:pt x="361263" y="12134"/>
                  </a:lnTo>
                  <a:lnTo>
                    <a:pt x="356436" y="1"/>
                  </a:lnTo>
                  <a:lnTo>
                    <a:pt x="386271" y="1"/>
                  </a:lnTo>
                  <a:lnTo>
                    <a:pt x="30388" y="0"/>
                  </a:lnTo>
                  <a:close/>
                </a:path>
                <a:path w="386715" h="497204">
                  <a:moveTo>
                    <a:pt x="356436" y="1"/>
                  </a:moveTo>
                  <a:lnTo>
                    <a:pt x="361263" y="12134"/>
                  </a:lnTo>
                  <a:lnTo>
                    <a:pt x="360162" y="6189"/>
                  </a:lnTo>
                  <a:lnTo>
                    <a:pt x="359259" y="1934"/>
                  </a:lnTo>
                  <a:lnTo>
                    <a:pt x="356436" y="1"/>
                  </a:lnTo>
                  <a:close/>
                </a:path>
              </a:pathLst>
            </a:custGeom>
            <a:solidFill>
              <a:srgbClr val="FFFFFF"/>
            </a:solidFill>
          </p:spPr>
          <p:txBody>
            <a:bodyPr wrap="square" lIns="0" tIns="0" rIns="0" bIns="0" rtlCol="0"/>
            <a:lstStyle/>
            <a:p>
              <a:endParaRPr>
                <a:solidFill>
                  <a:prstClr val="black"/>
                </a:solidFill>
                <a:latin typeface="Calibri"/>
              </a:endParaRPr>
            </a:p>
          </p:txBody>
        </p:sp>
      </p:grpSp>
      <p:sp>
        <p:nvSpPr>
          <p:cNvPr id="22" name="object 22"/>
          <p:cNvSpPr txBox="1"/>
          <p:nvPr/>
        </p:nvSpPr>
        <p:spPr>
          <a:xfrm>
            <a:off x="9068861" y="3805405"/>
            <a:ext cx="5281295" cy="2459355"/>
          </a:xfrm>
          <a:prstGeom prst="rect">
            <a:avLst/>
          </a:prstGeom>
        </p:spPr>
        <p:txBody>
          <a:bodyPr vert="horz" wrap="square" lIns="0" tIns="11430" rIns="0" bIns="0" rtlCol="0">
            <a:spAutoFit/>
          </a:bodyPr>
          <a:lstStyle/>
          <a:p>
            <a:pPr marL="280670" marR="1019810" indent="-268605">
              <a:lnSpc>
                <a:spcPct val="101600"/>
              </a:lnSpc>
              <a:spcBef>
                <a:spcPts val="90"/>
              </a:spcBef>
              <a:buFont typeface="Arial"/>
              <a:buChar char="•"/>
              <a:tabLst>
                <a:tab pos="280670" algn="l"/>
                <a:tab pos="281305" algn="l"/>
              </a:tabLst>
            </a:pPr>
            <a:r>
              <a:rPr sz="1850" spc="15" dirty="0">
                <a:solidFill>
                  <a:prstClr val="black"/>
                </a:solidFill>
                <a:latin typeface="Calibri"/>
                <a:cs typeface="Calibri"/>
              </a:rPr>
              <a:t>A </a:t>
            </a:r>
            <a:r>
              <a:rPr sz="1850" spc="5" dirty="0">
                <a:solidFill>
                  <a:prstClr val="black"/>
                </a:solidFill>
                <a:latin typeface="Calibri"/>
                <a:cs typeface="Calibri"/>
              </a:rPr>
              <a:t>LMWOA </a:t>
            </a:r>
            <a:r>
              <a:rPr sz="1850" spc="10" dirty="0">
                <a:solidFill>
                  <a:prstClr val="black"/>
                </a:solidFill>
                <a:latin typeface="Calibri"/>
                <a:cs typeface="Calibri"/>
              </a:rPr>
              <a:t>elősegítik a PhAC </a:t>
            </a:r>
            <a:r>
              <a:rPr sz="1850" dirty="0">
                <a:solidFill>
                  <a:prstClr val="black"/>
                </a:solidFill>
                <a:latin typeface="Calibri"/>
                <a:cs typeface="Calibri"/>
              </a:rPr>
              <a:t>szorpcióját</a:t>
            </a:r>
            <a:r>
              <a:rPr sz="1850" spc="-100" dirty="0">
                <a:solidFill>
                  <a:prstClr val="black"/>
                </a:solidFill>
                <a:latin typeface="Calibri"/>
                <a:cs typeface="Calibri"/>
              </a:rPr>
              <a:t> </a:t>
            </a:r>
            <a:r>
              <a:rPr sz="1850" spc="10" dirty="0">
                <a:solidFill>
                  <a:prstClr val="black"/>
                </a:solidFill>
                <a:latin typeface="Calibri"/>
                <a:cs typeface="Calibri"/>
              </a:rPr>
              <a:t>a  </a:t>
            </a:r>
            <a:r>
              <a:rPr sz="1850" dirty="0">
                <a:solidFill>
                  <a:prstClr val="black"/>
                </a:solidFill>
                <a:latin typeface="Calibri"/>
                <a:cs typeface="Calibri"/>
              </a:rPr>
              <a:t>gyökérzónában.</a:t>
            </a:r>
            <a:endParaRPr sz="1850">
              <a:solidFill>
                <a:prstClr val="black"/>
              </a:solidFill>
              <a:latin typeface="Calibri"/>
              <a:cs typeface="Calibri"/>
            </a:endParaRPr>
          </a:p>
          <a:p>
            <a:pPr marL="280670" marR="781685" indent="-268605">
              <a:lnSpc>
                <a:spcPct val="101600"/>
              </a:lnSpc>
              <a:spcBef>
                <a:spcPts val="560"/>
              </a:spcBef>
              <a:buFont typeface="Arial"/>
              <a:buChar char="•"/>
              <a:tabLst>
                <a:tab pos="280670" algn="l"/>
                <a:tab pos="281305" algn="l"/>
              </a:tabLst>
            </a:pPr>
            <a:r>
              <a:rPr sz="1850" spc="10" dirty="0">
                <a:solidFill>
                  <a:prstClr val="black"/>
                </a:solidFill>
                <a:latin typeface="Calibri"/>
                <a:cs typeface="Calibri"/>
              </a:rPr>
              <a:t>Az </a:t>
            </a:r>
            <a:r>
              <a:rPr sz="1850" spc="5" dirty="0">
                <a:solidFill>
                  <a:prstClr val="black"/>
                </a:solidFill>
                <a:latin typeface="Calibri"/>
                <a:cs typeface="Calibri"/>
              </a:rPr>
              <a:t>LMWOA </a:t>
            </a:r>
            <a:r>
              <a:rPr sz="1850" dirty="0">
                <a:solidFill>
                  <a:prstClr val="black"/>
                </a:solidFill>
                <a:latin typeface="Calibri"/>
                <a:cs typeface="Calibri"/>
              </a:rPr>
              <a:t>koncentrációjának </a:t>
            </a:r>
            <a:r>
              <a:rPr sz="1850" spc="-5" dirty="0">
                <a:solidFill>
                  <a:prstClr val="black"/>
                </a:solidFill>
                <a:latin typeface="Calibri"/>
                <a:cs typeface="Calibri"/>
              </a:rPr>
              <a:t>időszakos  </a:t>
            </a:r>
            <a:r>
              <a:rPr sz="1850" dirty="0">
                <a:solidFill>
                  <a:prstClr val="black"/>
                </a:solidFill>
                <a:latin typeface="Calibri"/>
                <a:cs typeface="Calibri"/>
              </a:rPr>
              <a:t>változásaival </a:t>
            </a:r>
            <a:r>
              <a:rPr sz="1850" spc="5" dirty="0">
                <a:solidFill>
                  <a:prstClr val="black"/>
                </a:solidFill>
                <a:latin typeface="Calibri"/>
                <a:cs typeface="Calibri"/>
              </a:rPr>
              <a:t>párhuzamosan </a:t>
            </a:r>
            <a:r>
              <a:rPr sz="1850" dirty="0">
                <a:solidFill>
                  <a:prstClr val="black"/>
                </a:solidFill>
                <a:latin typeface="Calibri"/>
                <a:cs typeface="Calibri"/>
              </a:rPr>
              <a:t>változik </a:t>
            </a:r>
            <a:r>
              <a:rPr sz="1850" spc="10" dirty="0">
                <a:solidFill>
                  <a:prstClr val="black"/>
                </a:solidFill>
                <a:latin typeface="Calibri"/>
                <a:cs typeface="Calibri"/>
              </a:rPr>
              <a:t>a PhAC  </a:t>
            </a:r>
            <a:r>
              <a:rPr sz="1850" dirty="0">
                <a:solidFill>
                  <a:prstClr val="black"/>
                </a:solidFill>
                <a:latin typeface="Calibri"/>
                <a:cs typeface="Calibri"/>
              </a:rPr>
              <a:t>hozzáférhetősége </a:t>
            </a:r>
            <a:r>
              <a:rPr sz="1850" spc="10" dirty="0">
                <a:solidFill>
                  <a:prstClr val="black"/>
                </a:solidFill>
                <a:latin typeface="Calibri"/>
                <a:cs typeface="Calibri"/>
              </a:rPr>
              <a:t>a</a:t>
            </a:r>
            <a:r>
              <a:rPr sz="1850" spc="-20" dirty="0">
                <a:solidFill>
                  <a:prstClr val="black"/>
                </a:solidFill>
                <a:latin typeface="Calibri"/>
                <a:cs typeface="Calibri"/>
              </a:rPr>
              <a:t> </a:t>
            </a:r>
            <a:r>
              <a:rPr sz="1850" dirty="0">
                <a:solidFill>
                  <a:prstClr val="black"/>
                </a:solidFill>
                <a:latin typeface="Calibri"/>
                <a:cs typeface="Calibri"/>
              </a:rPr>
              <a:t>gyökérzónában.</a:t>
            </a:r>
            <a:endParaRPr sz="1850">
              <a:solidFill>
                <a:prstClr val="black"/>
              </a:solidFill>
              <a:latin typeface="Calibri"/>
              <a:cs typeface="Calibri"/>
            </a:endParaRPr>
          </a:p>
          <a:p>
            <a:pPr marL="280670" marR="5080" indent="-268605">
              <a:lnSpc>
                <a:spcPct val="101600"/>
              </a:lnSpc>
              <a:spcBef>
                <a:spcPts val="565"/>
              </a:spcBef>
              <a:buFont typeface="Arial"/>
              <a:buChar char="•"/>
              <a:tabLst>
                <a:tab pos="280670" algn="l"/>
                <a:tab pos="281305" algn="l"/>
              </a:tabLst>
            </a:pPr>
            <a:r>
              <a:rPr sz="1850" spc="15" dirty="0">
                <a:solidFill>
                  <a:prstClr val="black"/>
                </a:solidFill>
                <a:latin typeface="Calibri"/>
                <a:cs typeface="Calibri"/>
              </a:rPr>
              <a:t>A </a:t>
            </a:r>
            <a:r>
              <a:rPr sz="1850" dirty="0">
                <a:solidFill>
                  <a:prstClr val="black"/>
                </a:solidFill>
                <a:latin typeface="Calibri"/>
                <a:cs typeface="Calibri"/>
              </a:rPr>
              <a:t>feltalajban </a:t>
            </a:r>
            <a:r>
              <a:rPr sz="1850" spc="-10" dirty="0">
                <a:solidFill>
                  <a:prstClr val="black"/>
                </a:solidFill>
                <a:latin typeface="Calibri"/>
                <a:cs typeface="Calibri"/>
              </a:rPr>
              <a:t>bekövetkező környezeti </a:t>
            </a:r>
            <a:r>
              <a:rPr sz="1850" dirty="0">
                <a:solidFill>
                  <a:prstClr val="black"/>
                </a:solidFill>
                <a:latin typeface="Calibri"/>
                <a:cs typeface="Calibri"/>
              </a:rPr>
              <a:t>változások  </a:t>
            </a:r>
            <a:r>
              <a:rPr sz="1850" spc="-10" dirty="0">
                <a:solidFill>
                  <a:prstClr val="black"/>
                </a:solidFill>
                <a:latin typeface="Calibri"/>
                <a:cs typeface="Calibri"/>
              </a:rPr>
              <a:t>fokozzák </a:t>
            </a:r>
            <a:r>
              <a:rPr sz="1850" spc="10" dirty="0">
                <a:solidFill>
                  <a:prstClr val="black"/>
                </a:solidFill>
                <a:latin typeface="Calibri"/>
                <a:cs typeface="Calibri"/>
              </a:rPr>
              <a:t>a </a:t>
            </a:r>
            <a:r>
              <a:rPr sz="1850" dirty="0">
                <a:solidFill>
                  <a:prstClr val="black"/>
                </a:solidFill>
                <a:latin typeface="Calibri"/>
                <a:cs typeface="Calibri"/>
              </a:rPr>
              <a:t>felszabaduló </a:t>
            </a:r>
            <a:r>
              <a:rPr sz="1850" spc="10" dirty="0">
                <a:solidFill>
                  <a:prstClr val="black"/>
                </a:solidFill>
                <a:latin typeface="Calibri"/>
                <a:cs typeface="Calibri"/>
              </a:rPr>
              <a:t>PhAC </a:t>
            </a:r>
            <a:r>
              <a:rPr sz="1850" spc="5" dirty="0">
                <a:solidFill>
                  <a:prstClr val="black"/>
                </a:solidFill>
                <a:latin typeface="Calibri"/>
                <a:cs typeface="Calibri"/>
              </a:rPr>
              <a:t>mennyiségét, így </a:t>
            </a:r>
            <a:r>
              <a:rPr sz="1850" dirty="0">
                <a:solidFill>
                  <a:prstClr val="black"/>
                </a:solidFill>
                <a:latin typeface="Calibri"/>
                <a:cs typeface="Calibri"/>
              </a:rPr>
              <a:t>azok  </a:t>
            </a:r>
            <a:r>
              <a:rPr sz="1850" spc="5" dirty="0">
                <a:solidFill>
                  <a:prstClr val="black"/>
                </a:solidFill>
                <a:latin typeface="Calibri"/>
                <a:cs typeface="Calibri"/>
              </a:rPr>
              <a:t>elérhetővé válhatnak </a:t>
            </a:r>
            <a:r>
              <a:rPr sz="1850" spc="10" dirty="0">
                <a:solidFill>
                  <a:prstClr val="black"/>
                </a:solidFill>
                <a:latin typeface="Calibri"/>
                <a:cs typeface="Calibri"/>
              </a:rPr>
              <a:t>a </a:t>
            </a:r>
            <a:r>
              <a:rPr sz="1850" dirty="0">
                <a:solidFill>
                  <a:prstClr val="black"/>
                </a:solidFill>
                <a:latin typeface="Calibri"/>
                <a:cs typeface="Calibri"/>
              </a:rPr>
              <a:t>növények</a:t>
            </a:r>
            <a:r>
              <a:rPr sz="1850" spc="-20" dirty="0">
                <a:solidFill>
                  <a:prstClr val="black"/>
                </a:solidFill>
                <a:latin typeface="Calibri"/>
                <a:cs typeface="Calibri"/>
              </a:rPr>
              <a:t> </a:t>
            </a:r>
            <a:r>
              <a:rPr sz="1850" spc="-5" dirty="0">
                <a:solidFill>
                  <a:prstClr val="black"/>
                </a:solidFill>
                <a:latin typeface="Calibri"/>
                <a:cs typeface="Calibri"/>
              </a:rPr>
              <a:t>számára</a:t>
            </a:r>
            <a:endParaRPr sz="1850">
              <a:solidFill>
                <a:prstClr val="black"/>
              </a:solidFill>
              <a:latin typeface="Calibri"/>
              <a:cs typeface="Calibri"/>
            </a:endParaRPr>
          </a:p>
        </p:txBody>
      </p:sp>
      <p:sp>
        <p:nvSpPr>
          <p:cNvPr id="23" name="object 23"/>
          <p:cNvSpPr txBox="1"/>
          <p:nvPr/>
        </p:nvSpPr>
        <p:spPr>
          <a:xfrm>
            <a:off x="614321" y="19580888"/>
            <a:ext cx="10883265" cy="426084"/>
          </a:xfrm>
          <a:prstGeom prst="rect">
            <a:avLst/>
          </a:prstGeom>
        </p:spPr>
        <p:txBody>
          <a:bodyPr vert="horz" wrap="square" lIns="0" tIns="12065" rIns="0" bIns="0" rtlCol="0">
            <a:spAutoFit/>
          </a:bodyPr>
          <a:lstStyle/>
          <a:p>
            <a:pPr marL="12700" marR="5080">
              <a:lnSpc>
                <a:spcPct val="101200"/>
              </a:lnSpc>
              <a:spcBef>
                <a:spcPts val="95"/>
              </a:spcBef>
            </a:pPr>
            <a:r>
              <a:rPr sz="1300" spc="5" dirty="0">
                <a:solidFill>
                  <a:prstClr val="black"/>
                </a:solidFill>
                <a:latin typeface="Calibri"/>
                <a:cs typeface="Calibri"/>
              </a:rPr>
              <a:t>A </a:t>
            </a:r>
            <a:r>
              <a:rPr sz="1300" dirty="0">
                <a:solidFill>
                  <a:prstClr val="black"/>
                </a:solidFill>
                <a:latin typeface="Calibri"/>
                <a:cs typeface="Calibri"/>
              </a:rPr>
              <a:t>tanulmányt </a:t>
            </a:r>
            <a:r>
              <a:rPr sz="1300" spc="5" dirty="0">
                <a:solidFill>
                  <a:prstClr val="black"/>
                </a:solidFill>
                <a:latin typeface="Calibri"/>
                <a:cs typeface="Calibri"/>
              </a:rPr>
              <a:t>a </a:t>
            </a:r>
            <a:r>
              <a:rPr sz="1300" dirty="0">
                <a:solidFill>
                  <a:prstClr val="black"/>
                </a:solidFill>
                <a:latin typeface="Calibri"/>
                <a:cs typeface="Calibri"/>
              </a:rPr>
              <a:t>Nemzeti </a:t>
            </a:r>
            <a:r>
              <a:rPr sz="1300" spc="-5" dirty="0">
                <a:solidFill>
                  <a:prstClr val="black"/>
                </a:solidFill>
                <a:latin typeface="Calibri"/>
                <a:cs typeface="Calibri"/>
              </a:rPr>
              <a:t>Kutatási, </a:t>
            </a:r>
            <a:r>
              <a:rPr sz="1300" dirty="0">
                <a:solidFill>
                  <a:prstClr val="black"/>
                </a:solidFill>
                <a:latin typeface="Calibri"/>
                <a:cs typeface="Calibri"/>
              </a:rPr>
              <a:t>Fejlesztési </a:t>
            </a:r>
            <a:r>
              <a:rPr sz="1300" spc="5" dirty="0">
                <a:solidFill>
                  <a:prstClr val="black"/>
                </a:solidFill>
                <a:latin typeface="Calibri"/>
                <a:cs typeface="Calibri"/>
              </a:rPr>
              <a:t>és </a:t>
            </a:r>
            <a:r>
              <a:rPr sz="1300" dirty="0">
                <a:solidFill>
                  <a:prstClr val="black"/>
                </a:solidFill>
                <a:latin typeface="Calibri"/>
                <a:cs typeface="Calibri"/>
              </a:rPr>
              <a:t>Innovációs </a:t>
            </a:r>
            <a:r>
              <a:rPr sz="1300" spc="5" dirty="0">
                <a:solidFill>
                  <a:prstClr val="black"/>
                </a:solidFill>
                <a:latin typeface="Calibri"/>
                <a:cs typeface="Calibri"/>
              </a:rPr>
              <a:t>Alap </a:t>
            </a:r>
            <a:r>
              <a:rPr sz="1300" spc="-5" dirty="0">
                <a:solidFill>
                  <a:prstClr val="black"/>
                </a:solidFill>
                <a:latin typeface="Calibri"/>
                <a:cs typeface="Calibri"/>
              </a:rPr>
              <a:t>támogatta (OTKA </a:t>
            </a:r>
            <a:r>
              <a:rPr sz="1300" spc="5" dirty="0">
                <a:solidFill>
                  <a:prstClr val="black"/>
                </a:solidFill>
                <a:latin typeface="Calibri"/>
                <a:cs typeface="Calibri"/>
              </a:rPr>
              <a:t>K142865; 2020-1.1.2-PIACI-KFI-2021-003092021-1.2.4-TÉT-2021-00029; a KDP-  1015196; </a:t>
            </a:r>
            <a:r>
              <a:rPr sz="1300" spc="-10" dirty="0">
                <a:solidFill>
                  <a:prstClr val="black"/>
                </a:solidFill>
                <a:latin typeface="Calibri"/>
                <a:cs typeface="Calibri"/>
              </a:rPr>
              <a:t>DKOP-23</a:t>
            </a:r>
            <a:r>
              <a:rPr sz="1300" spc="45" dirty="0">
                <a:solidFill>
                  <a:prstClr val="black"/>
                </a:solidFill>
                <a:latin typeface="Calibri"/>
                <a:cs typeface="Calibri"/>
              </a:rPr>
              <a:t> </a:t>
            </a:r>
            <a:r>
              <a:rPr sz="1300" spc="-5" dirty="0">
                <a:solidFill>
                  <a:prstClr val="black"/>
                </a:solidFill>
                <a:latin typeface="Calibri"/>
                <a:cs typeface="Calibri"/>
              </a:rPr>
              <a:t>).</a:t>
            </a:r>
            <a:endParaRPr sz="1300">
              <a:solidFill>
                <a:prstClr val="black"/>
              </a:solidFill>
              <a:latin typeface="Calibri"/>
              <a:cs typeface="Calibri"/>
            </a:endParaRPr>
          </a:p>
        </p:txBody>
      </p:sp>
      <p:grpSp>
        <p:nvGrpSpPr>
          <p:cNvPr id="24" name="object 24"/>
          <p:cNvGrpSpPr/>
          <p:nvPr/>
        </p:nvGrpSpPr>
        <p:grpSpPr>
          <a:xfrm>
            <a:off x="464820" y="1267691"/>
            <a:ext cx="13856335" cy="18732500"/>
            <a:chOff x="39369" y="1267691"/>
            <a:chExt cx="13856335" cy="18732500"/>
          </a:xfrm>
        </p:grpSpPr>
        <p:sp>
          <p:nvSpPr>
            <p:cNvPr id="25" name="object 25"/>
            <p:cNvSpPr/>
            <p:nvPr/>
          </p:nvSpPr>
          <p:spPr>
            <a:xfrm>
              <a:off x="12193022" y="19268749"/>
              <a:ext cx="941999" cy="730836"/>
            </a:xfrm>
            <a:prstGeom prst="rect">
              <a:avLst/>
            </a:prstGeom>
            <a:blipFill>
              <a:blip r:embed="rId6" cstate="print"/>
              <a:stretch>
                <a:fillRect/>
              </a:stretch>
            </a:blipFill>
          </p:spPr>
          <p:txBody>
            <a:bodyPr wrap="square" lIns="0" tIns="0" rIns="0" bIns="0" rtlCol="0"/>
            <a:lstStyle/>
            <a:p>
              <a:endParaRPr>
                <a:solidFill>
                  <a:prstClr val="black"/>
                </a:solidFill>
                <a:latin typeface="Calibri"/>
              </a:endParaRPr>
            </a:p>
          </p:txBody>
        </p:sp>
        <p:sp>
          <p:nvSpPr>
            <p:cNvPr id="26" name="object 26"/>
            <p:cNvSpPr/>
            <p:nvPr/>
          </p:nvSpPr>
          <p:spPr>
            <a:xfrm>
              <a:off x="13259571" y="18989590"/>
              <a:ext cx="596265" cy="931256"/>
            </a:xfrm>
            <a:prstGeom prst="rect">
              <a:avLst/>
            </a:prstGeom>
            <a:blipFill>
              <a:blip r:embed="rId7" cstate="print"/>
              <a:stretch>
                <a:fillRect/>
              </a:stretch>
            </a:blipFill>
          </p:spPr>
          <p:txBody>
            <a:bodyPr wrap="square" lIns="0" tIns="0" rIns="0" bIns="0" rtlCol="0"/>
            <a:lstStyle/>
            <a:p>
              <a:endParaRPr>
                <a:solidFill>
                  <a:prstClr val="black"/>
                </a:solidFill>
                <a:latin typeface="Calibri"/>
              </a:endParaRPr>
            </a:p>
          </p:txBody>
        </p:sp>
        <p:sp>
          <p:nvSpPr>
            <p:cNvPr id="27" name="object 27"/>
            <p:cNvSpPr/>
            <p:nvPr/>
          </p:nvSpPr>
          <p:spPr>
            <a:xfrm>
              <a:off x="12777119" y="1267691"/>
              <a:ext cx="1118087" cy="1118087"/>
            </a:xfrm>
            <a:prstGeom prst="rect">
              <a:avLst/>
            </a:prstGeom>
            <a:blipFill>
              <a:blip r:embed="rId8" cstate="print"/>
              <a:stretch>
                <a:fillRect/>
              </a:stretch>
            </a:blipFill>
          </p:spPr>
          <p:txBody>
            <a:bodyPr wrap="square" lIns="0" tIns="0" rIns="0" bIns="0" rtlCol="0"/>
            <a:lstStyle/>
            <a:p>
              <a:endParaRPr>
                <a:solidFill>
                  <a:prstClr val="black"/>
                </a:solidFill>
                <a:latin typeface="Calibri"/>
              </a:endParaRPr>
            </a:p>
          </p:txBody>
        </p:sp>
        <p:sp>
          <p:nvSpPr>
            <p:cNvPr id="28" name="object 28"/>
            <p:cNvSpPr/>
            <p:nvPr/>
          </p:nvSpPr>
          <p:spPr>
            <a:xfrm>
              <a:off x="8364181" y="7629050"/>
              <a:ext cx="4576141" cy="8130829"/>
            </a:xfrm>
            <a:prstGeom prst="rect">
              <a:avLst/>
            </a:prstGeom>
            <a:blipFill>
              <a:blip r:embed="rId9" cstate="print"/>
              <a:stretch>
                <a:fillRect/>
              </a:stretch>
            </a:blipFill>
          </p:spPr>
          <p:txBody>
            <a:bodyPr wrap="square" lIns="0" tIns="0" rIns="0" bIns="0" rtlCol="0"/>
            <a:lstStyle/>
            <a:p>
              <a:endParaRPr>
                <a:solidFill>
                  <a:prstClr val="black"/>
                </a:solidFill>
                <a:latin typeface="Calibri"/>
              </a:endParaRPr>
            </a:p>
          </p:txBody>
        </p:sp>
        <p:sp>
          <p:nvSpPr>
            <p:cNvPr id="29" name="object 29"/>
            <p:cNvSpPr/>
            <p:nvPr/>
          </p:nvSpPr>
          <p:spPr>
            <a:xfrm>
              <a:off x="39357" y="2678543"/>
              <a:ext cx="8100059" cy="4210685"/>
            </a:xfrm>
            <a:custGeom>
              <a:avLst/>
              <a:gdLst/>
              <a:ahLst/>
              <a:cxnLst/>
              <a:rect l="l" t="t" r="r" b="b"/>
              <a:pathLst>
                <a:path w="8100059" h="4210684">
                  <a:moveTo>
                    <a:pt x="594118" y="2581198"/>
                  </a:moveTo>
                  <a:lnTo>
                    <a:pt x="0" y="2581198"/>
                  </a:lnTo>
                  <a:lnTo>
                    <a:pt x="0" y="3123781"/>
                  </a:lnTo>
                  <a:lnTo>
                    <a:pt x="594118" y="3123781"/>
                  </a:lnTo>
                  <a:lnTo>
                    <a:pt x="594118" y="2581198"/>
                  </a:lnTo>
                  <a:close/>
                </a:path>
                <a:path w="8100059" h="4210684">
                  <a:moveTo>
                    <a:pt x="2380767" y="0"/>
                  </a:moveTo>
                  <a:lnTo>
                    <a:pt x="34366" y="0"/>
                  </a:lnTo>
                  <a:lnTo>
                    <a:pt x="34366" y="541870"/>
                  </a:lnTo>
                  <a:lnTo>
                    <a:pt x="2380767" y="541870"/>
                  </a:lnTo>
                  <a:lnTo>
                    <a:pt x="2380767" y="0"/>
                  </a:lnTo>
                  <a:close/>
                </a:path>
                <a:path w="8100059" h="4210684">
                  <a:moveTo>
                    <a:pt x="3674948" y="3637724"/>
                  </a:moveTo>
                  <a:lnTo>
                    <a:pt x="191122" y="3637724"/>
                  </a:lnTo>
                  <a:lnTo>
                    <a:pt x="191122" y="4180306"/>
                  </a:lnTo>
                  <a:lnTo>
                    <a:pt x="3674948" y="4180306"/>
                  </a:lnTo>
                  <a:lnTo>
                    <a:pt x="3674948" y="3637724"/>
                  </a:lnTo>
                  <a:close/>
                </a:path>
                <a:path w="8100059" h="4210684">
                  <a:moveTo>
                    <a:pt x="6022073" y="173228"/>
                  </a:moveTo>
                  <a:lnTo>
                    <a:pt x="3674948" y="173228"/>
                  </a:lnTo>
                  <a:lnTo>
                    <a:pt x="3674948" y="382955"/>
                  </a:lnTo>
                  <a:lnTo>
                    <a:pt x="6022073" y="382955"/>
                  </a:lnTo>
                  <a:lnTo>
                    <a:pt x="6022073" y="173228"/>
                  </a:lnTo>
                  <a:close/>
                </a:path>
                <a:path w="8100059" h="4210684">
                  <a:moveTo>
                    <a:pt x="8100060" y="3668509"/>
                  </a:moveTo>
                  <a:lnTo>
                    <a:pt x="4615510" y="3668509"/>
                  </a:lnTo>
                  <a:lnTo>
                    <a:pt x="4615510" y="4210367"/>
                  </a:lnTo>
                  <a:lnTo>
                    <a:pt x="8100060" y="4210367"/>
                  </a:lnTo>
                  <a:lnTo>
                    <a:pt x="8100060" y="3668509"/>
                  </a:lnTo>
                  <a:close/>
                </a:path>
              </a:pathLst>
            </a:custGeom>
            <a:solidFill>
              <a:srgbClr val="FFFFFF"/>
            </a:solidFill>
          </p:spPr>
          <p:txBody>
            <a:bodyPr wrap="square" lIns="0" tIns="0" rIns="0" bIns="0" rtlCol="0"/>
            <a:lstStyle/>
            <a:p>
              <a:endParaRPr>
                <a:solidFill>
                  <a:prstClr val="black"/>
                </a:solidFill>
                <a:latin typeface="Calibri"/>
              </a:endParaRPr>
            </a:p>
          </p:txBody>
        </p:sp>
      </p:grpSp>
      <p:sp>
        <p:nvSpPr>
          <p:cNvPr id="30" name="object 30"/>
          <p:cNvSpPr txBox="1"/>
          <p:nvPr/>
        </p:nvSpPr>
        <p:spPr>
          <a:xfrm>
            <a:off x="7601580" y="15994729"/>
            <a:ext cx="6734175" cy="1056640"/>
          </a:xfrm>
          <a:prstGeom prst="rect">
            <a:avLst/>
          </a:prstGeom>
        </p:spPr>
        <p:txBody>
          <a:bodyPr vert="horz" wrap="square" lIns="0" tIns="20955" rIns="0" bIns="0" rtlCol="0">
            <a:spAutoFit/>
          </a:bodyPr>
          <a:lstStyle/>
          <a:p>
            <a:pPr marL="12700" marR="5080" indent="48260" algn="just">
              <a:lnSpc>
                <a:spcPts val="2030"/>
              </a:lnSpc>
              <a:spcBef>
                <a:spcPts val="165"/>
              </a:spcBef>
            </a:pPr>
            <a:r>
              <a:rPr sz="1700" b="1" spc="-10" dirty="0">
                <a:solidFill>
                  <a:prstClr val="black"/>
                </a:solidFill>
                <a:latin typeface="Calibri"/>
                <a:cs typeface="Calibri"/>
              </a:rPr>
              <a:t>1. </a:t>
            </a:r>
            <a:r>
              <a:rPr sz="1700" b="1" spc="-15" dirty="0">
                <a:solidFill>
                  <a:prstClr val="black"/>
                </a:solidFill>
                <a:latin typeface="Calibri"/>
                <a:cs typeface="Calibri"/>
              </a:rPr>
              <a:t>ábra. </a:t>
            </a:r>
            <a:r>
              <a:rPr sz="1700" spc="-5" dirty="0">
                <a:solidFill>
                  <a:prstClr val="black"/>
                </a:solidFill>
                <a:latin typeface="Calibri"/>
                <a:cs typeface="Calibri"/>
              </a:rPr>
              <a:t>PCA biplot, a PC1 </a:t>
            </a:r>
            <a:r>
              <a:rPr sz="1700" spc="-10" dirty="0">
                <a:solidFill>
                  <a:prstClr val="black"/>
                </a:solidFill>
                <a:latin typeface="Calibri"/>
                <a:cs typeface="Calibri"/>
              </a:rPr>
              <a:t>vs. </a:t>
            </a:r>
            <a:r>
              <a:rPr sz="1700" spc="-5" dirty="0">
                <a:solidFill>
                  <a:prstClr val="black"/>
                </a:solidFill>
                <a:latin typeface="Calibri"/>
                <a:cs typeface="Calibri"/>
              </a:rPr>
              <a:t>PC3 </a:t>
            </a:r>
            <a:r>
              <a:rPr sz="1700" spc="-25" dirty="0">
                <a:solidFill>
                  <a:prstClr val="black"/>
                </a:solidFill>
                <a:latin typeface="Calibri"/>
                <a:cs typeface="Calibri"/>
              </a:rPr>
              <a:t>értékeket </a:t>
            </a:r>
            <a:r>
              <a:rPr sz="1700" spc="-15" dirty="0">
                <a:solidFill>
                  <a:prstClr val="black"/>
                </a:solidFill>
                <a:latin typeface="Calibri"/>
                <a:cs typeface="Calibri"/>
              </a:rPr>
              <a:t>mutatja, </a:t>
            </a:r>
            <a:r>
              <a:rPr sz="1700" spc="-10" dirty="0">
                <a:solidFill>
                  <a:prstClr val="black"/>
                </a:solidFill>
                <a:latin typeface="Calibri"/>
                <a:cs typeface="Calibri"/>
              </a:rPr>
              <a:t>amelyek </a:t>
            </a:r>
            <a:r>
              <a:rPr sz="1700" spc="-5" dirty="0">
                <a:solidFill>
                  <a:prstClr val="black"/>
                </a:solidFill>
                <a:latin typeface="Calibri"/>
                <a:cs typeface="Calibri"/>
              </a:rPr>
              <a:t>a </a:t>
            </a:r>
            <a:r>
              <a:rPr sz="1700" spc="-10" dirty="0">
                <a:solidFill>
                  <a:prstClr val="black"/>
                </a:solidFill>
                <a:latin typeface="Calibri"/>
                <a:cs typeface="Calibri"/>
              </a:rPr>
              <a:t>teljes  varianciának </a:t>
            </a:r>
            <a:r>
              <a:rPr sz="1700" spc="-5" dirty="0">
                <a:solidFill>
                  <a:prstClr val="black"/>
                </a:solidFill>
                <a:latin typeface="Calibri"/>
                <a:cs typeface="Calibri"/>
              </a:rPr>
              <a:t>a </a:t>
            </a:r>
            <a:r>
              <a:rPr sz="1700" spc="-10" dirty="0">
                <a:solidFill>
                  <a:prstClr val="black"/>
                </a:solidFill>
                <a:latin typeface="Calibri"/>
                <a:cs typeface="Calibri"/>
              </a:rPr>
              <a:t>71,4%-át </a:t>
            </a:r>
            <a:r>
              <a:rPr sz="1700" spc="-15" dirty="0">
                <a:solidFill>
                  <a:prstClr val="black"/>
                </a:solidFill>
                <a:latin typeface="Calibri"/>
                <a:cs typeface="Calibri"/>
              </a:rPr>
              <a:t>magyarázzák. </a:t>
            </a:r>
            <a:r>
              <a:rPr sz="1700" spc="-10" dirty="0">
                <a:solidFill>
                  <a:prstClr val="black"/>
                </a:solidFill>
                <a:latin typeface="Calibri"/>
                <a:cs typeface="Calibri"/>
              </a:rPr>
              <a:t>A </a:t>
            </a:r>
            <a:r>
              <a:rPr sz="1700" spc="-15" dirty="0">
                <a:solidFill>
                  <a:prstClr val="black"/>
                </a:solidFill>
                <a:latin typeface="Calibri"/>
                <a:cs typeface="Calibri"/>
              </a:rPr>
              <a:t>három PhAC-ra (CBZ-piros, </a:t>
            </a:r>
            <a:r>
              <a:rPr sz="1700" spc="-20" dirty="0">
                <a:solidFill>
                  <a:prstClr val="black"/>
                </a:solidFill>
                <a:latin typeface="Calibri"/>
                <a:cs typeface="Calibri"/>
              </a:rPr>
              <a:t>DFC-kék  </a:t>
            </a:r>
            <a:r>
              <a:rPr sz="1700" spc="-10" dirty="0">
                <a:solidFill>
                  <a:prstClr val="black"/>
                </a:solidFill>
                <a:latin typeface="Calibri"/>
                <a:cs typeface="Calibri"/>
              </a:rPr>
              <a:t>és </a:t>
            </a:r>
            <a:r>
              <a:rPr sz="1700" spc="-15" dirty="0">
                <a:solidFill>
                  <a:prstClr val="black"/>
                </a:solidFill>
                <a:latin typeface="Calibri"/>
                <a:cs typeface="Calibri"/>
              </a:rPr>
              <a:t>EE2-szürke) </a:t>
            </a:r>
            <a:r>
              <a:rPr sz="1700" spc="-25" dirty="0">
                <a:solidFill>
                  <a:prstClr val="black"/>
                </a:solidFill>
                <a:latin typeface="Calibri"/>
                <a:cs typeface="Calibri"/>
              </a:rPr>
              <a:t>vonatkozó </a:t>
            </a:r>
            <a:r>
              <a:rPr sz="1700" spc="-15" dirty="0">
                <a:solidFill>
                  <a:prstClr val="black"/>
                </a:solidFill>
                <a:latin typeface="Calibri"/>
                <a:cs typeface="Calibri"/>
              </a:rPr>
              <a:t>megfigyeléseket </a:t>
            </a:r>
            <a:r>
              <a:rPr sz="1700" spc="-20" dirty="0">
                <a:solidFill>
                  <a:prstClr val="black"/>
                </a:solidFill>
                <a:latin typeface="Calibri"/>
                <a:cs typeface="Calibri"/>
              </a:rPr>
              <a:t>szórt pontokként </a:t>
            </a:r>
            <a:r>
              <a:rPr sz="1700" spc="-15" dirty="0">
                <a:solidFill>
                  <a:prstClr val="black"/>
                </a:solidFill>
                <a:latin typeface="Calibri"/>
                <a:cs typeface="Calibri"/>
              </a:rPr>
              <a:t>ábrázoltuk, </a:t>
            </a:r>
            <a:r>
              <a:rPr sz="1700" spc="-10" dirty="0">
                <a:solidFill>
                  <a:prstClr val="black"/>
                </a:solidFill>
                <a:latin typeface="Calibri"/>
                <a:cs typeface="Calibri"/>
              </a:rPr>
              <a:t>és  minden egyes PhAC-csoporthoz </a:t>
            </a:r>
            <a:r>
              <a:rPr sz="1700" spc="-15" dirty="0">
                <a:solidFill>
                  <a:prstClr val="black"/>
                </a:solidFill>
                <a:latin typeface="Calibri"/>
                <a:cs typeface="Calibri"/>
              </a:rPr>
              <a:t>hozzáadtunk </a:t>
            </a:r>
            <a:r>
              <a:rPr sz="1700" spc="-5" dirty="0">
                <a:solidFill>
                  <a:prstClr val="black"/>
                </a:solidFill>
                <a:latin typeface="Calibri"/>
                <a:cs typeface="Calibri"/>
              </a:rPr>
              <a:t>egy</a:t>
            </a:r>
            <a:r>
              <a:rPr sz="1700" spc="-90" dirty="0">
                <a:solidFill>
                  <a:prstClr val="black"/>
                </a:solidFill>
                <a:latin typeface="Calibri"/>
                <a:cs typeface="Calibri"/>
              </a:rPr>
              <a:t> </a:t>
            </a:r>
            <a:r>
              <a:rPr sz="1700" spc="-15" dirty="0">
                <a:solidFill>
                  <a:prstClr val="black"/>
                </a:solidFill>
                <a:latin typeface="Calibri"/>
                <a:cs typeface="Calibri"/>
              </a:rPr>
              <a:t>konfidenciaintervallumot.</a:t>
            </a:r>
            <a:endParaRPr sz="1700">
              <a:solidFill>
                <a:prstClr val="black"/>
              </a:solidFill>
              <a:latin typeface="Calibri"/>
              <a:cs typeface="Calibri"/>
            </a:endParaRPr>
          </a:p>
        </p:txBody>
      </p:sp>
      <p:sp>
        <p:nvSpPr>
          <p:cNvPr id="31" name="object 31"/>
          <p:cNvSpPr txBox="1"/>
          <p:nvPr/>
        </p:nvSpPr>
        <p:spPr>
          <a:xfrm>
            <a:off x="7601580" y="17025487"/>
            <a:ext cx="1146175" cy="283210"/>
          </a:xfrm>
          <a:prstGeom prst="rect">
            <a:avLst/>
          </a:prstGeom>
        </p:spPr>
        <p:txBody>
          <a:bodyPr vert="horz" wrap="square" lIns="0" tIns="11430" rIns="0" bIns="0" rtlCol="0">
            <a:spAutoFit/>
          </a:bodyPr>
          <a:lstStyle/>
          <a:p>
            <a:pPr marL="12700">
              <a:spcBef>
                <a:spcPts val="90"/>
              </a:spcBef>
              <a:tabLst>
                <a:tab pos="942340" algn="l"/>
              </a:tabLst>
            </a:pPr>
            <a:r>
              <a:rPr sz="1700" spc="-5" dirty="0">
                <a:solidFill>
                  <a:prstClr val="black"/>
                </a:solidFill>
                <a:latin typeface="Calibri"/>
                <a:cs typeface="Calibri"/>
              </a:rPr>
              <a:t>Az	</a:t>
            </a:r>
            <a:r>
              <a:rPr sz="1700" spc="-10" dirty="0">
                <a:solidFill>
                  <a:prstClr val="black"/>
                </a:solidFill>
                <a:latin typeface="Calibri"/>
                <a:cs typeface="Calibri"/>
              </a:rPr>
              <a:t>és</a:t>
            </a:r>
            <a:endParaRPr sz="1700">
              <a:solidFill>
                <a:prstClr val="black"/>
              </a:solidFill>
              <a:latin typeface="Calibri"/>
              <a:cs typeface="Calibri"/>
            </a:endParaRPr>
          </a:p>
        </p:txBody>
      </p:sp>
      <p:sp>
        <p:nvSpPr>
          <p:cNvPr id="32" name="object 32"/>
          <p:cNvSpPr txBox="1"/>
          <p:nvPr/>
        </p:nvSpPr>
        <p:spPr>
          <a:xfrm>
            <a:off x="7963018" y="17078456"/>
            <a:ext cx="1426210" cy="283210"/>
          </a:xfrm>
          <a:prstGeom prst="rect">
            <a:avLst/>
          </a:prstGeom>
        </p:spPr>
        <p:txBody>
          <a:bodyPr vert="horz" wrap="square" lIns="0" tIns="11430" rIns="0" bIns="0" rtlCol="0">
            <a:spAutoFit/>
          </a:bodyPr>
          <a:lstStyle/>
          <a:p>
            <a:pPr marL="50800">
              <a:spcBef>
                <a:spcPts val="90"/>
              </a:spcBef>
              <a:tabLst>
                <a:tab pos="960755" algn="l"/>
              </a:tabLst>
            </a:pPr>
            <a:r>
              <a:rPr sz="2550" spc="7" baseline="13071" dirty="0">
                <a:solidFill>
                  <a:prstClr val="black"/>
                </a:solidFill>
                <a:latin typeface="Calibri"/>
                <a:cs typeface="Calibri"/>
              </a:rPr>
              <a:t>A</a:t>
            </a:r>
            <a:r>
              <a:rPr sz="1100" spc="5" dirty="0">
                <a:solidFill>
                  <a:prstClr val="black"/>
                </a:solidFill>
                <a:latin typeface="Calibri"/>
                <a:cs typeface="Calibri"/>
              </a:rPr>
              <a:t>100	</a:t>
            </a:r>
            <a:r>
              <a:rPr sz="2550" spc="7" baseline="13071" dirty="0">
                <a:solidFill>
                  <a:prstClr val="black"/>
                </a:solidFill>
                <a:latin typeface="Calibri"/>
                <a:cs typeface="Calibri"/>
              </a:rPr>
              <a:t>A</a:t>
            </a:r>
            <a:r>
              <a:rPr sz="1100" spc="5" dirty="0">
                <a:solidFill>
                  <a:prstClr val="black"/>
                </a:solidFill>
                <a:latin typeface="Calibri"/>
                <a:cs typeface="Calibri"/>
              </a:rPr>
              <a:t>1000</a:t>
            </a:r>
            <a:endParaRPr sz="1100">
              <a:solidFill>
                <a:prstClr val="black"/>
              </a:solidFill>
              <a:latin typeface="Calibri"/>
              <a:cs typeface="Calibri"/>
            </a:endParaRPr>
          </a:p>
        </p:txBody>
      </p:sp>
      <p:sp>
        <p:nvSpPr>
          <p:cNvPr id="33" name="object 33"/>
          <p:cNvSpPr txBox="1"/>
          <p:nvPr/>
        </p:nvSpPr>
        <p:spPr>
          <a:xfrm>
            <a:off x="9515045" y="17025487"/>
            <a:ext cx="4818380" cy="283210"/>
          </a:xfrm>
          <a:prstGeom prst="rect">
            <a:avLst/>
          </a:prstGeom>
        </p:spPr>
        <p:txBody>
          <a:bodyPr vert="horz" wrap="square" lIns="0" tIns="11430" rIns="0" bIns="0" rtlCol="0">
            <a:spAutoFit/>
          </a:bodyPr>
          <a:lstStyle/>
          <a:p>
            <a:pPr marL="12700">
              <a:spcBef>
                <a:spcPts val="90"/>
              </a:spcBef>
              <a:tabLst>
                <a:tab pos="304165" algn="l"/>
                <a:tab pos="955040" algn="l"/>
                <a:tab pos="2152650" algn="l"/>
                <a:tab pos="3455035" algn="l"/>
                <a:tab pos="3928110" algn="l"/>
                <a:tab pos="4537075" algn="l"/>
              </a:tabLst>
            </a:pPr>
            <a:r>
              <a:rPr sz="1700" spc="-5" dirty="0">
                <a:solidFill>
                  <a:prstClr val="black"/>
                </a:solidFill>
                <a:latin typeface="Calibri"/>
                <a:cs typeface="Calibri"/>
              </a:rPr>
              <a:t>a	Ph</a:t>
            </a:r>
            <a:r>
              <a:rPr sz="1700" spc="-20" dirty="0">
                <a:solidFill>
                  <a:prstClr val="black"/>
                </a:solidFill>
                <a:latin typeface="Calibri"/>
                <a:cs typeface="Calibri"/>
              </a:rPr>
              <a:t>A</a:t>
            </a:r>
            <a:r>
              <a:rPr sz="1700" spc="-5" dirty="0">
                <a:solidFill>
                  <a:prstClr val="black"/>
                </a:solidFill>
                <a:latin typeface="Calibri"/>
                <a:cs typeface="Calibri"/>
              </a:rPr>
              <a:t>C</a:t>
            </a:r>
            <a:r>
              <a:rPr sz="1700" dirty="0">
                <a:solidFill>
                  <a:prstClr val="black"/>
                </a:solidFill>
                <a:latin typeface="Calibri"/>
                <a:cs typeface="Calibri"/>
              </a:rPr>
              <a:t>	</a:t>
            </a:r>
            <a:r>
              <a:rPr sz="1700" spc="-5" dirty="0">
                <a:solidFill>
                  <a:prstClr val="black"/>
                </a:solidFill>
                <a:latin typeface="Calibri"/>
                <a:cs typeface="Calibri"/>
              </a:rPr>
              <a:t>ad</a:t>
            </a:r>
            <a:r>
              <a:rPr sz="1700" spc="-20" dirty="0">
                <a:solidFill>
                  <a:prstClr val="black"/>
                </a:solidFill>
                <a:latin typeface="Calibri"/>
                <a:cs typeface="Calibri"/>
              </a:rPr>
              <a:t>s</a:t>
            </a:r>
            <a:r>
              <a:rPr sz="1700" spc="-45" dirty="0">
                <a:solidFill>
                  <a:prstClr val="black"/>
                </a:solidFill>
                <a:latin typeface="Calibri"/>
                <a:cs typeface="Calibri"/>
              </a:rPr>
              <a:t>z</a:t>
            </a:r>
            <a:r>
              <a:rPr sz="1700" spc="-10" dirty="0">
                <a:solidFill>
                  <a:prstClr val="black"/>
                </a:solidFill>
                <a:latin typeface="Calibri"/>
                <a:cs typeface="Calibri"/>
              </a:rPr>
              <a:t>orbeál</a:t>
            </a:r>
            <a:r>
              <a:rPr sz="1700" spc="-5" dirty="0">
                <a:solidFill>
                  <a:prstClr val="black"/>
                </a:solidFill>
                <a:latin typeface="Calibri"/>
                <a:cs typeface="Calibri"/>
              </a:rPr>
              <a:t>t</a:t>
            </a:r>
            <a:r>
              <a:rPr sz="1700" dirty="0">
                <a:solidFill>
                  <a:prstClr val="black"/>
                </a:solidFill>
                <a:latin typeface="Calibri"/>
                <a:cs typeface="Calibri"/>
              </a:rPr>
              <a:t>	</a:t>
            </a:r>
            <a:r>
              <a:rPr sz="1700" spc="-10" dirty="0">
                <a:solidFill>
                  <a:prstClr val="black"/>
                </a:solidFill>
                <a:latin typeface="Calibri"/>
                <a:cs typeface="Calibri"/>
              </a:rPr>
              <a:t>men</a:t>
            </a:r>
            <a:r>
              <a:rPr sz="1700" spc="-40" dirty="0">
                <a:solidFill>
                  <a:prstClr val="black"/>
                </a:solidFill>
                <a:latin typeface="Calibri"/>
                <a:cs typeface="Calibri"/>
              </a:rPr>
              <a:t>n</a:t>
            </a:r>
            <a:r>
              <a:rPr sz="1700" spc="-5" dirty="0">
                <a:solidFill>
                  <a:prstClr val="black"/>
                </a:solidFill>
                <a:latin typeface="Calibri"/>
                <a:cs typeface="Calibri"/>
              </a:rPr>
              <a:t>yi</a:t>
            </a:r>
            <a:r>
              <a:rPr sz="1700" spc="-15" dirty="0">
                <a:solidFill>
                  <a:prstClr val="black"/>
                </a:solidFill>
                <a:latin typeface="Calibri"/>
                <a:cs typeface="Calibri"/>
              </a:rPr>
              <a:t>s</a:t>
            </a:r>
            <a:r>
              <a:rPr sz="1700" spc="-5" dirty="0">
                <a:solidFill>
                  <a:prstClr val="black"/>
                </a:solidFill>
                <a:latin typeface="Calibri"/>
                <a:cs typeface="Calibri"/>
              </a:rPr>
              <a:t>é</a:t>
            </a:r>
            <a:r>
              <a:rPr sz="1700" spc="-20" dirty="0">
                <a:solidFill>
                  <a:prstClr val="black"/>
                </a:solidFill>
                <a:latin typeface="Calibri"/>
                <a:cs typeface="Calibri"/>
              </a:rPr>
              <a:t>gé</a:t>
            </a:r>
            <a:r>
              <a:rPr sz="1700" spc="-5" dirty="0">
                <a:solidFill>
                  <a:prstClr val="black"/>
                </a:solidFill>
                <a:latin typeface="Calibri"/>
                <a:cs typeface="Calibri"/>
              </a:rPr>
              <a:t>t</a:t>
            </a:r>
            <a:r>
              <a:rPr sz="1700" dirty="0">
                <a:solidFill>
                  <a:prstClr val="black"/>
                </a:solidFill>
                <a:latin typeface="Calibri"/>
                <a:cs typeface="Calibri"/>
              </a:rPr>
              <a:t>	</a:t>
            </a:r>
            <a:r>
              <a:rPr sz="1700" spc="-5" dirty="0">
                <a:solidFill>
                  <a:prstClr val="black"/>
                </a:solidFill>
                <a:latin typeface="Calibri"/>
                <a:cs typeface="Calibri"/>
              </a:rPr>
              <a:t>(</a:t>
            </a:r>
            <a:r>
              <a:rPr sz="1700" spc="-15" dirty="0">
                <a:solidFill>
                  <a:prstClr val="black"/>
                </a:solidFill>
                <a:latin typeface="Calibri"/>
                <a:cs typeface="Calibri"/>
              </a:rPr>
              <a:t>%</a:t>
            </a:r>
            <a:r>
              <a:rPr sz="1700" spc="-5" dirty="0">
                <a:solidFill>
                  <a:prstClr val="black"/>
                </a:solidFill>
                <a:latin typeface="Calibri"/>
                <a:cs typeface="Calibri"/>
              </a:rPr>
              <a:t>)</a:t>
            </a:r>
            <a:r>
              <a:rPr sz="1700" dirty="0">
                <a:solidFill>
                  <a:prstClr val="black"/>
                </a:solidFill>
                <a:latin typeface="Calibri"/>
                <a:cs typeface="Calibri"/>
              </a:rPr>
              <a:t>	</a:t>
            </a:r>
            <a:r>
              <a:rPr sz="1700" spc="-10" dirty="0">
                <a:solidFill>
                  <a:prstClr val="black"/>
                </a:solidFill>
                <a:latin typeface="Calibri"/>
                <a:cs typeface="Calibri"/>
              </a:rPr>
              <a:t>jelöl</a:t>
            </a:r>
            <a:r>
              <a:rPr sz="1700" spc="-5" dirty="0">
                <a:solidFill>
                  <a:prstClr val="black"/>
                </a:solidFill>
                <a:latin typeface="Calibri"/>
                <a:cs typeface="Calibri"/>
              </a:rPr>
              <a:t>i</a:t>
            </a:r>
            <a:r>
              <a:rPr sz="1700" dirty="0">
                <a:solidFill>
                  <a:prstClr val="black"/>
                </a:solidFill>
                <a:latin typeface="Calibri"/>
                <a:cs typeface="Calibri"/>
              </a:rPr>
              <a:t>	</a:t>
            </a:r>
            <a:r>
              <a:rPr sz="1700" spc="-65" dirty="0">
                <a:solidFill>
                  <a:prstClr val="black"/>
                </a:solidFill>
                <a:latin typeface="Calibri"/>
                <a:cs typeface="Calibri"/>
              </a:rPr>
              <a:t>k</a:t>
            </a:r>
            <a:r>
              <a:rPr sz="1700" spc="-15" dirty="0">
                <a:solidFill>
                  <a:prstClr val="black"/>
                </a:solidFill>
                <a:latin typeface="Calibri"/>
                <a:cs typeface="Calibri"/>
              </a:rPr>
              <a:t>é</a:t>
            </a:r>
            <a:r>
              <a:rPr sz="1700" spc="-5" dirty="0">
                <a:solidFill>
                  <a:prstClr val="black"/>
                </a:solidFill>
                <a:latin typeface="Calibri"/>
                <a:cs typeface="Calibri"/>
              </a:rPr>
              <a:t>t</a:t>
            </a:r>
            <a:endParaRPr sz="1700">
              <a:solidFill>
                <a:prstClr val="black"/>
              </a:solidFill>
              <a:latin typeface="Calibri"/>
              <a:cs typeface="Calibri"/>
            </a:endParaRPr>
          </a:p>
        </p:txBody>
      </p:sp>
      <p:sp>
        <p:nvSpPr>
          <p:cNvPr id="34" name="object 34"/>
          <p:cNvSpPr txBox="1"/>
          <p:nvPr/>
        </p:nvSpPr>
        <p:spPr>
          <a:xfrm>
            <a:off x="7601579" y="17283177"/>
            <a:ext cx="5045710" cy="283210"/>
          </a:xfrm>
          <a:prstGeom prst="rect">
            <a:avLst/>
          </a:prstGeom>
        </p:spPr>
        <p:txBody>
          <a:bodyPr vert="horz" wrap="square" lIns="0" tIns="11430" rIns="0" bIns="0" rtlCol="0">
            <a:spAutoFit/>
          </a:bodyPr>
          <a:lstStyle/>
          <a:p>
            <a:pPr marL="12700">
              <a:spcBef>
                <a:spcPts val="90"/>
              </a:spcBef>
              <a:tabLst>
                <a:tab pos="1555750" algn="l"/>
                <a:tab pos="2102485" algn="l"/>
                <a:tab pos="2449195" algn="l"/>
                <a:tab pos="3040380" algn="l"/>
                <a:tab pos="3651885" algn="l"/>
                <a:tab pos="4451985" algn="l"/>
                <a:tab pos="4929505" algn="l"/>
              </a:tabLst>
            </a:pPr>
            <a:r>
              <a:rPr sz="1700" spc="-65" dirty="0">
                <a:solidFill>
                  <a:prstClr val="black"/>
                </a:solidFill>
                <a:latin typeface="Calibri"/>
                <a:cs typeface="Calibri"/>
              </a:rPr>
              <a:t>k</a:t>
            </a:r>
            <a:r>
              <a:rPr sz="1700" spc="-10" dirty="0">
                <a:solidFill>
                  <a:prstClr val="black"/>
                </a:solidFill>
                <a:latin typeface="Calibri"/>
                <a:cs typeface="Calibri"/>
              </a:rPr>
              <a:t>on</a:t>
            </a:r>
            <a:r>
              <a:rPr sz="1700" spc="-5" dirty="0">
                <a:solidFill>
                  <a:prstClr val="black"/>
                </a:solidFill>
                <a:latin typeface="Calibri"/>
                <a:cs typeface="Calibri"/>
              </a:rPr>
              <a:t>ce</a:t>
            </a:r>
            <a:r>
              <a:rPr sz="1700" spc="-20" dirty="0">
                <a:solidFill>
                  <a:prstClr val="black"/>
                </a:solidFill>
                <a:latin typeface="Calibri"/>
                <a:cs typeface="Calibri"/>
              </a:rPr>
              <a:t>n</a:t>
            </a:r>
            <a:r>
              <a:rPr sz="1700" spc="-15" dirty="0">
                <a:solidFill>
                  <a:prstClr val="black"/>
                </a:solidFill>
                <a:latin typeface="Calibri"/>
                <a:cs typeface="Calibri"/>
              </a:rPr>
              <a:t>t</a:t>
            </a:r>
            <a:r>
              <a:rPr sz="1700" spc="-40" dirty="0">
                <a:solidFill>
                  <a:prstClr val="black"/>
                </a:solidFill>
                <a:latin typeface="Calibri"/>
                <a:cs typeface="Calibri"/>
              </a:rPr>
              <a:t>r</a:t>
            </a:r>
            <a:r>
              <a:rPr sz="1700" spc="-5" dirty="0">
                <a:solidFill>
                  <a:prstClr val="black"/>
                </a:solidFill>
                <a:latin typeface="Calibri"/>
                <a:cs typeface="Calibri"/>
              </a:rPr>
              <a:t>áción</a:t>
            </a:r>
            <a:r>
              <a:rPr sz="1700" dirty="0">
                <a:solidFill>
                  <a:prstClr val="black"/>
                </a:solidFill>
                <a:latin typeface="Calibri"/>
                <a:cs typeface="Calibri"/>
              </a:rPr>
              <a:t>á</a:t>
            </a:r>
            <a:r>
              <a:rPr sz="1700" spc="-5" dirty="0">
                <a:solidFill>
                  <a:prstClr val="black"/>
                </a:solidFill>
                <a:latin typeface="Calibri"/>
                <a:cs typeface="Calibri"/>
              </a:rPr>
              <a:t>l</a:t>
            </a:r>
            <a:r>
              <a:rPr sz="1700" dirty="0">
                <a:solidFill>
                  <a:prstClr val="black"/>
                </a:solidFill>
                <a:latin typeface="Calibri"/>
                <a:cs typeface="Calibri"/>
              </a:rPr>
              <a:t>	</a:t>
            </a:r>
            <a:r>
              <a:rPr sz="1700" spc="-5" dirty="0">
                <a:solidFill>
                  <a:prstClr val="black"/>
                </a:solidFill>
                <a:latin typeface="Calibri"/>
                <a:cs typeface="Calibri"/>
              </a:rPr>
              <a:t>(</a:t>
            </a:r>
            <a:r>
              <a:rPr sz="1700" spc="-10" dirty="0">
                <a:solidFill>
                  <a:prstClr val="black"/>
                </a:solidFill>
                <a:latin typeface="Calibri"/>
                <a:cs typeface="Calibri"/>
              </a:rPr>
              <a:t>10</a:t>
            </a:r>
            <a:r>
              <a:rPr sz="1700" spc="-5" dirty="0">
                <a:solidFill>
                  <a:prstClr val="black"/>
                </a:solidFill>
                <a:latin typeface="Calibri"/>
                <a:cs typeface="Calibri"/>
              </a:rPr>
              <a:t>0</a:t>
            </a:r>
            <a:r>
              <a:rPr sz="1700" dirty="0">
                <a:solidFill>
                  <a:prstClr val="black"/>
                </a:solidFill>
                <a:latin typeface="Calibri"/>
                <a:cs typeface="Calibri"/>
              </a:rPr>
              <a:t>	</a:t>
            </a:r>
            <a:r>
              <a:rPr sz="1700" spc="-10" dirty="0">
                <a:solidFill>
                  <a:prstClr val="black"/>
                </a:solidFill>
                <a:latin typeface="Calibri"/>
                <a:cs typeface="Calibri"/>
              </a:rPr>
              <a:t>é</a:t>
            </a:r>
            <a:r>
              <a:rPr sz="1700" spc="-5" dirty="0">
                <a:solidFill>
                  <a:prstClr val="black"/>
                </a:solidFill>
                <a:latin typeface="Calibri"/>
                <a:cs typeface="Calibri"/>
              </a:rPr>
              <a:t>s</a:t>
            </a:r>
            <a:r>
              <a:rPr sz="1700" dirty="0">
                <a:solidFill>
                  <a:prstClr val="black"/>
                </a:solidFill>
                <a:latin typeface="Calibri"/>
                <a:cs typeface="Calibri"/>
              </a:rPr>
              <a:t>	</a:t>
            </a:r>
            <a:r>
              <a:rPr sz="1700" spc="-10" dirty="0">
                <a:solidFill>
                  <a:prstClr val="black"/>
                </a:solidFill>
                <a:latin typeface="Calibri"/>
                <a:cs typeface="Calibri"/>
              </a:rPr>
              <a:t>100</a:t>
            </a:r>
            <a:r>
              <a:rPr sz="1700" spc="-5" dirty="0">
                <a:solidFill>
                  <a:prstClr val="black"/>
                </a:solidFill>
                <a:latin typeface="Calibri"/>
                <a:cs typeface="Calibri"/>
              </a:rPr>
              <a:t>0</a:t>
            </a:r>
            <a:r>
              <a:rPr sz="1700" dirty="0">
                <a:solidFill>
                  <a:prstClr val="black"/>
                </a:solidFill>
                <a:latin typeface="Calibri"/>
                <a:cs typeface="Calibri"/>
              </a:rPr>
              <a:t>	</a:t>
            </a:r>
            <a:r>
              <a:rPr sz="1700" spc="-5" dirty="0">
                <a:solidFill>
                  <a:prstClr val="black"/>
                </a:solidFill>
                <a:latin typeface="Calibri"/>
                <a:cs typeface="Calibri"/>
              </a:rPr>
              <a:t>μ</a:t>
            </a:r>
            <a:r>
              <a:rPr sz="1700" spc="50" dirty="0">
                <a:solidFill>
                  <a:prstClr val="black"/>
                </a:solidFill>
                <a:latin typeface="Calibri"/>
                <a:cs typeface="Calibri"/>
              </a:rPr>
              <a:t>g</a:t>
            </a:r>
            <a:r>
              <a:rPr sz="1700" spc="-10" dirty="0">
                <a:solidFill>
                  <a:prstClr val="black"/>
                </a:solidFill>
                <a:latin typeface="Calibri"/>
                <a:cs typeface="Calibri"/>
              </a:rPr>
              <a:t>/</a:t>
            </a:r>
            <a:r>
              <a:rPr sz="1700" dirty="0">
                <a:solidFill>
                  <a:prstClr val="black"/>
                </a:solidFill>
                <a:latin typeface="Calibri"/>
                <a:cs typeface="Calibri"/>
              </a:rPr>
              <a:t>L</a:t>
            </a:r>
            <a:r>
              <a:rPr sz="1700" spc="-5" dirty="0">
                <a:solidFill>
                  <a:prstClr val="black"/>
                </a:solidFill>
                <a:latin typeface="Calibri"/>
                <a:cs typeface="Calibri"/>
              </a:rPr>
              <a:t>,</a:t>
            </a:r>
            <a:r>
              <a:rPr sz="1700" dirty="0">
                <a:solidFill>
                  <a:prstClr val="black"/>
                </a:solidFill>
                <a:latin typeface="Calibri"/>
                <a:cs typeface="Calibri"/>
              </a:rPr>
              <a:t>	</a:t>
            </a:r>
            <a:r>
              <a:rPr sz="1700" spc="-5" dirty="0">
                <a:solidFill>
                  <a:prstClr val="black"/>
                </a:solidFill>
                <a:latin typeface="Calibri"/>
                <a:cs typeface="Calibri"/>
              </a:rPr>
              <a:t>ill</a:t>
            </a:r>
            <a:r>
              <a:rPr sz="1700" spc="-20" dirty="0">
                <a:solidFill>
                  <a:prstClr val="black"/>
                </a:solidFill>
                <a:latin typeface="Calibri"/>
                <a:cs typeface="Calibri"/>
              </a:rPr>
              <a:t>e</a:t>
            </a:r>
            <a:r>
              <a:rPr sz="1700" spc="-15" dirty="0">
                <a:solidFill>
                  <a:prstClr val="black"/>
                </a:solidFill>
                <a:latin typeface="Calibri"/>
                <a:cs typeface="Calibri"/>
              </a:rPr>
              <a:t>t</a:t>
            </a:r>
            <a:r>
              <a:rPr sz="1700" spc="-20" dirty="0">
                <a:solidFill>
                  <a:prstClr val="black"/>
                </a:solidFill>
                <a:latin typeface="Calibri"/>
                <a:cs typeface="Calibri"/>
              </a:rPr>
              <a:t>v</a:t>
            </a:r>
            <a:r>
              <a:rPr sz="1700" spc="-15" dirty="0">
                <a:solidFill>
                  <a:prstClr val="black"/>
                </a:solidFill>
                <a:latin typeface="Calibri"/>
                <a:cs typeface="Calibri"/>
              </a:rPr>
              <a:t>e</a:t>
            </a:r>
            <a:r>
              <a:rPr sz="1700" spc="-5" dirty="0">
                <a:solidFill>
                  <a:prstClr val="black"/>
                </a:solidFill>
                <a:latin typeface="Calibri"/>
                <a:cs typeface="Calibri"/>
              </a:rPr>
              <a:t>),</a:t>
            </a:r>
            <a:r>
              <a:rPr sz="1700" dirty="0">
                <a:solidFill>
                  <a:prstClr val="black"/>
                </a:solidFill>
                <a:latin typeface="Calibri"/>
                <a:cs typeface="Calibri"/>
              </a:rPr>
              <a:t>	</a:t>
            </a:r>
            <a:r>
              <a:rPr sz="1700" spc="-5" dirty="0">
                <a:solidFill>
                  <a:prstClr val="black"/>
                </a:solidFill>
                <a:latin typeface="Calibri"/>
                <a:cs typeface="Calibri"/>
              </a:rPr>
              <a:t>míg</a:t>
            </a:r>
            <a:r>
              <a:rPr sz="1700" dirty="0">
                <a:solidFill>
                  <a:prstClr val="black"/>
                </a:solidFill>
                <a:latin typeface="Calibri"/>
                <a:cs typeface="Calibri"/>
              </a:rPr>
              <a:t>	</a:t>
            </a:r>
            <a:r>
              <a:rPr sz="1700" spc="-5" dirty="0">
                <a:solidFill>
                  <a:prstClr val="black"/>
                </a:solidFill>
                <a:latin typeface="Calibri"/>
                <a:cs typeface="Calibri"/>
              </a:rPr>
              <a:t>a</a:t>
            </a:r>
            <a:endParaRPr sz="1700">
              <a:solidFill>
                <a:prstClr val="black"/>
              </a:solidFill>
              <a:latin typeface="Calibri"/>
              <a:cs typeface="Calibri"/>
            </a:endParaRPr>
          </a:p>
        </p:txBody>
      </p:sp>
      <p:sp>
        <p:nvSpPr>
          <p:cNvPr id="35" name="object 35"/>
          <p:cNvSpPr txBox="1"/>
          <p:nvPr/>
        </p:nvSpPr>
        <p:spPr>
          <a:xfrm>
            <a:off x="12739048" y="17336148"/>
            <a:ext cx="1374140" cy="283210"/>
          </a:xfrm>
          <a:prstGeom prst="rect">
            <a:avLst/>
          </a:prstGeom>
        </p:spPr>
        <p:txBody>
          <a:bodyPr vert="horz" wrap="square" lIns="0" tIns="11430" rIns="0" bIns="0" rtlCol="0">
            <a:spAutoFit/>
          </a:bodyPr>
          <a:lstStyle/>
          <a:p>
            <a:pPr marL="50800">
              <a:spcBef>
                <a:spcPts val="90"/>
              </a:spcBef>
              <a:tabLst>
                <a:tab pos="901700" algn="l"/>
              </a:tabLst>
            </a:pPr>
            <a:r>
              <a:rPr sz="2550" spc="7" baseline="13071" dirty="0">
                <a:solidFill>
                  <a:prstClr val="black"/>
                </a:solidFill>
                <a:latin typeface="Calibri"/>
                <a:cs typeface="Calibri"/>
              </a:rPr>
              <a:t>D</a:t>
            </a:r>
            <a:r>
              <a:rPr sz="1100" spc="5" dirty="0">
                <a:solidFill>
                  <a:prstClr val="black"/>
                </a:solidFill>
                <a:latin typeface="Calibri"/>
                <a:cs typeface="Calibri"/>
              </a:rPr>
              <a:t>100	</a:t>
            </a:r>
            <a:r>
              <a:rPr sz="2550" baseline="13071" dirty="0">
                <a:solidFill>
                  <a:prstClr val="black"/>
                </a:solidFill>
                <a:latin typeface="Calibri"/>
                <a:cs typeface="Calibri"/>
              </a:rPr>
              <a:t>D</a:t>
            </a:r>
            <a:r>
              <a:rPr sz="1100" dirty="0">
                <a:solidFill>
                  <a:prstClr val="black"/>
                </a:solidFill>
                <a:latin typeface="Calibri"/>
                <a:cs typeface="Calibri"/>
              </a:rPr>
              <a:t>1000</a:t>
            </a:r>
            <a:endParaRPr sz="1100">
              <a:solidFill>
                <a:prstClr val="black"/>
              </a:solidFill>
              <a:latin typeface="Calibri"/>
              <a:cs typeface="Calibri"/>
            </a:endParaRPr>
          </a:p>
        </p:txBody>
      </p:sp>
      <p:sp>
        <p:nvSpPr>
          <p:cNvPr id="36" name="object 36"/>
          <p:cNvSpPr txBox="1"/>
          <p:nvPr/>
        </p:nvSpPr>
        <p:spPr>
          <a:xfrm>
            <a:off x="13281911" y="17283177"/>
            <a:ext cx="1052195" cy="283210"/>
          </a:xfrm>
          <a:prstGeom prst="rect">
            <a:avLst/>
          </a:prstGeom>
        </p:spPr>
        <p:txBody>
          <a:bodyPr vert="horz" wrap="square" lIns="0" tIns="11430" rIns="0" bIns="0" rtlCol="0">
            <a:spAutoFit/>
          </a:bodyPr>
          <a:lstStyle/>
          <a:p>
            <a:pPr marL="12700">
              <a:spcBef>
                <a:spcPts val="90"/>
              </a:spcBef>
              <a:tabLst>
                <a:tab pos="935990" algn="l"/>
              </a:tabLst>
            </a:pPr>
            <a:r>
              <a:rPr sz="1700" spc="-10" dirty="0">
                <a:solidFill>
                  <a:prstClr val="black"/>
                </a:solidFill>
                <a:latin typeface="Calibri"/>
                <a:cs typeface="Calibri"/>
              </a:rPr>
              <a:t>é</a:t>
            </a:r>
            <a:r>
              <a:rPr sz="1700" spc="-5" dirty="0">
                <a:solidFill>
                  <a:prstClr val="black"/>
                </a:solidFill>
                <a:latin typeface="Calibri"/>
                <a:cs typeface="Calibri"/>
              </a:rPr>
              <a:t>s</a:t>
            </a:r>
            <a:r>
              <a:rPr sz="1700" dirty="0">
                <a:solidFill>
                  <a:prstClr val="black"/>
                </a:solidFill>
                <a:latin typeface="Calibri"/>
                <a:cs typeface="Calibri"/>
              </a:rPr>
              <a:t>	</a:t>
            </a:r>
            <a:r>
              <a:rPr sz="1700" spc="-5" dirty="0">
                <a:solidFill>
                  <a:prstClr val="black"/>
                </a:solidFill>
                <a:latin typeface="Calibri"/>
                <a:cs typeface="Calibri"/>
              </a:rPr>
              <a:t>a</a:t>
            </a:r>
            <a:endParaRPr sz="1700">
              <a:solidFill>
                <a:prstClr val="black"/>
              </a:solidFill>
              <a:latin typeface="Calibri"/>
              <a:cs typeface="Calibri"/>
            </a:endParaRPr>
          </a:p>
        </p:txBody>
      </p:sp>
      <p:sp>
        <p:nvSpPr>
          <p:cNvPr id="37" name="object 37"/>
          <p:cNvSpPr txBox="1"/>
          <p:nvPr/>
        </p:nvSpPr>
        <p:spPr>
          <a:xfrm>
            <a:off x="7576179" y="17540867"/>
            <a:ext cx="6782434" cy="541020"/>
          </a:xfrm>
          <a:prstGeom prst="rect">
            <a:avLst/>
          </a:prstGeom>
        </p:spPr>
        <p:txBody>
          <a:bodyPr vert="horz" wrap="square" lIns="0" tIns="20955" rIns="0" bIns="0" rtlCol="0">
            <a:spAutoFit/>
          </a:bodyPr>
          <a:lstStyle/>
          <a:p>
            <a:pPr marL="38100" marR="30480">
              <a:lnSpc>
                <a:spcPts val="2030"/>
              </a:lnSpc>
              <a:spcBef>
                <a:spcPts val="165"/>
              </a:spcBef>
            </a:pPr>
            <a:r>
              <a:rPr sz="1700" spc="-15" dirty="0">
                <a:solidFill>
                  <a:prstClr val="black"/>
                </a:solidFill>
                <a:latin typeface="Calibri"/>
                <a:cs typeface="Calibri"/>
              </a:rPr>
              <a:t>deszorpcióban lévő PhAC mennyiségét </a:t>
            </a:r>
            <a:r>
              <a:rPr sz="1700" spc="-5" dirty="0">
                <a:solidFill>
                  <a:prstClr val="black"/>
                </a:solidFill>
                <a:latin typeface="Calibri"/>
                <a:cs typeface="Calibri"/>
              </a:rPr>
              <a:t>(%). </a:t>
            </a:r>
            <a:r>
              <a:rPr sz="1700" spc="-10" dirty="0">
                <a:solidFill>
                  <a:prstClr val="black"/>
                </a:solidFill>
                <a:latin typeface="Calibri"/>
                <a:cs typeface="Calibri"/>
              </a:rPr>
              <a:t>K</a:t>
            </a:r>
            <a:r>
              <a:rPr sz="1650" spc="-15" baseline="-20202" dirty="0">
                <a:solidFill>
                  <a:prstClr val="black"/>
                </a:solidFill>
                <a:latin typeface="Calibri"/>
                <a:cs typeface="Calibri"/>
              </a:rPr>
              <a:t>D</a:t>
            </a:r>
            <a:r>
              <a:rPr sz="1700" spc="-10" dirty="0">
                <a:solidFill>
                  <a:prstClr val="black"/>
                </a:solidFill>
                <a:latin typeface="Calibri"/>
                <a:cs typeface="Calibri"/>
              </a:rPr>
              <a:t>100;400;1000 </a:t>
            </a:r>
            <a:r>
              <a:rPr sz="1700" spc="-5" dirty="0">
                <a:solidFill>
                  <a:prstClr val="black"/>
                </a:solidFill>
                <a:latin typeface="Calibri"/>
                <a:cs typeface="Calibri"/>
              </a:rPr>
              <a:t>a </a:t>
            </a:r>
            <a:r>
              <a:rPr sz="1700" spc="-10" dirty="0">
                <a:solidFill>
                  <a:prstClr val="black"/>
                </a:solidFill>
                <a:latin typeface="Calibri"/>
                <a:cs typeface="Calibri"/>
              </a:rPr>
              <a:t>100, 400 és  </a:t>
            </a:r>
            <a:r>
              <a:rPr sz="1700" spc="-5" dirty="0">
                <a:solidFill>
                  <a:prstClr val="black"/>
                </a:solidFill>
                <a:latin typeface="Calibri"/>
                <a:cs typeface="Calibri"/>
              </a:rPr>
              <a:t>1000 μg/L-re </a:t>
            </a:r>
            <a:r>
              <a:rPr sz="1700" spc="-25" dirty="0">
                <a:solidFill>
                  <a:prstClr val="black"/>
                </a:solidFill>
                <a:latin typeface="Calibri"/>
                <a:cs typeface="Calibri"/>
              </a:rPr>
              <a:t>vonatkozó </a:t>
            </a:r>
            <a:r>
              <a:rPr sz="1700" spc="-10" dirty="0">
                <a:solidFill>
                  <a:prstClr val="black"/>
                </a:solidFill>
                <a:latin typeface="Calibri"/>
                <a:cs typeface="Calibri"/>
              </a:rPr>
              <a:t>disztribúciós </a:t>
            </a:r>
            <a:r>
              <a:rPr sz="1700" spc="-20" dirty="0">
                <a:solidFill>
                  <a:prstClr val="black"/>
                </a:solidFill>
                <a:latin typeface="Calibri"/>
                <a:cs typeface="Calibri"/>
              </a:rPr>
              <a:t>együtthatókat </a:t>
            </a:r>
            <a:r>
              <a:rPr sz="1700" spc="-10" dirty="0">
                <a:solidFill>
                  <a:prstClr val="black"/>
                </a:solidFill>
                <a:latin typeface="Calibri"/>
                <a:cs typeface="Calibri"/>
              </a:rPr>
              <a:t>jelenti; </a:t>
            </a:r>
            <a:r>
              <a:rPr sz="1700" spc="5" dirty="0">
                <a:solidFill>
                  <a:prstClr val="black"/>
                </a:solidFill>
                <a:latin typeface="Calibri"/>
                <a:cs typeface="Calibri"/>
              </a:rPr>
              <a:t>Q</a:t>
            </a:r>
            <a:r>
              <a:rPr sz="1650" spc="7" baseline="-20202" dirty="0">
                <a:solidFill>
                  <a:prstClr val="black"/>
                </a:solidFill>
                <a:latin typeface="Calibri"/>
                <a:cs typeface="Calibri"/>
              </a:rPr>
              <a:t>max </a:t>
            </a:r>
            <a:r>
              <a:rPr sz="1700" spc="-5" dirty="0">
                <a:solidFill>
                  <a:prstClr val="black"/>
                </a:solidFill>
                <a:latin typeface="Calibri"/>
                <a:cs typeface="Calibri"/>
              </a:rPr>
              <a:t>(μg/g)</a:t>
            </a:r>
            <a:r>
              <a:rPr sz="1700" spc="365" dirty="0">
                <a:solidFill>
                  <a:prstClr val="black"/>
                </a:solidFill>
                <a:latin typeface="Calibri"/>
                <a:cs typeface="Calibri"/>
              </a:rPr>
              <a:t> </a:t>
            </a:r>
            <a:r>
              <a:rPr sz="1700" spc="-5" dirty="0">
                <a:solidFill>
                  <a:prstClr val="black"/>
                </a:solidFill>
                <a:latin typeface="Calibri"/>
                <a:cs typeface="Calibri"/>
              </a:rPr>
              <a:t>a</a:t>
            </a:r>
            <a:endParaRPr sz="1700">
              <a:solidFill>
                <a:prstClr val="black"/>
              </a:solidFill>
              <a:latin typeface="Calibri"/>
              <a:cs typeface="Calibri"/>
            </a:endParaRPr>
          </a:p>
        </p:txBody>
      </p:sp>
      <p:sp>
        <p:nvSpPr>
          <p:cNvPr id="38" name="object 38"/>
          <p:cNvSpPr txBox="1"/>
          <p:nvPr/>
        </p:nvSpPr>
        <p:spPr>
          <a:xfrm>
            <a:off x="7563480" y="18313936"/>
            <a:ext cx="3296285" cy="283210"/>
          </a:xfrm>
          <a:prstGeom prst="rect">
            <a:avLst/>
          </a:prstGeom>
        </p:spPr>
        <p:txBody>
          <a:bodyPr vert="horz" wrap="square" lIns="0" tIns="11430" rIns="0" bIns="0" rtlCol="0">
            <a:spAutoFit/>
          </a:bodyPr>
          <a:lstStyle/>
          <a:p>
            <a:pPr marL="50800">
              <a:spcBef>
                <a:spcPts val="90"/>
              </a:spcBef>
              <a:tabLst>
                <a:tab pos="1278890" algn="l"/>
                <a:tab pos="1673860" algn="l"/>
              </a:tabLst>
            </a:pPr>
            <a:r>
              <a:rPr sz="1700" spc="-15" dirty="0">
                <a:solidFill>
                  <a:prstClr val="black"/>
                </a:solidFill>
                <a:latin typeface="Calibri"/>
                <a:cs typeface="Calibri"/>
              </a:rPr>
              <a:t>együttható;	</a:t>
            </a:r>
            <a:r>
              <a:rPr sz="1700" dirty="0">
                <a:solidFill>
                  <a:prstClr val="black"/>
                </a:solidFill>
                <a:latin typeface="Calibri"/>
                <a:cs typeface="Calibri"/>
              </a:rPr>
              <a:t>K</a:t>
            </a:r>
            <a:r>
              <a:rPr sz="1650" baseline="-20202" dirty="0">
                <a:solidFill>
                  <a:prstClr val="black"/>
                </a:solidFill>
                <a:latin typeface="Calibri"/>
                <a:cs typeface="Calibri"/>
              </a:rPr>
              <a:t>F	</a:t>
            </a:r>
            <a:r>
              <a:rPr sz="1700" spc="-5" dirty="0">
                <a:solidFill>
                  <a:prstClr val="black"/>
                </a:solidFill>
                <a:latin typeface="Calibri"/>
                <a:cs typeface="Calibri"/>
              </a:rPr>
              <a:t>((μg/g)/(μg/L)1/n)</a:t>
            </a:r>
            <a:endParaRPr sz="1700">
              <a:solidFill>
                <a:prstClr val="black"/>
              </a:solidFill>
              <a:latin typeface="Calibri"/>
              <a:cs typeface="Calibri"/>
            </a:endParaRPr>
          </a:p>
        </p:txBody>
      </p:sp>
      <p:sp>
        <p:nvSpPr>
          <p:cNvPr id="39" name="object 39"/>
          <p:cNvSpPr txBox="1"/>
          <p:nvPr/>
        </p:nvSpPr>
        <p:spPr>
          <a:xfrm>
            <a:off x="7576179" y="18056246"/>
            <a:ext cx="6807834" cy="541020"/>
          </a:xfrm>
          <a:prstGeom prst="rect">
            <a:avLst/>
          </a:prstGeom>
        </p:spPr>
        <p:txBody>
          <a:bodyPr vert="horz" wrap="square" lIns="0" tIns="11430" rIns="0" bIns="0" rtlCol="0">
            <a:spAutoFit/>
          </a:bodyPr>
          <a:lstStyle/>
          <a:p>
            <a:pPr marR="55880" algn="r">
              <a:lnSpc>
                <a:spcPts val="2035"/>
              </a:lnSpc>
              <a:spcBef>
                <a:spcPts val="90"/>
              </a:spcBef>
              <a:tabLst>
                <a:tab pos="1082040" algn="l"/>
                <a:tab pos="2308860" algn="l"/>
                <a:tab pos="3381375" algn="l"/>
                <a:tab pos="3763645" algn="l"/>
                <a:tab pos="4496435" algn="l"/>
                <a:tab pos="4810125" algn="l"/>
              </a:tabLst>
            </a:pPr>
            <a:r>
              <a:rPr sz="1700" spc="-10" dirty="0">
                <a:solidFill>
                  <a:prstClr val="black"/>
                </a:solidFill>
                <a:latin typeface="Calibri"/>
                <a:cs typeface="Calibri"/>
              </a:rPr>
              <a:t>m</a:t>
            </a:r>
            <a:r>
              <a:rPr sz="1700" spc="-20" dirty="0">
                <a:solidFill>
                  <a:prstClr val="black"/>
                </a:solidFill>
                <a:latin typeface="Calibri"/>
                <a:cs typeface="Calibri"/>
              </a:rPr>
              <a:t>a</a:t>
            </a:r>
            <a:r>
              <a:rPr sz="1700" spc="-10" dirty="0">
                <a:solidFill>
                  <a:prstClr val="black"/>
                </a:solidFill>
                <a:latin typeface="Calibri"/>
                <a:cs typeface="Calibri"/>
              </a:rPr>
              <a:t>ximáli</a:t>
            </a:r>
            <a:r>
              <a:rPr sz="1700" spc="-5" dirty="0">
                <a:solidFill>
                  <a:prstClr val="black"/>
                </a:solidFill>
                <a:latin typeface="Calibri"/>
                <a:cs typeface="Calibri"/>
              </a:rPr>
              <a:t>s</a:t>
            </a:r>
            <a:r>
              <a:rPr sz="1700" dirty="0">
                <a:solidFill>
                  <a:prstClr val="black"/>
                </a:solidFill>
                <a:latin typeface="Calibri"/>
                <a:cs typeface="Calibri"/>
              </a:rPr>
              <a:t>	</a:t>
            </a:r>
            <a:r>
              <a:rPr sz="1700" spc="-5" dirty="0">
                <a:solidFill>
                  <a:prstClr val="black"/>
                </a:solidFill>
                <a:latin typeface="Calibri"/>
                <a:cs typeface="Calibri"/>
              </a:rPr>
              <a:t>ad</a:t>
            </a:r>
            <a:r>
              <a:rPr sz="1700" spc="-20" dirty="0">
                <a:solidFill>
                  <a:prstClr val="black"/>
                </a:solidFill>
                <a:latin typeface="Calibri"/>
                <a:cs typeface="Calibri"/>
              </a:rPr>
              <a:t>s</a:t>
            </a:r>
            <a:r>
              <a:rPr sz="1700" spc="-45" dirty="0">
                <a:solidFill>
                  <a:prstClr val="black"/>
                </a:solidFill>
                <a:latin typeface="Calibri"/>
                <a:cs typeface="Calibri"/>
              </a:rPr>
              <a:t>z</a:t>
            </a:r>
            <a:r>
              <a:rPr sz="1700" spc="-10" dirty="0">
                <a:solidFill>
                  <a:prstClr val="black"/>
                </a:solidFill>
                <a:latin typeface="Calibri"/>
                <a:cs typeface="Calibri"/>
              </a:rPr>
              <a:t>orpció</a:t>
            </a:r>
            <a:r>
              <a:rPr sz="1700" spc="-5" dirty="0">
                <a:solidFill>
                  <a:prstClr val="black"/>
                </a:solidFill>
                <a:latin typeface="Calibri"/>
                <a:cs typeface="Calibri"/>
              </a:rPr>
              <a:t>s</a:t>
            </a:r>
            <a:r>
              <a:rPr sz="1700" dirty="0">
                <a:solidFill>
                  <a:prstClr val="black"/>
                </a:solidFill>
                <a:latin typeface="Calibri"/>
                <a:cs typeface="Calibri"/>
              </a:rPr>
              <a:t>	</a:t>
            </a:r>
            <a:r>
              <a:rPr sz="1700" spc="-35" dirty="0">
                <a:solidFill>
                  <a:prstClr val="black"/>
                </a:solidFill>
                <a:latin typeface="Calibri"/>
                <a:cs typeface="Calibri"/>
              </a:rPr>
              <a:t>k</a:t>
            </a:r>
            <a:r>
              <a:rPr sz="1700" spc="-5" dirty="0">
                <a:solidFill>
                  <a:prstClr val="black"/>
                </a:solidFill>
                <a:latin typeface="Calibri"/>
                <a:cs typeface="Calibri"/>
              </a:rPr>
              <a:t>ap</a:t>
            </a:r>
            <a:r>
              <a:rPr sz="1700" dirty="0">
                <a:solidFill>
                  <a:prstClr val="black"/>
                </a:solidFill>
                <a:latin typeface="Calibri"/>
                <a:cs typeface="Calibri"/>
              </a:rPr>
              <a:t>a</a:t>
            </a:r>
            <a:r>
              <a:rPr sz="1700" spc="-10" dirty="0">
                <a:solidFill>
                  <a:prstClr val="black"/>
                </a:solidFill>
                <a:latin typeface="Calibri"/>
                <a:cs typeface="Calibri"/>
              </a:rPr>
              <a:t>c</a:t>
            </a:r>
            <a:r>
              <a:rPr sz="1700" spc="-5" dirty="0">
                <a:solidFill>
                  <a:prstClr val="black"/>
                </a:solidFill>
                <a:latin typeface="Calibri"/>
                <a:cs typeface="Calibri"/>
              </a:rPr>
              <a:t>i</a:t>
            </a:r>
            <a:r>
              <a:rPr sz="1700" spc="-30" dirty="0">
                <a:solidFill>
                  <a:prstClr val="black"/>
                </a:solidFill>
                <a:latin typeface="Calibri"/>
                <a:cs typeface="Calibri"/>
              </a:rPr>
              <a:t>t</a:t>
            </a:r>
            <a:r>
              <a:rPr sz="1700" spc="-5" dirty="0">
                <a:solidFill>
                  <a:prstClr val="black"/>
                </a:solidFill>
                <a:latin typeface="Calibri"/>
                <a:cs typeface="Calibri"/>
              </a:rPr>
              <a:t>ás,</a:t>
            </a:r>
            <a:r>
              <a:rPr sz="1700" dirty="0">
                <a:solidFill>
                  <a:prstClr val="black"/>
                </a:solidFill>
                <a:latin typeface="Calibri"/>
                <a:cs typeface="Calibri"/>
              </a:rPr>
              <a:t>	</a:t>
            </a:r>
            <a:r>
              <a:rPr sz="1700" spc="-5" dirty="0">
                <a:solidFill>
                  <a:prstClr val="black"/>
                </a:solidFill>
                <a:latin typeface="Calibri"/>
                <a:cs typeface="Calibri"/>
              </a:rPr>
              <a:t>K</a:t>
            </a:r>
            <a:r>
              <a:rPr sz="1650" spc="15" baseline="-20202" dirty="0">
                <a:solidFill>
                  <a:prstClr val="black"/>
                </a:solidFill>
                <a:latin typeface="Calibri"/>
                <a:cs typeface="Calibri"/>
              </a:rPr>
              <a:t>L</a:t>
            </a:r>
            <a:r>
              <a:rPr sz="1650" baseline="-20202" dirty="0">
                <a:solidFill>
                  <a:prstClr val="black"/>
                </a:solidFill>
                <a:latin typeface="Calibri"/>
                <a:cs typeface="Calibri"/>
              </a:rPr>
              <a:t>	</a:t>
            </a:r>
            <a:r>
              <a:rPr sz="1700" spc="-10" dirty="0">
                <a:solidFill>
                  <a:prstClr val="black"/>
                </a:solidFill>
                <a:latin typeface="Calibri"/>
                <a:cs typeface="Calibri"/>
              </a:rPr>
              <a:t>(L</a:t>
            </a:r>
            <a:r>
              <a:rPr sz="1700" spc="-5" dirty="0">
                <a:solidFill>
                  <a:prstClr val="black"/>
                </a:solidFill>
                <a:latin typeface="Calibri"/>
                <a:cs typeface="Calibri"/>
              </a:rPr>
              <a:t>/μ</a:t>
            </a:r>
            <a:r>
              <a:rPr sz="1700" spc="-10" dirty="0">
                <a:solidFill>
                  <a:prstClr val="black"/>
                </a:solidFill>
                <a:latin typeface="Calibri"/>
                <a:cs typeface="Calibri"/>
              </a:rPr>
              <a:t>g</a:t>
            </a:r>
            <a:r>
              <a:rPr sz="1700" spc="-5" dirty="0">
                <a:solidFill>
                  <a:prstClr val="black"/>
                </a:solidFill>
                <a:latin typeface="Calibri"/>
                <a:cs typeface="Calibri"/>
              </a:rPr>
              <a:t>)</a:t>
            </a:r>
            <a:r>
              <a:rPr sz="1700" dirty="0">
                <a:solidFill>
                  <a:prstClr val="black"/>
                </a:solidFill>
                <a:latin typeface="Calibri"/>
                <a:cs typeface="Calibri"/>
              </a:rPr>
              <a:t>	</a:t>
            </a:r>
            <a:r>
              <a:rPr sz="1700" spc="-5" dirty="0">
                <a:solidFill>
                  <a:prstClr val="black"/>
                </a:solidFill>
                <a:latin typeface="Calibri"/>
                <a:cs typeface="Calibri"/>
              </a:rPr>
              <a:t>a</a:t>
            </a:r>
            <a:r>
              <a:rPr sz="1700" dirty="0">
                <a:solidFill>
                  <a:prstClr val="black"/>
                </a:solidFill>
                <a:latin typeface="Calibri"/>
                <a:cs typeface="Calibri"/>
              </a:rPr>
              <a:t>	</a:t>
            </a:r>
            <a:r>
              <a:rPr sz="1700" spc="-15" dirty="0">
                <a:solidFill>
                  <a:prstClr val="black"/>
                </a:solidFill>
                <a:latin typeface="Calibri"/>
                <a:cs typeface="Calibri"/>
              </a:rPr>
              <a:t>L</a:t>
            </a:r>
            <a:r>
              <a:rPr sz="1700" spc="-5" dirty="0">
                <a:solidFill>
                  <a:prstClr val="black"/>
                </a:solidFill>
                <a:latin typeface="Calibri"/>
                <a:cs typeface="Calibri"/>
              </a:rPr>
              <a:t>angmui</a:t>
            </a:r>
            <a:r>
              <a:rPr sz="1700" spc="-15" dirty="0">
                <a:solidFill>
                  <a:prstClr val="black"/>
                </a:solidFill>
                <a:latin typeface="Calibri"/>
                <a:cs typeface="Calibri"/>
              </a:rPr>
              <a:t>r</a:t>
            </a:r>
            <a:r>
              <a:rPr sz="1700" spc="-5" dirty="0">
                <a:solidFill>
                  <a:prstClr val="black"/>
                </a:solidFill>
                <a:latin typeface="Calibri"/>
                <a:cs typeface="Calibri"/>
              </a:rPr>
              <a:t>-ad</a:t>
            </a:r>
            <a:r>
              <a:rPr sz="1700" spc="-20" dirty="0">
                <a:solidFill>
                  <a:prstClr val="black"/>
                </a:solidFill>
                <a:latin typeface="Calibri"/>
                <a:cs typeface="Calibri"/>
              </a:rPr>
              <a:t>s</a:t>
            </a:r>
            <a:r>
              <a:rPr sz="1700" spc="-45" dirty="0">
                <a:solidFill>
                  <a:prstClr val="black"/>
                </a:solidFill>
                <a:latin typeface="Calibri"/>
                <a:cs typeface="Calibri"/>
              </a:rPr>
              <a:t>z</a:t>
            </a:r>
            <a:r>
              <a:rPr sz="1700" spc="-10" dirty="0">
                <a:solidFill>
                  <a:prstClr val="black"/>
                </a:solidFill>
                <a:latin typeface="Calibri"/>
                <a:cs typeface="Calibri"/>
              </a:rPr>
              <a:t>orpciós</a:t>
            </a:r>
            <a:endParaRPr sz="1700">
              <a:solidFill>
                <a:prstClr val="black"/>
              </a:solidFill>
              <a:latin typeface="Calibri"/>
              <a:cs typeface="Calibri"/>
            </a:endParaRPr>
          </a:p>
          <a:p>
            <a:pPr marR="55880" algn="r">
              <a:lnSpc>
                <a:spcPts val="2035"/>
              </a:lnSpc>
              <a:tabLst>
                <a:tab pos="319405" algn="l"/>
                <a:tab pos="2534285" algn="l"/>
              </a:tabLst>
            </a:pPr>
            <a:r>
              <a:rPr sz="1700" spc="-5" dirty="0">
                <a:solidFill>
                  <a:prstClr val="black"/>
                </a:solidFill>
                <a:latin typeface="Calibri"/>
                <a:cs typeface="Calibri"/>
              </a:rPr>
              <a:t>a	</a:t>
            </a:r>
            <a:r>
              <a:rPr sz="1700" spc="-10" dirty="0">
                <a:solidFill>
                  <a:prstClr val="black"/>
                </a:solidFill>
                <a:latin typeface="Calibri"/>
                <a:cs typeface="Calibri"/>
              </a:rPr>
              <a:t>F</a:t>
            </a:r>
            <a:r>
              <a:rPr sz="1700" spc="-25" dirty="0">
                <a:solidFill>
                  <a:prstClr val="black"/>
                </a:solidFill>
                <a:latin typeface="Calibri"/>
                <a:cs typeface="Calibri"/>
              </a:rPr>
              <a:t>r</a:t>
            </a:r>
            <a:r>
              <a:rPr sz="1700" spc="-15" dirty="0">
                <a:solidFill>
                  <a:prstClr val="black"/>
                </a:solidFill>
                <a:latin typeface="Calibri"/>
                <a:cs typeface="Calibri"/>
              </a:rPr>
              <a:t>e</a:t>
            </a:r>
            <a:r>
              <a:rPr sz="1700" spc="-10" dirty="0">
                <a:solidFill>
                  <a:prstClr val="black"/>
                </a:solidFill>
                <a:latin typeface="Calibri"/>
                <a:cs typeface="Calibri"/>
              </a:rPr>
              <a:t>undli</a:t>
            </a:r>
            <a:r>
              <a:rPr sz="1700" spc="-15" dirty="0">
                <a:solidFill>
                  <a:prstClr val="black"/>
                </a:solidFill>
                <a:latin typeface="Calibri"/>
                <a:cs typeface="Calibri"/>
              </a:rPr>
              <a:t>c</a:t>
            </a:r>
            <a:r>
              <a:rPr sz="1700" dirty="0">
                <a:solidFill>
                  <a:prstClr val="black"/>
                </a:solidFill>
                <a:latin typeface="Calibri"/>
                <a:cs typeface="Calibri"/>
              </a:rPr>
              <a:t>h</a:t>
            </a:r>
            <a:r>
              <a:rPr sz="1700" spc="-5" dirty="0">
                <a:solidFill>
                  <a:prstClr val="black"/>
                </a:solidFill>
                <a:latin typeface="Calibri"/>
                <a:cs typeface="Calibri"/>
              </a:rPr>
              <a:t>-ad</a:t>
            </a:r>
            <a:r>
              <a:rPr sz="1700" spc="-30" dirty="0">
                <a:solidFill>
                  <a:prstClr val="black"/>
                </a:solidFill>
                <a:latin typeface="Calibri"/>
                <a:cs typeface="Calibri"/>
              </a:rPr>
              <a:t>s</a:t>
            </a:r>
            <a:r>
              <a:rPr sz="1700" spc="-45" dirty="0">
                <a:solidFill>
                  <a:prstClr val="black"/>
                </a:solidFill>
                <a:latin typeface="Calibri"/>
                <a:cs typeface="Calibri"/>
              </a:rPr>
              <a:t>z</a:t>
            </a:r>
            <a:r>
              <a:rPr sz="1700" spc="-10" dirty="0">
                <a:solidFill>
                  <a:prstClr val="black"/>
                </a:solidFill>
                <a:latin typeface="Calibri"/>
                <a:cs typeface="Calibri"/>
              </a:rPr>
              <a:t>orpció</a:t>
            </a:r>
            <a:r>
              <a:rPr sz="1700" spc="-5" dirty="0">
                <a:solidFill>
                  <a:prstClr val="black"/>
                </a:solidFill>
                <a:latin typeface="Calibri"/>
                <a:cs typeface="Calibri"/>
              </a:rPr>
              <a:t>s</a:t>
            </a:r>
            <a:r>
              <a:rPr sz="1700" dirty="0">
                <a:solidFill>
                  <a:prstClr val="black"/>
                </a:solidFill>
                <a:latin typeface="Calibri"/>
                <a:cs typeface="Calibri"/>
              </a:rPr>
              <a:t>	</a:t>
            </a:r>
            <a:r>
              <a:rPr sz="1700" spc="-20" dirty="0">
                <a:solidFill>
                  <a:prstClr val="black"/>
                </a:solidFill>
                <a:latin typeface="Calibri"/>
                <a:cs typeface="Calibri"/>
              </a:rPr>
              <a:t>af</a:t>
            </a:r>
            <a:r>
              <a:rPr sz="1700" spc="-10" dirty="0">
                <a:solidFill>
                  <a:prstClr val="black"/>
                </a:solidFill>
                <a:latin typeface="Calibri"/>
                <a:cs typeface="Calibri"/>
              </a:rPr>
              <a:t>fi</a:t>
            </a:r>
            <a:r>
              <a:rPr sz="1700" spc="-5" dirty="0">
                <a:solidFill>
                  <a:prstClr val="black"/>
                </a:solidFill>
                <a:latin typeface="Calibri"/>
                <a:cs typeface="Calibri"/>
              </a:rPr>
              <a:t>ni</a:t>
            </a:r>
            <a:r>
              <a:rPr sz="1700" spc="-30" dirty="0">
                <a:solidFill>
                  <a:prstClr val="black"/>
                </a:solidFill>
                <a:latin typeface="Calibri"/>
                <a:cs typeface="Calibri"/>
              </a:rPr>
              <a:t>t</a:t>
            </a:r>
            <a:r>
              <a:rPr sz="1700" spc="-5" dirty="0">
                <a:solidFill>
                  <a:prstClr val="black"/>
                </a:solidFill>
                <a:latin typeface="Calibri"/>
                <a:cs typeface="Calibri"/>
              </a:rPr>
              <a:t>ási</a:t>
            </a:r>
            <a:endParaRPr sz="1700">
              <a:solidFill>
                <a:prstClr val="black"/>
              </a:solidFill>
              <a:latin typeface="Calibri"/>
              <a:cs typeface="Calibri"/>
            </a:endParaRPr>
          </a:p>
        </p:txBody>
      </p:sp>
      <p:sp>
        <p:nvSpPr>
          <p:cNvPr id="40" name="object 40"/>
          <p:cNvSpPr txBox="1"/>
          <p:nvPr/>
        </p:nvSpPr>
        <p:spPr>
          <a:xfrm>
            <a:off x="7601579" y="18571626"/>
            <a:ext cx="5775960" cy="283210"/>
          </a:xfrm>
          <a:prstGeom prst="rect">
            <a:avLst/>
          </a:prstGeom>
        </p:spPr>
        <p:txBody>
          <a:bodyPr vert="horz" wrap="square" lIns="0" tIns="11430" rIns="0" bIns="0" rtlCol="0">
            <a:spAutoFit/>
          </a:bodyPr>
          <a:lstStyle/>
          <a:p>
            <a:pPr marL="12700">
              <a:spcBef>
                <a:spcPts val="90"/>
              </a:spcBef>
            </a:pPr>
            <a:r>
              <a:rPr sz="1700" spc="-15" dirty="0">
                <a:solidFill>
                  <a:prstClr val="black"/>
                </a:solidFill>
                <a:latin typeface="Calibri"/>
                <a:cs typeface="Calibri"/>
              </a:rPr>
              <a:t>együttható; </a:t>
            </a:r>
            <a:r>
              <a:rPr sz="1700" spc="-5" dirty="0">
                <a:solidFill>
                  <a:prstClr val="black"/>
                </a:solidFill>
                <a:latin typeface="Calibri"/>
                <a:cs typeface="Calibri"/>
              </a:rPr>
              <a:t>n a </a:t>
            </a:r>
            <a:r>
              <a:rPr sz="1700" spc="-10" dirty="0">
                <a:solidFill>
                  <a:prstClr val="black"/>
                </a:solidFill>
                <a:latin typeface="Calibri"/>
                <a:cs typeface="Calibri"/>
              </a:rPr>
              <a:t>dimenziótlan </a:t>
            </a:r>
            <a:r>
              <a:rPr sz="1700" spc="-15" dirty="0">
                <a:solidFill>
                  <a:prstClr val="black"/>
                </a:solidFill>
                <a:latin typeface="Calibri"/>
                <a:cs typeface="Calibri"/>
              </a:rPr>
              <a:t>szám; </a:t>
            </a:r>
            <a:r>
              <a:rPr sz="1700" spc="-10" dirty="0">
                <a:solidFill>
                  <a:prstClr val="black"/>
                </a:solidFill>
                <a:latin typeface="Calibri"/>
                <a:cs typeface="Calibri"/>
              </a:rPr>
              <a:t>és DRE </a:t>
            </a:r>
            <a:r>
              <a:rPr sz="1700" spc="-5" dirty="0">
                <a:solidFill>
                  <a:prstClr val="black"/>
                </a:solidFill>
                <a:latin typeface="Calibri"/>
                <a:cs typeface="Calibri"/>
              </a:rPr>
              <a:t>az </a:t>
            </a:r>
            <a:r>
              <a:rPr sz="1700" spc="-15" dirty="0">
                <a:solidFill>
                  <a:prstClr val="black"/>
                </a:solidFill>
                <a:latin typeface="Calibri"/>
                <a:cs typeface="Calibri"/>
              </a:rPr>
              <a:t>adszorpciós</a:t>
            </a:r>
            <a:r>
              <a:rPr sz="1700" spc="80" dirty="0">
                <a:solidFill>
                  <a:prstClr val="black"/>
                </a:solidFill>
                <a:latin typeface="Calibri"/>
                <a:cs typeface="Calibri"/>
              </a:rPr>
              <a:t> </a:t>
            </a:r>
            <a:r>
              <a:rPr sz="1700" spc="-10" dirty="0">
                <a:solidFill>
                  <a:prstClr val="black"/>
                </a:solidFill>
                <a:latin typeface="Calibri"/>
                <a:cs typeface="Calibri"/>
              </a:rPr>
              <a:t>energia.</a:t>
            </a:r>
            <a:endParaRPr sz="1700">
              <a:solidFill>
                <a:prstClr val="black"/>
              </a:solidFill>
              <a:latin typeface="Calibri"/>
              <a:cs typeface="Calibri"/>
            </a:endParaRPr>
          </a:p>
        </p:txBody>
      </p:sp>
      <p:sp>
        <p:nvSpPr>
          <p:cNvPr id="41" name="object 41"/>
          <p:cNvSpPr txBox="1"/>
          <p:nvPr/>
        </p:nvSpPr>
        <p:spPr>
          <a:xfrm>
            <a:off x="969073" y="14503827"/>
            <a:ext cx="5928360" cy="4434355"/>
          </a:xfrm>
          <a:prstGeom prst="rect">
            <a:avLst/>
          </a:prstGeom>
        </p:spPr>
        <p:txBody>
          <a:bodyPr vert="horz" wrap="square" lIns="0" tIns="15875" rIns="0" bIns="0" rtlCol="0">
            <a:spAutoFit/>
          </a:bodyPr>
          <a:lstStyle/>
          <a:p>
            <a:pPr marL="280670" indent="-268605">
              <a:spcBef>
                <a:spcPts val="125"/>
              </a:spcBef>
              <a:buFont typeface="Arial"/>
              <a:buChar char="•"/>
              <a:tabLst>
                <a:tab pos="280670" algn="l"/>
                <a:tab pos="281305" algn="l"/>
              </a:tabLst>
            </a:pPr>
            <a:r>
              <a:rPr sz="1850" spc="10" dirty="0">
                <a:solidFill>
                  <a:prstClr val="black"/>
                </a:solidFill>
                <a:latin typeface="Calibri"/>
                <a:cs typeface="Calibri"/>
              </a:rPr>
              <a:t>Az </a:t>
            </a:r>
            <a:r>
              <a:rPr sz="1850" dirty="0">
                <a:solidFill>
                  <a:prstClr val="black"/>
                </a:solidFill>
                <a:latin typeface="Calibri"/>
                <a:cs typeface="Calibri"/>
              </a:rPr>
              <a:t>adszorpciós kapacitás </a:t>
            </a:r>
            <a:r>
              <a:rPr sz="1850" spc="10" dirty="0">
                <a:solidFill>
                  <a:prstClr val="black"/>
                </a:solidFill>
                <a:latin typeface="Calibri"/>
                <a:cs typeface="Calibri"/>
              </a:rPr>
              <a:t>a </a:t>
            </a:r>
            <a:r>
              <a:rPr sz="1850" spc="-15" dirty="0">
                <a:solidFill>
                  <a:prstClr val="black"/>
                </a:solidFill>
                <a:latin typeface="Calibri"/>
                <a:cs typeface="Calibri"/>
              </a:rPr>
              <a:t>következő </a:t>
            </a:r>
            <a:r>
              <a:rPr sz="1850" dirty="0">
                <a:solidFill>
                  <a:prstClr val="black"/>
                </a:solidFill>
                <a:latin typeface="Calibri"/>
                <a:cs typeface="Calibri"/>
              </a:rPr>
              <a:t>képpen </a:t>
            </a:r>
            <a:r>
              <a:rPr sz="1850" spc="5" dirty="0">
                <a:solidFill>
                  <a:prstClr val="black"/>
                </a:solidFill>
                <a:latin typeface="Calibri"/>
                <a:cs typeface="Calibri"/>
              </a:rPr>
              <a:t>alakul:</a:t>
            </a:r>
            <a:endParaRPr sz="1850">
              <a:solidFill>
                <a:prstClr val="black"/>
              </a:solidFill>
              <a:latin typeface="Calibri"/>
              <a:cs typeface="Calibri"/>
            </a:endParaRPr>
          </a:p>
          <a:p>
            <a:pPr marL="1713864">
              <a:spcBef>
                <a:spcPts val="50"/>
              </a:spcBef>
            </a:pPr>
            <a:r>
              <a:rPr sz="1850" spc="10" dirty="0">
                <a:solidFill>
                  <a:prstClr val="black"/>
                </a:solidFill>
                <a:latin typeface="Calibri"/>
                <a:cs typeface="Calibri"/>
              </a:rPr>
              <a:t>EE2 </a:t>
            </a:r>
            <a:r>
              <a:rPr sz="1850" spc="20" dirty="0">
                <a:solidFill>
                  <a:prstClr val="black"/>
                </a:solidFill>
                <a:latin typeface="Cambria Math"/>
                <a:cs typeface="Cambria Math"/>
              </a:rPr>
              <a:t>≫ </a:t>
            </a:r>
            <a:r>
              <a:rPr sz="1850" spc="5" dirty="0">
                <a:solidFill>
                  <a:prstClr val="black"/>
                </a:solidFill>
                <a:latin typeface="Calibri"/>
                <a:cs typeface="Calibri"/>
              </a:rPr>
              <a:t>CBZ </a:t>
            </a:r>
            <a:r>
              <a:rPr sz="1850" spc="10" dirty="0">
                <a:solidFill>
                  <a:prstClr val="black"/>
                </a:solidFill>
                <a:latin typeface="Calibri"/>
                <a:cs typeface="Calibri"/>
              </a:rPr>
              <a:t>&gt;</a:t>
            </a:r>
            <a:r>
              <a:rPr sz="1850" spc="-15" dirty="0">
                <a:solidFill>
                  <a:prstClr val="black"/>
                </a:solidFill>
                <a:latin typeface="Calibri"/>
                <a:cs typeface="Calibri"/>
              </a:rPr>
              <a:t> </a:t>
            </a:r>
            <a:r>
              <a:rPr sz="1850" spc="5" dirty="0">
                <a:solidFill>
                  <a:prstClr val="black"/>
                </a:solidFill>
                <a:latin typeface="Calibri"/>
                <a:cs typeface="Calibri"/>
              </a:rPr>
              <a:t>DFC</a:t>
            </a:r>
            <a:endParaRPr sz="1850">
              <a:solidFill>
                <a:prstClr val="black"/>
              </a:solidFill>
              <a:latin typeface="Calibri"/>
              <a:cs typeface="Calibri"/>
            </a:endParaRPr>
          </a:p>
          <a:p>
            <a:pPr marL="280670" marR="5080" indent="-268605">
              <a:lnSpc>
                <a:spcPts val="2250"/>
              </a:lnSpc>
              <a:spcBef>
                <a:spcPts val="70"/>
              </a:spcBef>
              <a:buFont typeface="Arial"/>
              <a:buChar char="•"/>
              <a:tabLst>
                <a:tab pos="280670" algn="l"/>
                <a:tab pos="281305" algn="l"/>
              </a:tabLst>
            </a:pPr>
            <a:r>
              <a:rPr sz="1850" spc="10" dirty="0">
                <a:solidFill>
                  <a:prstClr val="black"/>
                </a:solidFill>
                <a:latin typeface="Calibri"/>
                <a:cs typeface="Calibri"/>
              </a:rPr>
              <a:t>Az </a:t>
            </a:r>
            <a:r>
              <a:rPr sz="1850" spc="5" dirty="0">
                <a:solidFill>
                  <a:prstClr val="black"/>
                </a:solidFill>
                <a:latin typeface="Calibri"/>
                <a:cs typeface="Calibri"/>
              </a:rPr>
              <a:t>LMWOA </a:t>
            </a:r>
            <a:r>
              <a:rPr sz="1850" spc="15" dirty="0">
                <a:solidFill>
                  <a:prstClr val="black"/>
                </a:solidFill>
                <a:latin typeface="Calibri"/>
                <a:cs typeface="Calibri"/>
              </a:rPr>
              <a:t>nem </a:t>
            </a:r>
            <a:r>
              <a:rPr sz="1850" spc="10" dirty="0">
                <a:solidFill>
                  <a:prstClr val="black"/>
                </a:solidFill>
                <a:latin typeface="Calibri"/>
                <a:cs typeface="Calibri"/>
              </a:rPr>
              <a:t>a pH </a:t>
            </a:r>
            <a:r>
              <a:rPr sz="1850" spc="5" dirty="0">
                <a:solidFill>
                  <a:prstClr val="black"/>
                </a:solidFill>
                <a:latin typeface="Calibri"/>
                <a:cs typeface="Calibri"/>
              </a:rPr>
              <a:t>módosításon </a:t>
            </a:r>
            <a:r>
              <a:rPr sz="1850" spc="-5" dirty="0">
                <a:solidFill>
                  <a:prstClr val="black"/>
                </a:solidFill>
                <a:latin typeface="Calibri"/>
                <a:cs typeface="Calibri"/>
              </a:rPr>
              <a:t>keresztül </a:t>
            </a:r>
            <a:r>
              <a:rPr sz="1850" dirty="0">
                <a:solidFill>
                  <a:prstClr val="black"/>
                </a:solidFill>
                <a:latin typeface="Calibri"/>
                <a:cs typeface="Calibri"/>
              </a:rPr>
              <a:t>befolyásolták  </a:t>
            </a:r>
            <a:r>
              <a:rPr sz="1850" spc="10" dirty="0">
                <a:solidFill>
                  <a:prstClr val="black"/>
                </a:solidFill>
                <a:latin typeface="Calibri"/>
                <a:cs typeface="Calibri"/>
              </a:rPr>
              <a:t>az </a:t>
            </a:r>
            <a:r>
              <a:rPr sz="1850" dirty="0">
                <a:solidFill>
                  <a:prstClr val="black"/>
                </a:solidFill>
                <a:latin typeface="Calibri"/>
                <a:cs typeface="Calibri"/>
              </a:rPr>
              <a:t>adszorpciót, </a:t>
            </a:r>
            <a:r>
              <a:rPr sz="1850" spc="10" dirty="0">
                <a:solidFill>
                  <a:prstClr val="black"/>
                </a:solidFill>
                <a:latin typeface="Calibri"/>
                <a:cs typeface="Calibri"/>
              </a:rPr>
              <a:t>hanem </a:t>
            </a:r>
            <a:r>
              <a:rPr sz="1850" spc="5" dirty="0">
                <a:solidFill>
                  <a:prstClr val="black"/>
                </a:solidFill>
                <a:latin typeface="Calibri"/>
                <a:cs typeface="Calibri"/>
              </a:rPr>
              <a:t>többlet alacsony energiájú  </a:t>
            </a:r>
            <a:r>
              <a:rPr sz="1850" dirty="0">
                <a:solidFill>
                  <a:prstClr val="black"/>
                </a:solidFill>
                <a:latin typeface="Calibri"/>
                <a:cs typeface="Calibri"/>
              </a:rPr>
              <a:t>adszorpciós helyet biztosítottak </a:t>
            </a:r>
            <a:r>
              <a:rPr sz="1850" spc="10" dirty="0">
                <a:solidFill>
                  <a:prstClr val="black"/>
                </a:solidFill>
                <a:latin typeface="Calibri"/>
                <a:cs typeface="Calibri"/>
              </a:rPr>
              <a:t>a </a:t>
            </a:r>
            <a:r>
              <a:rPr sz="1850" spc="5" dirty="0">
                <a:solidFill>
                  <a:prstClr val="black"/>
                </a:solidFill>
                <a:latin typeface="Calibri"/>
                <a:cs typeface="Calibri"/>
              </a:rPr>
              <a:t>CBZ </a:t>
            </a:r>
            <a:r>
              <a:rPr sz="1850" spc="10" dirty="0">
                <a:solidFill>
                  <a:prstClr val="black"/>
                </a:solidFill>
                <a:latin typeface="Calibri"/>
                <a:cs typeface="Calibri"/>
              </a:rPr>
              <a:t>(A% = </a:t>
            </a:r>
            <a:r>
              <a:rPr sz="1850" spc="5" dirty="0">
                <a:solidFill>
                  <a:prstClr val="black"/>
                </a:solidFill>
                <a:latin typeface="Calibri"/>
                <a:cs typeface="Calibri"/>
              </a:rPr>
              <a:t>31%-ról </a:t>
            </a:r>
            <a:r>
              <a:rPr sz="1850" spc="10" dirty="0">
                <a:solidFill>
                  <a:prstClr val="black"/>
                </a:solidFill>
                <a:latin typeface="Calibri"/>
                <a:cs typeface="Calibri"/>
              </a:rPr>
              <a:t>70%-  </a:t>
            </a:r>
            <a:r>
              <a:rPr sz="1850" spc="-5" dirty="0">
                <a:solidFill>
                  <a:prstClr val="black"/>
                </a:solidFill>
                <a:latin typeface="Calibri"/>
                <a:cs typeface="Calibri"/>
              </a:rPr>
              <a:t>ra) </a:t>
            </a:r>
            <a:r>
              <a:rPr sz="1850" spc="10" dirty="0">
                <a:solidFill>
                  <a:prstClr val="black"/>
                </a:solidFill>
                <a:latin typeface="Calibri"/>
                <a:cs typeface="Calibri"/>
              </a:rPr>
              <a:t>és a </a:t>
            </a:r>
            <a:r>
              <a:rPr sz="1850" spc="5" dirty="0">
                <a:solidFill>
                  <a:prstClr val="black"/>
                </a:solidFill>
                <a:latin typeface="Calibri"/>
                <a:cs typeface="Calibri"/>
              </a:rPr>
              <a:t>DFC </a:t>
            </a:r>
            <a:r>
              <a:rPr sz="1850" spc="10" dirty="0">
                <a:solidFill>
                  <a:prstClr val="black"/>
                </a:solidFill>
                <a:latin typeface="Calibri"/>
                <a:cs typeface="Calibri"/>
              </a:rPr>
              <a:t>(A% = </a:t>
            </a:r>
            <a:r>
              <a:rPr sz="1850" spc="5" dirty="0">
                <a:solidFill>
                  <a:prstClr val="black"/>
                </a:solidFill>
                <a:latin typeface="Calibri"/>
                <a:cs typeface="Calibri"/>
              </a:rPr>
              <a:t>8,5%-ról 72%-ra)</a:t>
            </a:r>
            <a:r>
              <a:rPr sz="1850" spc="-25" dirty="0">
                <a:solidFill>
                  <a:prstClr val="black"/>
                </a:solidFill>
                <a:latin typeface="Calibri"/>
                <a:cs typeface="Calibri"/>
              </a:rPr>
              <a:t> </a:t>
            </a:r>
            <a:r>
              <a:rPr sz="1850" dirty="0">
                <a:solidFill>
                  <a:prstClr val="black"/>
                </a:solidFill>
                <a:latin typeface="Calibri"/>
                <a:cs typeface="Calibri"/>
              </a:rPr>
              <a:t>számára.</a:t>
            </a:r>
            <a:endParaRPr sz="1850">
              <a:solidFill>
                <a:prstClr val="black"/>
              </a:solidFill>
              <a:latin typeface="Calibri"/>
              <a:cs typeface="Calibri"/>
            </a:endParaRPr>
          </a:p>
          <a:p>
            <a:pPr marL="280670" marR="1332865" indent="-268605">
              <a:lnSpc>
                <a:spcPts val="2250"/>
              </a:lnSpc>
              <a:spcBef>
                <a:spcPts val="15"/>
              </a:spcBef>
              <a:buFont typeface="Arial"/>
              <a:buChar char="•"/>
              <a:tabLst>
                <a:tab pos="280670" algn="l"/>
                <a:tab pos="281305" algn="l"/>
              </a:tabLst>
            </a:pPr>
            <a:r>
              <a:rPr sz="1850" spc="10" dirty="0">
                <a:solidFill>
                  <a:prstClr val="black"/>
                </a:solidFill>
                <a:latin typeface="Calibri"/>
                <a:cs typeface="Calibri"/>
              </a:rPr>
              <a:t>Az </a:t>
            </a:r>
            <a:r>
              <a:rPr sz="1850" spc="5" dirty="0">
                <a:solidFill>
                  <a:prstClr val="black"/>
                </a:solidFill>
                <a:latin typeface="Calibri"/>
                <a:cs typeface="Calibri"/>
              </a:rPr>
              <a:t>LMWOA </a:t>
            </a:r>
            <a:r>
              <a:rPr sz="1850" spc="10" dirty="0">
                <a:solidFill>
                  <a:prstClr val="black"/>
                </a:solidFill>
                <a:latin typeface="Calibri"/>
                <a:cs typeface="Calibri"/>
              </a:rPr>
              <a:t>elősegítik a PhAC </a:t>
            </a:r>
            <a:r>
              <a:rPr sz="1850" dirty="0">
                <a:solidFill>
                  <a:prstClr val="black"/>
                </a:solidFill>
                <a:latin typeface="Calibri"/>
                <a:cs typeface="Calibri"/>
              </a:rPr>
              <a:t>adszorpcióját </a:t>
            </a:r>
            <a:r>
              <a:rPr sz="1850" spc="10" dirty="0">
                <a:solidFill>
                  <a:prstClr val="black"/>
                </a:solidFill>
                <a:latin typeface="Calibri"/>
                <a:cs typeface="Calibri"/>
              </a:rPr>
              <a:t>a  </a:t>
            </a:r>
            <a:r>
              <a:rPr sz="1850" spc="-5" dirty="0">
                <a:solidFill>
                  <a:prstClr val="black"/>
                </a:solidFill>
                <a:latin typeface="Calibri"/>
                <a:cs typeface="Calibri"/>
              </a:rPr>
              <a:t>rizoszférában.</a:t>
            </a:r>
            <a:endParaRPr sz="1850">
              <a:solidFill>
                <a:prstClr val="black"/>
              </a:solidFill>
              <a:latin typeface="Calibri"/>
              <a:cs typeface="Calibri"/>
            </a:endParaRPr>
          </a:p>
          <a:p>
            <a:pPr marL="280670" marR="122555" indent="-268605">
              <a:lnSpc>
                <a:spcPts val="2250"/>
              </a:lnSpc>
              <a:spcBef>
                <a:spcPts val="10"/>
              </a:spcBef>
              <a:buFont typeface="Arial"/>
              <a:buChar char="•"/>
              <a:tabLst>
                <a:tab pos="280670" algn="l"/>
                <a:tab pos="281305" algn="l"/>
              </a:tabLst>
            </a:pPr>
            <a:r>
              <a:rPr sz="1850" spc="15" dirty="0">
                <a:solidFill>
                  <a:prstClr val="black"/>
                </a:solidFill>
                <a:latin typeface="Calibri"/>
                <a:cs typeface="Calibri"/>
              </a:rPr>
              <a:t>A </a:t>
            </a:r>
            <a:r>
              <a:rPr sz="1850" dirty="0">
                <a:solidFill>
                  <a:prstClr val="black"/>
                </a:solidFill>
                <a:latin typeface="Calibri"/>
                <a:cs typeface="Calibri"/>
              </a:rPr>
              <a:t>szerves anyagok </a:t>
            </a:r>
            <a:r>
              <a:rPr sz="1850" spc="5" dirty="0">
                <a:solidFill>
                  <a:prstClr val="black"/>
                </a:solidFill>
                <a:latin typeface="Calibri"/>
                <a:cs typeface="Calibri"/>
              </a:rPr>
              <a:t>nagy </a:t>
            </a:r>
            <a:r>
              <a:rPr sz="1850" dirty="0">
                <a:solidFill>
                  <a:prstClr val="black"/>
                </a:solidFill>
                <a:latin typeface="Calibri"/>
                <a:cs typeface="Calibri"/>
              </a:rPr>
              <a:t>adszorpciós kapacitása miatt ez </a:t>
            </a:r>
            <a:r>
              <a:rPr sz="1850" spc="10" dirty="0">
                <a:solidFill>
                  <a:prstClr val="black"/>
                </a:solidFill>
                <a:latin typeface="Calibri"/>
                <a:cs typeface="Calibri"/>
              </a:rPr>
              <a:t>a  </a:t>
            </a:r>
            <a:r>
              <a:rPr sz="1850" dirty="0">
                <a:solidFill>
                  <a:prstClr val="black"/>
                </a:solidFill>
                <a:latin typeface="Calibri"/>
                <a:cs typeface="Calibri"/>
              </a:rPr>
              <a:t>hatás </a:t>
            </a:r>
            <a:r>
              <a:rPr sz="1850" spc="10" dirty="0">
                <a:solidFill>
                  <a:prstClr val="black"/>
                </a:solidFill>
                <a:latin typeface="Calibri"/>
                <a:cs typeface="Calibri"/>
              </a:rPr>
              <a:t>a </a:t>
            </a:r>
            <a:r>
              <a:rPr sz="1850" spc="5" dirty="0">
                <a:solidFill>
                  <a:prstClr val="black"/>
                </a:solidFill>
                <a:latin typeface="Calibri"/>
                <a:cs typeface="Calibri"/>
              </a:rPr>
              <a:t>kis </a:t>
            </a:r>
            <a:r>
              <a:rPr sz="1850" dirty="0">
                <a:solidFill>
                  <a:prstClr val="black"/>
                </a:solidFill>
                <a:latin typeface="Calibri"/>
                <a:cs typeface="Calibri"/>
              </a:rPr>
              <a:t>szervesanyag-tartalmú </a:t>
            </a:r>
            <a:r>
              <a:rPr sz="1850" spc="5" dirty="0">
                <a:solidFill>
                  <a:prstClr val="black"/>
                </a:solidFill>
                <a:latin typeface="Calibri"/>
                <a:cs typeface="Calibri"/>
              </a:rPr>
              <a:t>talajokban (pl. </a:t>
            </a:r>
            <a:r>
              <a:rPr sz="1850" spc="10" dirty="0">
                <a:solidFill>
                  <a:prstClr val="black"/>
                </a:solidFill>
                <a:latin typeface="Calibri"/>
                <a:cs typeface="Calibri"/>
              </a:rPr>
              <a:t>az 1,47  SOC%-os </a:t>
            </a:r>
            <a:r>
              <a:rPr sz="1850" spc="5" dirty="0">
                <a:solidFill>
                  <a:prstClr val="black"/>
                </a:solidFill>
                <a:latin typeface="Calibri"/>
                <a:cs typeface="Calibri"/>
              </a:rPr>
              <a:t>Arenosolban) jelentősebb. Ez </a:t>
            </a:r>
            <a:r>
              <a:rPr sz="1850" spc="-5" dirty="0">
                <a:solidFill>
                  <a:prstClr val="black"/>
                </a:solidFill>
                <a:latin typeface="Calibri"/>
                <a:cs typeface="Calibri"/>
              </a:rPr>
              <a:t>arra </a:t>
            </a:r>
            <a:r>
              <a:rPr sz="1850" dirty="0">
                <a:solidFill>
                  <a:prstClr val="black"/>
                </a:solidFill>
                <a:latin typeface="Calibri"/>
                <a:cs typeface="Calibri"/>
              </a:rPr>
              <a:t>utal, </a:t>
            </a:r>
            <a:r>
              <a:rPr sz="1850" spc="5" dirty="0">
                <a:solidFill>
                  <a:prstClr val="black"/>
                </a:solidFill>
                <a:latin typeface="Calibri"/>
                <a:cs typeface="Calibri"/>
              </a:rPr>
              <a:t>hogy </a:t>
            </a:r>
            <a:r>
              <a:rPr sz="1850" spc="10" dirty="0">
                <a:solidFill>
                  <a:prstClr val="black"/>
                </a:solidFill>
                <a:latin typeface="Calibri"/>
                <a:cs typeface="Calibri"/>
              </a:rPr>
              <a:t>az  </a:t>
            </a:r>
            <a:r>
              <a:rPr sz="1850" spc="5" dirty="0">
                <a:solidFill>
                  <a:prstClr val="black"/>
                </a:solidFill>
                <a:latin typeface="Calibri"/>
                <a:cs typeface="Calibri"/>
              </a:rPr>
              <a:t>alacsony </a:t>
            </a:r>
            <a:r>
              <a:rPr sz="1850" dirty="0">
                <a:solidFill>
                  <a:prstClr val="black"/>
                </a:solidFill>
                <a:latin typeface="Calibri"/>
                <a:cs typeface="Calibri"/>
              </a:rPr>
              <a:t>szervesanyag-tartalmú </a:t>
            </a:r>
            <a:r>
              <a:rPr sz="1850" spc="5" dirty="0">
                <a:solidFill>
                  <a:prstClr val="black"/>
                </a:solidFill>
                <a:latin typeface="Calibri"/>
                <a:cs typeface="Calibri"/>
              </a:rPr>
              <a:t>talajok </a:t>
            </a:r>
            <a:r>
              <a:rPr sz="1850" dirty="0">
                <a:solidFill>
                  <a:prstClr val="black"/>
                </a:solidFill>
                <a:latin typeface="Calibri"/>
                <a:cs typeface="Calibri"/>
              </a:rPr>
              <a:t>adszorpciós  </a:t>
            </a:r>
            <a:r>
              <a:rPr sz="1850" spc="5" dirty="0">
                <a:solidFill>
                  <a:prstClr val="black"/>
                </a:solidFill>
                <a:latin typeface="Calibri"/>
                <a:cs typeface="Calibri"/>
              </a:rPr>
              <a:t>kapacitása </a:t>
            </a:r>
            <a:r>
              <a:rPr sz="1850" dirty="0">
                <a:solidFill>
                  <a:prstClr val="black"/>
                </a:solidFill>
                <a:latin typeface="Calibri"/>
                <a:cs typeface="Calibri"/>
              </a:rPr>
              <a:t>LMWOA-kal növelhető. </a:t>
            </a:r>
            <a:r>
              <a:rPr sz="1850" spc="10" dirty="0">
                <a:solidFill>
                  <a:prstClr val="black"/>
                </a:solidFill>
                <a:latin typeface="Calibri"/>
                <a:cs typeface="Calibri"/>
              </a:rPr>
              <a:t>Az </a:t>
            </a:r>
            <a:r>
              <a:rPr sz="1850" dirty="0">
                <a:solidFill>
                  <a:prstClr val="black"/>
                </a:solidFill>
                <a:latin typeface="Calibri"/>
                <a:cs typeface="Calibri"/>
              </a:rPr>
              <a:t>ilyen </a:t>
            </a:r>
            <a:r>
              <a:rPr sz="1850" spc="5" dirty="0">
                <a:solidFill>
                  <a:prstClr val="black"/>
                </a:solidFill>
                <a:latin typeface="Calibri"/>
                <a:cs typeface="Calibri"/>
              </a:rPr>
              <a:t>típusú </a:t>
            </a:r>
            <a:r>
              <a:rPr sz="1850" dirty="0">
                <a:solidFill>
                  <a:prstClr val="black"/>
                </a:solidFill>
                <a:latin typeface="Calibri"/>
                <a:cs typeface="Calibri"/>
              </a:rPr>
              <a:t>szerves  </a:t>
            </a:r>
            <a:r>
              <a:rPr sz="1850" spc="-5" dirty="0">
                <a:solidFill>
                  <a:prstClr val="black"/>
                </a:solidFill>
                <a:latin typeface="Calibri"/>
                <a:cs typeface="Calibri"/>
              </a:rPr>
              <a:t>savak </a:t>
            </a:r>
            <a:r>
              <a:rPr sz="1850" spc="10" dirty="0">
                <a:solidFill>
                  <a:prstClr val="black"/>
                </a:solidFill>
                <a:latin typeface="Calibri"/>
                <a:cs typeface="Calibri"/>
              </a:rPr>
              <a:t>a </a:t>
            </a:r>
            <a:r>
              <a:rPr sz="1850" dirty="0">
                <a:solidFill>
                  <a:prstClr val="black"/>
                </a:solidFill>
                <a:latin typeface="Calibri"/>
                <a:cs typeface="Calibri"/>
              </a:rPr>
              <a:t>vegetációs időszak alatt </a:t>
            </a:r>
            <a:r>
              <a:rPr sz="1850" spc="10" dirty="0">
                <a:solidFill>
                  <a:prstClr val="black"/>
                </a:solidFill>
                <a:latin typeface="Calibri"/>
                <a:cs typeface="Calibri"/>
              </a:rPr>
              <a:t>a PhAC </a:t>
            </a:r>
            <a:r>
              <a:rPr sz="1850" dirty="0">
                <a:solidFill>
                  <a:prstClr val="black"/>
                </a:solidFill>
                <a:latin typeface="Calibri"/>
                <a:cs typeface="Calibri"/>
              </a:rPr>
              <a:t>szorpciós  </a:t>
            </a:r>
            <a:r>
              <a:rPr sz="1850" spc="5" dirty="0">
                <a:solidFill>
                  <a:prstClr val="black"/>
                </a:solidFill>
                <a:latin typeface="Calibri"/>
                <a:cs typeface="Calibri"/>
              </a:rPr>
              <a:t>egyensúlyát </a:t>
            </a:r>
            <a:r>
              <a:rPr sz="1850" dirty="0">
                <a:solidFill>
                  <a:prstClr val="black"/>
                </a:solidFill>
                <a:latin typeface="Calibri"/>
                <a:cs typeface="Calibri"/>
              </a:rPr>
              <a:t>is </a:t>
            </a:r>
            <a:r>
              <a:rPr sz="1850" spc="10" dirty="0">
                <a:solidFill>
                  <a:prstClr val="black"/>
                </a:solidFill>
                <a:latin typeface="Calibri"/>
                <a:cs typeface="Calibri"/>
              </a:rPr>
              <a:t>módosítják.</a:t>
            </a:r>
            <a:endParaRPr sz="1850">
              <a:solidFill>
                <a:prstClr val="black"/>
              </a:solidFill>
              <a:latin typeface="Calibri"/>
              <a:cs typeface="Calibri"/>
            </a:endParaRPr>
          </a:p>
        </p:txBody>
      </p:sp>
      <p:sp>
        <p:nvSpPr>
          <p:cNvPr id="42" name="object 42"/>
          <p:cNvSpPr txBox="1"/>
          <p:nvPr/>
        </p:nvSpPr>
        <p:spPr>
          <a:xfrm>
            <a:off x="995019" y="178839"/>
            <a:ext cx="13085444" cy="3433445"/>
          </a:xfrm>
          <a:prstGeom prst="rect">
            <a:avLst/>
          </a:prstGeom>
        </p:spPr>
        <p:txBody>
          <a:bodyPr vert="horz" wrap="square" lIns="0" tIns="14604" rIns="0" bIns="0" rtlCol="0">
            <a:spAutoFit/>
          </a:bodyPr>
          <a:lstStyle/>
          <a:p>
            <a:pPr marL="63500">
              <a:spcBef>
                <a:spcPts val="114"/>
              </a:spcBef>
            </a:pPr>
            <a:r>
              <a:rPr sz="2800" spc="10" dirty="0">
                <a:solidFill>
                  <a:srgbClr val="C31212"/>
                </a:solidFill>
                <a:latin typeface="Calibri Light"/>
                <a:cs typeface="Calibri Light"/>
              </a:rPr>
              <a:t>A </a:t>
            </a:r>
            <a:r>
              <a:rPr sz="2800" spc="-40" dirty="0">
                <a:solidFill>
                  <a:srgbClr val="C31212"/>
                </a:solidFill>
                <a:latin typeface="Calibri Light"/>
                <a:cs typeface="Calibri Light"/>
              </a:rPr>
              <a:t>gyökérsavak </a:t>
            </a:r>
            <a:r>
              <a:rPr sz="2800" spc="-35" dirty="0">
                <a:solidFill>
                  <a:srgbClr val="C31212"/>
                </a:solidFill>
                <a:latin typeface="Calibri Light"/>
                <a:cs typeface="Calibri Light"/>
              </a:rPr>
              <a:t>szerepe </a:t>
            </a:r>
            <a:r>
              <a:rPr sz="2800" spc="5" dirty="0">
                <a:solidFill>
                  <a:srgbClr val="C31212"/>
                </a:solidFill>
                <a:latin typeface="Calibri Light"/>
                <a:cs typeface="Calibri Light"/>
              </a:rPr>
              <a:t>a </a:t>
            </a:r>
            <a:r>
              <a:rPr sz="2800" spc="-35" dirty="0">
                <a:solidFill>
                  <a:srgbClr val="C31212"/>
                </a:solidFill>
                <a:latin typeface="Calibri Light"/>
                <a:cs typeface="Calibri Light"/>
              </a:rPr>
              <a:t>gyógyszerek </a:t>
            </a:r>
            <a:r>
              <a:rPr sz="2800" spc="-25" dirty="0">
                <a:solidFill>
                  <a:srgbClr val="C31212"/>
                </a:solidFill>
                <a:latin typeface="Calibri Light"/>
                <a:cs typeface="Calibri Light"/>
              </a:rPr>
              <a:t>megkötődésében </a:t>
            </a:r>
            <a:r>
              <a:rPr sz="2800" spc="-30" dirty="0">
                <a:solidFill>
                  <a:srgbClr val="C31212"/>
                </a:solidFill>
                <a:latin typeface="Calibri Light"/>
                <a:cs typeface="Calibri Light"/>
              </a:rPr>
              <a:t>mezőgazdasági </a:t>
            </a:r>
            <a:r>
              <a:rPr sz="2800" spc="-20" dirty="0">
                <a:solidFill>
                  <a:srgbClr val="C31212"/>
                </a:solidFill>
                <a:latin typeface="Calibri Light"/>
                <a:cs typeface="Calibri Light"/>
              </a:rPr>
              <a:t>hasznosítású</a:t>
            </a:r>
            <a:r>
              <a:rPr sz="2800" spc="-120" dirty="0">
                <a:solidFill>
                  <a:srgbClr val="C31212"/>
                </a:solidFill>
                <a:latin typeface="Calibri Light"/>
                <a:cs typeface="Calibri Light"/>
              </a:rPr>
              <a:t> </a:t>
            </a:r>
            <a:r>
              <a:rPr sz="2800" spc="-15" dirty="0">
                <a:solidFill>
                  <a:srgbClr val="C31212"/>
                </a:solidFill>
                <a:latin typeface="Calibri Light"/>
                <a:cs typeface="Calibri Light"/>
              </a:rPr>
              <a:t>talajban</a:t>
            </a:r>
            <a:endParaRPr sz="2800">
              <a:solidFill>
                <a:prstClr val="black"/>
              </a:solidFill>
              <a:latin typeface="Calibri Light"/>
              <a:cs typeface="Calibri Light"/>
            </a:endParaRPr>
          </a:p>
          <a:p>
            <a:pPr marL="86995">
              <a:spcBef>
                <a:spcPts val="2075"/>
              </a:spcBef>
            </a:pPr>
            <a:r>
              <a:rPr sz="1850" spc="-10" dirty="0">
                <a:solidFill>
                  <a:prstClr val="black"/>
                </a:solidFill>
                <a:latin typeface="Calibri Light"/>
                <a:cs typeface="Calibri Light"/>
              </a:rPr>
              <a:t>Szabó </a:t>
            </a:r>
            <a:r>
              <a:rPr sz="1850" spc="-5" dirty="0">
                <a:solidFill>
                  <a:prstClr val="black"/>
                </a:solidFill>
                <a:latin typeface="Calibri Light"/>
                <a:cs typeface="Calibri Light"/>
              </a:rPr>
              <a:t>Lili</a:t>
            </a:r>
            <a:r>
              <a:rPr sz="1875" spc="-7" baseline="24444" dirty="0">
                <a:solidFill>
                  <a:prstClr val="black"/>
                </a:solidFill>
                <a:latin typeface="Calibri Light"/>
                <a:cs typeface="Calibri Light"/>
              </a:rPr>
              <a:t>1,2,4</a:t>
            </a:r>
            <a:r>
              <a:rPr sz="1850" spc="-5" dirty="0">
                <a:solidFill>
                  <a:prstClr val="black"/>
                </a:solidFill>
                <a:latin typeface="Calibri Light"/>
                <a:cs typeface="Calibri Light"/>
              </a:rPr>
              <a:t>, </a:t>
            </a:r>
            <a:r>
              <a:rPr sz="1850" spc="-20" dirty="0">
                <a:solidFill>
                  <a:prstClr val="black"/>
                </a:solidFill>
                <a:latin typeface="Calibri Light"/>
                <a:cs typeface="Calibri Light"/>
              </a:rPr>
              <a:t>Vancsik </a:t>
            </a:r>
            <a:r>
              <a:rPr sz="1850" spc="-10" dirty="0">
                <a:solidFill>
                  <a:prstClr val="black"/>
                </a:solidFill>
                <a:latin typeface="Calibri Light"/>
                <a:cs typeface="Calibri Light"/>
              </a:rPr>
              <a:t>Anna</a:t>
            </a:r>
            <a:r>
              <a:rPr sz="1875" spc="-15" baseline="24444" dirty="0">
                <a:solidFill>
                  <a:prstClr val="black"/>
                </a:solidFill>
                <a:latin typeface="Calibri Light"/>
                <a:cs typeface="Calibri Light"/>
              </a:rPr>
              <a:t>1,2,4</a:t>
            </a:r>
            <a:r>
              <a:rPr sz="1850" spc="-10" dirty="0">
                <a:solidFill>
                  <a:prstClr val="black"/>
                </a:solidFill>
                <a:latin typeface="Calibri Light"/>
                <a:cs typeface="Calibri Light"/>
              </a:rPr>
              <a:t>, </a:t>
            </a:r>
            <a:r>
              <a:rPr sz="1850" spc="-5" dirty="0">
                <a:solidFill>
                  <a:prstClr val="black"/>
                </a:solidFill>
                <a:latin typeface="Calibri Light"/>
                <a:cs typeface="Calibri Light"/>
              </a:rPr>
              <a:t>Bauer </a:t>
            </a:r>
            <a:r>
              <a:rPr sz="1850" spc="-10" dirty="0">
                <a:solidFill>
                  <a:prstClr val="black"/>
                </a:solidFill>
                <a:latin typeface="Calibri Light"/>
                <a:cs typeface="Calibri Light"/>
              </a:rPr>
              <a:t>László</a:t>
            </a:r>
            <a:r>
              <a:rPr sz="1875" spc="-15" baseline="24444" dirty="0">
                <a:solidFill>
                  <a:prstClr val="black"/>
                </a:solidFill>
                <a:latin typeface="Calibri Light"/>
                <a:cs typeface="Calibri Light"/>
              </a:rPr>
              <a:t>1,2,4 </a:t>
            </a:r>
            <a:r>
              <a:rPr sz="1850" spc="5" dirty="0">
                <a:solidFill>
                  <a:prstClr val="black"/>
                </a:solidFill>
                <a:latin typeface="Calibri Light"/>
                <a:cs typeface="Calibri Light"/>
              </a:rPr>
              <a:t>, </a:t>
            </a:r>
            <a:r>
              <a:rPr sz="1850" spc="-10" dirty="0">
                <a:solidFill>
                  <a:prstClr val="black"/>
                </a:solidFill>
                <a:latin typeface="Calibri Light"/>
                <a:cs typeface="Calibri Light"/>
              </a:rPr>
              <a:t>Kondor </a:t>
            </a:r>
            <a:r>
              <a:rPr sz="1850" spc="-15" dirty="0">
                <a:solidFill>
                  <a:prstClr val="black"/>
                </a:solidFill>
                <a:latin typeface="Calibri Light"/>
                <a:cs typeface="Calibri Light"/>
              </a:rPr>
              <a:t>Attila </a:t>
            </a:r>
            <a:r>
              <a:rPr sz="1850" dirty="0">
                <a:solidFill>
                  <a:prstClr val="black"/>
                </a:solidFill>
                <a:latin typeface="Calibri Light"/>
                <a:cs typeface="Calibri Light"/>
              </a:rPr>
              <a:t>Csaba </a:t>
            </a:r>
            <a:r>
              <a:rPr sz="1875" spc="-7" baseline="24444" dirty="0">
                <a:solidFill>
                  <a:prstClr val="black"/>
                </a:solidFill>
                <a:latin typeface="Calibri Light"/>
                <a:cs typeface="Calibri Light"/>
              </a:rPr>
              <a:t>1,2</a:t>
            </a:r>
            <a:r>
              <a:rPr sz="1850" spc="-5" dirty="0">
                <a:solidFill>
                  <a:prstClr val="black"/>
                </a:solidFill>
                <a:latin typeface="Calibri Light"/>
                <a:cs typeface="Calibri Light"/>
              </a:rPr>
              <a:t>, </a:t>
            </a:r>
            <a:r>
              <a:rPr sz="1850" spc="-10" dirty="0">
                <a:solidFill>
                  <a:prstClr val="black"/>
                </a:solidFill>
                <a:latin typeface="Calibri Light"/>
                <a:cs typeface="Calibri Light"/>
              </a:rPr>
              <a:t>Jakab Gergely </a:t>
            </a:r>
            <a:r>
              <a:rPr sz="1875" spc="-15" baseline="24444" dirty="0">
                <a:solidFill>
                  <a:prstClr val="black"/>
                </a:solidFill>
                <a:latin typeface="Calibri Light"/>
                <a:cs typeface="Calibri Light"/>
              </a:rPr>
              <a:t>1,2,4</a:t>
            </a:r>
            <a:r>
              <a:rPr sz="1850" spc="-10" dirty="0">
                <a:solidFill>
                  <a:prstClr val="black"/>
                </a:solidFill>
                <a:latin typeface="Calibri Light"/>
                <a:cs typeface="Calibri Light"/>
              </a:rPr>
              <a:t>, Hatvani István </a:t>
            </a:r>
            <a:r>
              <a:rPr sz="1875" spc="-7" baseline="24444" dirty="0">
                <a:solidFill>
                  <a:prstClr val="black"/>
                </a:solidFill>
                <a:latin typeface="Calibri Light"/>
                <a:cs typeface="Calibri Light"/>
              </a:rPr>
              <a:t>2,3</a:t>
            </a:r>
            <a:r>
              <a:rPr sz="1850" spc="-5" dirty="0">
                <a:solidFill>
                  <a:prstClr val="black"/>
                </a:solidFill>
                <a:latin typeface="Calibri Light"/>
                <a:cs typeface="Calibri Light"/>
              </a:rPr>
              <a:t>, </a:t>
            </a:r>
            <a:r>
              <a:rPr sz="1850" spc="5" dirty="0">
                <a:solidFill>
                  <a:prstClr val="black"/>
                </a:solidFill>
                <a:latin typeface="Calibri Light"/>
                <a:cs typeface="Calibri Light"/>
              </a:rPr>
              <a:t>és </a:t>
            </a:r>
            <a:r>
              <a:rPr sz="1850" spc="-10" dirty="0">
                <a:solidFill>
                  <a:prstClr val="black"/>
                </a:solidFill>
                <a:latin typeface="Calibri Light"/>
                <a:cs typeface="Calibri Light"/>
              </a:rPr>
              <a:t>Szalai Zoltán</a:t>
            </a:r>
            <a:r>
              <a:rPr sz="1850" spc="70" dirty="0">
                <a:solidFill>
                  <a:prstClr val="black"/>
                </a:solidFill>
                <a:latin typeface="Calibri Light"/>
                <a:cs typeface="Calibri Light"/>
              </a:rPr>
              <a:t> </a:t>
            </a:r>
            <a:r>
              <a:rPr sz="1875" spc="-7" baseline="24444" dirty="0">
                <a:solidFill>
                  <a:prstClr val="black"/>
                </a:solidFill>
                <a:latin typeface="Calibri Light"/>
                <a:cs typeface="Calibri Light"/>
              </a:rPr>
              <a:t>1,2,4</a:t>
            </a:r>
            <a:endParaRPr sz="1875" baseline="24444">
              <a:solidFill>
                <a:prstClr val="black"/>
              </a:solidFill>
              <a:latin typeface="Calibri Light"/>
              <a:cs typeface="Calibri Light"/>
            </a:endParaRPr>
          </a:p>
          <a:p>
            <a:pPr marL="86995">
              <a:spcBef>
                <a:spcPts val="610"/>
              </a:spcBef>
            </a:pPr>
            <a:r>
              <a:rPr sz="1425" spc="-7" baseline="23391" dirty="0">
                <a:solidFill>
                  <a:prstClr val="black"/>
                </a:solidFill>
                <a:latin typeface="Calibri Light"/>
                <a:cs typeface="Calibri Light"/>
              </a:rPr>
              <a:t>1</a:t>
            </a:r>
            <a:r>
              <a:rPr sz="1400" spc="-5" dirty="0">
                <a:solidFill>
                  <a:prstClr val="black"/>
                </a:solidFill>
                <a:latin typeface="Calibri Light"/>
                <a:cs typeface="Calibri Light"/>
              </a:rPr>
              <a:t>Földrajztudományi </a:t>
            </a:r>
            <a:r>
              <a:rPr sz="1400" spc="-10" dirty="0">
                <a:solidFill>
                  <a:prstClr val="black"/>
                </a:solidFill>
                <a:latin typeface="Calibri Light"/>
                <a:cs typeface="Calibri Light"/>
              </a:rPr>
              <a:t>Intézet, </a:t>
            </a:r>
            <a:r>
              <a:rPr sz="1400" dirty="0">
                <a:solidFill>
                  <a:prstClr val="black"/>
                </a:solidFill>
                <a:latin typeface="Calibri Light"/>
                <a:cs typeface="Calibri Light"/>
              </a:rPr>
              <a:t>HUN-REN </a:t>
            </a:r>
            <a:r>
              <a:rPr sz="1400" spc="-10" dirty="0">
                <a:solidFill>
                  <a:prstClr val="black"/>
                </a:solidFill>
                <a:latin typeface="Calibri Light"/>
                <a:cs typeface="Calibri Light"/>
              </a:rPr>
              <a:t>Csillagászati </a:t>
            </a:r>
            <a:r>
              <a:rPr sz="1400" dirty="0">
                <a:solidFill>
                  <a:prstClr val="black"/>
                </a:solidFill>
                <a:latin typeface="Calibri Light"/>
                <a:cs typeface="Calibri Light"/>
              </a:rPr>
              <a:t>és </a:t>
            </a:r>
            <a:r>
              <a:rPr sz="1400" spc="-5" dirty="0">
                <a:solidFill>
                  <a:prstClr val="black"/>
                </a:solidFill>
                <a:latin typeface="Calibri Light"/>
                <a:cs typeface="Calibri Light"/>
              </a:rPr>
              <a:t>Földtudományi </a:t>
            </a:r>
            <a:r>
              <a:rPr sz="1400" spc="-10" dirty="0">
                <a:solidFill>
                  <a:prstClr val="black"/>
                </a:solidFill>
                <a:latin typeface="Calibri Light"/>
                <a:cs typeface="Calibri Light"/>
              </a:rPr>
              <a:t>Kutatóközpont, </a:t>
            </a:r>
            <a:r>
              <a:rPr sz="1400" spc="-5" dirty="0">
                <a:solidFill>
                  <a:prstClr val="black"/>
                </a:solidFill>
                <a:latin typeface="Calibri Light"/>
                <a:cs typeface="Calibri Light"/>
              </a:rPr>
              <a:t>Budaörsi </a:t>
            </a:r>
            <a:r>
              <a:rPr sz="1400" dirty="0">
                <a:solidFill>
                  <a:prstClr val="black"/>
                </a:solidFill>
                <a:latin typeface="Calibri Light"/>
                <a:cs typeface="Calibri Light"/>
              </a:rPr>
              <a:t>út 45, </a:t>
            </a:r>
            <a:r>
              <a:rPr sz="1400" spc="-5" dirty="0">
                <a:solidFill>
                  <a:prstClr val="black"/>
                </a:solidFill>
                <a:latin typeface="Calibri Light"/>
                <a:cs typeface="Calibri Light"/>
              </a:rPr>
              <a:t>Budapest </a:t>
            </a:r>
            <a:r>
              <a:rPr sz="1400" dirty="0">
                <a:solidFill>
                  <a:prstClr val="black"/>
                </a:solidFill>
                <a:latin typeface="Calibri Light"/>
                <a:cs typeface="Calibri Light"/>
              </a:rPr>
              <a:t>H-1112,</a:t>
            </a:r>
            <a:r>
              <a:rPr sz="1400" spc="90" dirty="0">
                <a:solidFill>
                  <a:prstClr val="black"/>
                </a:solidFill>
                <a:latin typeface="Calibri Light"/>
                <a:cs typeface="Calibri Light"/>
              </a:rPr>
              <a:t> </a:t>
            </a:r>
            <a:r>
              <a:rPr sz="1400" spc="-10" dirty="0">
                <a:solidFill>
                  <a:prstClr val="black"/>
                </a:solidFill>
                <a:latin typeface="Calibri Light"/>
                <a:cs typeface="Calibri Light"/>
              </a:rPr>
              <a:t>Magyarország</a:t>
            </a:r>
            <a:endParaRPr sz="1400">
              <a:solidFill>
                <a:prstClr val="black"/>
              </a:solidFill>
              <a:latin typeface="Calibri Light"/>
              <a:cs typeface="Calibri Light"/>
            </a:endParaRPr>
          </a:p>
          <a:p>
            <a:pPr marL="86995">
              <a:spcBef>
                <a:spcPts val="575"/>
              </a:spcBef>
            </a:pPr>
            <a:r>
              <a:rPr sz="1425" baseline="23391" dirty="0">
                <a:solidFill>
                  <a:prstClr val="black"/>
                </a:solidFill>
                <a:latin typeface="Calibri Light"/>
                <a:cs typeface="Calibri Light"/>
              </a:rPr>
              <a:t>2</a:t>
            </a:r>
            <a:r>
              <a:rPr sz="1400" dirty="0">
                <a:solidFill>
                  <a:prstClr val="black"/>
                </a:solidFill>
                <a:latin typeface="Calibri Light"/>
                <a:cs typeface="Calibri Light"/>
              </a:rPr>
              <a:t>HUN-REN CSFK, </a:t>
            </a:r>
            <a:r>
              <a:rPr sz="1400" spc="-35" dirty="0">
                <a:solidFill>
                  <a:prstClr val="black"/>
                </a:solidFill>
                <a:latin typeface="Calibri Light"/>
                <a:cs typeface="Calibri Light"/>
              </a:rPr>
              <a:t>MTA </a:t>
            </a:r>
            <a:r>
              <a:rPr sz="1400" spc="-5" dirty="0">
                <a:solidFill>
                  <a:prstClr val="black"/>
                </a:solidFill>
                <a:latin typeface="Calibri Light"/>
                <a:cs typeface="Calibri Light"/>
              </a:rPr>
              <a:t>Kiváló </a:t>
            </a:r>
            <a:r>
              <a:rPr sz="1400" spc="-20" dirty="0">
                <a:solidFill>
                  <a:prstClr val="black"/>
                </a:solidFill>
                <a:latin typeface="Calibri Light"/>
                <a:cs typeface="Calibri Light"/>
              </a:rPr>
              <a:t>Kutatóhely, </a:t>
            </a:r>
            <a:r>
              <a:rPr sz="1400" spc="-5" dirty="0">
                <a:solidFill>
                  <a:prstClr val="black"/>
                </a:solidFill>
                <a:latin typeface="Calibri Light"/>
                <a:cs typeface="Calibri Light"/>
              </a:rPr>
              <a:t>Budapest, </a:t>
            </a:r>
            <a:r>
              <a:rPr sz="1400" spc="-15" dirty="0">
                <a:solidFill>
                  <a:prstClr val="black"/>
                </a:solidFill>
                <a:latin typeface="Calibri Light"/>
                <a:cs typeface="Calibri Light"/>
              </a:rPr>
              <a:t>Konkoly </a:t>
            </a:r>
            <a:r>
              <a:rPr sz="1400" spc="-5" dirty="0">
                <a:solidFill>
                  <a:prstClr val="black"/>
                </a:solidFill>
                <a:latin typeface="Calibri Light"/>
                <a:cs typeface="Calibri Light"/>
              </a:rPr>
              <a:t>Thege </a:t>
            </a:r>
            <a:r>
              <a:rPr sz="1400" dirty="0">
                <a:solidFill>
                  <a:prstClr val="black"/>
                </a:solidFill>
                <a:latin typeface="Calibri Light"/>
                <a:cs typeface="Calibri Light"/>
              </a:rPr>
              <a:t>Miklós út </a:t>
            </a:r>
            <a:r>
              <a:rPr sz="1400" spc="5" dirty="0">
                <a:solidFill>
                  <a:prstClr val="black"/>
                </a:solidFill>
                <a:latin typeface="Calibri Light"/>
                <a:cs typeface="Calibri Light"/>
              </a:rPr>
              <a:t>15-17, </a:t>
            </a:r>
            <a:r>
              <a:rPr sz="1400" dirty="0">
                <a:solidFill>
                  <a:prstClr val="black"/>
                </a:solidFill>
                <a:latin typeface="Calibri Light"/>
                <a:cs typeface="Calibri Light"/>
              </a:rPr>
              <a:t>H-1121,</a:t>
            </a:r>
            <a:r>
              <a:rPr sz="1400" spc="90" dirty="0">
                <a:solidFill>
                  <a:prstClr val="black"/>
                </a:solidFill>
                <a:latin typeface="Calibri Light"/>
                <a:cs typeface="Calibri Light"/>
              </a:rPr>
              <a:t> </a:t>
            </a:r>
            <a:r>
              <a:rPr sz="1400" spc="-5" dirty="0">
                <a:solidFill>
                  <a:prstClr val="black"/>
                </a:solidFill>
                <a:latin typeface="Calibri Light"/>
                <a:cs typeface="Calibri Light"/>
              </a:rPr>
              <a:t>Hungary</a:t>
            </a:r>
            <a:endParaRPr sz="1400">
              <a:solidFill>
                <a:prstClr val="black"/>
              </a:solidFill>
              <a:latin typeface="Calibri Light"/>
              <a:cs typeface="Calibri Light"/>
            </a:endParaRPr>
          </a:p>
          <a:p>
            <a:pPr marL="86995">
              <a:spcBef>
                <a:spcPts val="570"/>
              </a:spcBef>
            </a:pPr>
            <a:r>
              <a:rPr sz="1425" spc="-7" baseline="23391" dirty="0">
                <a:solidFill>
                  <a:prstClr val="black"/>
                </a:solidFill>
                <a:latin typeface="Calibri Light"/>
                <a:cs typeface="Calibri Light"/>
              </a:rPr>
              <a:t>3</a:t>
            </a:r>
            <a:r>
              <a:rPr sz="1400" spc="-5" dirty="0">
                <a:solidFill>
                  <a:prstClr val="black"/>
                </a:solidFill>
                <a:latin typeface="Calibri Light"/>
                <a:cs typeface="Calibri Light"/>
              </a:rPr>
              <a:t>Földtani </a:t>
            </a:r>
            <a:r>
              <a:rPr sz="1400" dirty="0">
                <a:solidFill>
                  <a:prstClr val="black"/>
                </a:solidFill>
                <a:latin typeface="Calibri Light"/>
                <a:cs typeface="Calibri Light"/>
              </a:rPr>
              <a:t>és </a:t>
            </a:r>
            <a:r>
              <a:rPr sz="1400" spc="-5" dirty="0">
                <a:solidFill>
                  <a:prstClr val="black"/>
                </a:solidFill>
                <a:latin typeface="Calibri Light"/>
                <a:cs typeface="Calibri Light"/>
              </a:rPr>
              <a:t>Geokémiai </a:t>
            </a:r>
            <a:r>
              <a:rPr sz="1400" spc="-10" dirty="0">
                <a:solidFill>
                  <a:prstClr val="black"/>
                </a:solidFill>
                <a:latin typeface="Calibri Light"/>
                <a:cs typeface="Calibri Light"/>
              </a:rPr>
              <a:t>Kutatóintézet, </a:t>
            </a:r>
            <a:r>
              <a:rPr sz="1400" dirty="0">
                <a:solidFill>
                  <a:prstClr val="black"/>
                </a:solidFill>
                <a:latin typeface="Calibri Light"/>
                <a:cs typeface="Calibri Light"/>
              </a:rPr>
              <a:t>HUN-REN </a:t>
            </a:r>
            <a:r>
              <a:rPr sz="1400" spc="-10" dirty="0">
                <a:solidFill>
                  <a:prstClr val="black"/>
                </a:solidFill>
                <a:latin typeface="Calibri Light"/>
                <a:cs typeface="Calibri Light"/>
              </a:rPr>
              <a:t>Csillagászati </a:t>
            </a:r>
            <a:r>
              <a:rPr sz="1400" dirty="0">
                <a:solidFill>
                  <a:prstClr val="black"/>
                </a:solidFill>
                <a:latin typeface="Calibri Light"/>
                <a:cs typeface="Calibri Light"/>
              </a:rPr>
              <a:t>és </a:t>
            </a:r>
            <a:r>
              <a:rPr sz="1400" spc="-5" dirty="0">
                <a:solidFill>
                  <a:prstClr val="black"/>
                </a:solidFill>
                <a:latin typeface="Calibri Light"/>
                <a:cs typeface="Calibri Light"/>
              </a:rPr>
              <a:t>Földtudományi </a:t>
            </a:r>
            <a:r>
              <a:rPr sz="1400" spc="-10" dirty="0">
                <a:solidFill>
                  <a:prstClr val="black"/>
                </a:solidFill>
                <a:latin typeface="Calibri Light"/>
                <a:cs typeface="Calibri Light"/>
              </a:rPr>
              <a:t>Kutatóközpont, </a:t>
            </a:r>
            <a:r>
              <a:rPr sz="1400" spc="-5" dirty="0">
                <a:solidFill>
                  <a:prstClr val="black"/>
                </a:solidFill>
                <a:latin typeface="Calibri Light"/>
                <a:cs typeface="Calibri Light"/>
              </a:rPr>
              <a:t>Budaörsi </a:t>
            </a:r>
            <a:r>
              <a:rPr sz="1400" dirty="0">
                <a:solidFill>
                  <a:prstClr val="black"/>
                </a:solidFill>
                <a:latin typeface="Calibri Light"/>
                <a:cs typeface="Calibri Light"/>
              </a:rPr>
              <a:t>út 45, Budapest H-1112,</a:t>
            </a:r>
            <a:r>
              <a:rPr sz="1400" spc="85" dirty="0">
                <a:solidFill>
                  <a:prstClr val="black"/>
                </a:solidFill>
                <a:latin typeface="Calibri Light"/>
                <a:cs typeface="Calibri Light"/>
              </a:rPr>
              <a:t> </a:t>
            </a:r>
            <a:r>
              <a:rPr sz="1400" spc="-10" dirty="0">
                <a:solidFill>
                  <a:prstClr val="black"/>
                </a:solidFill>
                <a:latin typeface="Calibri Light"/>
                <a:cs typeface="Calibri Light"/>
              </a:rPr>
              <a:t>Magyarország</a:t>
            </a:r>
            <a:endParaRPr sz="1400">
              <a:solidFill>
                <a:prstClr val="black"/>
              </a:solidFill>
              <a:latin typeface="Calibri Light"/>
              <a:cs typeface="Calibri Light"/>
            </a:endParaRPr>
          </a:p>
          <a:p>
            <a:pPr marL="86995">
              <a:spcBef>
                <a:spcPts val="575"/>
              </a:spcBef>
            </a:pPr>
            <a:r>
              <a:rPr sz="1425" spc="-22" baseline="23391" dirty="0">
                <a:solidFill>
                  <a:prstClr val="black"/>
                </a:solidFill>
                <a:latin typeface="Calibri Light"/>
                <a:cs typeface="Calibri Light"/>
              </a:rPr>
              <a:t>4</a:t>
            </a:r>
            <a:r>
              <a:rPr sz="1400" spc="-15" dirty="0">
                <a:solidFill>
                  <a:prstClr val="black"/>
                </a:solidFill>
                <a:latin typeface="Calibri Light"/>
                <a:cs typeface="Calibri Light"/>
              </a:rPr>
              <a:t>Környezet- </a:t>
            </a:r>
            <a:r>
              <a:rPr sz="1400" dirty="0">
                <a:solidFill>
                  <a:prstClr val="black"/>
                </a:solidFill>
                <a:latin typeface="Calibri Light"/>
                <a:cs typeface="Calibri Light"/>
              </a:rPr>
              <a:t>és </a:t>
            </a:r>
            <a:r>
              <a:rPr sz="1400" spc="-15" dirty="0">
                <a:solidFill>
                  <a:prstClr val="black"/>
                </a:solidFill>
                <a:latin typeface="Calibri Light"/>
                <a:cs typeface="Calibri Light"/>
              </a:rPr>
              <a:t>Tájföldrajzi </a:t>
            </a:r>
            <a:r>
              <a:rPr sz="1400" spc="-10" dirty="0">
                <a:solidFill>
                  <a:prstClr val="black"/>
                </a:solidFill>
                <a:latin typeface="Calibri Light"/>
                <a:cs typeface="Calibri Light"/>
              </a:rPr>
              <a:t>tanszék, Eötvös </a:t>
            </a:r>
            <a:r>
              <a:rPr sz="1400" spc="-5" dirty="0">
                <a:solidFill>
                  <a:prstClr val="black"/>
                </a:solidFill>
                <a:latin typeface="Calibri Light"/>
                <a:cs typeface="Calibri Light"/>
              </a:rPr>
              <a:t>Loránd </a:t>
            </a:r>
            <a:r>
              <a:rPr sz="1400" spc="-10" dirty="0">
                <a:solidFill>
                  <a:prstClr val="black"/>
                </a:solidFill>
                <a:latin typeface="Calibri Light"/>
                <a:cs typeface="Calibri Light"/>
              </a:rPr>
              <a:t>Tudományegyetem </a:t>
            </a:r>
            <a:r>
              <a:rPr sz="1400" dirty="0">
                <a:solidFill>
                  <a:prstClr val="black"/>
                </a:solidFill>
                <a:latin typeface="Calibri Light"/>
                <a:cs typeface="Calibri Light"/>
              </a:rPr>
              <a:t>Pázmány </a:t>
            </a:r>
            <a:r>
              <a:rPr sz="1400" spc="-10" dirty="0">
                <a:solidFill>
                  <a:prstClr val="black"/>
                </a:solidFill>
                <a:latin typeface="Calibri Light"/>
                <a:cs typeface="Calibri Light"/>
              </a:rPr>
              <a:t>Péter Sétány </a:t>
            </a:r>
            <a:r>
              <a:rPr sz="1400" dirty="0">
                <a:solidFill>
                  <a:prstClr val="black"/>
                </a:solidFill>
                <a:latin typeface="Calibri Light"/>
                <a:cs typeface="Calibri Light"/>
              </a:rPr>
              <a:t>1/C, </a:t>
            </a:r>
            <a:r>
              <a:rPr sz="1400" spc="-5" dirty="0">
                <a:solidFill>
                  <a:prstClr val="black"/>
                </a:solidFill>
                <a:latin typeface="Calibri Light"/>
                <a:cs typeface="Calibri Light"/>
              </a:rPr>
              <a:t>Budapest </a:t>
            </a:r>
            <a:r>
              <a:rPr sz="1400" dirty="0">
                <a:solidFill>
                  <a:prstClr val="black"/>
                </a:solidFill>
                <a:latin typeface="Calibri Light"/>
                <a:cs typeface="Calibri Light"/>
              </a:rPr>
              <a:t>H-1117,</a:t>
            </a:r>
            <a:r>
              <a:rPr sz="1400" spc="114" dirty="0">
                <a:solidFill>
                  <a:prstClr val="black"/>
                </a:solidFill>
                <a:latin typeface="Calibri Light"/>
                <a:cs typeface="Calibri Light"/>
              </a:rPr>
              <a:t> </a:t>
            </a:r>
            <a:r>
              <a:rPr sz="1400" spc="-5" dirty="0">
                <a:solidFill>
                  <a:prstClr val="black"/>
                </a:solidFill>
                <a:latin typeface="Calibri Light"/>
                <a:cs typeface="Calibri Light"/>
              </a:rPr>
              <a:t>Hungary</a:t>
            </a:r>
            <a:endParaRPr sz="1400">
              <a:solidFill>
                <a:prstClr val="black"/>
              </a:solidFill>
              <a:latin typeface="Calibri Light"/>
              <a:cs typeface="Calibri Light"/>
            </a:endParaRPr>
          </a:p>
          <a:p>
            <a:pPr>
              <a:spcBef>
                <a:spcPts val="20"/>
              </a:spcBef>
            </a:pPr>
            <a:endParaRPr sz="1500">
              <a:solidFill>
                <a:prstClr val="black"/>
              </a:solidFill>
              <a:latin typeface="Calibri Light"/>
              <a:cs typeface="Calibri Light"/>
            </a:endParaRPr>
          </a:p>
          <a:p>
            <a:pPr marL="115570">
              <a:tabLst>
                <a:tab pos="3533140" algn="l"/>
              </a:tabLst>
            </a:pPr>
            <a:r>
              <a:rPr sz="2800" b="1" spc="-20" dirty="0">
                <a:solidFill>
                  <a:prstClr val="black"/>
                </a:solidFill>
                <a:latin typeface="Calibri"/>
                <a:cs typeface="Calibri"/>
              </a:rPr>
              <a:t>Vegetációs</a:t>
            </a:r>
            <a:r>
              <a:rPr sz="2800" b="1" spc="20" dirty="0">
                <a:solidFill>
                  <a:prstClr val="black"/>
                </a:solidFill>
                <a:latin typeface="Calibri"/>
                <a:cs typeface="Calibri"/>
              </a:rPr>
              <a:t> </a:t>
            </a:r>
            <a:r>
              <a:rPr sz="2800" b="1" spc="-5" dirty="0">
                <a:solidFill>
                  <a:prstClr val="black"/>
                </a:solidFill>
                <a:latin typeface="Calibri"/>
                <a:cs typeface="Calibri"/>
              </a:rPr>
              <a:t>időszak	</a:t>
            </a:r>
            <a:r>
              <a:rPr sz="2800" b="1" spc="-20" dirty="0">
                <a:solidFill>
                  <a:prstClr val="black"/>
                </a:solidFill>
                <a:latin typeface="Calibri"/>
                <a:cs typeface="Calibri"/>
              </a:rPr>
              <a:t>Vegetációs </a:t>
            </a:r>
            <a:r>
              <a:rPr sz="2800" b="1" spc="-10" dirty="0">
                <a:solidFill>
                  <a:prstClr val="black"/>
                </a:solidFill>
                <a:latin typeface="Calibri"/>
                <a:cs typeface="Calibri"/>
              </a:rPr>
              <a:t>időszakon</a:t>
            </a:r>
            <a:r>
              <a:rPr sz="2800" b="1" spc="25" dirty="0">
                <a:solidFill>
                  <a:prstClr val="black"/>
                </a:solidFill>
                <a:latin typeface="Calibri"/>
                <a:cs typeface="Calibri"/>
              </a:rPr>
              <a:t> </a:t>
            </a:r>
            <a:r>
              <a:rPr sz="2800" b="1" spc="5" dirty="0">
                <a:solidFill>
                  <a:prstClr val="black"/>
                </a:solidFill>
                <a:latin typeface="Calibri"/>
                <a:cs typeface="Calibri"/>
              </a:rPr>
              <a:t>kívül</a:t>
            </a:r>
            <a:endParaRPr sz="2800">
              <a:solidFill>
                <a:prstClr val="black"/>
              </a:solidFill>
              <a:latin typeface="Calibri"/>
              <a:cs typeface="Calibri"/>
            </a:endParaRPr>
          </a:p>
          <a:p>
            <a:pPr marR="2952750" algn="r">
              <a:spcBef>
                <a:spcPts val="2070"/>
              </a:spcBef>
            </a:pPr>
            <a:r>
              <a:rPr sz="2350" b="1" spc="20" dirty="0">
                <a:solidFill>
                  <a:srgbClr val="C31212"/>
                </a:solidFill>
                <a:latin typeface="Calibri"/>
                <a:cs typeface="Calibri"/>
              </a:rPr>
              <a:t>ÚTR</a:t>
            </a:r>
            <a:r>
              <a:rPr sz="2350" b="1" spc="-100" dirty="0">
                <a:solidFill>
                  <a:srgbClr val="C31212"/>
                </a:solidFill>
                <a:latin typeface="Calibri"/>
                <a:cs typeface="Calibri"/>
              </a:rPr>
              <a:t>A</a:t>
            </a:r>
            <a:r>
              <a:rPr sz="2350" b="1" spc="-110" dirty="0">
                <a:solidFill>
                  <a:srgbClr val="C31212"/>
                </a:solidFill>
                <a:latin typeface="Calibri"/>
                <a:cs typeface="Calibri"/>
              </a:rPr>
              <a:t>V</a:t>
            </a:r>
            <a:r>
              <a:rPr sz="2350" b="1" spc="20" dirty="0">
                <a:solidFill>
                  <a:srgbClr val="C31212"/>
                </a:solidFill>
                <a:latin typeface="Calibri"/>
                <a:cs typeface="Calibri"/>
              </a:rPr>
              <a:t>A</a:t>
            </a:r>
            <a:r>
              <a:rPr sz="2350" b="1" spc="-30" dirty="0">
                <a:solidFill>
                  <a:srgbClr val="C31212"/>
                </a:solidFill>
                <a:latin typeface="Calibri"/>
                <a:cs typeface="Calibri"/>
              </a:rPr>
              <a:t>L</a:t>
            </a:r>
            <a:r>
              <a:rPr sz="2350" b="1" spc="25" dirty="0">
                <a:solidFill>
                  <a:srgbClr val="C31212"/>
                </a:solidFill>
                <a:latin typeface="Calibri"/>
                <a:cs typeface="Calibri"/>
              </a:rPr>
              <a:t>Ó</a:t>
            </a:r>
            <a:endParaRPr sz="2350">
              <a:solidFill>
                <a:prstClr val="black"/>
              </a:solidFill>
              <a:latin typeface="Calibri"/>
              <a:cs typeface="Calibri"/>
            </a:endParaRPr>
          </a:p>
        </p:txBody>
      </p:sp>
      <p:sp>
        <p:nvSpPr>
          <p:cNvPr id="43" name="object 43"/>
          <p:cNvSpPr txBox="1"/>
          <p:nvPr/>
        </p:nvSpPr>
        <p:spPr>
          <a:xfrm>
            <a:off x="469442" y="5256495"/>
            <a:ext cx="644525" cy="244298"/>
          </a:xfrm>
          <a:prstGeom prst="rect">
            <a:avLst/>
          </a:prstGeom>
        </p:spPr>
        <p:txBody>
          <a:bodyPr vert="horz" wrap="square" lIns="0" tIns="13335" rIns="0" bIns="0" rtlCol="0">
            <a:spAutoFit/>
          </a:bodyPr>
          <a:lstStyle/>
          <a:p>
            <a:pPr marL="12700">
              <a:spcBef>
                <a:spcPts val="105"/>
              </a:spcBef>
            </a:pPr>
            <a:r>
              <a:rPr sz="1500" b="1" spc="-15" dirty="0">
                <a:solidFill>
                  <a:prstClr val="black"/>
                </a:solidFill>
                <a:latin typeface="Calibri"/>
                <a:cs typeface="Calibri"/>
              </a:rPr>
              <a:t>Gyökér-</a:t>
            </a:r>
            <a:endParaRPr sz="1500">
              <a:solidFill>
                <a:prstClr val="black"/>
              </a:solidFill>
              <a:latin typeface="Calibri"/>
              <a:cs typeface="Calibri"/>
            </a:endParaRPr>
          </a:p>
        </p:txBody>
      </p:sp>
      <p:sp>
        <p:nvSpPr>
          <p:cNvPr id="44" name="object 44"/>
          <p:cNvSpPr txBox="1"/>
          <p:nvPr/>
        </p:nvSpPr>
        <p:spPr>
          <a:xfrm>
            <a:off x="469442" y="5485815"/>
            <a:ext cx="398145" cy="244298"/>
          </a:xfrm>
          <a:prstGeom prst="rect">
            <a:avLst/>
          </a:prstGeom>
        </p:spPr>
        <p:txBody>
          <a:bodyPr vert="horz" wrap="square" lIns="0" tIns="13335" rIns="0" bIns="0" rtlCol="0">
            <a:spAutoFit/>
          </a:bodyPr>
          <a:lstStyle/>
          <a:p>
            <a:pPr marL="12700">
              <a:spcBef>
                <a:spcPts val="105"/>
              </a:spcBef>
            </a:pPr>
            <a:r>
              <a:rPr sz="1500" b="1" spc="-30" dirty="0">
                <a:solidFill>
                  <a:prstClr val="black"/>
                </a:solidFill>
                <a:latin typeface="Calibri"/>
                <a:cs typeface="Calibri"/>
              </a:rPr>
              <a:t>z</a:t>
            </a:r>
            <a:r>
              <a:rPr sz="1500" b="1" dirty="0">
                <a:solidFill>
                  <a:prstClr val="black"/>
                </a:solidFill>
                <a:latin typeface="Calibri"/>
                <a:cs typeface="Calibri"/>
              </a:rPr>
              <a:t>óna</a:t>
            </a:r>
            <a:endParaRPr sz="1500">
              <a:solidFill>
                <a:prstClr val="black"/>
              </a:solidFill>
              <a:latin typeface="Calibri"/>
              <a:cs typeface="Calibri"/>
            </a:endParaRPr>
          </a:p>
        </p:txBody>
      </p:sp>
      <p:sp>
        <p:nvSpPr>
          <p:cNvPr id="45" name="object 45"/>
          <p:cNvSpPr txBox="1"/>
          <p:nvPr/>
        </p:nvSpPr>
        <p:spPr>
          <a:xfrm>
            <a:off x="8597683" y="5289565"/>
            <a:ext cx="84455" cy="244298"/>
          </a:xfrm>
          <a:prstGeom prst="rect">
            <a:avLst/>
          </a:prstGeom>
        </p:spPr>
        <p:txBody>
          <a:bodyPr vert="horz" wrap="square" lIns="0" tIns="13335" rIns="0" bIns="0" rtlCol="0">
            <a:spAutoFit/>
          </a:bodyPr>
          <a:lstStyle/>
          <a:p>
            <a:pPr marL="12700">
              <a:spcBef>
                <a:spcPts val="105"/>
              </a:spcBef>
            </a:pPr>
            <a:r>
              <a:rPr sz="1500" b="1" dirty="0">
                <a:solidFill>
                  <a:prstClr val="black"/>
                </a:solidFill>
                <a:latin typeface="Calibri"/>
                <a:cs typeface="Calibri"/>
              </a:rPr>
              <a:t>-</a:t>
            </a:r>
            <a:endParaRPr sz="1500">
              <a:solidFill>
                <a:prstClr val="black"/>
              </a:solidFill>
              <a:latin typeface="Calibri"/>
              <a:cs typeface="Calibri"/>
            </a:endParaRPr>
          </a:p>
        </p:txBody>
      </p:sp>
      <p:sp>
        <p:nvSpPr>
          <p:cNvPr id="46" name="object 46"/>
          <p:cNvSpPr txBox="1"/>
          <p:nvPr/>
        </p:nvSpPr>
        <p:spPr>
          <a:xfrm>
            <a:off x="8037320" y="4579005"/>
            <a:ext cx="594360" cy="1208023"/>
          </a:xfrm>
          <a:prstGeom prst="rect">
            <a:avLst/>
          </a:prstGeom>
          <a:solidFill>
            <a:srgbClr val="FFFFFF"/>
          </a:solidFill>
        </p:spPr>
        <p:txBody>
          <a:bodyPr vert="horz" wrap="square" lIns="0" tIns="0" rIns="0" bIns="0" rtlCol="0">
            <a:spAutoFit/>
          </a:bodyPr>
          <a:lstStyle/>
          <a:p>
            <a:endParaRPr sz="1500">
              <a:solidFill>
                <a:prstClr val="black"/>
              </a:solidFill>
              <a:latin typeface="Times New Roman"/>
              <a:cs typeface="Times New Roman"/>
            </a:endParaRPr>
          </a:p>
          <a:p>
            <a:pPr>
              <a:spcBef>
                <a:spcPts val="40"/>
              </a:spcBef>
            </a:pPr>
            <a:endParaRPr sz="1850">
              <a:solidFill>
                <a:prstClr val="black"/>
              </a:solidFill>
              <a:latin typeface="Times New Roman"/>
              <a:cs typeface="Times New Roman"/>
            </a:endParaRPr>
          </a:p>
          <a:p>
            <a:pPr marL="40005" marR="13335">
              <a:spcBef>
                <a:spcPts val="5"/>
              </a:spcBef>
            </a:pPr>
            <a:r>
              <a:rPr sz="1500" b="1" dirty="0">
                <a:solidFill>
                  <a:prstClr val="black"/>
                </a:solidFill>
                <a:latin typeface="Calibri"/>
                <a:cs typeface="Calibri"/>
              </a:rPr>
              <a:t>Nincs  </a:t>
            </a:r>
            <a:r>
              <a:rPr sz="1500" b="1" spc="-5" dirty="0">
                <a:solidFill>
                  <a:prstClr val="black"/>
                </a:solidFill>
                <a:latin typeface="Calibri"/>
                <a:cs typeface="Calibri"/>
              </a:rPr>
              <a:t>g</a:t>
            </a:r>
            <a:r>
              <a:rPr sz="1500" b="1" spc="-20" dirty="0">
                <a:solidFill>
                  <a:prstClr val="black"/>
                </a:solidFill>
                <a:latin typeface="Calibri"/>
                <a:cs typeface="Calibri"/>
              </a:rPr>
              <a:t>y</a:t>
            </a:r>
            <a:r>
              <a:rPr sz="1500" b="1" dirty="0">
                <a:solidFill>
                  <a:prstClr val="black"/>
                </a:solidFill>
                <a:latin typeface="Calibri"/>
                <a:cs typeface="Calibri"/>
              </a:rPr>
              <a:t>ö</a:t>
            </a:r>
            <a:r>
              <a:rPr sz="1500" b="1" spc="-40" dirty="0">
                <a:solidFill>
                  <a:prstClr val="black"/>
                </a:solidFill>
                <a:latin typeface="Calibri"/>
                <a:cs typeface="Calibri"/>
              </a:rPr>
              <a:t>k</a:t>
            </a:r>
            <a:r>
              <a:rPr sz="1500" b="1" spc="-5" dirty="0">
                <a:solidFill>
                  <a:prstClr val="black"/>
                </a:solidFill>
                <a:latin typeface="Calibri"/>
                <a:cs typeface="Calibri"/>
              </a:rPr>
              <a:t>ér  </a:t>
            </a:r>
            <a:r>
              <a:rPr sz="1500" b="1" spc="-10" dirty="0">
                <a:solidFill>
                  <a:prstClr val="black"/>
                </a:solidFill>
                <a:latin typeface="Calibri"/>
                <a:cs typeface="Calibri"/>
              </a:rPr>
              <a:t>zóna</a:t>
            </a:r>
            <a:endParaRPr sz="1500">
              <a:solidFill>
                <a:prstClr val="black"/>
              </a:solidFill>
              <a:latin typeface="Calibri"/>
              <a:cs typeface="Calibri"/>
            </a:endParaRPr>
          </a:p>
        </p:txBody>
      </p:sp>
      <p:sp>
        <p:nvSpPr>
          <p:cNvPr id="47" name="object 47"/>
          <p:cNvSpPr txBox="1"/>
          <p:nvPr/>
        </p:nvSpPr>
        <p:spPr>
          <a:xfrm>
            <a:off x="931566" y="6281494"/>
            <a:ext cx="7427595" cy="3034665"/>
          </a:xfrm>
          <a:prstGeom prst="rect">
            <a:avLst/>
          </a:prstGeom>
        </p:spPr>
        <p:txBody>
          <a:bodyPr vert="horz" wrap="square" lIns="0" tIns="11430" rIns="0" bIns="0" rtlCol="0">
            <a:spAutoFit/>
          </a:bodyPr>
          <a:lstStyle/>
          <a:p>
            <a:pPr marL="521970" marR="5080" indent="-320675">
              <a:lnSpc>
                <a:spcPct val="101600"/>
              </a:lnSpc>
              <a:spcBef>
                <a:spcPts val="90"/>
              </a:spcBef>
              <a:tabLst>
                <a:tab pos="3814445" algn="l"/>
              </a:tabLst>
            </a:pPr>
            <a:r>
              <a:rPr sz="1850" spc="5" dirty="0">
                <a:solidFill>
                  <a:prstClr val="black"/>
                </a:solidFill>
                <a:latin typeface="Calibri"/>
                <a:cs typeface="Calibri"/>
              </a:rPr>
              <a:t>LMWOA-k </a:t>
            </a:r>
            <a:r>
              <a:rPr sz="1850" spc="-10" dirty="0">
                <a:solidFill>
                  <a:prstClr val="black"/>
                </a:solidFill>
                <a:latin typeface="Calibri"/>
                <a:cs typeface="Calibri"/>
              </a:rPr>
              <a:t>fokozzák</a:t>
            </a:r>
            <a:r>
              <a:rPr sz="1850" spc="20" dirty="0">
                <a:solidFill>
                  <a:prstClr val="black"/>
                </a:solidFill>
                <a:latin typeface="Calibri"/>
                <a:cs typeface="Calibri"/>
              </a:rPr>
              <a:t> </a:t>
            </a:r>
            <a:r>
              <a:rPr sz="1850" spc="10" dirty="0">
                <a:solidFill>
                  <a:prstClr val="black"/>
                </a:solidFill>
                <a:latin typeface="Calibri"/>
                <a:cs typeface="Calibri"/>
              </a:rPr>
              <a:t>a</a:t>
            </a:r>
            <a:r>
              <a:rPr sz="1850" spc="15" dirty="0">
                <a:solidFill>
                  <a:prstClr val="black"/>
                </a:solidFill>
                <a:latin typeface="Calibri"/>
                <a:cs typeface="Calibri"/>
              </a:rPr>
              <a:t> </a:t>
            </a:r>
            <a:r>
              <a:rPr sz="1850" spc="10" dirty="0">
                <a:solidFill>
                  <a:prstClr val="black"/>
                </a:solidFill>
                <a:latin typeface="Calibri"/>
                <a:cs typeface="Calibri"/>
              </a:rPr>
              <a:t>PhAC-ok	</a:t>
            </a:r>
            <a:r>
              <a:rPr sz="1850" spc="20" dirty="0">
                <a:solidFill>
                  <a:prstClr val="black"/>
                </a:solidFill>
                <a:latin typeface="Wingdings"/>
                <a:cs typeface="Wingdings"/>
              </a:rPr>
              <a:t></a:t>
            </a:r>
            <a:r>
              <a:rPr sz="1850" spc="20" dirty="0">
                <a:solidFill>
                  <a:prstClr val="black"/>
                </a:solidFill>
                <a:latin typeface="Times New Roman"/>
                <a:cs typeface="Times New Roman"/>
              </a:rPr>
              <a:t> </a:t>
            </a:r>
            <a:r>
              <a:rPr sz="1850" spc="10" dirty="0">
                <a:solidFill>
                  <a:prstClr val="black"/>
                </a:solidFill>
                <a:latin typeface="Calibri"/>
                <a:cs typeface="Calibri"/>
              </a:rPr>
              <a:t>EE2 </a:t>
            </a:r>
            <a:r>
              <a:rPr sz="1850" spc="1825" dirty="0">
                <a:solidFill>
                  <a:prstClr val="black"/>
                </a:solidFill>
                <a:latin typeface="Wingdings"/>
                <a:cs typeface="Wingdings"/>
              </a:rPr>
              <a:t>→</a:t>
            </a:r>
            <a:r>
              <a:rPr sz="1850" spc="1825" dirty="0">
                <a:solidFill>
                  <a:prstClr val="black"/>
                </a:solidFill>
                <a:latin typeface="Times New Roman"/>
                <a:cs typeface="Times New Roman"/>
              </a:rPr>
              <a:t> </a:t>
            </a:r>
            <a:r>
              <a:rPr sz="1850" dirty="0">
                <a:solidFill>
                  <a:prstClr val="black"/>
                </a:solidFill>
                <a:latin typeface="Calibri"/>
                <a:cs typeface="Calibri"/>
              </a:rPr>
              <a:t>feltalajban </a:t>
            </a:r>
            <a:r>
              <a:rPr sz="1850" spc="5" dirty="0">
                <a:solidFill>
                  <a:prstClr val="black"/>
                </a:solidFill>
                <a:latin typeface="Calibri"/>
                <a:cs typeface="Calibri"/>
              </a:rPr>
              <a:t>marad  </a:t>
            </a:r>
            <a:r>
              <a:rPr sz="1850" dirty="0">
                <a:solidFill>
                  <a:prstClr val="black"/>
                </a:solidFill>
                <a:latin typeface="Calibri"/>
                <a:cs typeface="Calibri"/>
              </a:rPr>
              <a:t>adszorpicós</a:t>
            </a:r>
            <a:r>
              <a:rPr sz="1850" spc="20" dirty="0">
                <a:solidFill>
                  <a:prstClr val="black"/>
                </a:solidFill>
                <a:latin typeface="Calibri"/>
                <a:cs typeface="Calibri"/>
              </a:rPr>
              <a:t> </a:t>
            </a:r>
            <a:r>
              <a:rPr sz="1850" dirty="0">
                <a:solidFill>
                  <a:prstClr val="black"/>
                </a:solidFill>
                <a:latin typeface="Calibri"/>
                <a:cs typeface="Calibri"/>
              </a:rPr>
              <a:t>aktivitásást	</a:t>
            </a:r>
            <a:r>
              <a:rPr sz="1850" spc="20" dirty="0">
                <a:solidFill>
                  <a:prstClr val="black"/>
                </a:solidFill>
                <a:latin typeface="Wingdings"/>
                <a:cs typeface="Wingdings"/>
              </a:rPr>
              <a:t></a:t>
            </a:r>
            <a:r>
              <a:rPr sz="1850" spc="20" dirty="0">
                <a:solidFill>
                  <a:prstClr val="black"/>
                </a:solidFill>
                <a:latin typeface="Times New Roman"/>
                <a:cs typeface="Times New Roman"/>
              </a:rPr>
              <a:t> </a:t>
            </a:r>
            <a:r>
              <a:rPr sz="1850" dirty="0">
                <a:solidFill>
                  <a:prstClr val="black"/>
                </a:solidFill>
                <a:latin typeface="Calibri"/>
                <a:cs typeface="Calibri"/>
              </a:rPr>
              <a:t>DFC,CBZ </a:t>
            </a:r>
            <a:r>
              <a:rPr sz="1850" spc="1825" dirty="0">
                <a:solidFill>
                  <a:prstClr val="black"/>
                </a:solidFill>
                <a:latin typeface="Wingdings"/>
                <a:cs typeface="Wingdings"/>
              </a:rPr>
              <a:t>→</a:t>
            </a:r>
            <a:r>
              <a:rPr sz="1850" spc="90" dirty="0">
                <a:solidFill>
                  <a:prstClr val="black"/>
                </a:solidFill>
                <a:latin typeface="Times New Roman"/>
                <a:cs typeface="Times New Roman"/>
              </a:rPr>
              <a:t> </a:t>
            </a:r>
            <a:r>
              <a:rPr sz="1850" spc="10" dirty="0">
                <a:solidFill>
                  <a:prstClr val="black"/>
                </a:solidFill>
                <a:latin typeface="Calibri"/>
                <a:cs typeface="Calibri"/>
              </a:rPr>
              <a:t>lemosódás az </a:t>
            </a:r>
            <a:r>
              <a:rPr sz="1850" spc="-200" dirty="0">
                <a:solidFill>
                  <a:prstClr val="black"/>
                </a:solidFill>
                <a:latin typeface="Calibri"/>
                <a:cs typeface="Calibri"/>
              </a:rPr>
              <a:t>altalajba</a:t>
            </a:r>
            <a:endParaRPr sz="1850">
              <a:solidFill>
                <a:prstClr val="black"/>
              </a:solidFill>
              <a:latin typeface="Calibri"/>
              <a:cs typeface="Calibri"/>
            </a:endParaRPr>
          </a:p>
          <a:p>
            <a:pPr>
              <a:spcBef>
                <a:spcPts val="45"/>
              </a:spcBef>
            </a:pPr>
            <a:endParaRPr sz="2850">
              <a:solidFill>
                <a:prstClr val="black"/>
              </a:solidFill>
              <a:latin typeface="Calibri"/>
              <a:cs typeface="Calibri"/>
            </a:endParaRPr>
          </a:p>
          <a:p>
            <a:pPr marL="725805"/>
            <a:r>
              <a:rPr sz="2350" b="1" spc="15" dirty="0">
                <a:solidFill>
                  <a:srgbClr val="C31212"/>
                </a:solidFill>
                <a:latin typeface="Calibri"/>
                <a:cs typeface="Calibri"/>
              </a:rPr>
              <a:t>BEVEZETÉS</a:t>
            </a:r>
            <a:endParaRPr sz="2350">
              <a:solidFill>
                <a:prstClr val="black"/>
              </a:solidFill>
              <a:latin typeface="Calibri"/>
              <a:cs typeface="Calibri"/>
            </a:endParaRPr>
          </a:p>
          <a:p>
            <a:pPr marL="240029" marR="1527810" indent="-227965">
              <a:lnSpc>
                <a:spcPct val="101600"/>
              </a:lnSpc>
              <a:spcBef>
                <a:spcPts val="1005"/>
              </a:spcBef>
              <a:buFont typeface="Arial"/>
              <a:buChar char="•"/>
              <a:tabLst>
                <a:tab pos="240029" algn="l"/>
                <a:tab pos="240665" algn="l"/>
              </a:tabLst>
            </a:pPr>
            <a:r>
              <a:rPr sz="1850" spc="15" dirty="0">
                <a:solidFill>
                  <a:prstClr val="black"/>
                </a:solidFill>
                <a:latin typeface="Calibri"/>
                <a:cs typeface="Calibri"/>
              </a:rPr>
              <a:t>A </a:t>
            </a:r>
            <a:r>
              <a:rPr sz="1850" dirty="0">
                <a:solidFill>
                  <a:prstClr val="black"/>
                </a:solidFill>
                <a:latin typeface="Calibri"/>
                <a:cs typeface="Calibri"/>
              </a:rPr>
              <a:t>gyógyszerhatóanyagok </a:t>
            </a:r>
            <a:r>
              <a:rPr sz="1850" spc="10" dirty="0">
                <a:solidFill>
                  <a:prstClr val="black"/>
                </a:solidFill>
                <a:latin typeface="Calibri"/>
                <a:cs typeface="Calibri"/>
              </a:rPr>
              <a:t>(PhAC) </a:t>
            </a:r>
            <a:r>
              <a:rPr sz="1850" spc="5" dirty="0">
                <a:solidFill>
                  <a:prstClr val="black"/>
                </a:solidFill>
                <a:latin typeface="Calibri"/>
                <a:cs typeface="Calibri"/>
              </a:rPr>
              <a:t>mennyiségét </a:t>
            </a:r>
            <a:r>
              <a:rPr sz="1850" spc="10" dirty="0">
                <a:solidFill>
                  <a:prstClr val="black"/>
                </a:solidFill>
                <a:latin typeface="Calibri"/>
                <a:cs typeface="Calibri"/>
              </a:rPr>
              <a:t>és  </a:t>
            </a:r>
            <a:r>
              <a:rPr sz="1850" dirty="0">
                <a:solidFill>
                  <a:prstClr val="black"/>
                </a:solidFill>
                <a:latin typeface="Calibri"/>
                <a:cs typeface="Calibri"/>
              </a:rPr>
              <a:t>viselkedését </a:t>
            </a:r>
            <a:r>
              <a:rPr sz="1850" spc="10" dirty="0">
                <a:solidFill>
                  <a:prstClr val="black"/>
                </a:solidFill>
                <a:latin typeface="Calibri"/>
                <a:cs typeface="Calibri"/>
              </a:rPr>
              <a:t>a </a:t>
            </a:r>
            <a:r>
              <a:rPr sz="1850" dirty="0">
                <a:solidFill>
                  <a:prstClr val="black"/>
                </a:solidFill>
                <a:latin typeface="Calibri"/>
                <a:cs typeface="Calibri"/>
              </a:rPr>
              <a:t>mezőgazdasági </a:t>
            </a:r>
            <a:r>
              <a:rPr sz="1850" spc="-5" dirty="0">
                <a:solidFill>
                  <a:prstClr val="black"/>
                </a:solidFill>
                <a:latin typeface="Calibri"/>
                <a:cs typeface="Calibri"/>
              </a:rPr>
              <a:t>területeken </a:t>
            </a:r>
            <a:r>
              <a:rPr sz="1850" dirty="0">
                <a:solidFill>
                  <a:prstClr val="black"/>
                </a:solidFill>
                <a:latin typeface="Calibri"/>
                <a:cs typeface="Calibri"/>
              </a:rPr>
              <a:t>ritkán</a:t>
            </a:r>
            <a:r>
              <a:rPr sz="1850" spc="50" dirty="0">
                <a:solidFill>
                  <a:prstClr val="black"/>
                </a:solidFill>
                <a:latin typeface="Calibri"/>
                <a:cs typeface="Calibri"/>
              </a:rPr>
              <a:t> </a:t>
            </a:r>
            <a:r>
              <a:rPr sz="1850" dirty="0">
                <a:solidFill>
                  <a:prstClr val="black"/>
                </a:solidFill>
                <a:latin typeface="Calibri"/>
                <a:cs typeface="Calibri"/>
              </a:rPr>
              <a:t>vizsgálják.</a:t>
            </a:r>
            <a:endParaRPr sz="1850">
              <a:solidFill>
                <a:prstClr val="black"/>
              </a:solidFill>
              <a:latin typeface="Calibri"/>
              <a:cs typeface="Calibri"/>
            </a:endParaRPr>
          </a:p>
          <a:p>
            <a:pPr marL="240029" indent="-227965">
              <a:spcBef>
                <a:spcPts val="600"/>
              </a:spcBef>
              <a:buFont typeface="Arial"/>
              <a:buChar char="•"/>
              <a:tabLst>
                <a:tab pos="240029" algn="l"/>
                <a:tab pos="240665" algn="l"/>
              </a:tabLst>
            </a:pPr>
            <a:r>
              <a:rPr sz="1850" spc="15" dirty="0">
                <a:solidFill>
                  <a:prstClr val="black"/>
                </a:solidFill>
                <a:latin typeface="Calibri"/>
                <a:cs typeface="Calibri"/>
              </a:rPr>
              <a:t>A </a:t>
            </a:r>
            <a:r>
              <a:rPr sz="1850" spc="5" dirty="0">
                <a:solidFill>
                  <a:prstClr val="black"/>
                </a:solidFill>
                <a:latin typeface="Calibri"/>
                <a:cs typeface="Calibri"/>
              </a:rPr>
              <a:t>jelen tanulmány </a:t>
            </a:r>
            <a:r>
              <a:rPr sz="1850" dirty="0">
                <a:solidFill>
                  <a:prstClr val="black"/>
                </a:solidFill>
                <a:latin typeface="Calibri"/>
                <a:cs typeface="Calibri"/>
              </a:rPr>
              <a:t>rámutat arra, </a:t>
            </a:r>
            <a:r>
              <a:rPr sz="1850" spc="10" dirty="0">
                <a:solidFill>
                  <a:prstClr val="black"/>
                </a:solidFill>
                <a:latin typeface="Calibri"/>
                <a:cs typeface="Calibri"/>
              </a:rPr>
              <a:t>hogy a</a:t>
            </a:r>
            <a:r>
              <a:rPr sz="1850" dirty="0">
                <a:solidFill>
                  <a:prstClr val="black"/>
                </a:solidFill>
                <a:latin typeface="Calibri"/>
                <a:cs typeface="Calibri"/>
              </a:rPr>
              <a:t> kis</a:t>
            </a:r>
            <a:endParaRPr sz="1850">
              <a:solidFill>
                <a:prstClr val="black"/>
              </a:solidFill>
              <a:latin typeface="Calibri"/>
              <a:cs typeface="Calibri"/>
            </a:endParaRPr>
          </a:p>
          <a:p>
            <a:pPr marL="240029">
              <a:spcBef>
                <a:spcPts val="35"/>
              </a:spcBef>
            </a:pPr>
            <a:r>
              <a:rPr sz="1850" spc="5" dirty="0">
                <a:solidFill>
                  <a:prstClr val="black"/>
                </a:solidFill>
                <a:latin typeface="Calibri"/>
                <a:cs typeface="Calibri"/>
              </a:rPr>
              <a:t>molekulatömegű </a:t>
            </a:r>
            <a:r>
              <a:rPr sz="1850" dirty="0">
                <a:solidFill>
                  <a:prstClr val="black"/>
                </a:solidFill>
                <a:latin typeface="Calibri"/>
                <a:cs typeface="Calibri"/>
              </a:rPr>
              <a:t>szerves </a:t>
            </a:r>
            <a:r>
              <a:rPr sz="1850" spc="-5" dirty="0">
                <a:solidFill>
                  <a:prstClr val="black"/>
                </a:solidFill>
                <a:latin typeface="Calibri"/>
                <a:cs typeface="Calibri"/>
              </a:rPr>
              <a:t>savak </a:t>
            </a:r>
            <a:r>
              <a:rPr sz="1850" spc="5" dirty="0">
                <a:solidFill>
                  <a:prstClr val="black"/>
                </a:solidFill>
                <a:latin typeface="Calibri"/>
                <a:cs typeface="Calibri"/>
              </a:rPr>
              <a:t>(LMWOA) </a:t>
            </a:r>
            <a:r>
              <a:rPr sz="1850" dirty="0">
                <a:solidFill>
                  <a:prstClr val="black"/>
                </a:solidFill>
                <a:latin typeface="Calibri"/>
                <a:cs typeface="Calibri"/>
              </a:rPr>
              <a:t>befolyásolják</a:t>
            </a:r>
            <a:r>
              <a:rPr sz="1850" spc="20" dirty="0">
                <a:solidFill>
                  <a:prstClr val="black"/>
                </a:solidFill>
                <a:latin typeface="Calibri"/>
                <a:cs typeface="Calibri"/>
              </a:rPr>
              <a:t> </a:t>
            </a:r>
            <a:r>
              <a:rPr sz="1850" spc="10" dirty="0">
                <a:solidFill>
                  <a:prstClr val="black"/>
                </a:solidFill>
                <a:latin typeface="Calibri"/>
                <a:cs typeface="Calibri"/>
              </a:rPr>
              <a:t>a</a:t>
            </a:r>
            <a:endParaRPr sz="1850">
              <a:solidFill>
                <a:prstClr val="black"/>
              </a:solidFill>
              <a:latin typeface="Calibri"/>
              <a:cs typeface="Calibri"/>
            </a:endParaRPr>
          </a:p>
          <a:p>
            <a:pPr marL="240029">
              <a:spcBef>
                <a:spcPts val="35"/>
              </a:spcBef>
            </a:pPr>
            <a:r>
              <a:rPr sz="1850" spc="10" dirty="0">
                <a:solidFill>
                  <a:prstClr val="black"/>
                </a:solidFill>
                <a:latin typeface="Calibri"/>
                <a:cs typeface="Calibri"/>
              </a:rPr>
              <a:t>PhAC </a:t>
            </a:r>
            <a:r>
              <a:rPr sz="1850" spc="5" dirty="0">
                <a:solidFill>
                  <a:prstClr val="black"/>
                </a:solidFill>
                <a:latin typeface="Calibri"/>
                <a:cs typeface="Calibri"/>
              </a:rPr>
              <a:t>mobilitását </a:t>
            </a:r>
            <a:r>
              <a:rPr sz="1850" dirty="0">
                <a:solidFill>
                  <a:prstClr val="black"/>
                </a:solidFill>
                <a:latin typeface="Calibri"/>
                <a:cs typeface="Calibri"/>
              </a:rPr>
              <a:t>mezőgazdasági</a:t>
            </a:r>
            <a:r>
              <a:rPr sz="1850" spc="-35" dirty="0">
                <a:solidFill>
                  <a:prstClr val="black"/>
                </a:solidFill>
                <a:latin typeface="Calibri"/>
                <a:cs typeface="Calibri"/>
              </a:rPr>
              <a:t> </a:t>
            </a:r>
            <a:r>
              <a:rPr sz="1850" spc="5" dirty="0">
                <a:solidFill>
                  <a:prstClr val="black"/>
                </a:solidFill>
                <a:latin typeface="Calibri"/>
                <a:cs typeface="Calibri"/>
              </a:rPr>
              <a:t>talajokban.</a:t>
            </a:r>
            <a:endParaRPr sz="1850">
              <a:solidFill>
                <a:prstClr val="black"/>
              </a:solidFill>
              <a:latin typeface="Calibri"/>
              <a:cs typeface="Calibri"/>
            </a:endParaRPr>
          </a:p>
        </p:txBody>
      </p:sp>
      <p:sp>
        <p:nvSpPr>
          <p:cNvPr id="48" name="object 48"/>
          <p:cNvSpPr/>
          <p:nvPr/>
        </p:nvSpPr>
        <p:spPr>
          <a:xfrm>
            <a:off x="10171134" y="7284749"/>
            <a:ext cx="2165350" cy="542925"/>
          </a:xfrm>
          <a:custGeom>
            <a:avLst/>
            <a:gdLst/>
            <a:ahLst/>
            <a:cxnLst/>
            <a:rect l="l" t="t" r="r" b="b"/>
            <a:pathLst>
              <a:path w="2165350" h="542925">
                <a:moveTo>
                  <a:pt x="2165310" y="0"/>
                </a:moveTo>
                <a:lnTo>
                  <a:pt x="0" y="0"/>
                </a:lnTo>
                <a:lnTo>
                  <a:pt x="0" y="542580"/>
                </a:lnTo>
                <a:lnTo>
                  <a:pt x="2165310" y="542580"/>
                </a:lnTo>
                <a:lnTo>
                  <a:pt x="2165310" y="0"/>
                </a:lnTo>
                <a:close/>
              </a:path>
            </a:pathLst>
          </a:custGeom>
          <a:solidFill>
            <a:srgbClr val="FFFFFF"/>
          </a:solidFill>
        </p:spPr>
        <p:txBody>
          <a:bodyPr wrap="square" lIns="0" tIns="0" rIns="0" bIns="0" rtlCol="0"/>
          <a:lstStyle/>
          <a:p>
            <a:endParaRPr>
              <a:solidFill>
                <a:prstClr val="black"/>
              </a:solidFill>
              <a:latin typeface="Calibri"/>
            </a:endParaRPr>
          </a:p>
        </p:txBody>
      </p:sp>
      <p:sp>
        <p:nvSpPr>
          <p:cNvPr id="49" name="object 49"/>
          <p:cNvSpPr txBox="1"/>
          <p:nvPr/>
        </p:nvSpPr>
        <p:spPr>
          <a:xfrm>
            <a:off x="9794807" y="7271750"/>
            <a:ext cx="2346325" cy="311785"/>
          </a:xfrm>
          <a:prstGeom prst="rect">
            <a:avLst/>
          </a:prstGeom>
        </p:spPr>
        <p:txBody>
          <a:bodyPr vert="horz" wrap="square" lIns="0" tIns="15875" rIns="0" bIns="0" rtlCol="0">
            <a:spAutoFit/>
          </a:bodyPr>
          <a:lstStyle/>
          <a:p>
            <a:pPr marL="12700">
              <a:spcBef>
                <a:spcPts val="125"/>
              </a:spcBef>
            </a:pPr>
            <a:r>
              <a:rPr sz="1850" spc="-5" dirty="0">
                <a:solidFill>
                  <a:prstClr val="black"/>
                </a:solidFill>
                <a:latin typeface="Calibri"/>
                <a:cs typeface="Calibri"/>
              </a:rPr>
              <a:t>Oxálsavas </a:t>
            </a:r>
            <a:r>
              <a:rPr sz="1850" spc="10" dirty="0">
                <a:solidFill>
                  <a:prstClr val="black"/>
                </a:solidFill>
                <a:latin typeface="Calibri"/>
                <a:cs typeface="Calibri"/>
              </a:rPr>
              <a:t>pH</a:t>
            </a:r>
            <a:r>
              <a:rPr sz="1850" spc="-10" dirty="0">
                <a:solidFill>
                  <a:prstClr val="black"/>
                </a:solidFill>
                <a:latin typeface="Calibri"/>
                <a:cs typeface="Calibri"/>
              </a:rPr>
              <a:t> </a:t>
            </a:r>
            <a:r>
              <a:rPr sz="1850" spc="5" dirty="0">
                <a:solidFill>
                  <a:prstClr val="black"/>
                </a:solidFill>
                <a:latin typeface="Calibri"/>
                <a:cs typeface="Calibri"/>
              </a:rPr>
              <a:t>módosítás</a:t>
            </a:r>
            <a:endParaRPr sz="1850">
              <a:solidFill>
                <a:prstClr val="black"/>
              </a:solidFill>
              <a:latin typeface="Calibri"/>
              <a:cs typeface="Calibri"/>
            </a:endParaRPr>
          </a:p>
        </p:txBody>
      </p:sp>
      <p:sp>
        <p:nvSpPr>
          <p:cNvPr id="50" name="object 50"/>
          <p:cNvSpPr/>
          <p:nvPr/>
        </p:nvSpPr>
        <p:spPr>
          <a:xfrm>
            <a:off x="9905571" y="11777857"/>
            <a:ext cx="2165350" cy="245745"/>
          </a:xfrm>
          <a:custGeom>
            <a:avLst/>
            <a:gdLst/>
            <a:ahLst/>
            <a:cxnLst/>
            <a:rect l="l" t="t" r="r" b="b"/>
            <a:pathLst>
              <a:path w="2165350" h="245745">
                <a:moveTo>
                  <a:pt x="2165310" y="0"/>
                </a:moveTo>
                <a:lnTo>
                  <a:pt x="0" y="0"/>
                </a:lnTo>
                <a:lnTo>
                  <a:pt x="0" y="245521"/>
                </a:lnTo>
                <a:lnTo>
                  <a:pt x="2165310" y="245521"/>
                </a:lnTo>
                <a:lnTo>
                  <a:pt x="2165310" y="0"/>
                </a:lnTo>
                <a:close/>
              </a:path>
            </a:pathLst>
          </a:custGeom>
          <a:solidFill>
            <a:srgbClr val="FFFFFF"/>
          </a:solidFill>
        </p:spPr>
        <p:txBody>
          <a:bodyPr wrap="square" lIns="0" tIns="0" rIns="0" bIns="0" rtlCol="0"/>
          <a:lstStyle/>
          <a:p>
            <a:endParaRPr>
              <a:solidFill>
                <a:prstClr val="black"/>
              </a:solidFill>
              <a:latin typeface="Calibri"/>
            </a:endParaRPr>
          </a:p>
        </p:txBody>
      </p:sp>
      <p:sp>
        <p:nvSpPr>
          <p:cNvPr id="51" name="object 51"/>
          <p:cNvSpPr txBox="1"/>
          <p:nvPr/>
        </p:nvSpPr>
        <p:spPr>
          <a:xfrm>
            <a:off x="9748278" y="11621255"/>
            <a:ext cx="2580640" cy="311785"/>
          </a:xfrm>
          <a:prstGeom prst="rect">
            <a:avLst/>
          </a:prstGeom>
        </p:spPr>
        <p:txBody>
          <a:bodyPr vert="horz" wrap="square" lIns="0" tIns="15875" rIns="0" bIns="0" rtlCol="0">
            <a:spAutoFit/>
          </a:bodyPr>
          <a:lstStyle/>
          <a:p>
            <a:pPr marL="12700">
              <a:spcBef>
                <a:spcPts val="125"/>
              </a:spcBef>
            </a:pPr>
            <a:r>
              <a:rPr sz="1850" dirty="0">
                <a:solidFill>
                  <a:prstClr val="black"/>
                </a:solidFill>
                <a:latin typeface="Calibri"/>
                <a:cs typeface="Calibri"/>
              </a:rPr>
              <a:t>Citromsavas </a:t>
            </a:r>
            <a:r>
              <a:rPr sz="1850" spc="10" dirty="0">
                <a:solidFill>
                  <a:prstClr val="black"/>
                </a:solidFill>
                <a:latin typeface="Calibri"/>
                <a:cs typeface="Calibri"/>
              </a:rPr>
              <a:t>pH</a:t>
            </a:r>
            <a:r>
              <a:rPr sz="1850" spc="-55" dirty="0">
                <a:solidFill>
                  <a:prstClr val="black"/>
                </a:solidFill>
                <a:latin typeface="Calibri"/>
                <a:cs typeface="Calibri"/>
              </a:rPr>
              <a:t> </a:t>
            </a:r>
            <a:r>
              <a:rPr sz="1850" spc="10" dirty="0">
                <a:solidFill>
                  <a:prstClr val="black"/>
                </a:solidFill>
                <a:latin typeface="Calibri"/>
                <a:cs typeface="Calibri"/>
              </a:rPr>
              <a:t>módosítás</a:t>
            </a:r>
            <a:endParaRPr sz="1850">
              <a:solidFill>
                <a:prstClr val="black"/>
              </a:solidFill>
              <a:latin typeface="Calibri"/>
              <a:cs typeface="Calibri"/>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5000" r="-45000"/>
          </a:stretch>
        </a:blipFill>
        <a:effectLst/>
      </p:bgPr>
    </p:bg>
    <p:spTree>
      <p:nvGrpSpPr>
        <p:cNvPr id="1" name=""/>
        <p:cNvGrpSpPr/>
        <p:nvPr/>
      </p:nvGrpSpPr>
      <p:grpSpPr>
        <a:xfrm>
          <a:off x="0" y="0"/>
          <a:ext cx="0" cy="0"/>
          <a:chOff x="0" y="0"/>
          <a:chExt cx="0" cy="0"/>
        </a:xfrm>
      </p:grpSpPr>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8847" y="6719915"/>
            <a:ext cx="5337072" cy="3300089"/>
          </a:xfrm>
          <a:prstGeom prst="rect">
            <a:avLst/>
          </a:prstGeom>
        </p:spPr>
      </p:pic>
      <p:sp>
        <p:nvSpPr>
          <p:cNvPr id="11" name="TextBox 10">
            <a:extLst>
              <a:ext uri="{FF2B5EF4-FFF2-40B4-BE49-F238E27FC236}">
                <a16:creationId xmlns:a16="http://schemas.microsoft.com/office/drawing/2014/main" id="{E180A405-DE49-4071-8370-691D5AF7CA9D}"/>
              </a:ext>
            </a:extLst>
          </p:cNvPr>
          <p:cNvSpPr txBox="1"/>
          <p:nvPr/>
        </p:nvSpPr>
        <p:spPr>
          <a:xfrm>
            <a:off x="645864" y="1294878"/>
            <a:ext cx="8110785" cy="1330172"/>
          </a:xfrm>
          <a:prstGeom prst="rect">
            <a:avLst/>
          </a:prstGeom>
          <a:solidFill>
            <a:srgbClr val="FFFFFF">
              <a:alpha val="30196"/>
            </a:srgbClr>
          </a:solidFill>
          <a:ln>
            <a:solidFill>
              <a:schemeClr val="bg1">
                <a:lumMod val="85000"/>
              </a:schemeClr>
            </a:solidFill>
          </a:ln>
        </p:spPr>
        <p:txBody>
          <a:bodyPr wrap="square" rtlCol="0">
            <a:spAutoFit/>
          </a:bodyPr>
          <a:lstStyle/>
          <a:p>
            <a:pPr algn="ctr" defTabSz="1640599"/>
            <a:r>
              <a:rPr lang="hu-HU" sz="1787" b="1" dirty="0">
                <a:solidFill>
                  <a:prstClr val="black"/>
                </a:solidFill>
                <a:latin typeface="Arial Nova Cond" panose="020B0506020202020204" pitchFamily="34" charset="0"/>
              </a:rPr>
              <a:t>Bevezetés</a:t>
            </a:r>
            <a:endParaRPr lang="hu-HU" sz="1564" dirty="0">
              <a:solidFill>
                <a:prstClr val="black"/>
              </a:solidFill>
              <a:latin typeface="Arial Nova" panose="020B0504020202020204" pitchFamily="34" charset="0"/>
            </a:endParaRPr>
          </a:p>
          <a:p>
            <a:pPr algn="just" defTabSz="1640599"/>
            <a:r>
              <a:rPr lang="hu-HU" sz="1564" b="1" dirty="0">
                <a:solidFill>
                  <a:prstClr val="black"/>
                </a:solidFill>
                <a:latin typeface="Arial Nova" panose="020B0504020202020204" pitchFamily="34" charset="0"/>
              </a:rPr>
              <a:t>Hüvelyesek </a:t>
            </a:r>
            <a:r>
              <a:rPr lang="hu-HU" sz="1564" b="1" dirty="0">
                <a:solidFill>
                  <a:prstClr val="black"/>
                </a:solidFill>
                <a:latin typeface="Arial Nova" panose="020B0504020202020204" pitchFamily="34" charset="0"/>
                <a:sym typeface="Wingdings" panose="05000000000000000000" pitchFamily="2" charset="2"/>
              </a:rPr>
              <a:t></a:t>
            </a:r>
            <a:r>
              <a:rPr lang="hu-HU" sz="1564" dirty="0">
                <a:solidFill>
                  <a:prstClr val="black"/>
                </a:solidFill>
                <a:latin typeface="Arial Nova" panose="020B0504020202020204" pitchFamily="34" charset="0"/>
                <a:sym typeface="Wingdings" panose="05000000000000000000" pitchFamily="2" charset="2"/>
              </a:rPr>
              <a:t> </a:t>
            </a:r>
            <a:r>
              <a:rPr lang="hu-HU" sz="1564" b="1" dirty="0">
                <a:solidFill>
                  <a:prstClr val="black"/>
                </a:solidFill>
                <a:latin typeface="Arial Nova" panose="020B0504020202020204" pitchFamily="34" charset="0"/>
                <a:sym typeface="Wingdings" panose="05000000000000000000" pitchFamily="2" charset="2"/>
              </a:rPr>
              <a:t>csökkenő termelés, csökkenő fogyasztás &amp; importfüggőség</a:t>
            </a:r>
            <a:r>
              <a:rPr lang="hu-HU" sz="1564" b="1" dirty="0">
                <a:solidFill>
                  <a:prstClr val="black"/>
                </a:solidFill>
                <a:latin typeface="Arial Nova" panose="020B0504020202020204" pitchFamily="34" charset="0"/>
              </a:rPr>
              <a:t>  </a:t>
            </a:r>
          </a:p>
          <a:p>
            <a:pPr algn="just" defTabSz="1640599"/>
            <a:r>
              <a:rPr lang="hu-HU" sz="1564" b="1" dirty="0">
                <a:solidFill>
                  <a:prstClr val="black"/>
                </a:solidFill>
                <a:latin typeface="Arial Nova" panose="020B0504020202020204" pitchFamily="34" charset="0"/>
              </a:rPr>
              <a:t>Hüvelyesek </a:t>
            </a:r>
            <a:r>
              <a:rPr lang="hu-HU" sz="1564" b="1" dirty="0">
                <a:solidFill>
                  <a:prstClr val="black"/>
                </a:solidFill>
                <a:latin typeface="Arial Nova" panose="020B0504020202020204" pitchFamily="34" charset="0"/>
                <a:sym typeface="Wingdings" panose="05000000000000000000" pitchFamily="2" charset="2"/>
              </a:rPr>
              <a:t> biológiai sokféleség növelése  ökoszisztéma-szolgáltatások</a:t>
            </a:r>
          </a:p>
          <a:p>
            <a:pPr algn="just" defTabSz="1640599"/>
            <a:r>
              <a:rPr lang="hu-HU" sz="1564" b="1" dirty="0">
                <a:solidFill>
                  <a:prstClr val="black"/>
                </a:solidFill>
                <a:latin typeface="Arial Nova" panose="020B0504020202020204" pitchFamily="34" charset="0"/>
                <a:sym typeface="Wingdings" panose="05000000000000000000" pitchFamily="2" charset="2"/>
              </a:rPr>
              <a:t>Cél  hüvelyesek fellendítése hazánkban (termesztés+fogyasztás)</a:t>
            </a:r>
          </a:p>
          <a:p>
            <a:pPr algn="just" defTabSz="1640599"/>
            <a:r>
              <a:rPr lang="hu-HU" sz="1564" b="1" dirty="0">
                <a:solidFill>
                  <a:prstClr val="black"/>
                </a:solidFill>
                <a:latin typeface="Arial Nova" panose="020B0504020202020204" pitchFamily="34" charset="0"/>
                <a:sym typeface="Wingdings" panose="05000000000000000000" pitchFamily="2" charset="2"/>
              </a:rPr>
              <a:t>Módszerek  Living Lab- Élő Laboratórium és </a:t>
            </a:r>
            <a:r>
              <a:rPr lang="hu-HU" sz="1564" b="1" dirty="0">
                <a:solidFill>
                  <a:prstClr val="black"/>
                </a:solidFill>
                <a:latin typeface="Arial Nova" panose="020B0504020202020204" pitchFamily="34" charset="0"/>
                <a:ea typeface="Times New Roman" panose="02020603050405020304" pitchFamily="18" charset="0"/>
                <a:sym typeface="Wingdings" panose="05000000000000000000" pitchFamily="2" charset="2"/>
              </a:rPr>
              <a:t>Teljes értéklánc alapú megközelítés</a:t>
            </a:r>
          </a:p>
        </p:txBody>
      </p:sp>
      <p:sp>
        <p:nvSpPr>
          <p:cNvPr id="4" name="TextBox 3">
            <a:extLst>
              <a:ext uri="{FF2B5EF4-FFF2-40B4-BE49-F238E27FC236}">
                <a16:creationId xmlns:a16="http://schemas.microsoft.com/office/drawing/2014/main" id="{E9DFB54D-C2A9-44D8-A3CF-AB506673A627}"/>
              </a:ext>
            </a:extLst>
          </p:cNvPr>
          <p:cNvSpPr txBox="1"/>
          <p:nvPr/>
        </p:nvSpPr>
        <p:spPr>
          <a:xfrm>
            <a:off x="4500707" y="68877"/>
            <a:ext cx="9969629" cy="1419876"/>
          </a:xfrm>
          <a:prstGeom prst="rect">
            <a:avLst/>
          </a:prstGeom>
          <a:solidFill>
            <a:srgbClr val="FFFFFF">
              <a:alpha val="30196"/>
            </a:srgbClr>
          </a:solidFill>
          <a:ln>
            <a:solidFill>
              <a:schemeClr val="bg1">
                <a:lumMod val="50000"/>
              </a:schemeClr>
            </a:solidFill>
          </a:ln>
        </p:spPr>
        <p:txBody>
          <a:bodyPr wrap="square" rtlCol="0">
            <a:spAutoFit/>
          </a:bodyPr>
          <a:lstStyle/>
          <a:p>
            <a:pPr algn="r" defTabSz="1640599">
              <a:spcBef>
                <a:spcPts val="670"/>
              </a:spcBef>
            </a:pPr>
            <a:r>
              <a:rPr lang="hu-HU" sz="2234" b="1" dirty="0">
                <a:solidFill>
                  <a:srgbClr val="000000"/>
                </a:solidFill>
                <a:latin typeface="Arial Narrow" panose="020B0606020202030204" pitchFamily="34" charset="0"/>
                <a:ea typeface="Palatino Linotype" panose="02040502050505030304" pitchFamily="18" charset="0"/>
                <a:cs typeface="Times New Roman" panose="02020603050405020304" pitchFamily="18" charset="0"/>
              </a:rPr>
              <a:t>Az ökoszisztéma-szolgáltatások és az éghajlatváltozással szembeni ellenálló képesség növelése alulhasznosított hüvelyesek termesztésével </a:t>
            </a:r>
          </a:p>
          <a:p>
            <a:pPr algn="r" defTabSz="1640599">
              <a:spcBef>
                <a:spcPts val="670"/>
              </a:spcBef>
            </a:pPr>
            <a:r>
              <a:rPr lang="hu-HU" sz="2011" b="1" i="1" dirty="0">
                <a:solidFill>
                  <a:srgbClr val="000000"/>
                </a:solidFill>
                <a:latin typeface="Arial Narrow" panose="020B0606020202030204" pitchFamily="34" charset="0"/>
                <a:ea typeface="Palatino Linotype" panose="02040502050505030304" pitchFamily="18" charset="0"/>
                <a:cs typeface="Times New Roman" panose="02020603050405020304" pitchFamily="18" charset="0"/>
              </a:rPr>
              <a:t>Értéklánc és élő laboratórium-alapú megközelítés. </a:t>
            </a:r>
            <a:r>
              <a:rPr lang="hu-HU" sz="1564" b="1" dirty="0">
                <a:solidFill>
                  <a:prstClr val="black"/>
                </a:solidFill>
                <a:latin typeface="Arial Narrow" panose="020B0606020202030204" pitchFamily="34" charset="0"/>
                <a:ea typeface="Times New Roman" panose="02020603050405020304" pitchFamily="18" charset="0"/>
              </a:rPr>
              <a:t>SZILÁGYI Alfréd</a:t>
            </a:r>
            <a:r>
              <a:rPr lang="en-US" sz="1564" b="1" baseline="30000" dirty="0">
                <a:solidFill>
                  <a:prstClr val="black"/>
                </a:solidFill>
                <a:latin typeface="Arial Narrow" panose="020B0606020202030204" pitchFamily="34" charset="0"/>
                <a:ea typeface="Times New Roman" panose="02020603050405020304" pitchFamily="18" charset="0"/>
              </a:rPr>
              <a:t> </a:t>
            </a:r>
            <a:r>
              <a:rPr lang="hu-HU" sz="1564" b="1" dirty="0">
                <a:solidFill>
                  <a:prstClr val="black"/>
                </a:solidFill>
                <a:latin typeface="Arial Narrow" panose="020B0606020202030204" pitchFamily="34" charset="0"/>
                <a:ea typeface="Times New Roman" panose="02020603050405020304" pitchFamily="18" charset="0"/>
              </a:rPr>
              <a:t>, VEÉR Zsófia, HORVÁTH Júlia, KRÁLL Attila</a:t>
            </a:r>
            <a:endParaRPr lang="en-ZA" sz="2234" dirty="0">
              <a:solidFill>
                <a:prstClr val="black"/>
              </a:solidFill>
              <a:latin typeface="Arial Narrow" panose="020B0606020202030204" pitchFamily="34" charset="0"/>
            </a:endParaRPr>
          </a:p>
        </p:txBody>
      </p:sp>
      <p:sp>
        <p:nvSpPr>
          <p:cNvPr id="8" name="TextBox 7">
            <a:extLst>
              <a:ext uri="{FF2B5EF4-FFF2-40B4-BE49-F238E27FC236}">
                <a16:creationId xmlns:a16="http://schemas.microsoft.com/office/drawing/2014/main" id="{75C0FD6F-3C0A-48A9-96FC-4FB99C35CB24}"/>
              </a:ext>
            </a:extLst>
          </p:cNvPr>
          <p:cNvSpPr txBox="1"/>
          <p:nvPr/>
        </p:nvSpPr>
        <p:spPr>
          <a:xfrm>
            <a:off x="892952" y="19383193"/>
            <a:ext cx="13525409" cy="367345"/>
          </a:xfrm>
          <a:prstGeom prst="rect">
            <a:avLst/>
          </a:prstGeom>
          <a:solidFill>
            <a:schemeClr val="bg1">
              <a:lumMod val="85000"/>
            </a:schemeClr>
          </a:solidFill>
        </p:spPr>
        <p:txBody>
          <a:bodyPr wrap="square" rtlCol="0">
            <a:spAutoFit/>
          </a:bodyPr>
          <a:lstStyle/>
          <a:p>
            <a:pPr algn="ctr" defTabSz="1640599"/>
            <a:r>
              <a:rPr lang="en-US" sz="1787" b="1" baseline="300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1</a:t>
            </a:r>
            <a:r>
              <a:rPr lang="hu-HU" sz="1787" dirty="0">
                <a:solidFill>
                  <a:prstClr val="black"/>
                </a:solidFill>
                <a:latin typeface="Times New Roman" panose="02020603050405020304" pitchFamily="18" charset="0"/>
                <a:cs typeface="Times New Roman" panose="02020603050405020304" pitchFamily="18" charset="0"/>
              </a:rPr>
              <a:t>Agri Kulti Kft.</a:t>
            </a:r>
            <a:r>
              <a:rPr lang="en-ZA" sz="1787" dirty="0">
                <a:solidFill>
                  <a:prstClr val="black"/>
                </a:solidFill>
                <a:latin typeface="Times New Roman" panose="02020603050405020304" pitchFamily="18" charset="0"/>
                <a:cs typeface="Times New Roman" panose="02020603050405020304" pitchFamily="18" charset="0"/>
              </a:rPr>
              <a:t>, </a:t>
            </a:r>
            <a:r>
              <a:rPr lang="hu-HU" sz="1787" dirty="0">
                <a:solidFill>
                  <a:prstClr val="black"/>
                </a:solidFill>
                <a:latin typeface="Times New Roman" panose="02020603050405020304" pitchFamily="18" charset="0"/>
                <a:cs typeface="Times New Roman" panose="02020603050405020304" pitchFamily="18" charset="0"/>
              </a:rPr>
              <a:t>további információ kérhető: </a:t>
            </a:r>
            <a:r>
              <a:rPr lang="en-ZA" sz="1787" u="sng" dirty="0">
                <a:solidFill>
                  <a:prstClr val="black"/>
                </a:solidFill>
                <a:latin typeface="Times New Roman" panose="02020603050405020304" pitchFamily="18" charset="0"/>
                <a:cs typeface="Times New Roman" panose="02020603050405020304" pitchFamily="18" charset="0"/>
                <a:hlinkClick r:id="rId4"/>
              </a:rPr>
              <a:t>krall@agrikulti.hu</a:t>
            </a:r>
            <a:r>
              <a:rPr lang="hu-HU" sz="1787" u="sng" dirty="0">
                <a:solidFill>
                  <a:prstClr val="black"/>
                </a:solidFill>
                <a:latin typeface="Times New Roman" panose="02020603050405020304" pitchFamily="18" charset="0"/>
                <a:cs typeface="Times New Roman" panose="02020603050405020304" pitchFamily="18" charset="0"/>
              </a:rPr>
              <a:t>, </a:t>
            </a:r>
            <a:r>
              <a:rPr lang="hu-HU" sz="1787" u="sng" dirty="0">
                <a:solidFill>
                  <a:prstClr val="black"/>
                </a:solidFill>
                <a:latin typeface="Times New Roman" panose="02020603050405020304" pitchFamily="18" charset="0"/>
                <a:cs typeface="Times New Roman" panose="02020603050405020304" pitchFamily="18" charset="0"/>
                <a:hlinkClick r:id="rId5"/>
              </a:rPr>
              <a:t>zsofia.veer@agrikulti.hu</a:t>
            </a:r>
            <a:r>
              <a:rPr lang="hu-HU" sz="1787" u="sng" dirty="0">
                <a:solidFill>
                  <a:prstClr val="black"/>
                </a:solidFill>
                <a:latin typeface="Times New Roman" panose="02020603050405020304" pitchFamily="18" charset="0"/>
                <a:cs typeface="Times New Roman" panose="02020603050405020304" pitchFamily="18" charset="0"/>
              </a:rPr>
              <a:t>   </a:t>
            </a:r>
            <a:endParaRPr lang="en-ZA" sz="1787" dirty="0">
              <a:solidFill>
                <a:prstClr val="black"/>
              </a:solidFill>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31D770FE-87D5-45CF-9D81-3ACC51FDB8C7}"/>
              </a:ext>
            </a:extLst>
          </p:cNvPr>
          <p:cNvSpPr txBox="1"/>
          <p:nvPr/>
        </p:nvSpPr>
        <p:spPr>
          <a:xfrm>
            <a:off x="5737800" y="18572849"/>
            <a:ext cx="8754337" cy="573747"/>
          </a:xfrm>
          <a:prstGeom prst="rect">
            <a:avLst/>
          </a:prstGeom>
          <a:solidFill>
            <a:srgbClr val="FFFFFF">
              <a:alpha val="30196"/>
            </a:srgbClr>
          </a:solidFill>
          <a:ln>
            <a:solidFill>
              <a:schemeClr val="bg1">
                <a:lumMod val="85000"/>
              </a:schemeClr>
            </a:solidFill>
          </a:ln>
        </p:spPr>
        <p:txBody>
          <a:bodyPr wrap="square" rtlCol="0">
            <a:spAutoFit/>
          </a:bodyPr>
          <a:lstStyle/>
          <a:p>
            <a:pPr algn="ctr" defTabSz="1640599"/>
            <a:r>
              <a:rPr lang="hu-HU" sz="1564" b="1" dirty="0">
                <a:solidFill>
                  <a:prstClr val="black"/>
                </a:solidFill>
                <a:latin typeface="Arial Nova" panose="020B0504020202020204" pitchFamily="34" charset="0"/>
              </a:rPr>
              <a:t>Finanszírozás</a:t>
            </a:r>
          </a:p>
          <a:p>
            <a:pPr algn="just" defTabSz="1640599"/>
            <a:r>
              <a:rPr lang="hu-HU" sz="1564" dirty="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A hüvelyes Élő Laboratórium a TRUE, DIVINFOOD és LEGUMES európai projektek finaszírozásával valósul meg.</a:t>
            </a:r>
          </a:p>
        </p:txBody>
      </p:sp>
      <p:sp>
        <p:nvSpPr>
          <p:cNvPr id="9" name="TextBox 8">
            <a:extLst>
              <a:ext uri="{FF2B5EF4-FFF2-40B4-BE49-F238E27FC236}">
                <a16:creationId xmlns:a16="http://schemas.microsoft.com/office/drawing/2014/main" id="{06D44BD8-F499-4AB3-9A08-588EF0B3CDDA}"/>
              </a:ext>
            </a:extLst>
          </p:cNvPr>
          <p:cNvSpPr txBox="1"/>
          <p:nvPr/>
        </p:nvSpPr>
        <p:spPr>
          <a:xfrm>
            <a:off x="5733525" y="11476305"/>
            <a:ext cx="3708926" cy="4217501"/>
          </a:xfrm>
          <a:prstGeom prst="rect">
            <a:avLst/>
          </a:prstGeom>
          <a:solidFill>
            <a:srgbClr val="FFFFFF">
              <a:alpha val="30196"/>
            </a:srgbClr>
          </a:solidFill>
          <a:ln>
            <a:solidFill>
              <a:schemeClr val="bg1">
                <a:lumMod val="85000"/>
              </a:schemeClr>
            </a:solidFill>
          </a:ln>
        </p:spPr>
        <p:txBody>
          <a:bodyPr wrap="square" rtlCol="0">
            <a:spAutoFit/>
          </a:bodyPr>
          <a:lstStyle/>
          <a:p>
            <a:pPr defTabSz="1640599"/>
            <a:r>
              <a:rPr lang="hu-HU" sz="1787" b="1" dirty="0">
                <a:solidFill>
                  <a:prstClr val="black"/>
                </a:solidFill>
                <a:latin typeface="Arial Nova Cond" panose="020B0506020202020204" pitchFamily="34" charset="0"/>
              </a:rPr>
              <a:t>Módszerek</a:t>
            </a:r>
            <a:r>
              <a:rPr lang="hu-HU" sz="1564" b="1" dirty="0">
                <a:solidFill>
                  <a:prstClr val="black"/>
                </a:solidFill>
                <a:latin typeface="Arial Nova Cond" panose="020B0506020202020204" pitchFamily="34" charset="0"/>
              </a:rPr>
              <a:t>- </a:t>
            </a:r>
            <a:r>
              <a:rPr lang="hu-HU" sz="1564" b="1" dirty="0">
                <a:solidFill>
                  <a:prstClr val="black"/>
                </a:solidFill>
                <a:latin typeface="Arial Nova" panose="020B0504020202020204" pitchFamily="34" charset="0"/>
              </a:rPr>
              <a:t>Élő Laboratórium</a:t>
            </a:r>
          </a:p>
          <a:p>
            <a:pPr marL="255346" indent="-255346" defTabSz="1640599">
              <a:buFontTx/>
              <a:buChar char="-"/>
            </a:pPr>
            <a:r>
              <a:rPr lang="hu-HU" sz="1787" b="1" dirty="0">
                <a:solidFill>
                  <a:prstClr val="black"/>
                </a:solidFill>
                <a:latin typeface="Arial Nova" panose="020B0504020202020204" pitchFamily="34" charset="0"/>
              </a:rPr>
              <a:t>résztvevők: gazdák és egyéb releváns szereplők: éttermek, séfek, gasztrobloggerek, vetőmag-kereskedők, fogyasztói szervezetek, közétkeztetők</a:t>
            </a:r>
          </a:p>
          <a:p>
            <a:pPr marL="255346" indent="-255346" defTabSz="1640599">
              <a:buFontTx/>
              <a:buChar char="-"/>
            </a:pPr>
            <a:r>
              <a:rPr lang="hu-HU" sz="1787" b="1" dirty="0">
                <a:solidFill>
                  <a:prstClr val="black"/>
                </a:solidFill>
                <a:latin typeface="Arial Nova" panose="020B0504020202020204" pitchFamily="34" charset="0"/>
              </a:rPr>
              <a:t>helyi, regionális hálózat </a:t>
            </a:r>
            <a:r>
              <a:rPr lang="hu-HU" sz="1787" b="1" dirty="0">
                <a:solidFill>
                  <a:prstClr val="black"/>
                </a:solidFill>
                <a:latin typeface="Arial Nova" panose="020B0504020202020204" pitchFamily="34" charset="0"/>
                <a:sym typeface="Wingdings" panose="05000000000000000000" pitchFamily="2" charset="2"/>
              </a:rPr>
              <a:t></a:t>
            </a:r>
            <a:r>
              <a:rPr lang="hu-HU" sz="1787" b="1" dirty="0">
                <a:solidFill>
                  <a:prstClr val="black"/>
                </a:solidFill>
                <a:latin typeface="Arial Nova" panose="020B0504020202020204" pitchFamily="34" charset="0"/>
              </a:rPr>
              <a:t> innováció,  kísérletezés</a:t>
            </a:r>
          </a:p>
          <a:p>
            <a:pPr marL="255346" indent="-255346" defTabSz="1640599">
              <a:buFontTx/>
              <a:buChar char="-"/>
            </a:pPr>
            <a:r>
              <a:rPr lang="hu-HU" sz="1787" b="1" dirty="0">
                <a:solidFill>
                  <a:prstClr val="black"/>
                </a:solidFill>
                <a:latin typeface="Arial Nova" panose="020B0504020202020204" pitchFamily="34" charset="0"/>
              </a:rPr>
              <a:t>termesztési kísérletek növényfajokkal és fajtákkal </a:t>
            </a:r>
          </a:p>
          <a:p>
            <a:pPr marL="255346" indent="-255346" defTabSz="1640599">
              <a:buFontTx/>
              <a:buChar char="-"/>
            </a:pPr>
            <a:r>
              <a:rPr lang="hu-HU" sz="1787" b="1" dirty="0">
                <a:solidFill>
                  <a:prstClr val="black"/>
                </a:solidFill>
                <a:latin typeface="Arial Nova" panose="020B0504020202020204" pitchFamily="34" charset="0"/>
              </a:rPr>
              <a:t>nagyobb volumenben termesztés </a:t>
            </a:r>
            <a:r>
              <a:rPr lang="hu-HU" sz="1787" b="1" dirty="0">
                <a:solidFill>
                  <a:prstClr val="black"/>
                </a:solidFill>
                <a:latin typeface="Arial Nova" panose="020B0504020202020204" pitchFamily="34" charset="0"/>
                <a:sym typeface="Wingdings" panose="05000000000000000000" pitchFamily="2" charset="2"/>
              </a:rPr>
              <a:t> </a:t>
            </a:r>
            <a:r>
              <a:rPr lang="hu-HU" sz="1787" b="1" dirty="0">
                <a:solidFill>
                  <a:prstClr val="black"/>
                </a:solidFill>
                <a:latin typeface="Arial Nova" panose="020B0504020202020204" pitchFamily="34" charset="0"/>
              </a:rPr>
              <a:t>konyhai felhasználásuk, gasztronómiai érték vizsgálata</a:t>
            </a:r>
          </a:p>
        </p:txBody>
      </p:sp>
      <p:cxnSp>
        <p:nvCxnSpPr>
          <p:cNvPr id="30" name="Egyenes összekötő nyíllal 29">
            <a:extLst>
              <a:ext uri="{FF2B5EF4-FFF2-40B4-BE49-F238E27FC236}">
                <a16:creationId xmlns:a16="http://schemas.microsoft.com/office/drawing/2014/main" id="{72201BEB-3A5D-4F73-9452-E37042E01704}"/>
              </a:ext>
            </a:extLst>
          </p:cNvPr>
          <p:cNvCxnSpPr>
            <a:cxnSpLocks/>
          </p:cNvCxnSpPr>
          <p:nvPr/>
        </p:nvCxnSpPr>
        <p:spPr>
          <a:xfrm>
            <a:off x="11592938" y="2401776"/>
            <a:ext cx="2234084" cy="417644"/>
          </a:xfrm>
          <a:prstGeom prst="straightConnector1">
            <a:avLst/>
          </a:prstGeom>
          <a:ln w="38100">
            <a:solidFill>
              <a:schemeClr val="bg1"/>
            </a:solidFill>
            <a:tailEnd type="stealth" w="lg" len="lg"/>
          </a:ln>
        </p:spPr>
        <p:style>
          <a:lnRef idx="1">
            <a:schemeClr val="accent1"/>
          </a:lnRef>
          <a:fillRef idx="0">
            <a:schemeClr val="accent1"/>
          </a:fillRef>
          <a:effectRef idx="0">
            <a:schemeClr val="accent1"/>
          </a:effectRef>
          <a:fontRef idx="minor">
            <a:schemeClr val="tx1"/>
          </a:fontRef>
        </p:style>
      </p:cxnSp>
      <p:sp>
        <p:nvSpPr>
          <p:cNvPr id="65" name="Szövegdoboz 64">
            <a:extLst>
              <a:ext uri="{FF2B5EF4-FFF2-40B4-BE49-F238E27FC236}">
                <a16:creationId xmlns:a16="http://schemas.microsoft.com/office/drawing/2014/main" id="{BB6BD3ED-52D5-4DE3-A40A-CF4C0601575A}"/>
              </a:ext>
            </a:extLst>
          </p:cNvPr>
          <p:cNvSpPr txBox="1"/>
          <p:nvPr/>
        </p:nvSpPr>
        <p:spPr>
          <a:xfrm>
            <a:off x="576516" y="15964989"/>
            <a:ext cx="2723688" cy="2430474"/>
          </a:xfrm>
          <a:prstGeom prst="rect">
            <a:avLst/>
          </a:prstGeom>
          <a:noFill/>
          <a:ln>
            <a:solidFill>
              <a:schemeClr val="bg2"/>
            </a:solidFill>
          </a:ln>
        </p:spPr>
        <p:txBody>
          <a:bodyPr wrap="square" rtlCol="0">
            <a:spAutoFit/>
          </a:bodyPr>
          <a:lstStyle/>
          <a:p>
            <a:pPr defTabSz="1640599"/>
            <a:r>
              <a:rPr lang="hu-HU" sz="1787" b="1" dirty="0">
                <a:solidFill>
                  <a:prstClr val="black"/>
                </a:solidFill>
                <a:latin typeface="Arial Nova Cond" panose="020B0506020202020204" pitchFamily="34" charset="0"/>
                <a:cs typeface="Times New Roman" panose="02020603050405020304" pitchFamily="18" charset="0"/>
              </a:rPr>
              <a:t>Eredmények, outputok:</a:t>
            </a:r>
          </a:p>
          <a:p>
            <a:pPr marL="255346" indent="-255346" defTabSz="1640599">
              <a:buFont typeface="Wingdings" panose="05000000000000000000" pitchFamily="2" charset="2"/>
              <a:buChar char="Ø"/>
            </a:pPr>
            <a:r>
              <a:rPr lang="hu-HU" sz="1676" b="1" dirty="0">
                <a:solidFill>
                  <a:prstClr val="black"/>
                </a:solidFill>
                <a:latin typeface="Arial Nova Cond" panose="020B0506020202020204" pitchFamily="34" charset="0"/>
                <a:cs typeface="Times New Roman" panose="02020603050405020304" pitchFamily="18" charset="0"/>
              </a:rPr>
              <a:t>Tematikus kiadványok</a:t>
            </a:r>
          </a:p>
          <a:p>
            <a:pPr marL="255346" indent="-255346" defTabSz="1640599">
              <a:buFont typeface="Wingdings" panose="05000000000000000000" pitchFamily="2" charset="2"/>
              <a:buChar char="Ø"/>
            </a:pPr>
            <a:r>
              <a:rPr lang="hu-HU" sz="1676" b="1" dirty="0">
                <a:solidFill>
                  <a:prstClr val="black"/>
                </a:solidFill>
                <a:latin typeface="Arial Nova Cond" panose="020B0506020202020204" pitchFamily="34" charset="0"/>
                <a:cs typeface="Times New Roman" panose="02020603050405020304" pitchFamily="18" charset="0"/>
              </a:rPr>
              <a:t>Termesztési kísérletek</a:t>
            </a:r>
          </a:p>
          <a:p>
            <a:pPr marL="255346" indent="-255346" defTabSz="1640599">
              <a:buFont typeface="Wingdings" panose="05000000000000000000" pitchFamily="2" charset="2"/>
              <a:buChar char="Ø"/>
            </a:pPr>
            <a:r>
              <a:rPr lang="hu-HU" sz="1676" b="1" dirty="0">
                <a:solidFill>
                  <a:prstClr val="black"/>
                </a:solidFill>
                <a:latin typeface="Arial Nova Cond" panose="020B0506020202020204" pitchFamily="34" charset="0"/>
                <a:cs typeface="Times New Roman" panose="02020603050405020304" pitchFamily="18" charset="0"/>
              </a:rPr>
              <a:t>Szakmai platform, workshopok</a:t>
            </a:r>
          </a:p>
          <a:p>
            <a:pPr marL="255346" indent="-255346" defTabSz="1640599">
              <a:buFont typeface="Wingdings" panose="05000000000000000000" pitchFamily="2" charset="2"/>
              <a:buChar char="Ø"/>
            </a:pPr>
            <a:r>
              <a:rPr lang="hu-HU" sz="1676" b="1" dirty="0">
                <a:solidFill>
                  <a:prstClr val="black"/>
                </a:solidFill>
                <a:latin typeface="Arial Nova Cond" panose="020B0506020202020204" pitchFamily="34" charset="0"/>
                <a:cs typeface="Times New Roman" panose="02020603050405020304" pitchFamily="18" charset="0"/>
              </a:rPr>
              <a:t>Népszerűsítő kampányok</a:t>
            </a:r>
          </a:p>
          <a:p>
            <a:pPr marL="255346" indent="-255346" defTabSz="1640599">
              <a:buFont typeface="Wingdings" panose="05000000000000000000" pitchFamily="2" charset="2"/>
              <a:buChar char="Ø"/>
            </a:pPr>
            <a:r>
              <a:rPr lang="hu-HU" sz="1676" b="1" dirty="0">
                <a:solidFill>
                  <a:prstClr val="black"/>
                </a:solidFill>
                <a:latin typeface="Arial Nova Cond" panose="020B0506020202020204" pitchFamily="34" charset="0"/>
                <a:cs typeface="Times New Roman" panose="02020603050405020304" pitchFamily="18" charset="0"/>
              </a:rPr>
              <a:t>Értéklánc kiépítése</a:t>
            </a:r>
          </a:p>
          <a:p>
            <a:pPr marL="255346" indent="-255346" defTabSz="1640599">
              <a:buFont typeface="Wingdings" panose="05000000000000000000" pitchFamily="2" charset="2"/>
              <a:buChar char="Ø"/>
            </a:pPr>
            <a:r>
              <a:rPr lang="hu-HU" sz="1676" b="1" dirty="0">
                <a:solidFill>
                  <a:prstClr val="black"/>
                </a:solidFill>
                <a:latin typeface="Arial Nova Cond" panose="020B0506020202020204" pitchFamily="34" charset="0"/>
                <a:cs typeface="Times New Roman" panose="02020603050405020304" pitchFamily="18" charset="0"/>
              </a:rPr>
              <a:t>Ökoszisztéma-szolgáltatások mérése</a:t>
            </a:r>
          </a:p>
        </p:txBody>
      </p:sp>
      <p:sp>
        <p:nvSpPr>
          <p:cNvPr id="33" name="TextBox 8">
            <a:extLst>
              <a:ext uri="{FF2B5EF4-FFF2-40B4-BE49-F238E27FC236}">
                <a16:creationId xmlns:a16="http://schemas.microsoft.com/office/drawing/2014/main" id="{1293A850-70B7-4024-BBFF-05D226AB6C3B}"/>
              </a:ext>
            </a:extLst>
          </p:cNvPr>
          <p:cNvSpPr txBox="1"/>
          <p:nvPr/>
        </p:nvSpPr>
        <p:spPr>
          <a:xfrm>
            <a:off x="599774" y="15233650"/>
            <a:ext cx="4910496" cy="605679"/>
          </a:xfrm>
          <a:prstGeom prst="rect">
            <a:avLst/>
          </a:prstGeom>
          <a:solidFill>
            <a:srgbClr val="FFFFFF">
              <a:alpha val="74902"/>
            </a:srgbClr>
          </a:solidFill>
          <a:ln>
            <a:solidFill>
              <a:schemeClr val="bg1">
                <a:lumMod val="85000"/>
              </a:schemeClr>
            </a:solidFill>
          </a:ln>
        </p:spPr>
        <p:txBody>
          <a:bodyPr wrap="square" rtlCol="0">
            <a:spAutoFit/>
          </a:bodyPr>
          <a:lstStyle/>
          <a:p>
            <a:pPr defTabSz="1640599">
              <a:lnSpc>
                <a:spcPts val="2066"/>
              </a:lnSpc>
            </a:pPr>
            <a:r>
              <a:rPr lang="hu-HU" sz="1452" b="1" dirty="0">
                <a:solidFill>
                  <a:prstClr val="black"/>
                </a:solidFill>
                <a:latin typeface="Arial Nova Cond" panose="020B0506020202020204" pitchFamily="34" charset="0"/>
              </a:rPr>
              <a:t>Ábra:  Living Lab termesztési kísérletek 2024-ben 17 helyszínen</a:t>
            </a:r>
            <a:endParaRPr lang="hu-HU" sz="1452" b="1" dirty="0">
              <a:solidFill>
                <a:prstClr val="black"/>
              </a:solidFill>
              <a:latin typeface="Arial Nova" panose="020B0504020202020204" pitchFamily="34" charset="0"/>
            </a:endParaRPr>
          </a:p>
        </p:txBody>
      </p:sp>
      <p:sp>
        <p:nvSpPr>
          <p:cNvPr id="39" name="TextBox 38">
            <a:extLst>
              <a:ext uri="{FF2B5EF4-FFF2-40B4-BE49-F238E27FC236}">
                <a16:creationId xmlns:a16="http://schemas.microsoft.com/office/drawing/2014/main" id="{06D44BD8-F499-4AB3-9A08-588EF0B3CDDA}"/>
              </a:ext>
            </a:extLst>
          </p:cNvPr>
          <p:cNvSpPr txBox="1"/>
          <p:nvPr/>
        </p:nvSpPr>
        <p:spPr>
          <a:xfrm>
            <a:off x="6202428" y="5262913"/>
            <a:ext cx="8267909" cy="2017988"/>
          </a:xfrm>
          <a:prstGeom prst="rect">
            <a:avLst/>
          </a:prstGeom>
          <a:solidFill>
            <a:srgbClr val="FFFFFF">
              <a:alpha val="30196"/>
            </a:srgbClr>
          </a:solidFill>
          <a:ln>
            <a:solidFill>
              <a:schemeClr val="bg1">
                <a:lumMod val="85000"/>
              </a:schemeClr>
            </a:solidFill>
          </a:ln>
        </p:spPr>
        <p:txBody>
          <a:bodyPr wrap="square" rtlCol="0">
            <a:spAutoFit/>
          </a:bodyPr>
          <a:lstStyle/>
          <a:p>
            <a:pPr defTabSz="1640599"/>
            <a:r>
              <a:rPr lang="hu-HU" sz="1564" b="1" dirty="0">
                <a:solidFill>
                  <a:prstClr val="black"/>
                </a:solidFill>
                <a:latin typeface="Arial Nova" panose="020B0504020202020204" pitchFamily="34" charset="0"/>
              </a:rPr>
              <a:t>Helló, hüvelyesek! kampány és fogyasztói felmérés a Tudatos Vásárlók Egyesülettel</a:t>
            </a:r>
          </a:p>
          <a:p>
            <a:pPr algn="just" defTabSz="1640599"/>
            <a:r>
              <a:rPr lang="hu-HU" sz="1564" b="1" dirty="0">
                <a:solidFill>
                  <a:prstClr val="black"/>
                </a:solidFill>
                <a:latin typeface="Arial Nova" panose="020B0504020202020204" pitchFamily="34" charset="0"/>
              </a:rPr>
              <a:t>Részvétel: </a:t>
            </a:r>
            <a:r>
              <a:rPr lang="hu-HU" sz="1564" dirty="0">
                <a:solidFill>
                  <a:prstClr val="black"/>
                </a:solidFill>
                <a:latin typeface="Arial Nova" panose="020B0504020202020204" pitchFamily="34" charset="0"/>
              </a:rPr>
              <a:t>360 fő jelentkezett a "Helló Hüvelyesek!" kihívásra </a:t>
            </a:r>
            <a:r>
              <a:rPr lang="hu-HU" sz="1564" dirty="0">
                <a:solidFill>
                  <a:prstClr val="black"/>
                </a:solidFill>
                <a:latin typeface="Arial Nova" panose="020B0504020202020204" pitchFamily="34" charset="0"/>
                <a:sym typeface="Wingdings" panose="05000000000000000000" pitchFamily="2" charset="2"/>
              </a:rPr>
              <a:t> </a:t>
            </a:r>
            <a:r>
              <a:rPr lang="hu-HU" sz="1564" dirty="0">
                <a:solidFill>
                  <a:prstClr val="black"/>
                </a:solidFill>
                <a:latin typeface="Arial Nova" panose="020B0504020202020204" pitchFamily="34" charset="0"/>
              </a:rPr>
              <a:t>különböző hüvelyesfogyasztási célok (új hüvelyes kipróbálása, heti 1-4 hüvelyes főétkezés).</a:t>
            </a:r>
          </a:p>
          <a:p>
            <a:pPr algn="just" defTabSz="1640599"/>
            <a:r>
              <a:rPr lang="hu-HU" sz="1564" b="1" dirty="0">
                <a:solidFill>
                  <a:prstClr val="black"/>
                </a:solidFill>
                <a:latin typeface="Arial Nova" panose="020B0504020202020204" pitchFamily="34" charset="0"/>
              </a:rPr>
              <a:t>Fogyasztási szokások: </a:t>
            </a:r>
            <a:r>
              <a:rPr lang="hu-HU" sz="1564" dirty="0">
                <a:solidFill>
                  <a:prstClr val="black"/>
                </a:solidFill>
                <a:latin typeface="Arial Nova" panose="020B0504020202020204" pitchFamily="34" charset="0"/>
              </a:rPr>
              <a:t>mindössze 2%-a fogyaszt napi szinten hüvelyeseket, a legtöbben heti 1-2 alkalommal </a:t>
            </a:r>
            <a:r>
              <a:rPr lang="hu-HU" sz="1564" dirty="0">
                <a:solidFill>
                  <a:prstClr val="black"/>
                </a:solidFill>
                <a:latin typeface="Arial Nova" panose="020B0504020202020204" pitchFamily="34" charset="0"/>
                <a:sym typeface="Wingdings" panose="05000000000000000000" pitchFamily="2" charset="2"/>
              </a:rPr>
              <a:t> </a:t>
            </a:r>
            <a:r>
              <a:rPr lang="hu-HU" sz="1564" dirty="0">
                <a:solidFill>
                  <a:prstClr val="black"/>
                </a:solidFill>
                <a:latin typeface="Arial Nova" panose="020B0504020202020204" pitchFamily="34" charset="0"/>
              </a:rPr>
              <a:t>legnépszerűbb: a lencse, zöldborsó és csicseriborsó.</a:t>
            </a:r>
          </a:p>
          <a:p>
            <a:pPr algn="just" defTabSz="1640599"/>
            <a:r>
              <a:rPr lang="hu-HU" sz="1564" b="1" dirty="0">
                <a:solidFill>
                  <a:prstClr val="black"/>
                </a:solidFill>
                <a:latin typeface="Arial Nova" panose="020B0504020202020204" pitchFamily="34" charset="0"/>
              </a:rPr>
              <a:t>Motiváció: </a:t>
            </a:r>
            <a:r>
              <a:rPr lang="hu-HU" sz="1564" dirty="0">
                <a:solidFill>
                  <a:prstClr val="black"/>
                </a:solidFill>
                <a:latin typeface="Arial Nova" panose="020B0504020202020204" pitchFamily="34" charset="0"/>
              </a:rPr>
              <a:t>A résztvevők 43%-a </a:t>
            </a:r>
            <a:r>
              <a:rPr lang="hu-HU" sz="1564" dirty="0">
                <a:solidFill>
                  <a:prstClr val="black"/>
                </a:solidFill>
                <a:latin typeface="Arial Nova" panose="020B0504020202020204" pitchFamily="34" charset="0"/>
                <a:sym typeface="Wingdings" panose="05000000000000000000" pitchFamily="2" charset="2"/>
              </a:rPr>
              <a:t> </a:t>
            </a:r>
            <a:r>
              <a:rPr lang="hu-HU" sz="1564" dirty="0">
                <a:solidFill>
                  <a:prstClr val="black"/>
                </a:solidFill>
                <a:latin typeface="Arial Nova" panose="020B0504020202020204" pitchFamily="34" charset="0"/>
              </a:rPr>
              <a:t>a hüvelyesek változatos elkészítése, 39% </a:t>
            </a:r>
            <a:r>
              <a:rPr lang="hu-HU" sz="1564" dirty="0">
                <a:solidFill>
                  <a:prstClr val="black"/>
                </a:solidFill>
                <a:latin typeface="Arial Nova" panose="020B0504020202020204" pitchFamily="34" charset="0"/>
                <a:sym typeface="Wingdings" panose="05000000000000000000" pitchFamily="2" charset="2"/>
              </a:rPr>
              <a:t></a:t>
            </a:r>
            <a:r>
              <a:rPr lang="hu-HU" sz="1564" dirty="0">
                <a:solidFill>
                  <a:prstClr val="black"/>
                </a:solidFill>
                <a:latin typeface="Arial Nova" panose="020B0504020202020204" pitchFamily="34" charset="0"/>
              </a:rPr>
              <a:t> környezetvédelmi okok</a:t>
            </a:r>
          </a:p>
          <a:p>
            <a:pPr algn="just" defTabSz="1640599"/>
            <a:r>
              <a:rPr lang="hu-HU" sz="1564" b="1" dirty="0">
                <a:solidFill>
                  <a:prstClr val="black"/>
                </a:solidFill>
                <a:latin typeface="Arial Nova" panose="020B0504020202020204" pitchFamily="34" charset="0"/>
              </a:rPr>
              <a:t>Attitűdök: </a:t>
            </a:r>
            <a:r>
              <a:rPr lang="hu-HU" sz="1564" dirty="0">
                <a:solidFill>
                  <a:prstClr val="black"/>
                </a:solidFill>
                <a:latin typeface="Arial Nova" panose="020B0504020202020204" pitchFamily="34" charset="0"/>
              </a:rPr>
              <a:t>válaszadók</a:t>
            </a:r>
            <a:r>
              <a:rPr lang="hu-HU" sz="1564" b="1" dirty="0">
                <a:solidFill>
                  <a:prstClr val="black"/>
                </a:solidFill>
                <a:latin typeface="Arial Nova" panose="020B0504020202020204" pitchFamily="34" charset="0"/>
              </a:rPr>
              <a:t> </a:t>
            </a:r>
            <a:r>
              <a:rPr lang="hu-HU" sz="1564" dirty="0">
                <a:solidFill>
                  <a:prstClr val="black"/>
                </a:solidFill>
                <a:latin typeface="Arial Nova" panose="020B0504020202020204" pitchFamily="34" charset="0"/>
              </a:rPr>
              <a:t>92%-a </a:t>
            </a:r>
            <a:r>
              <a:rPr lang="hu-HU" sz="1564" dirty="0">
                <a:solidFill>
                  <a:prstClr val="black"/>
                </a:solidFill>
                <a:latin typeface="Arial Nova" panose="020B0504020202020204" pitchFamily="34" charset="0"/>
                <a:sym typeface="Wingdings" panose="05000000000000000000" pitchFamily="2" charset="2"/>
              </a:rPr>
              <a:t> </a:t>
            </a:r>
            <a:r>
              <a:rPr lang="hu-HU" sz="1564" dirty="0">
                <a:solidFill>
                  <a:prstClr val="black"/>
                </a:solidFill>
                <a:latin typeface="Arial Nova" panose="020B0504020202020204" pitchFamily="34" charset="0"/>
              </a:rPr>
              <a:t>hüvelyesek jó fehérjealternatíva</a:t>
            </a:r>
          </a:p>
        </p:txBody>
      </p:sp>
      <p:pic>
        <p:nvPicPr>
          <p:cNvPr id="1030" name="Picture 6" descr="A képen embléma látható&#10;&#10;Automatikusan generált leírá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83370" y="103306"/>
            <a:ext cx="2873898" cy="110658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s://lh7-qw.googleusercontent.com/docsz/AD_4nXdv4WFUwAexJLcxDjfZ8LXuwM3S_TiF_22M8Kr3x4-6fURUuNoc8f9TvqgTbIQ8U1mKr6aEjOEdGSW_Y_-nbqtp4TnMT8GnFRm_kqYvh8lVst1iFW8jIVYaLNpn-ejGMg-n8azw35lyWXrrsvyl72yEug9EUfSGfqaqKBPWoz3lpGLY68E6bw8?key=GENY-SoheDd8oK4mb6alDw"/>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40019" y="7383446"/>
            <a:ext cx="8743953" cy="400125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s://lh7-qw.googleusercontent.com/slidesz/AGV_vUech2sPjUVNUwsnntk17gRTqtYw664eeKf_y7XiZeoDGBeQ_rMi53c2Mi87iLkHT2SzdS4Lxx0IeNmXXMbkbM48D5VhLIM3xSyVzleLQkB_RAq-IPCmxK_yd5SJnTO6aW4ceHsa-ON3k3YFrwC1U_ZGmW0jaNskkixvYhrfIojMAhkq6WAItg=s2048?key=rX2x877uepQzG6E7xbIrfA"/>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90667" y="2671048"/>
            <a:ext cx="5562261" cy="4199271"/>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p:nvSpPr>
        <p:spPr>
          <a:xfrm>
            <a:off x="745234" y="2711191"/>
            <a:ext cx="5131636" cy="573747"/>
          </a:xfrm>
          <a:prstGeom prst="rect">
            <a:avLst/>
          </a:prstGeom>
          <a:solidFill>
            <a:schemeClr val="bg1"/>
          </a:solidFill>
        </p:spPr>
        <p:txBody>
          <a:bodyPr wrap="square">
            <a:spAutoFit/>
          </a:bodyPr>
          <a:lstStyle/>
          <a:p>
            <a:pPr defTabSz="1640599"/>
            <a:r>
              <a:rPr lang="hu-HU" sz="1564" b="1" dirty="0">
                <a:solidFill>
                  <a:srgbClr val="1F1F1F"/>
                </a:solidFill>
                <a:latin typeface="Arial" panose="020B0604020202020204" pitchFamily="34" charset="0"/>
              </a:rPr>
              <a:t>Fontosabb száraz hüvelyes növények vetésterülete </a:t>
            </a:r>
            <a:endParaRPr lang="hu-HU" sz="1564" dirty="0">
              <a:solidFill>
                <a:prstClr val="black"/>
              </a:solidFill>
              <a:latin typeface="Calibri" panose="020F0502020204030204"/>
            </a:endParaRPr>
          </a:p>
          <a:p>
            <a:pPr defTabSz="1640599"/>
            <a:r>
              <a:rPr lang="hu-HU" sz="1564" b="1" dirty="0">
                <a:solidFill>
                  <a:srgbClr val="1F1F1F"/>
                </a:solidFill>
                <a:latin typeface="Arial" panose="020B0604020202020204" pitchFamily="34" charset="0"/>
              </a:rPr>
              <a:t>Magyarországon (hektár), 1921–2021 </a:t>
            </a:r>
            <a:r>
              <a:rPr lang="hu-HU" sz="1564" dirty="0">
                <a:solidFill>
                  <a:srgbClr val="1F1F1F"/>
                </a:solidFill>
                <a:latin typeface="Arial" panose="020B0604020202020204" pitchFamily="34" charset="0"/>
              </a:rPr>
              <a:t>(forrás: KSH)</a:t>
            </a:r>
            <a:endParaRPr lang="hu-HU" sz="1564" dirty="0">
              <a:solidFill>
                <a:prstClr val="black"/>
              </a:solidFill>
              <a:latin typeface="Calibri" panose="020F0502020204030204"/>
            </a:endParaRPr>
          </a:p>
        </p:txBody>
      </p:sp>
      <p:pic>
        <p:nvPicPr>
          <p:cNvPr id="1026" name="Picture 2" descr="A képen embléma látható&#10;&#10;Automatikusan generált leírás"/>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15059" t="20409" r="17969" b="23781"/>
          <a:stretch/>
        </p:blipFill>
        <p:spPr bwMode="auto">
          <a:xfrm>
            <a:off x="585009" y="18419271"/>
            <a:ext cx="1873475" cy="156122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e 1"/>
          <p:cNvGraphicFramePr>
            <a:graphicFrameLocks noGrp="1"/>
          </p:cNvGraphicFramePr>
          <p:nvPr>
            <p:extLst>
              <p:ext uri="{D42A27DB-BD31-4B8C-83A1-F6EECF244321}">
                <p14:modId xmlns:p14="http://schemas.microsoft.com/office/powerpoint/2010/main" val="4204448484"/>
              </p:ext>
            </p:extLst>
          </p:nvPr>
        </p:nvGraphicFramePr>
        <p:xfrm>
          <a:off x="9485503" y="11098270"/>
          <a:ext cx="5000046" cy="4674737"/>
        </p:xfrm>
        <a:graphic>
          <a:graphicData uri="http://schemas.openxmlformats.org/drawingml/2006/table">
            <a:tbl>
              <a:tblPr/>
              <a:tblGrid>
                <a:gridCol w="947547">
                  <a:extLst>
                    <a:ext uri="{9D8B030D-6E8A-4147-A177-3AD203B41FA5}">
                      <a16:colId xmlns:a16="http://schemas.microsoft.com/office/drawing/2014/main" val="20000"/>
                    </a:ext>
                  </a:extLst>
                </a:gridCol>
                <a:gridCol w="573048">
                  <a:extLst>
                    <a:ext uri="{9D8B030D-6E8A-4147-A177-3AD203B41FA5}">
                      <a16:colId xmlns:a16="http://schemas.microsoft.com/office/drawing/2014/main" val="20001"/>
                    </a:ext>
                  </a:extLst>
                </a:gridCol>
                <a:gridCol w="701739">
                  <a:extLst>
                    <a:ext uri="{9D8B030D-6E8A-4147-A177-3AD203B41FA5}">
                      <a16:colId xmlns:a16="http://schemas.microsoft.com/office/drawing/2014/main" val="20002"/>
                    </a:ext>
                  </a:extLst>
                </a:gridCol>
                <a:gridCol w="916157">
                  <a:extLst>
                    <a:ext uri="{9D8B030D-6E8A-4147-A177-3AD203B41FA5}">
                      <a16:colId xmlns:a16="http://schemas.microsoft.com/office/drawing/2014/main" val="20003"/>
                    </a:ext>
                  </a:extLst>
                </a:gridCol>
                <a:gridCol w="1189056">
                  <a:extLst>
                    <a:ext uri="{9D8B030D-6E8A-4147-A177-3AD203B41FA5}">
                      <a16:colId xmlns:a16="http://schemas.microsoft.com/office/drawing/2014/main" val="20004"/>
                    </a:ext>
                  </a:extLst>
                </a:gridCol>
                <a:gridCol w="672499">
                  <a:extLst>
                    <a:ext uri="{9D8B030D-6E8A-4147-A177-3AD203B41FA5}">
                      <a16:colId xmlns:a16="http://schemas.microsoft.com/office/drawing/2014/main" val="20005"/>
                    </a:ext>
                  </a:extLst>
                </a:gridCol>
              </a:tblGrid>
              <a:tr h="575897">
                <a:tc>
                  <a:txBody>
                    <a:bodyPr/>
                    <a:lstStyle/>
                    <a:p>
                      <a:pPr rtl="0" fontAlgn="t">
                        <a:spcBef>
                          <a:spcPts val="0"/>
                        </a:spcBef>
                        <a:spcAft>
                          <a:spcPts val="0"/>
                        </a:spcAft>
                      </a:pPr>
                      <a:r>
                        <a:rPr lang="hu-HU" sz="1600" b="1" i="0" u="none" strike="noStrike" dirty="0">
                          <a:solidFill>
                            <a:srgbClr val="000000"/>
                          </a:solidFill>
                          <a:effectLst/>
                          <a:latin typeface="Arial" panose="020B0604020202020204" pitchFamily="34" charset="0"/>
                        </a:rPr>
                        <a:t>Faj</a:t>
                      </a:r>
                      <a:endParaRPr lang="hu-HU" sz="3400" dirty="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FBB82"/>
                    </a:solidFill>
                  </a:tcPr>
                </a:tc>
                <a:tc>
                  <a:txBody>
                    <a:bodyPr/>
                    <a:lstStyle/>
                    <a:p>
                      <a:pPr rtl="0" fontAlgn="t">
                        <a:spcBef>
                          <a:spcPts val="0"/>
                        </a:spcBef>
                        <a:spcAft>
                          <a:spcPts val="0"/>
                        </a:spcAft>
                      </a:pPr>
                      <a:r>
                        <a:rPr lang="hu-HU" sz="1600" b="1" i="0" u="none" strike="noStrike" dirty="0">
                          <a:solidFill>
                            <a:srgbClr val="000000"/>
                          </a:solidFill>
                          <a:effectLst/>
                          <a:latin typeface="Arial" panose="020B0604020202020204" pitchFamily="34" charset="0"/>
                        </a:rPr>
                        <a:t>Fajta</a:t>
                      </a:r>
                      <a:endParaRPr lang="hu-HU" sz="3400" dirty="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FBB82"/>
                    </a:solidFill>
                  </a:tcPr>
                </a:tc>
                <a:tc>
                  <a:txBody>
                    <a:bodyPr/>
                    <a:lstStyle/>
                    <a:p>
                      <a:pPr rtl="0" fontAlgn="t">
                        <a:spcBef>
                          <a:spcPts val="0"/>
                        </a:spcBef>
                        <a:spcAft>
                          <a:spcPts val="0"/>
                        </a:spcAft>
                      </a:pPr>
                      <a:r>
                        <a:rPr lang="hu-HU" sz="1600" b="1" i="0" u="none" strike="noStrike" dirty="0">
                          <a:solidFill>
                            <a:srgbClr val="000000"/>
                          </a:solidFill>
                          <a:effectLst/>
                          <a:latin typeface="Arial" panose="020B0604020202020204" pitchFamily="34" charset="0"/>
                        </a:rPr>
                        <a:t>Hely-szín</a:t>
                      </a:r>
                      <a:endParaRPr lang="hu-HU" sz="3400" dirty="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FBB82"/>
                    </a:solidFill>
                  </a:tcPr>
                </a:tc>
                <a:tc>
                  <a:txBody>
                    <a:bodyPr/>
                    <a:lstStyle/>
                    <a:p>
                      <a:pPr rtl="0" fontAlgn="t">
                        <a:spcBef>
                          <a:spcPts val="0"/>
                        </a:spcBef>
                        <a:spcAft>
                          <a:spcPts val="0"/>
                        </a:spcAft>
                      </a:pPr>
                      <a:r>
                        <a:rPr lang="hu-HU" sz="1600" b="1" i="0" u="none" strike="noStrike" dirty="0">
                          <a:solidFill>
                            <a:srgbClr val="000000"/>
                          </a:solidFill>
                          <a:effectLst/>
                          <a:latin typeface="Arial" panose="020B0604020202020204" pitchFamily="34" charset="0"/>
                        </a:rPr>
                        <a:t>Kertészet</a:t>
                      </a:r>
                      <a:endParaRPr lang="hu-HU" sz="3400" dirty="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FBB82"/>
                    </a:solidFill>
                  </a:tcPr>
                </a:tc>
                <a:tc>
                  <a:txBody>
                    <a:bodyPr/>
                    <a:lstStyle/>
                    <a:p>
                      <a:pPr rtl="0" fontAlgn="t">
                        <a:spcBef>
                          <a:spcPts val="0"/>
                        </a:spcBef>
                        <a:spcAft>
                          <a:spcPts val="0"/>
                        </a:spcAft>
                      </a:pPr>
                      <a:r>
                        <a:rPr lang="hu-HU" sz="1600" b="1" i="0" u="none" strike="noStrike" dirty="0">
                          <a:solidFill>
                            <a:srgbClr val="000000"/>
                          </a:solidFill>
                          <a:effectLst/>
                          <a:latin typeface="Arial" panose="020B0604020202020204" pitchFamily="34" charset="0"/>
                        </a:rPr>
                        <a:t>Szántóföld</a:t>
                      </a:r>
                      <a:endParaRPr lang="hu-HU" sz="3400" dirty="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FBB82"/>
                    </a:solidFill>
                  </a:tcPr>
                </a:tc>
                <a:tc>
                  <a:txBody>
                    <a:bodyPr/>
                    <a:lstStyle/>
                    <a:p>
                      <a:pPr rtl="0" fontAlgn="t">
                        <a:spcBef>
                          <a:spcPts val="0"/>
                        </a:spcBef>
                        <a:spcAft>
                          <a:spcPts val="0"/>
                        </a:spcAft>
                      </a:pPr>
                      <a:r>
                        <a:rPr lang="hu-HU" sz="1600" b="1" i="0" u="none" strike="noStrike" dirty="0">
                          <a:solidFill>
                            <a:srgbClr val="000000"/>
                          </a:solidFill>
                          <a:effectLst/>
                          <a:latin typeface="Arial" panose="020B0604020202020204" pitchFamily="34" charset="0"/>
                        </a:rPr>
                        <a:t>Bio / vm</a:t>
                      </a:r>
                      <a:endParaRPr lang="hu-HU" sz="3400" dirty="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FBB82"/>
                    </a:solidFill>
                  </a:tcPr>
                </a:tc>
                <a:extLst>
                  <a:ext uri="{0D108BD9-81ED-4DB2-BD59-A6C34878D82A}">
                    <a16:rowId xmlns:a16="http://schemas.microsoft.com/office/drawing/2014/main" val="10000"/>
                  </a:ext>
                </a:extLst>
              </a:tr>
              <a:tr h="575897">
                <a:tc>
                  <a:txBody>
                    <a:bodyPr/>
                    <a:lstStyle/>
                    <a:p>
                      <a:pPr rtl="0" fontAlgn="t">
                        <a:spcBef>
                          <a:spcPts val="0"/>
                        </a:spcBef>
                        <a:spcAft>
                          <a:spcPts val="0"/>
                        </a:spcAft>
                      </a:pPr>
                      <a:r>
                        <a:rPr lang="hu-HU" sz="1600" b="0" i="0" u="none" strike="noStrike" dirty="0">
                          <a:solidFill>
                            <a:srgbClr val="000000"/>
                          </a:solidFill>
                          <a:effectLst/>
                          <a:latin typeface="Arial" panose="020B0604020202020204" pitchFamily="34" charset="0"/>
                        </a:rPr>
                        <a:t>Csicseri-borsó</a:t>
                      </a:r>
                      <a:endParaRPr lang="hu-HU" sz="3400" dirty="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9CB9C"/>
                    </a:solidFill>
                  </a:tcPr>
                </a:tc>
                <a:tc>
                  <a:txBody>
                    <a:bodyPr/>
                    <a:lstStyle/>
                    <a:p>
                      <a:pPr rtl="0" fontAlgn="t">
                        <a:spcBef>
                          <a:spcPts val="0"/>
                        </a:spcBef>
                        <a:spcAft>
                          <a:spcPts val="0"/>
                        </a:spcAft>
                      </a:pPr>
                      <a:r>
                        <a:rPr lang="hu-HU" sz="1600" b="0" i="0" u="none" strike="noStrike" dirty="0">
                          <a:solidFill>
                            <a:srgbClr val="000000"/>
                          </a:solidFill>
                          <a:effectLst/>
                          <a:latin typeface="Arial" panose="020B0604020202020204" pitchFamily="34" charset="0"/>
                        </a:rPr>
                        <a:t>4</a:t>
                      </a:r>
                      <a:endParaRPr lang="hu-HU" sz="3400" dirty="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9CB9C"/>
                    </a:solidFill>
                  </a:tcPr>
                </a:tc>
                <a:tc>
                  <a:txBody>
                    <a:bodyPr/>
                    <a:lstStyle/>
                    <a:p>
                      <a:pPr rtl="0" fontAlgn="t">
                        <a:spcBef>
                          <a:spcPts val="0"/>
                        </a:spcBef>
                        <a:spcAft>
                          <a:spcPts val="0"/>
                        </a:spcAft>
                      </a:pPr>
                      <a:r>
                        <a:rPr lang="hu-HU" sz="1600" b="0" i="0" u="none" strike="noStrike" dirty="0">
                          <a:solidFill>
                            <a:srgbClr val="000000"/>
                          </a:solidFill>
                          <a:effectLst/>
                          <a:latin typeface="Arial" panose="020B0604020202020204" pitchFamily="34" charset="0"/>
                        </a:rPr>
                        <a:t>6</a:t>
                      </a:r>
                      <a:endParaRPr lang="hu-HU" sz="3400" dirty="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9CB9C"/>
                    </a:solidFill>
                  </a:tcPr>
                </a:tc>
                <a:tc>
                  <a:txBody>
                    <a:bodyPr/>
                    <a:lstStyle/>
                    <a:p>
                      <a:pPr fontAlgn="t"/>
                      <a:endParaRPr lang="hu-HU" sz="2200" dirty="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9CB9C"/>
                    </a:solidFill>
                  </a:tcPr>
                </a:tc>
                <a:tc>
                  <a:txBody>
                    <a:bodyPr/>
                    <a:lstStyle/>
                    <a:p>
                      <a:pPr rtl="0" fontAlgn="t">
                        <a:spcBef>
                          <a:spcPts val="0"/>
                        </a:spcBef>
                        <a:spcAft>
                          <a:spcPts val="0"/>
                        </a:spcAft>
                      </a:pPr>
                      <a:r>
                        <a:rPr lang="hu-HU" sz="1600" b="0" i="0" u="none" strike="noStrike" dirty="0">
                          <a:solidFill>
                            <a:srgbClr val="000000"/>
                          </a:solidFill>
                          <a:effectLst/>
                          <a:latin typeface="Arial" panose="020B0604020202020204" pitchFamily="34" charset="0"/>
                        </a:rPr>
                        <a:t>6,5 ha</a:t>
                      </a:r>
                      <a:endParaRPr lang="hu-HU" sz="3400" dirty="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9CB9C"/>
                    </a:solidFill>
                  </a:tcPr>
                </a:tc>
                <a:tc>
                  <a:txBody>
                    <a:bodyPr/>
                    <a:lstStyle/>
                    <a:p>
                      <a:pPr rtl="0" fontAlgn="t">
                        <a:spcBef>
                          <a:spcPts val="0"/>
                        </a:spcBef>
                        <a:spcAft>
                          <a:spcPts val="0"/>
                        </a:spcAft>
                      </a:pPr>
                      <a:r>
                        <a:rPr lang="hu-HU" sz="1600" b="0" i="0" u="none" strike="noStrike" dirty="0">
                          <a:solidFill>
                            <a:srgbClr val="000000"/>
                          </a:solidFill>
                          <a:effectLst/>
                          <a:latin typeface="Arial" panose="020B0604020202020204" pitchFamily="34" charset="0"/>
                        </a:rPr>
                        <a:t>60%</a:t>
                      </a:r>
                      <a:endParaRPr lang="hu-HU" sz="3400" dirty="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9CB9C"/>
                    </a:solidFill>
                  </a:tcPr>
                </a:tc>
                <a:extLst>
                  <a:ext uri="{0D108BD9-81ED-4DB2-BD59-A6C34878D82A}">
                    <a16:rowId xmlns:a16="http://schemas.microsoft.com/office/drawing/2014/main" val="10001"/>
                  </a:ext>
                </a:extLst>
              </a:tr>
              <a:tr h="609941">
                <a:tc>
                  <a:txBody>
                    <a:bodyPr/>
                    <a:lstStyle/>
                    <a:p>
                      <a:pPr rtl="0" fontAlgn="t">
                        <a:spcBef>
                          <a:spcPts val="0"/>
                        </a:spcBef>
                        <a:spcAft>
                          <a:spcPts val="0"/>
                        </a:spcAft>
                      </a:pPr>
                      <a:r>
                        <a:rPr lang="hu-HU" sz="1600" b="0" i="0" u="none" strike="noStrike">
                          <a:solidFill>
                            <a:srgbClr val="000000"/>
                          </a:solidFill>
                          <a:effectLst/>
                          <a:latin typeface="Arial" panose="020B0604020202020204" pitchFamily="34" charset="0"/>
                        </a:rPr>
                        <a:t>Szegletes lednek</a:t>
                      </a:r>
                      <a:endParaRPr lang="hu-HU" sz="340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FBB82"/>
                    </a:solidFill>
                  </a:tcPr>
                </a:tc>
                <a:tc>
                  <a:txBody>
                    <a:bodyPr/>
                    <a:lstStyle/>
                    <a:p>
                      <a:pPr rtl="0" fontAlgn="t">
                        <a:spcBef>
                          <a:spcPts val="0"/>
                        </a:spcBef>
                        <a:spcAft>
                          <a:spcPts val="0"/>
                        </a:spcAft>
                      </a:pPr>
                      <a:r>
                        <a:rPr lang="hu-HU" sz="1600" b="0" i="0" u="none" strike="noStrike">
                          <a:solidFill>
                            <a:srgbClr val="000000"/>
                          </a:solidFill>
                          <a:effectLst/>
                          <a:latin typeface="Arial" panose="020B0604020202020204" pitchFamily="34" charset="0"/>
                        </a:rPr>
                        <a:t>2</a:t>
                      </a:r>
                      <a:endParaRPr lang="hu-HU" sz="340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FBB82"/>
                    </a:solidFill>
                  </a:tcPr>
                </a:tc>
                <a:tc>
                  <a:txBody>
                    <a:bodyPr/>
                    <a:lstStyle/>
                    <a:p>
                      <a:pPr rtl="0" fontAlgn="t">
                        <a:spcBef>
                          <a:spcPts val="0"/>
                        </a:spcBef>
                        <a:spcAft>
                          <a:spcPts val="0"/>
                        </a:spcAft>
                      </a:pPr>
                      <a:r>
                        <a:rPr lang="hu-HU" sz="1600" b="0" i="0" u="none" strike="noStrike" dirty="0">
                          <a:solidFill>
                            <a:srgbClr val="000000"/>
                          </a:solidFill>
                          <a:effectLst/>
                          <a:latin typeface="Arial" panose="020B0604020202020204" pitchFamily="34" charset="0"/>
                        </a:rPr>
                        <a:t>6</a:t>
                      </a:r>
                      <a:endParaRPr lang="hu-HU" sz="3400" dirty="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FBB82"/>
                    </a:solidFill>
                  </a:tcPr>
                </a:tc>
                <a:tc>
                  <a:txBody>
                    <a:bodyPr/>
                    <a:lstStyle/>
                    <a:p>
                      <a:pPr rtl="0" fontAlgn="t">
                        <a:spcBef>
                          <a:spcPts val="0"/>
                        </a:spcBef>
                        <a:spcAft>
                          <a:spcPts val="0"/>
                        </a:spcAft>
                      </a:pPr>
                      <a:r>
                        <a:rPr lang="hu-HU" sz="1600" b="0" i="0" u="none" strike="noStrike" dirty="0">
                          <a:solidFill>
                            <a:srgbClr val="000000"/>
                          </a:solidFill>
                          <a:effectLst/>
                          <a:latin typeface="Arial" panose="020B0604020202020204" pitchFamily="34" charset="0"/>
                        </a:rPr>
                        <a:t>6</a:t>
                      </a:r>
                      <a:endParaRPr lang="hu-HU" sz="3400" dirty="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FBB82"/>
                    </a:solidFill>
                  </a:tcPr>
                </a:tc>
                <a:tc>
                  <a:txBody>
                    <a:bodyPr/>
                    <a:lstStyle/>
                    <a:p>
                      <a:pPr fontAlgn="t"/>
                      <a:endParaRPr lang="hu-HU" sz="3400" dirty="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FBB82"/>
                    </a:solidFill>
                  </a:tcPr>
                </a:tc>
                <a:tc>
                  <a:txBody>
                    <a:bodyPr/>
                    <a:lstStyle/>
                    <a:p>
                      <a:pPr rtl="0" fontAlgn="t">
                        <a:spcBef>
                          <a:spcPts val="0"/>
                        </a:spcBef>
                        <a:spcAft>
                          <a:spcPts val="0"/>
                        </a:spcAft>
                      </a:pPr>
                      <a:r>
                        <a:rPr lang="hu-HU" sz="1600" b="0" i="0" u="none" strike="noStrike">
                          <a:solidFill>
                            <a:srgbClr val="000000"/>
                          </a:solidFill>
                          <a:effectLst/>
                          <a:latin typeface="Arial" panose="020B0604020202020204" pitchFamily="34" charset="0"/>
                        </a:rPr>
                        <a:t>66%</a:t>
                      </a:r>
                      <a:endParaRPr lang="hu-HU" sz="340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FBB82"/>
                    </a:solidFill>
                  </a:tcPr>
                </a:tc>
                <a:extLst>
                  <a:ext uri="{0D108BD9-81ED-4DB2-BD59-A6C34878D82A}">
                    <a16:rowId xmlns:a16="http://schemas.microsoft.com/office/drawing/2014/main" val="10002"/>
                  </a:ext>
                </a:extLst>
              </a:tr>
              <a:tr h="575897">
                <a:tc>
                  <a:txBody>
                    <a:bodyPr/>
                    <a:lstStyle/>
                    <a:p>
                      <a:pPr rtl="0" fontAlgn="t">
                        <a:spcBef>
                          <a:spcPts val="0"/>
                        </a:spcBef>
                        <a:spcAft>
                          <a:spcPts val="0"/>
                        </a:spcAft>
                      </a:pPr>
                      <a:r>
                        <a:rPr lang="hu-HU" sz="1600" b="0" i="0" u="none" strike="noStrike" dirty="0">
                          <a:solidFill>
                            <a:srgbClr val="000000"/>
                          </a:solidFill>
                          <a:effectLst/>
                          <a:latin typeface="Arial" panose="020B0604020202020204" pitchFamily="34" charset="0"/>
                        </a:rPr>
                        <a:t>Homoki bab</a:t>
                      </a:r>
                      <a:endParaRPr lang="hu-HU" sz="3400" dirty="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FBB82"/>
                    </a:solidFill>
                  </a:tcPr>
                </a:tc>
                <a:tc>
                  <a:txBody>
                    <a:bodyPr/>
                    <a:lstStyle/>
                    <a:p>
                      <a:pPr rtl="0" fontAlgn="t">
                        <a:spcBef>
                          <a:spcPts val="0"/>
                        </a:spcBef>
                        <a:spcAft>
                          <a:spcPts val="0"/>
                        </a:spcAft>
                      </a:pPr>
                      <a:r>
                        <a:rPr lang="hu-HU" sz="1600" b="0" i="0" u="none" strike="noStrike">
                          <a:solidFill>
                            <a:srgbClr val="000000"/>
                          </a:solidFill>
                          <a:effectLst/>
                          <a:latin typeface="Arial" panose="020B0604020202020204" pitchFamily="34" charset="0"/>
                        </a:rPr>
                        <a:t>10+</a:t>
                      </a:r>
                      <a:endParaRPr lang="hu-HU" sz="340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FBB82"/>
                    </a:solidFill>
                  </a:tcPr>
                </a:tc>
                <a:tc>
                  <a:txBody>
                    <a:bodyPr/>
                    <a:lstStyle/>
                    <a:p>
                      <a:pPr rtl="0" fontAlgn="t">
                        <a:spcBef>
                          <a:spcPts val="0"/>
                        </a:spcBef>
                        <a:spcAft>
                          <a:spcPts val="0"/>
                        </a:spcAft>
                      </a:pPr>
                      <a:r>
                        <a:rPr lang="hu-HU" sz="1600" b="0" i="0" u="none" strike="noStrike" dirty="0">
                          <a:solidFill>
                            <a:srgbClr val="000000"/>
                          </a:solidFill>
                          <a:effectLst/>
                          <a:latin typeface="Arial" panose="020B0604020202020204" pitchFamily="34" charset="0"/>
                        </a:rPr>
                        <a:t>8</a:t>
                      </a:r>
                      <a:endParaRPr lang="hu-HU" sz="3400" dirty="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FBB82"/>
                    </a:solidFill>
                  </a:tcPr>
                </a:tc>
                <a:tc>
                  <a:txBody>
                    <a:bodyPr/>
                    <a:lstStyle/>
                    <a:p>
                      <a:pPr rtl="0" fontAlgn="t">
                        <a:spcBef>
                          <a:spcPts val="0"/>
                        </a:spcBef>
                        <a:spcAft>
                          <a:spcPts val="0"/>
                        </a:spcAft>
                      </a:pPr>
                      <a:r>
                        <a:rPr lang="hu-HU" sz="1600" b="0" i="0" u="none" strike="noStrike" dirty="0">
                          <a:solidFill>
                            <a:srgbClr val="000000"/>
                          </a:solidFill>
                          <a:effectLst/>
                          <a:latin typeface="Arial" panose="020B0604020202020204" pitchFamily="34" charset="0"/>
                        </a:rPr>
                        <a:t>6</a:t>
                      </a:r>
                      <a:endParaRPr lang="hu-HU" sz="3400" dirty="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FBB82"/>
                    </a:solidFill>
                  </a:tcPr>
                </a:tc>
                <a:tc>
                  <a:txBody>
                    <a:bodyPr/>
                    <a:lstStyle/>
                    <a:p>
                      <a:pPr rtl="0" fontAlgn="t">
                        <a:spcBef>
                          <a:spcPts val="0"/>
                        </a:spcBef>
                        <a:spcAft>
                          <a:spcPts val="0"/>
                        </a:spcAft>
                      </a:pPr>
                      <a:r>
                        <a:rPr lang="hu-HU" sz="1600" b="0" i="0" u="none" strike="noStrike" dirty="0">
                          <a:solidFill>
                            <a:srgbClr val="000000"/>
                          </a:solidFill>
                          <a:effectLst/>
                          <a:latin typeface="Arial" panose="020B0604020202020204" pitchFamily="34" charset="0"/>
                        </a:rPr>
                        <a:t>1000 m</a:t>
                      </a:r>
                      <a:r>
                        <a:rPr lang="hu-HU" sz="1600" b="0" i="0" u="none" strike="noStrike" baseline="30000" dirty="0">
                          <a:solidFill>
                            <a:srgbClr val="000000"/>
                          </a:solidFill>
                          <a:effectLst/>
                          <a:latin typeface="Arial" panose="020B0604020202020204" pitchFamily="34" charset="0"/>
                        </a:rPr>
                        <a:t>2</a:t>
                      </a:r>
                      <a:endParaRPr lang="hu-HU" sz="3400" baseline="30000" dirty="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FBB82"/>
                    </a:solidFill>
                  </a:tcPr>
                </a:tc>
                <a:tc>
                  <a:txBody>
                    <a:bodyPr/>
                    <a:lstStyle/>
                    <a:p>
                      <a:pPr rtl="0" fontAlgn="t">
                        <a:spcBef>
                          <a:spcPts val="0"/>
                        </a:spcBef>
                        <a:spcAft>
                          <a:spcPts val="0"/>
                        </a:spcAft>
                      </a:pPr>
                      <a:r>
                        <a:rPr lang="hu-HU" sz="1600" b="0" i="0" u="none" strike="noStrike">
                          <a:solidFill>
                            <a:srgbClr val="000000"/>
                          </a:solidFill>
                          <a:effectLst/>
                          <a:latin typeface="Arial" panose="020B0604020202020204" pitchFamily="34" charset="0"/>
                        </a:rPr>
                        <a:t>75%</a:t>
                      </a:r>
                      <a:endParaRPr lang="hu-HU" sz="340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FBB82"/>
                    </a:solidFill>
                  </a:tcPr>
                </a:tc>
                <a:extLst>
                  <a:ext uri="{0D108BD9-81ED-4DB2-BD59-A6C34878D82A}">
                    <a16:rowId xmlns:a16="http://schemas.microsoft.com/office/drawing/2014/main" val="10003"/>
                  </a:ext>
                </a:extLst>
              </a:tr>
              <a:tr h="575897">
                <a:tc>
                  <a:txBody>
                    <a:bodyPr/>
                    <a:lstStyle/>
                    <a:p>
                      <a:pPr rtl="0" fontAlgn="t">
                        <a:spcBef>
                          <a:spcPts val="0"/>
                        </a:spcBef>
                        <a:spcAft>
                          <a:spcPts val="0"/>
                        </a:spcAft>
                      </a:pPr>
                      <a:r>
                        <a:rPr lang="hu-HU" sz="1600" b="0" i="0" u="none" strike="noStrike" dirty="0">
                          <a:solidFill>
                            <a:srgbClr val="000000"/>
                          </a:solidFill>
                          <a:effectLst/>
                          <a:latin typeface="Arial" panose="020B0604020202020204" pitchFamily="34" charset="0"/>
                        </a:rPr>
                        <a:t>Zöld-borsó</a:t>
                      </a:r>
                      <a:endParaRPr lang="hu-HU" sz="3400" dirty="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FBB82"/>
                    </a:solidFill>
                  </a:tcPr>
                </a:tc>
                <a:tc>
                  <a:txBody>
                    <a:bodyPr/>
                    <a:lstStyle/>
                    <a:p>
                      <a:pPr rtl="0" fontAlgn="t">
                        <a:spcBef>
                          <a:spcPts val="0"/>
                        </a:spcBef>
                        <a:spcAft>
                          <a:spcPts val="0"/>
                        </a:spcAft>
                      </a:pPr>
                      <a:r>
                        <a:rPr lang="hu-HU" sz="1600" b="0" i="0" u="none" strike="noStrike">
                          <a:solidFill>
                            <a:srgbClr val="000000"/>
                          </a:solidFill>
                          <a:effectLst/>
                          <a:latin typeface="Arial" panose="020B0604020202020204" pitchFamily="34" charset="0"/>
                        </a:rPr>
                        <a:t>5</a:t>
                      </a:r>
                      <a:endParaRPr lang="hu-HU" sz="340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FBB82"/>
                    </a:solidFill>
                  </a:tcPr>
                </a:tc>
                <a:tc>
                  <a:txBody>
                    <a:bodyPr/>
                    <a:lstStyle/>
                    <a:p>
                      <a:pPr rtl="0" fontAlgn="t">
                        <a:spcBef>
                          <a:spcPts val="0"/>
                        </a:spcBef>
                        <a:spcAft>
                          <a:spcPts val="0"/>
                        </a:spcAft>
                      </a:pPr>
                      <a:r>
                        <a:rPr lang="hu-HU" sz="1600" b="0" i="0" u="none" strike="noStrike">
                          <a:solidFill>
                            <a:srgbClr val="000000"/>
                          </a:solidFill>
                          <a:effectLst/>
                          <a:latin typeface="Arial" panose="020B0604020202020204" pitchFamily="34" charset="0"/>
                        </a:rPr>
                        <a:t>7+1</a:t>
                      </a:r>
                      <a:endParaRPr lang="hu-HU" sz="340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FBB82"/>
                    </a:solidFill>
                  </a:tcPr>
                </a:tc>
                <a:tc>
                  <a:txBody>
                    <a:bodyPr/>
                    <a:lstStyle/>
                    <a:p>
                      <a:pPr rtl="0" fontAlgn="t">
                        <a:spcBef>
                          <a:spcPts val="0"/>
                        </a:spcBef>
                        <a:spcAft>
                          <a:spcPts val="0"/>
                        </a:spcAft>
                      </a:pPr>
                      <a:r>
                        <a:rPr lang="hu-HU" sz="1600" b="0" i="0" u="none" strike="noStrike" dirty="0">
                          <a:solidFill>
                            <a:srgbClr val="000000"/>
                          </a:solidFill>
                          <a:effectLst/>
                          <a:latin typeface="Arial" panose="020B0604020202020204" pitchFamily="34" charset="0"/>
                        </a:rPr>
                        <a:t>7(cukor-borsó)</a:t>
                      </a:r>
                      <a:endParaRPr lang="hu-HU" sz="3400" dirty="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FBB82"/>
                    </a:solidFill>
                  </a:tcPr>
                </a:tc>
                <a:tc>
                  <a:txBody>
                    <a:bodyPr/>
                    <a:lstStyle/>
                    <a:p>
                      <a:pPr rtl="0" fontAlgn="t">
                        <a:spcBef>
                          <a:spcPts val="0"/>
                        </a:spcBef>
                        <a:spcAft>
                          <a:spcPts val="0"/>
                        </a:spcAft>
                      </a:pPr>
                      <a:r>
                        <a:rPr lang="hu-HU" sz="1600" b="0" i="0" u="none" strike="noStrike" dirty="0">
                          <a:solidFill>
                            <a:srgbClr val="000000"/>
                          </a:solidFill>
                          <a:effectLst/>
                          <a:latin typeface="Arial" panose="020B0604020202020204" pitchFamily="34" charset="0"/>
                        </a:rPr>
                        <a:t>4 ha</a:t>
                      </a:r>
                      <a:r>
                        <a:rPr lang="hu-HU" sz="1600" b="0" i="0" u="none" strike="noStrike" baseline="0" dirty="0">
                          <a:solidFill>
                            <a:srgbClr val="000000"/>
                          </a:solidFill>
                          <a:effectLst/>
                          <a:latin typeface="Arial" panose="020B0604020202020204" pitchFamily="34" charset="0"/>
                        </a:rPr>
                        <a:t> </a:t>
                      </a:r>
                      <a:r>
                        <a:rPr lang="hu-HU" sz="1600" b="0" i="0" u="none" strike="noStrike" dirty="0">
                          <a:solidFill>
                            <a:srgbClr val="000000"/>
                          </a:solidFill>
                          <a:effectLst/>
                          <a:latin typeface="Arial" panose="020B0604020202020204" pitchFamily="34" charset="0"/>
                        </a:rPr>
                        <a:t>(sár-gaborsó)</a:t>
                      </a:r>
                      <a:endParaRPr lang="hu-HU" sz="3400" dirty="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FBB82"/>
                    </a:solidFill>
                  </a:tcPr>
                </a:tc>
                <a:tc>
                  <a:txBody>
                    <a:bodyPr/>
                    <a:lstStyle/>
                    <a:p>
                      <a:pPr rtl="0" fontAlgn="t">
                        <a:spcBef>
                          <a:spcPts val="0"/>
                        </a:spcBef>
                        <a:spcAft>
                          <a:spcPts val="0"/>
                        </a:spcAft>
                      </a:pPr>
                      <a:r>
                        <a:rPr lang="hu-HU" sz="1600" b="0" i="0" u="none" strike="noStrike">
                          <a:solidFill>
                            <a:srgbClr val="000000"/>
                          </a:solidFill>
                          <a:effectLst/>
                          <a:latin typeface="Arial" panose="020B0604020202020204" pitchFamily="34" charset="0"/>
                        </a:rPr>
                        <a:t>75%</a:t>
                      </a:r>
                      <a:endParaRPr lang="hu-HU" sz="340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FBB82"/>
                    </a:solidFill>
                  </a:tcPr>
                </a:tc>
                <a:extLst>
                  <a:ext uri="{0D108BD9-81ED-4DB2-BD59-A6C34878D82A}">
                    <a16:rowId xmlns:a16="http://schemas.microsoft.com/office/drawing/2014/main" val="10004"/>
                  </a:ext>
                </a:extLst>
              </a:tr>
              <a:tr h="371638">
                <a:tc>
                  <a:txBody>
                    <a:bodyPr/>
                    <a:lstStyle/>
                    <a:p>
                      <a:pPr rtl="0" fontAlgn="t">
                        <a:spcBef>
                          <a:spcPts val="0"/>
                        </a:spcBef>
                        <a:spcAft>
                          <a:spcPts val="0"/>
                        </a:spcAft>
                      </a:pPr>
                      <a:r>
                        <a:rPr lang="hu-HU" sz="1600" b="0" i="0" u="none" strike="noStrike">
                          <a:solidFill>
                            <a:srgbClr val="000000"/>
                          </a:solidFill>
                          <a:effectLst/>
                          <a:latin typeface="Arial" panose="020B0604020202020204" pitchFamily="34" charset="0"/>
                        </a:rPr>
                        <a:t>Lóbab</a:t>
                      </a:r>
                      <a:endParaRPr lang="hu-HU" sz="340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FBB82"/>
                    </a:solidFill>
                  </a:tcPr>
                </a:tc>
                <a:tc>
                  <a:txBody>
                    <a:bodyPr/>
                    <a:lstStyle/>
                    <a:p>
                      <a:pPr rtl="0" fontAlgn="t">
                        <a:spcBef>
                          <a:spcPts val="0"/>
                        </a:spcBef>
                        <a:spcAft>
                          <a:spcPts val="0"/>
                        </a:spcAft>
                      </a:pPr>
                      <a:r>
                        <a:rPr lang="hu-HU" sz="1600" b="0" i="0" u="none" strike="noStrike">
                          <a:solidFill>
                            <a:srgbClr val="000000"/>
                          </a:solidFill>
                          <a:effectLst/>
                          <a:latin typeface="Arial" panose="020B0604020202020204" pitchFamily="34" charset="0"/>
                        </a:rPr>
                        <a:t>3</a:t>
                      </a:r>
                      <a:endParaRPr lang="hu-HU" sz="340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FBB82"/>
                    </a:solidFill>
                  </a:tcPr>
                </a:tc>
                <a:tc>
                  <a:txBody>
                    <a:bodyPr/>
                    <a:lstStyle/>
                    <a:p>
                      <a:pPr rtl="0" fontAlgn="t">
                        <a:spcBef>
                          <a:spcPts val="0"/>
                        </a:spcBef>
                        <a:spcAft>
                          <a:spcPts val="0"/>
                        </a:spcAft>
                      </a:pPr>
                      <a:r>
                        <a:rPr lang="hu-HU" sz="1600" b="0" i="0" u="none" strike="noStrike">
                          <a:solidFill>
                            <a:srgbClr val="000000"/>
                          </a:solidFill>
                          <a:effectLst/>
                          <a:latin typeface="Arial" panose="020B0604020202020204" pitchFamily="34" charset="0"/>
                        </a:rPr>
                        <a:t>7</a:t>
                      </a:r>
                      <a:endParaRPr lang="hu-HU" sz="340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FBB82"/>
                    </a:solidFill>
                  </a:tcPr>
                </a:tc>
                <a:tc>
                  <a:txBody>
                    <a:bodyPr/>
                    <a:lstStyle/>
                    <a:p>
                      <a:pPr rtl="0" fontAlgn="t">
                        <a:spcBef>
                          <a:spcPts val="0"/>
                        </a:spcBef>
                        <a:spcAft>
                          <a:spcPts val="0"/>
                        </a:spcAft>
                      </a:pPr>
                      <a:r>
                        <a:rPr lang="hu-HU" sz="1600" b="0" i="0" u="none" strike="noStrike" dirty="0">
                          <a:solidFill>
                            <a:srgbClr val="000000"/>
                          </a:solidFill>
                          <a:effectLst/>
                          <a:latin typeface="Arial" panose="020B0604020202020204" pitchFamily="34" charset="0"/>
                        </a:rPr>
                        <a:t>7</a:t>
                      </a:r>
                      <a:endParaRPr lang="hu-HU" sz="3400" dirty="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FBB82"/>
                    </a:solidFill>
                  </a:tcPr>
                </a:tc>
                <a:tc>
                  <a:txBody>
                    <a:bodyPr/>
                    <a:lstStyle/>
                    <a:p>
                      <a:pPr fontAlgn="t"/>
                      <a:endParaRPr lang="hu-HU" sz="1800" dirty="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FBB82"/>
                    </a:solidFill>
                  </a:tcPr>
                </a:tc>
                <a:tc>
                  <a:txBody>
                    <a:bodyPr/>
                    <a:lstStyle/>
                    <a:p>
                      <a:pPr rtl="0" fontAlgn="t">
                        <a:spcBef>
                          <a:spcPts val="0"/>
                        </a:spcBef>
                        <a:spcAft>
                          <a:spcPts val="0"/>
                        </a:spcAft>
                      </a:pPr>
                      <a:r>
                        <a:rPr lang="hu-HU" sz="1600" b="0" i="0" u="none" strike="noStrike" dirty="0">
                          <a:solidFill>
                            <a:srgbClr val="000000"/>
                          </a:solidFill>
                          <a:effectLst/>
                          <a:latin typeface="Arial" panose="020B0604020202020204" pitchFamily="34" charset="0"/>
                        </a:rPr>
                        <a:t>85%</a:t>
                      </a:r>
                      <a:endParaRPr lang="hu-HU" sz="3400" dirty="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FBB82"/>
                    </a:solidFill>
                  </a:tcPr>
                </a:tc>
                <a:extLst>
                  <a:ext uri="{0D108BD9-81ED-4DB2-BD59-A6C34878D82A}">
                    <a16:rowId xmlns:a16="http://schemas.microsoft.com/office/drawing/2014/main" val="10005"/>
                  </a:ext>
                </a:extLst>
              </a:tr>
              <a:tr h="337595">
                <a:tc>
                  <a:txBody>
                    <a:bodyPr/>
                    <a:lstStyle/>
                    <a:p>
                      <a:pPr rtl="0" fontAlgn="t">
                        <a:spcBef>
                          <a:spcPts val="0"/>
                        </a:spcBef>
                        <a:spcAft>
                          <a:spcPts val="0"/>
                        </a:spcAft>
                      </a:pPr>
                      <a:r>
                        <a:rPr lang="hu-HU" sz="1600" b="0" i="0" u="none" strike="noStrike">
                          <a:solidFill>
                            <a:srgbClr val="000000"/>
                          </a:solidFill>
                          <a:effectLst/>
                          <a:latin typeface="Arial" panose="020B0604020202020204" pitchFamily="34" charset="0"/>
                        </a:rPr>
                        <a:t>Holdbab</a:t>
                      </a:r>
                      <a:endParaRPr lang="hu-HU" sz="340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FBB82"/>
                    </a:solidFill>
                  </a:tcPr>
                </a:tc>
                <a:tc>
                  <a:txBody>
                    <a:bodyPr/>
                    <a:lstStyle/>
                    <a:p>
                      <a:pPr rtl="0" fontAlgn="t">
                        <a:spcBef>
                          <a:spcPts val="0"/>
                        </a:spcBef>
                        <a:spcAft>
                          <a:spcPts val="0"/>
                        </a:spcAft>
                      </a:pPr>
                      <a:r>
                        <a:rPr lang="hu-HU" sz="1600" b="0" i="0" u="none" strike="noStrike">
                          <a:solidFill>
                            <a:srgbClr val="000000"/>
                          </a:solidFill>
                          <a:effectLst/>
                          <a:latin typeface="Arial" panose="020B0604020202020204" pitchFamily="34" charset="0"/>
                        </a:rPr>
                        <a:t>1</a:t>
                      </a:r>
                      <a:endParaRPr lang="hu-HU" sz="340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FBB82"/>
                    </a:solidFill>
                  </a:tcPr>
                </a:tc>
                <a:tc>
                  <a:txBody>
                    <a:bodyPr/>
                    <a:lstStyle/>
                    <a:p>
                      <a:pPr rtl="0" fontAlgn="t">
                        <a:spcBef>
                          <a:spcPts val="0"/>
                        </a:spcBef>
                        <a:spcAft>
                          <a:spcPts val="0"/>
                        </a:spcAft>
                      </a:pPr>
                      <a:r>
                        <a:rPr lang="hu-HU" sz="1600" b="0" i="0" u="none" strike="noStrike" dirty="0">
                          <a:solidFill>
                            <a:srgbClr val="000000"/>
                          </a:solidFill>
                          <a:effectLst/>
                          <a:latin typeface="Arial" panose="020B0604020202020204" pitchFamily="34" charset="0"/>
                        </a:rPr>
                        <a:t>3</a:t>
                      </a:r>
                      <a:endParaRPr lang="hu-HU" sz="3400" dirty="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FBB82"/>
                    </a:solidFill>
                  </a:tcPr>
                </a:tc>
                <a:tc>
                  <a:txBody>
                    <a:bodyPr/>
                    <a:lstStyle/>
                    <a:p>
                      <a:pPr rtl="0" fontAlgn="t">
                        <a:spcBef>
                          <a:spcPts val="0"/>
                        </a:spcBef>
                        <a:spcAft>
                          <a:spcPts val="0"/>
                        </a:spcAft>
                      </a:pPr>
                      <a:r>
                        <a:rPr lang="hu-HU" sz="1600" b="0" i="0" u="none" strike="noStrike" dirty="0">
                          <a:solidFill>
                            <a:srgbClr val="000000"/>
                          </a:solidFill>
                          <a:effectLst/>
                          <a:latin typeface="Arial" panose="020B0604020202020204" pitchFamily="34" charset="0"/>
                        </a:rPr>
                        <a:t>3</a:t>
                      </a:r>
                      <a:endParaRPr lang="hu-HU" sz="3400" dirty="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FBB82"/>
                    </a:solidFill>
                  </a:tcPr>
                </a:tc>
                <a:tc>
                  <a:txBody>
                    <a:bodyPr/>
                    <a:lstStyle/>
                    <a:p>
                      <a:pPr fontAlgn="t"/>
                      <a:endParaRPr lang="hu-HU" sz="1600" dirty="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FBB82"/>
                    </a:solidFill>
                  </a:tcPr>
                </a:tc>
                <a:tc>
                  <a:txBody>
                    <a:bodyPr/>
                    <a:lstStyle/>
                    <a:p>
                      <a:pPr rtl="0" fontAlgn="t">
                        <a:spcBef>
                          <a:spcPts val="0"/>
                        </a:spcBef>
                        <a:spcAft>
                          <a:spcPts val="0"/>
                        </a:spcAft>
                      </a:pPr>
                      <a:r>
                        <a:rPr lang="hu-HU" sz="1600" b="0" i="0" u="none" strike="noStrike" dirty="0">
                          <a:solidFill>
                            <a:srgbClr val="000000"/>
                          </a:solidFill>
                          <a:effectLst/>
                          <a:latin typeface="Arial" panose="020B0604020202020204" pitchFamily="34" charset="0"/>
                        </a:rPr>
                        <a:t>30%</a:t>
                      </a:r>
                      <a:endParaRPr lang="hu-HU" sz="3400" dirty="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FBB82"/>
                    </a:solidFill>
                  </a:tcPr>
                </a:tc>
                <a:extLst>
                  <a:ext uri="{0D108BD9-81ED-4DB2-BD59-A6C34878D82A}">
                    <a16:rowId xmlns:a16="http://schemas.microsoft.com/office/drawing/2014/main" val="10006"/>
                  </a:ext>
                </a:extLst>
              </a:tr>
              <a:tr h="575897">
                <a:tc>
                  <a:txBody>
                    <a:bodyPr/>
                    <a:lstStyle/>
                    <a:p>
                      <a:pPr rtl="0" fontAlgn="t">
                        <a:spcBef>
                          <a:spcPts val="0"/>
                        </a:spcBef>
                        <a:spcAft>
                          <a:spcPts val="0"/>
                        </a:spcAft>
                      </a:pPr>
                      <a:r>
                        <a:rPr lang="hu-HU" sz="1600" b="0" i="0" u="none" strike="noStrike">
                          <a:solidFill>
                            <a:srgbClr val="000000"/>
                          </a:solidFill>
                          <a:effectLst/>
                          <a:latin typeface="Arial" panose="020B0604020202020204" pitchFamily="34" charset="0"/>
                        </a:rPr>
                        <a:t>Edamame szója</a:t>
                      </a:r>
                      <a:endParaRPr lang="hu-HU" sz="340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FBB82"/>
                    </a:solidFill>
                  </a:tcPr>
                </a:tc>
                <a:tc>
                  <a:txBody>
                    <a:bodyPr/>
                    <a:lstStyle/>
                    <a:p>
                      <a:pPr rtl="0" fontAlgn="t">
                        <a:spcBef>
                          <a:spcPts val="0"/>
                        </a:spcBef>
                        <a:spcAft>
                          <a:spcPts val="0"/>
                        </a:spcAft>
                      </a:pPr>
                      <a:r>
                        <a:rPr lang="hu-HU" sz="1600" b="0" i="0" u="none" strike="noStrike">
                          <a:solidFill>
                            <a:srgbClr val="000000"/>
                          </a:solidFill>
                          <a:effectLst/>
                          <a:latin typeface="Arial" panose="020B0604020202020204" pitchFamily="34" charset="0"/>
                        </a:rPr>
                        <a:t>1</a:t>
                      </a:r>
                      <a:endParaRPr lang="hu-HU" sz="340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FBB82"/>
                    </a:solidFill>
                  </a:tcPr>
                </a:tc>
                <a:tc>
                  <a:txBody>
                    <a:bodyPr/>
                    <a:lstStyle/>
                    <a:p>
                      <a:pPr rtl="0" fontAlgn="t">
                        <a:spcBef>
                          <a:spcPts val="0"/>
                        </a:spcBef>
                        <a:spcAft>
                          <a:spcPts val="0"/>
                        </a:spcAft>
                      </a:pPr>
                      <a:r>
                        <a:rPr lang="hu-HU" sz="1600" b="0" i="0" u="none" strike="noStrike" dirty="0">
                          <a:solidFill>
                            <a:srgbClr val="000000"/>
                          </a:solidFill>
                          <a:effectLst/>
                          <a:latin typeface="Arial" panose="020B0604020202020204" pitchFamily="34" charset="0"/>
                        </a:rPr>
                        <a:t>4</a:t>
                      </a:r>
                      <a:endParaRPr lang="hu-HU" sz="3400" dirty="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FBB82"/>
                    </a:solidFill>
                  </a:tcPr>
                </a:tc>
                <a:tc>
                  <a:txBody>
                    <a:bodyPr/>
                    <a:lstStyle/>
                    <a:p>
                      <a:pPr rtl="0" fontAlgn="t">
                        <a:spcBef>
                          <a:spcPts val="0"/>
                        </a:spcBef>
                        <a:spcAft>
                          <a:spcPts val="0"/>
                        </a:spcAft>
                      </a:pPr>
                      <a:r>
                        <a:rPr lang="hu-HU" sz="1600" b="0" i="0" u="none" strike="noStrike" dirty="0">
                          <a:solidFill>
                            <a:srgbClr val="000000"/>
                          </a:solidFill>
                          <a:effectLst/>
                          <a:latin typeface="Arial" panose="020B0604020202020204" pitchFamily="34" charset="0"/>
                        </a:rPr>
                        <a:t>4</a:t>
                      </a:r>
                      <a:endParaRPr lang="hu-HU" sz="3400" dirty="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FBB82"/>
                    </a:solidFill>
                  </a:tcPr>
                </a:tc>
                <a:tc>
                  <a:txBody>
                    <a:bodyPr/>
                    <a:lstStyle/>
                    <a:p>
                      <a:pPr fontAlgn="t"/>
                      <a:endParaRPr lang="hu-HU" sz="2200" dirty="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FBB82"/>
                    </a:solidFill>
                  </a:tcPr>
                </a:tc>
                <a:tc>
                  <a:txBody>
                    <a:bodyPr/>
                    <a:lstStyle/>
                    <a:p>
                      <a:pPr rtl="0" fontAlgn="t">
                        <a:spcBef>
                          <a:spcPts val="0"/>
                        </a:spcBef>
                        <a:spcAft>
                          <a:spcPts val="0"/>
                        </a:spcAft>
                      </a:pPr>
                      <a:r>
                        <a:rPr lang="hu-HU" sz="1600" b="0" i="0" u="none" strike="noStrike" dirty="0">
                          <a:solidFill>
                            <a:srgbClr val="000000"/>
                          </a:solidFill>
                          <a:effectLst/>
                          <a:latin typeface="Arial" panose="020B0604020202020204" pitchFamily="34" charset="0"/>
                        </a:rPr>
                        <a:t>75%</a:t>
                      </a:r>
                      <a:endParaRPr lang="hu-HU" sz="3400" dirty="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FBB82"/>
                    </a:solidFill>
                  </a:tcPr>
                </a:tc>
                <a:extLst>
                  <a:ext uri="{0D108BD9-81ED-4DB2-BD59-A6C34878D82A}">
                    <a16:rowId xmlns:a16="http://schemas.microsoft.com/office/drawing/2014/main" val="10007"/>
                  </a:ext>
                </a:extLst>
              </a:tr>
              <a:tr h="405681">
                <a:tc>
                  <a:txBody>
                    <a:bodyPr/>
                    <a:lstStyle/>
                    <a:p>
                      <a:pPr rtl="0" fontAlgn="t">
                        <a:spcBef>
                          <a:spcPts val="0"/>
                        </a:spcBef>
                        <a:spcAft>
                          <a:spcPts val="0"/>
                        </a:spcAft>
                      </a:pPr>
                      <a:r>
                        <a:rPr lang="hu-HU" sz="1600" b="0" i="0" u="none" strike="noStrike">
                          <a:solidFill>
                            <a:srgbClr val="000000"/>
                          </a:solidFill>
                          <a:effectLst/>
                          <a:latin typeface="Arial" panose="020B0604020202020204" pitchFamily="34" charset="0"/>
                        </a:rPr>
                        <a:t>Lencse</a:t>
                      </a:r>
                      <a:endParaRPr lang="hu-HU" sz="340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FBB82"/>
                    </a:solidFill>
                  </a:tcPr>
                </a:tc>
                <a:tc>
                  <a:txBody>
                    <a:bodyPr/>
                    <a:lstStyle/>
                    <a:p>
                      <a:pPr rtl="0" fontAlgn="t">
                        <a:spcBef>
                          <a:spcPts val="0"/>
                        </a:spcBef>
                        <a:spcAft>
                          <a:spcPts val="0"/>
                        </a:spcAft>
                      </a:pPr>
                      <a:r>
                        <a:rPr lang="hu-HU" sz="1600" b="0" i="0" u="none" strike="noStrike" dirty="0">
                          <a:solidFill>
                            <a:srgbClr val="000000"/>
                          </a:solidFill>
                          <a:effectLst/>
                          <a:latin typeface="Arial" panose="020B0604020202020204" pitchFamily="34" charset="0"/>
                        </a:rPr>
                        <a:t>2</a:t>
                      </a:r>
                      <a:endParaRPr lang="hu-HU" sz="3400" dirty="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FBB82"/>
                    </a:solidFill>
                  </a:tcPr>
                </a:tc>
                <a:tc>
                  <a:txBody>
                    <a:bodyPr/>
                    <a:lstStyle/>
                    <a:p>
                      <a:pPr rtl="0" fontAlgn="t">
                        <a:spcBef>
                          <a:spcPts val="0"/>
                        </a:spcBef>
                        <a:spcAft>
                          <a:spcPts val="0"/>
                        </a:spcAft>
                      </a:pPr>
                      <a:r>
                        <a:rPr lang="hu-HU" sz="1600" b="0" i="0" u="none" strike="noStrike">
                          <a:solidFill>
                            <a:srgbClr val="000000"/>
                          </a:solidFill>
                          <a:effectLst/>
                          <a:latin typeface="Arial" panose="020B0604020202020204" pitchFamily="34" charset="0"/>
                        </a:rPr>
                        <a:t>1 + 1</a:t>
                      </a:r>
                      <a:endParaRPr lang="hu-HU" sz="340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FBB82"/>
                    </a:solidFill>
                  </a:tcPr>
                </a:tc>
                <a:tc>
                  <a:txBody>
                    <a:bodyPr/>
                    <a:lstStyle/>
                    <a:p>
                      <a:pPr fontAlgn="t"/>
                      <a:endParaRPr lang="hu-HU" sz="2000" dirty="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FBB82"/>
                    </a:solidFill>
                  </a:tcPr>
                </a:tc>
                <a:tc>
                  <a:txBody>
                    <a:bodyPr/>
                    <a:lstStyle/>
                    <a:p>
                      <a:pPr rtl="0" fontAlgn="t">
                        <a:spcBef>
                          <a:spcPts val="0"/>
                        </a:spcBef>
                        <a:spcAft>
                          <a:spcPts val="0"/>
                        </a:spcAft>
                      </a:pPr>
                      <a:r>
                        <a:rPr lang="hu-HU" sz="1600" b="0" i="0" u="none" strike="noStrike" dirty="0">
                          <a:solidFill>
                            <a:srgbClr val="000000"/>
                          </a:solidFill>
                          <a:effectLst/>
                          <a:latin typeface="Arial" panose="020B0604020202020204" pitchFamily="34" charset="0"/>
                        </a:rPr>
                        <a:t>201 ha</a:t>
                      </a:r>
                      <a:endParaRPr lang="hu-HU" sz="3400" dirty="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FBB82"/>
                    </a:solidFill>
                  </a:tcPr>
                </a:tc>
                <a:tc>
                  <a:txBody>
                    <a:bodyPr/>
                    <a:lstStyle/>
                    <a:p>
                      <a:pPr rtl="0" fontAlgn="t">
                        <a:spcBef>
                          <a:spcPts val="0"/>
                        </a:spcBef>
                        <a:spcAft>
                          <a:spcPts val="0"/>
                        </a:spcAft>
                      </a:pPr>
                      <a:r>
                        <a:rPr lang="hu-HU" sz="1600" b="0" i="0" u="none" strike="noStrike" dirty="0">
                          <a:solidFill>
                            <a:srgbClr val="000000"/>
                          </a:solidFill>
                          <a:effectLst/>
                          <a:latin typeface="Arial" panose="020B0604020202020204" pitchFamily="34" charset="0"/>
                        </a:rPr>
                        <a:t>100%</a:t>
                      </a:r>
                      <a:endParaRPr lang="hu-HU" sz="3400" dirty="0">
                        <a:effectLst/>
                      </a:endParaRPr>
                    </a:p>
                  </a:txBody>
                  <a:tcPr marL="49646" marR="49646" marT="49646" marB="49646">
                    <a:lnL w="12700" cap="flat" cmpd="sng" algn="ctr">
                      <a:solidFill>
                        <a:srgbClr val="9E9E9E"/>
                      </a:solidFill>
                      <a:prstDash val="solid"/>
                      <a:round/>
                      <a:headEnd type="none" w="med" len="med"/>
                      <a:tailEnd type="none" w="med" len="med"/>
                    </a:lnL>
                    <a:lnR w="12700" cap="flat" cmpd="sng" algn="ctr">
                      <a:solidFill>
                        <a:srgbClr val="9E9E9E"/>
                      </a:solidFill>
                      <a:prstDash val="solid"/>
                      <a:round/>
                      <a:headEnd type="none" w="med" len="med"/>
                      <a:tailEnd type="none" w="med" len="med"/>
                    </a:lnR>
                    <a:lnT w="12700" cap="flat" cmpd="sng" algn="ctr">
                      <a:solidFill>
                        <a:srgbClr val="9E9E9E"/>
                      </a:solidFill>
                      <a:prstDash val="solid"/>
                      <a:round/>
                      <a:headEnd type="none" w="med" len="med"/>
                      <a:tailEnd type="none" w="med" len="med"/>
                    </a:lnT>
                    <a:lnB w="12700" cap="flat" cmpd="sng" algn="ctr">
                      <a:solidFill>
                        <a:srgbClr val="9E9E9E"/>
                      </a:solidFill>
                      <a:prstDash val="solid"/>
                      <a:round/>
                      <a:headEnd type="none" w="med" len="med"/>
                      <a:tailEnd type="none" w="med" len="med"/>
                    </a:lnB>
                    <a:solidFill>
                      <a:srgbClr val="FFBB82"/>
                    </a:solidFill>
                  </a:tcPr>
                </a:tc>
                <a:extLst>
                  <a:ext uri="{0D108BD9-81ED-4DB2-BD59-A6C34878D82A}">
                    <a16:rowId xmlns:a16="http://schemas.microsoft.com/office/drawing/2014/main" val="10008"/>
                  </a:ext>
                </a:extLst>
              </a:tr>
            </a:tbl>
          </a:graphicData>
        </a:graphic>
      </p:graphicFrame>
      <p:pic>
        <p:nvPicPr>
          <p:cNvPr id="7" name="Picture 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95499" y="12002222"/>
            <a:ext cx="5138025" cy="3216602"/>
          </a:xfrm>
          <a:prstGeom prst="rect">
            <a:avLst/>
          </a:prstGeom>
        </p:spPr>
      </p:pic>
      <p:sp>
        <p:nvSpPr>
          <p:cNvPr id="12" name="Rectangle 4"/>
          <p:cNvSpPr>
            <a:spLocks noChangeArrowheads="1"/>
          </p:cNvSpPr>
          <p:nvPr/>
        </p:nvSpPr>
        <p:spPr bwMode="auto">
          <a:xfrm>
            <a:off x="11394938" y="12485723"/>
            <a:ext cx="103192" cy="5486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51065" tIns="25532" rIns="51065" bIns="25532" numCol="1" anchor="ctr" anchorCtr="0" compatLnSpc="1">
            <a:prstTxWarp prst="textNoShape">
              <a:avLst/>
            </a:prstTxWarp>
            <a:spAutoFit/>
          </a:bodyPr>
          <a:lstStyle/>
          <a:p>
            <a:pPr defTabSz="1640599"/>
            <a:endParaRPr lang="hu-HU" sz="3230">
              <a:solidFill>
                <a:prstClr val="black"/>
              </a:solidFill>
              <a:latin typeface="Calibri" panose="020F0502020204030204"/>
            </a:endParaRPr>
          </a:p>
        </p:txBody>
      </p:sp>
      <p:pic>
        <p:nvPicPr>
          <p:cNvPr id="20" name="Picture 19"/>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561815" y="1270200"/>
            <a:ext cx="5908520" cy="3972451"/>
          </a:xfrm>
          <a:prstGeom prst="rect">
            <a:avLst/>
          </a:prstGeom>
        </p:spPr>
      </p:pic>
      <p:pic>
        <p:nvPicPr>
          <p:cNvPr id="24" name="Picture 2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1808175" y="19192625"/>
            <a:ext cx="2775955" cy="859864"/>
          </a:xfrm>
          <a:prstGeom prst="rect">
            <a:avLst/>
          </a:prstGeom>
        </p:spPr>
      </p:pic>
      <p:pic>
        <p:nvPicPr>
          <p:cNvPr id="26" name="Picture 25"/>
          <p:cNvPicPr>
            <a:picLocks noChangeAspect="1"/>
          </p:cNvPicPr>
          <p:nvPr/>
        </p:nvPicPr>
        <p:blipFill rotWithShape="1">
          <a:blip r:embed="rId13" cstate="print">
            <a:extLst>
              <a:ext uri="{28A0092B-C50C-407E-A947-70E740481C1C}">
                <a14:useLocalDpi xmlns:a14="http://schemas.microsoft.com/office/drawing/2010/main" val="0"/>
              </a:ext>
            </a:extLst>
          </a:blip>
          <a:srcRect t="28439" b="33171"/>
          <a:stretch/>
        </p:blipFill>
        <p:spPr>
          <a:xfrm>
            <a:off x="599775" y="10020004"/>
            <a:ext cx="5138025" cy="1972493"/>
          </a:xfrm>
          <a:prstGeom prst="rect">
            <a:avLst/>
          </a:prstGeom>
        </p:spPr>
      </p:pic>
      <p:pic>
        <p:nvPicPr>
          <p:cNvPr id="27" name="Picture 26"/>
          <p:cNvPicPr>
            <a:picLocks noChangeAspect="1"/>
          </p:cNvPicPr>
          <p:nvPr/>
        </p:nvPicPr>
        <p:blipFill rotWithShape="1">
          <a:blip r:embed="rId14" cstate="print">
            <a:extLst>
              <a:ext uri="{28A0092B-C50C-407E-A947-70E740481C1C}">
                <a14:useLocalDpi xmlns:a14="http://schemas.microsoft.com/office/drawing/2010/main" val="0"/>
              </a:ext>
            </a:extLst>
          </a:blip>
          <a:srcRect t="7296"/>
          <a:stretch/>
        </p:blipFill>
        <p:spPr>
          <a:xfrm>
            <a:off x="7016362" y="15788266"/>
            <a:ext cx="3882233" cy="2699224"/>
          </a:xfrm>
          <a:prstGeom prst="rect">
            <a:avLst/>
          </a:prstGeom>
        </p:spPr>
      </p:pic>
      <p:pic>
        <p:nvPicPr>
          <p:cNvPr id="31" name="Picture 30"/>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379730" y="15822952"/>
            <a:ext cx="3593580" cy="2695185"/>
          </a:xfrm>
          <a:prstGeom prst="rect">
            <a:avLst/>
          </a:prstGeom>
        </p:spPr>
      </p:pic>
      <p:pic>
        <p:nvPicPr>
          <p:cNvPr id="32" name="Picture 31"/>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0898595" y="15788576"/>
            <a:ext cx="3585377" cy="2689033"/>
          </a:xfrm>
          <a:prstGeom prst="rect">
            <a:avLst/>
          </a:prstGeom>
        </p:spPr>
      </p:pic>
      <p:pic>
        <p:nvPicPr>
          <p:cNvPr id="15" name="Picture 14"/>
          <p:cNvPicPr>
            <a:picLocks noChangeAspect="1"/>
          </p:cNvPicPr>
          <p:nvPr/>
        </p:nvPicPr>
        <p:blipFill rotWithShape="1">
          <a:blip r:embed="rId17" cstate="print">
            <a:extLst>
              <a:ext uri="{28A0092B-C50C-407E-A947-70E740481C1C}">
                <a14:useLocalDpi xmlns:a14="http://schemas.microsoft.com/office/drawing/2010/main" val="0"/>
              </a:ext>
            </a:extLst>
          </a:blip>
          <a:srcRect t="7994" b="14681"/>
          <a:stretch/>
        </p:blipFill>
        <p:spPr>
          <a:xfrm>
            <a:off x="6230214" y="2662583"/>
            <a:ext cx="2223139" cy="2578592"/>
          </a:xfrm>
          <a:prstGeom prst="rect">
            <a:avLst/>
          </a:prstGeom>
        </p:spPr>
      </p:pic>
      <p:pic>
        <p:nvPicPr>
          <p:cNvPr id="21" name="Picture 20"/>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2305688" y="18416808"/>
            <a:ext cx="987521" cy="956661"/>
          </a:xfrm>
          <a:prstGeom prst="rect">
            <a:avLst/>
          </a:prstGeom>
        </p:spPr>
      </p:pic>
    </p:spTree>
    <p:extLst>
      <p:ext uri="{BB962C8B-B14F-4D97-AF65-F5344CB8AC3E}">
        <p14:creationId xmlns:p14="http://schemas.microsoft.com/office/powerpoint/2010/main" val="3064882815"/>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982233" y="19378131"/>
            <a:ext cx="3446779" cy="591185"/>
          </a:xfrm>
          <a:prstGeom prst="rect">
            <a:avLst/>
          </a:prstGeom>
        </p:spPr>
        <p:txBody>
          <a:bodyPr vert="horz" wrap="square" lIns="0" tIns="66675" rIns="0" bIns="0" rtlCol="0">
            <a:spAutoFit/>
          </a:bodyPr>
          <a:lstStyle/>
          <a:p>
            <a:pPr algn="ctr">
              <a:spcBef>
                <a:spcPts val="525"/>
              </a:spcBef>
            </a:pPr>
            <a:r>
              <a:rPr sz="1500" b="1" spc="50" dirty="0">
                <a:solidFill>
                  <a:srgbClr val="84754E"/>
                </a:solidFill>
                <a:latin typeface="Segoe UI"/>
                <a:cs typeface="Segoe UI"/>
              </a:rPr>
              <a:t>X. </a:t>
            </a:r>
            <a:r>
              <a:rPr sz="1500" b="1" spc="45" dirty="0">
                <a:solidFill>
                  <a:srgbClr val="84754E"/>
                </a:solidFill>
                <a:latin typeface="Segoe UI"/>
                <a:cs typeface="Segoe UI"/>
              </a:rPr>
              <a:t>Magyar </a:t>
            </a:r>
            <a:r>
              <a:rPr sz="1500" b="1" spc="35" dirty="0">
                <a:solidFill>
                  <a:srgbClr val="84754E"/>
                </a:solidFill>
                <a:latin typeface="Segoe UI"/>
                <a:cs typeface="Segoe UI"/>
              </a:rPr>
              <a:t>Tájökológiai</a:t>
            </a:r>
            <a:r>
              <a:rPr sz="1500" b="1" spc="210" dirty="0">
                <a:solidFill>
                  <a:srgbClr val="84754E"/>
                </a:solidFill>
                <a:latin typeface="Segoe UI"/>
                <a:cs typeface="Segoe UI"/>
              </a:rPr>
              <a:t> </a:t>
            </a:r>
            <a:r>
              <a:rPr sz="1500" b="1" spc="45" dirty="0">
                <a:solidFill>
                  <a:srgbClr val="84754E"/>
                </a:solidFill>
                <a:latin typeface="Segoe UI"/>
                <a:cs typeface="Segoe UI"/>
              </a:rPr>
              <a:t>Konferencia</a:t>
            </a:r>
            <a:endParaRPr sz="1500">
              <a:solidFill>
                <a:prstClr val="black"/>
              </a:solidFill>
              <a:latin typeface="Segoe UI"/>
              <a:cs typeface="Segoe UI"/>
            </a:endParaRPr>
          </a:p>
          <a:p>
            <a:pPr marL="16510" algn="ctr">
              <a:spcBef>
                <a:spcPts val="425"/>
              </a:spcBef>
            </a:pPr>
            <a:r>
              <a:rPr sz="1500" b="1" spc="-20" dirty="0">
                <a:solidFill>
                  <a:srgbClr val="84754E"/>
                </a:solidFill>
                <a:latin typeface="Segoe UI"/>
                <a:cs typeface="Segoe UI"/>
              </a:rPr>
              <a:t>2024. </a:t>
            </a:r>
            <a:r>
              <a:rPr sz="1500" b="1" spc="-25" dirty="0">
                <a:solidFill>
                  <a:srgbClr val="84754E"/>
                </a:solidFill>
                <a:latin typeface="Segoe UI"/>
                <a:cs typeface="Segoe UI"/>
              </a:rPr>
              <a:t>Szeptember</a:t>
            </a:r>
            <a:r>
              <a:rPr sz="1500" b="1" spc="-120" dirty="0">
                <a:solidFill>
                  <a:srgbClr val="84754E"/>
                </a:solidFill>
                <a:latin typeface="Segoe UI"/>
                <a:cs typeface="Segoe UI"/>
              </a:rPr>
              <a:t> </a:t>
            </a:r>
            <a:r>
              <a:rPr sz="1500" b="1" spc="-20" dirty="0">
                <a:solidFill>
                  <a:srgbClr val="84754E"/>
                </a:solidFill>
                <a:latin typeface="Segoe UI"/>
                <a:cs typeface="Segoe UI"/>
              </a:rPr>
              <a:t>5-6.</a:t>
            </a:r>
            <a:endParaRPr sz="1500">
              <a:solidFill>
                <a:prstClr val="black"/>
              </a:solidFill>
              <a:latin typeface="Segoe UI"/>
              <a:cs typeface="Segoe UI"/>
            </a:endParaRPr>
          </a:p>
        </p:txBody>
      </p:sp>
      <p:sp>
        <p:nvSpPr>
          <p:cNvPr id="3" name="object 3"/>
          <p:cNvSpPr txBox="1"/>
          <p:nvPr/>
        </p:nvSpPr>
        <p:spPr>
          <a:xfrm>
            <a:off x="669973" y="6203479"/>
            <a:ext cx="6578600" cy="1056640"/>
          </a:xfrm>
          <a:prstGeom prst="rect">
            <a:avLst/>
          </a:prstGeom>
        </p:spPr>
        <p:txBody>
          <a:bodyPr vert="horz" wrap="square" lIns="0" tIns="12065" rIns="0" bIns="0" rtlCol="0">
            <a:spAutoFit/>
          </a:bodyPr>
          <a:lstStyle/>
          <a:p>
            <a:pPr marL="128270" marR="121285" algn="ctr">
              <a:lnSpc>
                <a:spcPct val="102499"/>
              </a:lnSpc>
              <a:spcBef>
                <a:spcPts val="95"/>
              </a:spcBef>
            </a:pPr>
            <a:r>
              <a:rPr sz="1100" b="1" i="1" spc="15" dirty="0">
                <a:solidFill>
                  <a:srgbClr val="4F6128"/>
                </a:solidFill>
                <a:latin typeface="Calibri"/>
                <a:cs typeface="Calibri"/>
              </a:rPr>
              <a:t>A </a:t>
            </a:r>
            <a:r>
              <a:rPr sz="1100" b="1" i="1" dirty="0">
                <a:solidFill>
                  <a:srgbClr val="4F6128"/>
                </a:solidFill>
                <a:latin typeface="Calibri"/>
                <a:cs typeface="Calibri"/>
              </a:rPr>
              <a:t>kertek </a:t>
            </a:r>
            <a:r>
              <a:rPr sz="1100" b="1" i="1" spc="10" dirty="0">
                <a:solidFill>
                  <a:srgbClr val="4F6128"/>
                </a:solidFill>
                <a:latin typeface="Calibri"/>
                <a:cs typeface="Calibri"/>
              </a:rPr>
              <a:t>a </a:t>
            </a:r>
            <a:r>
              <a:rPr sz="1100" b="1" i="1" spc="5" dirty="0">
                <a:solidFill>
                  <a:srgbClr val="4F6128"/>
                </a:solidFill>
                <a:latin typeface="Calibri"/>
                <a:cs typeface="Calibri"/>
              </a:rPr>
              <a:t>létesülésük időszakában </a:t>
            </a:r>
            <a:r>
              <a:rPr sz="1100" b="1" i="1" spc="10" dirty="0">
                <a:solidFill>
                  <a:srgbClr val="4F6128"/>
                </a:solidFill>
                <a:latin typeface="Calibri"/>
                <a:cs typeface="Calibri"/>
              </a:rPr>
              <a:t>a </a:t>
            </a:r>
            <a:r>
              <a:rPr sz="1100" b="1" i="1" spc="5" dirty="0">
                <a:solidFill>
                  <a:srgbClr val="4F6128"/>
                </a:solidFill>
                <a:latin typeface="Calibri"/>
                <a:cs typeface="Calibri"/>
              </a:rPr>
              <a:t>település </a:t>
            </a:r>
            <a:r>
              <a:rPr sz="1100" b="1" i="1" spc="10" dirty="0">
                <a:solidFill>
                  <a:srgbClr val="4F6128"/>
                </a:solidFill>
                <a:latin typeface="Calibri"/>
                <a:cs typeface="Calibri"/>
              </a:rPr>
              <a:t>határában </a:t>
            </a:r>
            <a:r>
              <a:rPr sz="1100" b="1" i="1" dirty="0">
                <a:solidFill>
                  <a:srgbClr val="4F6128"/>
                </a:solidFill>
                <a:latin typeface="Calibri"/>
                <a:cs typeface="Calibri"/>
              </a:rPr>
              <a:t>helyezkedtek </a:t>
            </a:r>
            <a:r>
              <a:rPr sz="1100" b="1" i="1" spc="5" dirty="0">
                <a:solidFill>
                  <a:srgbClr val="4F6128"/>
                </a:solidFill>
                <a:latin typeface="Calibri"/>
                <a:cs typeface="Calibri"/>
              </a:rPr>
              <a:t>el, </a:t>
            </a:r>
            <a:r>
              <a:rPr sz="1100" b="1" i="1" spc="10" dirty="0">
                <a:solidFill>
                  <a:srgbClr val="4F6128"/>
                </a:solidFill>
                <a:latin typeface="Calibri"/>
                <a:cs typeface="Calibri"/>
              </a:rPr>
              <a:t>azonban a </a:t>
            </a:r>
            <a:r>
              <a:rPr sz="1100" b="1" i="1" spc="5" dirty="0">
                <a:solidFill>
                  <a:srgbClr val="4F6128"/>
                </a:solidFill>
                <a:latin typeface="Calibri"/>
                <a:cs typeface="Calibri"/>
              </a:rPr>
              <a:t>település fejlődésével  </a:t>
            </a:r>
            <a:r>
              <a:rPr sz="1100" b="1" i="1" dirty="0">
                <a:solidFill>
                  <a:srgbClr val="4F6128"/>
                </a:solidFill>
                <a:latin typeface="Calibri"/>
                <a:cs typeface="Calibri"/>
              </a:rPr>
              <a:t>fokozatos </a:t>
            </a:r>
            <a:r>
              <a:rPr sz="1100" b="1" i="1" spc="5" dirty="0">
                <a:solidFill>
                  <a:srgbClr val="4F6128"/>
                </a:solidFill>
                <a:latin typeface="Calibri"/>
                <a:cs typeface="Calibri"/>
              </a:rPr>
              <a:t>körbeépülés jellemzi </a:t>
            </a:r>
            <a:r>
              <a:rPr sz="1100" b="1" i="1" dirty="0">
                <a:solidFill>
                  <a:srgbClr val="4F6128"/>
                </a:solidFill>
                <a:latin typeface="Calibri"/>
                <a:cs typeface="Calibri"/>
              </a:rPr>
              <a:t>őket. </a:t>
            </a:r>
            <a:r>
              <a:rPr sz="1100" b="1" i="1" spc="15" dirty="0">
                <a:solidFill>
                  <a:srgbClr val="4F6128"/>
                </a:solidFill>
                <a:latin typeface="Calibri"/>
                <a:cs typeface="Calibri"/>
              </a:rPr>
              <a:t>A </a:t>
            </a:r>
            <a:r>
              <a:rPr sz="1100" b="1" i="1" dirty="0">
                <a:solidFill>
                  <a:srgbClr val="4F6128"/>
                </a:solidFill>
                <a:latin typeface="Calibri"/>
                <a:cs typeface="Calibri"/>
              </a:rPr>
              <a:t>Füvészkert </a:t>
            </a:r>
            <a:r>
              <a:rPr sz="1100" b="1" i="1" spc="5" dirty="0">
                <a:solidFill>
                  <a:srgbClr val="4F6128"/>
                </a:solidFill>
                <a:latin typeface="Calibri"/>
                <a:cs typeface="Calibri"/>
              </a:rPr>
              <a:t>esetében részleges területvesztés is </a:t>
            </a:r>
            <a:r>
              <a:rPr sz="1100" b="1" i="1" spc="10" dirty="0">
                <a:solidFill>
                  <a:srgbClr val="4F6128"/>
                </a:solidFill>
                <a:latin typeface="Calibri"/>
                <a:cs typeface="Calibri"/>
              </a:rPr>
              <a:t>megfigyelhető a  </a:t>
            </a:r>
            <a:r>
              <a:rPr sz="1100" b="1" i="1" spc="5" dirty="0">
                <a:solidFill>
                  <a:srgbClr val="4F6128"/>
                </a:solidFill>
                <a:latin typeface="Calibri"/>
                <a:cs typeface="Calibri"/>
              </a:rPr>
              <a:t>városfejlesztés </a:t>
            </a:r>
            <a:r>
              <a:rPr sz="1100" b="1" i="1" spc="10" dirty="0">
                <a:solidFill>
                  <a:srgbClr val="4F6128"/>
                </a:solidFill>
                <a:latin typeface="Calibri"/>
                <a:cs typeface="Calibri"/>
              </a:rPr>
              <a:t>során. </a:t>
            </a:r>
            <a:r>
              <a:rPr sz="1100" b="1" i="1" spc="15" dirty="0">
                <a:solidFill>
                  <a:srgbClr val="4F6128"/>
                </a:solidFill>
                <a:latin typeface="Calibri"/>
                <a:cs typeface="Calibri"/>
              </a:rPr>
              <a:t>A </a:t>
            </a:r>
            <a:r>
              <a:rPr sz="1100" b="1" i="1" dirty="0">
                <a:solidFill>
                  <a:srgbClr val="4F6128"/>
                </a:solidFill>
                <a:latin typeface="Calibri"/>
                <a:cs typeface="Calibri"/>
              </a:rPr>
              <a:t>Füvészkert </a:t>
            </a:r>
            <a:r>
              <a:rPr sz="1100" b="1" i="1" spc="5" dirty="0">
                <a:solidFill>
                  <a:srgbClr val="4F6128"/>
                </a:solidFill>
                <a:latin typeface="Calibri"/>
                <a:cs typeface="Calibri"/>
              </a:rPr>
              <a:t>ebben </a:t>
            </a:r>
            <a:r>
              <a:rPr sz="1100" b="1" i="1" spc="10" dirty="0">
                <a:solidFill>
                  <a:srgbClr val="4F6128"/>
                </a:solidFill>
                <a:latin typeface="Calibri"/>
                <a:cs typeface="Calibri"/>
              </a:rPr>
              <a:t>a </a:t>
            </a:r>
            <a:r>
              <a:rPr sz="1100" b="1" i="1" spc="5" dirty="0">
                <a:solidFill>
                  <a:srgbClr val="4F6128"/>
                </a:solidFill>
                <a:latin typeface="Calibri"/>
                <a:cs typeface="Calibri"/>
              </a:rPr>
              <a:t>fejlődési </a:t>
            </a:r>
            <a:r>
              <a:rPr sz="1100" b="1" i="1" spc="10" dirty="0">
                <a:solidFill>
                  <a:srgbClr val="4F6128"/>
                </a:solidFill>
                <a:latin typeface="Calibri"/>
                <a:cs typeface="Calibri"/>
              </a:rPr>
              <a:t>folyamatban </a:t>
            </a:r>
            <a:r>
              <a:rPr sz="1100" b="1" i="1" spc="15" dirty="0">
                <a:solidFill>
                  <a:srgbClr val="4F6128"/>
                </a:solidFill>
                <a:latin typeface="Calibri"/>
                <a:cs typeface="Calibri"/>
              </a:rPr>
              <a:t>már </a:t>
            </a:r>
            <a:r>
              <a:rPr sz="1100" b="1" i="1" spc="5" dirty="0">
                <a:solidFill>
                  <a:srgbClr val="4F6128"/>
                </a:solidFill>
                <a:latin typeface="Calibri"/>
                <a:cs typeface="Calibri"/>
              </a:rPr>
              <a:t>teljesen körbeépült, </a:t>
            </a:r>
            <a:r>
              <a:rPr sz="1100" b="1" i="1" spc="10" dirty="0">
                <a:solidFill>
                  <a:srgbClr val="4F6128"/>
                </a:solidFill>
                <a:latin typeface="Calibri"/>
                <a:cs typeface="Calibri"/>
              </a:rPr>
              <a:t>míg az</a:t>
            </a:r>
            <a:r>
              <a:rPr sz="1100" b="1" i="1" spc="-75" dirty="0">
                <a:solidFill>
                  <a:srgbClr val="4F6128"/>
                </a:solidFill>
                <a:latin typeface="Calibri"/>
                <a:cs typeface="Calibri"/>
              </a:rPr>
              <a:t> </a:t>
            </a:r>
            <a:r>
              <a:rPr sz="1100" b="1" i="1" spc="5" dirty="0">
                <a:solidFill>
                  <a:srgbClr val="4F6128"/>
                </a:solidFill>
                <a:latin typeface="Calibri"/>
                <a:cs typeface="Calibri"/>
              </a:rPr>
              <a:t>egri</a:t>
            </a:r>
            <a:endParaRPr sz="1100">
              <a:solidFill>
                <a:prstClr val="black"/>
              </a:solidFill>
              <a:latin typeface="Calibri"/>
              <a:cs typeface="Calibri"/>
            </a:endParaRPr>
          </a:p>
          <a:p>
            <a:pPr marL="12700" marR="5080" indent="-1905" algn="ctr">
              <a:lnSpc>
                <a:spcPct val="102499"/>
              </a:lnSpc>
            </a:pPr>
            <a:r>
              <a:rPr sz="1100" b="1" i="1" spc="5" dirty="0">
                <a:solidFill>
                  <a:srgbClr val="4F6128"/>
                </a:solidFill>
                <a:latin typeface="Calibri"/>
                <a:cs typeface="Calibri"/>
              </a:rPr>
              <a:t>Botanikus </a:t>
            </a:r>
            <a:r>
              <a:rPr sz="1100" b="1" i="1" dirty="0">
                <a:solidFill>
                  <a:srgbClr val="4F6128"/>
                </a:solidFill>
                <a:latin typeface="Calibri"/>
                <a:cs typeface="Calibri"/>
              </a:rPr>
              <a:t>Kert környezetében ez </a:t>
            </a:r>
            <a:r>
              <a:rPr sz="1100" b="1" i="1" spc="10" dirty="0">
                <a:solidFill>
                  <a:srgbClr val="4F6128"/>
                </a:solidFill>
                <a:latin typeface="Calibri"/>
                <a:cs typeface="Calibri"/>
              </a:rPr>
              <a:t>a </a:t>
            </a:r>
            <a:r>
              <a:rPr sz="1100" b="1" i="1" spc="5" dirty="0">
                <a:solidFill>
                  <a:srgbClr val="4F6128"/>
                </a:solidFill>
                <a:latin typeface="Calibri"/>
                <a:cs typeface="Calibri"/>
              </a:rPr>
              <a:t>folyamat </a:t>
            </a:r>
            <a:r>
              <a:rPr sz="1100" b="1" i="1" dirty="0">
                <a:solidFill>
                  <a:srgbClr val="4F6128"/>
                </a:solidFill>
                <a:latin typeface="Calibri"/>
                <a:cs typeface="Calibri"/>
              </a:rPr>
              <a:t>kezdeti </a:t>
            </a:r>
            <a:r>
              <a:rPr sz="1100" b="1" i="1" spc="10" dirty="0">
                <a:solidFill>
                  <a:srgbClr val="4F6128"/>
                </a:solidFill>
                <a:latin typeface="Calibri"/>
                <a:cs typeface="Calibri"/>
              </a:rPr>
              <a:t>fázisban </a:t>
            </a:r>
            <a:r>
              <a:rPr sz="1100" b="1" i="1" spc="5" dirty="0">
                <a:solidFill>
                  <a:srgbClr val="4F6128"/>
                </a:solidFill>
                <a:latin typeface="Calibri"/>
                <a:cs typeface="Calibri"/>
              </a:rPr>
              <a:t>van, </a:t>
            </a:r>
            <a:r>
              <a:rPr sz="1100" b="1" i="1" spc="10" dirty="0">
                <a:solidFill>
                  <a:srgbClr val="4F6128"/>
                </a:solidFill>
                <a:latin typeface="Calibri"/>
                <a:cs typeface="Calibri"/>
              </a:rPr>
              <a:t>de </a:t>
            </a:r>
            <a:r>
              <a:rPr sz="1100" b="1" i="1" spc="15" dirty="0">
                <a:solidFill>
                  <a:srgbClr val="4F6128"/>
                </a:solidFill>
                <a:latin typeface="Calibri"/>
                <a:cs typeface="Calibri"/>
              </a:rPr>
              <a:t>már </a:t>
            </a:r>
            <a:r>
              <a:rPr sz="1100" b="1" i="1" spc="10" dirty="0">
                <a:solidFill>
                  <a:srgbClr val="4F6128"/>
                </a:solidFill>
                <a:latin typeface="Calibri"/>
                <a:cs typeface="Calibri"/>
              </a:rPr>
              <a:t>a </a:t>
            </a:r>
            <a:r>
              <a:rPr sz="1100" b="1" i="1" spc="5" dirty="0">
                <a:solidFill>
                  <a:srgbClr val="4F6128"/>
                </a:solidFill>
                <a:latin typeface="Calibri"/>
                <a:cs typeface="Calibri"/>
              </a:rPr>
              <a:t>telekkijelölések megtörténtek, </a:t>
            </a:r>
            <a:r>
              <a:rPr sz="1100" b="1" i="1" spc="10" dirty="0">
                <a:solidFill>
                  <a:srgbClr val="4F6128"/>
                </a:solidFill>
                <a:latin typeface="Calibri"/>
                <a:cs typeface="Calibri"/>
              </a:rPr>
              <a:t>így  </a:t>
            </a:r>
            <a:r>
              <a:rPr sz="1100" b="1" i="1" spc="5" dirty="0">
                <a:solidFill>
                  <a:srgbClr val="4F6128"/>
                </a:solidFill>
                <a:latin typeface="Calibri"/>
                <a:cs typeface="Calibri"/>
              </a:rPr>
              <a:t>üteme </a:t>
            </a:r>
            <a:r>
              <a:rPr sz="1100" b="1" i="1" spc="10" dirty="0">
                <a:solidFill>
                  <a:srgbClr val="4F6128"/>
                </a:solidFill>
                <a:latin typeface="Calibri"/>
                <a:cs typeface="Calibri"/>
              </a:rPr>
              <a:t>gyorsulónak </a:t>
            </a:r>
            <a:r>
              <a:rPr sz="1100" b="1" i="1" dirty="0">
                <a:solidFill>
                  <a:srgbClr val="4F6128"/>
                </a:solidFill>
                <a:latin typeface="Calibri"/>
                <a:cs typeface="Calibri"/>
              </a:rPr>
              <a:t>tekinthető. </a:t>
            </a:r>
            <a:r>
              <a:rPr sz="1100" b="1" i="1" spc="5" dirty="0">
                <a:solidFill>
                  <a:srgbClr val="4F6128"/>
                </a:solidFill>
                <a:latin typeface="Calibri"/>
                <a:cs typeface="Calibri"/>
              </a:rPr>
              <a:t>Mindazonáltal mindkét botanikus </a:t>
            </a:r>
            <a:r>
              <a:rPr sz="1100" b="1" i="1" dirty="0">
                <a:solidFill>
                  <a:srgbClr val="4F6128"/>
                </a:solidFill>
                <a:latin typeface="Calibri"/>
                <a:cs typeface="Calibri"/>
              </a:rPr>
              <a:t>kert </a:t>
            </a:r>
            <a:r>
              <a:rPr sz="1100" b="1" i="1" spc="5" dirty="0">
                <a:solidFill>
                  <a:srgbClr val="4F6128"/>
                </a:solidFill>
                <a:latin typeface="Calibri"/>
                <a:cs typeface="Calibri"/>
              </a:rPr>
              <a:t>adott város zöldfelületének </a:t>
            </a:r>
            <a:r>
              <a:rPr sz="1100" b="1" i="1" dirty="0">
                <a:solidFill>
                  <a:srgbClr val="4F6128"/>
                </a:solidFill>
                <a:latin typeface="Calibri"/>
                <a:cs typeface="Calibri"/>
              </a:rPr>
              <a:t>fontos </a:t>
            </a:r>
            <a:r>
              <a:rPr sz="1100" b="1" i="1" spc="5" dirty="0">
                <a:solidFill>
                  <a:srgbClr val="4F6128"/>
                </a:solidFill>
                <a:latin typeface="Calibri"/>
                <a:cs typeface="Calibri"/>
              </a:rPr>
              <a:t>részét  </a:t>
            </a:r>
            <a:r>
              <a:rPr sz="1100" b="1" i="1" dirty="0">
                <a:solidFill>
                  <a:srgbClr val="4F6128"/>
                </a:solidFill>
                <a:latin typeface="Calibri"/>
                <a:cs typeface="Calibri"/>
              </a:rPr>
              <a:t>képezi, </a:t>
            </a:r>
            <a:r>
              <a:rPr sz="1100" b="1" i="1" spc="10" dirty="0">
                <a:solidFill>
                  <a:srgbClr val="4F6128"/>
                </a:solidFill>
                <a:latin typeface="Calibri"/>
                <a:cs typeface="Calibri"/>
              </a:rPr>
              <a:t>mind a </a:t>
            </a:r>
            <a:r>
              <a:rPr sz="1100" b="1" i="1" spc="5" dirty="0">
                <a:solidFill>
                  <a:srgbClr val="4F6128"/>
                </a:solidFill>
                <a:latin typeface="Calibri"/>
                <a:cs typeface="Calibri"/>
              </a:rPr>
              <a:t>biodiverzitás, </a:t>
            </a:r>
            <a:r>
              <a:rPr sz="1100" b="1" i="1" spc="10" dirty="0">
                <a:solidFill>
                  <a:srgbClr val="4F6128"/>
                </a:solidFill>
                <a:latin typeface="Calibri"/>
                <a:cs typeface="Calibri"/>
              </a:rPr>
              <a:t>mind a </a:t>
            </a:r>
            <a:r>
              <a:rPr sz="1100" b="1" i="1" spc="5" dirty="0">
                <a:solidFill>
                  <a:srgbClr val="4F6128"/>
                </a:solidFill>
                <a:latin typeface="Calibri"/>
                <a:cs typeface="Calibri"/>
              </a:rPr>
              <a:t>városlakók lelki jólléte és egészsége</a:t>
            </a:r>
            <a:r>
              <a:rPr sz="1100" b="1" i="1" spc="-50" dirty="0">
                <a:solidFill>
                  <a:srgbClr val="4F6128"/>
                </a:solidFill>
                <a:latin typeface="Calibri"/>
                <a:cs typeface="Calibri"/>
              </a:rPr>
              <a:t> </a:t>
            </a:r>
            <a:r>
              <a:rPr sz="1100" b="1" i="1" spc="5" dirty="0">
                <a:solidFill>
                  <a:srgbClr val="4F6128"/>
                </a:solidFill>
                <a:latin typeface="Calibri"/>
                <a:cs typeface="Calibri"/>
              </a:rPr>
              <a:t>szempontjából.</a:t>
            </a:r>
            <a:endParaRPr sz="1100">
              <a:solidFill>
                <a:prstClr val="black"/>
              </a:solidFill>
              <a:latin typeface="Calibri"/>
              <a:cs typeface="Calibri"/>
            </a:endParaRPr>
          </a:p>
        </p:txBody>
      </p:sp>
      <p:grpSp>
        <p:nvGrpSpPr>
          <p:cNvPr id="4" name="object 4"/>
          <p:cNvGrpSpPr/>
          <p:nvPr/>
        </p:nvGrpSpPr>
        <p:grpSpPr>
          <a:xfrm>
            <a:off x="612248" y="1750610"/>
            <a:ext cx="6812280" cy="18354040"/>
            <a:chOff x="186798" y="1750610"/>
            <a:chExt cx="6812280" cy="18354040"/>
          </a:xfrm>
        </p:grpSpPr>
        <p:sp>
          <p:nvSpPr>
            <p:cNvPr id="5" name="object 5"/>
            <p:cNvSpPr/>
            <p:nvPr/>
          </p:nvSpPr>
          <p:spPr>
            <a:xfrm>
              <a:off x="188229" y="4351475"/>
              <a:ext cx="3405315" cy="1796414"/>
            </a:xfrm>
            <a:prstGeom prst="rect">
              <a:avLst/>
            </a:prstGeom>
            <a:blipFill>
              <a:blip r:embed="rId2" cstate="print"/>
              <a:stretch>
                <a:fillRect/>
              </a:stretch>
            </a:blipFill>
          </p:spPr>
          <p:txBody>
            <a:bodyPr wrap="square" lIns="0" tIns="0" rIns="0" bIns="0" rtlCol="0"/>
            <a:lstStyle/>
            <a:p>
              <a:endParaRPr>
                <a:solidFill>
                  <a:prstClr val="black"/>
                </a:solidFill>
                <a:latin typeface="Calibri"/>
              </a:endParaRPr>
            </a:p>
          </p:txBody>
        </p:sp>
        <p:sp>
          <p:nvSpPr>
            <p:cNvPr id="6" name="object 6"/>
            <p:cNvSpPr/>
            <p:nvPr/>
          </p:nvSpPr>
          <p:spPr>
            <a:xfrm>
              <a:off x="2330329" y="5227495"/>
              <a:ext cx="967740" cy="889000"/>
            </a:xfrm>
            <a:custGeom>
              <a:avLst/>
              <a:gdLst/>
              <a:ahLst/>
              <a:cxnLst/>
              <a:rect l="l" t="t" r="r" b="b"/>
              <a:pathLst>
                <a:path w="967739" h="889000">
                  <a:moveTo>
                    <a:pt x="0" y="444451"/>
                  </a:moveTo>
                  <a:lnTo>
                    <a:pt x="2497" y="399005"/>
                  </a:lnTo>
                  <a:lnTo>
                    <a:pt x="9829" y="354872"/>
                  </a:lnTo>
                  <a:lnTo>
                    <a:pt x="21752" y="312277"/>
                  </a:lnTo>
                  <a:lnTo>
                    <a:pt x="38021" y="271441"/>
                  </a:lnTo>
                  <a:lnTo>
                    <a:pt x="58395" y="232589"/>
                  </a:lnTo>
                  <a:lnTo>
                    <a:pt x="82630" y="195944"/>
                  </a:lnTo>
                  <a:lnTo>
                    <a:pt x="110482" y="161729"/>
                  </a:lnTo>
                  <a:lnTo>
                    <a:pt x="141709" y="130168"/>
                  </a:lnTo>
                  <a:lnTo>
                    <a:pt x="176067" y="101483"/>
                  </a:lnTo>
                  <a:lnTo>
                    <a:pt x="213313" y="75899"/>
                  </a:lnTo>
                  <a:lnTo>
                    <a:pt x="253203" y="53638"/>
                  </a:lnTo>
                  <a:lnTo>
                    <a:pt x="295495" y="34924"/>
                  </a:lnTo>
                  <a:lnTo>
                    <a:pt x="339946" y="19979"/>
                  </a:lnTo>
                  <a:lnTo>
                    <a:pt x="386311" y="9028"/>
                  </a:lnTo>
                  <a:lnTo>
                    <a:pt x="434349" y="2294"/>
                  </a:lnTo>
                  <a:lnTo>
                    <a:pt x="483815" y="0"/>
                  </a:lnTo>
                  <a:lnTo>
                    <a:pt x="533281" y="2294"/>
                  </a:lnTo>
                  <a:lnTo>
                    <a:pt x="581318" y="9028"/>
                  </a:lnTo>
                  <a:lnTo>
                    <a:pt x="627684" y="19979"/>
                  </a:lnTo>
                  <a:lnTo>
                    <a:pt x="672134" y="34924"/>
                  </a:lnTo>
                  <a:lnTo>
                    <a:pt x="714426" y="53638"/>
                  </a:lnTo>
                  <a:lnTo>
                    <a:pt x="754317" y="75899"/>
                  </a:lnTo>
                  <a:lnTo>
                    <a:pt x="791563" y="101483"/>
                  </a:lnTo>
                  <a:lnTo>
                    <a:pt x="825921" y="130168"/>
                  </a:lnTo>
                  <a:lnTo>
                    <a:pt x="857148" y="161729"/>
                  </a:lnTo>
                  <a:lnTo>
                    <a:pt x="885000" y="195944"/>
                  </a:lnTo>
                  <a:lnTo>
                    <a:pt x="909235" y="232589"/>
                  </a:lnTo>
                  <a:lnTo>
                    <a:pt x="929608" y="271441"/>
                  </a:lnTo>
                  <a:lnTo>
                    <a:pt x="945878" y="312277"/>
                  </a:lnTo>
                  <a:lnTo>
                    <a:pt x="957800" y="354872"/>
                  </a:lnTo>
                  <a:lnTo>
                    <a:pt x="965132" y="399005"/>
                  </a:lnTo>
                  <a:lnTo>
                    <a:pt x="967630" y="444451"/>
                  </a:lnTo>
                  <a:lnTo>
                    <a:pt x="965132" y="489897"/>
                  </a:lnTo>
                  <a:lnTo>
                    <a:pt x="957800" y="534030"/>
                  </a:lnTo>
                  <a:lnTo>
                    <a:pt x="945878" y="576626"/>
                  </a:lnTo>
                  <a:lnTo>
                    <a:pt x="929608" y="617461"/>
                  </a:lnTo>
                  <a:lnTo>
                    <a:pt x="909235" y="656313"/>
                  </a:lnTo>
                  <a:lnTo>
                    <a:pt x="885000" y="692958"/>
                  </a:lnTo>
                  <a:lnTo>
                    <a:pt x="857148" y="727173"/>
                  </a:lnTo>
                  <a:lnTo>
                    <a:pt x="825921" y="758734"/>
                  </a:lnTo>
                  <a:lnTo>
                    <a:pt x="791563" y="787419"/>
                  </a:lnTo>
                  <a:lnTo>
                    <a:pt x="754317" y="813003"/>
                  </a:lnTo>
                  <a:lnTo>
                    <a:pt x="714426" y="835264"/>
                  </a:lnTo>
                  <a:lnTo>
                    <a:pt x="672134" y="853979"/>
                  </a:lnTo>
                  <a:lnTo>
                    <a:pt x="627684" y="868923"/>
                  </a:lnTo>
                  <a:lnTo>
                    <a:pt x="581318" y="879874"/>
                  </a:lnTo>
                  <a:lnTo>
                    <a:pt x="533281" y="886608"/>
                  </a:lnTo>
                  <a:lnTo>
                    <a:pt x="483815" y="888903"/>
                  </a:lnTo>
                  <a:lnTo>
                    <a:pt x="434349" y="886608"/>
                  </a:lnTo>
                  <a:lnTo>
                    <a:pt x="386311" y="879874"/>
                  </a:lnTo>
                  <a:lnTo>
                    <a:pt x="339946" y="868923"/>
                  </a:lnTo>
                  <a:lnTo>
                    <a:pt x="295495" y="853979"/>
                  </a:lnTo>
                  <a:lnTo>
                    <a:pt x="253203" y="835264"/>
                  </a:lnTo>
                  <a:lnTo>
                    <a:pt x="213313" y="813003"/>
                  </a:lnTo>
                  <a:lnTo>
                    <a:pt x="176067" y="787419"/>
                  </a:lnTo>
                  <a:lnTo>
                    <a:pt x="141709" y="758734"/>
                  </a:lnTo>
                  <a:lnTo>
                    <a:pt x="110482" y="727173"/>
                  </a:lnTo>
                  <a:lnTo>
                    <a:pt x="82630" y="692958"/>
                  </a:lnTo>
                  <a:lnTo>
                    <a:pt x="58395" y="656313"/>
                  </a:lnTo>
                  <a:lnTo>
                    <a:pt x="38021" y="617461"/>
                  </a:lnTo>
                  <a:lnTo>
                    <a:pt x="21752" y="576626"/>
                  </a:lnTo>
                  <a:lnTo>
                    <a:pt x="9829" y="534030"/>
                  </a:lnTo>
                  <a:lnTo>
                    <a:pt x="2497" y="489897"/>
                  </a:lnTo>
                  <a:lnTo>
                    <a:pt x="0" y="444451"/>
                  </a:lnTo>
                  <a:close/>
                </a:path>
              </a:pathLst>
            </a:custGeom>
            <a:ln w="35785">
              <a:solidFill>
                <a:srgbClr val="FFFFFF"/>
              </a:solidFill>
            </a:ln>
          </p:spPr>
          <p:txBody>
            <a:bodyPr wrap="square" lIns="0" tIns="0" rIns="0" bIns="0" rtlCol="0"/>
            <a:lstStyle/>
            <a:p>
              <a:endParaRPr>
                <a:solidFill>
                  <a:prstClr val="black"/>
                </a:solidFill>
                <a:latin typeface="Calibri"/>
              </a:endParaRPr>
            </a:p>
          </p:txBody>
        </p:sp>
        <p:sp>
          <p:nvSpPr>
            <p:cNvPr id="7" name="object 7"/>
            <p:cNvSpPr/>
            <p:nvPr/>
          </p:nvSpPr>
          <p:spPr>
            <a:xfrm>
              <a:off x="3593545" y="4349327"/>
              <a:ext cx="3405315" cy="1796414"/>
            </a:xfrm>
            <a:prstGeom prst="rect">
              <a:avLst/>
            </a:prstGeom>
            <a:blipFill>
              <a:blip r:embed="rId3" cstate="print"/>
              <a:stretch>
                <a:fillRect/>
              </a:stretch>
            </a:blipFill>
          </p:spPr>
          <p:txBody>
            <a:bodyPr wrap="square" lIns="0" tIns="0" rIns="0" bIns="0" rtlCol="0"/>
            <a:lstStyle/>
            <a:p>
              <a:endParaRPr>
                <a:solidFill>
                  <a:prstClr val="black"/>
                </a:solidFill>
                <a:latin typeface="Calibri"/>
              </a:endParaRPr>
            </a:p>
          </p:txBody>
        </p:sp>
        <p:sp>
          <p:nvSpPr>
            <p:cNvPr id="8" name="object 8"/>
            <p:cNvSpPr/>
            <p:nvPr/>
          </p:nvSpPr>
          <p:spPr>
            <a:xfrm>
              <a:off x="5523796" y="5193857"/>
              <a:ext cx="967740" cy="889635"/>
            </a:xfrm>
            <a:custGeom>
              <a:avLst/>
              <a:gdLst/>
              <a:ahLst/>
              <a:cxnLst/>
              <a:rect l="l" t="t" r="r" b="b"/>
              <a:pathLst>
                <a:path w="967739" h="889635">
                  <a:moveTo>
                    <a:pt x="0" y="444809"/>
                  </a:moveTo>
                  <a:lnTo>
                    <a:pt x="2497" y="399329"/>
                  </a:lnTo>
                  <a:lnTo>
                    <a:pt x="9829" y="355163"/>
                  </a:lnTo>
                  <a:lnTo>
                    <a:pt x="21752" y="312535"/>
                  </a:lnTo>
                  <a:lnTo>
                    <a:pt x="38021" y="271668"/>
                  </a:lnTo>
                  <a:lnTo>
                    <a:pt x="58395" y="232785"/>
                  </a:lnTo>
                  <a:lnTo>
                    <a:pt x="82630" y="196110"/>
                  </a:lnTo>
                  <a:lnTo>
                    <a:pt x="110482" y="161867"/>
                  </a:lnTo>
                  <a:lnTo>
                    <a:pt x="141709" y="130280"/>
                  </a:lnTo>
                  <a:lnTo>
                    <a:pt x="176067" y="101571"/>
                  </a:lnTo>
                  <a:lnTo>
                    <a:pt x="213313" y="75965"/>
                  </a:lnTo>
                  <a:lnTo>
                    <a:pt x="253203" y="53685"/>
                  </a:lnTo>
                  <a:lnTo>
                    <a:pt x="295495" y="34954"/>
                  </a:lnTo>
                  <a:lnTo>
                    <a:pt x="339946" y="19997"/>
                  </a:lnTo>
                  <a:lnTo>
                    <a:pt x="386311" y="9036"/>
                  </a:lnTo>
                  <a:lnTo>
                    <a:pt x="434349" y="2296"/>
                  </a:lnTo>
                  <a:lnTo>
                    <a:pt x="483815" y="0"/>
                  </a:lnTo>
                  <a:lnTo>
                    <a:pt x="533281" y="2296"/>
                  </a:lnTo>
                  <a:lnTo>
                    <a:pt x="581318" y="9036"/>
                  </a:lnTo>
                  <a:lnTo>
                    <a:pt x="627684" y="19997"/>
                  </a:lnTo>
                  <a:lnTo>
                    <a:pt x="672134" y="34954"/>
                  </a:lnTo>
                  <a:lnTo>
                    <a:pt x="714426" y="53685"/>
                  </a:lnTo>
                  <a:lnTo>
                    <a:pt x="754317" y="75965"/>
                  </a:lnTo>
                  <a:lnTo>
                    <a:pt x="791563" y="101571"/>
                  </a:lnTo>
                  <a:lnTo>
                    <a:pt x="825921" y="130280"/>
                  </a:lnTo>
                  <a:lnTo>
                    <a:pt x="857148" y="161867"/>
                  </a:lnTo>
                  <a:lnTo>
                    <a:pt x="885000" y="196110"/>
                  </a:lnTo>
                  <a:lnTo>
                    <a:pt x="909235" y="232785"/>
                  </a:lnTo>
                  <a:lnTo>
                    <a:pt x="929608" y="271668"/>
                  </a:lnTo>
                  <a:lnTo>
                    <a:pt x="945878" y="312535"/>
                  </a:lnTo>
                  <a:lnTo>
                    <a:pt x="957800" y="355163"/>
                  </a:lnTo>
                  <a:lnTo>
                    <a:pt x="965132" y="399329"/>
                  </a:lnTo>
                  <a:lnTo>
                    <a:pt x="967630" y="444809"/>
                  </a:lnTo>
                  <a:lnTo>
                    <a:pt x="965132" y="490289"/>
                  </a:lnTo>
                  <a:lnTo>
                    <a:pt x="957800" y="534455"/>
                  </a:lnTo>
                  <a:lnTo>
                    <a:pt x="945878" y="577083"/>
                  </a:lnTo>
                  <a:lnTo>
                    <a:pt x="929608" y="617950"/>
                  </a:lnTo>
                  <a:lnTo>
                    <a:pt x="909235" y="656833"/>
                  </a:lnTo>
                  <a:lnTo>
                    <a:pt x="885000" y="693508"/>
                  </a:lnTo>
                  <a:lnTo>
                    <a:pt x="857148" y="727751"/>
                  </a:lnTo>
                  <a:lnTo>
                    <a:pt x="825921" y="759338"/>
                  </a:lnTo>
                  <a:lnTo>
                    <a:pt x="791563" y="788047"/>
                  </a:lnTo>
                  <a:lnTo>
                    <a:pt x="754317" y="813653"/>
                  </a:lnTo>
                  <a:lnTo>
                    <a:pt x="714426" y="835933"/>
                  </a:lnTo>
                  <a:lnTo>
                    <a:pt x="672134" y="854664"/>
                  </a:lnTo>
                  <a:lnTo>
                    <a:pt x="627684" y="869621"/>
                  </a:lnTo>
                  <a:lnTo>
                    <a:pt x="581318" y="880582"/>
                  </a:lnTo>
                  <a:lnTo>
                    <a:pt x="533281" y="887322"/>
                  </a:lnTo>
                  <a:lnTo>
                    <a:pt x="483815" y="889618"/>
                  </a:lnTo>
                  <a:lnTo>
                    <a:pt x="434349" y="887322"/>
                  </a:lnTo>
                  <a:lnTo>
                    <a:pt x="386311" y="880582"/>
                  </a:lnTo>
                  <a:lnTo>
                    <a:pt x="339946" y="869621"/>
                  </a:lnTo>
                  <a:lnTo>
                    <a:pt x="295495" y="854664"/>
                  </a:lnTo>
                  <a:lnTo>
                    <a:pt x="253203" y="835933"/>
                  </a:lnTo>
                  <a:lnTo>
                    <a:pt x="213313" y="813653"/>
                  </a:lnTo>
                  <a:lnTo>
                    <a:pt x="176067" y="788047"/>
                  </a:lnTo>
                  <a:lnTo>
                    <a:pt x="141709" y="759338"/>
                  </a:lnTo>
                  <a:lnTo>
                    <a:pt x="110482" y="727751"/>
                  </a:lnTo>
                  <a:lnTo>
                    <a:pt x="82630" y="693508"/>
                  </a:lnTo>
                  <a:lnTo>
                    <a:pt x="58395" y="656833"/>
                  </a:lnTo>
                  <a:lnTo>
                    <a:pt x="38021" y="617950"/>
                  </a:lnTo>
                  <a:lnTo>
                    <a:pt x="21752" y="577083"/>
                  </a:lnTo>
                  <a:lnTo>
                    <a:pt x="9829" y="534455"/>
                  </a:lnTo>
                  <a:lnTo>
                    <a:pt x="2497" y="490289"/>
                  </a:lnTo>
                  <a:lnTo>
                    <a:pt x="0" y="444809"/>
                  </a:lnTo>
                  <a:close/>
                </a:path>
              </a:pathLst>
            </a:custGeom>
            <a:ln w="35785">
              <a:solidFill>
                <a:srgbClr val="FFFFFF"/>
              </a:solidFill>
            </a:ln>
          </p:spPr>
          <p:txBody>
            <a:bodyPr wrap="square" lIns="0" tIns="0" rIns="0" bIns="0" rtlCol="0"/>
            <a:lstStyle/>
            <a:p>
              <a:endParaRPr>
                <a:solidFill>
                  <a:prstClr val="black"/>
                </a:solidFill>
                <a:latin typeface="Calibri"/>
              </a:endParaRPr>
            </a:p>
          </p:txBody>
        </p:sp>
        <p:sp>
          <p:nvSpPr>
            <p:cNvPr id="9" name="object 9"/>
            <p:cNvSpPr/>
            <p:nvPr/>
          </p:nvSpPr>
          <p:spPr>
            <a:xfrm>
              <a:off x="186798" y="2450567"/>
              <a:ext cx="6806336" cy="1798561"/>
            </a:xfrm>
            <a:prstGeom prst="rect">
              <a:avLst/>
            </a:prstGeom>
            <a:blipFill>
              <a:blip r:embed="rId4" cstate="print"/>
              <a:stretch>
                <a:fillRect/>
              </a:stretch>
            </a:blipFill>
          </p:spPr>
          <p:txBody>
            <a:bodyPr wrap="square" lIns="0" tIns="0" rIns="0" bIns="0" rtlCol="0"/>
            <a:lstStyle/>
            <a:p>
              <a:endParaRPr>
                <a:solidFill>
                  <a:prstClr val="black"/>
                </a:solidFill>
                <a:latin typeface="Calibri"/>
              </a:endParaRPr>
            </a:p>
          </p:txBody>
        </p:sp>
        <p:sp>
          <p:nvSpPr>
            <p:cNvPr id="10" name="object 10"/>
            <p:cNvSpPr/>
            <p:nvPr/>
          </p:nvSpPr>
          <p:spPr>
            <a:xfrm>
              <a:off x="810175" y="2854224"/>
              <a:ext cx="4456430" cy="920115"/>
            </a:xfrm>
            <a:custGeom>
              <a:avLst/>
              <a:gdLst/>
              <a:ahLst/>
              <a:cxnLst/>
              <a:rect l="l" t="t" r="r" b="b"/>
              <a:pathLst>
                <a:path w="4456430" h="920114">
                  <a:moveTo>
                    <a:pt x="0" y="469859"/>
                  </a:moveTo>
                  <a:lnTo>
                    <a:pt x="2479" y="423870"/>
                  </a:lnTo>
                  <a:lnTo>
                    <a:pt x="9756" y="379210"/>
                  </a:lnTo>
                  <a:lnTo>
                    <a:pt x="21590" y="336103"/>
                  </a:lnTo>
                  <a:lnTo>
                    <a:pt x="37739" y="294777"/>
                  </a:lnTo>
                  <a:lnTo>
                    <a:pt x="57961" y="255457"/>
                  </a:lnTo>
                  <a:lnTo>
                    <a:pt x="82016" y="218369"/>
                  </a:lnTo>
                  <a:lnTo>
                    <a:pt x="109662" y="183740"/>
                  </a:lnTo>
                  <a:lnTo>
                    <a:pt x="140658" y="151796"/>
                  </a:lnTo>
                  <a:lnTo>
                    <a:pt x="174761" y="122762"/>
                  </a:lnTo>
                  <a:lnTo>
                    <a:pt x="211731" y="96866"/>
                  </a:lnTo>
                  <a:lnTo>
                    <a:pt x="251327" y="74334"/>
                  </a:lnTo>
                  <a:lnTo>
                    <a:pt x="293306" y="55391"/>
                  </a:lnTo>
                  <a:lnTo>
                    <a:pt x="337428" y="40264"/>
                  </a:lnTo>
                  <a:lnTo>
                    <a:pt x="383452" y="29179"/>
                  </a:lnTo>
                  <a:lnTo>
                    <a:pt x="431135" y="22362"/>
                  </a:lnTo>
                  <a:lnTo>
                    <a:pt x="480236" y="20039"/>
                  </a:lnTo>
                  <a:lnTo>
                    <a:pt x="529338" y="22362"/>
                  </a:lnTo>
                  <a:lnTo>
                    <a:pt x="577021" y="29179"/>
                  </a:lnTo>
                  <a:lnTo>
                    <a:pt x="623044" y="40264"/>
                  </a:lnTo>
                  <a:lnTo>
                    <a:pt x="667166" y="55391"/>
                  </a:lnTo>
                  <a:lnTo>
                    <a:pt x="709146" y="74334"/>
                  </a:lnTo>
                  <a:lnTo>
                    <a:pt x="748741" y="96866"/>
                  </a:lnTo>
                  <a:lnTo>
                    <a:pt x="785712" y="122762"/>
                  </a:lnTo>
                  <a:lnTo>
                    <a:pt x="819815" y="151796"/>
                  </a:lnTo>
                  <a:lnTo>
                    <a:pt x="850810" y="183740"/>
                  </a:lnTo>
                  <a:lnTo>
                    <a:pt x="878456" y="218369"/>
                  </a:lnTo>
                  <a:lnTo>
                    <a:pt x="902511" y="255457"/>
                  </a:lnTo>
                  <a:lnTo>
                    <a:pt x="922734" y="294777"/>
                  </a:lnTo>
                  <a:lnTo>
                    <a:pt x="938883" y="336103"/>
                  </a:lnTo>
                  <a:lnTo>
                    <a:pt x="950716" y="379210"/>
                  </a:lnTo>
                  <a:lnTo>
                    <a:pt x="957994" y="423870"/>
                  </a:lnTo>
                  <a:lnTo>
                    <a:pt x="960473" y="469859"/>
                  </a:lnTo>
                  <a:lnTo>
                    <a:pt x="957994" y="515847"/>
                  </a:lnTo>
                  <a:lnTo>
                    <a:pt x="950716" y="560507"/>
                  </a:lnTo>
                  <a:lnTo>
                    <a:pt x="938883" y="603614"/>
                  </a:lnTo>
                  <a:lnTo>
                    <a:pt x="922734" y="644940"/>
                  </a:lnTo>
                  <a:lnTo>
                    <a:pt x="902511" y="684260"/>
                  </a:lnTo>
                  <a:lnTo>
                    <a:pt x="878456" y="721348"/>
                  </a:lnTo>
                  <a:lnTo>
                    <a:pt x="850810" y="755977"/>
                  </a:lnTo>
                  <a:lnTo>
                    <a:pt x="819815" y="787922"/>
                  </a:lnTo>
                  <a:lnTo>
                    <a:pt x="785712" y="816955"/>
                  </a:lnTo>
                  <a:lnTo>
                    <a:pt x="748741" y="842851"/>
                  </a:lnTo>
                  <a:lnTo>
                    <a:pt x="709146" y="865383"/>
                  </a:lnTo>
                  <a:lnTo>
                    <a:pt x="667166" y="884326"/>
                  </a:lnTo>
                  <a:lnTo>
                    <a:pt x="623044" y="899453"/>
                  </a:lnTo>
                  <a:lnTo>
                    <a:pt x="577021" y="910538"/>
                  </a:lnTo>
                  <a:lnTo>
                    <a:pt x="529338" y="917355"/>
                  </a:lnTo>
                  <a:lnTo>
                    <a:pt x="480236" y="919678"/>
                  </a:lnTo>
                  <a:lnTo>
                    <a:pt x="431135" y="917355"/>
                  </a:lnTo>
                  <a:lnTo>
                    <a:pt x="383452" y="910538"/>
                  </a:lnTo>
                  <a:lnTo>
                    <a:pt x="337428" y="899453"/>
                  </a:lnTo>
                  <a:lnTo>
                    <a:pt x="293306" y="884326"/>
                  </a:lnTo>
                  <a:lnTo>
                    <a:pt x="251327" y="865383"/>
                  </a:lnTo>
                  <a:lnTo>
                    <a:pt x="211731" y="842851"/>
                  </a:lnTo>
                  <a:lnTo>
                    <a:pt x="174761" y="816955"/>
                  </a:lnTo>
                  <a:lnTo>
                    <a:pt x="140658" y="787922"/>
                  </a:lnTo>
                  <a:lnTo>
                    <a:pt x="109662" y="755977"/>
                  </a:lnTo>
                  <a:lnTo>
                    <a:pt x="82016" y="721348"/>
                  </a:lnTo>
                  <a:lnTo>
                    <a:pt x="57961" y="684260"/>
                  </a:lnTo>
                  <a:lnTo>
                    <a:pt x="37739" y="644940"/>
                  </a:lnTo>
                  <a:lnTo>
                    <a:pt x="21590" y="603614"/>
                  </a:lnTo>
                  <a:lnTo>
                    <a:pt x="9756" y="560507"/>
                  </a:lnTo>
                  <a:lnTo>
                    <a:pt x="2479" y="515847"/>
                  </a:lnTo>
                  <a:lnTo>
                    <a:pt x="0" y="469859"/>
                  </a:lnTo>
                  <a:close/>
                </a:path>
                <a:path w="4456430" h="920114">
                  <a:moveTo>
                    <a:pt x="3496209" y="450177"/>
                  </a:moveTo>
                  <a:lnTo>
                    <a:pt x="3498686" y="404145"/>
                  </a:lnTo>
                  <a:lnTo>
                    <a:pt x="3505958" y="359444"/>
                  </a:lnTo>
                  <a:lnTo>
                    <a:pt x="3517782" y="316300"/>
                  </a:lnTo>
                  <a:lnTo>
                    <a:pt x="3533918" y="274939"/>
                  </a:lnTo>
                  <a:lnTo>
                    <a:pt x="3554124" y="235586"/>
                  </a:lnTo>
                  <a:lnTo>
                    <a:pt x="3578160" y="198469"/>
                  </a:lnTo>
                  <a:lnTo>
                    <a:pt x="3605784" y="163813"/>
                  </a:lnTo>
                  <a:lnTo>
                    <a:pt x="3636755" y="131845"/>
                  </a:lnTo>
                  <a:lnTo>
                    <a:pt x="3670833" y="102791"/>
                  </a:lnTo>
                  <a:lnTo>
                    <a:pt x="3707775" y="76877"/>
                  </a:lnTo>
                  <a:lnTo>
                    <a:pt x="3747341" y="54329"/>
                  </a:lnTo>
                  <a:lnTo>
                    <a:pt x="3789290" y="35374"/>
                  </a:lnTo>
                  <a:lnTo>
                    <a:pt x="3833380" y="20237"/>
                  </a:lnTo>
                  <a:lnTo>
                    <a:pt x="3879370" y="9145"/>
                  </a:lnTo>
                  <a:lnTo>
                    <a:pt x="3927020" y="2323"/>
                  </a:lnTo>
                  <a:lnTo>
                    <a:pt x="3976088" y="0"/>
                  </a:lnTo>
                  <a:lnTo>
                    <a:pt x="4025156" y="2323"/>
                  </a:lnTo>
                  <a:lnTo>
                    <a:pt x="4072806" y="9145"/>
                  </a:lnTo>
                  <a:lnTo>
                    <a:pt x="4118796" y="20237"/>
                  </a:lnTo>
                  <a:lnTo>
                    <a:pt x="4162887" y="35374"/>
                  </a:lnTo>
                  <a:lnTo>
                    <a:pt x="4204835" y="54329"/>
                  </a:lnTo>
                  <a:lnTo>
                    <a:pt x="4244401" y="76877"/>
                  </a:lnTo>
                  <a:lnTo>
                    <a:pt x="4281343" y="102791"/>
                  </a:lnTo>
                  <a:lnTo>
                    <a:pt x="4315421" y="131845"/>
                  </a:lnTo>
                  <a:lnTo>
                    <a:pt x="4346392" y="163813"/>
                  </a:lnTo>
                  <a:lnTo>
                    <a:pt x="4374016" y="198469"/>
                  </a:lnTo>
                  <a:lnTo>
                    <a:pt x="4398052" y="235586"/>
                  </a:lnTo>
                  <a:lnTo>
                    <a:pt x="4418258" y="274939"/>
                  </a:lnTo>
                  <a:lnTo>
                    <a:pt x="4434394" y="316300"/>
                  </a:lnTo>
                  <a:lnTo>
                    <a:pt x="4446218" y="359444"/>
                  </a:lnTo>
                  <a:lnTo>
                    <a:pt x="4453490" y="404145"/>
                  </a:lnTo>
                  <a:lnTo>
                    <a:pt x="4455967" y="450177"/>
                  </a:lnTo>
                  <a:lnTo>
                    <a:pt x="4453490" y="496208"/>
                  </a:lnTo>
                  <a:lnTo>
                    <a:pt x="4446218" y="540909"/>
                  </a:lnTo>
                  <a:lnTo>
                    <a:pt x="4434394" y="584054"/>
                  </a:lnTo>
                  <a:lnTo>
                    <a:pt x="4418258" y="625415"/>
                  </a:lnTo>
                  <a:lnTo>
                    <a:pt x="4398052" y="664767"/>
                  </a:lnTo>
                  <a:lnTo>
                    <a:pt x="4374016" y="701884"/>
                  </a:lnTo>
                  <a:lnTo>
                    <a:pt x="4346392" y="736540"/>
                  </a:lnTo>
                  <a:lnTo>
                    <a:pt x="4315421" y="768508"/>
                  </a:lnTo>
                  <a:lnTo>
                    <a:pt x="4281343" y="797562"/>
                  </a:lnTo>
                  <a:lnTo>
                    <a:pt x="4244401" y="823476"/>
                  </a:lnTo>
                  <a:lnTo>
                    <a:pt x="4204835" y="846024"/>
                  </a:lnTo>
                  <a:lnTo>
                    <a:pt x="4162887" y="864980"/>
                  </a:lnTo>
                  <a:lnTo>
                    <a:pt x="4118796" y="880117"/>
                  </a:lnTo>
                  <a:lnTo>
                    <a:pt x="4072806" y="891209"/>
                  </a:lnTo>
                  <a:lnTo>
                    <a:pt x="4025156" y="898030"/>
                  </a:lnTo>
                  <a:lnTo>
                    <a:pt x="3976088" y="900354"/>
                  </a:lnTo>
                  <a:lnTo>
                    <a:pt x="3927020" y="898030"/>
                  </a:lnTo>
                  <a:lnTo>
                    <a:pt x="3879370" y="891209"/>
                  </a:lnTo>
                  <a:lnTo>
                    <a:pt x="3833380" y="880117"/>
                  </a:lnTo>
                  <a:lnTo>
                    <a:pt x="3789290" y="864980"/>
                  </a:lnTo>
                  <a:lnTo>
                    <a:pt x="3747341" y="846024"/>
                  </a:lnTo>
                  <a:lnTo>
                    <a:pt x="3707775" y="823476"/>
                  </a:lnTo>
                  <a:lnTo>
                    <a:pt x="3670833" y="797562"/>
                  </a:lnTo>
                  <a:lnTo>
                    <a:pt x="3636755" y="768508"/>
                  </a:lnTo>
                  <a:lnTo>
                    <a:pt x="3605784" y="736540"/>
                  </a:lnTo>
                  <a:lnTo>
                    <a:pt x="3578160" y="701884"/>
                  </a:lnTo>
                  <a:lnTo>
                    <a:pt x="3554124" y="664767"/>
                  </a:lnTo>
                  <a:lnTo>
                    <a:pt x="3533918" y="625415"/>
                  </a:lnTo>
                  <a:lnTo>
                    <a:pt x="3517782" y="584054"/>
                  </a:lnTo>
                  <a:lnTo>
                    <a:pt x="3505958" y="540909"/>
                  </a:lnTo>
                  <a:lnTo>
                    <a:pt x="3498686" y="496208"/>
                  </a:lnTo>
                  <a:lnTo>
                    <a:pt x="3496209" y="450177"/>
                  </a:lnTo>
                  <a:close/>
                </a:path>
              </a:pathLst>
            </a:custGeom>
            <a:ln w="35785">
              <a:solidFill>
                <a:srgbClr val="FFFFFF"/>
              </a:solidFill>
            </a:ln>
          </p:spPr>
          <p:txBody>
            <a:bodyPr wrap="square" lIns="0" tIns="0" rIns="0" bIns="0" rtlCol="0"/>
            <a:lstStyle/>
            <a:p>
              <a:endParaRPr>
                <a:solidFill>
                  <a:prstClr val="black"/>
                </a:solidFill>
                <a:latin typeface="Calibri"/>
              </a:endParaRPr>
            </a:p>
          </p:txBody>
        </p:sp>
        <p:sp>
          <p:nvSpPr>
            <p:cNvPr id="11" name="object 11"/>
            <p:cNvSpPr/>
            <p:nvPr/>
          </p:nvSpPr>
          <p:spPr>
            <a:xfrm>
              <a:off x="313477" y="1750610"/>
              <a:ext cx="6624905" cy="459839"/>
            </a:xfrm>
            <a:prstGeom prst="rect">
              <a:avLst/>
            </a:prstGeom>
            <a:blipFill>
              <a:blip r:embed="rId5" cstate="print"/>
              <a:stretch>
                <a:fillRect/>
              </a:stretch>
            </a:blipFill>
          </p:spPr>
          <p:txBody>
            <a:bodyPr wrap="square" lIns="0" tIns="0" rIns="0" bIns="0" rtlCol="0"/>
            <a:lstStyle/>
            <a:p>
              <a:endParaRPr>
                <a:solidFill>
                  <a:prstClr val="black"/>
                </a:solidFill>
                <a:latin typeface="Calibri"/>
              </a:endParaRPr>
            </a:p>
          </p:txBody>
        </p:sp>
        <p:sp>
          <p:nvSpPr>
            <p:cNvPr id="12" name="object 12"/>
            <p:cNvSpPr/>
            <p:nvPr/>
          </p:nvSpPr>
          <p:spPr>
            <a:xfrm>
              <a:off x="1585282" y="2001106"/>
              <a:ext cx="4022609" cy="459839"/>
            </a:xfrm>
            <a:prstGeom prst="rect">
              <a:avLst/>
            </a:prstGeom>
            <a:blipFill>
              <a:blip r:embed="rId6" cstate="print"/>
              <a:stretch>
                <a:fillRect/>
              </a:stretch>
            </a:blipFill>
          </p:spPr>
          <p:txBody>
            <a:bodyPr wrap="square" lIns="0" tIns="0" rIns="0" bIns="0" rtlCol="0"/>
            <a:lstStyle/>
            <a:p>
              <a:endParaRPr>
                <a:solidFill>
                  <a:prstClr val="black"/>
                </a:solidFill>
                <a:latin typeface="Calibri"/>
              </a:endParaRPr>
            </a:p>
          </p:txBody>
        </p:sp>
        <p:sp>
          <p:nvSpPr>
            <p:cNvPr id="13" name="object 13"/>
            <p:cNvSpPr/>
            <p:nvPr/>
          </p:nvSpPr>
          <p:spPr>
            <a:xfrm>
              <a:off x="350694" y="19389113"/>
              <a:ext cx="638407" cy="630528"/>
            </a:xfrm>
            <a:prstGeom prst="rect">
              <a:avLst/>
            </a:prstGeom>
            <a:blipFill>
              <a:blip r:embed="rId7" cstate="print"/>
              <a:stretch>
                <a:fillRect/>
              </a:stretch>
            </a:blipFill>
          </p:spPr>
          <p:txBody>
            <a:bodyPr wrap="square" lIns="0" tIns="0" rIns="0" bIns="0" rtlCol="0"/>
            <a:lstStyle/>
            <a:p>
              <a:endParaRPr>
                <a:solidFill>
                  <a:prstClr val="black"/>
                </a:solidFill>
                <a:latin typeface="Calibri"/>
              </a:endParaRPr>
            </a:p>
          </p:txBody>
        </p:sp>
        <p:sp>
          <p:nvSpPr>
            <p:cNvPr id="14" name="object 14"/>
            <p:cNvSpPr/>
            <p:nvPr/>
          </p:nvSpPr>
          <p:spPr>
            <a:xfrm>
              <a:off x="790136" y="19065615"/>
              <a:ext cx="2018998" cy="1038477"/>
            </a:xfrm>
            <a:prstGeom prst="rect">
              <a:avLst/>
            </a:prstGeom>
            <a:blipFill>
              <a:blip r:embed="rId8" cstate="print"/>
              <a:stretch>
                <a:fillRect/>
              </a:stretch>
            </a:blipFill>
          </p:spPr>
          <p:txBody>
            <a:bodyPr wrap="square" lIns="0" tIns="0" rIns="0" bIns="0" rtlCol="0"/>
            <a:lstStyle/>
            <a:p>
              <a:endParaRPr>
                <a:solidFill>
                  <a:prstClr val="black"/>
                </a:solidFill>
                <a:latin typeface="Calibri"/>
              </a:endParaRPr>
            </a:p>
          </p:txBody>
        </p:sp>
        <p:sp>
          <p:nvSpPr>
            <p:cNvPr id="15" name="object 15"/>
            <p:cNvSpPr/>
            <p:nvPr/>
          </p:nvSpPr>
          <p:spPr>
            <a:xfrm>
              <a:off x="2263768" y="2514980"/>
              <a:ext cx="1236345" cy="217170"/>
            </a:xfrm>
            <a:custGeom>
              <a:avLst/>
              <a:gdLst/>
              <a:ahLst/>
              <a:cxnLst/>
              <a:rect l="l" t="t" r="r" b="b"/>
              <a:pathLst>
                <a:path w="1236345" h="217169">
                  <a:moveTo>
                    <a:pt x="1236019" y="0"/>
                  </a:moveTo>
                  <a:lnTo>
                    <a:pt x="0" y="0"/>
                  </a:lnTo>
                  <a:lnTo>
                    <a:pt x="0" y="216858"/>
                  </a:lnTo>
                  <a:lnTo>
                    <a:pt x="1236019" y="216858"/>
                  </a:lnTo>
                  <a:lnTo>
                    <a:pt x="1236019" y="0"/>
                  </a:lnTo>
                  <a:close/>
                </a:path>
              </a:pathLst>
            </a:custGeom>
            <a:solidFill>
              <a:srgbClr val="FFFFFF">
                <a:alpha val="67842"/>
              </a:srgbClr>
            </a:solidFill>
          </p:spPr>
          <p:txBody>
            <a:bodyPr wrap="square" lIns="0" tIns="0" rIns="0" bIns="0" rtlCol="0"/>
            <a:lstStyle/>
            <a:p>
              <a:endParaRPr>
                <a:solidFill>
                  <a:prstClr val="black"/>
                </a:solidFill>
                <a:latin typeface="Calibri"/>
              </a:endParaRPr>
            </a:p>
          </p:txBody>
        </p:sp>
        <p:sp>
          <p:nvSpPr>
            <p:cNvPr id="16" name="object 16"/>
            <p:cNvSpPr/>
            <p:nvPr/>
          </p:nvSpPr>
          <p:spPr>
            <a:xfrm>
              <a:off x="2228699" y="2489931"/>
              <a:ext cx="1327987" cy="318130"/>
            </a:xfrm>
            <a:prstGeom prst="rect">
              <a:avLst/>
            </a:prstGeom>
            <a:blipFill>
              <a:blip r:embed="rId9" cstate="print"/>
              <a:stretch>
                <a:fillRect/>
              </a:stretch>
            </a:blipFill>
          </p:spPr>
          <p:txBody>
            <a:bodyPr wrap="square" lIns="0" tIns="0" rIns="0" bIns="0" rtlCol="0"/>
            <a:lstStyle/>
            <a:p>
              <a:endParaRPr>
                <a:solidFill>
                  <a:prstClr val="black"/>
                </a:solidFill>
                <a:latin typeface="Calibri"/>
              </a:endParaRPr>
            </a:p>
          </p:txBody>
        </p:sp>
        <p:sp>
          <p:nvSpPr>
            <p:cNvPr id="17" name="object 17"/>
            <p:cNvSpPr/>
            <p:nvPr/>
          </p:nvSpPr>
          <p:spPr>
            <a:xfrm>
              <a:off x="5693418" y="2509970"/>
              <a:ext cx="1236980" cy="217170"/>
            </a:xfrm>
            <a:custGeom>
              <a:avLst/>
              <a:gdLst/>
              <a:ahLst/>
              <a:cxnLst/>
              <a:rect l="l" t="t" r="r" b="b"/>
              <a:pathLst>
                <a:path w="1236979" h="217169">
                  <a:moveTo>
                    <a:pt x="1236734" y="0"/>
                  </a:moveTo>
                  <a:lnTo>
                    <a:pt x="0" y="0"/>
                  </a:lnTo>
                  <a:lnTo>
                    <a:pt x="0" y="216858"/>
                  </a:lnTo>
                  <a:lnTo>
                    <a:pt x="1236734" y="216858"/>
                  </a:lnTo>
                  <a:lnTo>
                    <a:pt x="1236734" y="0"/>
                  </a:lnTo>
                  <a:close/>
                </a:path>
              </a:pathLst>
            </a:custGeom>
            <a:solidFill>
              <a:srgbClr val="FFFFFF">
                <a:alpha val="67842"/>
              </a:srgbClr>
            </a:solidFill>
          </p:spPr>
          <p:txBody>
            <a:bodyPr wrap="square" lIns="0" tIns="0" rIns="0" bIns="0" rtlCol="0"/>
            <a:lstStyle/>
            <a:p>
              <a:endParaRPr>
                <a:solidFill>
                  <a:prstClr val="black"/>
                </a:solidFill>
                <a:latin typeface="Calibri"/>
              </a:endParaRPr>
            </a:p>
          </p:txBody>
        </p:sp>
        <p:sp>
          <p:nvSpPr>
            <p:cNvPr id="18" name="object 18"/>
            <p:cNvSpPr/>
            <p:nvPr/>
          </p:nvSpPr>
          <p:spPr>
            <a:xfrm>
              <a:off x="5658348" y="2484915"/>
              <a:ext cx="1327987" cy="318135"/>
            </a:xfrm>
            <a:prstGeom prst="rect">
              <a:avLst/>
            </a:prstGeom>
            <a:blipFill>
              <a:blip r:embed="rId10" cstate="print"/>
              <a:stretch>
                <a:fillRect/>
              </a:stretch>
            </a:blipFill>
          </p:spPr>
          <p:txBody>
            <a:bodyPr wrap="square" lIns="0" tIns="0" rIns="0" bIns="0" rtlCol="0"/>
            <a:lstStyle/>
            <a:p>
              <a:endParaRPr>
                <a:solidFill>
                  <a:prstClr val="black"/>
                </a:solidFill>
                <a:latin typeface="Calibri"/>
              </a:endParaRPr>
            </a:p>
          </p:txBody>
        </p:sp>
      </p:grpSp>
      <p:sp>
        <p:nvSpPr>
          <p:cNvPr id="19" name="object 19"/>
          <p:cNvSpPr txBox="1"/>
          <p:nvPr/>
        </p:nvSpPr>
        <p:spPr>
          <a:xfrm>
            <a:off x="855198" y="1798744"/>
            <a:ext cx="6467475" cy="918844"/>
          </a:xfrm>
          <a:prstGeom prst="rect">
            <a:avLst/>
          </a:prstGeom>
        </p:spPr>
        <p:txBody>
          <a:bodyPr vert="horz" wrap="square" lIns="0" tIns="12065" rIns="0" bIns="0" rtlCol="0">
            <a:spAutoFit/>
          </a:bodyPr>
          <a:lstStyle/>
          <a:p>
            <a:pPr marL="1284605" marR="161290" indent="-1272540">
              <a:spcBef>
                <a:spcPts val="95"/>
              </a:spcBef>
              <a:tabLst>
                <a:tab pos="3344545" algn="l"/>
              </a:tabLst>
            </a:pPr>
            <a:r>
              <a:rPr sz="1650" b="1" spc="-5" dirty="0">
                <a:solidFill>
                  <a:srgbClr val="4F6128"/>
                </a:solidFill>
                <a:latin typeface="Segoe UI"/>
                <a:cs typeface="Segoe UI"/>
              </a:rPr>
              <a:t>Botanikus</a:t>
            </a:r>
            <a:r>
              <a:rPr sz="1650" b="1" spc="40" dirty="0">
                <a:solidFill>
                  <a:srgbClr val="4F6128"/>
                </a:solidFill>
                <a:latin typeface="Segoe UI"/>
                <a:cs typeface="Segoe UI"/>
              </a:rPr>
              <a:t> </a:t>
            </a:r>
            <a:r>
              <a:rPr sz="1650" b="1" dirty="0">
                <a:solidFill>
                  <a:srgbClr val="4F6128"/>
                </a:solidFill>
                <a:latin typeface="Segoe UI"/>
                <a:cs typeface="Segoe UI"/>
              </a:rPr>
              <a:t>kertek</a:t>
            </a:r>
            <a:r>
              <a:rPr sz="1650" b="1" spc="40" dirty="0">
                <a:solidFill>
                  <a:srgbClr val="4F6128"/>
                </a:solidFill>
                <a:latin typeface="Segoe UI"/>
                <a:cs typeface="Segoe UI"/>
              </a:rPr>
              <a:t> </a:t>
            </a:r>
            <a:r>
              <a:rPr sz="1650" b="1" spc="-5" dirty="0">
                <a:solidFill>
                  <a:srgbClr val="4F6128"/>
                </a:solidFill>
                <a:latin typeface="Segoe UI"/>
                <a:cs typeface="Segoe UI"/>
              </a:rPr>
              <a:t>városiasodása:	</a:t>
            </a:r>
            <a:r>
              <a:rPr sz="1650" b="1" spc="-30" dirty="0">
                <a:solidFill>
                  <a:srgbClr val="4F6128"/>
                </a:solidFill>
                <a:latin typeface="Segoe UI"/>
                <a:cs typeface="Segoe UI"/>
              </a:rPr>
              <a:t>ELTE </a:t>
            </a:r>
            <a:r>
              <a:rPr sz="1650" b="1" spc="-5" dirty="0">
                <a:solidFill>
                  <a:srgbClr val="4F6128"/>
                </a:solidFill>
                <a:latin typeface="Segoe UI"/>
                <a:cs typeface="Segoe UI"/>
              </a:rPr>
              <a:t>Füvészkert (Budapest) </a:t>
            </a:r>
            <a:r>
              <a:rPr sz="1650" b="1" dirty="0">
                <a:solidFill>
                  <a:srgbClr val="4F6128"/>
                </a:solidFill>
                <a:latin typeface="Segoe UI"/>
                <a:cs typeface="Segoe UI"/>
              </a:rPr>
              <a:t>és  </a:t>
            </a:r>
            <a:r>
              <a:rPr sz="1650" b="1" spc="-5" dirty="0">
                <a:solidFill>
                  <a:srgbClr val="4F6128"/>
                </a:solidFill>
                <a:latin typeface="Segoe UI"/>
                <a:cs typeface="Segoe UI"/>
              </a:rPr>
              <a:t>EKKE Botanikus </a:t>
            </a:r>
            <a:r>
              <a:rPr sz="1650" b="1" dirty="0">
                <a:solidFill>
                  <a:srgbClr val="4F6128"/>
                </a:solidFill>
                <a:latin typeface="Segoe UI"/>
                <a:cs typeface="Segoe UI"/>
              </a:rPr>
              <a:t>Kertje </a:t>
            </a:r>
            <a:r>
              <a:rPr sz="1650" b="1" spc="-5" dirty="0">
                <a:solidFill>
                  <a:srgbClr val="4F6128"/>
                </a:solidFill>
                <a:latin typeface="Segoe UI"/>
                <a:cs typeface="Segoe UI"/>
              </a:rPr>
              <a:t>(Eger)</a:t>
            </a:r>
            <a:r>
              <a:rPr sz="1650" b="1" spc="50" dirty="0">
                <a:solidFill>
                  <a:srgbClr val="4F6128"/>
                </a:solidFill>
                <a:latin typeface="Segoe UI"/>
                <a:cs typeface="Segoe UI"/>
              </a:rPr>
              <a:t> </a:t>
            </a:r>
            <a:r>
              <a:rPr sz="1650" b="1" spc="-5" dirty="0">
                <a:solidFill>
                  <a:srgbClr val="4F6128"/>
                </a:solidFill>
                <a:latin typeface="Segoe UI"/>
                <a:cs typeface="Segoe UI"/>
              </a:rPr>
              <a:t>példáján</a:t>
            </a:r>
            <a:endParaRPr sz="1650">
              <a:solidFill>
                <a:prstClr val="black"/>
              </a:solidFill>
              <a:latin typeface="Segoe UI"/>
              <a:cs typeface="Segoe UI"/>
            </a:endParaRPr>
          </a:p>
          <a:p>
            <a:pPr marL="1887855">
              <a:spcBef>
                <a:spcPts val="1750"/>
              </a:spcBef>
              <a:tabLst>
                <a:tab pos="5318125" algn="l"/>
              </a:tabLst>
            </a:pPr>
            <a:r>
              <a:rPr sz="1100" b="1" spc="15" dirty="0">
                <a:solidFill>
                  <a:srgbClr val="4F6128"/>
                </a:solidFill>
                <a:latin typeface="Segoe UI"/>
                <a:cs typeface="Segoe UI"/>
              </a:rPr>
              <a:t>Füvészkert,</a:t>
            </a:r>
            <a:r>
              <a:rPr sz="1100" b="1" spc="25" dirty="0">
                <a:solidFill>
                  <a:srgbClr val="4F6128"/>
                </a:solidFill>
                <a:latin typeface="Segoe UI"/>
                <a:cs typeface="Segoe UI"/>
              </a:rPr>
              <a:t> </a:t>
            </a:r>
            <a:r>
              <a:rPr sz="1100" b="1" spc="15" dirty="0">
                <a:solidFill>
                  <a:srgbClr val="4F6128"/>
                </a:solidFill>
                <a:latin typeface="Segoe UI"/>
                <a:cs typeface="Segoe UI"/>
              </a:rPr>
              <a:t>1823	</a:t>
            </a:r>
            <a:r>
              <a:rPr sz="1650" b="1" spc="22" baseline="2525" dirty="0">
                <a:solidFill>
                  <a:srgbClr val="4F6128"/>
                </a:solidFill>
                <a:latin typeface="Segoe UI"/>
                <a:cs typeface="Segoe UI"/>
              </a:rPr>
              <a:t>Füvészkert,</a:t>
            </a:r>
            <a:r>
              <a:rPr sz="1650" b="1" spc="-60" baseline="2525" dirty="0">
                <a:solidFill>
                  <a:srgbClr val="4F6128"/>
                </a:solidFill>
                <a:latin typeface="Segoe UI"/>
                <a:cs typeface="Segoe UI"/>
              </a:rPr>
              <a:t> </a:t>
            </a:r>
            <a:r>
              <a:rPr sz="1650" b="1" spc="22" baseline="2525" dirty="0">
                <a:solidFill>
                  <a:srgbClr val="4F6128"/>
                </a:solidFill>
                <a:latin typeface="Segoe UI"/>
                <a:cs typeface="Segoe UI"/>
              </a:rPr>
              <a:t>2024</a:t>
            </a:r>
            <a:endParaRPr sz="1650" baseline="2525">
              <a:solidFill>
                <a:prstClr val="black"/>
              </a:solidFill>
              <a:latin typeface="Segoe UI"/>
              <a:cs typeface="Segoe UI"/>
            </a:endParaRPr>
          </a:p>
        </p:txBody>
      </p:sp>
      <p:grpSp>
        <p:nvGrpSpPr>
          <p:cNvPr id="20" name="object 20"/>
          <p:cNvGrpSpPr/>
          <p:nvPr/>
        </p:nvGrpSpPr>
        <p:grpSpPr>
          <a:xfrm>
            <a:off x="2051527" y="4371515"/>
            <a:ext cx="1976120" cy="318135"/>
            <a:chOff x="1626077" y="4371514"/>
            <a:chExt cx="1976120" cy="318135"/>
          </a:xfrm>
        </p:grpSpPr>
        <p:sp>
          <p:nvSpPr>
            <p:cNvPr id="21" name="object 21"/>
            <p:cNvSpPr/>
            <p:nvPr/>
          </p:nvSpPr>
          <p:spPr>
            <a:xfrm>
              <a:off x="1654705" y="4396564"/>
              <a:ext cx="1890395" cy="217170"/>
            </a:xfrm>
            <a:custGeom>
              <a:avLst/>
              <a:gdLst/>
              <a:ahLst/>
              <a:cxnLst/>
              <a:rect l="l" t="t" r="r" b="b"/>
              <a:pathLst>
                <a:path w="1890395" h="217170">
                  <a:moveTo>
                    <a:pt x="1890171" y="0"/>
                  </a:moveTo>
                  <a:lnTo>
                    <a:pt x="0" y="0"/>
                  </a:lnTo>
                  <a:lnTo>
                    <a:pt x="0" y="216858"/>
                  </a:lnTo>
                  <a:lnTo>
                    <a:pt x="1890171" y="216858"/>
                  </a:lnTo>
                  <a:lnTo>
                    <a:pt x="1890171" y="0"/>
                  </a:lnTo>
                  <a:close/>
                </a:path>
              </a:pathLst>
            </a:custGeom>
            <a:solidFill>
              <a:srgbClr val="FFFFFF">
                <a:alpha val="67842"/>
              </a:srgbClr>
            </a:solidFill>
          </p:spPr>
          <p:txBody>
            <a:bodyPr wrap="square" lIns="0" tIns="0" rIns="0" bIns="0" rtlCol="0"/>
            <a:lstStyle/>
            <a:p>
              <a:endParaRPr>
                <a:solidFill>
                  <a:prstClr val="black"/>
                </a:solidFill>
                <a:latin typeface="Calibri"/>
              </a:endParaRPr>
            </a:p>
          </p:txBody>
        </p:sp>
        <p:sp>
          <p:nvSpPr>
            <p:cNvPr id="22" name="object 22"/>
            <p:cNvSpPr/>
            <p:nvPr/>
          </p:nvSpPr>
          <p:spPr>
            <a:xfrm>
              <a:off x="1626077" y="4371514"/>
              <a:ext cx="1975698" cy="318130"/>
            </a:xfrm>
            <a:prstGeom prst="rect">
              <a:avLst/>
            </a:prstGeom>
            <a:blipFill>
              <a:blip r:embed="rId11" cstate="print"/>
              <a:stretch>
                <a:fillRect/>
              </a:stretch>
            </a:blipFill>
          </p:spPr>
          <p:txBody>
            <a:bodyPr wrap="square" lIns="0" tIns="0" rIns="0" bIns="0" rtlCol="0"/>
            <a:lstStyle/>
            <a:p>
              <a:endParaRPr>
                <a:solidFill>
                  <a:prstClr val="black"/>
                </a:solidFill>
                <a:latin typeface="Calibri"/>
              </a:endParaRPr>
            </a:p>
          </p:txBody>
        </p:sp>
      </p:grpSp>
      <p:sp>
        <p:nvSpPr>
          <p:cNvPr id="23" name="object 23"/>
          <p:cNvSpPr txBox="1"/>
          <p:nvPr/>
        </p:nvSpPr>
        <p:spPr>
          <a:xfrm>
            <a:off x="2127992" y="4401758"/>
            <a:ext cx="1808480" cy="185307"/>
          </a:xfrm>
          <a:prstGeom prst="rect">
            <a:avLst/>
          </a:prstGeom>
        </p:spPr>
        <p:txBody>
          <a:bodyPr vert="horz" wrap="square" lIns="0" tIns="15875" rIns="0" bIns="0" rtlCol="0">
            <a:spAutoFit/>
          </a:bodyPr>
          <a:lstStyle/>
          <a:p>
            <a:pPr marL="12700">
              <a:spcBef>
                <a:spcPts val="125"/>
              </a:spcBef>
            </a:pPr>
            <a:r>
              <a:rPr sz="1100" b="1" spc="15" dirty="0">
                <a:solidFill>
                  <a:srgbClr val="4F6128"/>
                </a:solidFill>
                <a:latin typeface="Segoe UI"/>
                <a:cs typeface="Segoe UI"/>
              </a:rPr>
              <a:t>EKKE Botanikus kert,</a:t>
            </a:r>
            <a:r>
              <a:rPr sz="1100" b="1" spc="-20" dirty="0">
                <a:solidFill>
                  <a:srgbClr val="4F6128"/>
                </a:solidFill>
                <a:latin typeface="Segoe UI"/>
                <a:cs typeface="Segoe UI"/>
              </a:rPr>
              <a:t> </a:t>
            </a:r>
            <a:r>
              <a:rPr sz="1100" b="1" spc="15" dirty="0">
                <a:solidFill>
                  <a:srgbClr val="4F6128"/>
                </a:solidFill>
                <a:latin typeface="Segoe UI"/>
                <a:cs typeface="Segoe UI"/>
              </a:rPr>
              <a:t>1969</a:t>
            </a:r>
            <a:endParaRPr sz="1100">
              <a:solidFill>
                <a:prstClr val="black"/>
              </a:solidFill>
              <a:latin typeface="Segoe UI"/>
              <a:cs typeface="Segoe UI"/>
            </a:endParaRPr>
          </a:p>
        </p:txBody>
      </p:sp>
      <p:grpSp>
        <p:nvGrpSpPr>
          <p:cNvPr id="24" name="object 24"/>
          <p:cNvGrpSpPr/>
          <p:nvPr/>
        </p:nvGrpSpPr>
        <p:grpSpPr>
          <a:xfrm>
            <a:off x="5459705" y="4372231"/>
            <a:ext cx="1976120" cy="318135"/>
            <a:chOff x="5034255" y="4372230"/>
            <a:chExt cx="1976120" cy="318135"/>
          </a:xfrm>
        </p:grpSpPr>
        <p:sp>
          <p:nvSpPr>
            <p:cNvPr id="25" name="object 25"/>
            <p:cNvSpPr/>
            <p:nvPr/>
          </p:nvSpPr>
          <p:spPr>
            <a:xfrm>
              <a:off x="5062883" y="4397279"/>
              <a:ext cx="1890395" cy="216535"/>
            </a:xfrm>
            <a:custGeom>
              <a:avLst/>
              <a:gdLst/>
              <a:ahLst/>
              <a:cxnLst/>
              <a:rect l="l" t="t" r="r" b="b"/>
              <a:pathLst>
                <a:path w="1890395" h="216535">
                  <a:moveTo>
                    <a:pt x="1890171" y="0"/>
                  </a:moveTo>
                  <a:lnTo>
                    <a:pt x="0" y="0"/>
                  </a:lnTo>
                  <a:lnTo>
                    <a:pt x="0" y="216142"/>
                  </a:lnTo>
                  <a:lnTo>
                    <a:pt x="1890171" y="216142"/>
                  </a:lnTo>
                  <a:lnTo>
                    <a:pt x="1890171" y="0"/>
                  </a:lnTo>
                  <a:close/>
                </a:path>
              </a:pathLst>
            </a:custGeom>
            <a:solidFill>
              <a:srgbClr val="FFFFFF">
                <a:alpha val="67842"/>
              </a:srgbClr>
            </a:solidFill>
          </p:spPr>
          <p:txBody>
            <a:bodyPr wrap="square" lIns="0" tIns="0" rIns="0" bIns="0" rtlCol="0"/>
            <a:lstStyle/>
            <a:p>
              <a:endParaRPr>
                <a:solidFill>
                  <a:prstClr val="black"/>
                </a:solidFill>
                <a:latin typeface="Calibri"/>
              </a:endParaRPr>
            </a:p>
          </p:txBody>
        </p:sp>
        <p:sp>
          <p:nvSpPr>
            <p:cNvPr id="26" name="object 26"/>
            <p:cNvSpPr/>
            <p:nvPr/>
          </p:nvSpPr>
          <p:spPr>
            <a:xfrm>
              <a:off x="5034255" y="4372230"/>
              <a:ext cx="1975698" cy="318130"/>
            </a:xfrm>
            <a:prstGeom prst="rect">
              <a:avLst/>
            </a:prstGeom>
            <a:blipFill>
              <a:blip r:embed="rId12" cstate="print"/>
              <a:stretch>
                <a:fillRect/>
              </a:stretch>
            </a:blipFill>
          </p:spPr>
          <p:txBody>
            <a:bodyPr wrap="square" lIns="0" tIns="0" rIns="0" bIns="0" rtlCol="0"/>
            <a:lstStyle/>
            <a:p>
              <a:endParaRPr>
                <a:solidFill>
                  <a:prstClr val="black"/>
                </a:solidFill>
                <a:latin typeface="Calibri"/>
              </a:endParaRPr>
            </a:p>
          </p:txBody>
        </p:sp>
      </p:grpSp>
      <p:sp>
        <p:nvSpPr>
          <p:cNvPr id="27" name="object 27"/>
          <p:cNvSpPr txBox="1"/>
          <p:nvPr/>
        </p:nvSpPr>
        <p:spPr>
          <a:xfrm>
            <a:off x="5536587" y="4402355"/>
            <a:ext cx="1808480" cy="185307"/>
          </a:xfrm>
          <a:prstGeom prst="rect">
            <a:avLst/>
          </a:prstGeom>
        </p:spPr>
        <p:txBody>
          <a:bodyPr vert="horz" wrap="square" lIns="0" tIns="15875" rIns="0" bIns="0" rtlCol="0">
            <a:spAutoFit/>
          </a:bodyPr>
          <a:lstStyle/>
          <a:p>
            <a:pPr marL="12700">
              <a:spcBef>
                <a:spcPts val="125"/>
              </a:spcBef>
            </a:pPr>
            <a:r>
              <a:rPr sz="1100" b="1" spc="15" dirty="0">
                <a:solidFill>
                  <a:srgbClr val="4F6128"/>
                </a:solidFill>
                <a:latin typeface="Segoe UI"/>
                <a:cs typeface="Segoe UI"/>
              </a:rPr>
              <a:t>EKKE Botanikus kert,</a:t>
            </a:r>
            <a:r>
              <a:rPr sz="1100" b="1" spc="-20" dirty="0">
                <a:solidFill>
                  <a:srgbClr val="4F6128"/>
                </a:solidFill>
                <a:latin typeface="Segoe UI"/>
                <a:cs typeface="Segoe UI"/>
              </a:rPr>
              <a:t> </a:t>
            </a:r>
            <a:r>
              <a:rPr sz="1100" b="1" spc="15" dirty="0">
                <a:solidFill>
                  <a:srgbClr val="4F6128"/>
                </a:solidFill>
                <a:latin typeface="Segoe UI"/>
                <a:cs typeface="Segoe UI"/>
              </a:rPr>
              <a:t>2024</a:t>
            </a:r>
            <a:endParaRPr sz="1100">
              <a:solidFill>
                <a:prstClr val="black"/>
              </a:solidFill>
              <a:latin typeface="Segoe UI"/>
              <a:cs typeface="Segoe UI"/>
            </a:endParaRPr>
          </a:p>
        </p:txBody>
      </p:sp>
      <p:grpSp>
        <p:nvGrpSpPr>
          <p:cNvPr id="28" name="object 28"/>
          <p:cNvGrpSpPr/>
          <p:nvPr/>
        </p:nvGrpSpPr>
        <p:grpSpPr>
          <a:xfrm>
            <a:off x="4008790" y="4107235"/>
            <a:ext cx="10094595" cy="3867785"/>
            <a:chOff x="3583339" y="4107234"/>
            <a:chExt cx="10094595" cy="3867785"/>
          </a:xfrm>
        </p:grpSpPr>
        <p:sp>
          <p:nvSpPr>
            <p:cNvPr id="29" name="object 29"/>
            <p:cNvSpPr/>
            <p:nvPr/>
          </p:nvSpPr>
          <p:spPr>
            <a:xfrm>
              <a:off x="3590324" y="4114219"/>
              <a:ext cx="0" cy="2032635"/>
            </a:xfrm>
            <a:custGeom>
              <a:avLst/>
              <a:gdLst/>
              <a:ahLst/>
              <a:cxnLst/>
              <a:rect l="l" t="t" r="r" b="b"/>
              <a:pathLst>
                <a:path h="2032635">
                  <a:moveTo>
                    <a:pt x="0" y="0"/>
                  </a:moveTo>
                  <a:lnTo>
                    <a:pt x="0" y="2032119"/>
                  </a:lnTo>
                </a:path>
              </a:pathLst>
            </a:custGeom>
            <a:ln w="13419">
              <a:solidFill>
                <a:srgbClr val="FFFFFF"/>
              </a:solidFill>
            </a:ln>
          </p:spPr>
          <p:txBody>
            <a:bodyPr wrap="square" lIns="0" tIns="0" rIns="0" bIns="0" rtlCol="0"/>
            <a:lstStyle/>
            <a:p>
              <a:endParaRPr>
                <a:solidFill>
                  <a:prstClr val="black"/>
                </a:solidFill>
                <a:latin typeface="Calibri"/>
              </a:endParaRPr>
            </a:p>
          </p:txBody>
        </p:sp>
        <p:sp>
          <p:nvSpPr>
            <p:cNvPr id="30" name="object 30"/>
            <p:cNvSpPr/>
            <p:nvPr/>
          </p:nvSpPr>
          <p:spPr>
            <a:xfrm>
              <a:off x="8053806" y="7552099"/>
              <a:ext cx="5623637" cy="422622"/>
            </a:xfrm>
            <a:prstGeom prst="rect">
              <a:avLst/>
            </a:prstGeom>
            <a:blipFill>
              <a:blip r:embed="rId13" cstate="print"/>
              <a:stretch>
                <a:fillRect/>
              </a:stretch>
            </a:blipFill>
          </p:spPr>
          <p:txBody>
            <a:bodyPr wrap="square" lIns="0" tIns="0" rIns="0" bIns="0" rtlCol="0"/>
            <a:lstStyle/>
            <a:p>
              <a:endParaRPr>
                <a:solidFill>
                  <a:prstClr val="black"/>
                </a:solidFill>
                <a:latin typeface="Calibri"/>
              </a:endParaRPr>
            </a:p>
          </p:txBody>
        </p:sp>
      </p:grpSp>
      <p:sp>
        <p:nvSpPr>
          <p:cNvPr id="31" name="object 31"/>
          <p:cNvSpPr txBox="1"/>
          <p:nvPr/>
        </p:nvSpPr>
        <p:spPr>
          <a:xfrm>
            <a:off x="8585959" y="7595939"/>
            <a:ext cx="5388610" cy="244298"/>
          </a:xfrm>
          <a:prstGeom prst="rect">
            <a:avLst/>
          </a:prstGeom>
        </p:spPr>
        <p:txBody>
          <a:bodyPr vert="horz" wrap="square" lIns="0" tIns="13335" rIns="0" bIns="0" rtlCol="0">
            <a:spAutoFit/>
          </a:bodyPr>
          <a:lstStyle/>
          <a:p>
            <a:pPr marL="12700">
              <a:spcBef>
                <a:spcPts val="105"/>
              </a:spcBef>
            </a:pPr>
            <a:r>
              <a:rPr sz="1500" b="1" dirty="0">
                <a:solidFill>
                  <a:srgbClr val="4F6128"/>
                </a:solidFill>
                <a:latin typeface="Segoe UI"/>
                <a:cs typeface="Segoe UI"/>
              </a:rPr>
              <a:t>A városiasodás </a:t>
            </a:r>
            <a:r>
              <a:rPr sz="1500" b="1" spc="-5" dirty="0">
                <a:solidFill>
                  <a:srgbClr val="4F6128"/>
                </a:solidFill>
                <a:latin typeface="Segoe UI"/>
                <a:cs typeface="Segoe UI"/>
              </a:rPr>
              <a:t>fő </a:t>
            </a:r>
            <a:r>
              <a:rPr sz="1500" b="1" spc="5" dirty="0">
                <a:solidFill>
                  <a:srgbClr val="4F6128"/>
                </a:solidFill>
                <a:latin typeface="Segoe UI"/>
                <a:cs typeface="Segoe UI"/>
              </a:rPr>
              <a:t>hatásai </a:t>
            </a:r>
            <a:r>
              <a:rPr sz="1500" b="1" dirty="0">
                <a:solidFill>
                  <a:srgbClr val="4F6128"/>
                </a:solidFill>
                <a:latin typeface="Segoe UI"/>
                <a:cs typeface="Segoe UI"/>
              </a:rPr>
              <a:t>a botanikus </a:t>
            </a:r>
            <a:r>
              <a:rPr sz="1500" b="1" spc="5" dirty="0">
                <a:solidFill>
                  <a:srgbClr val="4F6128"/>
                </a:solidFill>
                <a:latin typeface="Segoe UI"/>
                <a:cs typeface="Segoe UI"/>
              </a:rPr>
              <a:t>kertek</a:t>
            </a:r>
            <a:r>
              <a:rPr sz="1500" b="1" spc="155" dirty="0">
                <a:solidFill>
                  <a:srgbClr val="4F6128"/>
                </a:solidFill>
                <a:latin typeface="Segoe UI"/>
                <a:cs typeface="Segoe UI"/>
              </a:rPr>
              <a:t> </a:t>
            </a:r>
            <a:r>
              <a:rPr sz="1500" b="1" dirty="0">
                <a:solidFill>
                  <a:srgbClr val="4F6128"/>
                </a:solidFill>
                <a:latin typeface="Segoe UI"/>
                <a:cs typeface="Segoe UI"/>
              </a:rPr>
              <a:t>alapfunkcióira</a:t>
            </a:r>
            <a:endParaRPr sz="1500">
              <a:solidFill>
                <a:prstClr val="black"/>
              </a:solidFill>
              <a:latin typeface="Segoe UI"/>
              <a:cs typeface="Segoe UI"/>
            </a:endParaRPr>
          </a:p>
        </p:txBody>
      </p:sp>
      <p:grpSp>
        <p:nvGrpSpPr>
          <p:cNvPr id="32" name="object 32"/>
          <p:cNvGrpSpPr/>
          <p:nvPr/>
        </p:nvGrpSpPr>
        <p:grpSpPr>
          <a:xfrm>
            <a:off x="4764759" y="7019667"/>
            <a:ext cx="6652895" cy="4538345"/>
            <a:chOff x="4339308" y="7019666"/>
            <a:chExt cx="6652895" cy="4538345"/>
          </a:xfrm>
        </p:grpSpPr>
        <p:sp>
          <p:nvSpPr>
            <p:cNvPr id="33" name="object 33"/>
            <p:cNvSpPr/>
            <p:nvPr/>
          </p:nvSpPr>
          <p:spPr>
            <a:xfrm>
              <a:off x="10621391" y="7025699"/>
              <a:ext cx="364292" cy="569699"/>
            </a:xfrm>
            <a:prstGeom prst="rect">
              <a:avLst/>
            </a:prstGeom>
            <a:blipFill>
              <a:blip r:embed="rId14" cstate="print"/>
              <a:stretch>
                <a:fillRect/>
              </a:stretch>
            </a:blipFill>
          </p:spPr>
          <p:txBody>
            <a:bodyPr wrap="square" lIns="0" tIns="0" rIns="0" bIns="0" rtlCol="0"/>
            <a:lstStyle/>
            <a:p>
              <a:endParaRPr>
                <a:solidFill>
                  <a:prstClr val="black"/>
                </a:solidFill>
                <a:latin typeface="Calibri"/>
              </a:endParaRPr>
            </a:p>
          </p:txBody>
        </p:sp>
        <p:sp>
          <p:nvSpPr>
            <p:cNvPr id="34" name="object 34"/>
            <p:cNvSpPr/>
            <p:nvPr/>
          </p:nvSpPr>
          <p:spPr>
            <a:xfrm>
              <a:off x="10621391" y="7025699"/>
              <a:ext cx="364490" cy="570230"/>
            </a:xfrm>
            <a:custGeom>
              <a:avLst/>
              <a:gdLst/>
              <a:ahLst/>
              <a:cxnLst/>
              <a:rect l="l" t="t" r="r" b="b"/>
              <a:pathLst>
                <a:path w="364490" h="570229">
                  <a:moveTo>
                    <a:pt x="283895" y="0"/>
                  </a:moveTo>
                  <a:lnTo>
                    <a:pt x="283895" y="239164"/>
                  </a:lnTo>
                  <a:lnTo>
                    <a:pt x="364292" y="239164"/>
                  </a:lnTo>
                  <a:lnTo>
                    <a:pt x="182146" y="569699"/>
                  </a:lnTo>
                  <a:lnTo>
                    <a:pt x="0" y="239164"/>
                  </a:lnTo>
                  <a:lnTo>
                    <a:pt x="80397" y="239164"/>
                  </a:lnTo>
                  <a:lnTo>
                    <a:pt x="80397" y="0"/>
                  </a:lnTo>
                  <a:lnTo>
                    <a:pt x="283895" y="0"/>
                  </a:lnTo>
                  <a:close/>
                </a:path>
              </a:pathLst>
            </a:custGeom>
            <a:ln w="11928">
              <a:solidFill>
                <a:srgbClr val="4F6128"/>
              </a:solidFill>
            </a:ln>
          </p:spPr>
          <p:txBody>
            <a:bodyPr wrap="square" lIns="0" tIns="0" rIns="0" bIns="0" rtlCol="0"/>
            <a:lstStyle/>
            <a:p>
              <a:endParaRPr>
                <a:solidFill>
                  <a:prstClr val="black"/>
                </a:solidFill>
                <a:latin typeface="Calibri"/>
              </a:endParaRPr>
            </a:p>
          </p:txBody>
        </p:sp>
        <p:sp>
          <p:nvSpPr>
            <p:cNvPr id="35" name="object 35"/>
            <p:cNvSpPr/>
            <p:nvPr/>
          </p:nvSpPr>
          <p:spPr>
            <a:xfrm>
              <a:off x="4339308" y="11083378"/>
              <a:ext cx="5446142" cy="474153"/>
            </a:xfrm>
            <a:prstGeom prst="rect">
              <a:avLst/>
            </a:prstGeom>
            <a:blipFill>
              <a:blip r:embed="rId15" cstate="print"/>
              <a:stretch>
                <a:fillRect/>
              </a:stretch>
            </a:blipFill>
          </p:spPr>
          <p:txBody>
            <a:bodyPr wrap="square" lIns="0" tIns="0" rIns="0" bIns="0" rtlCol="0"/>
            <a:lstStyle/>
            <a:p>
              <a:endParaRPr>
                <a:solidFill>
                  <a:prstClr val="black"/>
                </a:solidFill>
                <a:latin typeface="Calibri"/>
              </a:endParaRPr>
            </a:p>
          </p:txBody>
        </p:sp>
      </p:grpSp>
      <p:sp>
        <p:nvSpPr>
          <p:cNvPr id="36" name="object 36"/>
          <p:cNvSpPr txBox="1"/>
          <p:nvPr/>
        </p:nvSpPr>
        <p:spPr>
          <a:xfrm>
            <a:off x="4885179" y="11134376"/>
            <a:ext cx="5183505" cy="283210"/>
          </a:xfrm>
          <a:prstGeom prst="rect">
            <a:avLst/>
          </a:prstGeom>
        </p:spPr>
        <p:txBody>
          <a:bodyPr vert="horz" wrap="square" lIns="0" tIns="11430" rIns="0" bIns="0" rtlCol="0">
            <a:spAutoFit/>
          </a:bodyPr>
          <a:lstStyle/>
          <a:p>
            <a:pPr marL="12700">
              <a:spcBef>
                <a:spcPts val="90"/>
              </a:spcBef>
            </a:pPr>
            <a:r>
              <a:rPr sz="1700" b="1" spc="-10" dirty="0">
                <a:solidFill>
                  <a:srgbClr val="4F6128"/>
                </a:solidFill>
                <a:latin typeface="Segoe UI"/>
                <a:cs typeface="Segoe UI"/>
              </a:rPr>
              <a:t>Az ökológiai előnyök </a:t>
            </a:r>
            <a:r>
              <a:rPr sz="1700" b="1" spc="-5" dirty="0">
                <a:solidFill>
                  <a:srgbClr val="4F6128"/>
                </a:solidFill>
                <a:latin typeface="Segoe UI"/>
                <a:cs typeface="Segoe UI"/>
              </a:rPr>
              <a:t>a </a:t>
            </a:r>
            <a:r>
              <a:rPr sz="1700" b="1" dirty="0">
                <a:solidFill>
                  <a:srgbClr val="4F6128"/>
                </a:solidFill>
                <a:latin typeface="Segoe UI"/>
                <a:cs typeface="Segoe UI"/>
              </a:rPr>
              <a:t>kerten </a:t>
            </a:r>
            <a:r>
              <a:rPr sz="1700" b="1" spc="-5" dirty="0">
                <a:solidFill>
                  <a:srgbClr val="4F6128"/>
                </a:solidFill>
                <a:latin typeface="Segoe UI"/>
                <a:cs typeface="Segoe UI"/>
              </a:rPr>
              <a:t>kívül </a:t>
            </a:r>
            <a:r>
              <a:rPr sz="1700" b="1" spc="-10" dirty="0">
                <a:solidFill>
                  <a:srgbClr val="4F6128"/>
                </a:solidFill>
                <a:latin typeface="Segoe UI"/>
                <a:cs typeface="Segoe UI"/>
              </a:rPr>
              <a:t>is</a:t>
            </a:r>
            <a:r>
              <a:rPr sz="1700" b="1" spc="155" dirty="0">
                <a:solidFill>
                  <a:srgbClr val="4F6128"/>
                </a:solidFill>
                <a:latin typeface="Segoe UI"/>
                <a:cs typeface="Segoe UI"/>
              </a:rPr>
              <a:t> </a:t>
            </a:r>
            <a:r>
              <a:rPr sz="1700" b="1" spc="-5" dirty="0">
                <a:solidFill>
                  <a:srgbClr val="4F6128"/>
                </a:solidFill>
                <a:latin typeface="Segoe UI"/>
                <a:cs typeface="Segoe UI"/>
              </a:rPr>
              <a:t>megjelennek</a:t>
            </a:r>
            <a:endParaRPr sz="1700">
              <a:solidFill>
                <a:prstClr val="black"/>
              </a:solidFill>
              <a:latin typeface="Segoe UI"/>
              <a:cs typeface="Segoe UI"/>
            </a:endParaRPr>
          </a:p>
        </p:txBody>
      </p:sp>
      <p:grpSp>
        <p:nvGrpSpPr>
          <p:cNvPr id="37" name="object 37"/>
          <p:cNvGrpSpPr/>
          <p:nvPr/>
        </p:nvGrpSpPr>
        <p:grpSpPr>
          <a:xfrm>
            <a:off x="10360840" y="3430366"/>
            <a:ext cx="1705610" cy="1097915"/>
            <a:chOff x="9935390" y="3430365"/>
            <a:chExt cx="1705610" cy="1097915"/>
          </a:xfrm>
        </p:grpSpPr>
        <p:sp>
          <p:nvSpPr>
            <p:cNvPr id="38" name="object 38"/>
            <p:cNvSpPr/>
            <p:nvPr/>
          </p:nvSpPr>
          <p:spPr>
            <a:xfrm>
              <a:off x="9935390" y="3430365"/>
              <a:ext cx="1705520" cy="1097888"/>
            </a:xfrm>
            <a:prstGeom prst="rect">
              <a:avLst/>
            </a:prstGeom>
            <a:blipFill>
              <a:blip r:embed="rId16" cstate="print"/>
              <a:stretch>
                <a:fillRect/>
              </a:stretch>
            </a:blipFill>
          </p:spPr>
          <p:txBody>
            <a:bodyPr wrap="square" lIns="0" tIns="0" rIns="0" bIns="0" rtlCol="0"/>
            <a:lstStyle/>
            <a:p>
              <a:endParaRPr>
                <a:solidFill>
                  <a:prstClr val="black"/>
                </a:solidFill>
                <a:latin typeface="Calibri"/>
              </a:endParaRPr>
            </a:p>
          </p:txBody>
        </p:sp>
        <p:sp>
          <p:nvSpPr>
            <p:cNvPr id="39" name="object 39"/>
            <p:cNvSpPr/>
            <p:nvPr/>
          </p:nvSpPr>
          <p:spPr>
            <a:xfrm>
              <a:off x="9953640" y="3448615"/>
              <a:ext cx="1645920" cy="1038225"/>
            </a:xfrm>
            <a:custGeom>
              <a:avLst/>
              <a:gdLst/>
              <a:ahLst/>
              <a:cxnLst/>
              <a:rect l="l" t="t" r="r" b="b"/>
              <a:pathLst>
                <a:path w="1645920" h="1038225">
                  <a:moveTo>
                    <a:pt x="822700" y="0"/>
                  </a:moveTo>
                  <a:lnTo>
                    <a:pt x="763948" y="1302"/>
                  </a:lnTo>
                  <a:lnTo>
                    <a:pt x="706310" y="5152"/>
                  </a:lnTo>
                  <a:lnTo>
                    <a:pt x="649926" y="11461"/>
                  </a:lnTo>
                  <a:lnTo>
                    <a:pt x="594936" y="20142"/>
                  </a:lnTo>
                  <a:lnTo>
                    <a:pt x="541478" y="31106"/>
                  </a:lnTo>
                  <a:lnTo>
                    <a:pt x="489691" y="44266"/>
                  </a:lnTo>
                  <a:lnTo>
                    <a:pt x="439715" y="59534"/>
                  </a:lnTo>
                  <a:lnTo>
                    <a:pt x="391690" y="76823"/>
                  </a:lnTo>
                  <a:lnTo>
                    <a:pt x="345754" y="96044"/>
                  </a:lnTo>
                  <a:lnTo>
                    <a:pt x="302046" y="117109"/>
                  </a:lnTo>
                  <a:lnTo>
                    <a:pt x="260706" y="139932"/>
                  </a:lnTo>
                  <a:lnTo>
                    <a:pt x="221873" y="164424"/>
                  </a:lnTo>
                  <a:lnTo>
                    <a:pt x="185687" y="190497"/>
                  </a:lnTo>
                  <a:lnTo>
                    <a:pt x="152286" y="218063"/>
                  </a:lnTo>
                  <a:lnTo>
                    <a:pt x="121810" y="247035"/>
                  </a:lnTo>
                  <a:lnTo>
                    <a:pt x="94398" y="277325"/>
                  </a:lnTo>
                  <a:lnTo>
                    <a:pt x="70189" y="308846"/>
                  </a:lnTo>
                  <a:lnTo>
                    <a:pt x="49322" y="341508"/>
                  </a:lnTo>
                  <a:lnTo>
                    <a:pt x="18173" y="409910"/>
                  </a:lnTo>
                  <a:lnTo>
                    <a:pt x="2065" y="481827"/>
                  </a:lnTo>
                  <a:lnTo>
                    <a:pt x="0" y="518884"/>
                  </a:lnTo>
                  <a:lnTo>
                    <a:pt x="2065" y="555942"/>
                  </a:lnTo>
                  <a:lnTo>
                    <a:pt x="18173" y="627859"/>
                  </a:lnTo>
                  <a:lnTo>
                    <a:pt x="49322" y="696260"/>
                  </a:lnTo>
                  <a:lnTo>
                    <a:pt x="70189" y="728923"/>
                  </a:lnTo>
                  <a:lnTo>
                    <a:pt x="94398" y="760443"/>
                  </a:lnTo>
                  <a:lnTo>
                    <a:pt x="121810" y="790733"/>
                  </a:lnTo>
                  <a:lnTo>
                    <a:pt x="152286" y="819705"/>
                  </a:lnTo>
                  <a:lnTo>
                    <a:pt x="185687" y="847272"/>
                  </a:lnTo>
                  <a:lnTo>
                    <a:pt x="221873" y="873345"/>
                  </a:lnTo>
                  <a:lnTo>
                    <a:pt x="260706" y="897837"/>
                  </a:lnTo>
                  <a:lnTo>
                    <a:pt x="302046" y="920659"/>
                  </a:lnTo>
                  <a:lnTo>
                    <a:pt x="345754" y="941725"/>
                  </a:lnTo>
                  <a:lnTo>
                    <a:pt x="391690" y="960946"/>
                  </a:lnTo>
                  <a:lnTo>
                    <a:pt x="439715" y="978234"/>
                  </a:lnTo>
                  <a:lnTo>
                    <a:pt x="489691" y="993502"/>
                  </a:lnTo>
                  <a:lnTo>
                    <a:pt x="541478" y="1006662"/>
                  </a:lnTo>
                  <a:lnTo>
                    <a:pt x="594936" y="1017627"/>
                  </a:lnTo>
                  <a:lnTo>
                    <a:pt x="649926" y="1026307"/>
                  </a:lnTo>
                  <a:lnTo>
                    <a:pt x="706310" y="1032616"/>
                  </a:lnTo>
                  <a:lnTo>
                    <a:pt x="763948" y="1036466"/>
                  </a:lnTo>
                  <a:lnTo>
                    <a:pt x="822700" y="1037769"/>
                  </a:lnTo>
                  <a:lnTo>
                    <a:pt x="881453" y="1036466"/>
                  </a:lnTo>
                  <a:lnTo>
                    <a:pt x="939090" y="1032616"/>
                  </a:lnTo>
                  <a:lnTo>
                    <a:pt x="995474" y="1026307"/>
                  </a:lnTo>
                  <a:lnTo>
                    <a:pt x="1050465" y="1017627"/>
                  </a:lnTo>
                  <a:lnTo>
                    <a:pt x="1103923" y="1006662"/>
                  </a:lnTo>
                  <a:lnTo>
                    <a:pt x="1155709" y="993502"/>
                  </a:lnTo>
                  <a:lnTo>
                    <a:pt x="1205685" y="978234"/>
                  </a:lnTo>
                  <a:lnTo>
                    <a:pt x="1253711" y="960946"/>
                  </a:lnTo>
                  <a:lnTo>
                    <a:pt x="1299647" y="941725"/>
                  </a:lnTo>
                  <a:lnTo>
                    <a:pt x="1343354" y="920659"/>
                  </a:lnTo>
                  <a:lnTo>
                    <a:pt x="1384694" y="897837"/>
                  </a:lnTo>
                  <a:lnTo>
                    <a:pt x="1423527" y="873345"/>
                  </a:lnTo>
                  <a:lnTo>
                    <a:pt x="1459713" y="847272"/>
                  </a:lnTo>
                  <a:lnTo>
                    <a:pt x="1493114" y="819705"/>
                  </a:lnTo>
                  <a:lnTo>
                    <a:pt x="1523591" y="790733"/>
                  </a:lnTo>
                  <a:lnTo>
                    <a:pt x="1551003" y="760443"/>
                  </a:lnTo>
                  <a:lnTo>
                    <a:pt x="1575212" y="728923"/>
                  </a:lnTo>
                  <a:lnTo>
                    <a:pt x="1596078" y="696260"/>
                  </a:lnTo>
                  <a:lnTo>
                    <a:pt x="1627227" y="627859"/>
                  </a:lnTo>
                  <a:lnTo>
                    <a:pt x="1643335" y="555942"/>
                  </a:lnTo>
                  <a:lnTo>
                    <a:pt x="1645401" y="518884"/>
                  </a:lnTo>
                  <a:lnTo>
                    <a:pt x="1643335" y="481827"/>
                  </a:lnTo>
                  <a:lnTo>
                    <a:pt x="1627227" y="409910"/>
                  </a:lnTo>
                  <a:lnTo>
                    <a:pt x="1596078" y="341508"/>
                  </a:lnTo>
                  <a:lnTo>
                    <a:pt x="1575212" y="308846"/>
                  </a:lnTo>
                  <a:lnTo>
                    <a:pt x="1551003" y="277325"/>
                  </a:lnTo>
                  <a:lnTo>
                    <a:pt x="1523591" y="247035"/>
                  </a:lnTo>
                  <a:lnTo>
                    <a:pt x="1493114" y="218063"/>
                  </a:lnTo>
                  <a:lnTo>
                    <a:pt x="1459713" y="190497"/>
                  </a:lnTo>
                  <a:lnTo>
                    <a:pt x="1423527" y="164424"/>
                  </a:lnTo>
                  <a:lnTo>
                    <a:pt x="1384694" y="139932"/>
                  </a:lnTo>
                  <a:lnTo>
                    <a:pt x="1343354" y="117109"/>
                  </a:lnTo>
                  <a:lnTo>
                    <a:pt x="1299647" y="96044"/>
                  </a:lnTo>
                  <a:lnTo>
                    <a:pt x="1253711" y="76823"/>
                  </a:lnTo>
                  <a:lnTo>
                    <a:pt x="1205685" y="59534"/>
                  </a:lnTo>
                  <a:lnTo>
                    <a:pt x="1155709" y="44266"/>
                  </a:lnTo>
                  <a:lnTo>
                    <a:pt x="1103923" y="31106"/>
                  </a:lnTo>
                  <a:lnTo>
                    <a:pt x="1050465" y="20142"/>
                  </a:lnTo>
                  <a:lnTo>
                    <a:pt x="995474" y="11461"/>
                  </a:lnTo>
                  <a:lnTo>
                    <a:pt x="939090" y="5152"/>
                  </a:lnTo>
                  <a:lnTo>
                    <a:pt x="881453" y="1302"/>
                  </a:lnTo>
                  <a:lnTo>
                    <a:pt x="822700" y="0"/>
                  </a:lnTo>
                  <a:close/>
                </a:path>
              </a:pathLst>
            </a:custGeom>
            <a:solidFill>
              <a:srgbClr val="77923B">
                <a:alpha val="63136"/>
              </a:srgbClr>
            </a:solidFill>
          </p:spPr>
          <p:txBody>
            <a:bodyPr wrap="square" lIns="0" tIns="0" rIns="0" bIns="0" rtlCol="0"/>
            <a:lstStyle/>
            <a:p>
              <a:endParaRPr>
                <a:solidFill>
                  <a:prstClr val="black"/>
                </a:solidFill>
                <a:latin typeface="Calibri"/>
              </a:endParaRPr>
            </a:p>
          </p:txBody>
        </p:sp>
        <p:sp>
          <p:nvSpPr>
            <p:cNvPr id="40" name="object 40"/>
            <p:cNvSpPr/>
            <p:nvPr/>
          </p:nvSpPr>
          <p:spPr>
            <a:xfrm>
              <a:off x="9953640" y="3448615"/>
              <a:ext cx="1645920" cy="1038225"/>
            </a:xfrm>
            <a:custGeom>
              <a:avLst/>
              <a:gdLst/>
              <a:ahLst/>
              <a:cxnLst/>
              <a:rect l="l" t="t" r="r" b="b"/>
              <a:pathLst>
                <a:path w="1645920" h="1038225">
                  <a:moveTo>
                    <a:pt x="0" y="518884"/>
                  </a:moveTo>
                  <a:lnTo>
                    <a:pt x="8170" y="445473"/>
                  </a:lnTo>
                  <a:lnTo>
                    <a:pt x="31937" y="375226"/>
                  </a:lnTo>
                  <a:lnTo>
                    <a:pt x="70189" y="308846"/>
                  </a:lnTo>
                  <a:lnTo>
                    <a:pt x="94398" y="277325"/>
                  </a:lnTo>
                  <a:lnTo>
                    <a:pt x="121810" y="247035"/>
                  </a:lnTo>
                  <a:lnTo>
                    <a:pt x="152286" y="218063"/>
                  </a:lnTo>
                  <a:lnTo>
                    <a:pt x="185687" y="190497"/>
                  </a:lnTo>
                  <a:lnTo>
                    <a:pt x="221873" y="164424"/>
                  </a:lnTo>
                  <a:lnTo>
                    <a:pt x="260706" y="139932"/>
                  </a:lnTo>
                  <a:lnTo>
                    <a:pt x="302046" y="117109"/>
                  </a:lnTo>
                  <a:lnTo>
                    <a:pt x="345754" y="96044"/>
                  </a:lnTo>
                  <a:lnTo>
                    <a:pt x="391690" y="76823"/>
                  </a:lnTo>
                  <a:lnTo>
                    <a:pt x="439715" y="59534"/>
                  </a:lnTo>
                  <a:lnTo>
                    <a:pt x="489691" y="44266"/>
                  </a:lnTo>
                  <a:lnTo>
                    <a:pt x="541478" y="31106"/>
                  </a:lnTo>
                  <a:lnTo>
                    <a:pt x="594936" y="20142"/>
                  </a:lnTo>
                  <a:lnTo>
                    <a:pt x="649926" y="11461"/>
                  </a:lnTo>
                  <a:lnTo>
                    <a:pt x="706310" y="5152"/>
                  </a:lnTo>
                  <a:lnTo>
                    <a:pt x="763948" y="1302"/>
                  </a:lnTo>
                  <a:lnTo>
                    <a:pt x="822700" y="0"/>
                  </a:lnTo>
                  <a:lnTo>
                    <a:pt x="881453" y="1302"/>
                  </a:lnTo>
                  <a:lnTo>
                    <a:pt x="939090" y="5152"/>
                  </a:lnTo>
                  <a:lnTo>
                    <a:pt x="995474" y="11461"/>
                  </a:lnTo>
                  <a:lnTo>
                    <a:pt x="1050465" y="20142"/>
                  </a:lnTo>
                  <a:lnTo>
                    <a:pt x="1103923" y="31106"/>
                  </a:lnTo>
                  <a:lnTo>
                    <a:pt x="1155709" y="44266"/>
                  </a:lnTo>
                  <a:lnTo>
                    <a:pt x="1205685" y="59534"/>
                  </a:lnTo>
                  <a:lnTo>
                    <a:pt x="1253711" y="76823"/>
                  </a:lnTo>
                  <a:lnTo>
                    <a:pt x="1299647" y="96044"/>
                  </a:lnTo>
                  <a:lnTo>
                    <a:pt x="1343354" y="117109"/>
                  </a:lnTo>
                  <a:lnTo>
                    <a:pt x="1384694" y="139932"/>
                  </a:lnTo>
                  <a:lnTo>
                    <a:pt x="1423527" y="164424"/>
                  </a:lnTo>
                  <a:lnTo>
                    <a:pt x="1459713" y="190497"/>
                  </a:lnTo>
                  <a:lnTo>
                    <a:pt x="1493114" y="218063"/>
                  </a:lnTo>
                  <a:lnTo>
                    <a:pt x="1523591" y="247035"/>
                  </a:lnTo>
                  <a:lnTo>
                    <a:pt x="1551003" y="277325"/>
                  </a:lnTo>
                  <a:lnTo>
                    <a:pt x="1575212" y="308846"/>
                  </a:lnTo>
                  <a:lnTo>
                    <a:pt x="1596078" y="341508"/>
                  </a:lnTo>
                  <a:lnTo>
                    <a:pt x="1627227" y="409910"/>
                  </a:lnTo>
                  <a:lnTo>
                    <a:pt x="1643335" y="481827"/>
                  </a:lnTo>
                  <a:lnTo>
                    <a:pt x="1645401" y="518884"/>
                  </a:lnTo>
                  <a:lnTo>
                    <a:pt x="1643335" y="555942"/>
                  </a:lnTo>
                  <a:lnTo>
                    <a:pt x="1627227" y="627859"/>
                  </a:lnTo>
                  <a:lnTo>
                    <a:pt x="1596078" y="696260"/>
                  </a:lnTo>
                  <a:lnTo>
                    <a:pt x="1575212" y="728923"/>
                  </a:lnTo>
                  <a:lnTo>
                    <a:pt x="1551003" y="760443"/>
                  </a:lnTo>
                  <a:lnTo>
                    <a:pt x="1523591" y="790733"/>
                  </a:lnTo>
                  <a:lnTo>
                    <a:pt x="1493114" y="819705"/>
                  </a:lnTo>
                  <a:lnTo>
                    <a:pt x="1459713" y="847272"/>
                  </a:lnTo>
                  <a:lnTo>
                    <a:pt x="1423527" y="873345"/>
                  </a:lnTo>
                  <a:lnTo>
                    <a:pt x="1384694" y="897837"/>
                  </a:lnTo>
                  <a:lnTo>
                    <a:pt x="1343354" y="920659"/>
                  </a:lnTo>
                  <a:lnTo>
                    <a:pt x="1299647" y="941725"/>
                  </a:lnTo>
                  <a:lnTo>
                    <a:pt x="1253711" y="960946"/>
                  </a:lnTo>
                  <a:lnTo>
                    <a:pt x="1205685" y="978234"/>
                  </a:lnTo>
                  <a:lnTo>
                    <a:pt x="1155709" y="993502"/>
                  </a:lnTo>
                  <a:lnTo>
                    <a:pt x="1103923" y="1006662"/>
                  </a:lnTo>
                  <a:lnTo>
                    <a:pt x="1050465" y="1017627"/>
                  </a:lnTo>
                  <a:lnTo>
                    <a:pt x="995474" y="1026307"/>
                  </a:lnTo>
                  <a:lnTo>
                    <a:pt x="939090" y="1032616"/>
                  </a:lnTo>
                  <a:lnTo>
                    <a:pt x="881453" y="1036466"/>
                  </a:lnTo>
                  <a:lnTo>
                    <a:pt x="822700" y="1037769"/>
                  </a:lnTo>
                  <a:lnTo>
                    <a:pt x="763948" y="1036466"/>
                  </a:lnTo>
                  <a:lnTo>
                    <a:pt x="706310" y="1032616"/>
                  </a:lnTo>
                  <a:lnTo>
                    <a:pt x="649926" y="1026307"/>
                  </a:lnTo>
                  <a:lnTo>
                    <a:pt x="594936" y="1017627"/>
                  </a:lnTo>
                  <a:lnTo>
                    <a:pt x="541478" y="1006662"/>
                  </a:lnTo>
                  <a:lnTo>
                    <a:pt x="489691" y="993502"/>
                  </a:lnTo>
                  <a:lnTo>
                    <a:pt x="439715" y="978234"/>
                  </a:lnTo>
                  <a:lnTo>
                    <a:pt x="391690" y="960946"/>
                  </a:lnTo>
                  <a:lnTo>
                    <a:pt x="345754" y="941725"/>
                  </a:lnTo>
                  <a:lnTo>
                    <a:pt x="302046" y="920659"/>
                  </a:lnTo>
                  <a:lnTo>
                    <a:pt x="260706" y="897837"/>
                  </a:lnTo>
                  <a:lnTo>
                    <a:pt x="221873" y="873345"/>
                  </a:lnTo>
                  <a:lnTo>
                    <a:pt x="185687" y="847272"/>
                  </a:lnTo>
                  <a:lnTo>
                    <a:pt x="152286" y="819705"/>
                  </a:lnTo>
                  <a:lnTo>
                    <a:pt x="121810" y="790733"/>
                  </a:lnTo>
                  <a:lnTo>
                    <a:pt x="94398" y="760443"/>
                  </a:lnTo>
                  <a:lnTo>
                    <a:pt x="70189" y="728923"/>
                  </a:lnTo>
                  <a:lnTo>
                    <a:pt x="49322" y="696260"/>
                  </a:lnTo>
                  <a:lnTo>
                    <a:pt x="18173" y="627859"/>
                  </a:lnTo>
                  <a:lnTo>
                    <a:pt x="2065" y="555942"/>
                  </a:lnTo>
                  <a:lnTo>
                    <a:pt x="0" y="518884"/>
                  </a:lnTo>
                  <a:close/>
                </a:path>
              </a:pathLst>
            </a:custGeom>
            <a:ln w="11928">
              <a:solidFill>
                <a:srgbClr val="3E4D20"/>
              </a:solidFill>
            </a:ln>
          </p:spPr>
          <p:txBody>
            <a:bodyPr wrap="square" lIns="0" tIns="0" rIns="0" bIns="0" rtlCol="0"/>
            <a:lstStyle/>
            <a:p>
              <a:endParaRPr>
                <a:solidFill>
                  <a:prstClr val="black"/>
                </a:solidFill>
                <a:latin typeface="Calibri"/>
              </a:endParaRPr>
            </a:p>
          </p:txBody>
        </p:sp>
        <p:sp>
          <p:nvSpPr>
            <p:cNvPr id="41" name="object 41"/>
            <p:cNvSpPr/>
            <p:nvPr/>
          </p:nvSpPr>
          <p:spPr>
            <a:xfrm>
              <a:off x="10129345" y="3533426"/>
              <a:ext cx="1314388" cy="459839"/>
            </a:xfrm>
            <a:prstGeom prst="rect">
              <a:avLst/>
            </a:prstGeom>
            <a:blipFill>
              <a:blip r:embed="rId17" cstate="print"/>
              <a:stretch>
                <a:fillRect/>
              </a:stretch>
            </a:blipFill>
          </p:spPr>
          <p:txBody>
            <a:bodyPr wrap="square" lIns="0" tIns="0" rIns="0" bIns="0" rtlCol="0"/>
            <a:lstStyle/>
            <a:p>
              <a:endParaRPr>
                <a:solidFill>
                  <a:prstClr val="black"/>
                </a:solidFill>
                <a:latin typeface="Calibri"/>
              </a:endParaRPr>
            </a:p>
          </p:txBody>
        </p:sp>
        <p:sp>
          <p:nvSpPr>
            <p:cNvPr id="42" name="object 42"/>
            <p:cNvSpPr/>
            <p:nvPr/>
          </p:nvSpPr>
          <p:spPr>
            <a:xfrm>
              <a:off x="10171572" y="3783922"/>
              <a:ext cx="1229220" cy="459839"/>
            </a:xfrm>
            <a:prstGeom prst="rect">
              <a:avLst/>
            </a:prstGeom>
            <a:blipFill>
              <a:blip r:embed="rId18" cstate="print"/>
              <a:stretch>
                <a:fillRect/>
              </a:stretch>
            </a:blipFill>
          </p:spPr>
          <p:txBody>
            <a:bodyPr wrap="square" lIns="0" tIns="0" rIns="0" bIns="0" rtlCol="0"/>
            <a:lstStyle/>
            <a:p>
              <a:endParaRPr>
                <a:solidFill>
                  <a:prstClr val="black"/>
                </a:solidFill>
                <a:latin typeface="Calibri"/>
              </a:endParaRPr>
            </a:p>
          </p:txBody>
        </p:sp>
        <p:sp>
          <p:nvSpPr>
            <p:cNvPr id="43" name="object 43"/>
            <p:cNvSpPr/>
            <p:nvPr/>
          </p:nvSpPr>
          <p:spPr>
            <a:xfrm>
              <a:off x="10220955" y="4034418"/>
              <a:ext cx="1071765" cy="459839"/>
            </a:xfrm>
            <a:prstGeom prst="rect">
              <a:avLst/>
            </a:prstGeom>
            <a:blipFill>
              <a:blip r:embed="rId19" cstate="print"/>
              <a:stretch>
                <a:fillRect/>
              </a:stretch>
            </a:blipFill>
          </p:spPr>
          <p:txBody>
            <a:bodyPr wrap="square" lIns="0" tIns="0" rIns="0" bIns="0" rtlCol="0"/>
            <a:lstStyle/>
            <a:p>
              <a:endParaRPr>
                <a:solidFill>
                  <a:prstClr val="black"/>
                </a:solidFill>
                <a:latin typeface="Calibri"/>
              </a:endParaRPr>
            </a:p>
          </p:txBody>
        </p:sp>
      </p:grpSp>
      <p:sp>
        <p:nvSpPr>
          <p:cNvPr id="44" name="object 44"/>
          <p:cNvSpPr txBox="1"/>
          <p:nvPr/>
        </p:nvSpPr>
        <p:spPr>
          <a:xfrm>
            <a:off x="10671340" y="3581561"/>
            <a:ext cx="1007744" cy="777240"/>
          </a:xfrm>
          <a:prstGeom prst="rect">
            <a:avLst/>
          </a:prstGeom>
        </p:spPr>
        <p:txBody>
          <a:bodyPr vert="horz" wrap="square" lIns="0" tIns="12065" rIns="0" bIns="0" rtlCol="0">
            <a:spAutoFit/>
          </a:bodyPr>
          <a:lstStyle/>
          <a:p>
            <a:pPr marL="54610" marR="5080" indent="-42545" algn="just">
              <a:spcBef>
                <a:spcPts val="95"/>
              </a:spcBef>
            </a:pPr>
            <a:r>
              <a:rPr sz="1650" b="1" spc="-10" dirty="0">
                <a:solidFill>
                  <a:srgbClr val="FFFFFF"/>
                </a:solidFill>
                <a:latin typeface="Segoe UI"/>
                <a:cs typeface="Segoe UI"/>
              </a:rPr>
              <a:t>B</a:t>
            </a:r>
            <a:r>
              <a:rPr sz="1650" b="1" spc="5" dirty="0">
                <a:solidFill>
                  <a:srgbClr val="FFFFFF"/>
                </a:solidFill>
                <a:latin typeface="Segoe UI"/>
                <a:cs typeface="Segoe UI"/>
              </a:rPr>
              <a:t>o</a:t>
            </a:r>
            <a:r>
              <a:rPr sz="1650" b="1" dirty="0">
                <a:solidFill>
                  <a:srgbClr val="FFFFFF"/>
                </a:solidFill>
                <a:latin typeface="Segoe UI"/>
                <a:cs typeface="Segoe UI"/>
              </a:rPr>
              <a:t>t</a:t>
            </a:r>
            <a:r>
              <a:rPr sz="1650" b="1" spc="-5" dirty="0">
                <a:solidFill>
                  <a:srgbClr val="FFFFFF"/>
                </a:solidFill>
                <a:latin typeface="Segoe UI"/>
                <a:cs typeface="Segoe UI"/>
              </a:rPr>
              <a:t>a</a:t>
            </a:r>
            <a:r>
              <a:rPr sz="1650" b="1" dirty="0">
                <a:solidFill>
                  <a:srgbClr val="FFFFFF"/>
                </a:solidFill>
                <a:latin typeface="Segoe UI"/>
                <a:cs typeface="Segoe UI"/>
              </a:rPr>
              <a:t>n</a:t>
            </a:r>
            <a:r>
              <a:rPr sz="1650" b="1" spc="-5" dirty="0">
                <a:solidFill>
                  <a:srgbClr val="FFFFFF"/>
                </a:solidFill>
                <a:latin typeface="Segoe UI"/>
                <a:cs typeface="Segoe UI"/>
              </a:rPr>
              <a:t>i</a:t>
            </a:r>
            <a:r>
              <a:rPr sz="1650" b="1" spc="-10" dirty="0">
                <a:solidFill>
                  <a:srgbClr val="FFFFFF"/>
                </a:solidFill>
                <a:latin typeface="Segoe UI"/>
                <a:cs typeface="Segoe UI"/>
              </a:rPr>
              <a:t>k</a:t>
            </a:r>
            <a:r>
              <a:rPr sz="1650" b="1" dirty="0">
                <a:solidFill>
                  <a:srgbClr val="FFFFFF"/>
                </a:solidFill>
                <a:latin typeface="Segoe UI"/>
                <a:cs typeface="Segoe UI"/>
              </a:rPr>
              <a:t>u</a:t>
            </a:r>
            <a:r>
              <a:rPr sz="1650" b="1" spc="-5" dirty="0">
                <a:solidFill>
                  <a:srgbClr val="FFFFFF"/>
                </a:solidFill>
                <a:latin typeface="Segoe UI"/>
                <a:cs typeface="Segoe UI"/>
              </a:rPr>
              <a:t>s  </a:t>
            </a:r>
            <a:r>
              <a:rPr sz="1650" b="1" dirty="0">
                <a:solidFill>
                  <a:srgbClr val="FFFFFF"/>
                </a:solidFill>
                <a:latin typeface="Segoe UI"/>
                <a:cs typeface="Segoe UI"/>
              </a:rPr>
              <a:t>kertek </a:t>
            </a:r>
            <a:r>
              <a:rPr sz="1650" b="1" spc="-5" dirty="0">
                <a:solidFill>
                  <a:srgbClr val="FFFFFF"/>
                </a:solidFill>
                <a:latin typeface="Segoe UI"/>
                <a:cs typeface="Segoe UI"/>
              </a:rPr>
              <a:t>fő  funkciói</a:t>
            </a:r>
            <a:endParaRPr sz="1650">
              <a:solidFill>
                <a:prstClr val="black"/>
              </a:solidFill>
              <a:latin typeface="Segoe UI"/>
              <a:cs typeface="Segoe UI"/>
            </a:endParaRPr>
          </a:p>
        </p:txBody>
      </p:sp>
      <p:grpSp>
        <p:nvGrpSpPr>
          <p:cNvPr id="45" name="object 45"/>
          <p:cNvGrpSpPr/>
          <p:nvPr/>
        </p:nvGrpSpPr>
        <p:grpSpPr>
          <a:xfrm>
            <a:off x="8040530" y="2042616"/>
            <a:ext cx="6351270" cy="3855720"/>
            <a:chOff x="7615080" y="2042616"/>
            <a:chExt cx="6351270" cy="3855720"/>
          </a:xfrm>
        </p:grpSpPr>
        <p:sp>
          <p:nvSpPr>
            <p:cNvPr id="46" name="object 46"/>
            <p:cNvSpPr/>
            <p:nvPr/>
          </p:nvSpPr>
          <p:spPr>
            <a:xfrm>
              <a:off x="10652167" y="2694264"/>
              <a:ext cx="236182" cy="653436"/>
            </a:xfrm>
            <a:prstGeom prst="rect">
              <a:avLst/>
            </a:prstGeom>
            <a:blipFill>
              <a:blip r:embed="rId20" cstate="print"/>
              <a:stretch>
                <a:fillRect/>
              </a:stretch>
            </a:blipFill>
          </p:spPr>
          <p:txBody>
            <a:bodyPr wrap="square" lIns="0" tIns="0" rIns="0" bIns="0" rtlCol="0"/>
            <a:lstStyle/>
            <a:p>
              <a:endParaRPr>
                <a:solidFill>
                  <a:prstClr val="black"/>
                </a:solidFill>
                <a:latin typeface="Calibri"/>
              </a:endParaRPr>
            </a:p>
          </p:txBody>
        </p:sp>
        <p:sp>
          <p:nvSpPr>
            <p:cNvPr id="47" name="object 47"/>
            <p:cNvSpPr/>
            <p:nvPr/>
          </p:nvSpPr>
          <p:spPr>
            <a:xfrm>
              <a:off x="10652167" y="2694264"/>
              <a:ext cx="236220" cy="654050"/>
            </a:xfrm>
            <a:custGeom>
              <a:avLst/>
              <a:gdLst/>
              <a:ahLst/>
              <a:cxnLst/>
              <a:rect l="l" t="t" r="r" b="b"/>
              <a:pathLst>
                <a:path w="236220" h="654050">
                  <a:moveTo>
                    <a:pt x="69781" y="653436"/>
                  </a:moveTo>
                  <a:lnTo>
                    <a:pt x="69781" y="192166"/>
                  </a:lnTo>
                  <a:lnTo>
                    <a:pt x="0" y="192166"/>
                  </a:lnTo>
                  <a:lnTo>
                    <a:pt x="118091" y="0"/>
                  </a:lnTo>
                  <a:lnTo>
                    <a:pt x="236182" y="192166"/>
                  </a:lnTo>
                  <a:lnTo>
                    <a:pt x="166400" y="192166"/>
                  </a:lnTo>
                  <a:lnTo>
                    <a:pt x="166400" y="653436"/>
                  </a:lnTo>
                  <a:lnTo>
                    <a:pt x="69781" y="653436"/>
                  </a:lnTo>
                  <a:close/>
                </a:path>
              </a:pathLst>
            </a:custGeom>
            <a:ln w="11928">
              <a:solidFill>
                <a:srgbClr val="4F6128"/>
              </a:solidFill>
            </a:ln>
          </p:spPr>
          <p:txBody>
            <a:bodyPr wrap="square" lIns="0" tIns="0" rIns="0" bIns="0" rtlCol="0"/>
            <a:lstStyle/>
            <a:p>
              <a:endParaRPr>
                <a:solidFill>
                  <a:prstClr val="black"/>
                </a:solidFill>
                <a:latin typeface="Calibri"/>
              </a:endParaRPr>
            </a:p>
          </p:txBody>
        </p:sp>
        <p:sp>
          <p:nvSpPr>
            <p:cNvPr id="48" name="object 48"/>
            <p:cNvSpPr/>
            <p:nvPr/>
          </p:nvSpPr>
          <p:spPr>
            <a:xfrm>
              <a:off x="11674906" y="3821496"/>
              <a:ext cx="654152" cy="235466"/>
            </a:xfrm>
            <a:prstGeom prst="rect">
              <a:avLst/>
            </a:prstGeom>
            <a:blipFill>
              <a:blip r:embed="rId21" cstate="print"/>
              <a:stretch>
                <a:fillRect/>
              </a:stretch>
            </a:blipFill>
          </p:spPr>
          <p:txBody>
            <a:bodyPr wrap="square" lIns="0" tIns="0" rIns="0" bIns="0" rtlCol="0"/>
            <a:lstStyle/>
            <a:p>
              <a:endParaRPr>
                <a:solidFill>
                  <a:prstClr val="black"/>
                </a:solidFill>
                <a:latin typeface="Calibri"/>
              </a:endParaRPr>
            </a:p>
          </p:txBody>
        </p:sp>
        <p:sp>
          <p:nvSpPr>
            <p:cNvPr id="49" name="object 49"/>
            <p:cNvSpPr/>
            <p:nvPr/>
          </p:nvSpPr>
          <p:spPr>
            <a:xfrm>
              <a:off x="11674906" y="3821496"/>
              <a:ext cx="654685" cy="235585"/>
            </a:xfrm>
            <a:custGeom>
              <a:avLst/>
              <a:gdLst/>
              <a:ahLst/>
              <a:cxnLst/>
              <a:rect l="l" t="t" r="r" b="b"/>
              <a:pathLst>
                <a:path w="654684" h="235585">
                  <a:moveTo>
                    <a:pt x="0" y="69602"/>
                  </a:moveTo>
                  <a:lnTo>
                    <a:pt x="462523" y="69602"/>
                  </a:lnTo>
                  <a:lnTo>
                    <a:pt x="462523" y="0"/>
                  </a:lnTo>
                  <a:lnTo>
                    <a:pt x="654152" y="117733"/>
                  </a:lnTo>
                  <a:lnTo>
                    <a:pt x="462523" y="235466"/>
                  </a:lnTo>
                  <a:lnTo>
                    <a:pt x="462523" y="165864"/>
                  </a:lnTo>
                  <a:lnTo>
                    <a:pt x="0" y="165864"/>
                  </a:lnTo>
                  <a:lnTo>
                    <a:pt x="0" y="69602"/>
                  </a:lnTo>
                  <a:close/>
                </a:path>
              </a:pathLst>
            </a:custGeom>
            <a:ln w="11928">
              <a:solidFill>
                <a:srgbClr val="4F6128"/>
              </a:solidFill>
            </a:ln>
          </p:spPr>
          <p:txBody>
            <a:bodyPr wrap="square" lIns="0" tIns="0" rIns="0" bIns="0" rtlCol="0"/>
            <a:lstStyle/>
            <a:p>
              <a:endParaRPr>
                <a:solidFill>
                  <a:prstClr val="black"/>
                </a:solidFill>
                <a:latin typeface="Calibri"/>
              </a:endParaRPr>
            </a:p>
          </p:txBody>
        </p:sp>
        <p:sp>
          <p:nvSpPr>
            <p:cNvPr id="50" name="object 50"/>
            <p:cNvSpPr/>
            <p:nvPr/>
          </p:nvSpPr>
          <p:spPr>
            <a:xfrm>
              <a:off x="10637853" y="4581573"/>
              <a:ext cx="236182" cy="653436"/>
            </a:xfrm>
            <a:prstGeom prst="rect">
              <a:avLst/>
            </a:prstGeom>
            <a:blipFill>
              <a:blip r:embed="rId22" cstate="print"/>
              <a:stretch>
                <a:fillRect/>
              </a:stretch>
            </a:blipFill>
          </p:spPr>
          <p:txBody>
            <a:bodyPr wrap="square" lIns="0" tIns="0" rIns="0" bIns="0" rtlCol="0"/>
            <a:lstStyle/>
            <a:p>
              <a:endParaRPr>
                <a:solidFill>
                  <a:prstClr val="black"/>
                </a:solidFill>
                <a:latin typeface="Calibri"/>
              </a:endParaRPr>
            </a:p>
          </p:txBody>
        </p:sp>
        <p:sp>
          <p:nvSpPr>
            <p:cNvPr id="51" name="object 51"/>
            <p:cNvSpPr/>
            <p:nvPr/>
          </p:nvSpPr>
          <p:spPr>
            <a:xfrm>
              <a:off x="10637853" y="4581573"/>
              <a:ext cx="236220" cy="654050"/>
            </a:xfrm>
            <a:custGeom>
              <a:avLst/>
              <a:gdLst/>
              <a:ahLst/>
              <a:cxnLst/>
              <a:rect l="l" t="t" r="r" b="b"/>
              <a:pathLst>
                <a:path w="236220" h="654050">
                  <a:moveTo>
                    <a:pt x="69781" y="0"/>
                  </a:moveTo>
                  <a:lnTo>
                    <a:pt x="69781" y="461270"/>
                  </a:lnTo>
                  <a:lnTo>
                    <a:pt x="0" y="461270"/>
                  </a:lnTo>
                  <a:lnTo>
                    <a:pt x="118091" y="653436"/>
                  </a:lnTo>
                  <a:lnTo>
                    <a:pt x="236182" y="461270"/>
                  </a:lnTo>
                  <a:lnTo>
                    <a:pt x="166400" y="461270"/>
                  </a:lnTo>
                  <a:lnTo>
                    <a:pt x="166400" y="0"/>
                  </a:lnTo>
                  <a:lnTo>
                    <a:pt x="69781" y="0"/>
                  </a:lnTo>
                  <a:close/>
                </a:path>
              </a:pathLst>
            </a:custGeom>
            <a:ln w="11928">
              <a:solidFill>
                <a:srgbClr val="4F6128"/>
              </a:solidFill>
            </a:ln>
          </p:spPr>
          <p:txBody>
            <a:bodyPr wrap="square" lIns="0" tIns="0" rIns="0" bIns="0" rtlCol="0"/>
            <a:lstStyle/>
            <a:p>
              <a:endParaRPr>
                <a:solidFill>
                  <a:prstClr val="black"/>
                </a:solidFill>
                <a:latin typeface="Calibri"/>
              </a:endParaRPr>
            </a:p>
          </p:txBody>
        </p:sp>
        <p:sp>
          <p:nvSpPr>
            <p:cNvPr id="52" name="object 52"/>
            <p:cNvSpPr/>
            <p:nvPr/>
          </p:nvSpPr>
          <p:spPr>
            <a:xfrm>
              <a:off x="9208593" y="3842252"/>
              <a:ext cx="654152" cy="235466"/>
            </a:xfrm>
            <a:prstGeom prst="rect">
              <a:avLst/>
            </a:prstGeom>
            <a:blipFill>
              <a:blip r:embed="rId23" cstate="print"/>
              <a:stretch>
                <a:fillRect/>
              </a:stretch>
            </a:blipFill>
          </p:spPr>
          <p:txBody>
            <a:bodyPr wrap="square" lIns="0" tIns="0" rIns="0" bIns="0" rtlCol="0"/>
            <a:lstStyle/>
            <a:p>
              <a:endParaRPr>
                <a:solidFill>
                  <a:prstClr val="black"/>
                </a:solidFill>
                <a:latin typeface="Calibri"/>
              </a:endParaRPr>
            </a:p>
          </p:txBody>
        </p:sp>
        <p:sp>
          <p:nvSpPr>
            <p:cNvPr id="53" name="object 53"/>
            <p:cNvSpPr/>
            <p:nvPr/>
          </p:nvSpPr>
          <p:spPr>
            <a:xfrm>
              <a:off x="9208593" y="3842252"/>
              <a:ext cx="654685" cy="235585"/>
            </a:xfrm>
            <a:custGeom>
              <a:avLst/>
              <a:gdLst/>
              <a:ahLst/>
              <a:cxnLst/>
              <a:rect l="l" t="t" r="r" b="b"/>
              <a:pathLst>
                <a:path w="654684" h="235585">
                  <a:moveTo>
                    <a:pt x="654152" y="165864"/>
                  </a:moveTo>
                  <a:lnTo>
                    <a:pt x="191629" y="165864"/>
                  </a:lnTo>
                  <a:lnTo>
                    <a:pt x="191629" y="235466"/>
                  </a:lnTo>
                  <a:lnTo>
                    <a:pt x="0" y="117733"/>
                  </a:lnTo>
                  <a:lnTo>
                    <a:pt x="191629" y="0"/>
                  </a:lnTo>
                  <a:lnTo>
                    <a:pt x="191629" y="69602"/>
                  </a:lnTo>
                  <a:lnTo>
                    <a:pt x="654152" y="69602"/>
                  </a:lnTo>
                  <a:lnTo>
                    <a:pt x="654152" y="165864"/>
                  </a:lnTo>
                  <a:close/>
                </a:path>
              </a:pathLst>
            </a:custGeom>
            <a:ln w="11928">
              <a:solidFill>
                <a:srgbClr val="4F6128"/>
              </a:solidFill>
            </a:ln>
          </p:spPr>
          <p:txBody>
            <a:bodyPr wrap="square" lIns="0" tIns="0" rIns="0" bIns="0" rtlCol="0"/>
            <a:lstStyle/>
            <a:p>
              <a:endParaRPr>
                <a:solidFill>
                  <a:prstClr val="black"/>
                </a:solidFill>
                <a:latin typeface="Calibri"/>
              </a:endParaRPr>
            </a:p>
          </p:txBody>
        </p:sp>
        <p:sp>
          <p:nvSpPr>
            <p:cNvPr id="54" name="object 54"/>
            <p:cNvSpPr/>
            <p:nvPr/>
          </p:nvSpPr>
          <p:spPr>
            <a:xfrm>
              <a:off x="9976185" y="2042616"/>
              <a:ext cx="1571683" cy="629818"/>
            </a:xfrm>
            <a:prstGeom prst="rect">
              <a:avLst/>
            </a:prstGeom>
            <a:blipFill>
              <a:blip r:embed="rId24" cstate="print"/>
              <a:stretch>
                <a:fillRect/>
              </a:stretch>
            </a:blipFill>
          </p:spPr>
          <p:txBody>
            <a:bodyPr wrap="square" lIns="0" tIns="0" rIns="0" bIns="0" rtlCol="0"/>
            <a:lstStyle/>
            <a:p>
              <a:endParaRPr>
                <a:solidFill>
                  <a:prstClr val="black"/>
                </a:solidFill>
                <a:latin typeface="Calibri"/>
              </a:endParaRPr>
            </a:p>
          </p:txBody>
        </p:sp>
        <p:sp>
          <p:nvSpPr>
            <p:cNvPr id="55" name="object 55"/>
            <p:cNvSpPr/>
            <p:nvPr/>
          </p:nvSpPr>
          <p:spPr>
            <a:xfrm>
              <a:off x="9994435" y="2060867"/>
              <a:ext cx="1511935" cy="570230"/>
            </a:xfrm>
            <a:custGeom>
              <a:avLst/>
              <a:gdLst/>
              <a:ahLst/>
              <a:cxnLst/>
              <a:rect l="l" t="t" r="r" b="b"/>
              <a:pathLst>
                <a:path w="1511934" h="570230">
                  <a:moveTo>
                    <a:pt x="1416614" y="0"/>
                  </a:moveTo>
                  <a:lnTo>
                    <a:pt x="94949" y="0"/>
                  </a:lnTo>
                  <a:lnTo>
                    <a:pt x="57997" y="7463"/>
                  </a:lnTo>
                  <a:lnTo>
                    <a:pt x="27815" y="27815"/>
                  </a:lnTo>
                  <a:lnTo>
                    <a:pt x="7463" y="57997"/>
                  </a:lnTo>
                  <a:lnTo>
                    <a:pt x="0" y="94949"/>
                  </a:lnTo>
                  <a:lnTo>
                    <a:pt x="0" y="474749"/>
                  </a:lnTo>
                  <a:lnTo>
                    <a:pt x="7463" y="511702"/>
                  </a:lnTo>
                  <a:lnTo>
                    <a:pt x="27815" y="541884"/>
                  </a:lnTo>
                  <a:lnTo>
                    <a:pt x="57997" y="562236"/>
                  </a:lnTo>
                  <a:lnTo>
                    <a:pt x="94949" y="569699"/>
                  </a:lnTo>
                  <a:lnTo>
                    <a:pt x="1416614" y="569699"/>
                  </a:lnTo>
                  <a:lnTo>
                    <a:pt x="1453567" y="562236"/>
                  </a:lnTo>
                  <a:lnTo>
                    <a:pt x="1483749" y="541884"/>
                  </a:lnTo>
                  <a:lnTo>
                    <a:pt x="1504101" y="511702"/>
                  </a:lnTo>
                  <a:lnTo>
                    <a:pt x="1511564" y="474749"/>
                  </a:lnTo>
                  <a:lnTo>
                    <a:pt x="1511564" y="94949"/>
                  </a:lnTo>
                  <a:lnTo>
                    <a:pt x="1504101" y="57997"/>
                  </a:lnTo>
                  <a:lnTo>
                    <a:pt x="1483749" y="27815"/>
                  </a:lnTo>
                  <a:lnTo>
                    <a:pt x="1453567" y="7463"/>
                  </a:lnTo>
                  <a:lnTo>
                    <a:pt x="1416614" y="0"/>
                  </a:lnTo>
                  <a:close/>
                </a:path>
              </a:pathLst>
            </a:custGeom>
            <a:solidFill>
              <a:srgbClr val="C3D59B">
                <a:alpha val="63136"/>
              </a:srgbClr>
            </a:solidFill>
          </p:spPr>
          <p:txBody>
            <a:bodyPr wrap="square" lIns="0" tIns="0" rIns="0" bIns="0" rtlCol="0"/>
            <a:lstStyle/>
            <a:p>
              <a:endParaRPr>
                <a:solidFill>
                  <a:prstClr val="black"/>
                </a:solidFill>
                <a:latin typeface="Calibri"/>
              </a:endParaRPr>
            </a:p>
          </p:txBody>
        </p:sp>
        <p:sp>
          <p:nvSpPr>
            <p:cNvPr id="56" name="object 56"/>
            <p:cNvSpPr/>
            <p:nvPr/>
          </p:nvSpPr>
          <p:spPr>
            <a:xfrm>
              <a:off x="9994435" y="2060867"/>
              <a:ext cx="1511935" cy="570230"/>
            </a:xfrm>
            <a:custGeom>
              <a:avLst/>
              <a:gdLst/>
              <a:ahLst/>
              <a:cxnLst/>
              <a:rect l="l" t="t" r="r" b="b"/>
              <a:pathLst>
                <a:path w="1511934" h="570230">
                  <a:moveTo>
                    <a:pt x="0" y="94949"/>
                  </a:moveTo>
                  <a:lnTo>
                    <a:pt x="7463" y="57997"/>
                  </a:lnTo>
                  <a:lnTo>
                    <a:pt x="27815" y="27815"/>
                  </a:lnTo>
                  <a:lnTo>
                    <a:pt x="57997" y="7463"/>
                  </a:lnTo>
                  <a:lnTo>
                    <a:pt x="94949" y="0"/>
                  </a:lnTo>
                  <a:lnTo>
                    <a:pt x="1416614" y="0"/>
                  </a:lnTo>
                  <a:lnTo>
                    <a:pt x="1453567" y="7463"/>
                  </a:lnTo>
                  <a:lnTo>
                    <a:pt x="1483749" y="27815"/>
                  </a:lnTo>
                  <a:lnTo>
                    <a:pt x="1504101" y="57997"/>
                  </a:lnTo>
                  <a:lnTo>
                    <a:pt x="1511564" y="94949"/>
                  </a:lnTo>
                  <a:lnTo>
                    <a:pt x="1511564" y="474749"/>
                  </a:lnTo>
                  <a:lnTo>
                    <a:pt x="1504101" y="511702"/>
                  </a:lnTo>
                  <a:lnTo>
                    <a:pt x="1483749" y="541884"/>
                  </a:lnTo>
                  <a:lnTo>
                    <a:pt x="1453567" y="562236"/>
                  </a:lnTo>
                  <a:lnTo>
                    <a:pt x="1416614" y="569699"/>
                  </a:lnTo>
                  <a:lnTo>
                    <a:pt x="94949" y="569699"/>
                  </a:lnTo>
                  <a:lnTo>
                    <a:pt x="57997" y="562236"/>
                  </a:lnTo>
                  <a:lnTo>
                    <a:pt x="27815" y="541884"/>
                  </a:lnTo>
                  <a:lnTo>
                    <a:pt x="7463" y="511702"/>
                  </a:lnTo>
                  <a:lnTo>
                    <a:pt x="0" y="474749"/>
                  </a:lnTo>
                  <a:lnTo>
                    <a:pt x="0" y="94949"/>
                  </a:lnTo>
                  <a:close/>
                </a:path>
              </a:pathLst>
            </a:custGeom>
            <a:ln w="11928">
              <a:solidFill>
                <a:srgbClr val="3E4D20"/>
              </a:solidFill>
            </a:ln>
          </p:spPr>
          <p:txBody>
            <a:bodyPr wrap="square" lIns="0" tIns="0" rIns="0" bIns="0" rtlCol="0"/>
            <a:lstStyle/>
            <a:p>
              <a:endParaRPr>
                <a:solidFill>
                  <a:prstClr val="black"/>
                </a:solidFill>
                <a:latin typeface="Calibri"/>
              </a:endParaRPr>
            </a:p>
          </p:txBody>
        </p:sp>
        <p:sp>
          <p:nvSpPr>
            <p:cNvPr id="57" name="object 57"/>
            <p:cNvSpPr/>
            <p:nvPr/>
          </p:nvSpPr>
          <p:spPr>
            <a:xfrm>
              <a:off x="7615080" y="3657243"/>
              <a:ext cx="1571683" cy="629818"/>
            </a:xfrm>
            <a:prstGeom prst="rect">
              <a:avLst/>
            </a:prstGeom>
            <a:blipFill>
              <a:blip r:embed="rId24" cstate="print"/>
              <a:stretch>
                <a:fillRect/>
              </a:stretch>
            </a:blipFill>
          </p:spPr>
          <p:txBody>
            <a:bodyPr wrap="square" lIns="0" tIns="0" rIns="0" bIns="0" rtlCol="0"/>
            <a:lstStyle/>
            <a:p>
              <a:endParaRPr>
                <a:solidFill>
                  <a:prstClr val="black"/>
                </a:solidFill>
                <a:latin typeface="Calibri"/>
              </a:endParaRPr>
            </a:p>
          </p:txBody>
        </p:sp>
        <p:sp>
          <p:nvSpPr>
            <p:cNvPr id="58" name="object 58"/>
            <p:cNvSpPr/>
            <p:nvPr/>
          </p:nvSpPr>
          <p:spPr>
            <a:xfrm>
              <a:off x="7633331" y="3675493"/>
              <a:ext cx="1511935" cy="570230"/>
            </a:xfrm>
            <a:custGeom>
              <a:avLst/>
              <a:gdLst/>
              <a:ahLst/>
              <a:cxnLst/>
              <a:rect l="l" t="t" r="r" b="b"/>
              <a:pathLst>
                <a:path w="1511934" h="570229">
                  <a:moveTo>
                    <a:pt x="1416614" y="0"/>
                  </a:moveTo>
                  <a:lnTo>
                    <a:pt x="94949" y="0"/>
                  </a:lnTo>
                  <a:lnTo>
                    <a:pt x="57997" y="7463"/>
                  </a:lnTo>
                  <a:lnTo>
                    <a:pt x="27815" y="27815"/>
                  </a:lnTo>
                  <a:lnTo>
                    <a:pt x="7463" y="57997"/>
                  </a:lnTo>
                  <a:lnTo>
                    <a:pt x="0" y="94949"/>
                  </a:lnTo>
                  <a:lnTo>
                    <a:pt x="0" y="474749"/>
                  </a:lnTo>
                  <a:lnTo>
                    <a:pt x="7463" y="511702"/>
                  </a:lnTo>
                  <a:lnTo>
                    <a:pt x="27815" y="541884"/>
                  </a:lnTo>
                  <a:lnTo>
                    <a:pt x="57997" y="562236"/>
                  </a:lnTo>
                  <a:lnTo>
                    <a:pt x="94949" y="569699"/>
                  </a:lnTo>
                  <a:lnTo>
                    <a:pt x="1416614" y="569699"/>
                  </a:lnTo>
                  <a:lnTo>
                    <a:pt x="1453567" y="562236"/>
                  </a:lnTo>
                  <a:lnTo>
                    <a:pt x="1483749" y="541884"/>
                  </a:lnTo>
                  <a:lnTo>
                    <a:pt x="1504101" y="511702"/>
                  </a:lnTo>
                  <a:lnTo>
                    <a:pt x="1511564" y="474749"/>
                  </a:lnTo>
                  <a:lnTo>
                    <a:pt x="1511564" y="94949"/>
                  </a:lnTo>
                  <a:lnTo>
                    <a:pt x="1504101" y="57997"/>
                  </a:lnTo>
                  <a:lnTo>
                    <a:pt x="1483749" y="27815"/>
                  </a:lnTo>
                  <a:lnTo>
                    <a:pt x="1453567" y="7463"/>
                  </a:lnTo>
                  <a:lnTo>
                    <a:pt x="1416614" y="0"/>
                  </a:lnTo>
                  <a:close/>
                </a:path>
              </a:pathLst>
            </a:custGeom>
            <a:solidFill>
              <a:srgbClr val="C3D59B">
                <a:alpha val="63136"/>
              </a:srgbClr>
            </a:solidFill>
          </p:spPr>
          <p:txBody>
            <a:bodyPr wrap="square" lIns="0" tIns="0" rIns="0" bIns="0" rtlCol="0"/>
            <a:lstStyle/>
            <a:p>
              <a:endParaRPr>
                <a:solidFill>
                  <a:prstClr val="black"/>
                </a:solidFill>
                <a:latin typeface="Calibri"/>
              </a:endParaRPr>
            </a:p>
          </p:txBody>
        </p:sp>
        <p:sp>
          <p:nvSpPr>
            <p:cNvPr id="59" name="object 59"/>
            <p:cNvSpPr/>
            <p:nvPr/>
          </p:nvSpPr>
          <p:spPr>
            <a:xfrm>
              <a:off x="7633331" y="3675493"/>
              <a:ext cx="1511935" cy="570230"/>
            </a:xfrm>
            <a:custGeom>
              <a:avLst/>
              <a:gdLst/>
              <a:ahLst/>
              <a:cxnLst/>
              <a:rect l="l" t="t" r="r" b="b"/>
              <a:pathLst>
                <a:path w="1511934" h="570229">
                  <a:moveTo>
                    <a:pt x="0" y="94949"/>
                  </a:moveTo>
                  <a:lnTo>
                    <a:pt x="7463" y="57997"/>
                  </a:lnTo>
                  <a:lnTo>
                    <a:pt x="27815" y="27815"/>
                  </a:lnTo>
                  <a:lnTo>
                    <a:pt x="57997" y="7463"/>
                  </a:lnTo>
                  <a:lnTo>
                    <a:pt x="94949" y="0"/>
                  </a:lnTo>
                  <a:lnTo>
                    <a:pt x="1416614" y="0"/>
                  </a:lnTo>
                  <a:lnTo>
                    <a:pt x="1453567" y="7463"/>
                  </a:lnTo>
                  <a:lnTo>
                    <a:pt x="1483749" y="27815"/>
                  </a:lnTo>
                  <a:lnTo>
                    <a:pt x="1504101" y="57997"/>
                  </a:lnTo>
                  <a:lnTo>
                    <a:pt x="1511564" y="94949"/>
                  </a:lnTo>
                  <a:lnTo>
                    <a:pt x="1511564" y="474749"/>
                  </a:lnTo>
                  <a:lnTo>
                    <a:pt x="1504101" y="511702"/>
                  </a:lnTo>
                  <a:lnTo>
                    <a:pt x="1483749" y="541884"/>
                  </a:lnTo>
                  <a:lnTo>
                    <a:pt x="1453567" y="562236"/>
                  </a:lnTo>
                  <a:lnTo>
                    <a:pt x="1416614" y="569699"/>
                  </a:lnTo>
                  <a:lnTo>
                    <a:pt x="94949" y="569699"/>
                  </a:lnTo>
                  <a:lnTo>
                    <a:pt x="57997" y="562236"/>
                  </a:lnTo>
                  <a:lnTo>
                    <a:pt x="27815" y="541884"/>
                  </a:lnTo>
                  <a:lnTo>
                    <a:pt x="7463" y="511702"/>
                  </a:lnTo>
                  <a:lnTo>
                    <a:pt x="0" y="474749"/>
                  </a:lnTo>
                  <a:lnTo>
                    <a:pt x="0" y="94949"/>
                  </a:lnTo>
                  <a:close/>
                </a:path>
              </a:pathLst>
            </a:custGeom>
            <a:ln w="11928">
              <a:solidFill>
                <a:srgbClr val="3E4D20"/>
              </a:solidFill>
            </a:ln>
          </p:spPr>
          <p:txBody>
            <a:bodyPr wrap="square" lIns="0" tIns="0" rIns="0" bIns="0" rtlCol="0"/>
            <a:lstStyle/>
            <a:p>
              <a:endParaRPr>
                <a:solidFill>
                  <a:prstClr val="black"/>
                </a:solidFill>
                <a:latin typeface="Calibri"/>
              </a:endParaRPr>
            </a:p>
          </p:txBody>
        </p:sp>
        <p:sp>
          <p:nvSpPr>
            <p:cNvPr id="60" name="object 60"/>
            <p:cNvSpPr/>
            <p:nvPr/>
          </p:nvSpPr>
          <p:spPr>
            <a:xfrm>
              <a:off x="12394546" y="3635772"/>
              <a:ext cx="1571683" cy="630534"/>
            </a:xfrm>
            <a:prstGeom prst="rect">
              <a:avLst/>
            </a:prstGeom>
            <a:blipFill>
              <a:blip r:embed="rId25" cstate="print"/>
              <a:stretch>
                <a:fillRect/>
              </a:stretch>
            </a:blipFill>
          </p:spPr>
          <p:txBody>
            <a:bodyPr wrap="square" lIns="0" tIns="0" rIns="0" bIns="0" rtlCol="0"/>
            <a:lstStyle/>
            <a:p>
              <a:endParaRPr>
                <a:solidFill>
                  <a:prstClr val="black"/>
                </a:solidFill>
                <a:latin typeface="Calibri"/>
              </a:endParaRPr>
            </a:p>
          </p:txBody>
        </p:sp>
        <p:sp>
          <p:nvSpPr>
            <p:cNvPr id="61" name="object 61"/>
            <p:cNvSpPr/>
            <p:nvPr/>
          </p:nvSpPr>
          <p:spPr>
            <a:xfrm>
              <a:off x="12412796" y="3654022"/>
              <a:ext cx="1511935" cy="570865"/>
            </a:xfrm>
            <a:custGeom>
              <a:avLst/>
              <a:gdLst/>
              <a:ahLst/>
              <a:cxnLst/>
              <a:rect l="l" t="t" r="r" b="b"/>
              <a:pathLst>
                <a:path w="1511934" h="570864">
                  <a:moveTo>
                    <a:pt x="1416495" y="0"/>
                  </a:moveTo>
                  <a:lnTo>
                    <a:pt x="95069" y="0"/>
                  </a:lnTo>
                  <a:lnTo>
                    <a:pt x="58072" y="7473"/>
                  </a:lnTo>
                  <a:lnTo>
                    <a:pt x="27852" y="27852"/>
                  </a:lnTo>
                  <a:lnTo>
                    <a:pt x="7473" y="58072"/>
                  </a:lnTo>
                  <a:lnTo>
                    <a:pt x="0" y="95069"/>
                  </a:lnTo>
                  <a:lnTo>
                    <a:pt x="0" y="475346"/>
                  </a:lnTo>
                  <a:lnTo>
                    <a:pt x="7473" y="512342"/>
                  </a:lnTo>
                  <a:lnTo>
                    <a:pt x="27852" y="542562"/>
                  </a:lnTo>
                  <a:lnTo>
                    <a:pt x="58072" y="562941"/>
                  </a:lnTo>
                  <a:lnTo>
                    <a:pt x="95069" y="570415"/>
                  </a:lnTo>
                  <a:lnTo>
                    <a:pt x="1416495" y="570415"/>
                  </a:lnTo>
                  <a:lnTo>
                    <a:pt x="1453492" y="562941"/>
                  </a:lnTo>
                  <a:lnTo>
                    <a:pt x="1483712" y="542562"/>
                  </a:lnTo>
                  <a:lnTo>
                    <a:pt x="1504091" y="512342"/>
                  </a:lnTo>
                  <a:lnTo>
                    <a:pt x="1511564" y="475346"/>
                  </a:lnTo>
                  <a:lnTo>
                    <a:pt x="1511564" y="95069"/>
                  </a:lnTo>
                  <a:lnTo>
                    <a:pt x="1504091" y="58072"/>
                  </a:lnTo>
                  <a:lnTo>
                    <a:pt x="1483712" y="27852"/>
                  </a:lnTo>
                  <a:lnTo>
                    <a:pt x="1453492" y="7473"/>
                  </a:lnTo>
                  <a:lnTo>
                    <a:pt x="1416495" y="0"/>
                  </a:lnTo>
                  <a:close/>
                </a:path>
              </a:pathLst>
            </a:custGeom>
            <a:solidFill>
              <a:srgbClr val="C3D59B">
                <a:alpha val="63136"/>
              </a:srgbClr>
            </a:solidFill>
          </p:spPr>
          <p:txBody>
            <a:bodyPr wrap="square" lIns="0" tIns="0" rIns="0" bIns="0" rtlCol="0"/>
            <a:lstStyle/>
            <a:p>
              <a:endParaRPr>
                <a:solidFill>
                  <a:prstClr val="black"/>
                </a:solidFill>
                <a:latin typeface="Calibri"/>
              </a:endParaRPr>
            </a:p>
          </p:txBody>
        </p:sp>
        <p:sp>
          <p:nvSpPr>
            <p:cNvPr id="62" name="object 62"/>
            <p:cNvSpPr/>
            <p:nvPr/>
          </p:nvSpPr>
          <p:spPr>
            <a:xfrm>
              <a:off x="12412796" y="3654022"/>
              <a:ext cx="1511935" cy="570865"/>
            </a:xfrm>
            <a:custGeom>
              <a:avLst/>
              <a:gdLst/>
              <a:ahLst/>
              <a:cxnLst/>
              <a:rect l="l" t="t" r="r" b="b"/>
              <a:pathLst>
                <a:path w="1511934" h="570864">
                  <a:moveTo>
                    <a:pt x="0" y="95069"/>
                  </a:moveTo>
                  <a:lnTo>
                    <a:pt x="7473" y="58072"/>
                  </a:lnTo>
                  <a:lnTo>
                    <a:pt x="27852" y="27852"/>
                  </a:lnTo>
                  <a:lnTo>
                    <a:pt x="58072" y="7473"/>
                  </a:lnTo>
                  <a:lnTo>
                    <a:pt x="95069" y="0"/>
                  </a:lnTo>
                  <a:lnTo>
                    <a:pt x="1416495" y="0"/>
                  </a:lnTo>
                  <a:lnTo>
                    <a:pt x="1453492" y="7473"/>
                  </a:lnTo>
                  <a:lnTo>
                    <a:pt x="1483712" y="27852"/>
                  </a:lnTo>
                  <a:lnTo>
                    <a:pt x="1504091" y="58072"/>
                  </a:lnTo>
                  <a:lnTo>
                    <a:pt x="1511564" y="95069"/>
                  </a:lnTo>
                  <a:lnTo>
                    <a:pt x="1511564" y="475346"/>
                  </a:lnTo>
                  <a:lnTo>
                    <a:pt x="1504091" y="512342"/>
                  </a:lnTo>
                  <a:lnTo>
                    <a:pt x="1483712" y="542562"/>
                  </a:lnTo>
                  <a:lnTo>
                    <a:pt x="1453492" y="562941"/>
                  </a:lnTo>
                  <a:lnTo>
                    <a:pt x="1416495" y="570415"/>
                  </a:lnTo>
                  <a:lnTo>
                    <a:pt x="95069" y="570415"/>
                  </a:lnTo>
                  <a:lnTo>
                    <a:pt x="58072" y="562941"/>
                  </a:lnTo>
                  <a:lnTo>
                    <a:pt x="27852" y="542562"/>
                  </a:lnTo>
                  <a:lnTo>
                    <a:pt x="7473" y="512342"/>
                  </a:lnTo>
                  <a:lnTo>
                    <a:pt x="0" y="475346"/>
                  </a:lnTo>
                  <a:lnTo>
                    <a:pt x="0" y="95069"/>
                  </a:lnTo>
                  <a:close/>
                </a:path>
              </a:pathLst>
            </a:custGeom>
            <a:ln w="11928">
              <a:solidFill>
                <a:srgbClr val="3E4D20"/>
              </a:solidFill>
            </a:ln>
          </p:spPr>
          <p:txBody>
            <a:bodyPr wrap="square" lIns="0" tIns="0" rIns="0" bIns="0" rtlCol="0"/>
            <a:lstStyle/>
            <a:p>
              <a:endParaRPr>
                <a:solidFill>
                  <a:prstClr val="black"/>
                </a:solidFill>
                <a:latin typeface="Calibri"/>
              </a:endParaRPr>
            </a:p>
          </p:txBody>
        </p:sp>
        <p:sp>
          <p:nvSpPr>
            <p:cNvPr id="63" name="object 63"/>
            <p:cNvSpPr/>
            <p:nvPr/>
          </p:nvSpPr>
          <p:spPr>
            <a:xfrm>
              <a:off x="9950420" y="5268290"/>
              <a:ext cx="1571683" cy="629818"/>
            </a:xfrm>
            <a:prstGeom prst="rect">
              <a:avLst/>
            </a:prstGeom>
            <a:blipFill>
              <a:blip r:embed="rId24" cstate="print"/>
              <a:stretch>
                <a:fillRect/>
              </a:stretch>
            </a:blipFill>
          </p:spPr>
          <p:txBody>
            <a:bodyPr wrap="square" lIns="0" tIns="0" rIns="0" bIns="0" rtlCol="0"/>
            <a:lstStyle/>
            <a:p>
              <a:endParaRPr>
                <a:solidFill>
                  <a:prstClr val="black"/>
                </a:solidFill>
                <a:latin typeface="Calibri"/>
              </a:endParaRPr>
            </a:p>
          </p:txBody>
        </p:sp>
        <p:sp>
          <p:nvSpPr>
            <p:cNvPr id="64" name="object 64"/>
            <p:cNvSpPr/>
            <p:nvPr/>
          </p:nvSpPr>
          <p:spPr>
            <a:xfrm>
              <a:off x="9968670" y="5286541"/>
              <a:ext cx="1511935" cy="570230"/>
            </a:xfrm>
            <a:custGeom>
              <a:avLst/>
              <a:gdLst/>
              <a:ahLst/>
              <a:cxnLst/>
              <a:rect l="l" t="t" r="r" b="b"/>
              <a:pathLst>
                <a:path w="1511934" h="570229">
                  <a:moveTo>
                    <a:pt x="1416614" y="0"/>
                  </a:moveTo>
                  <a:lnTo>
                    <a:pt x="94949" y="0"/>
                  </a:lnTo>
                  <a:lnTo>
                    <a:pt x="57997" y="7463"/>
                  </a:lnTo>
                  <a:lnTo>
                    <a:pt x="27815" y="27815"/>
                  </a:lnTo>
                  <a:lnTo>
                    <a:pt x="7463" y="57997"/>
                  </a:lnTo>
                  <a:lnTo>
                    <a:pt x="0" y="94949"/>
                  </a:lnTo>
                  <a:lnTo>
                    <a:pt x="0" y="474749"/>
                  </a:lnTo>
                  <a:lnTo>
                    <a:pt x="7463" y="511702"/>
                  </a:lnTo>
                  <a:lnTo>
                    <a:pt x="27815" y="541884"/>
                  </a:lnTo>
                  <a:lnTo>
                    <a:pt x="57997" y="562236"/>
                  </a:lnTo>
                  <a:lnTo>
                    <a:pt x="94949" y="569699"/>
                  </a:lnTo>
                  <a:lnTo>
                    <a:pt x="1416614" y="569699"/>
                  </a:lnTo>
                  <a:lnTo>
                    <a:pt x="1453567" y="562236"/>
                  </a:lnTo>
                  <a:lnTo>
                    <a:pt x="1483749" y="541884"/>
                  </a:lnTo>
                  <a:lnTo>
                    <a:pt x="1504101" y="511702"/>
                  </a:lnTo>
                  <a:lnTo>
                    <a:pt x="1511564" y="474749"/>
                  </a:lnTo>
                  <a:lnTo>
                    <a:pt x="1511564" y="94949"/>
                  </a:lnTo>
                  <a:lnTo>
                    <a:pt x="1504101" y="57997"/>
                  </a:lnTo>
                  <a:lnTo>
                    <a:pt x="1483749" y="27815"/>
                  </a:lnTo>
                  <a:lnTo>
                    <a:pt x="1453567" y="7463"/>
                  </a:lnTo>
                  <a:lnTo>
                    <a:pt x="1416614" y="0"/>
                  </a:lnTo>
                  <a:close/>
                </a:path>
              </a:pathLst>
            </a:custGeom>
            <a:solidFill>
              <a:srgbClr val="C3D59B">
                <a:alpha val="63136"/>
              </a:srgbClr>
            </a:solidFill>
          </p:spPr>
          <p:txBody>
            <a:bodyPr wrap="square" lIns="0" tIns="0" rIns="0" bIns="0" rtlCol="0"/>
            <a:lstStyle/>
            <a:p>
              <a:endParaRPr>
                <a:solidFill>
                  <a:prstClr val="black"/>
                </a:solidFill>
                <a:latin typeface="Calibri"/>
              </a:endParaRPr>
            </a:p>
          </p:txBody>
        </p:sp>
        <p:sp>
          <p:nvSpPr>
            <p:cNvPr id="65" name="object 65"/>
            <p:cNvSpPr/>
            <p:nvPr/>
          </p:nvSpPr>
          <p:spPr>
            <a:xfrm>
              <a:off x="9968670" y="5286541"/>
              <a:ext cx="1511935" cy="570230"/>
            </a:xfrm>
            <a:custGeom>
              <a:avLst/>
              <a:gdLst/>
              <a:ahLst/>
              <a:cxnLst/>
              <a:rect l="l" t="t" r="r" b="b"/>
              <a:pathLst>
                <a:path w="1511934" h="570229">
                  <a:moveTo>
                    <a:pt x="0" y="94949"/>
                  </a:moveTo>
                  <a:lnTo>
                    <a:pt x="7463" y="57997"/>
                  </a:lnTo>
                  <a:lnTo>
                    <a:pt x="27815" y="27815"/>
                  </a:lnTo>
                  <a:lnTo>
                    <a:pt x="57997" y="7463"/>
                  </a:lnTo>
                  <a:lnTo>
                    <a:pt x="94949" y="0"/>
                  </a:lnTo>
                  <a:lnTo>
                    <a:pt x="1416614" y="0"/>
                  </a:lnTo>
                  <a:lnTo>
                    <a:pt x="1453567" y="7463"/>
                  </a:lnTo>
                  <a:lnTo>
                    <a:pt x="1483749" y="27815"/>
                  </a:lnTo>
                  <a:lnTo>
                    <a:pt x="1504101" y="57997"/>
                  </a:lnTo>
                  <a:lnTo>
                    <a:pt x="1511564" y="94949"/>
                  </a:lnTo>
                  <a:lnTo>
                    <a:pt x="1511564" y="474749"/>
                  </a:lnTo>
                  <a:lnTo>
                    <a:pt x="1504101" y="511702"/>
                  </a:lnTo>
                  <a:lnTo>
                    <a:pt x="1483749" y="541884"/>
                  </a:lnTo>
                  <a:lnTo>
                    <a:pt x="1453567" y="562236"/>
                  </a:lnTo>
                  <a:lnTo>
                    <a:pt x="1416614" y="569699"/>
                  </a:lnTo>
                  <a:lnTo>
                    <a:pt x="94949" y="569699"/>
                  </a:lnTo>
                  <a:lnTo>
                    <a:pt x="57997" y="562236"/>
                  </a:lnTo>
                  <a:lnTo>
                    <a:pt x="27815" y="541884"/>
                  </a:lnTo>
                  <a:lnTo>
                    <a:pt x="7463" y="511702"/>
                  </a:lnTo>
                  <a:lnTo>
                    <a:pt x="0" y="474749"/>
                  </a:lnTo>
                  <a:lnTo>
                    <a:pt x="0" y="94949"/>
                  </a:lnTo>
                  <a:close/>
                </a:path>
              </a:pathLst>
            </a:custGeom>
            <a:ln w="11928">
              <a:solidFill>
                <a:srgbClr val="3E4D20"/>
              </a:solidFill>
            </a:ln>
          </p:spPr>
          <p:txBody>
            <a:bodyPr wrap="square" lIns="0" tIns="0" rIns="0" bIns="0" rtlCol="0"/>
            <a:lstStyle/>
            <a:p>
              <a:endParaRPr>
                <a:solidFill>
                  <a:prstClr val="black"/>
                </a:solidFill>
                <a:latin typeface="Calibri"/>
              </a:endParaRPr>
            </a:p>
          </p:txBody>
        </p:sp>
        <p:sp>
          <p:nvSpPr>
            <p:cNvPr id="66" name="object 66"/>
            <p:cNvSpPr/>
            <p:nvPr/>
          </p:nvSpPr>
          <p:spPr>
            <a:xfrm>
              <a:off x="10278927" y="2162139"/>
              <a:ext cx="934350" cy="422622"/>
            </a:xfrm>
            <a:prstGeom prst="rect">
              <a:avLst/>
            </a:prstGeom>
            <a:blipFill>
              <a:blip r:embed="rId26" cstate="print"/>
              <a:stretch>
                <a:fillRect/>
              </a:stretch>
            </a:blipFill>
          </p:spPr>
          <p:txBody>
            <a:bodyPr wrap="square" lIns="0" tIns="0" rIns="0" bIns="0" rtlCol="0"/>
            <a:lstStyle/>
            <a:p>
              <a:endParaRPr>
                <a:solidFill>
                  <a:prstClr val="black"/>
                </a:solidFill>
                <a:latin typeface="Calibri"/>
              </a:endParaRPr>
            </a:p>
          </p:txBody>
        </p:sp>
      </p:grpSp>
      <p:sp>
        <p:nvSpPr>
          <p:cNvPr id="67" name="object 67"/>
          <p:cNvSpPr txBox="1"/>
          <p:nvPr/>
        </p:nvSpPr>
        <p:spPr>
          <a:xfrm>
            <a:off x="10811082" y="2205860"/>
            <a:ext cx="708025" cy="244298"/>
          </a:xfrm>
          <a:prstGeom prst="rect">
            <a:avLst/>
          </a:prstGeom>
        </p:spPr>
        <p:txBody>
          <a:bodyPr vert="horz" wrap="square" lIns="0" tIns="13335" rIns="0" bIns="0" rtlCol="0">
            <a:spAutoFit/>
          </a:bodyPr>
          <a:lstStyle/>
          <a:p>
            <a:pPr marL="12700">
              <a:spcBef>
                <a:spcPts val="105"/>
              </a:spcBef>
            </a:pPr>
            <a:r>
              <a:rPr sz="1500" b="1" dirty="0">
                <a:solidFill>
                  <a:srgbClr val="4F6128"/>
                </a:solidFill>
                <a:latin typeface="Segoe UI"/>
                <a:cs typeface="Segoe UI"/>
              </a:rPr>
              <a:t>K</a:t>
            </a:r>
            <a:r>
              <a:rPr sz="1500" b="1" spc="10" dirty="0">
                <a:solidFill>
                  <a:srgbClr val="4F6128"/>
                </a:solidFill>
                <a:latin typeface="Segoe UI"/>
                <a:cs typeface="Segoe UI"/>
              </a:rPr>
              <a:t>u</a:t>
            </a:r>
            <a:r>
              <a:rPr sz="1500" b="1" dirty="0">
                <a:solidFill>
                  <a:srgbClr val="4F6128"/>
                </a:solidFill>
                <a:latin typeface="Segoe UI"/>
                <a:cs typeface="Segoe UI"/>
              </a:rPr>
              <a:t>t</a:t>
            </a:r>
            <a:r>
              <a:rPr sz="1500" b="1" spc="5" dirty="0">
                <a:solidFill>
                  <a:srgbClr val="4F6128"/>
                </a:solidFill>
                <a:latin typeface="Segoe UI"/>
                <a:cs typeface="Segoe UI"/>
              </a:rPr>
              <a:t>a</a:t>
            </a:r>
            <a:r>
              <a:rPr sz="1500" b="1" dirty="0">
                <a:solidFill>
                  <a:srgbClr val="4F6128"/>
                </a:solidFill>
                <a:latin typeface="Segoe UI"/>
                <a:cs typeface="Segoe UI"/>
              </a:rPr>
              <a:t>t</a:t>
            </a:r>
            <a:r>
              <a:rPr sz="1500" b="1" spc="5" dirty="0">
                <a:solidFill>
                  <a:srgbClr val="4F6128"/>
                </a:solidFill>
                <a:latin typeface="Segoe UI"/>
                <a:cs typeface="Segoe UI"/>
              </a:rPr>
              <a:t>á</a:t>
            </a:r>
            <a:r>
              <a:rPr sz="1500" b="1" dirty="0">
                <a:solidFill>
                  <a:srgbClr val="4F6128"/>
                </a:solidFill>
                <a:latin typeface="Segoe UI"/>
                <a:cs typeface="Segoe UI"/>
              </a:rPr>
              <a:t>s</a:t>
            </a:r>
            <a:endParaRPr sz="1500">
              <a:solidFill>
                <a:prstClr val="black"/>
              </a:solidFill>
              <a:latin typeface="Segoe UI"/>
              <a:cs typeface="Segoe UI"/>
            </a:endParaRPr>
          </a:p>
        </p:txBody>
      </p:sp>
      <p:grpSp>
        <p:nvGrpSpPr>
          <p:cNvPr id="68" name="object 68"/>
          <p:cNvGrpSpPr/>
          <p:nvPr/>
        </p:nvGrpSpPr>
        <p:grpSpPr>
          <a:xfrm>
            <a:off x="8202995" y="3674420"/>
            <a:ext cx="1254760" cy="652145"/>
            <a:chOff x="7777545" y="3674419"/>
            <a:chExt cx="1254760" cy="652145"/>
          </a:xfrm>
        </p:grpSpPr>
        <p:sp>
          <p:nvSpPr>
            <p:cNvPr id="69" name="object 69"/>
            <p:cNvSpPr/>
            <p:nvPr/>
          </p:nvSpPr>
          <p:spPr>
            <a:xfrm>
              <a:off x="7788280" y="3674419"/>
              <a:ext cx="1243534" cy="422622"/>
            </a:xfrm>
            <a:prstGeom prst="rect">
              <a:avLst/>
            </a:prstGeom>
            <a:blipFill>
              <a:blip r:embed="rId27" cstate="print"/>
              <a:stretch>
                <a:fillRect/>
              </a:stretch>
            </a:blipFill>
          </p:spPr>
          <p:txBody>
            <a:bodyPr wrap="square" lIns="0" tIns="0" rIns="0" bIns="0" rtlCol="0"/>
            <a:lstStyle/>
            <a:p>
              <a:endParaRPr>
                <a:solidFill>
                  <a:prstClr val="black"/>
                </a:solidFill>
                <a:latin typeface="Calibri"/>
              </a:endParaRPr>
            </a:p>
          </p:txBody>
        </p:sp>
        <p:sp>
          <p:nvSpPr>
            <p:cNvPr id="70" name="object 70"/>
            <p:cNvSpPr/>
            <p:nvPr/>
          </p:nvSpPr>
          <p:spPr>
            <a:xfrm>
              <a:off x="7777545" y="3903444"/>
              <a:ext cx="1209180" cy="422622"/>
            </a:xfrm>
            <a:prstGeom prst="rect">
              <a:avLst/>
            </a:prstGeom>
            <a:blipFill>
              <a:blip r:embed="rId28" cstate="print"/>
              <a:stretch>
                <a:fillRect/>
              </a:stretch>
            </a:blipFill>
          </p:spPr>
          <p:txBody>
            <a:bodyPr wrap="square" lIns="0" tIns="0" rIns="0" bIns="0" rtlCol="0"/>
            <a:lstStyle/>
            <a:p>
              <a:endParaRPr>
                <a:solidFill>
                  <a:prstClr val="black"/>
                </a:solidFill>
                <a:latin typeface="Calibri"/>
              </a:endParaRPr>
            </a:p>
          </p:txBody>
        </p:sp>
      </p:grpSp>
      <p:sp>
        <p:nvSpPr>
          <p:cNvPr id="71" name="object 71"/>
          <p:cNvSpPr txBox="1"/>
          <p:nvPr/>
        </p:nvSpPr>
        <p:spPr>
          <a:xfrm>
            <a:off x="8309698" y="3718261"/>
            <a:ext cx="981710" cy="483870"/>
          </a:xfrm>
          <a:prstGeom prst="rect">
            <a:avLst/>
          </a:prstGeom>
        </p:spPr>
        <p:txBody>
          <a:bodyPr vert="horz" wrap="square" lIns="0" tIns="13335" rIns="0" bIns="0" rtlCol="0">
            <a:spAutoFit/>
          </a:bodyPr>
          <a:lstStyle/>
          <a:p>
            <a:pPr marL="12700" marR="5080" indent="10160">
              <a:spcBef>
                <a:spcPts val="105"/>
              </a:spcBef>
            </a:pPr>
            <a:r>
              <a:rPr sz="1500" b="1" dirty="0">
                <a:solidFill>
                  <a:srgbClr val="4F6128"/>
                </a:solidFill>
                <a:latin typeface="Segoe UI"/>
                <a:cs typeface="Segoe UI"/>
              </a:rPr>
              <a:t>Oktatás és  </a:t>
            </a:r>
            <a:r>
              <a:rPr sz="1500" b="1" spc="5" dirty="0">
                <a:solidFill>
                  <a:srgbClr val="4F6128"/>
                </a:solidFill>
                <a:latin typeface="Segoe UI"/>
                <a:cs typeface="Segoe UI"/>
              </a:rPr>
              <a:t>b</a:t>
            </a:r>
            <a:r>
              <a:rPr sz="1500" b="1" dirty="0">
                <a:solidFill>
                  <a:srgbClr val="4F6128"/>
                </a:solidFill>
                <a:latin typeface="Segoe UI"/>
                <a:cs typeface="Segoe UI"/>
              </a:rPr>
              <a:t>e</a:t>
            </a:r>
            <a:r>
              <a:rPr sz="1500" b="1" spc="5" dirty="0">
                <a:solidFill>
                  <a:srgbClr val="4F6128"/>
                </a:solidFill>
                <a:latin typeface="Segoe UI"/>
                <a:cs typeface="Segoe UI"/>
              </a:rPr>
              <a:t>mu</a:t>
            </a:r>
            <a:r>
              <a:rPr sz="1500" b="1" dirty="0">
                <a:solidFill>
                  <a:srgbClr val="4F6128"/>
                </a:solidFill>
                <a:latin typeface="Segoe UI"/>
                <a:cs typeface="Segoe UI"/>
              </a:rPr>
              <a:t>t</a:t>
            </a:r>
            <a:r>
              <a:rPr sz="1500" b="1" spc="5" dirty="0">
                <a:solidFill>
                  <a:srgbClr val="4F6128"/>
                </a:solidFill>
                <a:latin typeface="Segoe UI"/>
                <a:cs typeface="Segoe UI"/>
              </a:rPr>
              <a:t>a</a:t>
            </a:r>
            <a:r>
              <a:rPr sz="1500" b="1" dirty="0">
                <a:solidFill>
                  <a:srgbClr val="4F6128"/>
                </a:solidFill>
                <a:latin typeface="Segoe UI"/>
                <a:cs typeface="Segoe UI"/>
              </a:rPr>
              <a:t>t</a:t>
            </a:r>
            <a:r>
              <a:rPr sz="1500" b="1" spc="5" dirty="0">
                <a:solidFill>
                  <a:srgbClr val="4F6128"/>
                </a:solidFill>
                <a:latin typeface="Segoe UI"/>
                <a:cs typeface="Segoe UI"/>
              </a:rPr>
              <a:t>á</a:t>
            </a:r>
            <a:r>
              <a:rPr sz="1500" b="1" dirty="0">
                <a:solidFill>
                  <a:srgbClr val="4F6128"/>
                </a:solidFill>
                <a:latin typeface="Segoe UI"/>
                <a:cs typeface="Segoe UI"/>
              </a:rPr>
              <a:t>s</a:t>
            </a:r>
            <a:endParaRPr sz="1500">
              <a:solidFill>
                <a:prstClr val="black"/>
              </a:solidFill>
              <a:latin typeface="Segoe UI"/>
              <a:cs typeface="Segoe UI"/>
            </a:endParaRPr>
          </a:p>
        </p:txBody>
      </p:sp>
      <p:sp>
        <p:nvSpPr>
          <p:cNvPr id="72" name="object 72"/>
          <p:cNvSpPr/>
          <p:nvPr/>
        </p:nvSpPr>
        <p:spPr>
          <a:xfrm>
            <a:off x="13087670" y="3741696"/>
            <a:ext cx="1130453" cy="422622"/>
          </a:xfrm>
          <a:prstGeom prst="rect">
            <a:avLst/>
          </a:prstGeom>
          <a:blipFill>
            <a:blip r:embed="rId29" cstate="print"/>
            <a:stretch>
              <a:fillRect/>
            </a:stretch>
          </a:blipFill>
        </p:spPr>
        <p:txBody>
          <a:bodyPr wrap="square" lIns="0" tIns="0" rIns="0" bIns="0" rtlCol="0"/>
          <a:lstStyle/>
          <a:p>
            <a:endParaRPr>
              <a:solidFill>
                <a:prstClr val="black"/>
              </a:solidFill>
              <a:latin typeface="Calibri"/>
            </a:endParaRPr>
          </a:p>
        </p:txBody>
      </p:sp>
      <p:sp>
        <p:nvSpPr>
          <p:cNvPr id="73" name="object 73"/>
          <p:cNvSpPr txBox="1"/>
          <p:nvPr/>
        </p:nvSpPr>
        <p:spPr>
          <a:xfrm>
            <a:off x="13194492" y="3785418"/>
            <a:ext cx="903605" cy="244298"/>
          </a:xfrm>
          <a:prstGeom prst="rect">
            <a:avLst/>
          </a:prstGeom>
        </p:spPr>
        <p:txBody>
          <a:bodyPr vert="horz" wrap="square" lIns="0" tIns="13335" rIns="0" bIns="0" rtlCol="0">
            <a:spAutoFit/>
          </a:bodyPr>
          <a:lstStyle/>
          <a:p>
            <a:pPr marL="12700">
              <a:spcBef>
                <a:spcPts val="105"/>
              </a:spcBef>
            </a:pPr>
            <a:r>
              <a:rPr sz="1500" b="1" spc="-5" dirty="0">
                <a:solidFill>
                  <a:srgbClr val="4F6128"/>
                </a:solidFill>
                <a:latin typeface="Segoe UI"/>
                <a:cs typeface="Segoe UI"/>
              </a:rPr>
              <a:t>Rekreáció</a:t>
            </a:r>
            <a:endParaRPr sz="1500">
              <a:solidFill>
                <a:prstClr val="black"/>
              </a:solidFill>
              <a:latin typeface="Segoe UI"/>
              <a:cs typeface="Segoe UI"/>
            </a:endParaRPr>
          </a:p>
        </p:txBody>
      </p:sp>
      <p:sp>
        <p:nvSpPr>
          <p:cNvPr id="74" name="object 74"/>
          <p:cNvSpPr/>
          <p:nvPr/>
        </p:nvSpPr>
        <p:spPr>
          <a:xfrm>
            <a:off x="10574835" y="5373499"/>
            <a:ext cx="1135462" cy="422622"/>
          </a:xfrm>
          <a:prstGeom prst="rect">
            <a:avLst/>
          </a:prstGeom>
          <a:blipFill>
            <a:blip r:embed="rId30" cstate="print"/>
            <a:stretch>
              <a:fillRect/>
            </a:stretch>
          </a:blipFill>
        </p:spPr>
        <p:txBody>
          <a:bodyPr wrap="square" lIns="0" tIns="0" rIns="0" bIns="0" rtlCol="0"/>
          <a:lstStyle/>
          <a:p>
            <a:endParaRPr>
              <a:solidFill>
                <a:prstClr val="black"/>
              </a:solidFill>
              <a:latin typeface="Calibri"/>
            </a:endParaRPr>
          </a:p>
        </p:txBody>
      </p:sp>
      <p:sp>
        <p:nvSpPr>
          <p:cNvPr id="75" name="object 75"/>
          <p:cNvSpPr txBox="1"/>
          <p:nvPr/>
        </p:nvSpPr>
        <p:spPr>
          <a:xfrm>
            <a:off x="10681241" y="5417459"/>
            <a:ext cx="908685" cy="244298"/>
          </a:xfrm>
          <a:prstGeom prst="rect">
            <a:avLst/>
          </a:prstGeom>
        </p:spPr>
        <p:txBody>
          <a:bodyPr vert="horz" wrap="square" lIns="0" tIns="13335" rIns="0" bIns="0" rtlCol="0">
            <a:spAutoFit/>
          </a:bodyPr>
          <a:lstStyle/>
          <a:p>
            <a:pPr marL="12700">
              <a:spcBef>
                <a:spcPts val="105"/>
              </a:spcBef>
            </a:pPr>
            <a:r>
              <a:rPr sz="1500" b="1" spc="5" dirty="0">
                <a:solidFill>
                  <a:srgbClr val="4F6128"/>
                </a:solidFill>
                <a:latin typeface="Segoe UI"/>
                <a:cs typeface="Segoe UI"/>
              </a:rPr>
              <a:t>M</a:t>
            </a:r>
            <a:r>
              <a:rPr sz="1500" b="1" dirty="0">
                <a:solidFill>
                  <a:srgbClr val="4F6128"/>
                </a:solidFill>
                <a:latin typeface="Segoe UI"/>
                <a:cs typeface="Segoe UI"/>
              </a:rPr>
              <a:t>e</a:t>
            </a:r>
            <a:r>
              <a:rPr sz="1500" b="1" spc="5" dirty="0">
                <a:solidFill>
                  <a:srgbClr val="4F6128"/>
                </a:solidFill>
                <a:latin typeface="Segoe UI"/>
                <a:cs typeface="Segoe UI"/>
              </a:rPr>
              <a:t>g</a:t>
            </a:r>
            <a:r>
              <a:rPr sz="1500" b="1" dirty="0">
                <a:solidFill>
                  <a:srgbClr val="4F6128"/>
                </a:solidFill>
                <a:latin typeface="Segoe UI"/>
                <a:cs typeface="Segoe UI"/>
              </a:rPr>
              <a:t>ő</a:t>
            </a:r>
            <a:r>
              <a:rPr sz="1500" b="1" spc="30" dirty="0">
                <a:solidFill>
                  <a:srgbClr val="4F6128"/>
                </a:solidFill>
                <a:latin typeface="Segoe UI"/>
                <a:cs typeface="Segoe UI"/>
              </a:rPr>
              <a:t>r</a:t>
            </a:r>
            <a:r>
              <a:rPr sz="1500" b="1" dirty="0">
                <a:solidFill>
                  <a:srgbClr val="4F6128"/>
                </a:solidFill>
                <a:latin typeface="Segoe UI"/>
                <a:cs typeface="Segoe UI"/>
              </a:rPr>
              <a:t>zés</a:t>
            </a:r>
            <a:endParaRPr sz="1500">
              <a:solidFill>
                <a:prstClr val="black"/>
              </a:solidFill>
              <a:latin typeface="Segoe UI"/>
              <a:cs typeface="Segoe UI"/>
            </a:endParaRPr>
          </a:p>
        </p:txBody>
      </p:sp>
      <p:grpSp>
        <p:nvGrpSpPr>
          <p:cNvPr id="76" name="object 76"/>
          <p:cNvGrpSpPr/>
          <p:nvPr/>
        </p:nvGrpSpPr>
        <p:grpSpPr>
          <a:xfrm>
            <a:off x="8047023" y="2041237"/>
            <a:ext cx="6316980" cy="4930775"/>
            <a:chOff x="7621573" y="2041236"/>
            <a:chExt cx="6316980" cy="4930775"/>
          </a:xfrm>
        </p:grpSpPr>
        <p:sp>
          <p:nvSpPr>
            <p:cNvPr id="77" name="object 77"/>
            <p:cNvSpPr/>
            <p:nvPr/>
          </p:nvSpPr>
          <p:spPr>
            <a:xfrm>
              <a:off x="7633331" y="2047268"/>
              <a:ext cx="1511935" cy="570230"/>
            </a:xfrm>
            <a:custGeom>
              <a:avLst/>
              <a:gdLst/>
              <a:ahLst/>
              <a:cxnLst/>
              <a:rect l="l" t="t" r="r" b="b"/>
              <a:pathLst>
                <a:path w="1511934" h="570230">
                  <a:moveTo>
                    <a:pt x="1416614" y="0"/>
                  </a:moveTo>
                  <a:lnTo>
                    <a:pt x="94949" y="0"/>
                  </a:lnTo>
                  <a:lnTo>
                    <a:pt x="57997" y="7463"/>
                  </a:lnTo>
                  <a:lnTo>
                    <a:pt x="27815" y="27815"/>
                  </a:lnTo>
                  <a:lnTo>
                    <a:pt x="7463" y="57997"/>
                  </a:lnTo>
                  <a:lnTo>
                    <a:pt x="0" y="94949"/>
                  </a:lnTo>
                  <a:lnTo>
                    <a:pt x="0" y="474749"/>
                  </a:lnTo>
                  <a:lnTo>
                    <a:pt x="7463" y="511702"/>
                  </a:lnTo>
                  <a:lnTo>
                    <a:pt x="27815" y="541884"/>
                  </a:lnTo>
                  <a:lnTo>
                    <a:pt x="57997" y="562236"/>
                  </a:lnTo>
                  <a:lnTo>
                    <a:pt x="94949" y="569699"/>
                  </a:lnTo>
                  <a:lnTo>
                    <a:pt x="1416614" y="569699"/>
                  </a:lnTo>
                  <a:lnTo>
                    <a:pt x="1453567" y="562236"/>
                  </a:lnTo>
                  <a:lnTo>
                    <a:pt x="1483749" y="541884"/>
                  </a:lnTo>
                  <a:lnTo>
                    <a:pt x="1504101" y="511702"/>
                  </a:lnTo>
                  <a:lnTo>
                    <a:pt x="1511564" y="474749"/>
                  </a:lnTo>
                  <a:lnTo>
                    <a:pt x="1511564" y="94949"/>
                  </a:lnTo>
                  <a:lnTo>
                    <a:pt x="1504101" y="57997"/>
                  </a:lnTo>
                  <a:lnTo>
                    <a:pt x="1483749" y="27815"/>
                  </a:lnTo>
                  <a:lnTo>
                    <a:pt x="1453567" y="7463"/>
                  </a:lnTo>
                  <a:lnTo>
                    <a:pt x="1416614" y="0"/>
                  </a:lnTo>
                  <a:close/>
                </a:path>
              </a:pathLst>
            </a:custGeom>
            <a:solidFill>
              <a:srgbClr val="EBF0DE">
                <a:alpha val="63136"/>
              </a:srgbClr>
            </a:solidFill>
          </p:spPr>
          <p:txBody>
            <a:bodyPr wrap="square" lIns="0" tIns="0" rIns="0" bIns="0" rtlCol="0"/>
            <a:lstStyle/>
            <a:p>
              <a:endParaRPr>
                <a:solidFill>
                  <a:prstClr val="black"/>
                </a:solidFill>
                <a:latin typeface="Calibri"/>
              </a:endParaRPr>
            </a:p>
          </p:txBody>
        </p:sp>
        <p:sp>
          <p:nvSpPr>
            <p:cNvPr id="78" name="object 78"/>
            <p:cNvSpPr/>
            <p:nvPr/>
          </p:nvSpPr>
          <p:spPr>
            <a:xfrm>
              <a:off x="7633331" y="2047268"/>
              <a:ext cx="1511935" cy="570230"/>
            </a:xfrm>
            <a:custGeom>
              <a:avLst/>
              <a:gdLst/>
              <a:ahLst/>
              <a:cxnLst/>
              <a:rect l="l" t="t" r="r" b="b"/>
              <a:pathLst>
                <a:path w="1511934" h="570230">
                  <a:moveTo>
                    <a:pt x="0" y="94949"/>
                  </a:moveTo>
                  <a:lnTo>
                    <a:pt x="7463" y="57997"/>
                  </a:lnTo>
                  <a:lnTo>
                    <a:pt x="27815" y="27815"/>
                  </a:lnTo>
                  <a:lnTo>
                    <a:pt x="57997" y="7463"/>
                  </a:lnTo>
                  <a:lnTo>
                    <a:pt x="94949" y="0"/>
                  </a:lnTo>
                  <a:lnTo>
                    <a:pt x="1416614" y="0"/>
                  </a:lnTo>
                  <a:lnTo>
                    <a:pt x="1453567" y="7463"/>
                  </a:lnTo>
                  <a:lnTo>
                    <a:pt x="1483749" y="27815"/>
                  </a:lnTo>
                  <a:lnTo>
                    <a:pt x="1504101" y="57997"/>
                  </a:lnTo>
                  <a:lnTo>
                    <a:pt x="1511564" y="94949"/>
                  </a:lnTo>
                  <a:lnTo>
                    <a:pt x="1511564" y="474749"/>
                  </a:lnTo>
                  <a:lnTo>
                    <a:pt x="1504101" y="511702"/>
                  </a:lnTo>
                  <a:lnTo>
                    <a:pt x="1483749" y="541884"/>
                  </a:lnTo>
                  <a:lnTo>
                    <a:pt x="1453567" y="562236"/>
                  </a:lnTo>
                  <a:lnTo>
                    <a:pt x="1416614" y="569699"/>
                  </a:lnTo>
                  <a:lnTo>
                    <a:pt x="94949" y="569699"/>
                  </a:lnTo>
                  <a:lnTo>
                    <a:pt x="57997" y="562236"/>
                  </a:lnTo>
                  <a:lnTo>
                    <a:pt x="27815" y="541884"/>
                  </a:lnTo>
                  <a:lnTo>
                    <a:pt x="7463" y="511702"/>
                  </a:lnTo>
                  <a:lnTo>
                    <a:pt x="0" y="474749"/>
                  </a:lnTo>
                  <a:lnTo>
                    <a:pt x="0" y="94949"/>
                  </a:lnTo>
                  <a:close/>
                </a:path>
              </a:pathLst>
            </a:custGeom>
            <a:ln w="11928">
              <a:solidFill>
                <a:srgbClr val="3E4D20"/>
              </a:solidFill>
            </a:ln>
          </p:spPr>
          <p:txBody>
            <a:bodyPr wrap="square" lIns="0" tIns="0" rIns="0" bIns="0" rtlCol="0"/>
            <a:lstStyle/>
            <a:p>
              <a:endParaRPr>
                <a:solidFill>
                  <a:prstClr val="black"/>
                </a:solidFill>
                <a:latin typeface="Calibri"/>
              </a:endParaRPr>
            </a:p>
          </p:txBody>
        </p:sp>
        <p:sp>
          <p:nvSpPr>
            <p:cNvPr id="79" name="object 79"/>
            <p:cNvSpPr/>
            <p:nvPr/>
          </p:nvSpPr>
          <p:spPr>
            <a:xfrm>
              <a:off x="12389894" y="2077328"/>
              <a:ext cx="1511935" cy="570230"/>
            </a:xfrm>
            <a:custGeom>
              <a:avLst/>
              <a:gdLst/>
              <a:ahLst/>
              <a:cxnLst/>
              <a:rect l="l" t="t" r="r" b="b"/>
              <a:pathLst>
                <a:path w="1511934" h="570230">
                  <a:moveTo>
                    <a:pt x="1416614" y="0"/>
                  </a:moveTo>
                  <a:lnTo>
                    <a:pt x="94949" y="0"/>
                  </a:lnTo>
                  <a:lnTo>
                    <a:pt x="57997" y="7463"/>
                  </a:lnTo>
                  <a:lnTo>
                    <a:pt x="27815" y="27815"/>
                  </a:lnTo>
                  <a:lnTo>
                    <a:pt x="7463" y="57997"/>
                  </a:lnTo>
                  <a:lnTo>
                    <a:pt x="0" y="94949"/>
                  </a:lnTo>
                  <a:lnTo>
                    <a:pt x="0" y="474749"/>
                  </a:lnTo>
                  <a:lnTo>
                    <a:pt x="7463" y="511702"/>
                  </a:lnTo>
                  <a:lnTo>
                    <a:pt x="27815" y="541884"/>
                  </a:lnTo>
                  <a:lnTo>
                    <a:pt x="57997" y="562236"/>
                  </a:lnTo>
                  <a:lnTo>
                    <a:pt x="94949" y="569699"/>
                  </a:lnTo>
                  <a:lnTo>
                    <a:pt x="1416614" y="569699"/>
                  </a:lnTo>
                  <a:lnTo>
                    <a:pt x="1453567" y="562236"/>
                  </a:lnTo>
                  <a:lnTo>
                    <a:pt x="1483749" y="541884"/>
                  </a:lnTo>
                  <a:lnTo>
                    <a:pt x="1504101" y="511702"/>
                  </a:lnTo>
                  <a:lnTo>
                    <a:pt x="1511564" y="474749"/>
                  </a:lnTo>
                  <a:lnTo>
                    <a:pt x="1511564" y="94949"/>
                  </a:lnTo>
                  <a:lnTo>
                    <a:pt x="1504101" y="57997"/>
                  </a:lnTo>
                  <a:lnTo>
                    <a:pt x="1483749" y="27815"/>
                  </a:lnTo>
                  <a:lnTo>
                    <a:pt x="1453567" y="7463"/>
                  </a:lnTo>
                  <a:lnTo>
                    <a:pt x="1416614" y="0"/>
                  </a:lnTo>
                  <a:close/>
                </a:path>
              </a:pathLst>
            </a:custGeom>
            <a:solidFill>
              <a:srgbClr val="EBF0DE">
                <a:alpha val="63136"/>
              </a:srgbClr>
            </a:solidFill>
          </p:spPr>
          <p:txBody>
            <a:bodyPr wrap="square" lIns="0" tIns="0" rIns="0" bIns="0" rtlCol="0"/>
            <a:lstStyle/>
            <a:p>
              <a:endParaRPr>
                <a:solidFill>
                  <a:prstClr val="black"/>
                </a:solidFill>
                <a:latin typeface="Calibri"/>
              </a:endParaRPr>
            </a:p>
          </p:txBody>
        </p:sp>
        <p:sp>
          <p:nvSpPr>
            <p:cNvPr id="80" name="object 80"/>
            <p:cNvSpPr/>
            <p:nvPr/>
          </p:nvSpPr>
          <p:spPr>
            <a:xfrm>
              <a:off x="12389894" y="2077328"/>
              <a:ext cx="1511935" cy="570230"/>
            </a:xfrm>
            <a:custGeom>
              <a:avLst/>
              <a:gdLst/>
              <a:ahLst/>
              <a:cxnLst/>
              <a:rect l="l" t="t" r="r" b="b"/>
              <a:pathLst>
                <a:path w="1511934" h="570230">
                  <a:moveTo>
                    <a:pt x="0" y="94949"/>
                  </a:moveTo>
                  <a:lnTo>
                    <a:pt x="7463" y="57997"/>
                  </a:lnTo>
                  <a:lnTo>
                    <a:pt x="27815" y="27815"/>
                  </a:lnTo>
                  <a:lnTo>
                    <a:pt x="57997" y="7463"/>
                  </a:lnTo>
                  <a:lnTo>
                    <a:pt x="94949" y="0"/>
                  </a:lnTo>
                  <a:lnTo>
                    <a:pt x="1416614" y="0"/>
                  </a:lnTo>
                  <a:lnTo>
                    <a:pt x="1453567" y="7463"/>
                  </a:lnTo>
                  <a:lnTo>
                    <a:pt x="1483749" y="27815"/>
                  </a:lnTo>
                  <a:lnTo>
                    <a:pt x="1504101" y="57997"/>
                  </a:lnTo>
                  <a:lnTo>
                    <a:pt x="1511564" y="94949"/>
                  </a:lnTo>
                  <a:lnTo>
                    <a:pt x="1511564" y="474749"/>
                  </a:lnTo>
                  <a:lnTo>
                    <a:pt x="1504101" y="511702"/>
                  </a:lnTo>
                  <a:lnTo>
                    <a:pt x="1483749" y="541884"/>
                  </a:lnTo>
                  <a:lnTo>
                    <a:pt x="1453567" y="562236"/>
                  </a:lnTo>
                  <a:lnTo>
                    <a:pt x="1416614" y="569699"/>
                  </a:lnTo>
                  <a:lnTo>
                    <a:pt x="94949" y="569699"/>
                  </a:lnTo>
                  <a:lnTo>
                    <a:pt x="57997" y="562236"/>
                  </a:lnTo>
                  <a:lnTo>
                    <a:pt x="27815" y="541884"/>
                  </a:lnTo>
                  <a:lnTo>
                    <a:pt x="7463" y="511702"/>
                  </a:lnTo>
                  <a:lnTo>
                    <a:pt x="0" y="474749"/>
                  </a:lnTo>
                  <a:lnTo>
                    <a:pt x="0" y="94949"/>
                  </a:lnTo>
                  <a:close/>
                </a:path>
              </a:pathLst>
            </a:custGeom>
            <a:ln w="11928">
              <a:solidFill>
                <a:srgbClr val="3E4D20"/>
              </a:solidFill>
            </a:ln>
          </p:spPr>
          <p:txBody>
            <a:bodyPr wrap="square" lIns="0" tIns="0" rIns="0" bIns="0" rtlCol="0"/>
            <a:lstStyle/>
            <a:p>
              <a:endParaRPr>
                <a:solidFill>
                  <a:prstClr val="black"/>
                </a:solidFill>
                <a:latin typeface="Calibri"/>
              </a:endParaRPr>
            </a:p>
          </p:txBody>
        </p:sp>
        <p:sp>
          <p:nvSpPr>
            <p:cNvPr id="81" name="object 81"/>
            <p:cNvSpPr/>
            <p:nvPr/>
          </p:nvSpPr>
          <p:spPr>
            <a:xfrm>
              <a:off x="7627606" y="4832069"/>
              <a:ext cx="1511300" cy="800735"/>
            </a:xfrm>
            <a:custGeom>
              <a:avLst/>
              <a:gdLst/>
              <a:ahLst/>
              <a:cxnLst/>
              <a:rect l="l" t="t" r="r" b="b"/>
              <a:pathLst>
                <a:path w="1511300" h="800735">
                  <a:moveTo>
                    <a:pt x="1377489" y="0"/>
                  </a:moveTo>
                  <a:lnTo>
                    <a:pt x="133359" y="0"/>
                  </a:lnTo>
                  <a:lnTo>
                    <a:pt x="91205" y="6798"/>
                  </a:lnTo>
                  <a:lnTo>
                    <a:pt x="54596" y="25729"/>
                  </a:lnTo>
                  <a:lnTo>
                    <a:pt x="25729" y="54596"/>
                  </a:lnTo>
                  <a:lnTo>
                    <a:pt x="6798" y="91205"/>
                  </a:lnTo>
                  <a:lnTo>
                    <a:pt x="0" y="133359"/>
                  </a:lnTo>
                  <a:lnTo>
                    <a:pt x="0" y="666796"/>
                  </a:lnTo>
                  <a:lnTo>
                    <a:pt x="6798" y="708950"/>
                  </a:lnTo>
                  <a:lnTo>
                    <a:pt x="25729" y="745559"/>
                  </a:lnTo>
                  <a:lnTo>
                    <a:pt x="54596" y="774427"/>
                  </a:lnTo>
                  <a:lnTo>
                    <a:pt x="91205" y="793357"/>
                  </a:lnTo>
                  <a:lnTo>
                    <a:pt x="133359" y="800156"/>
                  </a:lnTo>
                  <a:lnTo>
                    <a:pt x="1377489" y="800156"/>
                  </a:lnTo>
                  <a:lnTo>
                    <a:pt x="1419643" y="793357"/>
                  </a:lnTo>
                  <a:lnTo>
                    <a:pt x="1456252" y="774427"/>
                  </a:lnTo>
                  <a:lnTo>
                    <a:pt x="1485120" y="745559"/>
                  </a:lnTo>
                  <a:lnTo>
                    <a:pt x="1504050" y="708950"/>
                  </a:lnTo>
                  <a:lnTo>
                    <a:pt x="1510849" y="666796"/>
                  </a:lnTo>
                  <a:lnTo>
                    <a:pt x="1510849" y="133359"/>
                  </a:lnTo>
                  <a:lnTo>
                    <a:pt x="1504050" y="91205"/>
                  </a:lnTo>
                  <a:lnTo>
                    <a:pt x="1485120" y="54596"/>
                  </a:lnTo>
                  <a:lnTo>
                    <a:pt x="1456252" y="25729"/>
                  </a:lnTo>
                  <a:lnTo>
                    <a:pt x="1419643" y="6798"/>
                  </a:lnTo>
                  <a:lnTo>
                    <a:pt x="1377489" y="0"/>
                  </a:lnTo>
                  <a:close/>
                </a:path>
              </a:pathLst>
            </a:custGeom>
            <a:solidFill>
              <a:srgbClr val="EBF0DE">
                <a:alpha val="63136"/>
              </a:srgbClr>
            </a:solidFill>
          </p:spPr>
          <p:txBody>
            <a:bodyPr wrap="square" lIns="0" tIns="0" rIns="0" bIns="0" rtlCol="0"/>
            <a:lstStyle/>
            <a:p>
              <a:endParaRPr>
                <a:solidFill>
                  <a:prstClr val="black"/>
                </a:solidFill>
                <a:latin typeface="Calibri"/>
              </a:endParaRPr>
            </a:p>
          </p:txBody>
        </p:sp>
        <p:sp>
          <p:nvSpPr>
            <p:cNvPr id="82" name="object 82"/>
            <p:cNvSpPr/>
            <p:nvPr/>
          </p:nvSpPr>
          <p:spPr>
            <a:xfrm>
              <a:off x="7627606" y="4832069"/>
              <a:ext cx="1511300" cy="800735"/>
            </a:xfrm>
            <a:custGeom>
              <a:avLst/>
              <a:gdLst/>
              <a:ahLst/>
              <a:cxnLst/>
              <a:rect l="l" t="t" r="r" b="b"/>
              <a:pathLst>
                <a:path w="1511300" h="800735">
                  <a:moveTo>
                    <a:pt x="0" y="133359"/>
                  </a:moveTo>
                  <a:lnTo>
                    <a:pt x="6798" y="91205"/>
                  </a:lnTo>
                  <a:lnTo>
                    <a:pt x="25729" y="54596"/>
                  </a:lnTo>
                  <a:lnTo>
                    <a:pt x="54596" y="25729"/>
                  </a:lnTo>
                  <a:lnTo>
                    <a:pt x="91205" y="6798"/>
                  </a:lnTo>
                  <a:lnTo>
                    <a:pt x="133359" y="0"/>
                  </a:lnTo>
                  <a:lnTo>
                    <a:pt x="1377489" y="0"/>
                  </a:lnTo>
                  <a:lnTo>
                    <a:pt x="1419643" y="6798"/>
                  </a:lnTo>
                  <a:lnTo>
                    <a:pt x="1456252" y="25729"/>
                  </a:lnTo>
                  <a:lnTo>
                    <a:pt x="1485120" y="54596"/>
                  </a:lnTo>
                  <a:lnTo>
                    <a:pt x="1504050" y="91205"/>
                  </a:lnTo>
                  <a:lnTo>
                    <a:pt x="1510849" y="133359"/>
                  </a:lnTo>
                  <a:lnTo>
                    <a:pt x="1510849" y="666796"/>
                  </a:lnTo>
                  <a:lnTo>
                    <a:pt x="1504050" y="708950"/>
                  </a:lnTo>
                  <a:lnTo>
                    <a:pt x="1485120" y="745559"/>
                  </a:lnTo>
                  <a:lnTo>
                    <a:pt x="1456252" y="774427"/>
                  </a:lnTo>
                  <a:lnTo>
                    <a:pt x="1419643" y="793357"/>
                  </a:lnTo>
                  <a:lnTo>
                    <a:pt x="1377489" y="800156"/>
                  </a:lnTo>
                  <a:lnTo>
                    <a:pt x="133359" y="800156"/>
                  </a:lnTo>
                  <a:lnTo>
                    <a:pt x="91205" y="793357"/>
                  </a:lnTo>
                  <a:lnTo>
                    <a:pt x="54596" y="774427"/>
                  </a:lnTo>
                  <a:lnTo>
                    <a:pt x="25729" y="745559"/>
                  </a:lnTo>
                  <a:lnTo>
                    <a:pt x="6798" y="708950"/>
                  </a:lnTo>
                  <a:lnTo>
                    <a:pt x="0" y="666796"/>
                  </a:lnTo>
                  <a:lnTo>
                    <a:pt x="0" y="133359"/>
                  </a:lnTo>
                  <a:close/>
                </a:path>
              </a:pathLst>
            </a:custGeom>
            <a:ln w="11928">
              <a:solidFill>
                <a:srgbClr val="3E4D20"/>
              </a:solidFill>
            </a:ln>
          </p:spPr>
          <p:txBody>
            <a:bodyPr wrap="square" lIns="0" tIns="0" rIns="0" bIns="0" rtlCol="0"/>
            <a:lstStyle/>
            <a:p>
              <a:endParaRPr>
                <a:solidFill>
                  <a:prstClr val="black"/>
                </a:solidFill>
                <a:latin typeface="Calibri"/>
              </a:endParaRPr>
            </a:p>
          </p:txBody>
        </p:sp>
        <p:sp>
          <p:nvSpPr>
            <p:cNvPr id="83" name="object 83"/>
            <p:cNvSpPr/>
            <p:nvPr/>
          </p:nvSpPr>
          <p:spPr>
            <a:xfrm>
              <a:off x="12420669" y="4826343"/>
              <a:ext cx="1511935" cy="570230"/>
            </a:xfrm>
            <a:custGeom>
              <a:avLst/>
              <a:gdLst/>
              <a:ahLst/>
              <a:cxnLst/>
              <a:rect l="l" t="t" r="r" b="b"/>
              <a:pathLst>
                <a:path w="1511934" h="570229">
                  <a:moveTo>
                    <a:pt x="1416614" y="0"/>
                  </a:moveTo>
                  <a:lnTo>
                    <a:pt x="94949" y="0"/>
                  </a:lnTo>
                  <a:lnTo>
                    <a:pt x="57997" y="7463"/>
                  </a:lnTo>
                  <a:lnTo>
                    <a:pt x="27815" y="27815"/>
                  </a:lnTo>
                  <a:lnTo>
                    <a:pt x="7463" y="57997"/>
                  </a:lnTo>
                  <a:lnTo>
                    <a:pt x="0" y="94949"/>
                  </a:lnTo>
                  <a:lnTo>
                    <a:pt x="0" y="474749"/>
                  </a:lnTo>
                  <a:lnTo>
                    <a:pt x="7463" y="511702"/>
                  </a:lnTo>
                  <a:lnTo>
                    <a:pt x="27815" y="541884"/>
                  </a:lnTo>
                  <a:lnTo>
                    <a:pt x="57997" y="562236"/>
                  </a:lnTo>
                  <a:lnTo>
                    <a:pt x="94949" y="569699"/>
                  </a:lnTo>
                  <a:lnTo>
                    <a:pt x="1416614" y="569699"/>
                  </a:lnTo>
                  <a:lnTo>
                    <a:pt x="1453567" y="562236"/>
                  </a:lnTo>
                  <a:lnTo>
                    <a:pt x="1483749" y="541884"/>
                  </a:lnTo>
                  <a:lnTo>
                    <a:pt x="1504101" y="511702"/>
                  </a:lnTo>
                  <a:lnTo>
                    <a:pt x="1511564" y="474749"/>
                  </a:lnTo>
                  <a:lnTo>
                    <a:pt x="1511564" y="94949"/>
                  </a:lnTo>
                  <a:lnTo>
                    <a:pt x="1504101" y="57997"/>
                  </a:lnTo>
                  <a:lnTo>
                    <a:pt x="1483749" y="27815"/>
                  </a:lnTo>
                  <a:lnTo>
                    <a:pt x="1453567" y="7463"/>
                  </a:lnTo>
                  <a:lnTo>
                    <a:pt x="1416614" y="0"/>
                  </a:lnTo>
                  <a:close/>
                </a:path>
              </a:pathLst>
            </a:custGeom>
            <a:solidFill>
              <a:srgbClr val="EBF0DE">
                <a:alpha val="63136"/>
              </a:srgbClr>
            </a:solidFill>
          </p:spPr>
          <p:txBody>
            <a:bodyPr wrap="square" lIns="0" tIns="0" rIns="0" bIns="0" rtlCol="0"/>
            <a:lstStyle/>
            <a:p>
              <a:endParaRPr>
                <a:solidFill>
                  <a:prstClr val="black"/>
                </a:solidFill>
                <a:latin typeface="Calibri"/>
              </a:endParaRPr>
            </a:p>
          </p:txBody>
        </p:sp>
        <p:sp>
          <p:nvSpPr>
            <p:cNvPr id="84" name="object 84"/>
            <p:cNvSpPr/>
            <p:nvPr/>
          </p:nvSpPr>
          <p:spPr>
            <a:xfrm>
              <a:off x="12420669" y="4826343"/>
              <a:ext cx="1511935" cy="570230"/>
            </a:xfrm>
            <a:custGeom>
              <a:avLst/>
              <a:gdLst/>
              <a:ahLst/>
              <a:cxnLst/>
              <a:rect l="l" t="t" r="r" b="b"/>
              <a:pathLst>
                <a:path w="1511934" h="570229">
                  <a:moveTo>
                    <a:pt x="0" y="94949"/>
                  </a:moveTo>
                  <a:lnTo>
                    <a:pt x="7463" y="57997"/>
                  </a:lnTo>
                  <a:lnTo>
                    <a:pt x="27815" y="27815"/>
                  </a:lnTo>
                  <a:lnTo>
                    <a:pt x="57997" y="7463"/>
                  </a:lnTo>
                  <a:lnTo>
                    <a:pt x="94949" y="0"/>
                  </a:lnTo>
                  <a:lnTo>
                    <a:pt x="1416614" y="0"/>
                  </a:lnTo>
                  <a:lnTo>
                    <a:pt x="1453567" y="7463"/>
                  </a:lnTo>
                  <a:lnTo>
                    <a:pt x="1483749" y="27815"/>
                  </a:lnTo>
                  <a:lnTo>
                    <a:pt x="1504101" y="57997"/>
                  </a:lnTo>
                  <a:lnTo>
                    <a:pt x="1511564" y="94949"/>
                  </a:lnTo>
                  <a:lnTo>
                    <a:pt x="1511564" y="474749"/>
                  </a:lnTo>
                  <a:lnTo>
                    <a:pt x="1504101" y="511702"/>
                  </a:lnTo>
                  <a:lnTo>
                    <a:pt x="1483749" y="541884"/>
                  </a:lnTo>
                  <a:lnTo>
                    <a:pt x="1453567" y="562236"/>
                  </a:lnTo>
                  <a:lnTo>
                    <a:pt x="1416614" y="569699"/>
                  </a:lnTo>
                  <a:lnTo>
                    <a:pt x="94949" y="569699"/>
                  </a:lnTo>
                  <a:lnTo>
                    <a:pt x="57997" y="562236"/>
                  </a:lnTo>
                  <a:lnTo>
                    <a:pt x="27815" y="541884"/>
                  </a:lnTo>
                  <a:lnTo>
                    <a:pt x="7463" y="511702"/>
                  </a:lnTo>
                  <a:lnTo>
                    <a:pt x="0" y="474749"/>
                  </a:lnTo>
                  <a:lnTo>
                    <a:pt x="0" y="94949"/>
                  </a:lnTo>
                  <a:close/>
                </a:path>
              </a:pathLst>
            </a:custGeom>
            <a:ln w="11928">
              <a:solidFill>
                <a:srgbClr val="3E4D20"/>
              </a:solidFill>
            </a:ln>
          </p:spPr>
          <p:txBody>
            <a:bodyPr wrap="square" lIns="0" tIns="0" rIns="0" bIns="0" rtlCol="0"/>
            <a:lstStyle/>
            <a:p>
              <a:endParaRPr>
                <a:solidFill>
                  <a:prstClr val="black"/>
                </a:solidFill>
                <a:latin typeface="Calibri"/>
              </a:endParaRPr>
            </a:p>
          </p:txBody>
        </p:sp>
        <p:sp>
          <p:nvSpPr>
            <p:cNvPr id="85" name="object 85"/>
            <p:cNvSpPr/>
            <p:nvPr/>
          </p:nvSpPr>
          <p:spPr>
            <a:xfrm>
              <a:off x="9968670" y="6395881"/>
              <a:ext cx="1511935" cy="570230"/>
            </a:xfrm>
            <a:custGeom>
              <a:avLst/>
              <a:gdLst/>
              <a:ahLst/>
              <a:cxnLst/>
              <a:rect l="l" t="t" r="r" b="b"/>
              <a:pathLst>
                <a:path w="1511934" h="570229">
                  <a:moveTo>
                    <a:pt x="1416614" y="0"/>
                  </a:moveTo>
                  <a:lnTo>
                    <a:pt x="94949" y="0"/>
                  </a:lnTo>
                  <a:lnTo>
                    <a:pt x="57997" y="7463"/>
                  </a:lnTo>
                  <a:lnTo>
                    <a:pt x="27815" y="27815"/>
                  </a:lnTo>
                  <a:lnTo>
                    <a:pt x="7463" y="57997"/>
                  </a:lnTo>
                  <a:lnTo>
                    <a:pt x="0" y="94949"/>
                  </a:lnTo>
                  <a:lnTo>
                    <a:pt x="0" y="474749"/>
                  </a:lnTo>
                  <a:lnTo>
                    <a:pt x="7463" y="511702"/>
                  </a:lnTo>
                  <a:lnTo>
                    <a:pt x="27815" y="541884"/>
                  </a:lnTo>
                  <a:lnTo>
                    <a:pt x="57997" y="562236"/>
                  </a:lnTo>
                  <a:lnTo>
                    <a:pt x="94949" y="569699"/>
                  </a:lnTo>
                  <a:lnTo>
                    <a:pt x="1416614" y="569699"/>
                  </a:lnTo>
                  <a:lnTo>
                    <a:pt x="1453567" y="562236"/>
                  </a:lnTo>
                  <a:lnTo>
                    <a:pt x="1483749" y="541884"/>
                  </a:lnTo>
                  <a:lnTo>
                    <a:pt x="1504101" y="511702"/>
                  </a:lnTo>
                  <a:lnTo>
                    <a:pt x="1511564" y="474749"/>
                  </a:lnTo>
                  <a:lnTo>
                    <a:pt x="1511564" y="94949"/>
                  </a:lnTo>
                  <a:lnTo>
                    <a:pt x="1504101" y="57997"/>
                  </a:lnTo>
                  <a:lnTo>
                    <a:pt x="1483749" y="27815"/>
                  </a:lnTo>
                  <a:lnTo>
                    <a:pt x="1453567" y="7463"/>
                  </a:lnTo>
                  <a:lnTo>
                    <a:pt x="1416614" y="0"/>
                  </a:lnTo>
                  <a:close/>
                </a:path>
              </a:pathLst>
            </a:custGeom>
            <a:solidFill>
              <a:srgbClr val="EBF0DE">
                <a:alpha val="63136"/>
              </a:srgbClr>
            </a:solidFill>
          </p:spPr>
          <p:txBody>
            <a:bodyPr wrap="square" lIns="0" tIns="0" rIns="0" bIns="0" rtlCol="0"/>
            <a:lstStyle/>
            <a:p>
              <a:endParaRPr>
                <a:solidFill>
                  <a:prstClr val="black"/>
                </a:solidFill>
                <a:latin typeface="Calibri"/>
              </a:endParaRPr>
            </a:p>
          </p:txBody>
        </p:sp>
        <p:sp>
          <p:nvSpPr>
            <p:cNvPr id="86" name="object 86"/>
            <p:cNvSpPr/>
            <p:nvPr/>
          </p:nvSpPr>
          <p:spPr>
            <a:xfrm>
              <a:off x="9968670" y="6395881"/>
              <a:ext cx="1511935" cy="570230"/>
            </a:xfrm>
            <a:custGeom>
              <a:avLst/>
              <a:gdLst/>
              <a:ahLst/>
              <a:cxnLst/>
              <a:rect l="l" t="t" r="r" b="b"/>
              <a:pathLst>
                <a:path w="1511934" h="570229">
                  <a:moveTo>
                    <a:pt x="0" y="94949"/>
                  </a:moveTo>
                  <a:lnTo>
                    <a:pt x="7463" y="57997"/>
                  </a:lnTo>
                  <a:lnTo>
                    <a:pt x="27815" y="27815"/>
                  </a:lnTo>
                  <a:lnTo>
                    <a:pt x="57997" y="7463"/>
                  </a:lnTo>
                  <a:lnTo>
                    <a:pt x="94949" y="0"/>
                  </a:lnTo>
                  <a:lnTo>
                    <a:pt x="1416614" y="0"/>
                  </a:lnTo>
                  <a:lnTo>
                    <a:pt x="1453567" y="7463"/>
                  </a:lnTo>
                  <a:lnTo>
                    <a:pt x="1483749" y="27815"/>
                  </a:lnTo>
                  <a:lnTo>
                    <a:pt x="1504101" y="57997"/>
                  </a:lnTo>
                  <a:lnTo>
                    <a:pt x="1511564" y="94949"/>
                  </a:lnTo>
                  <a:lnTo>
                    <a:pt x="1511564" y="474749"/>
                  </a:lnTo>
                  <a:lnTo>
                    <a:pt x="1504101" y="511702"/>
                  </a:lnTo>
                  <a:lnTo>
                    <a:pt x="1483749" y="541884"/>
                  </a:lnTo>
                  <a:lnTo>
                    <a:pt x="1453567" y="562236"/>
                  </a:lnTo>
                  <a:lnTo>
                    <a:pt x="1416614" y="569699"/>
                  </a:lnTo>
                  <a:lnTo>
                    <a:pt x="94949" y="569699"/>
                  </a:lnTo>
                  <a:lnTo>
                    <a:pt x="57997" y="562236"/>
                  </a:lnTo>
                  <a:lnTo>
                    <a:pt x="27815" y="541884"/>
                  </a:lnTo>
                  <a:lnTo>
                    <a:pt x="7463" y="511702"/>
                  </a:lnTo>
                  <a:lnTo>
                    <a:pt x="0" y="474749"/>
                  </a:lnTo>
                  <a:lnTo>
                    <a:pt x="0" y="94949"/>
                  </a:lnTo>
                  <a:close/>
                </a:path>
              </a:pathLst>
            </a:custGeom>
            <a:ln w="11928">
              <a:solidFill>
                <a:srgbClr val="3E4D20"/>
              </a:solidFill>
            </a:ln>
          </p:spPr>
          <p:txBody>
            <a:bodyPr wrap="square" lIns="0" tIns="0" rIns="0" bIns="0" rtlCol="0"/>
            <a:lstStyle/>
            <a:p>
              <a:endParaRPr>
                <a:solidFill>
                  <a:prstClr val="black"/>
                </a:solidFill>
                <a:latin typeface="Calibri"/>
              </a:endParaRPr>
            </a:p>
          </p:txBody>
        </p:sp>
        <p:sp>
          <p:nvSpPr>
            <p:cNvPr id="87" name="object 87"/>
            <p:cNvSpPr/>
            <p:nvPr/>
          </p:nvSpPr>
          <p:spPr>
            <a:xfrm>
              <a:off x="8203031" y="6142522"/>
              <a:ext cx="1511300" cy="570230"/>
            </a:xfrm>
            <a:custGeom>
              <a:avLst/>
              <a:gdLst/>
              <a:ahLst/>
              <a:cxnLst/>
              <a:rect l="l" t="t" r="r" b="b"/>
              <a:pathLst>
                <a:path w="1511300" h="570229">
                  <a:moveTo>
                    <a:pt x="1415899" y="0"/>
                  </a:moveTo>
                  <a:lnTo>
                    <a:pt x="94949" y="0"/>
                  </a:lnTo>
                  <a:lnTo>
                    <a:pt x="57997" y="7463"/>
                  </a:lnTo>
                  <a:lnTo>
                    <a:pt x="27815" y="27815"/>
                  </a:lnTo>
                  <a:lnTo>
                    <a:pt x="7463" y="57997"/>
                  </a:lnTo>
                  <a:lnTo>
                    <a:pt x="0" y="94949"/>
                  </a:lnTo>
                  <a:lnTo>
                    <a:pt x="0" y="474749"/>
                  </a:lnTo>
                  <a:lnTo>
                    <a:pt x="7463" y="511702"/>
                  </a:lnTo>
                  <a:lnTo>
                    <a:pt x="27815" y="541884"/>
                  </a:lnTo>
                  <a:lnTo>
                    <a:pt x="57997" y="562236"/>
                  </a:lnTo>
                  <a:lnTo>
                    <a:pt x="94949" y="569699"/>
                  </a:lnTo>
                  <a:lnTo>
                    <a:pt x="1415899" y="569699"/>
                  </a:lnTo>
                  <a:lnTo>
                    <a:pt x="1452852" y="562236"/>
                  </a:lnTo>
                  <a:lnTo>
                    <a:pt x="1483033" y="541884"/>
                  </a:lnTo>
                  <a:lnTo>
                    <a:pt x="1503385" y="511702"/>
                  </a:lnTo>
                  <a:lnTo>
                    <a:pt x="1510849" y="474749"/>
                  </a:lnTo>
                  <a:lnTo>
                    <a:pt x="1510849" y="94949"/>
                  </a:lnTo>
                  <a:lnTo>
                    <a:pt x="1503385" y="57997"/>
                  </a:lnTo>
                  <a:lnTo>
                    <a:pt x="1483033" y="27815"/>
                  </a:lnTo>
                  <a:lnTo>
                    <a:pt x="1452852" y="7463"/>
                  </a:lnTo>
                  <a:lnTo>
                    <a:pt x="1415899" y="0"/>
                  </a:lnTo>
                  <a:close/>
                </a:path>
              </a:pathLst>
            </a:custGeom>
            <a:solidFill>
              <a:srgbClr val="EBF0DE">
                <a:alpha val="63136"/>
              </a:srgbClr>
            </a:solidFill>
          </p:spPr>
          <p:txBody>
            <a:bodyPr wrap="square" lIns="0" tIns="0" rIns="0" bIns="0" rtlCol="0"/>
            <a:lstStyle/>
            <a:p>
              <a:endParaRPr>
                <a:solidFill>
                  <a:prstClr val="black"/>
                </a:solidFill>
                <a:latin typeface="Calibri"/>
              </a:endParaRPr>
            </a:p>
          </p:txBody>
        </p:sp>
        <p:sp>
          <p:nvSpPr>
            <p:cNvPr id="88" name="object 88"/>
            <p:cNvSpPr/>
            <p:nvPr/>
          </p:nvSpPr>
          <p:spPr>
            <a:xfrm>
              <a:off x="8203031" y="6142522"/>
              <a:ext cx="1511300" cy="570230"/>
            </a:xfrm>
            <a:custGeom>
              <a:avLst/>
              <a:gdLst/>
              <a:ahLst/>
              <a:cxnLst/>
              <a:rect l="l" t="t" r="r" b="b"/>
              <a:pathLst>
                <a:path w="1511300" h="570229">
                  <a:moveTo>
                    <a:pt x="0" y="94949"/>
                  </a:moveTo>
                  <a:lnTo>
                    <a:pt x="7463" y="57997"/>
                  </a:lnTo>
                  <a:lnTo>
                    <a:pt x="27815" y="27815"/>
                  </a:lnTo>
                  <a:lnTo>
                    <a:pt x="57997" y="7463"/>
                  </a:lnTo>
                  <a:lnTo>
                    <a:pt x="94949" y="0"/>
                  </a:lnTo>
                  <a:lnTo>
                    <a:pt x="1415899" y="0"/>
                  </a:lnTo>
                  <a:lnTo>
                    <a:pt x="1452852" y="7463"/>
                  </a:lnTo>
                  <a:lnTo>
                    <a:pt x="1483033" y="27815"/>
                  </a:lnTo>
                  <a:lnTo>
                    <a:pt x="1503385" y="57997"/>
                  </a:lnTo>
                  <a:lnTo>
                    <a:pt x="1510849" y="94949"/>
                  </a:lnTo>
                  <a:lnTo>
                    <a:pt x="1510849" y="474749"/>
                  </a:lnTo>
                  <a:lnTo>
                    <a:pt x="1503385" y="511702"/>
                  </a:lnTo>
                  <a:lnTo>
                    <a:pt x="1483033" y="541884"/>
                  </a:lnTo>
                  <a:lnTo>
                    <a:pt x="1452852" y="562236"/>
                  </a:lnTo>
                  <a:lnTo>
                    <a:pt x="1415899" y="569699"/>
                  </a:lnTo>
                  <a:lnTo>
                    <a:pt x="94949" y="569699"/>
                  </a:lnTo>
                  <a:lnTo>
                    <a:pt x="57997" y="562236"/>
                  </a:lnTo>
                  <a:lnTo>
                    <a:pt x="27815" y="541884"/>
                  </a:lnTo>
                  <a:lnTo>
                    <a:pt x="7463" y="511702"/>
                  </a:lnTo>
                  <a:lnTo>
                    <a:pt x="0" y="474749"/>
                  </a:lnTo>
                  <a:lnTo>
                    <a:pt x="0" y="94949"/>
                  </a:lnTo>
                  <a:close/>
                </a:path>
              </a:pathLst>
            </a:custGeom>
            <a:ln w="11928">
              <a:solidFill>
                <a:srgbClr val="3E4D20"/>
              </a:solidFill>
            </a:ln>
          </p:spPr>
          <p:txBody>
            <a:bodyPr wrap="square" lIns="0" tIns="0" rIns="0" bIns="0" rtlCol="0"/>
            <a:lstStyle/>
            <a:p>
              <a:endParaRPr>
                <a:solidFill>
                  <a:prstClr val="black"/>
                </a:solidFill>
                <a:latin typeface="Calibri"/>
              </a:endParaRPr>
            </a:p>
          </p:txBody>
        </p:sp>
        <p:sp>
          <p:nvSpPr>
            <p:cNvPr id="89" name="object 89"/>
            <p:cNvSpPr/>
            <p:nvPr/>
          </p:nvSpPr>
          <p:spPr>
            <a:xfrm>
              <a:off x="11735025" y="6133218"/>
              <a:ext cx="1511300" cy="570230"/>
            </a:xfrm>
            <a:custGeom>
              <a:avLst/>
              <a:gdLst/>
              <a:ahLst/>
              <a:cxnLst/>
              <a:rect l="l" t="t" r="r" b="b"/>
              <a:pathLst>
                <a:path w="1511300" h="570229">
                  <a:moveTo>
                    <a:pt x="1415899" y="0"/>
                  </a:moveTo>
                  <a:lnTo>
                    <a:pt x="94949" y="0"/>
                  </a:lnTo>
                  <a:lnTo>
                    <a:pt x="57997" y="7463"/>
                  </a:lnTo>
                  <a:lnTo>
                    <a:pt x="27815" y="27815"/>
                  </a:lnTo>
                  <a:lnTo>
                    <a:pt x="7463" y="57997"/>
                  </a:lnTo>
                  <a:lnTo>
                    <a:pt x="0" y="94949"/>
                  </a:lnTo>
                  <a:lnTo>
                    <a:pt x="0" y="474749"/>
                  </a:lnTo>
                  <a:lnTo>
                    <a:pt x="7463" y="511702"/>
                  </a:lnTo>
                  <a:lnTo>
                    <a:pt x="27815" y="541884"/>
                  </a:lnTo>
                  <a:lnTo>
                    <a:pt x="57997" y="562236"/>
                  </a:lnTo>
                  <a:lnTo>
                    <a:pt x="94949" y="569699"/>
                  </a:lnTo>
                  <a:lnTo>
                    <a:pt x="1415899" y="569699"/>
                  </a:lnTo>
                  <a:lnTo>
                    <a:pt x="1452852" y="562236"/>
                  </a:lnTo>
                  <a:lnTo>
                    <a:pt x="1483033" y="541884"/>
                  </a:lnTo>
                  <a:lnTo>
                    <a:pt x="1503385" y="511702"/>
                  </a:lnTo>
                  <a:lnTo>
                    <a:pt x="1510849" y="474749"/>
                  </a:lnTo>
                  <a:lnTo>
                    <a:pt x="1510849" y="94949"/>
                  </a:lnTo>
                  <a:lnTo>
                    <a:pt x="1503385" y="57997"/>
                  </a:lnTo>
                  <a:lnTo>
                    <a:pt x="1483033" y="27815"/>
                  </a:lnTo>
                  <a:lnTo>
                    <a:pt x="1452852" y="7463"/>
                  </a:lnTo>
                  <a:lnTo>
                    <a:pt x="1415899" y="0"/>
                  </a:lnTo>
                  <a:close/>
                </a:path>
              </a:pathLst>
            </a:custGeom>
            <a:solidFill>
              <a:srgbClr val="EBF0DE">
                <a:alpha val="63136"/>
              </a:srgbClr>
            </a:solidFill>
          </p:spPr>
          <p:txBody>
            <a:bodyPr wrap="square" lIns="0" tIns="0" rIns="0" bIns="0" rtlCol="0"/>
            <a:lstStyle/>
            <a:p>
              <a:endParaRPr>
                <a:solidFill>
                  <a:prstClr val="black"/>
                </a:solidFill>
                <a:latin typeface="Calibri"/>
              </a:endParaRPr>
            </a:p>
          </p:txBody>
        </p:sp>
        <p:sp>
          <p:nvSpPr>
            <p:cNvPr id="90" name="object 90"/>
            <p:cNvSpPr/>
            <p:nvPr/>
          </p:nvSpPr>
          <p:spPr>
            <a:xfrm>
              <a:off x="11735025" y="6133218"/>
              <a:ext cx="1511300" cy="570230"/>
            </a:xfrm>
            <a:custGeom>
              <a:avLst/>
              <a:gdLst/>
              <a:ahLst/>
              <a:cxnLst/>
              <a:rect l="l" t="t" r="r" b="b"/>
              <a:pathLst>
                <a:path w="1511300" h="570229">
                  <a:moveTo>
                    <a:pt x="0" y="94949"/>
                  </a:moveTo>
                  <a:lnTo>
                    <a:pt x="7463" y="57997"/>
                  </a:lnTo>
                  <a:lnTo>
                    <a:pt x="27815" y="27815"/>
                  </a:lnTo>
                  <a:lnTo>
                    <a:pt x="57997" y="7463"/>
                  </a:lnTo>
                  <a:lnTo>
                    <a:pt x="94949" y="0"/>
                  </a:lnTo>
                  <a:lnTo>
                    <a:pt x="1415899" y="0"/>
                  </a:lnTo>
                  <a:lnTo>
                    <a:pt x="1452852" y="7463"/>
                  </a:lnTo>
                  <a:lnTo>
                    <a:pt x="1483033" y="27815"/>
                  </a:lnTo>
                  <a:lnTo>
                    <a:pt x="1503385" y="57997"/>
                  </a:lnTo>
                  <a:lnTo>
                    <a:pt x="1510849" y="94949"/>
                  </a:lnTo>
                  <a:lnTo>
                    <a:pt x="1510849" y="474749"/>
                  </a:lnTo>
                  <a:lnTo>
                    <a:pt x="1503385" y="511702"/>
                  </a:lnTo>
                  <a:lnTo>
                    <a:pt x="1483033" y="541884"/>
                  </a:lnTo>
                  <a:lnTo>
                    <a:pt x="1452852" y="562236"/>
                  </a:lnTo>
                  <a:lnTo>
                    <a:pt x="1415899" y="569699"/>
                  </a:lnTo>
                  <a:lnTo>
                    <a:pt x="94949" y="569699"/>
                  </a:lnTo>
                  <a:lnTo>
                    <a:pt x="57997" y="562236"/>
                  </a:lnTo>
                  <a:lnTo>
                    <a:pt x="27815" y="541884"/>
                  </a:lnTo>
                  <a:lnTo>
                    <a:pt x="7463" y="511702"/>
                  </a:lnTo>
                  <a:lnTo>
                    <a:pt x="0" y="474749"/>
                  </a:lnTo>
                  <a:lnTo>
                    <a:pt x="0" y="94949"/>
                  </a:lnTo>
                  <a:close/>
                </a:path>
              </a:pathLst>
            </a:custGeom>
            <a:ln w="11928">
              <a:solidFill>
                <a:srgbClr val="3E4D20"/>
              </a:solidFill>
            </a:ln>
          </p:spPr>
          <p:txBody>
            <a:bodyPr wrap="square" lIns="0" tIns="0" rIns="0" bIns="0" rtlCol="0"/>
            <a:lstStyle/>
            <a:p>
              <a:endParaRPr>
                <a:solidFill>
                  <a:prstClr val="black"/>
                </a:solidFill>
                <a:latin typeface="Calibri"/>
              </a:endParaRPr>
            </a:p>
          </p:txBody>
        </p:sp>
        <p:sp>
          <p:nvSpPr>
            <p:cNvPr id="91" name="object 91"/>
            <p:cNvSpPr/>
            <p:nvPr/>
          </p:nvSpPr>
          <p:spPr>
            <a:xfrm>
              <a:off x="7947883" y="2102736"/>
              <a:ext cx="948664" cy="318130"/>
            </a:xfrm>
            <a:prstGeom prst="rect">
              <a:avLst/>
            </a:prstGeom>
            <a:blipFill>
              <a:blip r:embed="rId31" cstate="print"/>
              <a:stretch>
                <a:fillRect/>
              </a:stretch>
            </a:blipFill>
          </p:spPr>
          <p:txBody>
            <a:bodyPr wrap="square" lIns="0" tIns="0" rIns="0" bIns="0" rtlCol="0"/>
            <a:lstStyle/>
            <a:p>
              <a:endParaRPr>
                <a:solidFill>
                  <a:prstClr val="black"/>
                </a:solidFill>
                <a:latin typeface="Calibri"/>
              </a:endParaRPr>
            </a:p>
          </p:txBody>
        </p:sp>
        <p:sp>
          <p:nvSpPr>
            <p:cNvPr id="92" name="object 92"/>
            <p:cNvSpPr/>
            <p:nvPr/>
          </p:nvSpPr>
          <p:spPr>
            <a:xfrm>
              <a:off x="7786849" y="2274504"/>
              <a:ext cx="1228504" cy="318130"/>
            </a:xfrm>
            <a:prstGeom prst="rect">
              <a:avLst/>
            </a:prstGeom>
            <a:blipFill>
              <a:blip r:embed="rId32" cstate="print"/>
              <a:stretch>
                <a:fillRect/>
              </a:stretch>
            </a:blipFill>
          </p:spPr>
          <p:txBody>
            <a:bodyPr wrap="square" lIns="0" tIns="0" rIns="0" bIns="0" rtlCol="0"/>
            <a:lstStyle/>
            <a:p>
              <a:endParaRPr>
                <a:solidFill>
                  <a:prstClr val="black"/>
                </a:solidFill>
                <a:latin typeface="Calibri"/>
              </a:endParaRPr>
            </a:p>
          </p:txBody>
        </p:sp>
      </p:grpSp>
      <p:sp>
        <p:nvSpPr>
          <p:cNvPr id="93" name="object 93"/>
          <p:cNvSpPr txBox="1"/>
          <p:nvPr/>
        </p:nvSpPr>
        <p:spPr>
          <a:xfrm>
            <a:off x="8289063" y="2132858"/>
            <a:ext cx="1062355" cy="354584"/>
          </a:xfrm>
          <a:prstGeom prst="rect">
            <a:avLst/>
          </a:prstGeom>
        </p:spPr>
        <p:txBody>
          <a:bodyPr vert="horz" wrap="square" lIns="0" tIns="15875" rIns="0" bIns="0" rtlCol="0">
            <a:spAutoFit/>
          </a:bodyPr>
          <a:lstStyle/>
          <a:p>
            <a:pPr marL="1270" algn="ctr">
              <a:spcBef>
                <a:spcPts val="125"/>
              </a:spcBef>
            </a:pPr>
            <a:r>
              <a:rPr sz="1100" b="1" spc="15" dirty="0">
                <a:solidFill>
                  <a:srgbClr val="4F6128"/>
                </a:solidFill>
                <a:latin typeface="Segoe UI"/>
                <a:cs typeface="Segoe UI"/>
              </a:rPr>
              <a:t>Szabadtéri</a:t>
            </a:r>
            <a:endParaRPr sz="1100">
              <a:solidFill>
                <a:prstClr val="black"/>
              </a:solidFill>
              <a:latin typeface="Segoe UI"/>
              <a:cs typeface="Segoe UI"/>
            </a:endParaRPr>
          </a:p>
          <a:p>
            <a:pPr algn="ctr">
              <a:spcBef>
                <a:spcPts val="35"/>
              </a:spcBef>
            </a:pPr>
            <a:r>
              <a:rPr sz="1100" b="1" spc="15" dirty="0">
                <a:solidFill>
                  <a:srgbClr val="4F6128"/>
                </a:solidFill>
                <a:latin typeface="Segoe UI"/>
                <a:cs typeface="Segoe UI"/>
              </a:rPr>
              <a:t>„labora</a:t>
            </a:r>
            <a:r>
              <a:rPr sz="1100" b="1" spc="5" dirty="0">
                <a:solidFill>
                  <a:srgbClr val="4F6128"/>
                </a:solidFill>
                <a:latin typeface="Segoe UI"/>
                <a:cs typeface="Segoe UI"/>
              </a:rPr>
              <a:t>t</a:t>
            </a:r>
            <a:r>
              <a:rPr sz="1100" b="1" spc="15" dirty="0">
                <a:solidFill>
                  <a:srgbClr val="4F6128"/>
                </a:solidFill>
                <a:latin typeface="Segoe UI"/>
                <a:cs typeface="Segoe UI"/>
              </a:rPr>
              <a:t>ó</a:t>
            </a:r>
            <a:r>
              <a:rPr sz="1100" b="1" spc="20" dirty="0">
                <a:solidFill>
                  <a:srgbClr val="4F6128"/>
                </a:solidFill>
                <a:latin typeface="Segoe UI"/>
                <a:cs typeface="Segoe UI"/>
              </a:rPr>
              <a:t>r</a:t>
            </a:r>
            <a:r>
              <a:rPr sz="1100" b="1" spc="10" dirty="0">
                <a:solidFill>
                  <a:srgbClr val="4F6128"/>
                </a:solidFill>
                <a:latin typeface="Segoe UI"/>
                <a:cs typeface="Segoe UI"/>
              </a:rPr>
              <a:t>i</a:t>
            </a:r>
            <a:r>
              <a:rPr sz="1100" b="1" spc="15" dirty="0">
                <a:solidFill>
                  <a:srgbClr val="4F6128"/>
                </a:solidFill>
                <a:latin typeface="Segoe UI"/>
                <a:cs typeface="Segoe UI"/>
              </a:rPr>
              <a:t>um”</a:t>
            </a:r>
            <a:endParaRPr sz="1100">
              <a:solidFill>
                <a:prstClr val="black"/>
              </a:solidFill>
              <a:latin typeface="Segoe UI"/>
              <a:cs typeface="Segoe UI"/>
            </a:endParaRPr>
          </a:p>
        </p:txBody>
      </p:sp>
      <p:sp>
        <p:nvSpPr>
          <p:cNvPr id="94" name="object 94"/>
          <p:cNvSpPr/>
          <p:nvPr/>
        </p:nvSpPr>
        <p:spPr>
          <a:xfrm>
            <a:off x="12980314" y="2234420"/>
            <a:ext cx="1229935" cy="318135"/>
          </a:xfrm>
          <a:prstGeom prst="rect">
            <a:avLst/>
          </a:prstGeom>
          <a:blipFill>
            <a:blip r:embed="rId33" cstate="print"/>
            <a:stretch>
              <a:fillRect/>
            </a:stretch>
          </a:blipFill>
        </p:spPr>
        <p:txBody>
          <a:bodyPr wrap="square" lIns="0" tIns="0" rIns="0" bIns="0" rtlCol="0"/>
          <a:lstStyle/>
          <a:p>
            <a:endParaRPr>
              <a:solidFill>
                <a:prstClr val="black"/>
              </a:solidFill>
              <a:latin typeface="Calibri"/>
            </a:endParaRPr>
          </a:p>
        </p:txBody>
      </p:sp>
      <p:sp>
        <p:nvSpPr>
          <p:cNvPr id="95" name="object 95"/>
          <p:cNvSpPr txBox="1"/>
          <p:nvPr/>
        </p:nvSpPr>
        <p:spPr>
          <a:xfrm>
            <a:off x="13057494" y="2264549"/>
            <a:ext cx="1063625" cy="185307"/>
          </a:xfrm>
          <a:prstGeom prst="rect">
            <a:avLst/>
          </a:prstGeom>
        </p:spPr>
        <p:txBody>
          <a:bodyPr vert="horz" wrap="square" lIns="0" tIns="15875" rIns="0" bIns="0" rtlCol="0">
            <a:spAutoFit/>
          </a:bodyPr>
          <a:lstStyle/>
          <a:p>
            <a:pPr marL="12700">
              <a:spcBef>
                <a:spcPts val="125"/>
              </a:spcBef>
            </a:pPr>
            <a:r>
              <a:rPr sz="1100" b="1" spc="10" dirty="0">
                <a:solidFill>
                  <a:srgbClr val="4F6128"/>
                </a:solidFill>
                <a:latin typeface="Segoe UI"/>
                <a:cs typeface="Segoe UI"/>
              </a:rPr>
              <a:t>Kutatói</a:t>
            </a:r>
            <a:r>
              <a:rPr sz="1100" b="1" spc="-20" dirty="0">
                <a:solidFill>
                  <a:srgbClr val="4F6128"/>
                </a:solidFill>
                <a:latin typeface="Segoe UI"/>
                <a:cs typeface="Segoe UI"/>
              </a:rPr>
              <a:t> </a:t>
            </a:r>
            <a:r>
              <a:rPr sz="1100" b="1" spc="15" dirty="0">
                <a:solidFill>
                  <a:srgbClr val="4F6128"/>
                </a:solidFill>
                <a:latin typeface="Segoe UI"/>
                <a:cs typeface="Segoe UI"/>
              </a:rPr>
              <a:t>hálózat</a:t>
            </a:r>
            <a:endParaRPr sz="1100">
              <a:solidFill>
                <a:prstClr val="black"/>
              </a:solidFill>
              <a:latin typeface="Segoe UI"/>
              <a:cs typeface="Segoe UI"/>
            </a:endParaRPr>
          </a:p>
        </p:txBody>
      </p:sp>
      <p:grpSp>
        <p:nvGrpSpPr>
          <p:cNvPr id="96" name="object 96"/>
          <p:cNvGrpSpPr/>
          <p:nvPr/>
        </p:nvGrpSpPr>
        <p:grpSpPr>
          <a:xfrm>
            <a:off x="8120690" y="4835291"/>
            <a:ext cx="1359535" cy="833755"/>
            <a:chOff x="7695239" y="4835290"/>
            <a:chExt cx="1359535" cy="833755"/>
          </a:xfrm>
        </p:grpSpPr>
        <p:sp>
          <p:nvSpPr>
            <p:cNvPr id="97" name="object 97"/>
            <p:cNvSpPr/>
            <p:nvPr/>
          </p:nvSpPr>
          <p:spPr>
            <a:xfrm>
              <a:off x="7987962" y="4835290"/>
              <a:ext cx="815543" cy="318130"/>
            </a:xfrm>
            <a:prstGeom prst="rect">
              <a:avLst/>
            </a:prstGeom>
            <a:blipFill>
              <a:blip r:embed="rId34" cstate="print"/>
              <a:stretch>
                <a:fillRect/>
              </a:stretch>
            </a:blipFill>
          </p:spPr>
          <p:txBody>
            <a:bodyPr wrap="square" lIns="0" tIns="0" rIns="0" bIns="0" rtlCol="0"/>
            <a:lstStyle/>
            <a:p>
              <a:endParaRPr>
                <a:solidFill>
                  <a:prstClr val="black"/>
                </a:solidFill>
                <a:latin typeface="Calibri"/>
              </a:endParaRPr>
            </a:p>
          </p:txBody>
        </p:sp>
        <p:sp>
          <p:nvSpPr>
            <p:cNvPr id="98" name="object 98"/>
            <p:cNvSpPr/>
            <p:nvPr/>
          </p:nvSpPr>
          <p:spPr>
            <a:xfrm>
              <a:off x="7786849" y="5007059"/>
              <a:ext cx="1216337" cy="318130"/>
            </a:xfrm>
            <a:prstGeom prst="rect">
              <a:avLst/>
            </a:prstGeom>
            <a:blipFill>
              <a:blip r:embed="rId35" cstate="print"/>
              <a:stretch>
                <a:fillRect/>
              </a:stretch>
            </a:blipFill>
          </p:spPr>
          <p:txBody>
            <a:bodyPr wrap="square" lIns="0" tIns="0" rIns="0" bIns="0" rtlCol="0"/>
            <a:lstStyle/>
            <a:p>
              <a:endParaRPr>
                <a:solidFill>
                  <a:prstClr val="black"/>
                </a:solidFill>
                <a:latin typeface="Calibri"/>
              </a:endParaRPr>
            </a:p>
          </p:txBody>
        </p:sp>
        <p:sp>
          <p:nvSpPr>
            <p:cNvPr id="99" name="object 99"/>
            <p:cNvSpPr/>
            <p:nvPr/>
          </p:nvSpPr>
          <p:spPr>
            <a:xfrm>
              <a:off x="7763947" y="5178828"/>
              <a:ext cx="1264289" cy="318130"/>
            </a:xfrm>
            <a:prstGeom prst="rect">
              <a:avLst/>
            </a:prstGeom>
            <a:blipFill>
              <a:blip r:embed="rId36" cstate="print"/>
              <a:stretch>
                <a:fillRect/>
              </a:stretch>
            </a:blipFill>
          </p:spPr>
          <p:txBody>
            <a:bodyPr wrap="square" lIns="0" tIns="0" rIns="0" bIns="0" rtlCol="0"/>
            <a:lstStyle/>
            <a:p>
              <a:endParaRPr>
                <a:solidFill>
                  <a:prstClr val="black"/>
                </a:solidFill>
                <a:latin typeface="Calibri"/>
              </a:endParaRPr>
            </a:p>
          </p:txBody>
        </p:sp>
        <p:sp>
          <p:nvSpPr>
            <p:cNvPr id="100" name="object 100"/>
            <p:cNvSpPr/>
            <p:nvPr/>
          </p:nvSpPr>
          <p:spPr>
            <a:xfrm>
              <a:off x="7695239" y="5350596"/>
              <a:ext cx="242981" cy="318130"/>
            </a:xfrm>
            <a:prstGeom prst="rect">
              <a:avLst/>
            </a:prstGeom>
            <a:blipFill>
              <a:blip r:embed="rId37" cstate="print"/>
              <a:stretch>
                <a:fillRect/>
              </a:stretch>
            </a:blipFill>
          </p:spPr>
          <p:txBody>
            <a:bodyPr wrap="square" lIns="0" tIns="0" rIns="0" bIns="0" rtlCol="0"/>
            <a:lstStyle/>
            <a:p>
              <a:endParaRPr>
                <a:solidFill>
                  <a:prstClr val="black"/>
                </a:solidFill>
                <a:latin typeface="Calibri"/>
              </a:endParaRPr>
            </a:p>
          </p:txBody>
        </p:sp>
        <p:sp>
          <p:nvSpPr>
            <p:cNvPr id="101" name="object 101"/>
            <p:cNvSpPr/>
            <p:nvPr/>
          </p:nvSpPr>
          <p:spPr>
            <a:xfrm>
              <a:off x="7748917" y="5350596"/>
              <a:ext cx="1305800" cy="318130"/>
            </a:xfrm>
            <a:prstGeom prst="rect">
              <a:avLst/>
            </a:prstGeom>
            <a:blipFill>
              <a:blip r:embed="rId38" cstate="print"/>
              <a:stretch>
                <a:fillRect/>
              </a:stretch>
            </a:blipFill>
          </p:spPr>
          <p:txBody>
            <a:bodyPr wrap="square" lIns="0" tIns="0" rIns="0" bIns="0" rtlCol="0"/>
            <a:lstStyle/>
            <a:p>
              <a:endParaRPr>
                <a:solidFill>
                  <a:prstClr val="black"/>
                </a:solidFill>
                <a:latin typeface="Calibri"/>
              </a:endParaRPr>
            </a:p>
          </p:txBody>
        </p:sp>
      </p:grpSp>
      <p:sp>
        <p:nvSpPr>
          <p:cNvPr id="102" name="object 102"/>
          <p:cNvSpPr txBox="1"/>
          <p:nvPr/>
        </p:nvSpPr>
        <p:spPr>
          <a:xfrm>
            <a:off x="8197453" y="4865651"/>
            <a:ext cx="1193165" cy="712470"/>
          </a:xfrm>
          <a:prstGeom prst="rect">
            <a:avLst/>
          </a:prstGeom>
        </p:spPr>
        <p:txBody>
          <a:bodyPr vert="horz" wrap="square" lIns="0" tIns="12065" rIns="0" bIns="0" rtlCol="0">
            <a:spAutoFit/>
          </a:bodyPr>
          <a:lstStyle/>
          <a:p>
            <a:pPr marL="12700" marR="5080" algn="ctr">
              <a:lnSpc>
                <a:spcPct val="102499"/>
              </a:lnSpc>
              <a:spcBef>
                <a:spcPts val="95"/>
              </a:spcBef>
            </a:pPr>
            <a:r>
              <a:rPr sz="1100" b="1" spc="10" dirty="0">
                <a:solidFill>
                  <a:srgbClr val="4F6128"/>
                </a:solidFill>
                <a:latin typeface="Segoe UI"/>
                <a:cs typeface="Segoe UI"/>
              </a:rPr>
              <a:t>Speciális  </a:t>
            </a:r>
            <a:r>
              <a:rPr sz="1100" b="1" spc="15" dirty="0">
                <a:solidFill>
                  <a:srgbClr val="4F6128"/>
                </a:solidFill>
                <a:latin typeface="Segoe UI"/>
                <a:cs typeface="Segoe UI"/>
              </a:rPr>
              <a:t>foglalkozások,  állandó elemek  </a:t>
            </a:r>
            <a:r>
              <a:rPr sz="1100" b="1" spc="10" dirty="0">
                <a:solidFill>
                  <a:srgbClr val="4F6128"/>
                </a:solidFill>
                <a:latin typeface="Segoe UI"/>
                <a:cs typeface="Segoe UI"/>
              </a:rPr>
              <a:t>(pl.</a:t>
            </a:r>
            <a:r>
              <a:rPr sz="1100" b="1" spc="-15" dirty="0">
                <a:solidFill>
                  <a:srgbClr val="4F6128"/>
                </a:solidFill>
                <a:latin typeface="Segoe UI"/>
                <a:cs typeface="Segoe UI"/>
              </a:rPr>
              <a:t> </a:t>
            </a:r>
            <a:r>
              <a:rPr sz="1100" b="1" spc="10" dirty="0">
                <a:solidFill>
                  <a:srgbClr val="4F6128"/>
                </a:solidFill>
                <a:latin typeface="Segoe UI"/>
                <a:cs typeface="Segoe UI"/>
              </a:rPr>
              <a:t>tanösvények)</a:t>
            </a:r>
            <a:endParaRPr sz="1100">
              <a:solidFill>
                <a:prstClr val="black"/>
              </a:solidFill>
              <a:latin typeface="Segoe UI"/>
              <a:cs typeface="Segoe UI"/>
            </a:endParaRPr>
          </a:p>
        </p:txBody>
      </p:sp>
      <p:grpSp>
        <p:nvGrpSpPr>
          <p:cNvPr id="103" name="object 103"/>
          <p:cNvGrpSpPr/>
          <p:nvPr/>
        </p:nvGrpSpPr>
        <p:grpSpPr>
          <a:xfrm>
            <a:off x="12811408" y="4884673"/>
            <a:ext cx="1633855" cy="490220"/>
            <a:chOff x="12385957" y="4884673"/>
            <a:chExt cx="1633855" cy="490220"/>
          </a:xfrm>
        </p:grpSpPr>
        <p:sp>
          <p:nvSpPr>
            <p:cNvPr id="104" name="object 104"/>
            <p:cNvSpPr/>
            <p:nvPr/>
          </p:nvSpPr>
          <p:spPr>
            <a:xfrm>
              <a:off x="12385957" y="4884673"/>
              <a:ext cx="1633592" cy="318130"/>
            </a:xfrm>
            <a:prstGeom prst="rect">
              <a:avLst/>
            </a:prstGeom>
            <a:blipFill>
              <a:blip r:embed="rId39" cstate="print"/>
              <a:stretch>
                <a:fillRect/>
              </a:stretch>
            </a:blipFill>
          </p:spPr>
          <p:txBody>
            <a:bodyPr wrap="square" lIns="0" tIns="0" rIns="0" bIns="0" rtlCol="0"/>
            <a:lstStyle/>
            <a:p>
              <a:endParaRPr>
                <a:solidFill>
                  <a:prstClr val="black"/>
                </a:solidFill>
                <a:latin typeface="Calibri"/>
              </a:endParaRPr>
            </a:p>
          </p:txBody>
        </p:sp>
        <p:sp>
          <p:nvSpPr>
            <p:cNvPr id="105" name="object 105"/>
            <p:cNvSpPr/>
            <p:nvPr/>
          </p:nvSpPr>
          <p:spPr>
            <a:xfrm>
              <a:off x="12389536" y="5056442"/>
              <a:ext cx="1584208" cy="318130"/>
            </a:xfrm>
            <a:prstGeom prst="rect">
              <a:avLst/>
            </a:prstGeom>
            <a:blipFill>
              <a:blip r:embed="rId40" cstate="print"/>
              <a:stretch>
                <a:fillRect/>
              </a:stretch>
            </a:blipFill>
          </p:spPr>
          <p:txBody>
            <a:bodyPr wrap="square" lIns="0" tIns="0" rIns="0" bIns="0" rtlCol="0"/>
            <a:lstStyle/>
            <a:p>
              <a:endParaRPr>
                <a:solidFill>
                  <a:prstClr val="black"/>
                </a:solidFill>
                <a:latin typeface="Calibri"/>
              </a:endParaRPr>
            </a:p>
          </p:txBody>
        </p:sp>
      </p:grpSp>
      <p:sp>
        <p:nvSpPr>
          <p:cNvPr id="106" name="object 106"/>
          <p:cNvSpPr txBox="1"/>
          <p:nvPr/>
        </p:nvSpPr>
        <p:spPr>
          <a:xfrm>
            <a:off x="12888469" y="4915215"/>
            <a:ext cx="1424305" cy="346313"/>
          </a:xfrm>
          <a:prstGeom prst="rect">
            <a:avLst/>
          </a:prstGeom>
        </p:spPr>
        <p:txBody>
          <a:bodyPr vert="horz" wrap="square" lIns="0" tIns="12065" rIns="0" bIns="0" rtlCol="0">
            <a:spAutoFit/>
          </a:bodyPr>
          <a:lstStyle/>
          <a:p>
            <a:pPr marL="15875" marR="5080" indent="-3810">
              <a:lnSpc>
                <a:spcPct val="102499"/>
              </a:lnSpc>
              <a:spcBef>
                <a:spcPts val="95"/>
              </a:spcBef>
            </a:pPr>
            <a:r>
              <a:rPr sz="1100" b="1" dirty="0">
                <a:solidFill>
                  <a:srgbClr val="4F6128"/>
                </a:solidFill>
                <a:latin typeface="Segoe UI"/>
                <a:cs typeface="Segoe UI"/>
              </a:rPr>
              <a:t>Városi </a:t>
            </a:r>
            <a:r>
              <a:rPr sz="1100" b="1" spc="15" dirty="0">
                <a:solidFill>
                  <a:srgbClr val="4F6128"/>
                </a:solidFill>
                <a:latin typeface="Segoe UI"/>
                <a:cs typeface="Segoe UI"/>
              </a:rPr>
              <a:t>zöldterületek,  turisztikai</a:t>
            </a:r>
            <a:r>
              <a:rPr sz="1100" b="1" spc="-25" dirty="0">
                <a:solidFill>
                  <a:srgbClr val="4F6128"/>
                </a:solidFill>
                <a:latin typeface="Segoe UI"/>
                <a:cs typeface="Segoe UI"/>
              </a:rPr>
              <a:t> </a:t>
            </a:r>
            <a:r>
              <a:rPr sz="1100" b="1" spc="10" dirty="0">
                <a:solidFill>
                  <a:srgbClr val="4F6128"/>
                </a:solidFill>
                <a:latin typeface="Segoe UI"/>
                <a:cs typeface="Segoe UI"/>
              </a:rPr>
              <a:t>célpontok</a:t>
            </a:r>
            <a:endParaRPr sz="1100">
              <a:solidFill>
                <a:prstClr val="black"/>
              </a:solidFill>
              <a:latin typeface="Segoe UI"/>
              <a:cs typeface="Segoe UI"/>
            </a:endParaRPr>
          </a:p>
        </p:txBody>
      </p:sp>
      <p:grpSp>
        <p:nvGrpSpPr>
          <p:cNvPr id="107" name="object 107"/>
          <p:cNvGrpSpPr/>
          <p:nvPr/>
        </p:nvGrpSpPr>
        <p:grpSpPr>
          <a:xfrm>
            <a:off x="10684337" y="6468524"/>
            <a:ext cx="980440" cy="490220"/>
            <a:chOff x="10258887" y="6468524"/>
            <a:chExt cx="980440" cy="490220"/>
          </a:xfrm>
        </p:grpSpPr>
        <p:sp>
          <p:nvSpPr>
            <p:cNvPr id="108" name="object 108"/>
            <p:cNvSpPr/>
            <p:nvPr/>
          </p:nvSpPr>
          <p:spPr>
            <a:xfrm>
              <a:off x="10331889" y="6468524"/>
              <a:ext cx="875662" cy="318130"/>
            </a:xfrm>
            <a:prstGeom prst="rect">
              <a:avLst/>
            </a:prstGeom>
            <a:blipFill>
              <a:blip r:embed="rId41" cstate="print"/>
              <a:stretch>
                <a:fillRect/>
              </a:stretch>
            </a:blipFill>
          </p:spPr>
          <p:txBody>
            <a:bodyPr wrap="square" lIns="0" tIns="0" rIns="0" bIns="0" rtlCol="0"/>
            <a:lstStyle/>
            <a:p>
              <a:endParaRPr>
                <a:solidFill>
                  <a:prstClr val="black"/>
                </a:solidFill>
                <a:latin typeface="Calibri"/>
              </a:endParaRPr>
            </a:p>
          </p:txBody>
        </p:sp>
        <p:sp>
          <p:nvSpPr>
            <p:cNvPr id="109" name="object 109"/>
            <p:cNvSpPr/>
            <p:nvPr/>
          </p:nvSpPr>
          <p:spPr>
            <a:xfrm>
              <a:off x="10258887" y="6640293"/>
              <a:ext cx="980155" cy="318130"/>
            </a:xfrm>
            <a:prstGeom prst="rect">
              <a:avLst/>
            </a:prstGeom>
            <a:blipFill>
              <a:blip r:embed="rId42" cstate="print"/>
              <a:stretch>
                <a:fillRect/>
              </a:stretch>
            </a:blipFill>
          </p:spPr>
          <p:txBody>
            <a:bodyPr wrap="square" lIns="0" tIns="0" rIns="0" bIns="0" rtlCol="0"/>
            <a:lstStyle/>
            <a:p>
              <a:endParaRPr>
                <a:solidFill>
                  <a:prstClr val="black"/>
                </a:solidFill>
                <a:latin typeface="Calibri"/>
              </a:endParaRPr>
            </a:p>
          </p:txBody>
        </p:sp>
      </p:grpSp>
      <p:sp>
        <p:nvSpPr>
          <p:cNvPr id="110" name="object 110"/>
          <p:cNvSpPr txBox="1"/>
          <p:nvPr/>
        </p:nvSpPr>
        <p:spPr>
          <a:xfrm>
            <a:off x="10761519" y="6499064"/>
            <a:ext cx="814705" cy="354584"/>
          </a:xfrm>
          <a:prstGeom prst="rect">
            <a:avLst/>
          </a:prstGeom>
        </p:spPr>
        <p:txBody>
          <a:bodyPr vert="horz" wrap="square" lIns="0" tIns="15875" rIns="0" bIns="0" rtlCol="0">
            <a:spAutoFit/>
          </a:bodyPr>
          <a:lstStyle/>
          <a:p>
            <a:pPr marL="85090">
              <a:spcBef>
                <a:spcPts val="125"/>
              </a:spcBef>
            </a:pPr>
            <a:r>
              <a:rPr sz="1100" b="1" spc="15" dirty="0">
                <a:solidFill>
                  <a:srgbClr val="4F6128"/>
                </a:solidFill>
                <a:latin typeface="Segoe UI"/>
                <a:cs typeface="Segoe UI"/>
              </a:rPr>
              <a:t>Genetikai</a:t>
            </a:r>
            <a:endParaRPr sz="1100">
              <a:solidFill>
                <a:prstClr val="black"/>
              </a:solidFill>
              <a:latin typeface="Segoe UI"/>
              <a:cs typeface="Segoe UI"/>
            </a:endParaRPr>
          </a:p>
          <a:p>
            <a:pPr marL="12700">
              <a:spcBef>
                <a:spcPts val="35"/>
              </a:spcBef>
            </a:pPr>
            <a:r>
              <a:rPr sz="1100" b="1" spc="10" dirty="0">
                <a:solidFill>
                  <a:srgbClr val="4F6128"/>
                </a:solidFill>
                <a:latin typeface="Segoe UI"/>
                <a:cs typeface="Segoe UI"/>
              </a:rPr>
              <a:t>erőforrások</a:t>
            </a:r>
            <a:endParaRPr sz="1100">
              <a:solidFill>
                <a:prstClr val="black"/>
              </a:solidFill>
              <a:latin typeface="Segoe UI"/>
              <a:cs typeface="Segoe UI"/>
            </a:endParaRPr>
          </a:p>
        </p:txBody>
      </p:sp>
      <p:grpSp>
        <p:nvGrpSpPr>
          <p:cNvPr id="111" name="object 111"/>
          <p:cNvGrpSpPr/>
          <p:nvPr/>
        </p:nvGrpSpPr>
        <p:grpSpPr>
          <a:xfrm>
            <a:off x="12251012" y="6191547"/>
            <a:ext cx="1473835" cy="490220"/>
            <a:chOff x="11825561" y="6191547"/>
            <a:chExt cx="1473835" cy="490220"/>
          </a:xfrm>
        </p:grpSpPr>
        <p:sp>
          <p:nvSpPr>
            <p:cNvPr id="112" name="object 112"/>
            <p:cNvSpPr/>
            <p:nvPr/>
          </p:nvSpPr>
          <p:spPr>
            <a:xfrm>
              <a:off x="11825561" y="6191547"/>
              <a:ext cx="1123295" cy="318130"/>
            </a:xfrm>
            <a:prstGeom prst="rect">
              <a:avLst/>
            </a:prstGeom>
            <a:blipFill>
              <a:blip r:embed="rId43" cstate="print"/>
              <a:stretch>
                <a:fillRect/>
              </a:stretch>
            </a:blipFill>
          </p:spPr>
          <p:txBody>
            <a:bodyPr wrap="square" lIns="0" tIns="0" rIns="0" bIns="0" rtlCol="0"/>
            <a:lstStyle/>
            <a:p>
              <a:endParaRPr>
                <a:solidFill>
                  <a:prstClr val="black"/>
                </a:solidFill>
                <a:latin typeface="Calibri"/>
              </a:endParaRPr>
            </a:p>
          </p:txBody>
        </p:sp>
        <p:sp>
          <p:nvSpPr>
            <p:cNvPr id="113" name="object 113"/>
            <p:cNvSpPr/>
            <p:nvPr/>
          </p:nvSpPr>
          <p:spPr>
            <a:xfrm>
              <a:off x="12759554" y="6191547"/>
              <a:ext cx="247991" cy="318130"/>
            </a:xfrm>
            <a:prstGeom prst="rect">
              <a:avLst/>
            </a:prstGeom>
            <a:blipFill>
              <a:blip r:embed="rId44" cstate="print"/>
              <a:stretch>
                <a:fillRect/>
              </a:stretch>
            </a:blipFill>
          </p:spPr>
          <p:txBody>
            <a:bodyPr wrap="square" lIns="0" tIns="0" rIns="0" bIns="0" rtlCol="0"/>
            <a:lstStyle/>
            <a:p>
              <a:endParaRPr>
                <a:solidFill>
                  <a:prstClr val="black"/>
                </a:solidFill>
                <a:latin typeface="Calibri"/>
              </a:endParaRPr>
            </a:p>
          </p:txBody>
        </p:sp>
        <p:sp>
          <p:nvSpPr>
            <p:cNvPr id="114" name="object 114"/>
            <p:cNvSpPr/>
            <p:nvPr/>
          </p:nvSpPr>
          <p:spPr>
            <a:xfrm>
              <a:off x="12818242" y="6191547"/>
              <a:ext cx="480594" cy="318130"/>
            </a:xfrm>
            <a:prstGeom prst="rect">
              <a:avLst/>
            </a:prstGeom>
            <a:blipFill>
              <a:blip r:embed="rId45" cstate="print"/>
              <a:stretch>
                <a:fillRect/>
              </a:stretch>
            </a:blipFill>
          </p:spPr>
          <p:txBody>
            <a:bodyPr wrap="square" lIns="0" tIns="0" rIns="0" bIns="0" rtlCol="0"/>
            <a:lstStyle/>
            <a:p>
              <a:endParaRPr>
                <a:solidFill>
                  <a:prstClr val="black"/>
                </a:solidFill>
                <a:latin typeface="Calibri"/>
              </a:endParaRPr>
            </a:p>
          </p:txBody>
        </p:sp>
        <p:sp>
          <p:nvSpPr>
            <p:cNvPr id="115" name="object 115"/>
            <p:cNvSpPr/>
            <p:nvPr/>
          </p:nvSpPr>
          <p:spPr>
            <a:xfrm>
              <a:off x="12159795" y="6363316"/>
              <a:ext cx="762581" cy="318130"/>
            </a:xfrm>
            <a:prstGeom prst="rect">
              <a:avLst/>
            </a:prstGeom>
            <a:blipFill>
              <a:blip r:embed="rId46" cstate="print"/>
              <a:stretch>
                <a:fillRect/>
              </a:stretch>
            </a:blipFill>
          </p:spPr>
          <p:txBody>
            <a:bodyPr wrap="square" lIns="0" tIns="0" rIns="0" bIns="0" rtlCol="0"/>
            <a:lstStyle/>
            <a:p>
              <a:endParaRPr>
                <a:solidFill>
                  <a:prstClr val="black"/>
                </a:solidFill>
                <a:latin typeface="Calibri"/>
              </a:endParaRPr>
            </a:p>
          </p:txBody>
        </p:sp>
      </p:grpSp>
      <p:sp>
        <p:nvSpPr>
          <p:cNvPr id="116" name="object 116"/>
          <p:cNvSpPr txBox="1"/>
          <p:nvPr/>
        </p:nvSpPr>
        <p:spPr>
          <a:xfrm>
            <a:off x="12327775" y="6221646"/>
            <a:ext cx="1266825" cy="354584"/>
          </a:xfrm>
          <a:prstGeom prst="rect">
            <a:avLst/>
          </a:prstGeom>
        </p:spPr>
        <p:txBody>
          <a:bodyPr vert="horz" wrap="square" lIns="0" tIns="15875" rIns="0" bIns="0" rtlCol="0">
            <a:spAutoFit/>
          </a:bodyPr>
          <a:lstStyle/>
          <a:p>
            <a:pPr algn="ctr">
              <a:spcBef>
                <a:spcPts val="125"/>
              </a:spcBef>
            </a:pPr>
            <a:r>
              <a:rPr sz="1100" b="1" spc="15" dirty="0">
                <a:solidFill>
                  <a:srgbClr val="4F6128"/>
                </a:solidFill>
                <a:latin typeface="Segoe UI"/>
                <a:cs typeface="Segoe UI"/>
              </a:rPr>
              <a:t>Ritka fajok</a:t>
            </a:r>
            <a:r>
              <a:rPr sz="1100" b="1" spc="-40" dirty="0">
                <a:solidFill>
                  <a:srgbClr val="4F6128"/>
                </a:solidFill>
                <a:latin typeface="Segoe UI"/>
                <a:cs typeface="Segoe UI"/>
              </a:rPr>
              <a:t> </a:t>
            </a:r>
            <a:r>
              <a:rPr sz="1100" b="1" spc="15" dirty="0">
                <a:solidFill>
                  <a:srgbClr val="4F6128"/>
                </a:solidFill>
                <a:latin typeface="Segoe UI"/>
                <a:cs typeface="Segoe UI"/>
              </a:rPr>
              <a:t>ex-situ</a:t>
            </a:r>
            <a:endParaRPr sz="1100">
              <a:solidFill>
                <a:prstClr val="black"/>
              </a:solidFill>
              <a:latin typeface="Segoe UI"/>
              <a:cs typeface="Segoe UI"/>
            </a:endParaRPr>
          </a:p>
          <a:p>
            <a:pPr algn="ctr">
              <a:spcBef>
                <a:spcPts val="35"/>
              </a:spcBef>
            </a:pPr>
            <a:r>
              <a:rPr sz="1100" b="1" spc="15" dirty="0">
                <a:solidFill>
                  <a:srgbClr val="4F6128"/>
                </a:solidFill>
                <a:latin typeface="Segoe UI"/>
                <a:cs typeface="Segoe UI"/>
              </a:rPr>
              <a:t>védelme</a:t>
            </a:r>
            <a:endParaRPr sz="1100">
              <a:solidFill>
                <a:prstClr val="black"/>
              </a:solidFill>
              <a:latin typeface="Segoe UI"/>
              <a:cs typeface="Segoe UI"/>
            </a:endParaRPr>
          </a:p>
        </p:txBody>
      </p:sp>
      <p:grpSp>
        <p:nvGrpSpPr>
          <p:cNvPr id="117" name="object 117"/>
          <p:cNvGrpSpPr/>
          <p:nvPr/>
        </p:nvGrpSpPr>
        <p:grpSpPr>
          <a:xfrm>
            <a:off x="8717586" y="6106379"/>
            <a:ext cx="1336675" cy="661670"/>
            <a:chOff x="8292135" y="6106379"/>
            <a:chExt cx="1336675" cy="661670"/>
          </a:xfrm>
        </p:grpSpPr>
        <p:sp>
          <p:nvSpPr>
            <p:cNvPr id="118" name="object 118"/>
            <p:cNvSpPr/>
            <p:nvPr/>
          </p:nvSpPr>
          <p:spPr>
            <a:xfrm>
              <a:off x="8426687" y="6106379"/>
              <a:ext cx="1108981" cy="318130"/>
            </a:xfrm>
            <a:prstGeom prst="rect">
              <a:avLst/>
            </a:prstGeom>
            <a:blipFill>
              <a:blip r:embed="rId47" cstate="print"/>
              <a:stretch>
                <a:fillRect/>
              </a:stretch>
            </a:blipFill>
          </p:spPr>
          <p:txBody>
            <a:bodyPr wrap="square" lIns="0" tIns="0" rIns="0" bIns="0" rtlCol="0"/>
            <a:lstStyle/>
            <a:p>
              <a:endParaRPr>
                <a:solidFill>
                  <a:prstClr val="black"/>
                </a:solidFill>
                <a:latin typeface="Calibri"/>
              </a:endParaRPr>
            </a:p>
          </p:txBody>
        </p:sp>
        <p:sp>
          <p:nvSpPr>
            <p:cNvPr id="119" name="object 119"/>
            <p:cNvSpPr/>
            <p:nvPr/>
          </p:nvSpPr>
          <p:spPr>
            <a:xfrm>
              <a:off x="8364421" y="6278147"/>
              <a:ext cx="1234229" cy="318130"/>
            </a:xfrm>
            <a:prstGeom prst="rect">
              <a:avLst/>
            </a:prstGeom>
            <a:blipFill>
              <a:blip r:embed="rId48" cstate="print"/>
              <a:stretch>
                <a:fillRect/>
              </a:stretch>
            </a:blipFill>
          </p:spPr>
          <p:txBody>
            <a:bodyPr wrap="square" lIns="0" tIns="0" rIns="0" bIns="0" rtlCol="0"/>
            <a:lstStyle/>
            <a:p>
              <a:endParaRPr>
                <a:solidFill>
                  <a:prstClr val="black"/>
                </a:solidFill>
                <a:latin typeface="Calibri"/>
              </a:endParaRPr>
            </a:p>
          </p:txBody>
        </p:sp>
        <p:sp>
          <p:nvSpPr>
            <p:cNvPr id="120" name="object 120"/>
            <p:cNvSpPr/>
            <p:nvPr/>
          </p:nvSpPr>
          <p:spPr>
            <a:xfrm>
              <a:off x="8292135" y="6449916"/>
              <a:ext cx="1336575" cy="318130"/>
            </a:xfrm>
            <a:prstGeom prst="rect">
              <a:avLst/>
            </a:prstGeom>
            <a:blipFill>
              <a:blip r:embed="rId49" cstate="print"/>
              <a:stretch>
                <a:fillRect/>
              </a:stretch>
            </a:blipFill>
          </p:spPr>
          <p:txBody>
            <a:bodyPr wrap="square" lIns="0" tIns="0" rIns="0" bIns="0" rtlCol="0"/>
            <a:lstStyle/>
            <a:p>
              <a:endParaRPr>
                <a:solidFill>
                  <a:prstClr val="black"/>
                </a:solidFill>
                <a:latin typeface="Calibri"/>
              </a:endParaRPr>
            </a:p>
          </p:txBody>
        </p:sp>
      </p:grpSp>
      <p:sp>
        <p:nvSpPr>
          <p:cNvPr id="121" name="object 121"/>
          <p:cNvSpPr txBox="1"/>
          <p:nvPr/>
        </p:nvSpPr>
        <p:spPr>
          <a:xfrm>
            <a:off x="8794946" y="6136621"/>
            <a:ext cx="1170305" cy="518988"/>
          </a:xfrm>
          <a:prstGeom prst="rect">
            <a:avLst/>
          </a:prstGeom>
        </p:spPr>
        <p:txBody>
          <a:bodyPr vert="horz" wrap="square" lIns="0" tIns="12065" rIns="0" bIns="0" rtlCol="0">
            <a:spAutoFit/>
          </a:bodyPr>
          <a:lstStyle/>
          <a:p>
            <a:pPr marL="12700" marR="5080" indent="-635" algn="ctr">
              <a:lnSpc>
                <a:spcPct val="102499"/>
              </a:lnSpc>
              <a:spcBef>
                <a:spcPts val="95"/>
              </a:spcBef>
            </a:pPr>
            <a:r>
              <a:rPr sz="1100" b="1" spc="15" dirty="0">
                <a:solidFill>
                  <a:srgbClr val="4F6128"/>
                </a:solidFill>
                <a:latin typeface="Segoe UI"/>
                <a:cs typeface="Segoe UI"/>
              </a:rPr>
              <a:t>Biodiverzitás  szempontjából  gazdag</a:t>
            </a:r>
            <a:r>
              <a:rPr sz="1100" b="1" spc="-30" dirty="0">
                <a:solidFill>
                  <a:srgbClr val="4F6128"/>
                </a:solidFill>
                <a:latin typeface="Segoe UI"/>
                <a:cs typeface="Segoe UI"/>
              </a:rPr>
              <a:t> </a:t>
            </a:r>
            <a:r>
              <a:rPr sz="1100" b="1" spc="10" dirty="0">
                <a:solidFill>
                  <a:srgbClr val="4F6128"/>
                </a:solidFill>
                <a:latin typeface="Segoe UI"/>
                <a:cs typeface="Segoe UI"/>
              </a:rPr>
              <a:t>területek</a:t>
            </a:r>
            <a:endParaRPr sz="1100">
              <a:solidFill>
                <a:prstClr val="black"/>
              </a:solidFill>
              <a:latin typeface="Segoe UI"/>
              <a:cs typeface="Segoe UI"/>
            </a:endParaRPr>
          </a:p>
        </p:txBody>
      </p:sp>
      <p:grpSp>
        <p:nvGrpSpPr>
          <p:cNvPr id="122" name="object 122"/>
          <p:cNvGrpSpPr/>
          <p:nvPr/>
        </p:nvGrpSpPr>
        <p:grpSpPr>
          <a:xfrm>
            <a:off x="545024" y="2254464"/>
            <a:ext cx="13160375" cy="9760585"/>
            <a:chOff x="119573" y="2254463"/>
            <a:chExt cx="13160375" cy="9760585"/>
          </a:xfrm>
        </p:grpSpPr>
        <p:sp>
          <p:nvSpPr>
            <p:cNvPr id="123" name="object 123"/>
            <p:cNvSpPr/>
            <p:nvPr/>
          </p:nvSpPr>
          <p:spPr>
            <a:xfrm>
              <a:off x="8341512" y="2254464"/>
              <a:ext cx="4938395" cy="4098925"/>
            </a:xfrm>
            <a:custGeom>
              <a:avLst/>
              <a:gdLst/>
              <a:ahLst/>
              <a:cxnLst/>
              <a:rect l="l" t="t" r="r" b="b"/>
              <a:pathLst>
                <a:path w="4938394" h="4098925">
                  <a:moveTo>
                    <a:pt x="107353" y="2386634"/>
                  </a:moveTo>
                  <a:lnTo>
                    <a:pt x="71577" y="2386634"/>
                  </a:lnTo>
                  <a:lnTo>
                    <a:pt x="71577" y="2061946"/>
                  </a:lnTo>
                  <a:lnTo>
                    <a:pt x="35788" y="2061946"/>
                  </a:lnTo>
                  <a:lnTo>
                    <a:pt x="35788" y="2386634"/>
                  </a:lnTo>
                  <a:lnTo>
                    <a:pt x="0" y="2386634"/>
                  </a:lnTo>
                  <a:lnTo>
                    <a:pt x="53682" y="2493988"/>
                  </a:lnTo>
                  <a:lnTo>
                    <a:pt x="98412" y="2404529"/>
                  </a:lnTo>
                  <a:lnTo>
                    <a:pt x="107353" y="2386634"/>
                  </a:lnTo>
                  <a:close/>
                </a:path>
                <a:path w="4938394" h="4098925">
                  <a:moveTo>
                    <a:pt x="1393240" y="35788"/>
                  </a:moveTo>
                  <a:lnTo>
                    <a:pt x="1068539" y="35788"/>
                  </a:lnTo>
                  <a:lnTo>
                    <a:pt x="1068539" y="0"/>
                  </a:lnTo>
                  <a:lnTo>
                    <a:pt x="961186" y="53682"/>
                  </a:lnTo>
                  <a:lnTo>
                    <a:pt x="1068539" y="107365"/>
                  </a:lnTo>
                  <a:lnTo>
                    <a:pt x="1068539" y="71577"/>
                  </a:lnTo>
                  <a:lnTo>
                    <a:pt x="1393240" y="71577"/>
                  </a:lnTo>
                  <a:lnTo>
                    <a:pt x="1393240" y="35788"/>
                  </a:lnTo>
                  <a:close/>
                </a:path>
                <a:path w="4938394" h="4098925">
                  <a:moveTo>
                    <a:pt x="2475623" y="3991241"/>
                  </a:moveTo>
                  <a:lnTo>
                    <a:pt x="2439835" y="3991241"/>
                  </a:lnTo>
                  <a:lnTo>
                    <a:pt x="2439835" y="3666553"/>
                  </a:lnTo>
                  <a:lnTo>
                    <a:pt x="2404046" y="3666553"/>
                  </a:lnTo>
                  <a:lnTo>
                    <a:pt x="2404046" y="3991241"/>
                  </a:lnTo>
                  <a:lnTo>
                    <a:pt x="2368258" y="3991241"/>
                  </a:lnTo>
                  <a:lnTo>
                    <a:pt x="2421940" y="4098594"/>
                  </a:lnTo>
                  <a:lnTo>
                    <a:pt x="2466670" y="4009136"/>
                  </a:lnTo>
                  <a:lnTo>
                    <a:pt x="2475623" y="3991241"/>
                  </a:lnTo>
                  <a:close/>
                </a:path>
                <a:path w="4938394" h="4098925">
                  <a:moveTo>
                    <a:pt x="3825202" y="53682"/>
                  </a:moveTo>
                  <a:lnTo>
                    <a:pt x="3789413" y="35788"/>
                  </a:lnTo>
                  <a:lnTo>
                    <a:pt x="3717836" y="0"/>
                  </a:lnTo>
                  <a:lnTo>
                    <a:pt x="3717836" y="35788"/>
                  </a:lnTo>
                  <a:lnTo>
                    <a:pt x="3393148" y="35788"/>
                  </a:lnTo>
                  <a:lnTo>
                    <a:pt x="3393148" y="71577"/>
                  </a:lnTo>
                  <a:lnTo>
                    <a:pt x="3717836" y="71577"/>
                  </a:lnTo>
                  <a:lnTo>
                    <a:pt x="3717836" y="107365"/>
                  </a:lnTo>
                  <a:lnTo>
                    <a:pt x="3789413" y="71577"/>
                  </a:lnTo>
                  <a:lnTo>
                    <a:pt x="3825202" y="53682"/>
                  </a:lnTo>
                  <a:close/>
                </a:path>
                <a:path w="4938394" h="4098925">
                  <a:moveTo>
                    <a:pt x="4938357" y="2355862"/>
                  </a:moveTo>
                  <a:lnTo>
                    <a:pt x="4902568" y="2355862"/>
                  </a:lnTo>
                  <a:lnTo>
                    <a:pt x="4902568" y="2031174"/>
                  </a:lnTo>
                  <a:lnTo>
                    <a:pt x="4866779" y="2031174"/>
                  </a:lnTo>
                  <a:lnTo>
                    <a:pt x="4866779" y="2355862"/>
                  </a:lnTo>
                  <a:lnTo>
                    <a:pt x="4831004" y="2355862"/>
                  </a:lnTo>
                  <a:lnTo>
                    <a:pt x="4884674" y="2463215"/>
                  </a:lnTo>
                  <a:lnTo>
                    <a:pt x="4929403" y="2373757"/>
                  </a:lnTo>
                  <a:lnTo>
                    <a:pt x="4938357" y="2355862"/>
                  </a:lnTo>
                  <a:close/>
                </a:path>
              </a:pathLst>
            </a:custGeom>
            <a:solidFill>
              <a:srgbClr val="4F6128"/>
            </a:solidFill>
          </p:spPr>
          <p:txBody>
            <a:bodyPr wrap="square" lIns="0" tIns="0" rIns="0" bIns="0" rtlCol="0"/>
            <a:lstStyle/>
            <a:p>
              <a:endParaRPr>
                <a:solidFill>
                  <a:prstClr val="black"/>
                </a:solidFill>
                <a:latin typeface="Calibri"/>
              </a:endParaRPr>
            </a:p>
          </p:txBody>
        </p:sp>
        <p:sp>
          <p:nvSpPr>
            <p:cNvPr id="124" name="object 124"/>
            <p:cNvSpPr/>
            <p:nvPr/>
          </p:nvSpPr>
          <p:spPr>
            <a:xfrm>
              <a:off x="9739288" y="5891070"/>
              <a:ext cx="240297" cy="212325"/>
            </a:xfrm>
            <a:prstGeom prst="rect">
              <a:avLst/>
            </a:prstGeom>
            <a:blipFill>
              <a:blip r:embed="rId50" cstate="print"/>
              <a:stretch>
                <a:fillRect/>
              </a:stretch>
            </a:blipFill>
          </p:spPr>
          <p:txBody>
            <a:bodyPr wrap="square" lIns="0" tIns="0" rIns="0" bIns="0" rtlCol="0"/>
            <a:lstStyle/>
            <a:p>
              <a:endParaRPr>
                <a:solidFill>
                  <a:prstClr val="black"/>
                </a:solidFill>
                <a:latin typeface="Calibri"/>
              </a:endParaRPr>
            </a:p>
          </p:txBody>
        </p:sp>
        <p:sp>
          <p:nvSpPr>
            <p:cNvPr id="125" name="object 125"/>
            <p:cNvSpPr/>
            <p:nvPr/>
          </p:nvSpPr>
          <p:spPr>
            <a:xfrm>
              <a:off x="11472840" y="5866319"/>
              <a:ext cx="212325" cy="240297"/>
            </a:xfrm>
            <a:prstGeom prst="rect">
              <a:avLst/>
            </a:prstGeom>
            <a:blipFill>
              <a:blip r:embed="rId51" cstate="print"/>
              <a:stretch>
                <a:fillRect/>
              </a:stretch>
            </a:blipFill>
          </p:spPr>
          <p:txBody>
            <a:bodyPr wrap="square" lIns="0" tIns="0" rIns="0" bIns="0" rtlCol="0"/>
            <a:lstStyle/>
            <a:p>
              <a:endParaRPr>
                <a:solidFill>
                  <a:prstClr val="black"/>
                </a:solidFill>
                <a:latin typeface="Calibri"/>
              </a:endParaRPr>
            </a:p>
          </p:txBody>
        </p:sp>
        <p:sp>
          <p:nvSpPr>
            <p:cNvPr id="126" name="object 126"/>
            <p:cNvSpPr/>
            <p:nvPr/>
          </p:nvSpPr>
          <p:spPr>
            <a:xfrm>
              <a:off x="125605" y="11553237"/>
              <a:ext cx="4491036" cy="443020"/>
            </a:xfrm>
            <a:prstGeom prst="rect">
              <a:avLst/>
            </a:prstGeom>
            <a:blipFill>
              <a:blip r:embed="rId52" cstate="print"/>
              <a:stretch>
                <a:fillRect/>
              </a:stretch>
            </a:blipFill>
          </p:spPr>
          <p:txBody>
            <a:bodyPr wrap="square" lIns="0" tIns="0" rIns="0" bIns="0" rtlCol="0"/>
            <a:lstStyle/>
            <a:p>
              <a:endParaRPr>
                <a:solidFill>
                  <a:prstClr val="black"/>
                </a:solidFill>
                <a:latin typeface="Calibri"/>
              </a:endParaRPr>
            </a:p>
          </p:txBody>
        </p:sp>
        <p:sp>
          <p:nvSpPr>
            <p:cNvPr id="127" name="object 127"/>
            <p:cNvSpPr/>
            <p:nvPr/>
          </p:nvSpPr>
          <p:spPr>
            <a:xfrm>
              <a:off x="125605" y="11553237"/>
              <a:ext cx="4491355" cy="443230"/>
            </a:xfrm>
            <a:custGeom>
              <a:avLst/>
              <a:gdLst/>
              <a:ahLst/>
              <a:cxnLst/>
              <a:rect l="l" t="t" r="r" b="b"/>
              <a:pathLst>
                <a:path w="4491355" h="443229">
                  <a:moveTo>
                    <a:pt x="0" y="73836"/>
                  </a:moveTo>
                  <a:lnTo>
                    <a:pt x="5802" y="45089"/>
                  </a:lnTo>
                  <a:lnTo>
                    <a:pt x="21626" y="21620"/>
                  </a:lnTo>
                  <a:lnTo>
                    <a:pt x="45096" y="5800"/>
                  </a:lnTo>
                  <a:lnTo>
                    <a:pt x="73836" y="0"/>
                  </a:lnTo>
                  <a:lnTo>
                    <a:pt x="4417200" y="0"/>
                  </a:lnTo>
                  <a:lnTo>
                    <a:pt x="4445947" y="5800"/>
                  </a:lnTo>
                  <a:lnTo>
                    <a:pt x="4469416" y="21620"/>
                  </a:lnTo>
                  <a:lnTo>
                    <a:pt x="4485236" y="45089"/>
                  </a:lnTo>
                  <a:lnTo>
                    <a:pt x="4491036" y="73836"/>
                  </a:lnTo>
                  <a:lnTo>
                    <a:pt x="4491036" y="369183"/>
                  </a:lnTo>
                  <a:lnTo>
                    <a:pt x="4485236" y="397930"/>
                  </a:lnTo>
                  <a:lnTo>
                    <a:pt x="4469416" y="421400"/>
                  </a:lnTo>
                  <a:lnTo>
                    <a:pt x="4445947" y="437220"/>
                  </a:lnTo>
                  <a:lnTo>
                    <a:pt x="4417200" y="443020"/>
                  </a:lnTo>
                  <a:lnTo>
                    <a:pt x="73836" y="443020"/>
                  </a:lnTo>
                  <a:lnTo>
                    <a:pt x="45096" y="437220"/>
                  </a:lnTo>
                  <a:lnTo>
                    <a:pt x="21626" y="421400"/>
                  </a:lnTo>
                  <a:lnTo>
                    <a:pt x="5802" y="397930"/>
                  </a:lnTo>
                  <a:lnTo>
                    <a:pt x="0" y="369183"/>
                  </a:lnTo>
                  <a:lnTo>
                    <a:pt x="0" y="73836"/>
                  </a:lnTo>
                  <a:close/>
                </a:path>
              </a:pathLst>
            </a:custGeom>
            <a:ln w="11928">
              <a:solidFill>
                <a:srgbClr val="4F6128"/>
              </a:solidFill>
            </a:ln>
          </p:spPr>
          <p:txBody>
            <a:bodyPr wrap="square" lIns="0" tIns="0" rIns="0" bIns="0" rtlCol="0"/>
            <a:lstStyle/>
            <a:p>
              <a:endParaRPr>
                <a:solidFill>
                  <a:prstClr val="black"/>
                </a:solidFill>
                <a:latin typeface="Calibri"/>
              </a:endParaRPr>
            </a:p>
          </p:txBody>
        </p:sp>
        <p:sp>
          <p:nvSpPr>
            <p:cNvPr id="128" name="object 128"/>
            <p:cNvSpPr/>
            <p:nvPr/>
          </p:nvSpPr>
          <p:spPr>
            <a:xfrm>
              <a:off x="554669" y="11593674"/>
              <a:ext cx="3646149" cy="421191"/>
            </a:xfrm>
            <a:prstGeom prst="rect">
              <a:avLst/>
            </a:prstGeom>
            <a:blipFill>
              <a:blip r:embed="rId53" cstate="print"/>
              <a:stretch>
                <a:fillRect/>
              </a:stretch>
            </a:blipFill>
          </p:spPr>
          <p:txBody>
            <a:bodyPr wrap="square" lIns="0" tIns="0" rIns="0" bIns="0" rtlCol="0"/>
            <a:lstStyle/>
            <a:p>
              <a:endParaRPr>
                <a:solidFill>
                  <a:prstClr val="black"/>
                </a:solidFill>
                <a:latin typeface="Calibri"/>
              </a:endParaRPr>
            </a:p>
          </p:txBody>
        </p:sp>
      </p:grpSp>
      <p:sp>
        <p:nvSpPr>
          <p:cNvPr id="129" name="object 129"/>
          <p:cNvSpPr txBox="1"/>
          <p:nvPr/>
        </p:nvSpPr>
        <p:spPr>
          <a:xfrm>
            <a:off x="1085810" y="11629940"/>
            <a:ext cx="3420745" cy="244298"/>
          </a:xfrm>
          <a:prstGeom prst="rect">
            <a:avLst/>
          </a:prstGeom>
        </p:spPr>
        <p:txBody>
          <a:bodyPr vert="horz" wrap="square" lIns="0" tIns="13335" rIns="0" bIns="0" rtlCol="0">
            <a:spAutoFit/>
          </a:bodyPr>
          <a:lstStyle/>
          <a:p>
            <a:pPr marL="12700">
              <a:spcBef>
                <a:spcPts val="105"/>
              </a:spcBef>
            </a:pPr>
            <a:r>
              <a:rPr sz="1500" b="1" spc="-15" dirty="0">
                <a:solidFill>
                  <a:srgbClr val="202911"/>
                </a:solidFill>
                <a:latin typeface="Calibri"/>
                <a:cs typeface="Calibri"/>
              </a:rPr>
              <a:t>Városi </a:t>
            </a:r>
            <a:r>
              <a:rPr sz="1500" b="1" spc="-10" dirty="0">
                <a:solidFill>
                  <a:srgbClr val="202911"/>
                </a:solidFill>
                <a:latin typeface="Calibri"/>
                <a:cs typeface="Calibri"/>
              </a:rPr>
              <a:t>zöldfelületek </a:t>
            </a:r>
            <a:r>
              <a:rPr sz="1500" b="1" spc="-5" dirty="0">
                <a:solidFill>
                  <a:srgbClr val="202911"/>
                </a:solidFill>
                <a:latin typeface="Calibri"/>
                <a:cs typeface="Calibri"/>
              </a:rPr>
              <a:t>minőségének</a:t>
            </a:r>
            <a:r>
              <a:rPr sz="1500" b="1" spc="-35" dirty="0">
                <a:solidFill>
                  <a:srgbClr val="202911"/>
                </a:solidFill>
                <a:latin typeface="Calibri"/>
                <a:cs typeface="Calibri"/>
              </a:rPr>
              <a:t> </a:t>
            </a:r>
            <a:r>
              <a:rPr sz="1500" b="1" spc="-5" dirty="0">
                <a:solidFill>
                  <a:srgbClr val="202911"/>
                </a:solidFill>
                <a:latin typeface="Calibri"/>
                <a:cs typeface="Calibri"/>
              </a:rPr>
              <a:t>növelése</a:t>
            </a:r>
            <a:endParaRPr sz="1500">
              <a:solidFill>
                <a:prstClr val="black"/>
              </a:solidFill>
              <a:latin typeface="Calibri"/>
              <a:cs typeface="Calibri"/>
            </a:endParaRPr>
          </a:p>
        </p:txBody>
      </p:sp>
      <p:sp>
        <p:nvSpPr>
          <p:cNvPr id="130" name="object 130"/>
          <p:cNvSpPr/>
          <p:nvPr/>
        </p:nvSpPr>
        <p:spPr>
          <a:xfrm>
            <a:off x="5211356" y="11549420"/>
            <a:ext cx="4627378" cy="471886"/>
          </a:xfrm>
          <a:prstGeom prst="rect">
            <a:avLst/>
          </a:prstGeom>
          <a:blipFill>
            <a:blip r:embed="rId54" cstate="print"/>
            <a:stretch>
              <a:fillRect/>
            </a:stretch>
          </a:blipFill>
        </p:spPr>
        <p:txBody>
          <a:bodyPr wrap="square" lIns="0" tIns="0" rIns="0" bIns="0" rtlCol="0"/>
          <a:lstStyle/>
          <a:p>
            <a:endParaRPr>
              <a:solidFill>
                <a:prstClr val="black"/>
              </a:solidFill>
              <a:latin typeface="Calibri"/>
            </a:endParaRPr>
          </a:p>
        </p:txBody>
      </p:sp>
      <p:sp>
        <p:nvSpPr>
          <p:cNvPr id="131" name="object 131"/>
          <p:cNvSpPr txBox="1"/>
          <p:nvPr/>
        </p:nvSpPr>
        <p:spPr>
          <a:xfrm>
            <a:off x="5317045" y="11635964"/>
            <a:ext cx="4405630" cy="244298"/>
          </a:xfrm>
          <a:prstGeom prst="rect">
            <a:avLst/>
          </a:prstGeom>
        </p:spPr>
        <p:txBody>
          <a:bodyPr vert="horz" wrap="square" lIns="0" tIns="13335" rIns="0" bIns="0" rtlCol="0">
            <a:spAutoFit/>
          </a:bodyPr>
          <a:lstStyle/>
          <a:p>
            <a:pPr marL="12700">
              <a:spcBef>
                <a:spcPts val="105"/>
              </a:spcBef>
            </a:pPr>
            <a:r>
              <a:rPr sz="1500" b="1" dirty="0">
                <a:solidFill>
                  <a:srgbClr val="202911"/>
                </a:solidFill>
                <a:latin typeface="Calibri"/>
                <a:cs typeface="Calibri"/>
              </a:rPr>
              <a:t>Őshonos </a:t>
            </a:r>
            <a:r>
              <a:rPr sz="1500" b="1" spc="-10" dirty="0">
                <a:solidFill>
                  <a:srgbClr val="202911"/>
                </a:solidFill>
                <a:latin typeface="Calibri"/>
                <a:cs typeface="Calibri"/>
              </a:rPr>
              <a:t>növényfajok </a:t>
            </a:r>
            <a:r>
              <a:rPr sz="1500" b="1" spc="-5" dirty="0">
                <a:solidFill>
                  <a:srgbClr val="202911"/>
                </a:solidFill>
                <a:latin typeface="Calibri"/>
                <a:cs typeface="Calibri"/>
              </a:rPr>
              <a:t>alkalmazása és alkalmazhatósága</a:t>
            </a:r>
            <a:endParaRPr sz="1500">
              <a:solidFill>
                <a:prstClr val="black"/>
              </a:solidFill>
              <a:latin typeface="Calibri"/>
              <a:cs typeface="Calibri"/>
            </a:endParaRPr>
          </a:p>
        </p:txBody>
      </p:sp>
      <p:grpSp>
        <p:nvGrpSpPr>
          <p:cNvPr id="132" name="object 132"/>
          <p:cNvGrpSpPr/>
          <p:nvPr/>
        </p:nvGrpSpPr>
        <p:grpSpPr>
          <a:xfrm>
            <a:off x="549982" y="16495524"/>
            <a:ext cx="4074160" cy="689610"/>
            <a:chOff x="124532" y="16495524"/>
            <a:chExt cx="4074160" cy="689610"/>
          </a:xfrm>
        </p:grpSpPr>
        <p:sp>
          <p:nvSpPr>
            <p:cNvPr id="133" name="object 133"/>
            <p:cNvSpPr/>
            <p:nvPr/>
          </p:nvSpPr>
          <p:spPr>
            <a:xfrm>
              <a:off x="124532" y="16495524"/>
              <a:ext cx="801229" cy="343179"/>
            </a:xfrm>
            <a:prstGeom prst="rect">
              <a:avLst/>
            </a:prstGeom>
            <a:blipFill>
              <a:blip r:embed="rId55" cstate="print"/>
              <a:stretch>
                <a:fillRect/>
              </a:stretch>
            </a:blipFill>
          </p:spPr>
          <p:txBody>
            <a:bodyPr wrap="square" lIns="0" tIns="0" rIns="0" bIns="0" rtlCol="0"/>
            <a:lstStyle/>
            <a:p>
              <a:endParaRPr>
                <a:solidFill>
                  <a:prstClr val="black"/>
                </a:solidFill>
                <a:latin typeface="Calibri"/>
              </a:endParaRPr>
            </a:p>
          </p:txBody>
        </p:sp>
        <p:sp>
          <p:nvSpPr>
            <p:cNvPr id="134" name="object 134"/>
            <p:cNvSpPr/>
            <p:nvPr/>
          </p:nvSpPr>
          <p:spPr>
            <a:xfrm>
              <a:off x="853833" y="16495524"/>
              <a:ext cx="922183" cy="343179"/>
            </a:xfrm>
            <a:prstGeom prst="rect">
              <a:avLst/>
            </a:prstGeom>
            <a:blipFill>
              <a:blip r:embed="rId56" cstate="print"/>
              <a:stretch>
                <a:fillRect/>
              </a:stretch>
            </a:blipFill>
          </p:spPr>
          <p:txBody>
            <a:bodyPr wrap="square" lIns="0" tIns="0" rIns="0" bIns="0" rtlCol="0"/>
            <a:lstStyle/>
            <a:p>
              <a:endParaRPr>
                <a:solidFill>
                  <a:prstClr val="black"/>
                </a:solidFill>
                <a:latin typeface="Calibri"/>
              </a:endParaRPr>
            </a:p>
          </p:txBody>
        </p:sp>
        <p:sp>
          <p:nvSpPr>
            <p:cNvPr id="135" name="object 135"/>
            <p:cNvSpPr/>
            <p:nvPr/>
          </p:nvSpPr>
          <p:spPr>
            <a:xfrm>
              <a:off x="1704804" y="16495524"/>
              <a:ext cx="668824" cy="343179"/>
            </a:xfrm>
            <a:prstGeom prst="rect">
              <a:avLst/>
            </a:prstGeom>
            <a:blipFill>
              <a:blip r:embed="rId57" cstate="print"/>
              <a:stretch>
                <a:fillRect/>
              </a:stretch>
            </a:blipFill>
          </p:spPr>
          <p:txBody>
            <a:bodyPr wrap="square" lIns="0" tIns="0" rIns="0" bIns="0" rtlCol="0"/>
            <a:lstStyle/>
            <a:p>
              <a:endParaRPr>
                <a:solidFill>
                  <a:prstClr val="black"/>
                </a:solidFill>
                <a:latin typeface="Calibri"/>
              </a:endParaRPr>
            </a:p>
          </p:txBody>
        </p:sp>
        <p:sp>
          <p:nvSpPr>
            <p:cNvPr id="136" name="object 136"/>
            <p:cNvSpPr/>
            <p:nvPr/>
          </p:nvSpPr>
          <p:spPr>
            <a:xfrm>
              <a:off x="2170011" y="16495524"/>
              <a:ext cx="250847" cy="343179"/>
            </a:xfrm>
            <a:prstGeom prst="rect">
              <a:avLst/>
            </a:prstGeom>
            <a:blipFill>
              <a:blip r:embed="rId58" cstate="print"/>
              <a:stretch>
                <a:fillRect/>
              </a:stretch>
            </a:blipFill>
          </p:spPr>
          <p:txBody>
            <a:bodyPr wrap="square" lIns="0" tIns="0" rIns="0" bIns="0" rtlCol="0"/>
            <a:lstStyle/>
            <a:p>
              <a:endParaRPr>
                <a:solidFill>
                  <a:prstClr val="black"/>
                </a:solidFill>
                <a:latin typeface="Calibri"/>
              </a:endParaRPr>
            </a:p>
          </p:txBody>
        </p:sp>
        <p:sp>
          <p:nvSpPr>
            <p:cNvPr id="137" name="object 137"/>
            <p:cNvSpPr/>
            <p:nvPr/>
          </p:nvSpPr>
          <p:spPr>
            <a:xfrm>
              <a:off x="2217248" y="16495524"/>
              <a:ext cx="721786" cy="343179"/>
            </a:xfrm>
            <a:prstGeom prst="rect">
              <a:avLst/>
            </a:prstGeom>
            <a:blipFill>
              <a:blip r:embed="rId59" cstate="print"/>
              <a:stretch>
                <a:fillRect/>
              </a:stretch>
            </a:blipFill>
          </p:spPr>
          <p:txBody>
            <a:bodyPr wrap="square" lIns="0" tIns="0" rIns="0" bIns="0" rtlCol="0"/>
            <a:lstStyle/>
            <a:p>
              <a:endParaRPr>
                <a:solidFill>
                  <a:prstClr val="black"/>
                </a:solidFill>
                <a:latin typeface="Calibri"/>
              </a:endParaRPr>
            </a:p>
          </p:txBody>
        </p:sp>
        <p:sp>
          <p:nvSpPr>
            <p:cNvPr id="138" name="object 138"/>
            <p:cNvSpPr/>
            <p:nvPr/>
          </p:nvSpPr>
          <p:spPr>
            <a:xfrm>
              <a:off x="2867822" y="16495524"/>
              <a:ext cx="953674" cy="343179"/>
            </a:xfrm>
            <a:prstGeom prst="rect">
              <a:avLst/>
            </a:prstGeom>
            <a:blipFill>
              <a:blip r:embed="rId60" cstate="print"/>
              <a:stretch>
                <a:fillRect/>
              </a:stretch>
            </a:blipFill>
          </p:spPr>
          <p:txBody>
            <a:bodyPr wrap="square" lIns="0" tIns="0" rIns="0" bIns="0" rtlCol="0"/>
            <a:lstStyle/>
            <a:p>
              <a:endParaRPr>
                <a:solidFill>
                  <a:prstClr val="black"/>
                </a:solidFill>
                <a:latin typeface="Calibri"/>
              </a:endParaRPr>
            </a:p>
          </p:txBody>
        </p:sp>
        <p:sp>
          <p:nvSpPr>
            <p:cNvPr id="139" name="object 139"/>
            <p:cNvSpPr/>
            <p:nvPr/>
          </p:nvSpPr>
          <p:spPr>
            <a:xfrm>
              <a:off x="2352516" y="16841925"/>
              <a:ext cx="714629" cy="343179"/>
            </a:xfrm>
            <a:prstGeom prst="rect">
              <a:avLst/>
            </a:prstGeom>
            <a:blipFill>
              <a:blip r:embed="rId61" cstate="print"/>
              <a:stretch>
                <a:fillRect/>
              </a:stretch>
            </a:blipFill>
          </p:spPr>
          <p:txBody>
            <a:bodyPr wrap="square" lIns="0" tIns="0" rIns="0" bIns="0" rtlCol="0"/>
            <a:lstStyle/>
            <a:p>
              <a:endParaRPr>
                <a:solidFill>
                  <a:prstClr val="black"/>
                </a:solidFill>
                <a:latin typeface="Calibri"/>
              </a:endParaRPr>
            </a:p>
          </p:txBody>
        </p:sp>
        <p:sp>
          <p:nvSpPr>
            <p:cNvPr id="140" name="object 140"/>
            <p:cNvSpPr/>
            <p:nvPr/>
          </p:nvSpPr>
          <p:spPr>
            <a:xfrm>
              <a:off x="2907185" y="16841925"/>
              <a:ext cx="711766" cy="343179"/>
            </a:xfrm>
            <a:prstGeom prst="rect">
              <a:avLst/>
            </a:prstGeom>
            <a:blipFill>
              <a:blip r:embed="rId62" cstate="print"/>
              <a:stretch>
                <a:fillRect/>
              </a:stretch>
            </a:blipFill>
          </p:spPr>
          <p:txBody>
            <a:bodyPr wrap="square" lIns="0" tIns="0" rIns="0" bIns="0" rtlCol="0"/>
            <a:lstStyle/>
            <a:p>
              <a:endParaRPr>
                <a:solidFill>
                  <a:prstClr val="black"/>
                </a:solidFill>
                <a:latin typeface="Calibri"/>
              </a:endParaRPr>
            </a:p>
          </p:txBody>
        </p:sp>
        <p:sp>
          <p:nvSpPr>
            <p:cNvPr id="141" name="object 141"/>
            <p:cNvSpPr/>
            <p:nvPr/>
          </p:nvSpPr>
          <p:spPr>
            <a:xfrm>
              <a:off x="3458993" y="16841925"/>
              <a:ext cx="739679" cy="343179"/>
            </a:xfrm>
            <a:prstGeom prst="rect">
              <a:avLst/>
            </a:prstGeom>
            <a:blipFill>
              <a:blip r:embed="rId63" cstate="print"/>
              <a:stretch>
                <a:fillRect/>
              </a:stretch>
            </a:blipFill>
          </p:spPr>
          <p:txBody>
            <a:bodyPr wrap="square" lIns="0" tIns="0" rIns="0" bIns="0" rtlCol="0"/>
            <a:lstStyle/>
            <a:p>
              <a:endParaRPr>
                <a:solidFill>
                  <a:prstClr val="black"/>
                </a:solidFill>
                <a:latin typeface="Calibri"/>
              </a:endParaRPr>
            </a:p>
          </p:txBody>
        </p:sp>
      </p:grpSp>
      <p:sp>
        <p:nvSpPr>
          <p:cNvPr id="142" name="object 142"/>
          <p:cNvSpPr txBox="1"/>
          <p:nvPr/>
        </p:nvSpPr>
        <p:spPr>
          <a:xfrm>
            <a:off x="633760" y="15831953"/>
            <a:ext cx="5674995" cy="1444498"/>
          </a:xfrm>
          <a:prstGeom prst="rect">
            <a:avLst/>
          </a:prstGeom>
        </p:spPr>
        <p:txBody>
          <a:bodyPr vert="horz" wrap="square" lIns="0" tIns="25400" rIns="0" bIns="0" rtlCol="0">
            <a:spAutoFit/>
          </a:bodyPr>
          <a:lstStyle/>
          <a:p>
            <a:pPr marL="12700" marR="5080" algn="just">
              <a:lnSpc>
                <a:spcPct val="94500"/>
              </a:lnSpc>
              <a:spcBef>
                <a:spcPts val="200"/>
              </a:spcBef>
            </a:pPr>
            <a:r>
              <a:rPr sz="1200" b="1" i="1" spc="10" dirty="0">
                <a:solidFill>
                  <a:srgbClr val="4F6128"/>
                </a:solidFill>
                <a:latin typeface="Calibri"/>
                <a:cs typeface="Calibri"/>
              </a:rPr>
              <a:t>A </a:t>
            </a:r>
            <a:r>
              <a:rPr sz="1200" b="1" i="1" dirty="0">
                <a:solidFill>
                  <a:srgbClr val="4F6128"/>
                </a:solidFill>
                <a:latin typeface="Calibri"/>
                <a:cs typeface="Calibri"/>
              </a:rPr>
              <a:t>zöld hálózat elmélete tájökológiában </a:t>
            </a:r>
            <a:r>
              <a:rPr sz="1200" b="1" i="1" spc="5" dirty="0">
                <a:solidFill>
                  <a:srgbClr val="4F6128"/>
                </a:solidFill>
                <a:latin typeface="Calibri"/>
                <a:cs typeface="Calibri"/>
              </a:rPr>
              <a:t>már </a:t>
            </a:r>
            <a:r>
              <a:rPr sz="1200" b="1" i="1" dirty="0">
                <a:solidFill>
                  <a:srgbClr val="4F6128"/>
                </a:solidFill>
                <a:latin typeface="Calibri"/>
                <a:cs typeface="Calibri"/>
              </a:rPr>
              <a:t>régóta </a:t>
            </a:r>
            <a:r>
              <a:rPr sz="1200" b="1" i="1" spc="5" dirty="0">
                <a:solidFill>
                  <a:srgbClr val="4F6128"/>
                </a:solidFill>
                <a:latin typeface="Calibri"/>
                <a:cs typeface="Calibri"/>
              </a:rPr>
              <a:t>ismert. </a:t>
            </a:r>
            <a:r>
              <a:rPr sz="1200" b="1" i="1" spc="10" dirty="0">
                <a:solidFill>
                  <a:srgbClr val="4F6128"/>
                </a:solidFill>
                <a:latin typeface="Calibri"/>
                <a:cs typeface="Calibri"/>
              </a:rPr>
              <a:t>A </a:t>
            </a:r>
            <a:r>
              <a:rPr sz="1200" b="1" i="1" dirty="0">
                <a:solidFill>
                  <a:srgbClr val="4F6128"/>
                </a:solidFill>
                <a:latin typeface="Calibri"/>
                <a:cs typeface="Calibri"/>
              </a:rPr>
              <a:t>települési környezetben  </a:t>
            </a:r>
            <a:r>
              <a:rPr sz="1200" b="1" i="1" spc="5" dirty="0">
                <a:solidFill>
                  <a:srgbClr val="4F6128"/>
                </a:solidFill>
                <a:latin typeface="Calibri"/>
                <a:cs typeface="Calibri"/>
              </a:rPr>
              <a:t>ugyanolyan</a:t>
            </a:r>
            <a:r>
              <a:rPr sz="1200" b="1" i="1" spc="280" dirty="0">
                <a:solidFill>
                  <a:srgbClr val="4F6128"/>
                </a:solidFill>
                <a:latin typeface="Calibri"/>
                <a:cs typeface="Calibri"/>
              </a:rPr>
              <a:t> </a:t>
            </a:r>
            <a:r>
              <a:rPr sz="1200" b="1" i="1" dirty="0">
                <a:solidFill>
                  <a:srgbClr val="4F6128"/>
                </a:solidFill>
                <a:latin typeface="Calibri"/>
                <a:cs typeface="Calibri"/>
              </a:rPr>
              <a:t>fontos zöld területek összekapcsolása. </a:t>
            </a:r>
            <a:r>
              <a:rPr sz="1200" b="1" i="1" spc="10" dirty="0">
                <a:solidFill>
                  <a:srgbClr val="4F6128"/>
                </a:solidFill>
                <a:latin typeface="Calibri"/>
                <a:cs typeface="Calibri"/>
              </a:rPr>
              <a:t>A </a:t>
            </a:r>
            <a:r>
              <a:rPr sz="1200" b="1" i="1" spc="5" dirty="0">
                <a:solidFill>
                  <a:srgbClr val="4F6128"/>
                </a:solidFill>
                <a:latin typeface="Calibri"/>
                <a:cs typeface="Calibri"/>
              </a:rPr>
              <a:t>botanikus  </a:t>
            </a:r>
            <a:r>
              <a:rPr sz="1200" b="1" i="1" spc="-5" dirty="0">
                <a:solidFill>
                  <a:srgbClr val="4F6128"/>
                </a:solidFill>
                <a:latin typeface="Calibri"/>
                <a:cs typeface="Calibri"/>
              </a:rPr>
              <a:t>kertek </a:t>
            </a:r>
            <a:r>
              <a:rPr sz="1200" b="1" i="1" spc="10" dirty="0">
                <a:solidFill>
                  <a:srgbClr val="4F6128"/>
                </a:solidFill>
                <a:latin typeface="Calibri"/>
                <a:cs typeface="Calibri"/>
              </a:rPr>
              <a:t>a </a:t>
            </a:r>
            <a:r>
              <a:rPr sz="1200" b="1" i="1" dirty="0">
                <a:solidFill>
                  <a:srgbClr val="4F6128"/>
                </a:solidFill>
                <a:latin typeface="Calibri"/>
                <a:cs typeface="Calibri"/>
              </a:rPr>
              <a:t>hálózat  </a:t>
            </a:r>
            <a:r>
              <a:rPr sz="1200" b="1" i="1" spc="5" dirty="0">
                <a:solidFill>
                  <a:srgbClr val="4F6128"/>
                </a:solidFill>
                <a:latin typeface="Calibri"/>
                <a:cs typeface="Calibri"/>
              </a:rPr>
              <a:t>kiemelkedő</a:t>
            </a:r>
            <a:r>
              <a:rPr sz="1200" b="1" i="1" spc="130" dirty="0">
                <a:solidFill>
                  <a:srgbClr val="4F6128"/>
                </a:solidFill>
                <a:latin typeface="Calibri"/>
                <a:cs typeface="Calibri"/>
              </a:rPr>
              <a:t> </a:t>
            </a:r>
            <a:r>
              <a:rPr sz="1200" b="1" i="1" dirty="0">
                <a:solidFill>
                  <a:srgbClr val="4F6128"/>
                </a:solidFill>
                <a:latin typeface="Calibri"/>
                <a:cs typeface="Calibri"/>
              </a:rPr>
              <a:t>részei,</a:t>
            </a:r>
            <a:r>
              <a:rPr sz="1200" b="1" i="1" spc="135" dirty="0">
                <a:solidFill>
                  <a:srgbClr val="4F6128"/>
                </a:solidFill>
                <a:latin typeface="Calibri"/>
                <a:cs typeface="Calibri"/>
              </a:rPr>
              <a:t> </a:t>
            </a:r>
            <a:r>
              <a:rPr sz="1200" b="1" i="1" spc="5" dirty="0">
                <a:solidFill>
                  <a:srgbClr val="4F6128"/>
                </a:solidFill>
                <a:latin typeface="Calibri"/>
                <a:cs typeface="Calibri"/>
              </a:rPr>
              <a:t>mivel</a:t>
            </a:r>
            <a:r>
              <a:rPr sz="1200" b="1" i="1" spc="130" dirty="0">
                <a:solidFill>
                  <a:srgbClr val="4F6128"/>
                </a:solidFill>
                <a:latin typeface="Calibri"/>
                <a:cs typeface="Calibri"/>
              </a:rPr>
              <a:t> </a:t>
            </a:r>
            <a:r>
              <a:rPr sz="1200" b="1" i="1" spc="5" dirty="0">
                <a:solidFill>
                  <a:srgbClr val="4F6128"/>
                </a:solidFill>
                <a:latin typeface="Calibri"/>
                <a:cs typeface="Calibri"/>
              </a:rPr>
              <a:t>jó</a:t>
            </a:r>
            <a:r>
              <a:rPr sz="1200" b="1" i="1" spc="130" dirty="0">
                <a:solidFill>
                  <a:srgbClr val="4F6128"/>
                </a:solidFill>
                <a:latin typeface="Calibri"/>
                <a:cs typeface="Calibri"/>
              </a:rPr>
              <a:t> </a:t>
            </a:r>
            <a:r>
              <a:rPr sz="1200" b="1" i="1" spc="5" dirty="0">
                <a:solidFill>
                  <a:srgbClr val="4F6128"/>
                </a:solidFill>
                <a:latin typeface="Calibri"/>
                <a:cs typeface="Calibri"/>
              </a:rPr>
              <a:t>minőségű,</a:t>
            </a:r>
            <a:r>
              <a:rPr sz="1200" b="1" i="1" spc="140" dirty="0">
                <a:solidFill>
                  <a:srgbClr val="4F6128"/>
                </a:solidFill>
                <a:latin typeface="Calibri"/>
                <a:cs typeface="Calibri"/>
              </a:rPr>
              <a:t> </a:t>
            </a:r>
            <a:r>
              <a:rPr sz="1200" b="1" i="1" spc="5" dirty="0">
                <a:solidFill>
                  <a:srgbClr val="4F6128"/>
                </a:solidFill>
                <a:latin typeface="Calibri"/>
                <a:cs typeface="Calibri"/>
              </a:rPr>
              <a:t>biodiverzitás</a:t>
            </a:r>
            <a:r>
              <a:rPr sz="1200" b="1" i="1" spc="135" dirty="0">
                <a:solidFill>
                  <a:srgbClr val="4F6128"/>
                </a:solidFill>
                <a:latin typeface="Calibri"/>
                <a:cs typeface="Calibri"/>
              </a:rPr>
              <a:t> </a:t>
            </a:r>
            <a:r>
              <a:rPr sz="1200" b="1" i="1" spc="5" dirty="0">
                <a:solidFill>
                  <a:srgbClr val="4F6128"/>
                </a:solidFill>
                <a:latin typeface="Calibri"/>
                <a:cs typeface="Calibri"/>
              </a:rPr>
              <a:t>szempontból</a:t>
            </a:r>
            <a:r>
              <a:rPr sz="1200" b="1" i="1" spc="130" dirty="0">
                <a:solidFill>
                  <a:srgbClr val="4F6128"/>
                </a:solidFill>
                <a:latin typeface="Calibri"/>
                <a:cs typeface="Calibri"/>
              </a:rPr>
              <a:t> </a:t>
            </a:r>
            <a:r>
              <a:rPr sz="1200" b="1" i="1" spc="5" dirty="0">
                <a:solidFill>
                  <a:srgbClr val="4F6128"/>
                </a:solidFill>
                <a:latin typeface="Calibri"/>
                <a:cs typeface="Calibri"/>
              </a:rPr>
              <a:t>fajgazdag</a:t>
            </a:r>
            <a:r>
              <a:rPr sz="1200" b="1" i="1" spc="130" dirty="0">
                <a:solidFill>
                  <a:srgbClr val="4F6128"/>
                </a:solidFill>
                <a:latin typeface="Calibri"/>
                <a:cs typeface="Calibri"/>
              </a:rPr>
              <a:t> </a:t>
            </a:r>
            <a:r>
              <a:rPr sz="1200" b="1" i="1" spc="-10" dirty="0">
                <a:solidFill>
                  <a:srgbClr val="4F6128"/>
                </a:solidFill>
                <a:latin typeface="Calibri"/>
                <a:cs typeface="Calibri"/>
              </a:rPr>
              <a:t>„szigetek”.</a:t>
            </a:r>
            <a:endParaRPr sz="1200">
              <a:solidFill>
                <a:prstClr val="black"/>
              </a:solidFill>
              <a:latin typeface="Calibri"/>
              <a:cs typeface="Calibri"/>
            </a:endParaRPr>
          </a:p>
          <a:p>
            <a:endParaRPr sz="1050">
              <a:solidFill>
                <a:prstClr val="black"/>
              </a:solidFill>
              <a:latin typeface="Calibri"/>
              <a:cs typeface="Calibri"/>
            </a:endParaRPr>
          </a:p>
          <a:p>
            <a:pPr marL="12700">
              <a:lnSpc>
                <a:spcPts val="1400"/>
              </a:lnSpc>
              <a:tabLst>
                <a:tab pos="741680" algn="l"/>
                <a:tab pos="1592580" algn="l"/>
                <a:tab pos="2755900" algn="l"/>
                <a:tab pos="3678554" algn="l"/>
                <a:tab pos="4504055" algn="l"/>
                <a:tab pos="5111750" algn="l"/>
              </a:tabLst>
            </a:pPr>
            <a:r>
              <a:rPr sz="1200" b="1" i="1" spc="5" dirty="0">
                <a:solidFill>
                  <a:srgbClr val="4F6128"/>
                </a:solidFill>
                <a:latin typeface="Calibri"/>
                <a:cs typeface="Calibri"/>
              </a:rPr>
              <a:t>Példának	kiválasztva	növény-beporzó	kapcsolatot,	</a:t>
            </a:r>
            <a:r>
              <a:rPr sz="1200" b="1" i="1" dirty="0">
                <a:solidFill>
                  <a:srgbClr val="4F6128"/>
                </a:solidFill>
                <a:latin typeface="Calibri"/>
                <a:cs typeface="Calibri"/>
              </a:rPr>
              <a:t>szeretnénk	</a:t>
            </a:r>
            <a:r>
              <a:rPr sz="1200" b="1" i="1" spc="5" dirty="0">
                <a:solidFill>
                  <a:srgbClr val="4F6128"/>
                </a:solidFill>
                <a:latin typeface="Calibri"/>
                <a:cs typeface="Calibri"/>
              </a:rPr>
              <a:t>néhány	</a:t>
            </a:r>
            <a:r>
              <a:rPr sz="1200" b="1" i="1" dirty="0">
                <a:solidFill>
                  <a:srgbClr val="4F6128"/>
                </a:solidFill>
                <a:latin typeface="Calibri"/>
                <a:cs typeface="Calibri"/>
              </a:rPr>
              <a:t>ízeltlábú</a:t>
            </a:r>
            <a:endParaRPr sz="1200">
              <a:solidFill>
                <a:prstClr val="black"/>
              </a:solidFill>
              <a:latin typeface="Calibri"/>
              <a:cs typeface="Calibri"/>
            </a:endParaRPr>
          </a:p>
          <a:p>
            <a:pPr marL="12700">
              <a:lnSpc>
                <a:spcPts val="1365"/>
              </a:lnSpc>
            </a:pPr>
            <a:r>
              <a:rPr sz="1200" b="1" i="1" spc="5" dirty="0">
                <a:solidFill>
                  <a:srgbClr val="4F6128"/>
                </a:solidFill>
                <a:latin typeface="Calibri"/>
                <a:cs typeface="Calibri"/>
              </a:rPr>
              <a:t>rovarcsoport szempontból megmutatni </a:t>
            </a:r>
            <a:r>
              <a:rPr sz="1200" b="1" i="1" spc="10" dirty="0">
                <a:solidFill>
                  <a:srgbClr val="4F6128"/>
                </a:solidFill>
                <a:latin typeface="Calibri"/>
                <a:cs typeface="Calibri"/>
              </a:rPr>
              <a:t>a </a:t>
            </a:r>
            <a:r>
              <a:rPr sz="1200" b="1" i="1" spc="5" dirty="0">
                <a:solidFill>
                  <a:srgbClr val="4F6128"/>
                </a:solidFill>
                <a:latin typeface="Calibri"/>
                <a:cs typeface="Calibri"/>
              </a:rPr>
              <a:t>botanikus </a:t>
            </a:r>
            <a:r>
              <a:rPr sz="1200" b="1" i="1" spc="-5" dirty="0">
                <a:solidFill>
                  <a:srgbClr val="4F6128"/>
                </a:solidFill>
                <a:latin typeface="Calibri"/>
                <a:cs typeface="Calibri"/>
              </a:rPr>
              <a:t>kertek </a:t>
            </a:r>
            <a:r>
              <a:rPr sz="1200" b="1" i="1" dirty="0">
                <a:solidFill>
                  <a:srgbClr val="4F6128"/>
                </a:solidFill>
                <a:latin typeface="Calibri"/>
                <a:cs typeface="Calibri"/>
              </a:rPr>
              <a:t>ezt </a:t>
            </a:r>
            <a:r>
              <a:rPr sz="1200" b="1" i="1" spc="10" dirty="0">
                <a:solidFill>
                  <a:srgbClr val="4F6128"/>
                </a:solidFill>
                <a:latin typeface="Calibri"/>
                <a:cs typeface="Calibri"/>
              </a:rPr>
              <a:t>a </a:t>
            </a:r>
            <a:r>
              <a:rPr sz="1200" b="1" i="1" dirty="0">
                <a:solidFill>
                  <a:srgbClr val="4F6128"/>
                </a:solidFill>
                <a:latin typeface="Calibri"/>
                <a:cs typeface="Calibri"/>
              </a:rPr>
              <a:t>tájökológiai</a:t>
            </a:r>
            <a:r>
              <a:rPr sz="1200" b="1" i="1" spc="30" dirty="0">
                <a:solidFill>
                  <a:srgbClr val="4F6128"/>
                </a:solidFill>
                <a:latin typeface="Calibri"/>
                <a:cs typeface="Calibri"/>
              </a:rPr>
              <a:t> </a:t>
            </a:r>
            <a:r>
              <a:rPr sz="1200" b="1" i="1" dirty="0">
                <a:solidFill>
                  <a:srgbClr val="4F6128"/>
                </a:solidFill>
                <a:latin typeface="Calibri"/>
                <a:cs typeface="Calibri"/>
              </a:rPr>
              <a:t>szerepét.</a:t>
            </a:r>
            <a:endParaRPr sz="1200">
              <a:solidFill>
                <a:prstClr val="black"/>
              </a:solidFill>
              <a:latin typeface="Calibri"/>
              <a:cs typeface="Calibri"/>
            </a:endParaRPr>
          </a:p>
          <a:p>
            <a:pPr marL="12700" marR="5715">
              <a:lnSpc>
                <a:spcPts val="1360"/>
              </a:lnSpc>
              <a:spcBef>
                <a:spcPts val="75"/>
              </a:spcBef>
            </a:pPr>
            <a:r>
              <a:rPr sz="1200" b="1" i="1" spc="10" dirty="0">
                <a:solidFill>
                  <a:srgbClr val="4F6128"/>
                </a:solidFill>
                <a:latin typeface="Calibri"/>
                <a:cs typeface="Calibri"/>
              </a:rPr>
              <a:t>A </a:t>
            </a:r>
            <a:r>
              <a:rPr sz="1200" b="1" i="1" dirty="0">
                <a:solidFill>
                  <a:srgbClr val="4F6128"/>
                </a:solidFill>
                <a:latin typeface="Calibri"/>
                <a:cs typeface="Calibri"/>
              </a:rPr>
              <a:t>röpképes </a:t>
            </a:r>
            <a:r>
              <a:rPr sz="1200" b="1" i="1" spc="5" dirty="0">
                <a:solidFill>
                  <a:srgbClr val="4F6128"/>
                </a:solidFill>
                <a:latin typeface="Calibri"/>
                <a:cs typeface="Calibri"/>
              </a:rPr>
              <a:t>beporzók </a:t>
            </a:r>
            <a:r>
              <a:rPr sz="1200" b="1" i="1" dirty="0">
                <a:solidFill>
                  <a:srgbClr val="4F6128"/>
                </a:solidFill>
                <a:latin typeface="Calibri"/>
                <a:cs typeface="Calibri"/>
              </a:rPr>
              <a:t>úgynevezett </a:t>
            </a:r>
            <a:r>
              <a:rPr sz="1200" b="1" i="1" spc="5" dirty="0">
                <a:solidFill>
                  <a:srgbClr val="4F6128"/>
                </a:solidFill>
                <a:latin typeface="Calibri"/>
                <a:cs typeface="Calibri"/>
              </a:rPr>
              <a:t>hasznos repülési sugárral </a:t>
            </a:r>
            <a:r>
              <a:rPr sz="1200" b="1" i="1" dirty="0">
                <a:solidFill>
                  <a:srgbClr val="4F6128"/>
                </a:solidFill>
                <a:latin typeface="Calibri"/>
                <a:cs typeface="Calibri"/>
              </a:rPr>
              <a:t>rendelkeznek, </a:t>
            </a:r>
            <a:r>
              <a:rPr sz="1200" b="1" i="1" spc="10" dirty="0">
                <a:solidFill>
                  <a:srgbClr val="4F6128"/>
                </a:solidFill>
                <a:latin typeface="Calibri"/>
                <a:cs typeface="Calibri"/>
              </a:rPr>
              <a:t>ami </a:t>
            </a:r>
            <a:r>
              <a:rPr sz="1200" b="1" i="1" spc="5" dirty="0">
                <a:solidFill>
                  <a:srgbClr val="4F6128"/>
                </a:solidFill>
                <a:latin typeface="Calibri"/>
                <a:cs typeface="Calibri"/>
              </a:rPr>
              <a:t>mutatja </a:t>
            </a:r>
            <a:r>
              <a:rPr sz="1200" b="1" i="1" spc="280" dirty="0">
                <a:solidFill>
                  <a:srgbClr val="4F6128"/>
                </a:solidFill>
                <a:latin typeface="Calibri"/>
                <a:cs typeface="Calibri"/>
              </a:rPr>
              <a:t> </a:t>
            </a:r>
            <a:r>
              <a:rPr sz="1200" b="1" i="1" dirty="0">
                <a:solidFill>
                  <a:srgbClr val="4F6128"/>
                </a:solidFill>
                <a:latin typeface="Calibri"/>
                <a:cs typeface="Calibri"/>
              </a:rPr>
              <a:t>mekkora terület képesek</a:t>
            </a:r>
            <a:r>
              <a:rPr sz="1200" b="1" i="1" spc="-20" dirty="0">
                <a:solidFill>
                  <a:srgbClr val="4F6128"/>
                </a:solidFill>
                <a:latin typeface="Calibri"/>
                <a:cs typeface="Calibri"/>
              </a:rPr>
              <a:t> </a:t>
            </a:r>
            <a:r>
              <a:rPr sz="1200" b="1" i="1" spc="5" dirty="0">
                <a:solidFill>
                  <a:srgbClr val="4F6128"/>
                </a:solidFill>
                <a:latin typeface="Calibri"/>
                <a:cs typeface="Calibri"/>
              </a:rPr>
              <a:t>bejárni.</a:t>
            </a:r>
            <a:endParaRPr sz="1200">
              <a:solidFill>
                <a:prstClr val="black"/>
              </a:solidFill>
              <a:latin typeface="Calibri"/>
              <a:cs typeface="Calibri"/>
            </a:endParaRPr>
          </a:p>
        </p:txBody>
      </p:sp>
      <p:grpSp>
        <p:nvGrpSpPr>
          <p:cNvPr id="143" name="object 143"/>
          <p:cNvGrpSpPr/>
          <p:nvPr/>
        </p:nvGrpSpPr>
        <p:grpSpPr>
          <a:xfrm>
            <a:off x="552181" y="15245244"/>
            <a:ext cx="5777865" cy="473075"/>
            <a:chOff x="126730" y="15245243"/>
            <a:chExt cx="5777865" cy="473075"/>
          </a:xfrm>
        </p:grpSpPr>
        <p:sp>
          <p:nvSpPr>
            <p:cNvPr id="144" name="object 144"/>
            <p:cNvSpPr/>
            <p:nvPr/>
          </p:nvSpPr>
          <p:spPr>
            <a:xfrm>
              <a:off x="132762" y="15251275"/>
              <a:ext cx="5765704" cy="460912"/>
            </a:xfrm>
            <a:prstGeom prst="rect">
              <a:avLst/>
            </a:prstGeom>
            <a:blipFill>
              <a:blip r:embed="rId64" cstate="print"/>
              <a:stretch>
                <a:fillRect/>
              </a:stretch>
            </a:blipFill>
          </p:spPr>
          <p:txBody>
            <a:bodyPr wrap="square" lIns="0" tIns="0" rIns="0" bIns="0" rtlCol="0"/>
            <a:lstStyle/>
            <a:p>
              <a:endParaRPr>
                <a:solidFill>
                  <a:prstClr val="black"/>
                </a:solidFill>
                <a:latin typeface="Calibri"/>
              </a:endParaRPr>
            </a:p>
          </p:txBody>
        </p:sp>
        <p:sp>
          <p:nvSpPr>
            <p:cNvPr id="145" name="object 145"/>
            <p:cNvSpPr/>
            <p:nvPr/>
          </p:nvSpPr>
          <p:spPr>
            <a:xfrm>
              <a:off x="132762" y="15251275"/>
              <a:ext cx="5765800" cy="461009"/>
            </a:xfrm>
            <a:custGeom>
              <a:avLst/>
              <a:gdLst/>
              <a:ahLst/>
              <a:cxnLst/>
              <a:rect l="l" t="t" r="r" b="b"/>
              <a:pathLst>
                <a:path w="5765800" h="461009">
                  <a:moveTo>
                    <a:pt x="0" y="76818"/>
                  </a:moveTo>
                  <a:lnTo>
                    <a:pt x="6037" y="46926"/>
                  </a:lnTo>
                  <a:lnTo>
                    <a:pt x="22500" y="22507"/>
                  </a:lnTo>
                  <a:lnTo>
                    <a:pt x="46918" y="6039"/>
                  </a:lnTo>
                  <a:lnTo>
                    <a:pt x="76818" y="0"/>
                  </a:lnTo>
                  <a:lnTo>
                    <a:pt x="5688885" y="0"/>
                  </a:lnTo>
                  <a:lnTo>
                    <a:pt x="5718778" y="6039"/>
                  </a:lnTo>
                  <a:lnTo>
                    <a:pt x="5743196" y="22507"/>
                  </a:lnTo>
                  <a:lnTo>
                    <a:pt x="5759664" y="46926"/>
                  </a:lnTo>
                  <a:lnTo>
                    <a:pt x="5765704" y="76818"/>
                  </a:lnTo>
                  <a:lnTo>
                    <a:pt x="5765704" y="384093"/>
                  </a:lnTo>
                  <a:lnTo>
                    <a:pt x="5759664" y="413986"/>
                  </a:lnTo>
                  <a:lnTo>
                    <a:pt x="5743196" y="438405"/>
                  </a:lnTo>
                  <a:lnTo>
                    <a:pt x="5718778" y="454873"/>
                  </a:lnTo>
                  <a:lnTo>
                    <a:pt x="5688885" y="460912"/>
                  </a:lnTo>
                  <a:lnTo>
                    <a:pt x="76818" y="460912"/>
                  </a:lnTo>
                  <a:lnTo>
                    <a:pt x="46918" y="454873"/>
                  </a:lnTo>
                  <a:lnTo>
                    <a:pt x="22500" y="438405"/>
                  </a:lnTo>
                  <a:lnTo>
                    <a:pt x="6037" y="413986"/>
                  </a:lnTo>
                  <a:lnTo>
                    <a:pt x="0" y="384093"/>
                  </a:lnTo>
                  <a:lnTo>
                    <a:pt x="0" y="76818"/>
                  </a:lnTo>
                  <a:close/>
                </a:path>
              </a:pathLst>
            </a:custGeom>
            <a:ln w="11928">
              <a:solidFill>
                <a:srgbClr val="4F6128"/>
              </a:solidFill>
            </a:ln>
          </p:spPr>
          <p:txBody>
            <a:bodyPr wrap="square" lIns="0" tIns="0" rIns="0" bIns="0" rtlCol="0"/>
            <a:lstStyle/>
            <a:p>
              <a:endParaRPr>
                <a:solidFill>
                  <a:prstClr val="black"/>
                </a:solidFill>
                <a:latin typeface="Calibri"/>
              </a:endParaRPr>
            </a:p>
          </p:txBody>
        </p:sp>
        <p:sp>
          <p:nvSpPr>
            <p:cNvPr id="146" name="object 146"/>
            <p:cNvSpPr/>
            <p:nvPr/>
          </p:nvSpPr>
          <p:spPr>
            <a:xfrm>
              <a:off x="528904" y="15295291"/>
              <a:ext cx="4968768" cy="421191"/>
            </a:xfrm>
            <a:prstGeom prst="rect">
              <a:avLst/>
            </a:prstGeom>
            <a:blipFill>
              <a:blip r:embed="rId65" cstate="print"/>
              <a:stretch>
                <a:fillRect/>
              </a:stretch>
            </a:blipFill>
          </p:spPr>
          <p:txBody>
            <a:bodyPr wrap="square" lIns="0" tIns="0" rIns="0" bIns="0" rtlCol="0"/>
            <a:lstStyle/>
            <a:p>
              <a:endParaRPr>
                <a:solidFill>
                  <a:prstClr val="black"/>
                </a:solidFill>
                <a:latin typeface="Calibri"/>
              </a:endParaRPr>
            </a:p>
          </p:txBody>
        </p:sp>
      </p:grpSp>
      <p:sp>
        <p:nvSpPr>
          <p:cNvPr id="147" name="object 147"/>
          <p:cNvSpPr txBox="1"/>
          <p:nvPr/>
        </p:nvSpPr>
        <p:spPr>
          <a:xfrm>
            <a:off x="1059865" y="15331676"/>
            <a:ext cx="4747895" cy="244298"/>
          </a:xfrm>
          <a:prstGeom prst="rect">
            <a:avLst/>
          </a:prstGeom>
        </p:spPr>
        <p:txBody>
          <a:bodyPr vert="horz" wrap="square" lIns="0" tIns="13335" rIns="0" bIns="0" rtlCol="0">
            <a:spAutoFit/>
          </a:bodyPr>
          <a:lstStyle/>
          <a:p>
            <a:pPr marL="12700">
              <a:spcBef>
                <a:spcPts val="105"/>
              </a:spcBef>
            </a:pPr>
            <a:r>
              <a:rPr sz="1500" b="1" spc="-15" dirty="0">
                <a:solidFill>
                  <a:srgbClr val="202911"/>
                </a:solidFill>
                <a:latin typeface="Calibri"/>
                <a:cs typeface="Calibri"/>
              </a:rPr>
              <a:t>Városi </a:t>
            </a:r>
            <a:r>
              <a:rPr sz="1500" b="1" spc="-5" dirty="0">
                <a:solidFill>
                  <a:srgbClr val="202911"/>
                </a:solidFill>
                <a:latin typeface="Calibri"/>
                <a:cs typeface="Calibri"/>
              </a:rPr>
              <a:t>biodiverzitás támogatása </a:t>
            </a:r>
            <a:r>
              <a:rPr sz="1500" b="1" dirty="0">
                <a:solidFill>
                  <a:srgbClr val="202911"/>
                </a:solidFill>
                <a:latin typeface="Calibri"/>
                <a:cs typeface="Calibri"/>
              </a:rPr>
              <a:t>a </a:t>
            </a:r>
            <a:r>
              <a:rPr sz="1500" b="1" spc="-5" dirty="0">
                <a:solidFill>
                  <a:srgbClr val="202911"/>
                </a:solidFill>
                <a:latin typeface="Calibri"/>
                <a:cs typeface="Calibri"/>
              </a:rPr>
              <a:t>beporzó </a:t>
            </a:r>
            <a:r>
              <a:rPr sz="1500" b="1" spc="-10" dirty="0">
                <a:solidFill>
                  <a:srgbClr val="202911"/>
                </a:solidFill>
                <a:latin typeface="Calibri"/>
                <a:cs typeface="Calibri"/>
              </a:rPr>
              <a:t>rovarok</a:t>
            </a:r>
            <a:r>
              <a:rPr sz="1500" b="1" spc="-35" dirty="0">
                <a:solidFill>
                  <a:srgbClr val="202911"/>
                </a:solidFill>
                <a:latin typeface="Calibri"/>
                <a:cs typeface="Calibri"/>
              </a:rPr>
              <a:t> </a:t>
            </a:r>
            <a:r>
              <a:rPr sz="1500" b="1" dirty="0">
                <a:solidFill>
                  <a:srgbClr val="202911"/>
                </a:solidFill>
                <a:latin typeface="Calibri"/>
                <a:cs typeface="Calibri"/>
              </a:rPr>
              <a:t>példáján</a:t>
            </a:r>
            <a:endParaRPr sz="1500">
              <a:solidFill>
                <a:prstClr val="black"/>
              </a:solidFill>
              <a:latin typeface="Calibri"/>
              <a:cs typeface="Calibri"/>
            </a:endParaRPr>
          </a:p>
        </p:txBody>
      </p:sp>
      <p:grpSp>
        <p:nvGrpSpPr>
          <p:cNvPr id="148" name="object 148"/>
          <p:cNvGrpSpPr/>
          <p:nvPr/>
        </p:nvGrpSpPr>
        <p:grpSpPr>
          <a:xfrm>
            <a:off x="10531178" y="15228014"/>
            <a:ext cx="3952875" cy="2543810"/>
            <a:chOff x="10105727" y="15228014"/>
            <a:chExt cx="3952875" cy="2543810"/>
          </a:xfrm>
        </p:grpSpPr>
        <p:sp>
          <p:nvSpPr>
            <p:cNvPr id="149" name="object 149"/>
            <p:cNvSpPr/>
            <p:nvPr/>
          </p:nvSpPr>
          <p:spPr>
            <a:xfrm>
              <a:off x="10105727" y="15228014"/>
              <a:ext cx="3952828" cy="2543608"/>
            </a:xfrm>
            <a:prstGeom prst="rect">
              <a:avLst/>
            </a:prstGeom>
            <a:blipFill>
              <a:blip r:embed="rId66" cstate="print"/>
              <a:stretch>
                <a:fillRect/>
              </a:stretch>
            </a:blipFill>
          </p:spPr>
          <p:txBody>
            <a:bodyPr wrap="square" lIns="0" tIns="0" rIns="0" bIns="0" rtlCol="0"/>
            <a:lstStyle/>
            <a:p>
              <a:endParaRPr>
                <a:solidFill>
                  <a:prstClr val="black"/>
                </a:solidFill>
                <a:latin typeface="Calibri"/>
              </a:endParaRPr>
            </a:p>
          </p:txBody>
        </p:sp>
        <p:sp>
          <p:nvSpPr>
            <p:cNvPr id="150" name="object 150"/>
            <p:cNvSpPr/>
            <p:nvPr/>
          </p:nvSpPr>
          <p:spPr>
            <a:xfrm>
              <a:off x="12484724" y="15327497"/>
              <a:ext cx="1563453" cy="318130"/>
            </a:xfrm>
            <a:prstGeom prst="rect">
              <a:avLst/>
            </a:prstGeom>
            <a:blipFill>
              <a:blip r:embed="rId67" cstate="print"/>
              <a:stretch>
                <a:fillRect/>
              </a:stretch>
            </a:blipFill>
          </p:spPr>
          <p:txBody>
            <a:bodyPr wrap="square" lIns="0" tIns="0" rIns="0" bIns="0" rtlCol="0"/>
            <a:lstStyle/>
            <a:p>
              <a:endParaRPr>
                <a:solidFill>
                  <a:prstClr val="black"/>
                </a:solidFill>
                <a:latin typeface="Calibri"/>
              </a:endParaRPr>
            </a:p>
          </p:txBody>
        </p:sp>
      </p:grpSp>
      <p:sp>
        <p:nvSpPr>
          <p:cNvPr id="151" name="object 151"/>
          <p:cNvSpPr txBox="1"/>
          <p:nvPr/>
        </p:nvSpPr>
        <p:spPr>
          <a:xfrm>
            <a:off x="12987533" y="15358158"/>
            <a:ext cx="1397000" cy="185307"/>
          </a:xfrm>
          <a:prstGeom prst="rect">
            <a:avLst/>
          </a:prstGeom>
        </p:spPr>
        <p:txBody>
          <a:bodyPr vert="horz" wrap="square" lIns="0" tIns="15875" rIns="0" bIns="0" rtlCol="0">
            <a:spAutoFit/>
          </a:bodyPr>
          <a:lstStyle/>
          <a:p>
            <a:pPr marL="12700">
              <a:spcBef>
                <a:spcPts val="125"/>
              </a:spcBef>
            </a:pPr>
            <a:r>
              <a:rPr sz="1100" b="1" spc="15" dirty="0">
                <a:solidFill>
                  <a:srgbClr val="4F6128"/>
                </a:solidFill>
                <a:latin typeface="Segoe UI"/>
                <a:cs typeface="Segoe UI"/>
              </a:rPr>
              <a:t>EKKE Botanikus</a:t>
            </a:r>
            <a:r>
              <a:rPr sz="1100" b="1" spc="-25" dirty="0">
                <a:solidFill>
                  <a:srgbClr val="4F6128"/>
                </a:solidFill>
                <a:latin typeface="Segoe UI"/>
                <a:cs typeface="Segoe UI"/>
              </a:rPr>
              <a:t> </a:t>
            </a:r>
            <a:r>
              <a:rPr sz="1100" b="1" spc="15" dirty="0">
                <a:solidFill>
                  <a:srgbClr val="4F6128"/>
                </a:solidFill>
                <a:latin typeface="Segoe UI"/>
                <a:cs typeface="Segoe UI"/>
              </a:rPr>
              <a:t>kert</a:t>
            </a:r>
            <a:endParaRPr sz="1100">
              <a:solidFill>
                <a:prstClr val="black"/>
              </a:solidFill>
              <a:latin typeface="Segoe UI"/>
              <a:cs typeface="Segoe UI"/>
            </a:endParaRPr>
          </a:p>
        </p:txBody>
      </p:sp>
      <p:grpSp>
        <p:nvGrpSpPr>
          <p:cNvPr id="152" name="object 152"/>
          <p:cNvGrpSpPr/>
          <p:nvPr/>
        </p:nvGrpSpPr>
        <p:grpSpPr>
          <a:xfrm>
            <a:off x="6465268" y="15247339"/>
            <a:ext cx="3917950" cy="2529840"/>
            <a:chOff x="6039818" y="15247339"/>
            <a:chExt cx="3917950" cy="2529840"/>
          </a:xfrm>
        </p:grpSpPr>
        <p:sp>
          <p:nvSpPr>
            <p:cNvPr id="153" name="object 153"/>
            <p:cNvSpPr/>
            <p:nvPr/>
          </p:nvSpPr>
          <p:spPr>
            <a:xfrm>
              <a:off x="6039818" y="15247339"/>
              <a:ext cx="3917758" cy="2529294"/>
            </a:xfrm>
            <a:prstGeom prst="rect">
              <a:avLst/>
            </a:prstGeom>
            <a:blipFill>
              <a:blip r:embed="rId68" cstate="print"/>
              <a:stretch>
                <a:fillRect/>
              </a:stretch>
            </a:blipFill>
          </p:spPr>
          <p:txBody>
            <a:bodyPr wrap="square" lIns="0" tIns="0" rIns="0" bIns="0" rtlCol="0"/>
            <a:lstStyle/>
            <a:p>
              <a:endParaRPr>
                <a:solidFill>
                  <a:prstClr val="black"/>
                </a:solidFill>
                <a:latin typeface="Calibri"/>
              </a:endParaRPr>
            </a:p>
          </p:txBody>
        </p:sp>
        <p:sp>
          <p:nvSpPr>
            <p:cNvPr id="154" name="object 154"/>
            <p:cNvSpPr/>
            <p:nvPr/>
          </p:nvSpPr>
          <p:spPr>
            <a:xfrm>
              <a:off x="9003545" y="15368292"/>
              <a:ext cx="825500" cy="217170"/>
            </a:xfrm>
            <a:custGeom>
              <a:avLst/>
              <a:gdLst/>
              <a:ahLst/>
              <a:cxnLst/>
              <a:rect l="l" t="t" r="r" b="b"/>
              <a:pathLst>
                <a:path w="825500" h="217169">
                  <a:moveTo>
                    <a:pt x="825205" y="0"/>
                  </a:moveTo>
                  <a:lnTo>
                    <a:pt x="0" y="0"/>
                  </a:lnTo>
                  <a:lnTo>
                    <a:pt x="0" y="216858"/>
                  </a:lnTo>
                  <a:lnTo>
                    <a:pt x="825205" y="216858"/>
                  </a:lnTo>
                  <a:lnTo>
                    <a:pt x="825205" y="0"/>
                  </a:lnTo>
                  <a:close/>
                </a:path>
              </a:pathLst>
            </a:custGeom>
            <a:solidFill>
              <a:srgbClr val="FFFFFF">
                <a:alpha val="67842"/>
              </a:srgbClr>
            </a:solidFill>
          </p:spPr>
          <p:txBody>
            <a:bodyPr wrap="square" lIns="0" tIns="0" rIns="0" bIns="0" rtlCol="0"/>
            <a:lstStyle/>
            <a:p>
              <a:endParaRPr>
                <a:solidFill>
                  <a:prstClr val="black"/>
                </a:solidFill>
                <a:latin typeface="Calibri"/>
              </a:endParaRPr>
            </a:p>
          </p:txBody>
        </p:sp>
        <p:sp>
          <p:nvSpPr>
            <p:cNvPr id="155" name="object 155"/>
            <p:cNvSpPr/>
            <p:nvPr/>
          </p:nvSpPr>
          <p:spPr>
            <a:xfrm>
              <a:off x="8970622" y="15343243"/>
              <a:ext cx="915026" cy="318130"/>
            </a:xfrm>
            <a:prstGeom prst="rect">
              <a:avLst/>
            </a:prstGeom>
            <a:blipFill>
              <a:blip r:embed="rId69" cstate="print"/>
              <a:stretch>
                <a:fillRect/>
              </a:stretch>
            </a:blipFill>
          </p:spPr>
          <p:txBody>
            <a:bodyPr wrap="square" lIns="0" tIns="0" rIns="0" bIns="0" rtlCol="0"/>
            <a:lstStyle/>
            <a:p>
              <a:endParaRPr>
                <a:solidFill>
                  <a:prstClr val="black"/>
                </a:solidFill>
                <a:latin typeface="Calibri"/>
              </a:endParaRPr>
            </a:p>
          </p:txBody>
        </p:sp>
      </p:grpSp>
      <p:sp>
        <p:nvSpPr>
          <p:cNvPr id="156" name="object 156"/>
          <p:cNvSpPr txBox="1"/>
          <p:nvPr/>
        </p:nvSpPr>
        <p:spPr>
          <a:xfrm>
            <a:off x="9472835" y="15374202"/>
            <a:ext cx="749300" cy="185307"/>
          </a:xfrm>
          <a:prstGeom prst="rect">
            <a:avLst/>
          </a:prstGeom>
        </p:spPr>
        <p:txBody>
          <a:bodyPr vert="horz" wrap="square" lIns="0" tIns="15875" rIns="0" bIns="0" rtlCol="0">
            <a:spAutoFit/>
          </a:bodyPr>
          <a:lstStyle/>
          <a:p>
            <a:pPr marL="12700">
              <a:spcBef>
                <a:spcPts val="125"/>
              </a:spcBef>
            </a:pPr>
            <a:r>
              <a:rPr sz="1100" b="1" spc="15" dirty="0">
                <a:solidFill>
                  <a:srgbClr val="4F6128"/>
                </a:solidFill>
                <a:latin typeface="Segoe UI"/>
                <a:cs typeface="Segoe UI"/>
              </a:rPr>
              <a:t>Fü</a:t>
            </a:r>
            <a:r>
              <a:rPr sz="1100" b="1" dirty="0">
                <a:solidFill>
                  <a:srgbClr val="4F6128"/>
                </a:solidFill>
                <a:latin typeface="Segoe UI"/>
                <a:cs typeface="Segoe UI"/>
              </a:rPr>
              <a:t>v</a:t>
            </a:r>
            <a:r>
              <a:rPr sz="1100" b="1" spc="10" dirty="0">
                <a:solidFill>
                  <a:srgbClr val="4F6128"/>
                </a:solidFill>
                <a:latin typeface="Segoe UI"/>
                <a:cs typeface="Segoe UI"/>
              </a:rPr>
              <a:t>és</a:t>
            </a:r>
            <a:r>
              <a:rPr sz="1100" b="1" spc="15" dirty="0">
                <a:solidFill>
                  <a:srgbClr val="4F6128"/>
                </a:solidFill>
                <a:latin typeface="Segoe UI"/>
                <a:cs typeface="Segoe UI"/>
              </a:rPr>
              <a:t>z</a:t>
            </a:r>
            <a:r>
              <a:rPr sz="1100" b="1" dirty="0">
                <a:solidFill>
                  <a:srgbClr val="4F6128"/>
                </a:solidFill>
                <a:latin typeface="Segoe UI"/>
                <a:cs typeface="Segoe UI"/>
              </a:rPr>
              <a:t>k</a:t>
            </a:r>
            <a:r>
              <a:rPr sz="1100" b="1" spc="10" dirty="0">
                <a:solidFill>
                  <a:srgbClr val="4F6128"/>
                </a:solidFill>
                <a:latin typeface="Segoe UI"/>
                <a:cs typeface="Segoe UI"/>
              </a:rPr>
              <a:t>e</a:t>
            </a:r>
            <a:r>
              <a:rPr sz="1100" b="1" spc="50" dirty="0">
                <a:solidFill>
                  <a:srgbClr val="4F6128"/>
                </a:solidFill>
                <a:latin typeface="Segoe UI"/>
                <a:cs typeface="Segoe UI"/>
              </a:rPr>
              <a:t>r</a:t>
            </a:r>
            <a:r>
              <a:rPr sz="1100" b="1" spc="10" dirty="0">
                <a:solidFill>
                  <a:srgbClr val="4F6128"/>
                </a:solidFill>
                <a:latin typeface="Segoe UI"/>
                <a:cs typeface="Segoe UI"/>
              </a:rPr>
              <a:t>t</a:t>
            </a:r>
            <a:endParaRPr sz="1100">
              <a:solidFill>
                <a:prstClr val="black"/>
              </a:solidFill>
              <a:latin typeface="Segoe UI"/>
              <a:cs typeface="Segoe UI"/>
            </a:endParaRPr>
          </a:p>
        </p:txBody>
      </p:sp>
      <p:grpSp>
        <p:nvGrpSpPr>
          <p:cNvPr id="157" name="object 157"/>
          <p:cNvGrpSpPr/>
          <p:nvPr/>
        </p:nvGrpSpPr>
        <p:grpSpPr>
          <a:xfrm>
            <a:off x="9586244" y="17424506"/>
            <a:ext cx="4913630" cy="341630"/>
            <a:chOff x="9160794" y="17424506"/>
            <a:chExt cx="4913630" cy="341630"/>
          </a:xfrm>
        </p:grpSpPr>
        <p:sp>
          <p:nvSpPr>
            <p:cNvPr id="158" name="object 158"/>
            <p:cNvSpPr/>
            <p:nvPr/>
          </p:nvSpPr>
          <p:spPr>
            <a:xfrm>
              <a:off x="9178891" y="17725817"/>
              <a:ext cx="4877435" cy="22225"/>
            </a:xfrm>
            <a:custGeom>
              <a:avLst/>
              <a:gdLst/>
              <a:ahLst/>
              <a:cxnLst/>
              <a:rect l="l" t="t" r="r" b="b"/>
              <a:pathLst>
                <a:path w="4877434" h="22225">
                  <a:moveTo>
                    <a:pt x="0" y="22186"/>
                  </a:moveTo>
                  <a:lnTo>
                    <a:pt x="762581" y="22186"/>
                  </a:lnTo>
                </a:path>
                <a:path w="4877434" h="22225">
                  <a:moveTo>
                    <a:pt x="4078076" y="0"/>
                  </a:moveTo>
                  <a:lnTo>
                    <a:pt x="4876920" y="0"/>
                  </a:lnTo>
                </a:path>
              </a:pathLst>
            </a:custGeom>
            <a:ln w="35785">
              <a:solidFill>
                <a:srgbClr val="FFFFFF"/>
              </a:solidFill>
            </a:ln>
          </p:spPr>
          <p:txBody>
            <a:bodyPr wrap="square" lIns="0" tIns="0" rIns="0" bIns="0" rtlCol="0"/>
            <a:lstStyle/>
            <a:p>
              <a:endParaRPr>
                <a:solidFill>
                  <a:prstClr val="black"/>
                </a:solidFill>
                <a:latin typeface="Calibri"/>
              </a:endParaRPr>
            </a:p>
          </p:txBody>
        </p:sp>
        <p:sp>
          <p:nvSpPr>
            <p:cNvPr id="159" name="object 159"/>
            <p:cNvSpPr/>
            <p:nvPr/>
          </p:nvSpPr>
          <p:spPr>
            <a:xfrm>
              <a:off x="9281237" y="17424506"/>
              <a:ext cx="524968" cy="318130"/>
            </a:xfrm>
            <a:prstGeom prst="rect">
              <a:avLst/>
            </a:prstGeom>
            <a:blipFill>
              <a:blip r:embed="rId70" cstate="print"/>
              <a:stretch>
                <a:fillRect/>
              </a:stretch>
            </a:blipFill>
          </p:spPr>
          <p:txBody>
            <a:bodyPr wrap="square" lIns="0" tIns="0" rIns="0" bIns="0" rtlCol="0"/>
            <a:lstStyle/>
            <a:p>
              <a:endParaRPr>
                <a:solidFill>
                  <a:prstClr val="black"/>
                </a:solidFill>
                <a:latin typeface="Calibri"/>
              </a:endParaRPr>
            </a:p>
          </p:txBody>
        </p:sp>
      </p:grpSp>
      <p:sp>
        <p:nvSpPr>
          <p:cNvPr id="160" name="object 160"/>
          <p:cNvSpPr txBox="1"/>
          <p:nvPr/>
        </p:nvSpPr>
        <p:spPr>
          <a:xfrm>
            <a:off x="9783450" y="17455347"/>
            <a:ext cx="360680" cy="185307"/>
          </a:xfrm>
          <a:prstGeom prst="rect">
            <a:avLst/>
          </a:prstGeom>
        </p:spPr>
        <p:txBody>
          <a:bodyPr vert="horz" wrap="square" lIns="0" tIns="15875" rIns="0" bIns="0" rtlCol="0">
            <a:spAutoFit/>
          </a:bodyPr>
          <a:lstStyle/>
          <a:p>
            <a:pPr marL="12700">
              <a:spcBef>
                <a:spcPts val="125"/>
              </a:spcBef>
            </a:pPr>
            <a:r>
              <a:rPr sz="1100" b="1" spc="15" dirty="0">
                <a:solidFill>
                  <a:srgbClr val="FFFFFF"/>
                </a:solidFill>
                <a:latin typeface="Segoe UI"/>
                <a:cs typeface="Segoe UI"/>
              </a:rPr>
              <a:t>1</a:t>
            </a:r>
            <a:r>
              <a:rPr sz="1100" b="1" spc="-60" dirty="0">
                <a:solidFill>
                  <a:srgbClr val="FFFFFF"/>
                </a:solidFill>
                <a:latin typeface="Segoe UI"/>
                <a:cs typeface="Segoe UI"/>
              </a:rPr>
              <a:t> </a:t>
            </a:r>
            <a:r>
              <a:rPr sz="1100" b="1" spc="20" dirty="0">
                <a:solidFill>
                  <a:srgbClr val="FFFFFF"/>
                </a:solidFill>
                <a:latin typeface="Segoe UI"/>
                <a:cs typeface="Segoe UI"/>
              </a:rPr>
              <a:t>km</a:t>
            </a:r>
            <a:endParaRPr sz="1100">
              <a:solidFill>
                <a:prstClr val="black"/>
              </a:solidFill>
              <a:latin typeface="Segoe UI"/>
              <a:cs typeface="Segoe UI"/>
            </a:endParaRPr>
          </a:p>
        </p:txBody>
      </p:sp>
      <p:sp>
        <p:nvSpPr>
          <p:cNvPr id="161" name="object 161"/>
          <p:cNvSpPr/>
          <p:nvPr/>
        </p:nvSpPr>
        <p:spPr>
          <a:xfrm>
            <a:off x="13893550" y="17444547"/>
            <a:ext cx="524968" cy="318130"/>
          </a:xfrm>
          <a:prstGeom prst="rect">
            <a:avLst/>
          </a:prstGeom>
          <a:blipFill>
            <a:blip r:embed="rId71" cstate="print"/>
            <a:stretch>
              <a:fillRect/>
            </a:stretch>
          </a:blipFill>
        </p:spPr>
        <p:txBody>
          <a:bodyPr wrap="square" lIns="0" tIns="0" rIns="0" bIns="0" rtlCol="0"/>
          <a:lstStyle/>
          <a:p>
            <a:endParaRPr>
              <a:solidFill>
                <a:prstClr val="black"/>
              </a:solidFill>
              <a:latin typeface="Calibri"/>
            </a:endParaRPr>
          </a:p>
        </p:txBody>
      </p:sp>
      <p:sp>
        <p:nvSpPr>
          <p:cNvPr id="162" name="object 162"/>
          <p:cNvSpPr txBox="1"/>
          <p:nvPr/>
        </p:nvSpPr>
        <p:spPr>
          <a:xfrm>
            <a:off x="13971029" y="17474909"/>
            <a:ext cx="360680" cy="185307"/>
          </a:xfrm>
          <a:prstGeom prst="rect">
            <a:avLst/>
          </a:prstGeom>
        </p:spPr>
        <p:txBody>
          <a:bodyPr vert="horz" wrap="square" lIns="0" tIns="15875" rIns="0" bIns="0" rtlCol="0">
            <a:spAutoFit/>
          </a:bodyPr>
          <a:lstStyle/>
          <a:p>
            <a:pPr marL="12700">
              <a:spcBef>
                <a:spcPts val="125"/>
              </a:spcBef>
            </a:pPr>
            <a:r>
              <a:rPr sz="1100" b="1" spc="15" dirty="0">
                <a:solidFill>
                  <a:srgbClr val="FFFFFF"/>
                </a:solidFill>
                <a:latin typeface="Segoe UI"/>
                <a:cs typeface="Segoe UI"/>
              </a:rPr>
              <a:t>1</a:t>
            </a:r>
            <a:r>
              <a:rPr sz="1100" b="1" spc="-60" dirty="0">
                <a:solidFill>
                  <a:srgbClr val="FFFFFF"/>
                </a:solidFill>
                <a:latin typeface="Segoe UI"/>
                <a:cs typeface="Segoe UI"/>
              </a:rPr>
              <a:t> </a:t>
            </a:r>
            <a:r>
              <a:rPr sz="1100" b="1" spc="20" dirty="0">
                <a:solidFill>
                  <a:srgbClr val="FFFFFF"/>
                </a:solidFill>
                <a:latin typeface="Segoe UI"/>
                <a:cs typeface="Segoe UI"/>
              </a:rPr>
              <a:t>km</a:t>
            </a:r>
            <a:endParaRPr sz="1100">
              <a:solidFill>
                <a:prstClr val="black"/>
              </a:solidFill>
              <a:latin typeface="Segoe UI"/>
              <a:cs typeface="Segoe UI"/>
            </a:endParaRPr>
          </a:p>
        </p:txBody>
      </p:sp>
      <p:grpSp>
        <p:nvGrpSpPr>
          <p:cNvPr id="163" name="object 163"/>
          <p:cNvGrpSpPr/>
          <p:nvPr/>
        </p:nvGrpSpPr>
        <p:grpSpPr>
          <a:xfrm>
            <a:off x="6462039" y="17829080"/>
            <a:ext cx="8005445" cy="711200"/>
            <a:chOff x="6036588" y="17829080"/>
            <a:chExt cx="8005445" cy="711200"/>
          </a:xfrm>
        </p:grpSpPr>
        <p:sp>
          <p:nvSpPr>
            <p:cNvPr id="164" name="object 164"/>
            <p:cNvSpPr/>
            <p:nvPr/>
          </p:nvSpPr>
          <p:spPr>
            <a:xfrm>
              <a:off x="6042621" y="17835113"/>
              <a:ext cx="1890395" cy="398145"/>
            </a:xfrm>
            <a:custGeom>
              <a:avLst/>
              <a:gdLst/>
              <a:ahLst/>
              <a:cxnLst/>
              <a:rect l="l" t="t" r="r" b="b"/>
              <a:pathLst>
                <a:path w="1890395" h="398144">
                  <a:moveTo>
                    <a:pt x="1890350" y="0"/>
                  </a:moveTo>
                  <a:lnTo>
                    <a:pt x="0" y="0"/>
                  </a:lnTo>
                  <a:lnTo>
                    <a:pt x="0" y="397602"/>
                  </a:lnTo>
                  <a:lnTo>
                    <a:pt x="1890350" y="397602"/>
                  </a:lnTo>
                  <a:lnTo>
                    <a:pt x="1890350" y="0"/>
                  </a:lnTo>
                  <a:close/>
                </a:path>
              </a:pathLst>
            </a:custGeom>
            <a:solidFill>
              <a:srgbClr val="FFFF00"/>
            </a:solidFill>
          </p:spPr>
          <p:txBody>
            <a:bodyPr wrap="square" lIns="0" tIns="0" rIns="0" bIns="0" rtlCol="0"/>
            <a:lstStyle/>
            <a:p>
              <a:endParaRPr>
                <a:solidFill>
                  <a:prstClr val="black"/>
                </a:solidFill>
                <a:latin typeface="Calibri"/>
              </a:endParaRPr>
            </a:p>
          </p:txBody>
        </p:sp>
        <p:sp>
          <p:nvSpPr>
            <p:cNvPr id="165" name="object 165"/>
            <p:cNvSpPr/>
            <p:nvPr/>
          </p:nvSpPr>
          <p:spPr>
            <a:xfrm>
              <a:off x="6042621" y="17835113"/>
              <a:ext cx="1890395" cy="398145"/>
            </a:xfrm>
            <a:custGeom>
              <a:avLst/>
              <a:gdLst/>
              <a:ahLst/>
              <a:cxnLst/>
              <a:rect l="l" t="t" r="r" b="b"/>
              <a:pathLst>
                <a:path w="1890395" h="398144">
                  <a:moveTo>
                    <a:pt x="0" y="397602"/>
                  </a:moveTo>
                  <a:lnTo>
                    <a:pt x="1890350" y="397602"/>
                  </a:lnTo>
                  <a:lnTo>
                    <a:pt x="1890350" y="0"/>
                  </a:lnTo>
                  <a:lnTo>
                    <a:pt x="0" y="0"/>
                  </a:lnTo>
                  <a:lnTo>
                    <a:pt x="0" y="397602"/>
                  </a:lnTo>
                  <a:close/>
                </a:path>
              </a:pathLst>
            </a:custGeom>
            <a:ln w="11928">
              <a:solidFill>
                <a:srgbClr val="000000"/>
              </a:solidFill>
            </a:ln>
          </p:spPr>
          <p:txBody>
            <a:bodyPr wrap="square" lIns="0" tIns="0" rIns="0" bIns="0" rtlCol="0"/>
            <a:lstStyle/>
            <a:p>
              <a:endParaRPr>
                <a:solidFill>
                  <a:prstClr val="black"/>
                </a:solidFill>
                <a:latin typeface="Calibri"/>
              </a:endParaRPr>
            </a:p>
          </p:txBody>
        </p:sp>
        <p:sp>
          <p:nvSpPr>
            <p:cNvPr id="166" name="object 166"/>
            <p:cNvSpPr/>
            <p:nvPr/>
          </p:nvSpPr>
          <p:spPr>
            <a:xfrm>
              <a:off x="8008598" y="17835113"/>
              <a:ext cx="1957705" cy="398145"/>
            </a:xfrm>
            <a:custGeom>
              <a:avLst/>
              <a:gdLst/>
              <a:ahLst/>
              <a:cxnLst/>
              <a:rect l="l" t="t" r="r" b="b"/>
              <a:pathLst>
                <a:path w="1957704" h="398144">
                  <a:moveTo>
                    <a:pt x="1957686" y="0"/>
                  </a:moveTo>
                  <a:lnTo>
                    <a:pt x="0" y="0"/>
                  </a:lnTo>
                  <a:lnTo>
                    <a:pt x="0" y="397602"/>
                  </a:lnTo>
                  <a:lnTo>
                    <a:pt x="1957686" y="397602"/>
                  </a:lnTo>
                  <a:lnTo>
                    <a:pt x="1957686" y="0"/>
                  </a:lnTo>
                  <a:close/>
                </a:path>
              </a:pathLst>
            </a:custGeom>
            <a:solidFill>
              <a:srgbClr val="00FFFF"/>
            </a:solidFill>
          </p:spPr>
          <p:txBody>
            <a:bodyPr wrap="square" lIns="0" tIns="0" rIns="0" bIns="0" rtlCol="0"/>
            <a:lstStyle/>
            <a:p>
              <a:endParaRPr>
                <a:solidFill>
                  <a:prstClr val="black"/>
                </a:solidFill>
                <a:latin typeface="Calibri"/>
              </a:endParaRPr>
            </a:p>
          </p:txBody>
        </p:sp>
        <p:sp>
          <p:nvSpPr>
            <p:cNvPr id="167" name="object 167"/>
            <p:cNvSpPr/>
            <p:nvPr/>
          </p:nvSpPr>
          <p:spPr>
            <a:xfrm>
              <a:off x="8008598" y="17835113"/>
              <a:ext cx="1957705" cy="398145"/>
            </a:xfrm>
            <a:custGeom>
              <a:avLst/>
              <a:gdLst/>
              <a:ahLst/>
              <a:cxnLst/>
              <a:rect l="l" t="t" r="r" b="b"/>
              <a:pathLst>
                <a:path w="1957704" h="398144">
                  <a:moveTo>
                    <a:pt x="0" y="397602"/>
                  </a:moveTo>
                  <a:lnTo>
                    <a:pt x="1957686" y="397602"/>
                  </a:lnTo>
                  <a:lnTo>
                    <a:pt x="1957686" y="0"/>
                  </a:lnTo>
                  <a:lnTo>
                    <a:pt x="0" y="0"/>
                  </a:lnTo>
                  <a:lnTo>
                    <a:pt x="0" y="397602"/>
                  </a:lnTo>
                  <a:close/>
                </a:path>
              </a:pathLst>
            </a:custGeom>
            <a:ln w="11928">
              <a:solidFill>
                <a:srgbClr val="000000"/>
              </a:solidFill>
            </a:ln>
          </p:spPr>
          <p:txBody>
            <a:bodyPr wrap="square" lIns="0" tIns="0" rIns="0" bIns="0" rtlCol="0"/>
            <a:lstStyle/>
            <a:p>
              <a:endParaRPr>
                <a:solidFill>
                  <a:prstClr val="black"/>
                </a:solidFill>
                <a:latin typeface="Calibri"/>
              </a:endParaRPr>
            </a:p>
          </p:txBody>
        </p:sp>
        <p:sp>
          <p:nvSpPr>
            <p:cNvPr id="168" name="object 168"/>
            <p:cNvSpPr/>
            <p:nvPr/>
          </p:nvSpPr>
          <p:spPr>
            <a:xfrm>
              <a:off x="12095620" y="17844011"/>
              <a:ext cx="1939925" cy="398145"/>
            </a:xfrm>
            <a:custGeom>
              <a:avLst/>
              <a:gdLst/>
              <a:ahLst/>
              <a:cxnLst/>
              <a:rect l="l" t="t" r="r" b="b"/>
              <a:pathLst>
                <a:path w="1939925" h="398144">
                  <a:moveTo>
                    <a:pt x="1939793" y="0"/>
                  </a:moveTo>
                  <a:lnTo>
                    <a:pt x="0" y="0"/>
                  </a:lnTo>
                  <a:lnTo>
                    <a:pt x="0" y="397769"/>
                  </a:lnTo>
                  <a:lnTo>
                    <a:pt x="1939793" y="397769"/>
                  </a:lnTo>
                  <a:lnTo>
                    <a:pt x="1939793" y="0"/>
                  </a:lnTo>
                  <a:close/>
                </a:path>
              </a:pathLst>
            </a:custGeom>
            <a:solidFill>
              <a:srgbClr val="00FF00"/>
            </a:solidFill>
          </p:spPr>
          <p:txBody>
            <a:bodyPr wrap="square" lIns="0" tIns="0" rIns="0" bIns="0" rtlCol="0"/>
            <a:lstStyle/>
            <a:p>
              <a:endParaRPr>
                <a:solidFill>
                  <a:prstClr val="black"/>
                </a:solidFill>
                <a:latin typeface="Calibri"/>
              </a:endParaRPr>
            </a:p>
          </p:txBody>
        </p:sp>
        <p:sp>
          <p:nvSpPr>
            <p:cNvPr id="169" name="object 169"/>
            <p:cNvSpPr/>
            <p:nvPr/>
          </p:nvSpPr>
          <p:spPr>
            <a:xfrm>
              <a:off x="12095620" y="17844011"/>
              <a:ext cx="1939925" cy="398145"/>
            </a:xfrm>
            <a:custGeom>
              <a:avLst/>
              <a:gdLst/>
              <a:ahLst/>
              <a:cxnLst/>
              <a:rect l="l" t="t" r="r" b="b"/>
              <a:pathLst>
                <a:path w="1939925" h="398144">
                  <a:moveTo>
                    <a:pt x="0" y="397769"/>
                  </a:moveTo>
                  <a:lnTo>
                    <a:pt x="1939793" y="397769"/>
                  </a:lnTo>
                  <a:lnTo>
                    <a:pt x="1939793" y="0"/>
                  </a:lnTo>
                  <a:lnTo>
                    <a:pt x="0" y="0"/>
                  </a:lnTo>
                  <a:lnTo>
                    <a:pt x="0" y="397769"/>
                  </a:lnTo>
                  <a:close/>
                </a:path>
              </a:pathLst>
            </a:custGeom>
            <a:ln w="11928">
              <a:solidFill>
                <a:srgbClr val="000000"/>
              </a:solidFill>
            </a:ln>
          </p:spPr>
          <p:txBody>
            <a:bodyPr wrap="square" lIns="0" tIns="0" rIns="0" bIns="0" rtlCol="0"/>
            <a:lstStyle/>
            <a:p>
              <a:endParaRPr>
                <a:solidFill>
                  <a:prstClr val="black"/>
                </a:solidFill>
                <a:latin typeface="Calibri"/>
              </a:endParaRPr>
            </a:p>
          </p:txBody>
        </p:sp>
        <p:sp>
          <p:nvSpPr>
            <p:cNvPr id="170" name="object 170"/>
            <p:cNvSpPr/>
            <p:nvPr/>
          </p:nvSpPr>
          <p:spPr>
            <a:xfrm>
              <a:off x="10111811" y="17842985"/>
              <a:ext cx="1901189" cy="398145"/>
            </a:xfrm>
            <a:custGeom>
              <a:avLst/>
              <a:gdLst/>
              <a:ahLst/>
              <a:cxnLst/>
              <a:rect l="l" t="t" r="r" b="b"/>
              <a:pathLst>
                <a:path w="1901190" h="398144">
                  <a:moveTo>
                    <a:pt x="1900847" y="0"/>
                  </a:moveTo>
                  <a:lnTo>
                    <a:pt x="0" y="0"/>
                  </a:lnTo>
                  <a:lnTo>
                    <a:pt x="0" y="397602"/>
                  </a:lnTo>
                  <a:lnTo>
                    <a:pt x="1900847" y="397602"/>
                  </a:lnTo>
                  <a:lnTo>
                    <a:pt x="1900847" y="0"/>
                  </a:lnTo>
                  <a:close/>
                </a:path>
              </a:pathLst>
            </a:custGeom>
            <a:solidFill>
              <a:srgbClr val="FF0000"/>
            </a:solidFill>
          </p:spPr>
          <p:txBody>
            <a:bodyPr wrap="square" lIns="0" tIns="0" rIns="0" bIns="0" rtlCol="0"/>
            <a:lstStyle/>
            <a:p>
              <a:endParaRPr>
                <a:solidFill>
                  <a:prstClr val="black"/>
                </a:solidFill>
                <a:latin typeface="Calibri"/>
              </a:endParaRPr>
            </a:p>
          </p:txBody>
        </p:sp>
        <p:sp>
          <p:nvSpPr>
            <p:cNvPr id="171" name="object 171"/>
            <p:cNvSpPr/>
            <p:nvPr/>
          </p:nvSpPr>
          <p:spPr>
            <a:xfrm>
              <a:off x="10111811" y="17842985"/>
              <a:ext cx="1901189" cy="398145"/>
            </a:xfrm>
            <a:custGeom>
              <a:avLst/>
              <a:gdLst/>
              <a:ahLst/>
              <a:cxnLst/>
              <a:rect l="l" t="t" r="r" b="b"/>
              <a:pathLst>
                <a:path w="1901190" h="398144">
                  <a:moveTo>
                    <a:pt x="0" y="397602"/>
                  </a:moveTo>
                  <a:lnTo>
                    <a:pt x="1900847" y="397602"/>
                  </a:lnTo>
                  <a:lnTo>
                    <a:pt x="1900847" y="0"/>
                  </a:lnTo>
                  <a:lnTo>
                    <a:pt x="0" y="0"/>
                  </a:lnTo>
                  <a:lnTo>
                    <a:pt x="0" y="397602"/>
                  </a:lnTo>
                  <a:close/>
                </a:path>
              </a:pathLst>
            </a:custGeom>
            <a:ln w="11928">
              <a:solidFill>
                <a:srgbClr val="000000"/>
              </a:solidFill>
            </a:ln>
          </p:spPr>
          <p:txBody>
            <a:bodyPr wrap="square" lIns="0" tIns="0" rIns="0" bIns="0" rtlCol="0"/>
            <a:lstStyle/>
            <a:p>
              <a:endParaRPr>
                <a:solidFill>
                  <a:prstClr val="black"/>
                </a:solidFill>
                <a:latin typeface="Calibri"/>
              </a:endParaRPr>
            </a:p>
          </p:txBody>
        </p:sp>
        <p:sp>
          <p:nvSpPr>
            <p:cNvPr id="172" name="object 172"/>
            <p:cNvSpPr/>
            <p:nvPr/>
          </p:nvSpPr>
          <p:spPr>
            <a:xfrm>
              <a:off x="6164350" y="18221801"/>
              <a:ext cx="1587071" cy="318130"/>
            </a:xfrm>
            <a:prstGeom prst="rect">
              <a:avLst/>
            </a:prstGeom>
            <a:blipFill>
              <a:blip r:embed="rId72" cstate="print"/>
              <a:stretch>
                <a:fillRect/>
              </a:stretch>
            </a:blipFill>
          </p:spPr>
          <p:txBody>
            <a:bodyPr wrap="square" lIns="0" tIns="0" rIns="0" bIns="0" rtlCol="0"/>
            <a:lstStyle/>
            <a:p>
              <a:endParaRPr>
                <a:solidFill>
                  <a:prstClr val="black"/>
                </a:solidFill>
                <a:latin typeface="Calibri"/>
              </a:endParaRPr>
            </a:p>
          </p:txBody>
        </p:sp>
      </p:grpSp>
      <p:sp>
        <p:nvSpPr>
          <p:cNvPr id="173" name="object 173"/>
          <p:cNvSpPr txBox="1"/>
          <p:nvPr/>
        </p:nvSpPr>
        <p:spPr>
          <a:xfrm>
            <a:off x="6666564" y="18252879"/>
            <a:ext cx="1420495" cy="185307"/>
          </a:xfrm>
          <a:prstGeom prst="rect">
            <a:avLst/>
          </a:prstGeom>
        </p:spPr>
        <p:txBody>
          <a:bodyPr vert="horz" wrap="square" lIns="0" tIns="15875" rIns="0" bIns="0" rtlCol="0">
            <a:spAutoFit/>
          </a:bodyPr>
          <a:lstStyle/>
          <a:p>
            <a:pPr marL="12700">
              <a:spcBef>
                <a:spcPts val="125"/>
              </a:spcBef>
            </a:pPr>
            <a:r>
              <a:rPr sz="1100" b="1" spc="15" dirty="0">
                <a:solidFill>
                  <a:srgbClr val="4F6128"/>
                </a:solidFill>
                <a:latin typeface="Segoe UI"/>
                <a:cs typeface="Segoe UI"/>
              </a:rPr>
              <a:t>Hasznos </a:t>
            </a:r>
            <a:r>
              <a:rPr sz="1100" b="1" spc="20" dirty="0">
                <a:solidFill>
                  <a:srgbClr val="4F6128"/>
                </a:solidFill>
                <a:latin typeface="Segoe UI"/>
                <a:cs typeface="Segoe UI"/>
              </a:rPr>
              <a:t>sugár: </a:t>
            </a:r>
            <a:r>
              <a:rPr sz="1100" b="1" spc="15" dirty="0">
                <a:solidFill>
                  <a:srgbClr val="4F6128"/>
                </a:solidFill>
                <a:latin typeface="Segoe UI"/>
                <a:cs typeface="Segoe UI"/>
              </a:rPr>
              <a:t>1</a:t>
            </a:r>
            <a:r>
              <a:rPr sz="1100" b="1" spc="-55" dirty="0">
                <a:solidFill>
                  <a:srgbClr val="4F6128"/>
                </a:solidFill>
                <a:latin typeface="Segoe UI"/>
                <a:cs typeface="Segoe UI"/>
              </a:rPr>
              <a:t> </a:t>
            </a:r>
            <a:r>
              <a:rPr sz="1100" b="1" spc="20" dirty="0">
                <a:solidFill>
                  <a:srgbClr val="4F6128"/>
                </a:solidFill>
                <a:latin typeface="Segoe UI"/>
                <a:cs typeface="Segoe UI"/>
              </a:rPr>
              <a:t>km</a:t>
            </a:r>
            <a:endParaRPr sz="1100">
              <a:solidFill>
                <a:prstClr val="black"/>
              </a:solidFill>
              <a:latin typeface="Segoe UI"/>
              <a:cs typeface="Segoe UI"/>
            </a:endParaRPr>
          </a:p>
        </p:txBody>
      </p:sp>
      <p:sp>
        <p:nvSpPr>
          <p:cNvPr id="174" name="object 174"/>
          <p:cNvSpPr/>
          <p:nvPr/>
        </p:nvSpPr>
        <p:spPr>
          <a:xfrm>
            <a:off x="8567288" y="18221800"/>
            <a:ext cx="1792478" cy="318130"/>
          </a:xfrm>
          <a:prstGeom prst="rect">
            <a:avLst/>
          </a:prstGeom>
          <a:blipFill>
            <a:blip r:embed="rId73" cstate="print"/>
            <a:stretch>
              <a:fillRect/>
            </a:stretch>
          </a:blipFill>
        </p:spPr>
        <p:txBody>
          <a:bodyPr wrap="square" lIns="0" tIns="0" rIns="0" bIns="0" rtlCol="0"/>
          <a:lstStyle/>
          <a:p>
            <a:endParaRPr>
              <a:solidFill>
                <a:prstClr val="black"/>
              </a:solidFill>
              <a:latin typeface="Calibri"/>
            </a:endParaRPr>
          </a:p>
        </p:txBody>
      </p:sp>
      <p:sp>
        <p:nvSpPr>
          <p:cNvPr id="175" name="object 175"/>
          <p:cNvSpPr txBox="1"/>
          <p:nvPr/>
        </p:nvSpPr>
        <p:spPr>
          <a:xfrm>
            <a:off x="8644468" y="18252879"/>
            <a:ext cx="1625600" cy="185307"/>
          </a:xfrm>
          <a:prstGeom prst="rect">
            <a:avLst/>
          </a:prstGeom>
        </p:spPr>
        <p:txBody>
          <a:bodyPr vert="horz" wrap="square" lIns="0" tIns="15875" rIns="0" bIns="0" rtlCol="0">
            <a:spAutoFit/>
          </a:bodyPr>
          <a:lstStyle/>
          <a:p>
            <a:pPr marL="12700">
              <a:spcBef>
                <a:spcPts val="125"/>
              </a:spcBef>
            </a:pPr>
            <a:r>
              <a:rPr sz="1100" b="1" spc="15" dirty="0">
                <a:solidFill>
                  <a:srgbClr val="4F6128"/>
                </a:solidFill>
                <a:latin typeface="Segoe UI"/>
                <a:cs typeface="Segoe UI"/>
              </a:rPr>
              <a:t>Hasznos </a:t>
            </a:r>
            <a:r>
              <a:rPr sz="1100" b="1" spc="20" dirty="0">
                <a:solidFill>
                  <a:srgbClr val="4F6128"/>
                </a:solidFill>
                <a:latin typeface="Segoe UI"/>
                <a:cs typeface="Segoe UI"/>
              </a:rPr>
              <a:t>sugár: </a:t>
            </a:r>
            <a:r>
              <a:rPr sz="1100" b="1" spc="10" dirty="0">
                <a:solidFill>
                  <a:srgbClr val="4F6128"/>
                </a:solidFill>
                <a:latin typeface="Segoe UI"/>
                <a:cs typeface="Segoe UI"/>
              </a:rPr>
              <a:t>0,75</a:t>
            </a:r>
            <a:r>
              <a:rPr sz="1100" b="1" spc="-45" dirty="0">
                <a:solidFill>
                  <a:srgbClr val="4F6128"/>
                </a:solidFill>
                <a:latin typeface="Segoe UI"/>
                <a:cs typeface="Segoe UI"/>
              </a:rPr>
              <a:t> </a:t>
            </a:r>
            <a:r>
              <a:rPr sz="1100" b="1" spc="20" dirty="0">
                <a:solidFill>
                  <a:srgbClr val="4F6128"/>
                </a:solidFill>
                <a:latin typeface="Segoe UI"/>
                <a:cs typeface="Segoe UI"/>
              </a:rPr>
              <a:t>km</a:t>
            </a:r>
            <a:endParaRPr sz="1100">
              <a:solidFill>
                <a:prstClr val="black"/>
              </a:solidFill>
              <a:latin typeface="Segoe UI"/>
              <a:cs typeface="Segoe UI"/>
            </a:endParaRPr>
          </a:p>
        </p:txBody>
      </p:sp>
      <p:sp>
        <p:nvSpPr>
          <p:cNvPr id="176" name="object 176"/>
          <p:cNvSpPr/>
          <p:nvPr/>
        </p:nvSpPr>
        <p:spPr>
          <a:xfrm>
            <a:off x="10602748" y="18241125"/>
            <a:ext cx="1710172" cy="318130"/>
          </a:xfrm>
          <a:prstGeom prst="rect">
            <a:avLst/>
          </a:prstGeom>
          <a:blipFill>
            <a:blip r:embed="rId74" cstate="print"/>
            <a:stretch>
              <a:fillRect/>
            </a:stretch>
          </a:blipFill>
        </p:spPr>
        <p:txBody>
          <a:bodyPr wrap="square" lIns="0" tIns="0" rIns="0" bIns="0" rtlCol="0"/>
          <a:lstStyle/>
          <a:p>
            <a:endParaRPr>
              <a:solidFill>
                <a:prstClr val="black"/>
              </a:solidFill>
              <a:latin typeface="Calibri"/>
            </a:endParaRPr>
          </a:p>
        </p:txBody>
      </p:sp>
      <p:sp>
        <p:nvSpPr>
          <p:cNvPr id="177" name="object 177"/>
          <p:cNvSpPr txBox="1"/>
          <p:nvPr/>
        </p:nvSpPr>
        <p:spPr>
          <a:xfrm>
            <a:off x="10679927" y="18271784"/>
            <a:ext cx="1543050" cy="185307"/>
          </a:xfrm>
          <a:prstGeom prst="rect">
            <a:avLst/>
          </a:prstGeom>
        </p:spPr>
        <p:txBody>
          <a:bodyPr vert="horz" wrap="square" lIns="0" tIns="15875" rIns="0" bIns="0" rtlCol="0">
            <a:spAutoFit/>
          </a:bodyPr>
          <a:lstStyle/>
          <a:p>
            <a:pPr marL="12700">
              <a:spcBef>
                <a:spcPts val="125"/>
              </a:spcBef>
            </a:pPr>
            <a:r>
              <a:rPr sz="1100" b="1" spc="15" dirty="0">
                <a:solidFill>
                  <a:srgbClr val="4F6128"/>
                </a:solidFill>
                <a:latin typeface="Segoe UI"/>
                <a:cs typeface="Segoe UI"/>
              </a:rPr>
              <a:t>Hasznos </a:t>
            </a:r>
            <a:r>
              <a:rPr sz="1100" b="1" spc="20" dirty="0">
                <a:solidFill>
                  <a:srgbClr val="4F6128"/>
                </a:solidFill>
                <a:latin typeface="Segoe UI"/>
                <a:cs typeface="Segoe UI"/>
              </a:rPr>
              <a:t>sugár: </a:t>
            </a:r>
            <a:r>
              <a:rPr sz="1100" b="1" spc="10" dirty="0">
                <a:solidFill>
                  <a:srgbClr val="4F6128"/>
                </a:solidFill>
                <a:latin typeface="Segoe UI"/>
                <a:cs typeface="Segoe UI"/>
              </a:rPr>
              <a:t>0,5</a:t>
            </a:r>
            <a:r>
              <a:rPr sz="1100" b="1" spc="-45" dirty="0">
                <a:solidFill>
                  <a:srgbClr val="4F6128"/>
                </a:solidFill>
                <a:latin typeface="Segoe UI"/>
                <a:cs typeface="Segoe UI"/>
              </a:rPr>
              <a:t> </a:t>
            </a:r>
            <a:r>
              <a:rPr sz="1100" b="1" spc="20" dirty="0">
                <a:solidFill>
                  <a:srgbClr val="4F6128"/>
                </a:solidFill>
                <a:latin typeface="Segoe UI"/>
                <a:cs typeface="Segoe UI"/>
              </a:rPr>
              <a:t>km</a:t>
            </a:r>
            <a:endParaRPr sz="1100">
              <a:solidFill>
                <a:prstClr val="black"/>
              </a:solidFill>
              <a:latin typeface="Segoe UI"/>
              <a:cs typeface="Segoe UI"/>
            </a:endParaRPr>
          </a:p>
        </p:txBody>
      </p:sp>
      <p:sp>
        <p:nvSpPr>
          <p:cNvPr id="178" name="object 178"/>
          <p:cNvSpPr/>
          <p:nvPr/>
        </p:nvSpPr>
        <p:spPr>
          <a:xfrm>
            <a:off x="12573794" y="18211781"/>
            <a:ext cx="1792478" cy="318130"/>
          </a:xfrm>
          <a:prstGeom prst="rect">
            <a:avLst/>
          </a:prstGeom>
          <a:blipFill>
            <a:blip r:embed="rId75" cstate="print"/>
            <a:stretch>
              <a:fillRect/>
            </a:stretch>
          </a:blipFill>
        </p:spPr>
        <p:txBody>
          <a:bodyPr wrap="square" lIns="0" tIns="0" rIns="0" bIns="0" rtlCol="0"/>
          <a:lstStyle/>
          <a:p>
            <a:endParaRPr>
              <a:solidFill>
                <a:prstClr val="black"/>
              </a:solidFill>
              <a:latin typeface="Calibri"/>
            </a:endParaRPr>
          </a:p>
        </p:txBody>
      </p:sp>
      <p:sp>
        <p:nvSpPr>
          <p:cNvPr id="179" name="object 179"/>
          <p:cNvSpPr txBox="1"/>
          <p:nvPr/>
        </p:nvSpPr>
        <p:spPr>
          <a:xfrm>
            <a:off x="12650676" y="18242740"/>
            <a:ext cx="1625600" cy="185307"/>
          </a:xfrm>
          <a:prstGeom prst="rect">
            <a:avLst/>
          </a:prstGeom>
        </p:spPr>
        <p:txBody>
          <a:bodyPr vert="horz" wrap="square" lIns="0" tIns="15875" rIns="0" bIns="0" rtlCol="0">
            <a:spAutoFit/>
          </a:bodyPr>
          <a:lstStyle/>
          <a:p>
            <a:pPr marL="12700">
              <a:spcBef>
                <a:spcPts val="125"/>
              </a:spcBef>
            </a:pPr>
            <a:r>
              <a:rPr sz="1100" b="1" spc="15" dirty="0">
                <a:solidFill>
                  <a:srgbClr val="4F6128"/>
                </a:solidFill>
                <a:latin typeface="Segoe UI"/>
                <a:cs typeface="Segoe UI"/>
              </a:rPr>
              <a:t>Hasznos </a:t>
            </a:r>
            <a:r>
              <a:rPr sz="1100" b="1" spc="20" dirty="0">
                <a:solidFill>
                  <a:srgbClr val="4F6128"/>
                </a:solidFill>
                <a:latin typeface="Segoe UI"/>
                <a:cs typeface="Segoe UI"/>
              </a:rPr>
              <a:t>sugár: </a:t>
            </a:r>
            <a:r>
              <a:rPr sz="1100" b="1" spc="10" dirty="0">
                <a:solidFill>
                  <a:srgbClr val="4F6128"/>
                </a:solidFill>
                <a:latin typeface="Segoe UI"/>
                <a:cs typeface="Segoe UI"/>
              </a:rPr>
              <a:t>0,15</a:t>
            </a:r>
            <a:r>
              <a:rPr sz="1100" b="1" spc="-45" dirty="0">
                <a:solidFill>
                  <a:srgbClr val="4F6128"/>
                </a:solidFill>
                <a:latin typeface="Segoe UI"/>
                <a:cs typeface="Segoe UI"/>
              </a:rPr>
              <a:t> </a:t>
            </a:r>
            <a:r>
              <a:rPr sz="1100" b="1" spc="20" dirty="0">
                <a:solidFill>
                  <a:srgbClr val="4F6128"/>
                </a:solidFill>
                <a:latin typeface="Segoe UI"/>
                <a:cs typeface="Segoe UI"/>
              </a:rPr>
              <a:t>km</a:t>
            </a:r>
            <a:endParaRPr sz="1100">
              <a:solidFill>
                <a:prstClr val="black"/>
              </a:solidFill>
              <a:latin typeface="Segoe UI"/>
              <a:cs typeface="Segoe UI"/>
            </a:endParaRPr>
          </a:p>
        </p:txBody>
      </p:sp>
      <p:grpSp>
        <p:nvGrpSpPr>
          <p:cNvPr id="180" name="object 180"/>
          <p:cNvGrpSpPr/>
          <p:nvPr/>
        </p:nvGrpSpPr>
        <p:grpSpPr>
          <a:xfrm>
            <a:off x="8886491" y="17814565"/>
            <a:ext cx="1012190" cy="490220"/>
            <a:chOff x="8461041" y="17814565"/>
            <a:chExt cx="1012190" cy="490220"/>
          </a:xfrm>
        </p:grpSpPr>
        <p:sp>
          <p:nvSpPr>
            <p:cNvPr id="181" name="object 181"/>
            <p:cNvSpPr/>
            <p:nvPr/>
          </p:nvSpPr>
          <p:spPr>
            <a:xfrm>
              <a:off x="8493248" y="17814565"/>
              <a:ext cx="947233" cy="318130"/>
            </a:xfrm>
            <a:prstGeom prst="rect">
              <a:avLst/>
            </a:prstGeom>
            <a:blipFill>
              <a:blip r:embed="rId76" cstate="print"/>
              <a:stretch>
                <a:fillRect/>
              </a:stretch>
            </a:blipFill>
          </p:spPr>
          <p:txBody>
            <a:bodyPr wrap="square" lIns="0" tIns="0" rIns="0" bIns="0" rtlCol="0"/>
            <a:lstStyle/>
            <a:p>
              <a:endParaRPr>
                <a:solidFill>
                  <a:prstClr val="black"/>
                </a:solidFill>
                <a:latin typeface="Calibri"/>
              </a:endParaRPr>
            </a:p>
          </p:txBody>
        </p:sp>
        <p:sp>
          <p:nvSpPr>
            <p:cNvPr id="182" name="object 182"/>
            <p:cNvSpPr/>
            <p:nvPr/>
          </p:nvSpPr>
          <p:spPr>
            <a:xfrm>
              <a:off x="8461041" y="17986334"/>
              <a:ext cx="940076" cy="318130"/>
            </a:xfrm>
            <a:prstGeom prst="rect">
              <a:avLst/>
            </a:prstGeom>
            <a:blipFill>
              <a:blip r:embed="rId77" cstate="print"/>
              <a:stretch>
                <a:fillRect/>
              </a:stretch>
            </a:blipFill>
          </p:spPr>
          <p:txBody>
            <a:bodyPr wrap="square" lIns="0" tIns="0" rIns="0" bIns="0" rtlCol="0"/>
            <a:lstStyle/>
            <a:p>
              <a:endParaRPr>
                <a:solidFill>
                  <a:prstClr val="black"/>
                </a:solidFill>
                <a:latin typeface="Calibri"/>
              </a:endParaRPr>
            </a:p>
          </p:txBody>
        </p:sp>
        <p:sp>
          <p:nvSpPr>
            <p:cNvPr id="183" name="object 183"/>
            <p:cNvSpPr/>
            <p:nvPr/>
          </p:nvSpPr>
          <p:spPr>
            <a:xfrm>
              <a:off x="9211814" y="17986334"/>
              <a:ext cx="260873" cy="318130"/>
            </a:xfrm>
            <a:prstGeom prst="rect">
              <a:avLst/>
            </a:prstGeom>
            <a:blipFill>
              <a:blip r:embed="rId78" cstate="print"/>
              <a:stretch>
                <a:fillRect/>
              </a:stretch>
            </a:blipFill>
          </p:spPr>
          <p:txBody>
            <a:bodyPr wrap="square" lIns="0" tIns="0" rIns="0" bIns="0" rtlCol="0"/>
            <a:lstStyle/>
            <a:p>
              <a:endParaRPr>
                <a:solidFill>
                  <a:prstClr val="black"/>
                </a:solidFill>
                <a:latin typeface="Calibri"/>
              </a:endParaRPr>
            </a:p>
          </p:txBody>
        </p:sp>
      </p:grpSp>
      <p:sp>
        <p:nvSpPr>
          <p:cNvPr id="184" name="object 184"/>
          <p:cNvSpPr txBox="1"/>
          <p:nvPr/>
        </p:nvSpPr>
        <p:spPr>
          <a:xfrm>
            <a:off x="8963136" y="17845106"/>
            <a:ext cx="847725" cy="354584"/>
          </a:xfrm>
          <a:prstGeom prst="rect">
            <a:avLst/>
          </a:prstGeom>
        </p:spPr>
        <p:txBody>
          <a:bodyPr vert="horz" wrap="square" lIns="0" tIns="15875" rIns="0" bIns="0" rtlCol="0">
            <a:spAutoFit/>
          </a:bodyPr>
          <a:lstStyle/>
          <a:p>
            <a:pPr marL="44450">
              <a:spcBef>
                <a:spcPts val="125"/>
              </a:spcBef>
            </a:pPr>
            <a:r>
              <a:rPr sz="1100" b="1" i="1" spc="10" dirty="0">
                <a:solidFill>
                  <a:prstClr val="black"/>
                </a:solidFill>
                <a:latin typeface="Segoe UI"/>
                <a:cs typeface="Segoe UI"/>
              </a:rPr>
              <a:t>Syrphoidea</a:t>
            </a:r>
            <a:endParaRPr sz="1100">
              <a:solidFill>
                <a:prstClr val="black"/>
              </a:solidFill>
              <a:latin typeface="Segoe UI"/>
              <a:cs typeface="Segoe UI"/>
            </a:endParaRPr>
          </a:p>
          <a:p>
            <a:pPr marL="12700">
              <a:spcBef>
                <a:spcPts val="35"/>
              </a:spcBef>
            </a:pPr>
            <a:r>
              <a:rPr sz="1100" spc="15" dirty="0">
                <a:solidFill>
                  <a:prstClr val="black"/>
                </a:solidFill>
                <a:latin typeface="Segoe UI"/>
                <a:cs typeface="Segoe UI"/>
              </a:rPr>
              <a:t>Zengőlegyek</a:t>
            </a:r>
            <a:endParaRPr sz="1100">
              <a:solidFill>
                <a:prstClr val="black"/>
              </a:solidFill>
              <a:latin typeface="Segoe UI"/>
              <a:cs typeface="Segoe UI"/>
            </a:endParaRPr>
          </a:p>
        </p:txBody>
      </p:sp>
      <p:grpSp>
        <p:nvGrpSpPr>
          <p:cNvPr id="185" name="object 185"/>
          <p:cNvGrpSpPr/>
          <p:nvPr/>
        </p:nvGrpSpPr>
        <p:grpSpPr>
          <a:xfrm>
            <a:off x="11014277" y="17822439"/>
            <a:ext cx="905510" cy="490220"/>
            <a:chOff x="10588827" y="17822439"/>
            <a:chExt cx="905510" cy="490220"/>
          </a:xfrm>
        </p:grpSpPr>
        <p:sp>
          <p:nvSpPr>
            <p:cNvPr id="186" name="object 186"/>
            <p:cNvSpPr/>
            <p:nvPr/>
          </p:nvSpPr>
          <p:spPr>
            <a:xfrm>
              <a:off x="10660397" y="17822439"/>
              <a:ext cx="761150" cy="318130"/>
            </a:xfrm>
            <a:prstGeom prst="rect">
              <a:avLst/>
            </a:prstGeom>
            <a:blipFill>
              <a:blip r:embed="rId79" cstate="print"/>
              <a:stretch>
                <a:fillRect/>
              </a:stretch>
            </a:blipFill>
          </p:spPr>
          <p:txBody>
            <a:bodyPr wrap="square" lIns="0" tIns="0" rIns="0" bIns="0" rtlCol="0"/>
            <a:lstStyle/>
            <a:p>
              <a:endParaRPr>
                <a:solidFill>
                  <a:prstClr val="black"/>
                </a:solidFill>
                <a:latin typeface="Calibri"/>
              </a:endParaRPr>
            </a:p>
          </p:txBody>
        </p:sp>
        <p:sp>
          <p:nvSpPr>
            <p:cNvPr id="187" name="object 187"/>
            <p:cNvSpPr/>
            <p:nvPr/>
          </p:nvSpPr>
          <p:spPr>
            <a:xfrm>
              <a:off x="10588827" y="17994208"/>
              <a:ext cx="833436" cy="318130"/>
            </a:xfrm>
            <a:prstGeom prst="rect">
              <a:avLst/>
            </a:prstGeom>
            <a:blipFill>
              <a:blip r:embed="rId80" cstate="print"/>
              <a:stretch>
                <a:fillRect/>
              </a:stretch>
            </a:blipFill>
          </p:spPr>
          <p:txBody>
            <a:bodyPr wrap="square" lIns="0" tIns="0" rIns="0" bIns="0" rtlCol="0"/>
            <a:lstStyle/>
            <a:p>
              <a:endParaRPr>
                <a:solidFill>
                  <a:prstClr val="black"/>
                </a:solidFill>
                <a:latin typeface="Calibri"/>
              </a:endParaRPr>
            </a:p>
          </p:txBody>
        </p:sp>
        <p:sp>
          <p:nvSpPr>
            <p:cNvPr id="188" name="object 188"/>
            <p:cNvSpPr/>
            <p:nvPr/>
          </p:nvSpPr>
          <p:spPr>
            <a:xfrm>
              <a:off x="11232960" y="17994208"/>
              <a:ext cx="260873" cy="318130"/>
            </a:xfrm>
            <a:prstGeom prst="rect">
              <a:avLst/>
            </a:prstGeom>
            <a:blipFill>
              <a:blip r:embed="rId81" cstate="print"/>
              <a:stretch>
                <a:fillRect/>
              </a:stretch>
            </a:blipFill>
          </p:spPr>
          <p:txBody>
            <a:bodyPr wrap="square" lIns="0" tIns="0" rIns="0" bIns="0" rtlCol="0"/>
            <a:lstStyle/>
            <a:p>
              <a:endParaRPr>
                <a:solidFill>
                  <a:prstClr val="black"/>
                </a:solidFill>
                <a:latin typeface="Calibri"/>
              </a:endParaRPr>
            </a:p>
          </p:txBody>
        </p:sp>
      </p:grpSp>
      <p:sp>
        <p:nvSpPr>
          <p:cNvPr id="189" name="object 189"/>
          <p:cNvSpPr txBox="1"/>
          <p:nvPr/>
        </p:nvSpPr>
        <p:spPr>
          <a:xfrm>
            <a:off x="11091339" y="17852978"/>
            <a:ext cx="741045" cy="354584"/>
          </a:xfrm>
          <a:prstGeom prst="rect">
            <a:avLst/>
          </a:prstGeom>
        </p:spPr>
        <p:txBody>
          <a:bodyPr vert="horz" wrap="square" lIns="0" tIns="15875" rIns="0" bIns="0" rtlCol="0">
            <a:spAutoFit/>
          </a:bodyPr>
          <a:lstStyle/>
          <a:p>
            <a:pPr marL="83820">
              <a:spcBef>
                <a:spcPts val="125"/>
              </a:spcBef>
            </a:pPr>
            <a:r>
              <a:rPr sz="1100" b="1" i="1" spc="15" dirty="0">
                <a:solidFill>
                  <a:prstClr val="black"/>
                </a:solidFill>
                <a:latin typeface="Segoe UI"/>
                <a:cs typeface="Segoe UI"/>
              </a:rPr>
              <a:t>Bombini</a:t>
            </a:r>
            <a:endParaRPr sz="1100">
              <a:solidFill>
                <a:prstClr val="black"/>
              </a:solidFill>
              <a:latin typeface="Segoe UI"/>
              <a:cs typeface="Segoe UI"/>
            </a:endParaRPr>
          </a:p>
          <a:p>
            <a:pPr marL="12700">
              <a:spcBef>
                <a:spcPts val="35"/>
              </a:spcBef>
            </a:pPr>
            <a:r>
              <a:rPr sz="1100" spc="10" dirty="0">
                <a:solidFill>
                  <a:prstClr val="black"/>
                </a:solidFill>
                <a:latin typeface="Segoe UI"/>
                <a:cs typeface="Segoe UI"/>
              </a:rPr>
              <a:t>Poszméhek</a:t>
            </a:r>
            <a:endParaRPr sz="1100">
              <a:solidFill>
                <a:prstClr val="black"/>
              </a:solidFill>
              <a:latin typeface="Segoe UI"/>
              <a:cs typeface="Segoe UI"/>
            </a:endParaRPr>
          </a:p>
        </p:txBody>
      </p:sp>
      <p:grpSp>
        <p:nvGrpSpPr>
          <p:cNvPr id="190" name="object 190"/>
          <p:cNvGrpSpPr/>
          <p:nvPr/>
        </p:nvGrpSpPr>
        <p:grpSpPr>
          <a:xfrm>
            <a:off x="12916617" y="17809556"/>
            <a:ext cx="1100455" cy="490220"/>
            <a:chOff x="12491166" y="17809556"/>
            <a:chExt cx="1100455" cy="490220"/>
          </a:xfrm>
        </p:grpSpPr>
        <p:sp>
          <p:nvSpPr>
            <p:cNvPr id="191" name="object 191"/>
            <p:cNvSpPr/>
            <p:nvPr/>
          </p:nvSpPr>
          <p:spPr>
            <a:xfrm>
              <a:off x="12491881" y="17809556"/>
              <a:ext cx="1098962" cy="318130"/>
            </a:xfrm>
            <a:prstGeom prst="rect">
              <a:avLst/>
            </a:prstGeom>
            <a:blipFill>
              <a:blip r:embed="rId82" cstate="print"/>
              <a:stretch>
                <a:fillRect/>
              </a:stretch>
            </a:blipFill>
          </p:spPr>
          <p:txBody>
            <a:bodyPr wrap="square" lIns="0" tIns="0" rIns="0" bIns="0" rtlCol="0"/>
            <a:lstStyle/>
            <a:p>
              <a:endParaRPr>
                <a:solidFill>
                  <a:prstClr val="black"/>
                </a:solidFill>
                <a:latin typeface="Calibri"/>
              </a:endParaRPr>
            </a:p>
          </p:txBody>
        </p:sp>
        <p:sp>
          <p:nvSpPr>
            <p:cNvPr id="192" name="object 192"/>
            <p:cNvSpPr/>
            <p:nvPr/>
          </p:nvSpPr>
          <p:spPr>
            <a:xfrm>
              <a:off x="12491166" y="17981325"/>
              <a:ext cx="1028823" cy="318130"/>
            </a:xfrm>
            <a:prstGeom prst="rect">
              <a:avLst/>
            </a:prstGeom>
            <a:blipFill>
              <a:blip r:embed="rId83" cstate="print"/>
              <a:stretch>
                <a:fillRect/>
              </a:stretch>
            </a:blipFill>
          </p:spPr>
          <p:txBody>
            <a:bodyPr wrap="square" lIns="0" tIns="0" rIns="0" bIns="0" rtlCol="0"/>
            <a:lstStyle/>
            <a:p>
              <a:endParaRPr>
                <a:solidFill>
                  <a:prstClr val="black"/>
                </a:solidFill>
                <a:latin typeface="Calibri"/>
              </a:endParaRPr>
            </a:p>
          </p:txBody>
        </p:sp>
        <p:sp>
          <p:nvSpPr>
            <p:cNvPr id="193" name="object 193"/>
            <p:cNvSpPr/>
            <p:nvPr/>
          </p:nvSpPr>
          <p:spPr>
            <a:xfrm>
              <a:off x="13330685" y="17981325"/>
              <a:ext cx="260873" cy="318130"/>
            </a:xfrm>
            <a:prstGeom prst="rect">
              <a:avLst/>
            </a:prstGeom>
            <a:blipFill>
              <a:blip r:embed="rId84" cstate="print"/>
              <a:stretch>
                <a:fillRect/>
              </a:stretch>
            </a:blipFill>
          </p:spPr>
          <p:txBody>
            <a:bodyPr wrap="square" lIns="0" tIns="0" rIns="0" bIns="0" rtlCol="0"/>
            <a:lstStyle/>
            <a:p>
              <a:endParaRPr>
                <a:solidFill>
                  <a:prstClr val="black"/>
                </a:solidFill>
                <a:latin typeface="Calibri"/>
              </a:endParaRPr>
            </a:p>
          </p:txBody>
        </p:sp>
      </p:grpSp>
      <p:sp>
        <p:nvSpPr>
          <p:cNvPr id="194" name="object 194"/>
          <p:cNvSpPr txBox="1"/>
          <p:nvPr/>
        </p:nvSpPr>
        <p:spPr>
          <a:xfrm>
            <a:off x="12993797" y="17839917"/>
            <a:ext cx="936625" cy="354584"/>
          </a:xfrm>
          <a:prstGeom prst="rect">
            <a:avLst/>
          </a:prstGeom>
        </p:spPr>
        <p:txBody>
          <a:bodyPr vert="horz" wrap="square" lIns="0" tIns="15875" rIns="0" bIns="0" rtlCol="0">
            <a:spAutoFit/>
          </a:bodyPr>
          <a:lstStyle/>
          <a:p>
            <a:pPr marL="13335">
              <a:spcBef>
                <a:spcPts val="125"/>
              </a:spcBef>
            </a:pPr>
            <a:r>
              <a:rPr sz="1100" b="1" i="1" spc="15" dirty="0">
                <a:solidFill>
                  <a:prstClr val="black"/>
                </a:solidFill>
                <a:latin typeface="Segoe UI"/>
                <a:cs typeface="Segoe UI"/>
              </a:rPr>
              <a:t>Megachilidae</a:t>
            </a:r>
            <a:endParaRPr sz="1100">
              <a:solidFill>
                <a:prstClr val="black"/>
              </a:solidFill>
              <a:latin typeface="Segoe UI"/>
              <a:cs typeface="Segoe UI"/>
            </a:endParaRPr>
          </a:p>
          <a:p>
            <a:pPr marL="12700">
              <a:spcBef>
                <a:spcPts val="35"/>
              </a:spcBef>
            </a:pPr>
            <a:r>
              <a:rPr sz="1100" spc="15" dirty="0">
                <a:solidFill>
                  <a:prstClr val="black"/>
                </a:solidFill>
                <a:latin typeface="Segoe UI"/>
                <a:cs typeface="Segoe UI"/>
              </a:rPr>
              <a:t>Művészméhek</a:t>
            </a:r>
            <a:endParaRPr sz="1100">
              <a:solidFill>
                <a:prstClr val="black"/>
              </a:solidFill>
              <a:latin typeface="Segoe UI"/>
              <a:cs typeface="Segoe UI"/>
            </a:endParaRPr>
          </a:p>
        </p:txBody>
      </p:sp>
      <p:grpSp>
        <p:nvGrpSpPr>
          <p:cNvPr id="195" name="object 195"/>
          <p:cNvGrpSpPr/>
          <p:nvPr/>
        </p:nvGrpSpPr>
        <p:grpSpPr>
          <a:xfrm>
            <a:off x="6780177" y="15359584"/>
            <a:ext cx="7343140" cy="4017010"/>
            <a:chOff x="6354727" y="15359584"/>
            <a:chExt cx="7343140" cy="4017010"/>
          </a:xfrm>
        </p:grpSpPr>
        <p:sp>
          <p:nvSpPr>
            <p:cNvPr id="196" name="object 196"/>
            <p:cNvSpPr/>
            <p:nvPr/>
          </p:nvSpPr>
          <p:spPr>
            <a:xfrm>
              <a:off x="12373361" y="18349911"/>
              <a:ext cx="1324122" cy="956298"/>
            </a:xfrm>
            <a:prstGeom prst="rect">
              <a:avLst/>
            </a:prstGeom>
            <a:blipFill>
              <a:blip r:embed="rId85" cstate="print"/>
              <a:stretch>
                <a:fillRect/>
              </a:stretch>
            </a:blipFill>
          </p:spPr>
          <p:txBody>
            <a:bodyPr wrap="square" lIns="0" tIns="0" rIns="0" bIns="0" rtlCol="0"/>
            <a:lstStyle/>
            <a:p>
              <a:endParaRPr>
                <a:solidFill>
                  <a:prstClr val="black"/>
                </a:solidFill>
                <a:latin typeface="Calibri"/>
              </a:endParaRPr>
            </a:p>
          </p:txBody>
        </p:sp>
        <p:sp>
          <p:nvSpPr>
            <p:cNvPr id="197" name="object 197"/>
            <p:cNvSpPr/>
            <p:nvPr/>
          </p:nvSpPr>
          <p:spPr>
            <a:xfrm>
              <a:off x="10359802" y="18381403"/>
              <a:ext cx="1508702" cy="994827"/>
            </a:xfrm>
            <a:prstGeom prst="rect">
              <a:avLst/>
            </a:prstGeom>
            <a:blipFill>
              <a:blip r:embed="rId86" cstate="print"/>
              <a:stretch>
                <a:fillRect/>
              </a:stretch>
            </a:blipFill>
          </p:spPr>
          <p:txBody>
            <a:bodyPr wrap="square" lIns="0" tIns="0" rIns="0" bIns="0" rtlCol="0"/>
            <a:lstStyle/>
            <a:p>
              <a:endParaRPr>
                <a:solidFill>
                  <a:prstClr val="black"/>
                </a:solidFill>
                <a:latin typeface="Calibri"/>
              </a:endParaRPr>
            </a:p>
          </p:txBody>
        </p:sp>
        <p:sp>
          <p:nvSpPr>
            <p:cNvPr id="198" name="object 198"/>
            <p:cNvSpPr/>
            <p:nvPr/>
          </p:nvSpPr>
          <p:spPr>
            <a:xfrm>
              <a:off x="8484660" y="18457267"/>
              <a:ext cx="1135820" cy="771527"/>
            </a:xfrm>
            <a:prstGeom prst="rect">
              <a:avLst/>
            </a:prstGeom>
            <a:blipFill>
              <a:blip r:embed="rId87" cstate="print"/>
              <a:stretch>
                <a:fillRect/>
              </a:stretch>
            </a:blipFill>
          </p:spPr>
          <p:txBody>
            <a:bodyPr wrap="square" lIns="0" tIns="0" rIns="0" bIns="0" rtlCol="0"/>
            <a:lstStyle/>
            <a:p>
              <a:endParaRPr>
                <a:solidFill>
                  <a:prstClr val="black"/>
                </a:solidFill>
                <a:latin typeface="Calibri"/>
              </a:endParaRPr>
            </a:p>
          </p:txBody>
        </p:sp>
        <p:sp>
          <p:nvSpPr>
            <p:cNvPr id="199" name="object 199"/>
            <p:cNvSpPr/>
            <p:nvPr/>
          </p:nvSpPr>
          <p:spPr>
            <a:xfrm>
              <a:off x="6354727" y="18262596"/>
              <a:ext cx="1266078" cy="1017729"/>
            </a:xfrm>
            <a:prstGeom prst="rect">
              <a:avLst/>
            </a:prstGeom>
            <a:blipFill>
              <a:blip r:embed="rId88" cstate="print"/>
              <a:stretch>
                <a:fillRect/>
              </a:stretch>
            </a:blipFill>
          </p:spPr>
          <p:txBody>
            <a:bodyPr wrap="square" lIns="0" tIns="0" rIns="0" bIns="0" rtlCol="0"/>
            <a:lstStyle/>
            <a:p>
              <a:endParaRPr>
                <a:solidFill>
                  <a:prstClr val="black"/>
                </a:solidFill>
                <a:latin typeface="Calibri"/>
              </a:endParaRPr>
            </a:p>
          </p:txBody>
        </p:sp>
        <p:sp>
          <p:nvSpPr>
            <p:cNvPr id="200" name="object 200"/>
            <p:cNvSpPr/>
            <p:nvPr/>
          </p:nvSpPr>
          <p:spPr>
            <a:xfrm>
              <a:off x="7616152" y="15359595"/>
              <a:ext cx="4984750" cy="2123440"/>
            </a:xfrm>
            <a:custGeom>
              <a:avLst/>
              <a:gdLst/>
              <a:ahLst/>
              <a:cxnLst/>
              <a:rect l="l" t="t" r="r" b="b"/>
              <a:pathLst>
                <a:path w="4984750" h="2123440">
                  <a:moveTo>
                    <a:pt x="556221" y="165138"/>
                  </a:moveTo>
                  <a:lnTo>
                    <a:pt x="549630" y="159296"/>
                  </a:lnTo>
                  <a:lnTo>
                    <a:pt x="466458" y="85521"/>
                  </a:lnTo>
                  <a:lnTo>
                    <a:pt x="457174" y="120078"/>
                  </a:lnTo>
                  <a:lnTo>
                    <a:pt x="9296" y="0"/>
                  </a:lnTo>
                  <a:lnTo>
                    <a:pt x="0" y="34582"/>
                  </a:lnTo>
                  <a:lnTo>
                    <a:pt x="447890" y="154660"/>
                  </a:lnTo>
                  <a:lnTo>
                    <a:pt x="438607" y="189242"/>
                  </a:lnTo>
                  <a:lnTo>
                    <a:pt x="556221" y="165138"/>
                  </a:lnTo>
                  <a:close/>
                </a:path>
                <a:path w="4984750" h="2123440">
                  <a:moveTo>
                    <a:pt x="598449" y="2098967"/>
                  </a:moveTo>
                  <a:lnTo>
                    <a:pt x="591858" y="2093125"/>
                  </a:lnTo>
                  <a:lnTo>
                    <a:pt x="508685" y="2019350"/>
                  </a:lnTo>
                  <a:lnTo>
                    <a:pt x="499402" y="2053907"/>
                  </a:lnTo>
                  <a:lnTo>
                    <a:pt x="51523" y="1933829"/>
                  </a:lnTo>
                  <a:lnTo>
                    <a:pt x="42227" y="1968411"/>
                  </a:lnTo>
                  <a:lnTo>
                    <a:pt x="490118" y="2088489"/>
                  </a:lnTo>
                  <a:lnTo>
                    <a:pt x="480834" y="2123071"/>
                  </a:lnTo>
                  <a:lnTo>
                    <a:pt x="598449" y="2098967"/>
                  </a:lnTo>
                  <a:close/>
                </a:path>
                <a:path w="4984750" h="2123440">
                  <a:moveTo>
                    <a:pt x="1551762" y="1516392"/>
                  </a:moveTo>
                  <a:lnTo>
                    <a:pt x="1545170" y="1510550"/>
                  </a:lnTo>
                  <a:lnTo>
                    <a:pt x="1461998" y="1436763"/>
                  </a:lnTo>
                  <a:lnTo>
                    <a:pt x="1452714" y="1471320"/>
                  </a:lnTo>
                  <a:lnTo>
                    <a:pt x="1004849" y="1351241"/>
                  </a:lnTo>
                  <a:lnTo>
                    <a:pt x="995540" y="1385836"/>
                  </a:lnTo>
                  <a:lnTo>
                    <a:pt x="1443431" y="1505902"/>
                  </a:lnTo>
                  <a:lnTo>
                    <a:pt x="1434147" y="1540484"/>
                  </a:lnTo>
                  <a:lnTo>
                    <a:pt x="1551762" y="1516392"/>
                  </a:lnTo>
                  <a:close/>
                </a:path>
                <a:path w="4984750" h="2123440">
                  <a:moveTo>
                    <a:pt x="3888536" y="671144"/>
                  </a:moveTo>
                  <a:lnTo>
                    <a:pt x="3881945" y="665302"/>
                  </a:lnTo>
                  <a:lnTo>
                    <a:pt x="3798773" y="591527"/>
                  </a:lnTo>
                  <a:lnTo>
                    <a:pt x="3789489" y="626071"/>
                  </a:lnTo>
                  <a:lnTo>
                    <a:pt x="3341611" y="505993"/>
                  </a:lnTo>
                  <a:lnTo>
                    <a:pt x="3332315" y="540588"/>
                  </a:lnTo>
                  <a:lnTo>
                    <a:pt x="3780205" y="660654"/>
                  </a:lnTo>
                  <a:lnTo>
                    <a:pt x="3770922" y="695236"/>
                  </a:lnTo>
                  <a:lnTo>
                    <a:pt x="3888536" y="671144"/>
                  </a:lnTo>
                  <a:close/>
                </a:path>
                <a:path w="4984750" h="2123440">
                  <a:moveTo>
                    <a:pt x="4984267" y="1922907"/>
                  </a:moveTo>
                  <a:lnTo>
                    <a:pt x="4977689" y="1917065"/>
                  </a:lnTo>
                  <a:lnTo>
                    <a:pt x="4894516" y="1843290"/>
                  </a:lnTo>
                  <a:lnTo>
                    <a:pt x="4885233" y="1877847"/>
                  </a:lnTo>
                  <a:lnTo>
                    <a:pt x="4437354" y="1757756"/>
                  </a:lnTo>
                  <a:lnTo>
                    <a:pt x="4428058" y="1792351"/>
                  </a:lnTo>
                  <a:lnTo>
                    <a:pt x="4875949" y="1912429"/>
                  </a:lnTo>
                  <a:lnTo>
                    <a:pt x="4866652" y="1947011"/>
                  </a:lnTo>
                  <a:lnTo>
                    <a:pt x="4984267" y="1922907"/>
                  </a:lnTo>
                  <a:close/>
                </a:path>
              </a:pathLst>
            </a:custGeom>
            <a:solidFill>
              <a:srgbClr val="FFFFFF"/>
            </a:solidFill>
          </p:spPr>
          <p:txBody>
            <a:bodyPr wrap="square" lIns="0" tIns="0" rIns="0" bIns="0" rtlCol="0"/>
            <a:lstStyle/>
            <a:p>
              <a:endParaRPr>
                <a:solidFill>
                  <a:prstClr val="black"/>
                </a:solidFill>
                <a:latin typeface="Calibri"/>
              </a:endParaRPr>
            </a:p>
          </p:txBody>
        </p:sp>
        <p:sp>
          <p:nvSpPr>
            <p:cNvPr id="201" name="object 201"/>
            <p:cNvSpPr/>
            <p:nvPr/>
          </p:nvSpPr>
          <p:spPr>
            <a:xfrm>
              <a:off x="6360453" y="17813850"/>
              <a:ext cx="486320" cy="318130"/>
            </a:xfrm>
            <a:prstGeom prst="rect">
              <a:avLst/>
            </a:prstGeom>
            <a:blipFill>
              <a:blip r:embed="rId89" cstate="print"/>
              <a:stretch>
                <a:fillRect/>
              </a:stretch>
            </a:blipFill>
          </p:spPr>
          <p:txBody>
            <a:bodyPr wrap="square" lIns="0" tIns="0" rIns="0" bIns="0" rtlCol="0"/>
            <a:lstStyle/>
            <a:p>
              <a:endParaRPr>
                <a:solidFill>
                  <a:prstClr val="black"/>
                </a:solidFill>
                <a:latin typeface="Calibri"/>
              </a:endParaRPr>
            </a:p>
          </p:txBody>
        </p:sp>
        <p:sp>
          <p:nvSpPr>
            <p:cNvPr id="202" name="object 202"/>
            <p:cNvSpPr/>
            <p:nvPr/>
          </p:nvSpPr>
          <p:spPr>
            <a:xfrm>
              <a:off x="6698265" y="17813850"/>
              <a:ext cx="805523" cy="318130"/>
            </a:xfrm>
            <a:prstGeom prst="rect">
              <a:avLst/>
            </a:prstGeom>
            <a:blipFill>
              <a:blip r:embed="rId90" cstate="print"/>
              <a:stretch>
                <a:fillRect/>
              </a:stretch>
            </a:blipFill>
          </p:spPr>
          <p:txBody>
            <a:bodyPr wrap="square" lIns="0" tIns="0" rIns="0" bIns="0" rtlCol="0"/>
            <a:lstStyle/>
            <a:p>
              <a:endParaRPr>
                <a:solidFill>
                  <a:prstClr val="black"/>
                </a:solidFill>
                <a:latin typeface="Calibri"/>
              </a:endParaRPr>
            </a:p>
          </p:txBody>
        </p:sp>
        <p:sp>
          <p:nvSpPr>
            <p:cNvPr id="203" name="object 203"/>
            <p:cNvSpPr/>
            <p:nvPr/>
          </p:nvSpPr>
          <p:spPr>
            <a:xfrm>
              <a:off x="6537947" y="17985619"/>
              <a:ext cx="789062" cy="318130"/>
            </a:xfrm>
            <a:prstGeom prst="rect">
              <a:avLst/>
            </a:prstGeom>
            <a:blipFill>
              <a:blip r:embed="rId91" cstate="print"/>
              <a:stretch>
                <a:fillRect/>
              </a:stretch>
            </a:blipFill>
          </p:spPr>
          <p:txBody>
            <a:bodyPr wrap="square" lIns="0" tIns="0" rIns="0" bIns="0" rtlCol="0"/>
            <a:lstStyle/>
            <a:p>
              <a:endParaRPr>
                <a:solidFill>
                  <a:prstClr val="black"/>
                </a:solidFill>
                <a:latin typeface="Calibri"/>
              </a:endParaRPr>
            </a:p>
          </p:txBody>
        </p:sp>
      </p:grpSp>
      <p:sp>
        <p:nvSpPr>
          <p:cNvPr id="204" name="object 204"/>
          <p:cNvSpPr txBox="1"/>
          <p:nvPr/>
        </p:nvSpPr>
        <p:spPr>
          <a:xfrm>
            <a:off x="6863083" y="17844808"/>
            <a:ext cx="977900" cy="354584"/>
          </a:xfrm>
          <a:prstGeom prst="rect">
            <a:avLst/>
          </a:prstGeom>
        </p:spPr>
        <p:txBody>
          <a:bodyPr vert="horz" wrap="square" lIns="0" tIns="15875" rIns="0" bIns="0" rtlCol="0">
            <a:spAutoFit/>
          </a:bodyPr>
          <a:lstStyle/>
          <a:p>
            <a:pPr algn="ctr">
              <a:spcBef>
                <a:spcPts val="125"/>
              </a:spcBef>
            </a:pPr>
            <a:r>
              <a:rPr sz="1100" b="1" i="1" spc="15" dirty="0">
                <a:solidFill>
                  <a:prstClr val="black"/>
                </a:solidFill>
                <a:latin typeface="Segoe UI"/>
                <a:cs typeface="Segoe UI"/>
              </a:rPr>
              <a:t>Apis</a:t>
            </a:r>
            <a:r>
              <a:rPr sz="1100" b="1" i="1" spc="-30" dirty="0">
                <a:solidFill>
                  <a:prstClr val="black"/>
                </a:solidFill>
                <a:latin typeface="Segoe UI"/>
                <a:cs typeface="Segoe UI"/>
              </a:rPr>
              <a:t> </a:t>
            </a:r>
            <a:r>
              <a:rPr sz="1100" b="1" i="1" spc="10" dirty="0">
                <a:solidFill>
                  <a:prstClr val="black"/>
                </a:solidFill>
                <a:latin typeface="Segoe UI"/>
                <a:cs typeface="Segoe UI"/>
              </a:rPr>
              <a:t>mellifera</a:t>
            </a:r>
            <a:endParaRPr sz="1100">
              <a:solidFill>
                <a:prstClr val="black"/>
              </a:solidFill>
              <a:latin typeface="Segoe UI"/>
              <a:cs typeface="Segoe UI"/>
            </a:endParaRPr>
          </a:p>
          <a:p>
            <a:pPr marL="635" algn="ctr">
              <a:spcBef>
                <a:spcPts val="35"/>
              </a:spcBef>
            </a:pPr>
            <a:r>
              <a:rPr sz="1100" spc="10" dirty="0">
                <a:solidFill>
                  <a:prstClr val="black"/>
                </a:solidFill>
                <a:latin typeface="Segoe UI"/>
                <a:cs typeface="Segoe UI"/>
              </a:rPr>
              <a:t>Házi</a:t>
            </a:r>
            <a:r>
              <a:rPr sz="1100" spc="15" dirty="0">
                <a:solidFill>
                  <a:prstClr val="black"/>
                </a:solidFill>
                <a:latin typeface="Segoe UI"/>
                <a:cs typeface="Segoe UI"/>
              </a:rPr>
              <a:t> méh</a:t>
            </a:r>
            <a:endParaRPr sz="1100">
              <a:solidFill>
                <a:prstClr val="black"/>
              </a:solidFill>
              <a:latin typeface="Segoe UI"/>
              <a:cs typeface="Segoe UI"/>
            </a:endParaRPr>
          </a:p>
        </p:txBody>
      </p:sp>
      <p:sp>
        <p:nvSpPr>
          <p:cNvPr id="205" name="object 205"/>
          <p:cNvSpPr txBox="1"/>
          <p:nvPr/>
        </p:nvSpPr>
        <p:spPr>
          <a:xfrm>
            <a:off x="454913" y="155908"/>
            <a:ext cx="14168119" cy="1554528"/>
          </a:xfrm>
          <a:prstGeom prst="rect">
            <a:avLst/>
          </a:prstGeom>
        </p:spPr>
        <p:txBody>
          <a:bodyPr vert="horz" wrap="square" lIns="0" tIns="12065" rIns="0" bIns="0" rtlCol="0">
            <a:spAutoFit/>
          </a:bodyPr>
          <a:lstStyle/>
          <a:p>
            <a:pPr marL="3838575" marR="1640839" algn="ctr">
              <a:lnSpc>
                <a:spcPct val="100600"/>
              </a:lnSpc>
              <a:spcBef>
                <a:spcPts val="95"/>
              </a:spcBef>
            </a:pPr>
            <a:r>
              <a:rPr lang="hu-HU" sz="2800" b="1" spc="50" dirty="0">
                <a:solidFill>
                  <a:srgbClr val="604630"/>
                </a:solidFill>
                <a:latin typeface="Segoe UI"/>
                <a:cs typeface="Segoe UI"/>
              </a:rPr>
              <a:t>  </a:t>
            </a:r>
            <a:r>
              <a:rPr sz="2800" b="1" spc="50" dirty="0" err="1">
                <a:solidFill>
                  <a:srgbClr val="604630"/>
                </a:solidFill>
                <a:latin typeface="Segoe UI"/>
                <a:cs typeface="Segoe UI"/>
              </a:rPr>
              <a:t>Botanikus</a:t>
            </a:r>
            <a:r>
              <a:rPr sz="2800" b="1" spc="50" dirty="0">
                <a:solidFill>
                  <a:srgbClr val="604630"/>
                </a:solidFill>
                <a:latin typeface="Segoe UI"/>
                <a:cs typeface="Segoe UI"/>
              </a:rPr>
              <a:t> kertek </a:t>
            </a:r>
            <a:r>
              <a:rPr sz="2800" b="1" spc="45" dirty="0">
                <a:solidFill>
                  <a:srgbClr val="604630"/>
                </a:solidFill>
                <a:latin typeface="Segoe UI"/>
                <a:cs typeface="Segoe UI"/>
              </a:rPr>
              <a:t>helyzete </a:t>
            </a:r>
            <a:r>
              <a:rPr sz="2800" b="1" spc="30" dirty="0">
                <a:solidFill>
                  <a:srgbClr val="604630"/>
                </a:solidFill>
                <a:latin typeface="Segoe UI"/>
                <a:cs typeface="Segoe UI"/>
              </a:rPr>
              <a:t>és </a:t>
            </a:r>
            <a:r>
              <a:rPr sz="2800" b="1" spc="45" dirty="0">
                <a:solidFill>
                  <a:srgbClr val="604630"/>
                </a:solidFill>
                <a:latin typeface="Segoe UI"/>
                <a:cs typeface="Segoe UI"/>
              </a:rPr>
              <a:t>szerepe </a:t>
            </a:r>
            <a:r>
              <a:rPr sz="2800" b="1" spc="5" dirty="0">
                <a:solidFill>
                  <a:srgbClr val="604630"/>
                </a:solidFill>
                <a:latin typeface="Segoe UI"/>
                <a:cs typeface="Segoe UI"/>
              </a:rPr>
              <a:t>a </a:t>
            </a:r>
            <a:r>
              <a:rPr sz="2800" b="1" spc="35" dirty="0">
                <a:solidFill>
                  <a:srgbClr val="604630"/>
                </a:solidFill>
                <a:latin typeface="Segoe UI"/>
                <a:cs typeface="Segoe UI"/>
              </a:rPr>
              <a:t>városi </a:t>
            </a:r>
            <a:r>
              <a:rPr sz="2800" b="1" spc="40" dirty="0">
                <a:solidFill>
                  <a:srgbClr val="604630"/>
                </a:solidFill>
                <a:latin typeface="Segoe UI"/>
                <a:cs typeface="Segoe UI"/>
              </a:rPr>
              <a:t>zöld  </a:t>
            </a:r>
            <a:r>
              <a:rPr sz="2800" b="1" spc="45" dirty="0">
                <a:solidFill>
                  <a:srgbClr val="604630"/>
                </a:solidFill>
                <a:latin typeface="Segoe UI"/>
                <a:cs typeface="Segoe UI"/>
              </a:rPr>
              <a:t>infrastruktúrában</a:t>
            </a:r>
            <a:endParaRPr sz="2800" dirty="0">
              <a:solidFill>
                <a:prstClr val="black"/>
              </a:solidFill>
              <a:latin typeface="Segoe UI"/>
              <a:cs typeface="Segoe UI"/>
            </a:endParaRPr>
          </a:p>
          <a:p>
            <a:pPr marL="2199640" algn="ctr">
              <a:spcBef>
                <a:spcPts val="30"/>
              </a:spcBef>
            </a:pPr>
            <a:r>
              <a:rPr lang="hu-HU" sz="2000" b="1" spc="-20" dirty="0">
                <a:solidFill>
                  <a:srgbClr val="604630"/>
                </a:solidFill>
                <a:latin typeface="Calibri"/>
                <a:cs typeface="Calibri"/>
              </a:rPr>
              <a:t>          </a:t>
            </a:r>
            <a:r>
              <a:rPr sz="2000" b="1" spc="-20" dirty="0" err="1">
                <a:solidFill>
                  <a:srgbClr val="604630"/>
                </a:solidFill>
                <a:latin typeface="Calibri"/>
                <a:cs typeface="Calibri"/>
              </a:rPr>
              <a:t>Táborská</a:t>
            </a:r>
            <a:r>
              <a:rPr sz="2000" b="1" spc="-20" dirty="0">
                <a:solidFill>
                  <a:srgbClr val="604630"/>
                </a:solidFill>
                <a:latin typeface="Calibri"/>
                <a:cs typeface="Calibri"/>
              </a:rPr>
              <a:t> </a:t>
            </a:r>
            <a:r>
              <a:rPr sz="2000" b="1" spc="-5" dirty="0">
                <a:solidFill>
                  <a:srgbClr val="604630"/>
                </a:solidFill>
                <a:latin typeface="Calibri"/>
                <a:cs typeface="Calibri"/>
              </a:rPr>
              <a:t>Jana</a:t>
            </a:r>
            <a:r>
              <a:rPr sz="2000" b="1" spc="-7" baseline="25000" dirty="0">
                <a:solidFill>
                  <a:srgbClr val="604630"/>
                </a:solidFill>
                <a:latin typeface="Calibri"/>
                <a:cs typeface="Calibri"/>
              </a:rPr>
              <a:t>1*</a:t>
            </a:r>
            <a:r>
              <a:rPr sz="2000" b="1" spc="-5" dirty="0">
                <a:solidFill>
                  <a:srgbClr val="604630"/>
                </a:solidFill>
                <a:latin typeface="Calibri"/>
                <a:cs typeface="Calibri"/>
              </a:rPr>
              <a:t>- </a:t>
            </a:r>
            <a:r>
              <a:rPr sz="2000" b="1" spc="-10" dirty="0">
                <a:solidFill>
                  <a:srgbClr val="604630"/>
                </a:solidFill>
                <a:latin typeface="Calibri"/>
                <a:cs typeface="Calibri"/>
              </a:rPr>
              <a:t>Kisvarga </a:t>
            </a:r>
            <a:r>
              <a:rPr sz="2000" b="1" dirty="0">
                <a:solidFill>
                  <a:srgbClr val="604630"/>
                </a:solidFill>
                <a:latin typeface="Calibri"/>
                <a:cs typeface="Calibri"/>
              </a:rPr>
              <a:t>Szilvia</a:t>
            </a:r>
            <a:r>
              <a:rPr sz="2000" b="1" baseline="25000" dirty="0">
                <a:solidFill>
                  <a:srgbClr val="604630"/>
                </a:solidFill>
                <a:latin typeface="Calibri"/>
                <a:cs typeface="Calibri"/>
              </a:rPr>
              <a:t>2 </a:t>
            </a:r>
            <a:r>
              <a:rPr sz="2000" b="1" dirty="0">
                <a:solidFill>
                  <a:srgbClr val="604630"/>
                </a:solidFill>
                <a:latin typeface="Calibri"/>
                <a:cs typeface="Calibri"/>
              </a:rPr>
              <a:t>- </a:t>
            </a:r>
            <a:r>
              <a:rPr sz="2000" b="1" spc="-5" dirty="0">
                <a:solidFill>
                  <a:srgbClr val="604630"/>
                </a:solidFill>
                <a:latin typeface="Calibri"/>
                <a:cs typeface="Calibri"/>
              </a:rPr>
              <a:t>Horotán Katalin</a:t>
            </a:r>
            <a:r>
              <a:rPr sz="2000" b="1" spc="-7" baseline="25000" dirty="0">
                <a:solidFill>
                  <a:srgbClr val="604630"/>
                </a:solidFill>
                <a:latin typeface="Calibri"/>
                <a:cs typeface="Calibri"/>
              </a:rPr>
              <a:t>1 </a:t>
            </a:r>
            <a:r>
              <a:rPr sz="2000" b="1" dirty="0">
                <a:solidFill>
                  <a:srgbClr val="604630"/>
                </a:solidFill>
                <a:latin typeface="Calibri"/>
                <a:cs typeface="Calibri"/>
              </a:rPr>
              <a:t>- </a:t>
            </a:r>
            <a:r>
              <a:rPr sz="2000" b="1" spc="-10" dirty="0">
                <a:solidFill>
                  <a:srgbClr val="604630"/>
                </a:solidFill>
                <a:latin typeface="Calibri"/>
                <a:cs typeface="Calibri"/>
              </a:rPr>
              <a:t>Papp </a:t>
            </a:r>
            <a:r>
              <a:rPr sz="2000" b="1" spc="-5" dirty="0">
                <a:solidFill>
                  <a:srgbClr val="604630"/>
                </a:solidFill>
                <a:latin typeface="Calibri"/>
                <a:cs typeface="Calibri"/>
              </a:rPr>
              <a:t>László</a:t>
            </a:r>
            <a:r>
              <a:rPr sz="2000" b="1" spc="-7" baseline="25000" dirty="0">
                <a:solidFill>
                  <a:srgbClr val="604630"/>
                </a:solidFill>
                <a:latin typeface="Calibri"/>
                <a:cs typeface="Calibri"/>
              </a:rPr>
              <a:t>3 </a:t>
            </a:r>
            <a:r>
              <a:rPr sz="2000" b="1" dirty="0">
                <a:solidFill>
                  <a:srgbClr val="604630"/>
                </a:solidFill>
                <a:latin typeface="Calibri"/>
                <a:cs typeface="Calibri"/>
              </a:rPr>
              <a:t>– </a:t>
            </a:r>
            <a:r>
              <a:rPr sz="2000" b="1" spc="-10" dirty="0">
                <a:solidFill>
                  <a:srgbClr val="604630"/>
                </a:solidFill>
                <a:latin typeface="Calibri"/>
                <a:cs typeface="Calibri"/>
              </a:rPr>
              <a:t>Pénzesné </a:t>
            </a:r>
            <a:r>
              <a:rPr sz="2000" b="1" spc="-15" dirty="0">
                <a:solidFill>
                  <a:srgbClr val="604630"/>
                </a:solidFill>
                <a:latin typeface="Calibri"/>
                <a:cs typeface="Calibri"/>
              </a:rPr>
              <a:t>Kónya </a:t>
            </a:r>
            <a:r>
              <a:rPr sz="2000" b="1" spc="-5" dirty="0">
                <a:solidFill>
                  <a:srgbClr val="604630"/>
                </a:solidFill>
                <a:latin typeface="Calibri"/>
                <a:cs typeface="Calibri"/>
              </a:rPr>
              <a:t>Erika</a:t>
            </a:r>
            <a:r>
              <a:rPr sz="2000" b="1" spc="-7" baseline="25000" dirty="0">
                <a:solidFill>
                  <a:srgbClr val="604630"/>
                </a:solidFill>
                <a:latin typeface="Calibri"/>
                <a:cs typeface="Calibri"/>
              </a:rPr>
              <a:t>1 </a:t>
            </a:r>
            <a:r>
              <a:rPr sz="2000" b="1" dirty="0">
                <a:solidFill>
                  <a:srgbClr val="604630"/>
                </a:solidFill>
                <a:latin typeface="Calibri"/>
                <a:cs typeface="Calibri"/>
              </a:rPr>
              <a:t>- Orlóci</a:t>
            </a:r>
            <a:r>
              <a:rPr sz="2000" b="1" spc="-225" dirty="0">
                <a:solidFill>
                  <a:srgbClr val="604630"/>
                </a:solidFill>
                <a:latin typeface="Calibri"/>
                <a:cs typeface="Calibri"/>
              </a:rPr>
              <a:t> </a:t>
            </a:r>
            <a:r>
              <a:rPr sz="2000" b="1" spc="-5" dirty="0">
                <a:solidFill>
                  <a:srgbClr val="604630"/>
                </a:solidFill>
                <a:latin typeface="Calibri"/>
                <a:cs typeface="Calibri"/>
              </a:rPr>
              <a:t>László</a:t>
            </a:r>
            <a:r>
              <a:rPr sz="2000" b="1" spc="-7" baseline="25000" dirty="0">
                <a:solidFill>
                  <a:srgbClr val="604630"/>
                </a:solidFill>
                <a:latin typeface="Calibri"/>
                <a:cs typeface="Calibri"/>
              </a:rPr>
              <a:t>2</a:t>
            </a:r>
            <a:endParaRPr sz="2000" baseline="25000" dirty="0">
              <a:solidFill>
                <a:prstClr val="black"/>
              </a:solidFill>
              <a:latin typeface="Calibri"/>
              <a:cs typeface="Calibri"/>
            </a:endParaRPr>
          </a:p>
          <a:p>
            <a:pPr algn="ctr">
              <a:spcBef>
                <a:spcPts val="215"/>
              </a:spcBef>
            </a:pPr>
            <a:r>
              <a:rPr sz="1125" b="1" baseline="25925" dirty="0">
                <a:solidFill>
                  <a:srgbClr val="604630"/>
                </a:solidFill>
                <a:latin typeface="Calibri"/>
                <a:cs typeface="Calibri"/>
              </a:rPr>
              <a:t>1 </a:t>
            </a:r>
            <a:r>
              <a:rPr sz="1100" b="1" spc="5" dirty="0">
                <a:solidFill>
                  <a:srgbClr val="604630"/>
                </a:solidFill>
                <a:latin typeface="Calibri"/>
                <a:cs typeface="Calibri"/>
              </a:rPr>
              <a:t>Eszterházy Károly </a:t>
            </a:r>
            <a:r>
              <a:rPr sz="1100" b="1" dirty="0">
                <a:solidFill>
                  <a:srgbClr val="604630"/>
                </a:solidFill>
                <a:latin typeface="Calibri"/>
                <a:cs typeface="Calibri"/>
              </a:rPr>
              <a:t>Katolikus </a:t>
            </a:r>
            <a:r>
              <a:rPr sz="1100" b="1" spc="5" dirty="0">
                <a:solidFill>
                  <a:srgbClr val="604630"/>
                </a:solidFill>
                <a:latin typeface="Calibri"/>
                <a:cs typeface="Calibri"/>
              </a:rPr>
              <a:t>Egyetem, </a:t>
            </a:r>
            <a:r>
              <a:rPr sz="1100" b="1" spc="10" dirty="0">
                <a:solidFill>
                  <a:srgbClr val="604630"/>
                </a:solidFill>
                <a:latin typeface="Calibri"/>
                <a:cs typeface="Calibri"/>
              </a:rPr>
              <a:t>Biológiai </a:t>
            </a:r>
            <a:r>
              <a:rPr sz="1100" b="1" dirty="0">
                <a:solidFill>
                  <a:srgbClr val="604630"/>
                </a:solidFill>
                <a:latin typeface="Calibri"/>
                <a:cs typeface="Calibri"/>
              </a:rPr>
              <a:t>Intézet; </a:t>
            </a:r>
            <a:r>
              <a:rPr sz="1125" b="1" spc="7" baseline="25925" dirty="0">
                <a:solidFill>
                  <a:srgbClr val="604630"/>
                </a:solidFill>
                <a:latin typeface="Calibri"/>
                <a:cs typeface="Calibri"/>
              </a:rPr>
              <a:t>2</a:t>
            </a:r>
            <a:r>
              <a:rPr sz="1100" b="1" spc="5" dirty="0">
                <a:solidFill>
                  <a:srgbClr val="604630"/>
                </a:solidFill>
                <a:latin typeface="Calibri"/>
                <a:cs typeface="Calibri"/>
              </a:rPr>
              <a:t>Magyar Agrár- </a:t>
            </a:r>
            <a:r>
              <a:rPr sz="1100" b="1" spc="10" dirty="0">
                <a:solidFill>
                  <a:srgbClr val="604630"/>
                </a:solidFill>
                <a:latin typeface="Calibri"/>
                <a:cs typeface="Calibri"/>
              </a:rPr>
              <a:t>és </a:t>
            </a:r>
            <a:r>
              <a:rPr sz="1100" b="1" spc="5" dirty="0">
                <a:solidFill>
                  <a:srgbClr val="604630"/>
                </a:solidFill>
                <a:latin typeface="Calibri"/>
                <a:cs typeface="Calibri"/>
              </a:rPr>
              <a:t>Élettudományi Egyetem, </a:t>
            </a:r>
            <a:r>
              <a:rPr sz="1100" b="1" dirty="0">
                <a:solidFill>
                  <a:srgbClr val="604630"/>
                </a:solidFill>
                <a:latin typeface="Calibri"/>
                <a:cs typeface="Calibri"/>
              </a:rPr>
              <a:t>Tájépítészeti, Településtervezési </a:t>
            </a:r>
            <a:r>
              <a:rPr sz="1100" b="1" spc="10" dirty="0">
                <a:solidFill>
                  <a:srgbClr val="604630"/>
                </a:solidFill>
                <a:latin typeface="Calibri"/>
                <a:cs typeface="Calibri"/>
              </a:rPr>
              <a:t>és </a:t>
            </a:r>
            <a:r>
              <a:rPr sz="1100" b="1" dirty="0">
                <a:solidFill>
                  <a:srgbClr val="604630"/>
                </a:solidFill>
                <a:latin typeface="Calibri"/>
                <a:cs typeface="Calibri"/>
              </a:rPr>
              <a:t>Díszkertészeti Intézet, </a:t>
            </a:r>
            <a:r>
              <a:rPr sz="1100" b="1" spc="5" dirty="0">
                <a:solidFill>
                  <a:srgbClr val="604630"/>
                </a:solidFill>
                <a:latin typeface="Calibri"/>
                <a:cs typeface="Calibri"/>
              </a:rPr>
              <a:t>Dísznövénytermesztési </a:t>
            </a:r>
            <a:r>
              <a:rPr sz="1100" b="1" spc="10" dirty="0">
                <a:solidFill>
                  <a:srgbClr val="604630"/>
                </a:solidFill>
                <a:latin typeface="Calibri"/>
                <a:cs typeface="Calibri"/>
              </a:rPr>
              <a:t>és </a:t>
            </a:r>
            <a:r>
              <a:rPr sz="1100" b="1" spc="5" dirty="0">
                <a:solidFill>
                  <a:srgbClr val="604630"/>
                </a:solidFill>
                <a:latin typeface="Calibri"/>
                <a:cs typeface="Calibri"/>
              </a:rPr>
              <a:t>Zöldfelületgazdálkodási Kutatócsoport; </a:t>
            </a:r>
            <a:r>
              <a:rPr sz="1125" b="1" spc="7" baseline="25925" dirty="0">
                <a:solidFill>
                  <a:srgbClr val="604630"/>
                </a:solidFill>
                <a:latin typeface="Calibri"/>
                <a:cs typeface="Calibri"/>
              </a:rPr>
              <a:t>3</a:t>
            </a:r>
            <a:r>
              <a:rPr sz="1100" b="1" spc="5" dirty="0">
                <a:solidFill>
                  <a:srgbClr val="604630"/>
                </a:solidFill>
                <a:latin typeface="Calibri"/>
                <a:cs typeface="Calibri"/>
              </a:rPr>
              <a:t>Eötvös</a:t>
            </a:r>
            <a:r>
              <a:rPr sz="1100" b="1" spc="160" dirty="0">
                <a:solidFill>
                  <a:srgbClr val="604630"/>
                </a:solidFill>
                <a:latin typeface="Calibri"/>
                <a:cs typeface="Calibri"/>
              </a:rPr>
              <a:t> </a:t>
            </a:r>
            <a:r>
              <a:rPr sz="1100" b="1" spc="5" dirty="0">
                <a:solidFill>
                  <a:srgbClr val="604630"/>
                </a:solidFill>
                <a:latin typeface="Calibri"/>
                <a:cs typeface="Calibri"/>
              </a:rPr>
              <a:t>Loránd</a:t>
            </a:r>
            <a:endParaRPr sz="1100" dirty="0">
              <a:solidFill>
                <a:prstClr val="black"/>
              </a:solidFill>
              <a:latin typeface="Calibri"/>
              <a:cs typeface="Calibri"/>
            </a:endParaRPr>
          </a:p>
          <a:p>
            <a:pPr algn="ctr">
              <a:spcBef>
                <a:spcPts val="45"/>
              </a:spcBef>
            </a:pPr>
            <a:r>
              <a:rPr sz="1100" b="1" spc="5" dirty="0">
                <a:solidFill>
                  <a:srgbClr val="604630"/>
                </a:solidFill>
                <a:latin typeface="Calibri"/>
                <a:cs typeface="Calibri"/>
              </a:rPr>
              <a:t>Tudományegyetem, </a:t>
            </a:r>
            <a:r>
              <a:rPr sz="1100" b="1" dirty="0">
                <a:solidFill>
                  <a:srgbClr val="604630"/>
                </a:solidFill>
                <a:latin typeface="Calibri"/>
                <a:cs typeface="Calibri"/>
              </a:rPr>
              <a:t>Füvészkert;</a:t>
            </a:r>
            <a:r>
              <a:rPr sz="1100" b="1" spc="-10" dirty="0">
                <a:solidFill>
                  <a:srgbClr val="604630"/>
                </a:solidFill>
                <a:latin typeface="Calibri"/>
                <a:cs typeface="Calibri"/>
              </a:rPr>
              <a:t> </a:t>
            </a:r>
            <a:r>
              <a:rPr sz="1100" b="1" u="sng" dirty="0">
                <a:solidFill>
                  <a:srgbClr val="604630"/>
                </a:solidFill>
                <a:uFill>
                  <a:solidFill>
                    <a:srgbClr val="604630"/>
                  </a:solidFill>
                </a:uFill>
                <a:latin typeface="Calibri"/>
                <a:cs typeface="Calibri"/>
                <a:hlinkClick r:id="rId92"/>
              </a:rPr>
              <a:t>*jana.taborska@uni-eszterhazy.hu</a:t>
            </a:r>
            <a:endParaRPr sz="1100" dirty="0">
              <a:solidFill>
                <a:prstClr val="black"/>
              </a:solidFill>
              <a:latin typeface="Calibri"/>
              <a:cs typeface="Calibri"/>
            </a:endParaRPr>
          </a:p>
        </p:txBody>
      </p:sp>
      <p:grpSp>
        <p:nvGrpSpPr>
          <p:cNvPr id="206" name="object 206"/>
          <p:cNvGrpSpPr/>
          <p:nvPr/>
        </p:nvGrpSpPr>
        <p:grpSpPr>
          <a:xfrm>
            <a:off x="561433" y="8024464"/>
            <a:ext cx="13980794" cy="5268595"/>
            <a:chOff x="135983" y="8024463"/>
            <a:chExt cx="13980794" cy="5268595"/>
          </a:xfrm>
        </p:grpSpPr>
        <p:sp>
          <p:nvSpPr>
            <p:cNvPr id="207" name="object 207"/>
            <p:cNvSpPr/>
            <p:nvPr/>
          </p:nvSpPr>
          <p:spPr>
            <a:xfrm>
              <a:off x="7435439" y="8024463"/>
              <a:ext cx="2172874" cy="1091447"/>
            </a:xfrm>
            <a:prstGeom prst="rect">
              <a:avLst/>
            </a:prstGeom>
            <a:blipFill>
              <a:blip r:embed="rId93" cstate="print"/>
              <a:stretch>
                <a:fillRect/>
              </a:stretch>
            </a:blipFill>
          </p:spPr>
          <p:txBody>
            <a:bodyPr wrap="square" lIns="0" tIns="0" rIns="0" bIns="0" rtlCol="0"/>
            <a:lstStyle/>
            <a:p>
              <a:endParaRPr>
                <a:solidFill>
                  <a:prstClr val="black"/>
                </a:solidFill>
                <a:latin typeface="Calibri"/>
              </a:endParaRPr>
            </a:p>
          </p:txBody>
        </p:sp>
        <p:sp>
          <p:nvSpPr>
            <p:cNvPr id="208" name="object 208"/>
            <p:cNvSpPr/>
            <p:nvPr/>
          </p:nvSpPr>
          <p:spPr>
            <a:xfrm>
              <a:off x="135983" y="11961546"/>
              <a:ext cx="4471712" cy="908942"/>
            </a:xfrm>
            <a:prstGeom prst="rect">
              <a:avLst/>
            </a:prstGeom>
            <a:blipFill>
              <a:blip r:embed="rId94" cstate="print"/>
              <a:stretch>
                <a:fillRect/>
              </a:stretch>
            </a:blipFill>
          </p:spPr>
          <p:txBody>
            <a:bodyPr wrap="square" lIns="0" tIns="0" rIns="0" bIns="0" rtlCol="0"/>
            <a:lstStyle/>
            <a:p>
              <a:endParaRPr>
                <a:solidFill>
                  <a:prstClr val="black"/>
                </a:solidFill>
                <a:latin typeface="Calibri"/>
              </a:endParaRPr>
            </a:p>
          </p:txBody>
        </p:sp>
        <p:sp>
          <p:nvSpPr>
            <p:cNvPr id="209" name="object 209"/>
            <p:cNvSpPr/>
            <p:nvPr/>
          </p:nvSpPr>
          <p:spPr>
            <a:xfrm>
              <a:off x="9603304" y="12006635"/>
              <a:ext cx="4479585" cy="1286118"/>
            </a:xfrm>
            <a:prstGeom prst="rect">
              <a:avLst/>
            </a:prstGeom>
            <a:blipFill>
              <a:blip r:embed="rId95" cstate="print"/>
              <a:stretch>
                <a:fillRect/>
              </a:stretch>
            </a:blipFill>
          </p:spPr>
          <p:txBody>
            <a:bodyPr wrap="square" lIns="0" tIns="0" rIns="0" bIns="0" rtlCol="0"/>
            <a:lstStyle/>
            <a:p>
              <a:endParaRPr>
                <a:solidFill>
                  <a:prstClr val="black"/>
                </a:solidFill>
                <a:latin typeface="Calibri"/>
              </a:endParaRPr>
            </a:p>
          </p:txBody>
        </p:sp>
        <p:sp>
          <p:nvSpPr>
            <p:cNvPr id="210" name="object 210"/>
            <p:cNvSpPr/>
            <p:nvPr/>
          </p:nvSpPr>
          <p:spPr>
            <a:xfrm>
              <a:off x="9579328" y="11565404"/>
              <a:ext cx="4531116" cy="443020"/>
            </a:xfrm>
            <a:prstGeom prst="rect">
              <a:avLst/>
            </a:prstGeom>
            <a:blipFill>
              <a:blip r:embed="rId96" cstate="print"/>
              <a:stretch>
                <a:fillRect/>
              </a:stretch>
            </a:blipFill>
          </p:spPr>
          <p:txBody>
            <a:bodyPr wrap="square" lIns="0" tIns="0" rIns="0" bIns="0" rtlCol="0"/>
            <a:lstStyle/>
            <a:p>
              <a:endParaRPr>
                <a:solidFill>
                  <a:prstClr val="black"/>
                </a:solidFill>
                <a:latin typeface="Calibri"/>
              </a:endParaRPr>
            </a:p>
          </p:txBody>
        </p:sp>
        <p:sp>
          <p:nvSpPr>
            <p:cNvPr id="211" name="object 211"/>
            <p:cNvSpPr/>
            <p:nvPr/>
          </p:nvSpPr>
          <p:spPr>
            <a:xfrm>
              <a:off x="9579328" y="11565404"/>
              <a:ext cx="4531360" cy="443230"/>
            </a:xfrm>
            <a:custGeom>
              <a:avLst/>
              <a:gdLst/>
              <a:ahLst/>
              <a:cxnLst/>
              <a:rect l="l" t="t" r="r" b="b"/>
              <a:pathLst>
                <a:path w="4531359" h="443229">
                  <a:moveTo>
                    <a:pt x="0" y="73836"/>
                  </a:moveTo>
                  <a:lnTo>
                    <a:pt x="5800" y="45089"/>
                  </a:lnTo>
                  <a:lnTo>
                    <a:pt x="21620" y="21620"/>
                  </a:lnTo>
                  <a:lnTo>
                    <a:pt x="45089" y="5800"/>
                  </a:lnTo>
                  <a:lnTo>
                    <a:pt x="73836" y="0"/>
                  </a:lnTo>
                  <a:lnTo>
                    <a:pt x="4457279" y="0"/>
                  </a:lnTo>
                  <a:lnTo>
                    <a:pt x="4486026" y="5800"/>
                  </a:lnTo>
                  <a:lnTo>
                    <a:pt x="4509496" y="21620"/>
                  </a:lnTo>
                  <a:lnTo>
                    <a:pt x="4525316" y="45089"/>
                  </a:lnTo>
                  <a:lnTo>
                    <a:pt x="4531116" y="73836"/>
                  </a:lnTo>
                  <a:lnTo>
                    <a:pt x="4531116" y="369183"/>
                  </a:lnTo>
                  <a:lnTo>
                    <a:pt x="4525316" y="397930"/>
                  </a:lnTo>
                  <a:lnTo>
                    <a:pt x="4509496" y="421400"/>
                  </a:lnTo>
                  <a:lnTo>
                    <a:pt x="4486026" y="437220"/>
                  </a:lnTo>
                  <a:lnTo>
                    <a:pt x="4457279" y="443020"/>
                  </a:lnTo>
                  <a:lnTo>
                    <a:pt x="73836" y="443020"/>
                  </a:lnTo>
                  <a:lnTo>
                    <a:pt x="45089" y="437220"/>
                  </a:lnTo>
                  <a:lnTo>
                    <a:pt x="21620" y="421400"/>
                  </a:lnTo>
                  <a:lnTo>
                    <a:pt x="5800" y="397930"/>
                  </a:lnTo>
                  <a:lnTo>
                    <a:pt x="0" y="369183"/>
                  </a:lnTo>
                  <a:lnTo>
                    <a:pt x="0" y="73836"/>
                  </a:lnTo>
                  <a:close/>
                </a:path>
              </a:pathLst>
            </a:custGeom>
            <a:ln w="11928">
              <a:solidFill>
                <a:srgbClr val="4F6128"/>
              </a:solidFill>
            </a:ln>
          </p:spPr>
          <p:txBody>
            <a:bodyPr wrap="square" lIns="0" tIns="0" rIns="0" bIns="0" rtlCol="0"/>
            <a:lstStyle/>
            <a:p>
              <a:endParaRPr>
                <a:solidFill>
                  <a:prstClr val="black"/>
                </a:solidFill>
                <a:latin typeface="Calibri"/>
              </a:endParaRPr>
            </a:p>
          </p:txBody>
        </p:sp>
        <p:sp>
          <p:nvSpPr>
            <p:cNvPr id="212" name="object 212"/>
            <p:cNvSpPr/>
            <p:nvPr/>
          </p:nvSpPr>
          <p:spPr>
            <a:xfrm>
              <a:off x="10111452" y="11618724"/>
              <a:ext cx="3590324" cy="421191"/>
            </a:xfrm>
            <a:prstGeom prst="rect">
              <a:avLst/>
            </a:prstGeom>
            <a:blipFill>
              <a:blip r:embed="rId97" cstate="print"/>
              <a:stretch>
                <a:fillRect/>
              </a:stretch>
            </a:blipFill>
          </p:spPr>
          <p:txBody>
            <a:bodyPr wrap="square" lIns="0" tIns="0" rIns="0" bIns="0" rtlCol="0"/>
            <a:lstStyle/>
            <a:p>
              <a:endParaRPr>
                <a:solidFill>
                  <a:prstClr val="black"/>
                </a:solidFill>
                <a:latin typeface="Calibri"/>
              </a:endParaRPr>
            </a:p>
          </p:txBody>
        </p:sp>
      </p:grpSp>
      <p:sp>
        <p:nvSpPr>
          <p:cNvPr id="213" name="object 213"/>
          <p:cNvSpPr txBox="1"/>
          <p:nvPr/>
        </p:nvSpPr>
        <p:spPr>
          <a:xfrm>
            <a:off x="10643010" y="11654572"/>
            <a:ext cx="3323590" cy="244298"/>
          </a:xfrm>
          <a:prstGeom prst="rect">
            <a:avLst/>
          </a:prstGeom>
        </p:spPr>
        <p:txBody>
          <a:bodyPr vert="horz" wrap="square" lIns="0" tIns="13335" rIns="0" bIns="0" rtlCol="0">
            <a:spAutoFit/>
          </a:bodyPr>
          <a:lstStyle/>
          <a:p>
            <a:pPr marL="12700">
              <a:spcBef>
                <a:spcPts val="105"/>
              </a:spcBef>
            </a:pPr>
            <a:r>
              <a:rPr sz="1500" b="1" spc="-15" dirty="0">
                <a:solidFill>
                  <a:srgbClr val="202911"/>
                </a:solidFill>
                <a:latin typeface="Calibri"/>
                <a:cs typeface="Calibri"/>
              </a:rPr>
              <a:t>Természetvédelmi </a:t>
            </a:r>
            <a:r>
              <a:rPr sz="1500" b="1" spc="-5" dirty="0">
                <a:solidFill>
                  <a:srgbClr val="202911"/>
                </a:solidFill>
                <a:latin typeface="Calibri"/>
                <a:cs typeface="Calibri"/>
              </a:rPr>
              <a:t>és kulturális</a:t>
            </a:r>
            <a:r>
              <a:rPr sz="1500" b="1" spc="-50" dirty="0">
                <a:solidFill>
                  <a:srgbClr val="202911"/>
                </a:solidFill>
                <a:latin typeface="Calibri"/>
                <a:cs typeface="Calibri"/>
              </a:rPr>
              <a:t> </a:t>
            </a:r>
            <a:r>
              <a:rPr sz="1500" b="1" spc="-10" dirty="0">
                <a:solidFill>
                  <a:srgbClr val="202911"/>
                </a:solidFill>
                <a:latin typeface="Calibri"/>
                <a:cs typeface="Calibri"/>
              </a:rPr>
              <a:t>központok</a:t>
            </a:r>
            <a:endParaRPr sz="1500">
              <a:solidFill>
                <a:prstClr val="black"/>
              </a:solidFill>
              <a:latin typeface="Calibri"/>
              <a:cs typeface="Calibri"/>
            </a:endParaRPr>
          </a:p>
        </p:txBody>
      </p:sp>
      <p:grpSp>
        <p:nvGrpSpPr>
          <p:cNvPr id="214" name="object 214"/>
          <p:cNvGrpSpPr/>
          <p:nvPr/>
        </p:nvGrpSpPr>
        <p:grpSpPr>
          <a:xfrm>
            <a:off x="535668" y="7406811"/>
            <a:ext cx="11788140" cy="5543550"/>
            <a:chOff x="110218" y="7406811"/>
            <a:chExt cx="11788140" cy="5543550"/>
          </a:xfrm>
        </p:grpSpPr>
        <p:sp>
          <p:nvSpPr>
            <p:cNvPr id="215" name="object 215"/>
            <p:cNvSpPr/>
            <p:nvPr/>
          </p:nvSpPr>
          <p:spPr>
            <a:xfrm>
              <a:off x="9659844" y="8030904"/>
              <a:ext cx="2238003" cy="2940108"/>
            </a:xfrm>
            <a:prstGeom prst="rect">
              <a:avLst/>
            </a:prstGeom>
            <a:blipFill>
              <a:blip r:embed="rId98" cstate="print"/>
              <a:stretch>
                <a:fillRect/>
              </a:stretch>
            </a:blipFill>
          </p:spPr>
          <p:txBody>
            <a:bodyPr wrap="square" lIns="0" tIns="0" rIns="0" bIns="0" rtlCol="0"/>
            <a:lstStyle/>
            <a:p>
              <a:endParaRPr>
                <a:solidFill>
                  <a:prstClr val="black"/>
                </a:solidFill>
                <a:latin typeface="Calibri"/>
              </a:endParaRPr>
            </a:p>
          </p:txBody>
        </p:sp>
        <p:sp>
          <p:nvSpPr>
            <p:cNvPr id="216" name="object 216"/>
            <p:cNvSpPr/>
            <p:nvPr/>
          </p:nvSpPr>
          <p:spPr>
            <a:xfrm>
              <a:off x="9659844" y="8021600"/>
              <a:ext cx="2238003" cy="727869"/>
            </a:xfrm>
            <a:prstGeom prst="rect">
              <a:avLst/>
            </a:prstGeom>
            <a:blipFill>
              <a:blip r:embed="rId99" cstate="print"/>
              <a:stretch>
                <a:fillRect/>
              </a:stretch>
            </a:blipFill>
          </p:spPr>
          <p:txBody>
            <a:bodyPr wrap="square" lIns="0" tIns="0" rIns="0" bIns="0" rtlCol="0"/>
            <a:lstStyle/>
            <a:p>
              <a:endParaRPr>
                <a:solidFill>
                  <a:prstClr val="black"/>
                </a:solidFill>
                <a:latin typeface="Calibri"/>
              </a:endParaRPr>
            </a:p>
          </p:txBody>
        </p:sp>
        <p:sp>
          <p:nvSpPr>
            <p:cNvPr id="217" name="object 217"/>
            <p:cNvSpPr/>
            <p:nvPr/>
          </p:nvSpPr>
          <p:spPr>
            <a:xfrm>
              <a:off x="111649" y="11995184"/>
              <a:ext cx="4516086" cy="931129"/>
            </a:xfrm>
            <a:prstGeom prst="rect">
              <a:avLst/>
            </a:prstGeom>
            <a:blipFill>
              <a:blip r:embed="rId100" cstate="print"/>
              <a:stretch>
                <a:fillRect/>
              </a:stretch>
            </a:blipFill>
          </p:spPr>
          <p:txBody>
            <a:bodyPr wrap="square" lIns="0" tIns="0" rIns="0" bIns="0" rtlCol="0"/>
            <a:lstStyle/>
            <a:p>
              <a:endParaRPr>
                <a:solidFill>
                  <a:prstClr val="black"/>
                </a:solidFill>
                <a:latin typeface="Calibri"/>
              </a:endParaRPr>
            </a:p>
          </p:txBody>
        </p:sp>
        <p:sp>
          <p:nvSpPr>
            <p:cNvPr id="218" name="object 218"/>
            <p:cNvSpPr/>
            <p:nvPr/>
          </p:nvSpPr>
          <p:spPr>
            <a:xfrm>
              <a:off x="136699" y="11996615"/>
              <a:ext cx="4468495" cy="883285"/>
            </a:xfrm>
            <a:custGeom>
              <a:avLst/>
              <a:gdLst/>
              <a:ahLst/>
              <a:cxnLst/>
              <a:rect l="l" t="t" r="r" b="b"/>
              <a:pathLst>
                <a:path w="4468495" h="883284">
                  <a:moveTo>
                    <a:pt x="4468134" y="0"/>
                  </a:moveTo>
                  <a:lnTo>
                    <a:pt x="0" y="0"/>
                  </a:lnTo>
                  <a:lnTo>
                    <a:pt x="0" y="883177"/>
                  </a:lnTo>
                  <a:lnTo>
                    <a:pt x="4468134" y="883177"/>
                  </a:lnTo>
                  <a:lnTo>
                    <a:pt x="4468134" y="0"/>
                  </a:lnTo>
                  <a:close/>
                </a:path>
              </a:pathLst>
            </a:custGeom>
            <a:solidFill>
              <a:srgbClr val="4F6128">
                <a:alpha val="19999"/>
              </a:srgbClr>
            </a:solidFill>
          </p:spPr>
          <p:txBody>
            <a:bodyPr wrap="square" lIns="0" tIns="0" rIns="0" bIns="0" rtlCol="0"/>
            <a:lstStyle/>
            <a:p>
              <a:endParaRPr>
                <a:solidFill>
                  <a:prstClr val="black"/>
                </a:solidFill>
                <a:latin typeface="Calibri"/>
              </a:endParaRPr>
            </a:p>
          </p:txBody>
        </p:sp>
        <p:sp>
          <p:nvSpPr>
            <p:cNvPr id="219" name="object 219"/>
            <p:cNvSpPr/>
            <p:nvPr/>
          </p:nvSpPr>
          <p:spPr>
            <a:xfrm>
              <a:off x="110218" y="7406811"/>
              <a:ext cx="6960212" cy="3597839"/>
            </a:xfrm>
            <a:prstGeom prst="rect">
              <a:avLst/>
            </a:prstGeom>
            <a:blipFill>
              <a:blip r:embed="rId101" cstate="print"/>
              <a:stretch>
                <a:fillRect/>
              </a:stretch>
            </a:blipFill>
          </p:spPr>
          <p:txBody>
            <a:bodyPr wrap="square" lIns="0" tIns="0" rIns="0" bIns="0" rtlCol="0"/>
            <a:lstStyle/>
            <a:p>
              <a:endParaRPr>
                <a:solidFill>
                  <a:prstClr val="black"/>
                </a:solidFill>
                <a:latin typeface="Calibri"/>
              </a:endParaRPr>
            </a:p>
          </p:txBody>
        </p:sp>
        <p:sp>
          <p:nvSpPr>
            <p:cNvPr id="220" name="object 220"/>
            <p:cNvSpPr/>
            <p:nvPr/>
          </p:nvSpPr>
          <p:spPr>
            <a:xfrm>
              <a:off x="135267" y="7408242"/>
              <a:ext cx="6912609" cy="3550285"/>
            </a:xfrm>
            <a:custGeom>
              <a:avLst/>
              <a:gdLst/>
              <a:ahLst/>
              <a:cxnLst/>
              <a:rect l="l" t="t" r="r" b="b"/>
              <a:pathLst>
                <a:path w="6912609" h="3550284">
                  <a:moveTo>
                    <a:pt x="6912260" y="0"/>
                  </a:moveTo>
                  <a:lnTo>
                    <a:pt x="0" y="0"/>
                  </a:lnTo>
                  <a:lnTo>
                    <a:pt x="0" y="3549887"/>
                  </a:lnTo>
                  <a:lnTo>
                    <a:pt x="6912260" y="3549887"/>
                  </a:lnTo>
                  <a:lnTo>
                    <a:pt x="6912260" y="0"/>
                  </a:lnTo>
                  <a:close/>
                </a:path>
              </a:pathLst>
            </a:custGeom>
            <a:solidFill>
              <a:srgbClr val="000000">
                <a:alpha val="23921"/>
              </a:srgbClr>
            </a:solidFill>
          </p:spPr>
          <p:txBody>
            <a:bodyPr wrap="square" lIns="0" tIns="0" rIns="0" bIns="0" rtlCol="0"/>
            <a:lstStyle/>
            <a:p>
              <a:endParaRPr>
                <a:solidFill>
                  <a:prstClr val="black"/>
                </a:solidFill>
                <a:latin typeface="Calibri"/>
              </a:endParaRPr>
            </a:p>
          </p:txBody>
        </p:sp>
        <p:sp>
          <p:nvSpPr>
            <p:cNvPr id="221" name="object 221"/>
            <p:cNvSpPr/>
            <p:nvPr/>
          </p:nvSpPr>
          <p:spPr>
            <a:xfrm>
              <a:off x="538208" y="11945084"/>
              <a:ext cx="3698395" cy="318130"/>
            </a:xfrm>
            <a:prstGeom prst="rect">
              <a:avLst/>
            </a:prstGeom>
            <a:blipFill>
              <a:blip r:embed="rId102" cstate="print"/>
              <a:stretch>
                <a:fillRect/>
              </a:stretch>
            </a:blipFill>
          </p:spPr>
          <p:txBody>
            <a:bodyPr wrap="square" lIns="0" tIns="0" rIns="0" bIns="0" rtlCol="0"/>
            <a:lstStyle/>
            <a:p>
              <a:endParaRPr>
                <a:solidFill>
                  <a:prstClr val="black"/>
                </a:solidFill>
                <a:latin typeface="Calibri"/>
              </a:endParaRPr>
            </a:p>
          </p:txBody>
        </p:sp>
        <p:sp>
          <p:nvSpPr>
            <p:cNvPr id="222" name="object 222"/>
            <p:cNvSpPr/>
            <p:nvPr/>
          </p:nvSpPr>
          <p:spPr>
            <a:xfrm>
              <a:off x="385763" y="12116853"/>
              <a:ext cx="308110" cy="318130"/>
            </a:xfrm>
            <a:prstGeom prst="rect">
              <a:avLst/>
            </a:prstGeom>
            <a:blipFill>
              <a:blip r:embed="rId103" cstate="print"/>
              <a:stretch>
                <a:fillRect/>
              </a:stretch>
            </a:blipFill>
          </p:spPr>
          <p:txBody>
            <a:bodyPr wrap="square" lIns="0" tIns="0" rIns="0" bIns="0" rtlCol="0"/>
            <a:lstStyle/>
            <a:p>
              <a:endParaRPr>
                <a:solidFill>
                  <a:prstClr val="black"/>
                </a:solidFill>
                <a:latin typeface="Calibri"/>
              </a:endParaRPr>
            </a:p>
          </p:txBody>
        </p:sp>
        <p:sp>
          <p:nvSpPr>
            <p:cNvPr id="223" name="object 223"/>
            <p:cNvSpPr/>
            <p:nvPr/>
          </p:nvSpPr>
          <p:spPr>
            <a:xfrm>
              <a:off x="504570" y="12116853"/>
              <a:ext cx="3885194" cy="318130"/>
            </a:xfrm>
            <a:prstGeom prst="rect">
              <a:avLst/>
            </a:prstGeom>
            <a:blipFill>
              <a:blip r:embed="rId104" cstate="print"/>
              <a:stretch>
                <a:fillRect/>
              </a:stretch>
            </a:blipFill>
          </p:spPr>
          <p:txBody>
            <a:bodyPr wrap="square" lIns="0" tIns="0" rIns="0" bIns="0" rtlCol="0"/>
            <a:lstStyle/>
            <a:p>
              <a:endParaRPr>
                <a:solidFill>
                  <a:prstClr val="black"/>
                </a:solidFill>
                <a:latin typeface="Calibri"/>
              </a:endParaRPr>
            </a:p>
          </p:txBody>
        </p:sp>
        <p:sp>
          <p:nvSpPr>
            <p:cNvPr id="224" name="object 224"/>
            <p:cNvSpPr/>
            <p:nvPr/>
          </p:nvSpPr>
          <p:spPr>
            <a:xfrm>
              <a:off x="261947" y="12288622"/>
              <a:ext cx="4250918" cy="318130"/>
            </a:xfrm>
            <a:prstGeom prst="rect">
              <a:avLst/>
            </a:prstGeom>
            <a:blipFill>
              <a:blip r:embed="rId105" cstate="print"/>
              <a:stretch>
                <a:fillRect/>
              </a:stretch>
            </a:blipFill>
          </p:spPr>
          <p:txBody>
            <a:bodyPr wrap="square" lIns="0" tIns="0" rIns="0" bIns="0" rtlCol="0"/>
            <a:lstStyle/>
            <a:p>
              <a:endParaRPr>
                <a:solidFill>
                  <a:prstClr val="black"/>
                </a:solidFill>
                <a:latin typeface="Calibri"/>
              </a:endParaRPr>
            </a:p>
          </p:txBody>
        </p:sp>
        <p:sp>
          <p:nvSpPr>
            <p:cNvPr id="225" name="object 225"/>
            <p:cNvSpPr/>
            <p:nvPr/>
          </p:nvSpPr>
          <p:spPr>
            <a:xfrm>
              <a:off x="493835" y="12460390"/>
              <a:ext cx="3787858" cy="318130"/>
            </a:xfrm>
            <a:prstGeom prst="rect">
              <a:avLst/>
            </a:prstGeom>
            <a:blipFill>
              <a:blip r:embed="rId106" cstate="print"/>
              <a:stretch>
                <a:fillRect/>
              </a:stretch>
            </a:blipFill>
          </p:spPr>
          <p:txBody>
            <a:bodyPr wrap="square" lIns="0" tIns="0" rIns="0" bIns="0" rtlCol="0"/>
            <a:lstStyle/>
            <a:p>
              <a:endParaRPr>
                <a:solidFill>
                  <a:prstClr val="black"/>
                </a:solidFill>
                <a:latin typeface="Calibri"/>
              </a:endParaRPr>
            </a:p>
          </p:txBody>
        </p:sp>
        <p:sp>
          <p:nvSpPr>
            <p:cNvPr id="226" name="object 226"/>
            <p:cNvSpPr/>
            <p:nvPr/>
          </p:nvSpPr>
          <p:spPr>
            <a:xfrm>
              <a:off x="1339080" y="12632159"/>
              <a:ext cx="296658" cy="318130"/>
            </a:xfrm>
            <a:prstGeom prst="rect">
              <a:avLst/>
            </a:prstGeom>
            <a:blipFill>
              <a:blip r:embed="rId107" cstate="print"/>
              <a:stretch>
                <a:fillRect/>
              </a:stretch>
            </a:blipFill>
          </p:spPr>
          <p:txBody>
            <a:bodyPr wrap="square" lIns="0" tIns="0" rIns="0" bIns="0" rtlCol="0"/>
            <a:lstStyle/>
            <a:p>
              <a:endParaRPr>
                <a:solidFill>
                  <a:prstClr val="black"/>
                </a:solidFill>
                <a:latin typeface="Calibri"/>
              </a:endParaRPr>
            </a:p>
          </p:txBody>
        </p:sp>
        <p:sp>
          <p:nvSpPr>
            <p:cNvPr id="227" name="object 227"/>
            <p:cNvSpPr/>
            <p:nvPr/>
          </p:nvSpPr>
          <p:spPr>
            <a:xfrm>
              <a:off x="1446435" y="12632159"/>
              <a:ext cx="1957805" cy="318130"/>
            </a:xfrm>
            <a:prstGeom prst="rect">
              <a:avLst/>
            </a:prstGeom>
            <a:blipFill>
              <a:blip r:embed="rId108" cstate="print"/>
              <a:stretch>
                <a:fillRect/>
              </a:stretch>
            </a:blipFill>
          </p:spPr>
          <p:txBody>
            <a:bodyPr wrap="square" lIns="0" tIns="0" rIns="0" bIns="0" rtlCol="0"/>
            <a:lstStyle/>
            <a:p>
              <a:endParaRPr>
                <a:solidFill>
                  <a:prstClr val="black"/>
                </a:solidFill>
                <a:latin typeface="Calibri"/>
              </a:endParaRPr>
            </a:p>
          </p:txBody>
        </p:sp>
      </p:grpSp>
      <p:sp>
        <p:nvSpPr>
          <p:cNvPr id="228" name="object 228"/>
          <p:cNvSpPr txBox="1"/>
          <p:nvPr/>
        </p:nvSpPr>
        <p:spPr>
          <a:xfrm>
            <a:off x="764017" y="11969900"/>
            <a:ext cx="4055110" cy="884555"/>
          </a:xfrm>
          <a:prstGeom prst="rect">
            <a:avLst/>
          </a:prstGeom>
        </p:spPr>
        <p:txBody>
          <a:bodyPr vert="horz" wrap="square" lIns="0" tIns="15875" rIns="0" bIns="0" rtlCol="0">
            <a:spAutoFit/>
          </a:bodyPr>
          <a:lstStyle/>
          <a:p>
            <a:pPr algn="ctr">
              <a:spcBef>
                <a:spcPts val="125"/>
              </a:spcBef>
            </a:pPr>
            <a:r>
              <a:rPr sz="1100" b="1" i="1" spc="5" dirty="0">
                <a:solidFill>
                  <a:srgbClr val="FFFFFF"/>
                </a:solidFill>
                <a:latin typeface="Calibri"/>
                <a:cs typeface="Calibri"/>
              </a:rPr>
              <a:t>Botanikus </a:t>
            </a:r>
            <a:r>
              <a:rPr sz="1100" b="1" i="1" spc="-5" dirty="0">
                <a:solidFill>
                  <a:srgbClr val="FFFFFF"/>
                </a:solidFill>
                <a:latin typeface="Calibri"/>
                <a:cs typeface="Calibri"/>
              </a:rPr>
              <a:t>kert </a:t>
            </a:r>
            <a:r>
              <a:rPr sz="1100" b="1" i="1" spc="10" dirty="0">
                <a:solidFill>
                  <a:srgbClr val="FFFFFF"/>
                </a:solidFill>
                <a:latin typeface="Calibri"/>
                <a:cs typeface="Calibri"/>
              </a:rPr>
              <a:t>aktívan tud </a:t>
            </a:r>
            <a:r>
              <a:rPr sz="1100" b="1" i="1" spc="5" dirty="0">
                <a:solidFill>
                  <a:srgbClr val="FFFFFF"/>
                </a:solidFill>
                <a:latin typeface="Calibri"/>
                <a:cs typeface="Calibri"/>
              </a:rPr>
              <a:t>részt venni </a:t>
            </a:r>
            <a:r>
              <a:rPr sz="1100" b="1" i="1" spc="10" dirty="0">
                <a:solidFill>
                  <a:srgbClr val="FFFFFF"/>
                </a:solidFill>
                <a:latin typeface="Calibri"/>
                <a:cs typeface="Calibri"/>
              </a:rPr>
              <a:t>a </a:t>
            </a:r>
            <a:r>
              <a:rPr sz="1100" b="1" i="1" spc="5" dirty="0">
                <a:solidFill>
                  <a:srgbClr val="FFFFFF"/>
                </a:solidFill>
                <a:latin typeface="Calibri"/>
                <a:cs typeface="Calibri"/>
              </a:rPr>
              <a:t>városi</a:t>
            </a:r>
            <a:r>
              <a:rPr sz="1100" b="1" i="1" spc="-25" dirty="0">
                <a:solidFill>
                  <a:srgbClr val="FFFFFF"/>
                </a:solidFill>
                <a:latin typeface="Calibri"/>
                <a:cs typeface="Calibri"/>
              </a:rPr>
              <a:t> </a:t>
            </a:r>
            <a:r>
              <a:rPr sz="1100" b="1" i="1" spc="5" dirty="0">
                <a:solidFill>
                  <a:srgbClr val="FFFFFF"/>
                </a:solidFill>
                <a:latin typeface="Calibri"/>
                <a:cs typeface="Calibri"/>
              </a:rPr>
              <a:t>zöldítésben.</a:t>
            </a:r>
            <a:endParaRPr sz="1100">
              <a:solidFill>
                <a:prstClr val="black"/>
              </a:solidFill>
              <a:latin typeface="Calibri"/>
              <a:cs typeface="Calibri"/>
            </a:endParaRPr>
          </a:p>
          <a:p>
            <a:pPr marL="12700" marR="5080" algn="ctr">
              <a:lnSpc>
                <a:spcPct val="102499"/>
              </a:lnSpc>
            </a:pPr>
            <a:r>
              <a:rPr sz="1100" b="1" i="1" spc="15" dirty="0">
                <a:solidFill>
                  <a:srgbClr val="FFFFFF"/>
                </a:solidFill>
                <a:latin typeface="Calibri"/>
                <a:cs typeface="Calibri"/>
              </a:rPr>
              <a:t>A </a:t>
            </a:r>
            <a:r>
              <a:rPr sz="1100" b="1" i="1" spc="5" dirty="0">
                <a:solidFill>
                  <a:srgbClr val="FFFFFF"/>
                </a:solidFill>
                <a:latin typeface="Calibri"/>
                <a:cs typeface="Calibri"/>
              </a:rPr>
              <a:t>munkatársai </a:t>
            </a:r>
            <a:r>
              <a:rPr sz="1100" b="1" i="1" dirty="0">
                <a:solidFill>
                  <a:srgbClr val="FFFFFF"/>
                </a:solidFill>
                <a:latin typeface="Calibri"/>
                <a:cs typeface="Calibri"/>
              </a:rPr>
              <a:t>képesek </a:t>
            </a:r>
            <a:r>
              <a:rPr sz="1100" b="1" i="1" spc="15" dirty="0">
                <a:solidFill>
                  <a:srgbClr val="FFFFFF"/>
                </a:solidFill>
                <a:latin typeface="Calibri"/>
                <a:cs typeface="Calibri"/>
              </a:rPr>
              <a:t>magas </a:t>
            </a:r>
            <a:r>
              <a:rPr sz="1100" b="1" i="1" spc="5" dirty="0">
                <a:solidFill>
                  <a:srgbClr val="FFFFFF"/>
                </a:solidFill>
                <a:latin typeface="Calibri"/>
                <a:cs typeface="Calibri"/>
              </a:rPr>
              <a:t>szintű szakértelemmel </a:t>
            </a:r>
            <a:r>
              <a:rPr sz="1100" b="1" i="1" spc="10" dirty="0">
                <a:solidFill>
                  <a:srgbClr val="FFFFFF"/>
                </a:solidFill>
                <a:latin typeface="Calibri"/>
                <a:cs typeface="Calibri"/>
              </a:rPr>
              <a:t>segítséget  </a:t>
            </a:r>
            <a:r>
              <a:rPr sz="1100" b="1" i="1" dirty="0">
                <a:solidFill>
                  <a:srgbClr val="FFFFFF"/>
                </a:solidFill>
                <a:latin typeface="Calibri"/>
                <a:cs typeface="Calibri"/>
              </a:rPr>
              <a:t>nyújtani </a:t>
            </a:r>
            <a:r>
              <a:rPr sz="1100" b="1" i="1" spc="10" dirty="0">
                <a:solidFill>
                  <a:srgbClr val="FFFFFF"/>
                </a:solidFill>
                <a:latin typeface="Calibri"/>
                <a:cs typeface="Calibri"/>
              </a:rPr>
              <a:t>a </a:t>
            </a:r>
            <a:r>
              <a:rPr sz="1100" b="1" i="1" dirty="0">
                <a:solidFill>
                  <a:srgbClr val="FFFFFF"/>
                </a:solidFill>
                <a:latin typeface="Calibri"/>
                <a:cs typeface="Calibri"/>
              </a:rPr>
              <a:t>változatos </a:t>
            </a:r>
            <a:r>
              <a:rPr sz="1100" b="1" i="1" spc="5" dirty="0">
                <a:solidFill>
                  <a:srgbClr val="FFFFFF"/>
                </a:solidFill>
                <a:latin typeface="Calibri"/>
                <a:cs typeface="Calibri"/>
              </a:rPr>
              <a:t>, </a:t>
            </a:r>
            <a:r>
              <a:rPr sz="1100" b="1" i="1" spc="10" dirty="0">
                <a:solidFill>
                  <a:srgbClr val="FFFFFF"/>
                </a:solidFill>
                <a:latin typeface="Calibri"/>
                <a:cs typeface="Calibri"/>
              </a:rPr>
              <a:t>de </a:t>
            </a:r>
            <a:r>
              <a:rPr sz="1100" b="1" i="1" spc="5" dirty="0">
                <a:solidFill>
                  <a:srgbClr val="FFFFFF"/>
                </a:solidFill>
                <a:latin typeface="Calibri"/>
                <a:cs typeface="Calibri"/>
              </a:rPr>
              <a:t>biztonságos genetikai háttérrel </a:t>
            </a:r>
            <a:r>
              <a:rPr sz="1100" b="1" i="1" dirty="0">
                <a:solidFill>
                  <a:srgbClr val="FFFFFF"/>
                </a:solidFill>
                <a:latin typeface="Calibri"/>
                <a:cs typeface="Calibri"/>
              </a:rPr>
              <a:t>rendelkező  </a:t>
            </a:r>
            <a:r>
              <a:rPr sz="1100" b="1" i="1" spc="5" dirty="0">
                <a:solidFill>
                  <a:srgbClr val="FFFFFF"/>
                </a:solidFill>
                <a:latin typeface="Calibri"/>
                <a:cs typeface="Calibri"/>
              </a:rPr>
              <a:t>fajok és fajták </a:t>
            </a:r>
            <a:r>
              <a:rPr sz="1100" b="1" i="1" spc="10" dirty="0">
                <a:solidFill>
                  <a:srgbClr val="FFFFFF"/>
                </a:solidFill>
                <a:latin typeface="Calibri"/>
                <a:cs typeface="Calibri"/>
              </a:rPr>
              <a:t>kiválasztásán </a:t>
            </a:r>
            <a:r>
              <a:rPr sz="1100" b="1" i="1" spc="5" dirty="0">
                <a:solidFill>
                  <a:srgbClr val="FFFFFF"/>
                </a:solidFill>
                <a:latin typeface="Calibri"/>
                <a:cs typeface="Calibri"/>
              </a:rPr>
              <a:t>és javaslatokat </a:t>
            </a:r>
            <a:r>
              <a:rPr sz="1100" b="1" i="1" spc="10" dirty="0">
                <a:solidFill>
                  <a:srgbClr val="FFFFFF"/>
                </a:solidFill>
                <a:latin typeface="Calibri"/>
                <a:cs typeface="Calibri"/>
              </a:rPr>
              <a:t>tudnak</a:t>
            </a:r>
            <a:r>
              <a:rPr sz="1100" b="1" i="1" spc="-55" dirty="0">
                <a:solidFill>
                  <a:srgbClr val="FFFFFF"/>
                </a:solidFill>
                <a:latin typeface="Calibri"/>
                <a:cs typeface="Calibri"/>
              </a:rPr>
              <a:t> </a:t>
            </a:r>
            <a:r>
              <a:rPr sz="1100" b="1" i="1" dirty="0">
                <a:solidFill>
                  <a:srgbClr val="FFFFFF"/>
                </a:solidFill>
                <a:latin typeface="Calibri"/>
                <a:cs typeface="Calibri"/>
              </a:rPr>
              <a:t>nyújtani</a:t>
            </a:r>
            <a:endParaRPr sz="1100">
              <a:solidFill>
                <a:prstClr val="black"/>
              </a:solidFill>
              <a:latin typeface="Calibri"/>
              <a:cs typeface="Calibri"/>
            </a:endParaRPr>
          </a:p>
          <a:p>
            <a:pPr marL="635" algn="ctr">
              <a:spcBef>
                <a:spcPts val="35"/>
              </a:spcBef>
            </a:pPr>
            <a:r>
              <a:rPr sz="1100" b="1" i="1" spc="10" dirty="0">
                <a:solidFill>
                  <a:srgbClr val="FFFFFF"/>
                </a:solidFill>
                <a:latin typeface="Calibri"/>
                <a:cs typeface="Calibri"/>
              </a:rPr>
              <a:t>a </a:t>
            </a:r>
            <a:r>
              <a:rPr sz="1100" b="1" i="1" spc="5" dirty="0">
                <a:solidFill>
                  <a:srgbClr val="FFFFFF"/>
                </a:solidFill>
                <a:latin typeface="Calibri"/>
                <a:cs typeface="Calibri"/>
              </a:rPr>
              <a:t>zöldfelületek fenntartására</a:t>
            </a:r>
            <a:r>
              <a:rPr sz="1100" b="1" i="1" spc="-25" dirty="0">
                <a:solidFill>
                  <a:srgbClr val="FFFFFF"/>
                </a:solidFill>
                <a:latin typeface="Calibri"/>
                <a:cs typeface="Calibri"/>
              </a:rPr>
              <a:t> </a:t>
            </a:r>
            <a:r>
              <a:rPr sz="1100" b="1" i="1" spc="5" dirty="0">
                <a:solidFill>
                  <a:srgbClr val="FFFFFF"/>
                </a:solidFill>
                <a:latin typeface="Calibri"/>
                <a:cs typeface="Calibri"/>
              </a:rPr>
              <a:t>is.</a:t>
            </a:r>
            <a:endParaRPr sz="1100">
              <a:solidFill>
                <a:prstClr val="black"/>
              </a:solidFill>
              <a:latin typeface="Calibri"/>
              <a:cs typeface="Calibri"/>
            </a:endParaRPr>
          </a:p>
        </p:txBody>
      </p:sp>
      <p:grpSp>
        <p:nvGrpSpPr>
          <p:cNvPr id="229" name="object 229"/>
          <p:cNvGrpSpPr/>
          <p:nvPr/>
        </p:nvGrpSpPr>
        <p:grpSpPr>
          <a:xfrm>
            <a:off x="527795" y="7406096"/>
            <a:ext cx="7480300" cy="3501390"/>
            <a:chOff x="102345" y="7406096"/>
            <a:chExt cx="7480300" cy="3501390"/>
          </a:xfrm>
        </p:grpSpPr>
        <p:sp>
          <p:nvSpPr>
            <p:cNvPr id="230" name="object 230"/>
            <p:cNvSpPr/>
            <p:nvPr/>
          </p:nvSpPr>
          <p:spPr>
            <a:xfrm>
              <a:off x="142424" y="7938579"/>
              <a:ext cx="809102" cy="318130"/>
            </a:xfrm>
            <a:prstGeom prst="rect">
              <a:avLst/>
            </a:prstGeom>
            <a:blipFill>
              <a:blip r:embed="rId109" cstate="print"/>
              <a:stretch>
                <a:fillRect/>
              </a:stretch>
            </a:blipFill>
          </p:spPr>
          <p:txBody>
            <a:bodyPr wrap="square" lIns="0" tIns="0" rIns="0" bIns="0" rtlCol="0"/>
            <a:lstStyle/>
            <a:p>
              <a:endParaRPr>
                <a:solidFill>
                  <a:prstClr val="black"/>
                </a:solidFill>
                <a:latin typeface="Calibri"/>
              </a:endParaRPr>
            </a:p>
          </p:txBody>
        </p:sp>
        <p:sp>
          <p:nvSpPr>
            <p:cNvPr id="231" name="object 231"/>
            <p:cNvSpPr/>
            <p:nvPr/>
          </p:nvSpPr>
          <p:spPr>
            <a:xfrm>
              <a:off x="762223" y="7938579"/>
              <a:ext cx="2693548" cy="318130"/>
            </a:xfrm>
            <a:prstGeom prst="rect">
              <a:avLst/>
            </a:prstGeom>
            <a:blipFill>
              <a:blip r:embed="rId110" cstate="print"/>
              <a:stretch>
                <a:fillRect/>
              </a:stretch>
            </a:blipFill>
          </p:spPr>
          <p:txBody>
            <a:bodyPr wrap="square" lIns="0" tIns="0" rIns="0" bIns="0" rtlCol="0"/>
            <a:lstStyle/>
            <a:p>
              <a:endParaRPr>
                <a:solidFill>
                  <a:prstClr val="black"/>
                </a:solidFill>
                <a:latin typeface="Calibri"/>
              </a:endParaRPr>
            </a:p>
          </p:txBody>
        </p:sp>
        <p:sp>
          <p:nvSpPr>
            <p:cNvPr id="232" name="object 232"/>
            <p:cNvSpPr/>
            <p:nvPr/>
          </p:nvSpPr>
          <p:spPr>
            <a:xfrm>
              <a:off x="102345" y="8110347"/>
              <a:ext cx="1684407" cy="318130"/>
            </a:xfrm>
            <a:prstGeom prst="rect">
              <a:avLst/>
            </a:prstGeom>
            <a:blipFill>
              <a:blip r:embed="rId111" cstate="print"/>
              <a:stretch>
                <a:fillRect/>
              </a:stretch>
            </a:blipFill>
          </p:spPr>
          <p:txBody>
            <a:bodyPr wrap="square" lIns="0" tIns="0" rIns="0" bIns="0" rtlCol="0"/>
            <a:lstStyle/>
            <a:p>
              <a:endParaRPr>
                <a:solidFill>
                  <a:prstClr val="black"/>
                </a:solidFill>
                <a:latin typeface="Calibri"/>
              </a:endParaRPr>
            </a:p>
          </p:txBody>
        </p:sp>
        <p:sp>
          <p:nvSpPr>
            <p:cNvPr id="233" name="object 233"/>
            <p:cNvSpPr/>
            <p:nvPr/>
          </p:nvSpPr>
          <p:spPr>
            <a:xfrm>
              <a:off x="1597449" y="8110347"/>
              <a:ext cx="1146198" cy="318130"/>
            </a:xfrm>
            <a:prstGeom prst="rect">
              <a:avLst/>
            </a:prstGeom>
            <a:blipFill>
              <a:blip r:embed="rId112" cstate="print"/>
              <a:stretch>
                <a:fillRect/>
              </a:stretch>
            </a:blipFill>
          </p:spPr>
          <p:txBody>
            <a:bodyPr wrap="square" lIns="0" tIns="0" rIns="0" bIns="0" rtlCol="0"/>
            <a:lstStyle/>
            <a:p>
              <a:endParaRPr>
                <a:solidFill>
                  <a:prstClr val="black"/>
                </a:solidFill>
                <a:latin typeface="Calibri"/>
              </a:endParaRPr>
            </a:p>
          </p:txBody>
        </p:sp>
        <p:sp>
          <p:nvSpPr>
            <p:cNvPr id="234" name="object 234"/>
            <p:cNvSpPr/>
            <p:nvPr/>
          </p:nvSpPr>
          <p:spPr>
            <a:xfrm>
              <a:off x="2585835" y="8110347"/>
              <a:ext cx="912879" cy="318130"/>
            </a:xfrm>
            <a:prstGeom prst="rect">
              <a:avLst/>
            </a:prstGeom>
            <a:blipFill>
              <a:blip r:embed="rId113" cstate="print"/>
              <a:stretch>
                <a:fillRect/>
              </a:stretch>
            </a:blipFill>
          </p:spPr>
          <p:txBody>
            <a:bodyPr wrap="square" lIns="0" tIns="0" rIns="0" bIns="0" rtlCol="0"/>
            <a:lstStyle/>
            <a:p>
              <a:endParaRPr>
                <a:solidFill>
                  <a:prstClr val="black"/>
                </a:solidFill>
                <a:latin typeface="Calibri"/>
              </a:endParaRPr>
            </a:p>
          </p:txBody>
        </p:sp>
        <p:sp>
          <p:nvSpPr>
            <p:cNvPr id="235" name="object 235"/>
            <p:cNvSpPr/>
            <p:nvPr/>
          </p:nvSpPr>
          <p:spPr>
            <a:xfrm>
              <a:off x="698526" y="8282116"/>
              <a:ext cx="2095220" cy="318130"/>
            </a:xfrm>
            <a:prstGeom prst="rect">
              <a:avLst/>
            </a:prstGeom>
            <a:blipFill>
              <a:blip r:embed="rId114" cstate="print"/>
              <a:stretch>
                <a:fillRect/>
              </a:stretch>
            </a:blipFill>
          </p:spPr>
          <p:txBody>
            <a:bodyPr wrap="square" lIns="0" tIns="0" rIns="0" bIns="0" rtlCol="0"/>
            <a:lstStyle/>
            <a:p>
              <a:endParaRPr>
                <a:solidFill>
                  <a:prstClr val="black"/>
                </a:solidFill>
                <a:latin typeface="Calibri"/>
              </a:endParaRPr>
            </a:p>
          </p:txBody>
        </p:sp>
        <p:sp>
          <p:nvSpPr>
            <p:cNvPr id="236" name="object 236"/>
            <p:cNvSpPr/>
            <p:nvPr/>
          </p:nvSpPr>
          <p:spPr>
            <a:xfrm>
              <a:off x="2604443" y="8282116"/>
              <a:ext cx="296658" cy="318130"/>
            </a:xfrm>
            <a:prstGeom prst="rect">
              <a:avLst/>
            </a:prstGeom>
            <a:blipFill>
              <a:blip r:embed="rId115" cstate="print"/>
              <a:stretch>
                <a:fillRect/>
              </a:stretch>
            </a:blipFill>
          </p:spPr>
          <p:txBody>
            <a:bodyPr wrap="square" lIns="0" tIns="0" rIns="0" bIns="0" rtlCol="0"/>
            <a:lstStyle/>
            <a:p>
              <a:endParaRPr>
                <a:solidFill>
                  <a:prstClr val="black"/>
                </a:solidFill>
                <a:latin typeface="Calibri"/>
              </a:endParaRPr>
            </a:p>
          </p:txBody>
        </p:sp>
        <p:sp>
          <p:nvSpPr>
            <p:cNvPr id="237" name="object 237"/>
            <p:cNvSpPr/>
            <p:nvPr/>
          </p:nvSpPr>
          <p:spPr>
            <a:xfrm>
              <a:off x="462344" y="8453885"/>
              <a:ext cx="1574188" cy="318130"/>
            </a:xfrm>
            <a:prstGeom prst="rect">
              <a:avLst/>
            </a:prstGeom>
            <a:blipFill>
              <a:blip r:embed="rId116" cstate="print"/>
              <a:stretch>
                <a:fillRect/>
              </a:stretch>
            </a:blipFill>
          </p:spPr>
          <p:txBody>
            <a:bodyPr wrap="square" lIns="0" tIns="0" rIns="0" bIns="0" rtlCol="0"/>
            <a:lstStyle/>
            <a:p>
              <a:endParaRPr>
                <a:solidFill>
                  <a:prstClr val="black"/>
                </a:solidFill>
                <a:latin typeface="Calibri"/>
              </a:endParaRPr>
            </a:p>
          </p:txBody>
        </p:sp>
        <p:sp>
          <p:nvSpPr>
            <p:cNvPr id="238" name="object 238"/>
            <p:cNvSpPr/>
            <p:nvPr/>
          </p:nvSpPr>
          <p:spPr>
            <a:xfrm>
              <a:off x="1847229" y="8453885"/>
              <a:ext cx="1291486" cy="318130"/>
            </a:xfrm>
            <a:prstGeom prst="rect">
              <a:avLst/>
            </a:prstGeom>
            <a:blipFill>
              <a:blip r:embed="rId117" cstate="print"/>
              <a:stretch>
                <a:fillRect/>
              </a:stretch>
            </a:blipFill>
          </p:spPr>
          <p:txBody>
            <a:bodyPr wrap="square" lIns="0" tIns="0" rIns="0" bIns="0" rtlCol="0"/>
            <a:lstStyle/>
            <a:p>
              <a:endParaRPr>
                <a:solidFill>
                  <a:prstClr val="black"/>
                </a:solidFill>
                <a:latin typeface="Calibri"/>
              </a:endParaRPr>
            </a:p>
          </p:txBody>
        </p:sp>
        <p:sp>
          <p:nvSpPr>
            <p:cNvPr id="239" name="object 239"/>
            <p:cNvSpPr/>
            <p:nvPr/>
          </p:nvSpPr>
          <p:spPr>
            <a:xfrm>
              <a:off x="237613" y="8625654"/>
              <a:ext cx="296658" cy="318130"/>
            </a:xfrm>
            <a:prstGeom prst="rect">
              <a:avLst/>
            </a:prstGeom>
            <a:blipFill>
              <a:blip r:embed="rId115" cstate="print"/>
              <a:stretch>
                <a:fillRect/>
              </a:stretch>
            </a:blipFill>
          </p:spPr>
          <p:txBody>
            <a:bodyPr wrap="square" lIns="0" tIns="0" rIns="0" bIns="0" rtlCol="0"/>
            <a:lstStyle/>
            <a:p>
              <a:endParaRPr>
                <a:solidFill>
                  <a:prstClr val="black"/>
                </a:solidFill>
                <a:latin typeface="Calibri"/>
              </a:endParaRPr>
            </a:p>
          </p:txBody>
        </p:sp>
        <p:sp>
          <p:nvSpPr>
            <p:cNvPr id="240" name="object 240"/>
            <p:cNvSpPr/>
            <p:nvPr/>
          </p:nvSpPr>
          <p:spPr>
            <a:xfrm>
              <a:off x="344968" y="8625654"/>
              <a:ext cx="3017762" cy="318130"/>
            </a:xfrm>
            <a:prstGeom prst="rect">
              <a:avLst/>
            </a:prstGeom>
            <a:blipFill>
              <a:blip r:embed="rId118" cstate="print"/>
              <a:stretch>
                <a:fillRect/>
              </a:stretch>
            </a:blipFill>
          </p:spPr>
          <p:txBody>
            <a:bodyPr wrap="square" lIns="0" tIns="0" rIns="0" bIns="0" rtlCol="0"/>
            <a:lstStyle/>
            <a:p>
              <a:endParaRPr>
                <a:solidFill>
                  <a:prstClr val="black"/>
                </a:solidFill>
                <a:latin typeface="Calibri"/>
              </a:endParaRPr>
            </a:p>
          </p:txBody>
        </p:sp>
        <p:sp>
          <p:nvSpPr>
            <p:cNvPr id="241" name="object 241"/>
            <p:cNvSpPr/>
            <p:nvPr/>
          </p:nvSpPr>
          <p:spPr>
            <a:xfrm>
              <a:off x="337811" y="8797422"/>
              <a:ext cx="507075" cy="318130"/>
            </a:xfrm>
            <a:prstGeom prst="rect">
              <a:avLst/>
            </a:prstGeom>
            <a:blipFill>
              <a:blip r:embed="rId119" cstate="print"/>
              <a:stretch>
                <a:fillRect/>
              </a:stretch>
            </a:blipFill>
          </p:spPr>
          <p:txBody>
            <a:bodyPr wrap="square" lIns="0" tIns="0" rIns="0" bIns="0" rtlCol="0"/>
            <a:lstStyle/>
            <a:p>
              <a:endParaRPr>
                <a:solidFill>
                  <a:prstClr val="black"/>
                </a:solidFill>
                <a:latin typeface="Calibri"/>
              </a:endParaRPr>
            </a:p>
          </p:txBody>
        </p:sp>
        <p:sp>
          <p:nvSpPr>
            <p:cNvPr id="242" name="object 242"/>
            <p:cNvSpPr/>
            <p:nvPr/>
          </p:nvSpPr>
          <p:spPr>
            <a:xfrm>
              <a:off x="655584" y="8797422"/>
              <a:ext cx="2574741" cy="318130"/>
            </a:xfrm>
            <a:prstGeom prst="rect">
              <a:avLst/>
            </a:prstGeom>
            <a:blipFill>
              <a:blip r:embed="rId120" cstate="print"/>
              <a:stretch>
                <a:fillRect/>
              </a:stretch>
            </a:blipFill>
          </p:spPr>
          <p:txBody>
            <a:bodyPr wrap="square" lIns="0" tIns="0" rIns="0" bIns="0" rtlCol="0"/>
            <a:lstStyle/>
            <a:p>
              <a:endParaRPr>
                <a:solidFill>
                  <a:prstClr val="black"/>
                </a:solidFill>
                <a:latin typeface="Calibri"/>
              </a:endParaRPr>
            </a:p>
          </p:txBody>
        </p:sp>
        <p:sp>
          <p:nvSpPr>
            <p:cNvPr id="243" name="object 243"/>
            <p:cNvSpPr/>
            <p:nvPr/>
          </p:nvSpPr>
          <p:spPr>
            <a:xfrm>
              <a:off x="3622173" y="7908519"/>
              <a:ext cx="3302611" cy="318130"/>
            </a:xfrm>
            <a:prstGeom prst="rect">
              <a:avLst/>
            </a:prstGeom>
            <a:blipFill>
              <a:blip r:embed="rId121" cstate="print"/>
              <a:stretch>
                <a:fillRect/>
              </a:stretch>
            </a:blipFill>
          </p:spPr>
          <p:txBody>
            <a:bodyPr wrap="square" lIns="0" tIns="0" rIns="0" bIns="0" rtlCol="0"/>
            <a:lstStyle/>
            <a:p>
              <a:endParaRPr>
                <a:solidFill>
                  <a:prstClr val="black"/>
                </a:solidFill>
                <a:latin typeface="Calibri"/>
              </a:endParaRPr>
            </a:p>
          </p:txBody>
        </p:sp>
        <p:sp>
          <p:nvSpPr>
            <p:cNvPr id="244" name="object 244"/>
            <p:cNvSpPr/>
            <p:nvPr/>
          </p:nvSpPr>
          <p:spPr>
            <a:xfrm>
              <a:off x="3426786" y="8080288"/>
              <a:ext cx="3661894" cy="318130"/>
            </a:xfrm>
            <a:prstGeom prst="rect">
              <a:avLst/>
            </a:prstGeom>
            <a:blipFill>
              <a:blip r:embed="rId122" cstate="print"/>
              <a:stretch>
                <a:fillRect/>
              </a:stretch>
            </a:blipFill>
          </p:spPr>
          <p:txBody>
            <a:bodyPr wrap="square" lIns="0" tIns="0" rIns="0" bIns="0" rtlCol="0"/>
            <a:lstStyle/>
            <a:p>
              <a:endParaRPr>
                <a:solidFill>
                  <a:prstClr val="black"/>
                </a:solidFill>
                <a:latin typeface="Calibri"/>
              </a:endParaRPr>
            </a:p>
          </p:txBody>
        </p:sp>
        <p:sp>
          <p:nvSpPr>
            <p:cNvPr id="245" name="object 245"/>
            <p:cNvSpPr/>
            <p:nvPr/>
          </p:nvSpPr>
          <p:spPr>
            <a:xfrm>
              <a:off x="3478316" y="8252057"/>
              <a:ext cx="3560265" cy="318130"/>
            </a:xfrm>
            <a:prstGeom prst="rect">
              <a:avLst/>
            </a:prstGeom>
            <a:blipFill>
              <a:blip r:embed="rId123" cstate="print"/>
              <a:stretch>
                <a:fillRect/>
              </a:stretch>
            </a:blipFill>
          </p:spPr>
          <p:txBody>
            <a:bodyPr wrap="square" lIns="0" tIns="0" rIns="0" bIns="0" rtlCol="0"/>
            <a:lstStyle/>
            <a:p>
              <a:endParaRPr>
                <a:solidFill>
                  <a:prstClr val="black"/>
                </a:solidFill>
                <a:latin typeface="Calibri"/>
              </a:endParaRPr>
            </a:p>
          </p:txBody>
        </p:sp>
        <p:sp>
          <p:nvSpPr>
            <p:cNvPr id="246" name="object 246"/>
            <p:cNvSpPr/>
            <p:nvPr/>
          </p:nvSpPr>
          <p:spPr>
            <a:xfrm>
              <a:off x="3721656" y="8423825"/>
              <a:ext cx="3071439" cy="318130"/>
            </a:xfrm>
            <a:prstGeom prst="rect">
              <a:avLst/>
            </a:prstGeom>
            <a:blipFill>
              <a:blip r:embed="rId124" cstate="print"/>
              <a:stretch>
                <a:fillRect/>
              </a:stretch>
            </a:blipFill>
          </p:spPr>
          <p:txBody>
            <a:bodyPr wrap="square" lIns="0" tIns="0" rIns="0" bIns="0" rtlCol="0"/>
            <a:lstStyle/>
            <a:p>
              <a:endParaRPr>
                <a:solidFill>
                  <a:prstClr val="black"/>
                </a:solidFill>
                <a:latin typeface="Calibri"/>
              </a:endParaRPr>
            </a:p>
          </p:txBody>
        </p:sp>
        <p:sp>
          <p:nvSpPr>
            <p:cNvPr id="247" name="object 247"/>
            <p:cNvSpPr/>
            <p:nvPr/>
          </p:nvSpPr>
          <p:spPr>
            <a:xfrm>
              <a:off x="4167539" y="8595594"/>
              <a:ext cx="2180389" cy="318130"/>
            </a:xfrm>
            <a:prstGeom prst="rect">
              <a:avLst/>
            </a:prstGeom>
            <a:blipFill>
              <a:blip r:embed="rId125" cstate="print"/>
              <a:stretch>
                <a:fillRect/>
              </a:stretch>
            </a:blipFill>
          </p:spPr>
          <p:txBody>
            <a:bodyPr wrap="square" lIns="0" tIns="0" rIns="0" bIns="0" rtlCol="0"/>
            <a:lstStyle/>
            <a:p>
              <a:endParaRPr>
                <a:solidFill>
                  <a:prstClr val="black"/>
                </a:solidFill>
                <a:latin typeface="Calibri"/>
              </a:endParaRPr>
            </a:p>
          </p:txBody>
        </p:sp>
        <p:sp>
          <p:nvSpPr>
            <p:cNvPr id="248" name="object 248"/>
            <p:cNvSpPr/>
            <p:nvPr/>
          </p:nvSpPr>
          <p:spPr>
            <a:xfrm>
              <a:off x="6764467" y="9416863"/>
              <a:ext cx="811607" cy="333517"/>
            </a:xfrm>
            <a:prstGeom prst="rect">
              <a:avLst/>
            </a:prstGeom>
            <a:blipFill>
              <a:blip r:embed="rId126" cstate="print"/>
              <a:stretch>
                <a:fillRect/>
              </a:stretch>
            </a:blipFill>
          </p:spPr>
          <p:txBody>
            <a:bodyPr wrap="square" lIns="0" tIns="0" rIns="0" bIns="0" rtlCol="0"/>
            <a:lstStyle/>
            <a:p>
              <a:endParaRPr>
                <a:solidFill>
                  <a:prstClr val="black"/>
                </a:solidFill>
                <a:latin typeface="Calibri"/>
              </a:endParaRPr>
            </a:p>
          </p:txBody>
        </p:sp>
        <p:sp>
          <p:nvSpPr>
            <p:cNvPr id="249" name="object 249"/>
            <p:cNvSpPr/>
            <p:nvPr/>
          </p:nvSpPr>
          <p:spPr>
            <a:xfrm>
              <a:off x="6764467" y="9416863"/>
              <a:ext cx="812165" cy="334010"/>
            </a:xfrm>
            <a:custGeom>
              <a:avLst/>
              <a:gdLst/>
              <a:ahLst/>
              <a:cxnLst/>
              <a:rect l="l" t="t" r="r" b="b"/>
              <a:pathLst>
                <a:path w="812165" h="334009">
                  <a:moveTo>
                    <a:pt x="811607" y="259919"/>
                  </a:moveTo>
                  <a:lnTo>
                    <a:pt x="302623" y="259919"/>
                  </a:lnTo>
                  <a:lnTo>
                    <a:pt x="302623" y="333517"/>
                  </a:lnTo>
                  <a:lnTo>
                    <a:pt x="0" y="166758"/>
                  </a:lnTo>
                  <a:lnTo>
                    <a:pt x="302623" y="0"/>
                  </a:lnTo>
                  <a:lnTo>
                    <a:pt x="302623" y="73598"/>
                  </a:lnTo>
                  <a:lnTo>
                    <a:pt x="811607" y="73598"/>
                  </a:lnTo>
                  <a:lnTo>
                    <a:pt x="811607" y="259919"/>
                  </a:lnTo>
                  <a:close/>
                </a:path>
              </a:pathLst>
            </a:custGeom>
            <a:ln w="11928">
              <a:solidFill>
                <a:srgbClr val="4F6128"/>
              </a:solidFill>
            </a:ln>
          </p:spPr>
          <p:txBody>
            <a:bodyPr wrap="square" lIns="0" tIns="0" rIns="0" bIns="0" rtlCol="0"/>
            <a:lstStyle/>
            <a:p>
              <a:endParaRPr>
                <a:solidFill>
                  <a:prstClr val="black"/>
                </a:solidFill>
                <a:latin typeface="Calibri"/>
              </a:endParaRPr>
            </a:p>
          </p:txBody>
        </p:sp>
        <p:sp>
          <p:nvSpPr>
            <p:cNvPr id="250" name="object 250"/>
            <p:cNvSpPr/>
            <p:nvPr/>
          </p:nvSpPr>
          <p:spPr>
            <a:xfrm>
              <a:off x="220436" y="9096586"/>
              <a:ext cx="1716971" cy="1288265"/>
            </a:xfrm>
            <a:prstGeom prst="rect">
              <a:avLst/>
            </a:prstGeom>
            <a:blipFill>
              <a:blip r:embed="rId127" cstate="print"/>
              <a:stretch>
                <a:fillRect/>
              </a:stretch>
            </a:blipFill>
          </p:spPr>
          <p:txBody>
            <a:bodyPr wrap="square" lIns="0" tIns="0" rIns="0" bIns="0" rtlCol="0"/>
            <a:lstStyle/>
            <a:p>
              <a:endParaRPr>
                <a:solidFill>
                  <a:prstClr val="black"/>
                </a:solidFill>
                <a:latin typeface="Calibri"/>
              </a:endParaRPr>
            </a:p>
          </p:txBody>
        </p:sp>
        <p:sp>
          <p:nvSpPr>
            <p:cNvPr id="251" name="object 251"/>
            <p:cNvSpPr/>
            <p:nvPr/>
          </p:nvSpPr>
          <p:spPr>
            <a:xfrm>
              <a:off x="215963" y="9092113"/>
              <a:ext cx="1725930" cy="1297305"/>
            </a:xfrm>
            <a:custGeom>
              <a:avLst/>
              <a:gdLst/>
              <a:ahLst/>
              <a:cxnLst/>
              <a:rect l="l" t="t" r="r" b="b"/>
              <a:pathLst>
                <a:path w="1725930" h="1297304">
                  <a:moveTo>
                    <a:pt x="0" y="1297211"/>
                  </a:moveTo>
                  <a:lnTo>
                    <a:pt x="1725917" y="1297211"/>
                  </a:lnTo>
                  <a:lnTo>
                    <a:pt x="1725917" y="0"/>
                  </a:lnTo>
                  <a:lnTo>
                    <a:pt x="0" y="0"/>
                  </a:lnTo>
                  <a:lnTo>
                    <a:pt x="0" y="1297211"/>
                  </a:lnTo>
                  <a:close/>
                </a:path>
              </a:pathLst>
            </a:custGeom>
            <a:ln w="8946">
              <a:solidFill>
                <a:srgbClr val="FFFFFF"/>
              </a:solidFill>
            </a:ln>
          </p:spPr>
          <p:txBody>
            <a:bodyPr wrap="square" lIns="0" tIns="0" rIns="0" bIns="0" rtlCol="0"/>
            <a:lstStyle/>
            <a:p>
              <a:endParaRPr>
                <a:solidFill>
                  <a:prstClr val="black"/>
                </a:solidFill>
                <a:latin typeface="Calibri"/>
              </a:endParaRPr>
            </a:p>
          </p:txBody>
        </p:sp>
        <p:sp>
          <p:nvSpPr>
            <p:cNvPr id="252" name="object 252"/>
            <p:cNvSpPr/>
            <p:nvPr/>
          </p:nvSpPr>
          <p:spPr>
            <a:xfrm>
              <a:off x="3608574" y="8859688"/>
              <a:ext cx="1518006" cy="2024008"/>
            </a:xfrm>
            <a:prstGeom prst="rect">
              <a:avLst/>
            </a:prstGeom>
            <a:blipFill>
              <a:blip r:embed="rId128" cstate="print"/>
              <a:stretch>
                <a:fillRect/>
              </a:stretch>
            </a:blipFill>
          </p:spPr>
          <p:txBody>
            <a:bodyPr wrap="square" lIns="0" tIns="0" rIns="0" bIns="0" rtlCol="0"/>
            <a:lstStyle/>
            <a:p>
              <a:endParaRPr>
                <a:solidFill>
                  <a:prstClr val="black"/>
                </a:solidFill>
                <a:latin typeface="Calibri"/>
              </a:endParaRPr>
            </a:p>
          </p:txBody>
        </p:sp>
        <p:sp>
          <p:nvSpPr>
            <p:cNvPr id="253" name="object 253"/>
            <p:cNvSpPr/>
            <p:nvPr/>
          </p:nvSpPr>
          <p:spPr>
            <a:xfrm>
              <a:off x="3604101" y="8855215"/>
              <a:ext cx="1527175" cy="2033270"/>
            </a:xfrm>
            <a:custGeom>
              <a:avLst/>
              <a:gdLst/>
              <a:ahLst/>
              <a:cxnLst/>
              <a:rect l="l" t="t" r="r" b="b"/>
              <a:pathLst>
                <a:path w="1527175" h="2033270">
                  <a:moveTo>
                    <a:pt x="0" y="2032954"/>
                  </a:moveTo>
                  <a:lnTo>
                    <a:pt x="1526952" y="2032954"/>
                  </a:lnTo>
                  <a:lnTo>
                    <a:pt x="1526952" y="0"/>
                  </a:lnTo>
                  <a:lnTo>
                    <a:pt x="0" y="0"/>
                  </a:lnTo>
                  <a:lnTo>
                    <a:pt x="0" y="2032954"/>
                  </a:lnTo>
                  <a:close/>
                </a:path>
              </a:pathLst>
            </a:custGeom>
            <a:ln w="8946">
              <a:solidFill>
                <a:srgbClr val="FFFFFF"/>
              </a:solidFill>
            </a:ln>
          </p:spPr>
          <p:txBody>
            <a:bodyPr wrap="square" lIns="0" tIns="0" rIns="0" bIns="0" rtlCol="0"/>
            <a:lstStyle/>
            <a:p>
              <a:endParaRPr>
                <a:solidFill>
                  <a:prstClr val="black"/>
                </a:solidFill>
                <a:latin typeface="Calibri"/>
              </a:endParaRPr>
            </a:p>
          </p:txBody>
        </p:sp>
        <p:sp>
          <p:nvSpPr>
            <p:cNvPr id="254" name="object 254"/>
            <p:cNvSpPr/>
            <p:nvPr/>
          </p:nvSpPr>
          <p:spPr>
            <a:xfrm>
              <a:off x="5221054" y="8858257"/>
              <a:ext cx="1518006" cy="986954"/>
            </a:xfrm>
            <a:prstGeom prst="rect">
              <a:avLst/>
            </a:prstGeom>
            <a:blipFill>
              <a:blip r:embed="rId129" cstate="print"/>
              <a:stretch>
                <a:fillRect/>
              </a:stretch>
            </a:blipFill>
          </p:spPr>
          <p:txBody>
            <a:bodyPr wrap="square" lIns="0" tIns="0" rIns="0" bIns="0" rtlCol="0"/>
            <a:lstStyle/>
            <a:p>
              <a:endParaRPr>
                <a:solidFill>
                  <a:prstClr val="black"/>
                </a:solidFill>
                <a:latin typeface="Calibri"/>
              </a:endParaRPr>
            </a:p>
          </p:txBody>
        </p:sp>
        <p:sp>
          <p:nvSpPr>
            <p:cNvPr id="255" name="object 255"/>
            <p:cNvSpPr/>
            <p:nvPr/>
          </p:nvSpPr>
          <p:spPr>
            <a:xfrm>
              <a:off x="5216581" y="8853784"/>
              <a:ext cx="1527175" cy="996315"/>
            </a:xfrm>
            <a:custGeom>
              <a:avLst/>
              <a:gdLst/>
              <a:ahLst/>
              <a:cxnLst/>
              <a:rect l="l" t="t" r="r" b="b"/>
              <a:pathLst>
                <a:path w="1527175" h="996315">
                  <a:moveTo>
                    <a:pt x="0" y="995900"/>
                  </a:moveTo>
                  <a:lnTo>
                    <a:pt x="1526952" y="995900"/>
                  </a:lnTo>
                  <a:lnTo>
                    <a:pt x="1526952" y="0"/>
                  </a:lnTo>
                  <a:lnTo>
                    <a:pt x="0" y="0"/>
                  </a:lnTo>
                  <a:lnTo>
                    <a:pt x="0" y="995900"/>
                  </a:lnTo>
                  <a:close/>
                </a:path>
              </a:pathLst>
            </a:custGeom>
            <a:ln w="8946">
              <a:solidFill>
                <a:srgbClr val="FFFFFF"/>
              </a:solidFill>
            </a:ln>
          </p:spPr>
          <p:txBody>
            <a:bodyPr wrap="square" lIns="0" tIns="0" rIns="0" bIns="0" rtlCol="0"/>
            <a:lstStyle/>
            <a:p>
              <a:endParaRPr>
                <a:solidFill>
                  <a:prstClr val="black"/>
                </a:solidFill>
                <a:latin typeface="Calibri"/>
              </a:endParaRPr>
            </a:p>
          </p:txBody>
        </p:sp>
        <p:sp>
          <p:nvSpPr>
            <p:cNvPr id="256" name="object 256"/>
            <p:cNvSpPr/>
            <p:nvPr/>
          </p:nvSpPr>
          <p:spPr>
            <a:xfrm>
              <a:off x="5207455" y="9912488"/>
              <a:ext cx="1548065" cy="985523"/>
            </a:xfrm>
            <a:prstGeom prst="rect">
              <a:avLst/>
            </a:prstGeom>
            <a:blipFill>
              <a:blip r:embed="rId130" cstate="print"/>
              <a:stretch>
                <a:fillRect/>
              </a:stretch>
            </a:blipFill>
          </p:spPr>
          <p:txBody>
            <a:bodyPr wrap="square" lIns="0" tIns="0" rIns="0" bIns="0" rtlCol="0"/>
            <a:lstStyle/>
            <a:p>
              <a:endParaRPr>
                <a:solidFill>
                  <a:prstClr val="black"/>
                </a:solidFill>
                <a:latin typeface="Calibri"/>
              </a:endParaRPr>
            </a:p>
          </p:txBody>
        </p:sp>
        <p:sp>
          <p:nvSpPr>
            <p:cNvPr id="257" name="object 257"/>
            <p:cNvSpPr/>
            <p:nvPr/>
          </p:nvSpPr>
          <p:spPr>
            <a:xfrm>
              <a:off x="5202982" y="9908014"/>
              <a:ext cx="1557020" cy="995044"/>
            </a:xfrm>
            <a:custGeom>
              <a:avLst/>
              <a:gdLst/>
              <a:ahLst/>
              <a:cxnLst/>
              <a:rect l="l" t="t" r="r" b="b"/>
              <a:pathLst>
                <a:path w="1557020" h="995045">
                  <a:moveTo>
                    <a:pt x="0" y="994469"/>
                  </a:moveTo>
                  <a:lnTo>
                    <a:pt x="1557012" y="994469"/>
                  </a:lnTo>
                  <a:lnTo>
                    <a:pt x="1557012" y="0"/>
                  </a:lnTo>
                  <a:lnTo>
                    <a:pt x="0" y="0"/>
                  </a:lnTo>
                  <a:lnTo>
                    <a:pt x="0" y="994469"/>
                  </a:lnTo>
                  <a:close/>
                </a:path>
              </a:pathLst>
            </a:custGeom>
            <a:ln w="8946">
              <a:solidFill>
                <a:srgbClr val="FFFFFF"/>
              </a:solidFill>
            </a:ln>
          </p:spPr>
          <p:txBody>
            <a:bodyPr wrap="square" lIns="0" tIns="0" rIns="0" bIns="0" rtlCol="0"/>
            <a:lstStyle/>
            <a:p>
              <a:endParaRPr>
                <a:solidFill>
                  <a:prstClr val="black"/>
                </a:solidFill>
                <a:latin typeface="Calibri"/>
              </a:endParaRPr>
            </a:p>
          </p:txBody>
        </p:sp>
        <p:sp>
          <p:nvSpPr>
            <p:cNvPr id="258" name="object 258"/>
            <p:cNvSpPr/>
            <p:nvPr/>
          </p:nvSpPr>
          <p:spPr>
            <a:xfrm>
              <a:off x="1662578" y="9591853"/>
              <a:ext cx="1722697" cy="1291844"/>
            </a:xfrm>
            <a:prstGeom prst="rect">
              <a:avLst/>
            </a:prstGeom>
            <a:blipFill>
              <a:blip r:embed="rId131" cstate="print"/>
              <a:stretch>
                <a:fillRect/>
              </a:stretch>
            </a:blipFill>
          </p:spPr>
          <p:txBody>
            <a:bodyPr wrap="square" lIns="0" tIns="0" rIns="0" bIns="0" rtlCol="0"/>
            <a:lstStyle/>
            <a:p>
              <a:endParaRPr>
                <a:solidFill>
                  <a:prstClr val="black"/>
                </a:solidFill>
                <a:latin typeface="Calibri"/>
              </a:endParaRPr>
            </a:p>
          </p:txBody>
        </p:sp>
        <p:sp>
          <p:nvSpPr>
            <p:cNvPr id="259" name="object 259"/>
            <p:cNvSpPr/>
            <p:nvPr/>
          </p:nvSpPr>
          <p:spPr>
            <a:xfrm>
              <a:off x="1658105" y="9587380"/>
              <a:ext cx="1731645" cy="1301115"/>
            </a:xfrm>
            <a:custGeom>
              <a:avLst/>
              <a:gdLst/>
              <a:ahLst/>
              <a:cxnLst/>
              <a:rect l="l" t="t" r="r" b="b"/>
              <a:pathLst>
                <a:path w="1731645" h="1301115">
                  <a:moveTo>
                    <a:pt x="0" y="1300790"/>
                  </a:moveTo>
                  <a:lnTo>
                    <a:pt x="1731643" y="1300790"/>
                  </a:lnTo>
                  <a:lnTo>
                    <a:pt x="1731643" y="0"/>
                  </a:lnTo>
                  <a:lnTo>
                    <a:pt x="0" y="0"/>
                  </a:lnTo>
                  <a:lnTo>
                    <a:pt x="0" y="1300790"/>
                  </a:lnTo>
                  <a:close/>
                </a:path>
              </a:pathLst>
            </a:custGeom>
            <a:ln w="8946">
              <a:solidFill>
                <a:srgbClr val="FFFFFF"/>
              </a:solidFill>
            </a:ln>
          </p:spPr>
          <p:txBody>
            <a:bodyPr wrap="square" lIns="0" tIns="0" rIns="0" bIns="0" rtlCol="0"/>
            <a:lstStyle/>
            <a:p>
              <a:endParaRPr>
                <a:solidFill>
                  <a:prstClr val="black"/>
                </a:solidFill>
                <a:latin typeface="Calibri"/>
              </a:endParaRPr>
            </a:p>
          </p:txBody>
        </p:sp>
        <p:sp>
          <p:nvSpPr>
            <p:cNvPr id="260" name="object 260"/>
            <p:cNvSpPr/>
            <p:nvPr/>
          </p:nvSpPr>
          <p:spPr>
            <a:xfrm>
              <a:off x="224015" y="7406096"/>
              <a:ext cx="1539119" cy="421191"/>
            </a:xfrm>
            <a:prstGeom prst="rect">
              <a:avLst/>
            </a:prstGeom>
            <a:blipFill>
              <a:blip r:embed="rId132" cstate="print"/>
              <a:stretch>
                <a:fillRect/>
              </a:stretch>
            </a:blipFill>
          </p:spPr>
          <p:txBody>
            <a:bodyPr wrap="square" lIns="0" tIns="0" rIns="0" bIns="0" rtlCol="0"/>
            <a:lstStyle/>
            <a:p>
              <a:endParaRPr>
                <a:solidFill>
                  <a:prstClr val="black"/>
                </a:solidFill>
                <a:latin typeface="Calibri"/>
              </a:endParaRPr>
            </a:p>
          </p:txBody>
        </p:sp>
        <p:sp>
          <p:nvSpPr>
            <p:cNvPr id="261" name="object 261"/>
            <p:cNvSpPr/>
            <p:nvPr/>
          </p:nvSpPr>
          <p:spPr>
            <a:xfrm>
              <a:off x="1556654" y="7406096"/>
              <a:ext cx="1947785" cy="421191"/>
            </a:xfrm>
            <a:prstGeom prst="rect">
              <a:avLst/>
            </a:prstGeom>
            <a:blipFill>
              <a:blip r:embed="rId133" cstate="print"/>
              <a:stretch>
                <a:fillRect/>
              </a:stretch>
            </a:blipFill>
          </p:spPr>
          <p:txBody>
            <a:bodyPr wrap="square" lIns="0" tIns="0" rIns="0" bIns="0" rtlCol="0"/>
            <a:lstStyle/>
            <a:p>
              <a:endParaRPr>
                <a:solidFill>
                  <a:prstClr val="black"/>
                </a:solidFill>
                <a:latin typeface="Calibri"/>
              </a:endParaRPr>
            </a:p>
          </p:txBody>
        </p:sp>
        <p:sp>
          <p:nvSpPr>
            <p:cNvPr id="262" name="object 262"/>
            <p:cNvSpPr/>
            <p:nvPr/>
          </p:nvSpPr>
          <p:spPr>
            <a:xfrm>
              <a:off x="599043" y="7635121"/>
              <a:ext cx="678128" cy="421191"/>
            </a:xfrm>
            <a:prstGeom prst="rect">
              <a:avLst/>
            </a:prstGeom>
            <a:blipFill>
              <a:blip r:embed="rId134" cstate="print"/>
              <a:stretch>
                <a:fillRect/>
              </a:stretch>
            </a:blipFill>
          </p:spPr>
          <p:txBody>
            <a:bodyPr wrap="square" lIns="0" tIns="0" rIns="0" bIns="0" rtlCol="0"/>
            <a:lstStyle/>
            <a:p>
              <a:endParaRPr>
                <a:solidFill>
                  <a:prstClr val="black"/>
                </a:solidFill>
                <a:latin typeface="Calibri"/>
              </a:endParaRPr>
            </a:p>
          </p:txBody>
        </p:sp>
        <p:sp>
          <p:nvSpPr>
            <p:cNvPr id="263" name="object 263"/>
            <p:cNvSpPr/>
            <p:nvPr/>
          </p:nvSpPr>
          <p:spPr>
            <a:xfrm>
              <a:off x="1027749" y="7635121"/>
              <a:ext cx="1359478" cy="421191"/>
            </a:xfrm>
            <a:prstGeom prst="rect">
              <a:avLst/>
            </a:prstGeom>
            <a:blipFill>
              <a:blip r:embed="rId135" cstate="print"/>
              <a:stretch>
                <a:fillRect/>
              </a:stretch>
            </a:blipFill>
          </p:spPr>
          <p:txBody>
            <a:bodyPr wrap="square" lIns="0" tIns="0" rIns="0" bIns="0" rtlCol="0"/>
            <a:lstStyle/>
            <a:p>
              <a:endParaRPr>
                <a:solidFill>
                  <a:prstClr val="black"/>
                </a:solidFill>
                <a:latin typeface="Calibri"/>
              </a:endParaRPr>
            </a:p>
          </p:txBody>
        </p:sp>
        <p:sp>
          <p:nvSpPr>
            <p:cNvPr id="264" name="object 264"/>
            <p:cNvSpPr/>
            <p:nvPr/>
          </p:nvSpPr>
          <p:spPr>
            <a:xfrm>
              <a:off x="2179315" y="7635121"/>
              <a:ext cx="908585" cy="421191"/>
            </a:xfrm>
            <a:prstGeom prst="rect">
              <a:avLst/>
            </a:prstGeom>
            <a:blipFill>
              <a:blip r:embed="rId136" cstate="print"/>
              <a:stretch>
                <a:fillRect/>
              </a:stretch>
            </a:blipFill>
          </p:spPr>
          <p:txBody>
            <a:bodyPr wrap="square" lIns="0" tIns="0" rIns="0" bIns="0" rtlCol="0"/>
            <a:lstStyle/>
            <a:p>
              <a:endParaRPr>
                <a:solidFill>
                  <a:prstClr val="black"/>
                </a:solidFill>
                <a:latin typeface="Calibri"/>
              </a:endParaRPr>
            </a:p>
          </p:txBody>
        </p:sp>
      </p:grpSp>
      <p:sp>
        <p:nvSpPr>
          <p:cNvPr id="265" name="object 265"/>
          <p:cNvSpPr txBox="1"/>
          <p:nvPr/>
        </p:nvSpPr>
        <p:spPr>
          <a:xfrm>
            <a:off x="604701" y="7442064"/>
            <a:ext cx="3200400" cy="1577975"/>
          </a:xfrm>
          <a:prstGeom prst="rect">
            <a:avLst/>
          </a:prstGeom>
        </p:spPr>
        <p:txBody>
          <a:bodyPr vert="horz" wrap="square" lIns="0" tIns="13335" rIns="0" bIns="0" rtlCol="0">
            <a:spAutoFit/>
          </a:bodyPr>
          <a:lstStyle/>
          <a:p>
            <a:pPr marL="537845" marR="38735" indent="-375285">
              <a:spcBef>
                <a:spcPts val="105"/>
              </a:spcBef>
            </a:pPr>
            <a:r>
              <a:rPr sz="1500" b="1" spc="-5" dirty="0">
                <a:solidFill>
                  <a:srgbClr val="FFFFFF"/>
                </a:solidFill>
                <a:latin typeface="Calibri"/>
                <a:cs typeface="Calibri"/>
              </a:rPr>
              <a:t>Mikroklimatikus adottságok </a:t>
            </a:r>
            <a:r>
              <a:rPr sz="1500" b="1" spc="-10" dirty="0">
                <a:solidFill>
                  <a:srgbClr val="FFFFFF"/>
                </a:solidFill>
                <a:latin typeface="Calibri"/>
                <a:cs typeface="Calibri"/>
              </a:rPr>
              <a:t>változása  </a:t>
            </a:r>
            <a:r>
              <a:rPr sz="1500" b="1" spc="-5" dirty="0">
                <a:solidFill>
                  <a:srgbClr val="FFFFFF"/>
                </a:solidFill>
                <a:latin typeface="Calibri"/>
                <a:cs typeface="Calibri"/>
              </a:rPr>
              <a:t>és </a:t>
            </a:r>
            <a:r>
              <a:rPr sz="1500" b="1" dirty="0">
                <a:solidFill>
                  <a:srgbClr val="FFFFFF"/>
                </a:solidFill>
                <a:latin typeface="Calibri"/>
                <a:cs typeface="Calibri"/>
              </a:rPr>
              <a:t>az </a:t>
            </a:r>
            <a:r>
              <a:rPr sz="1500" b="1" spc="-10" dirty="0">
                <a:solidFill>
                  <a:srgbClr val="FFFFFF"/>
                </a:solidFill>
                <a:latin typeface="Calibri"/>
                <a:cs typeface="Calibri"/>
              </a:rPr>
              <a:t>elszigetelődés </a:t>
            </a:r>
            <a:r>
              <a:rPr sz="1500" b="1" spc="-15" dirty="0">
                <a:solidFill>
                  <a:srgbClr val="FFFFFF"/>
                </a:solidFill>
                <a:latin typeface="Calibri"/>
                <a:cs typeface="Calibri"/>
              </a:rPr>
              <a:t>veszélye</a:t>
            </a:r>
            <a:endParaRPr sz="1500">
              <a:solidFill>
                <a:prstClr val="black"/>
              </a:solidFill>
              <a:latin typeface="Calibri"/>
              <a:cs typeface="Calibri"/>
            </a:endParaRPr>
          </a:p>
          <a:p>
            <a:pPr marL="12700" marR="5080" indent="635" algn="ctr">
              <a:lnSpc>
                <a:spcPct val="102499"/>
              </a:lnSpc>
              <a:spcBef>
                <a:spcPts val="495"/>
              </a:spcBef>
            </a:pPr>
            <a:r>
              <a:rPr sz="1100" b="1" i="1" spc="5" dirty="0">
                <a:solidFill>
                  <a:srgbClr val="FFFFFF"/>
                </a:solidFill>
                <a:latin typeface="Calibri"/>
                <a:cs typeface="Calibri"/>
              </a:rPr>
              <a:t>Botanikus </a:t>
            </a:r>
            <a:r>
              <a:rPr sz="1100" b="1" i="1" dirty="0">
                <a:solidFill>
                  <a:srgbClr val="FFFFFF"/>
                </a:solidFill>
                <a:latin typeface="Calibri"/>
                <a:cs typeface="Calibri"/>
              </a:rPr>
              <a:t>kertek </a:t>
            </a:r>
            <a:r>
              <a:rPr sz="1100" b="1" i="1" spc="5" dirty="0">
                <a:solidFill>
                  <a:srgbClr val="FFFFFF"/>
                </a:solidFill>
                <a:latin typeface="Calibri"/>
                <a:cs typeface="Calibri"/>
              </a:rPr>
              <a:t>körbeépülése szárazabb, </a:t>
            </a:r>
            <a:r>
              <a:rPr sz="1100" b="1" i="1" spc="10" dirty="0">
                <a:solidFill>
                  <a:srgbClr val="FFFFFF"/>
                </a:solidFill>
                <a:latin typeface="Calibri"/>
                <a:cs typeface="Calibri"/>
              </a:rPr>
              <a:t>melegebb  vagy </a:t>
            </a:r>
            <a:r>
              <a:rPr sz="1100" b="1" i="1" spc="5" dirty="0">
                <a:solidFill>
                  <a:srgbClr val="FFFFFF"/>
                </a:solidFill>
                <a:latin typeface="Calibri"/>
                <a:cs typeface="Calibri"/>
              </a:rPr>
              <a:t>esetleg </a:t>
            </a:r>
            <a:r>
              <a:rPr sz="1100" b="1" i="1" dirty="0">
                <a:solidFill>
                  <a:srgbClr val="FFFFFF"/>
                </a:solidFill>
                <a:latin typeface="Calibri"/>
                <a:cs typeface="Calibri"/>
              </a:rPr>
              <a:t>szennyezett </a:t>
            </a:r>
            <a:r>
              <a:rPr sz="1100" b="1" i="1" spc="10" dirty="0">
                <a:solidFill>
                  <a:srgbClr val="FFFFFF"/>
                </a:solidFill>
                <a:latin typeface="Calibri"/>
                <a:cs typeface="Calibri"/>
              </a:rPr>
              <a:t>mikroklimatikus</a:t>
            </a:r>
            <a:r>
              <a:rPr sz="1100" b="1" i="1" spc="-70" dirty="0">
                <a:solidFill>
                  <a:srgbClr val="FFFFFF"/>
                </a:solidFill>
                <a:latin typeface="Calibri"/>
                <a:cs typeface="Calibri"/>
              </a:rPr>
              <a:t> </a:t>
            </a:r>
            <a:r>
              <a:rPr sz="1100" b="1" i="1" dirty="0">
                <a:solidFill>
                  <a:srgbClr val="FFFFFF"/>
                </a:solidFill>
                <a:latin typeface="Calibri"/>
                <a:cs typeface="Calibri"/>
              </a:rPr>
              <a:t>környezetet  </a:t>
            </a:r>
            <a:r>
              <a:rPr sz="1100" b="1" i="1" spc="5" dirty="0">
                <a:solidFill>
                  <a:srgbClr val="FFFFFF"/>
                </a:solidFill>
                <a:latin typeface="Calibri"/>
                <a:cs typeface="Calibri"/>
              </a:rPr>
              <a:t>eredményez, </a:t>
            </a:r>
            <a:r>
              <a:rPr sz="1100" b="1" i="1" spc="10" dirty="0">
                <a:solidFill>
                  <a:srgbClr val="FFFFFF"/>
                </a:solidFill>
                <a:latin typeface="Calibri"/>
                <a:cs typeface="Calibri"/>
              </a:rPr>
              <a:t>ami negatívan </a:t>
            </a:r>
            <a:r>
              <a:rPr sz="1100" b="1" i="1" spc="5" dirty="0">
                <a:solidFill>
                  <a:srgbClr val="FFFFFF"/>
                </a:solidFill>
                <a:latin typeface="Calibri"/>
                <a:cs typeface="Calibri"/>
              </a:rPr>
              <a:t>hat </a:t>
            </a:r>
            <a:r>
              <a:rPr sz="1100" b="1" i="1" spc="10" dirty="0">
                <a:solidFill>
                  <a:srgbClr val="FFFFFF"/>
                </a:solidFill>
                <a:latin typeface="Calibri"/>
                <a:cs typeface="Calibri"/>
              </a:rPr>
              <a:t>a  </a:t>
            </a:r>
            <a:r>
              <a:rPr sz="1100" b="1" i="1" spc="5" dirty="0">
                <a:solidFill>
                  <a:srgbClr val="FFFFFF"/>
                </a:solidFill>
                <a:latin typeface="Calibri"/>
                <a:cs typeface="Calibri"/>
              </a:rPr>
              <a:t>növénygyűjteményekre, </a:t>
            </a:r>
            <a:r>
              <a:rPr sz="1100" b="1" i="1" spc="10" dirty="0">
                <a:solidFill>
                  <a:srgbClr val="FFFFFF"/>
                </a:solidFill>
                <a:latin typeface="Calibri"/>
                <a:cs typeface="Calibri"/>
              </a:rPr>
              <a:t>de </a:t>
            </a:r>
            <a:r>
              <a:rPr sz="1100" b="1" i="1" spc="5" dirty="0">
                <a:solidFill>
                  <a:srgbClr val="FFFFFF"/>
                </a:solidFill>
                <a:latin typeface="Calibri"/>
                <a:cs typeface="Calibri"/>
              </a:rPr>
              <a:t>éppen azért</a:t>
            </a:r>
            <a:r>
              <a:rPr sz="1100" b="1" i="1" spc="-40" dirty="0">
                <a:solidFill>
                  <a:srgbClr val="FFFFFF"/>
                </a:solidFill>
                <a:latin typeface="Calibri"/>
                <a:cs typeface="Calibri"/>
              </a:rPr>
              <a:t> </a:t>
            </a:r>
            <a:r>
              <a:rPr sz="1100" b="1" i="1" spc="5" dirty="0">
                <a:solidFill>
                  <a:srgbClr val="FFFFFF"/>
                </a:solidFill>
                <a:latin typeface="Calibri"/>
                <a:cs typeface="Calibri"/>
              </a:rPr>
              <a:t>is</a:t>
            </a:r>
            <a:endParaRPr sz="1100">
              <a:solidFill>
                <a:prstClr val="black"/>
              </a:solidFill>
              <a:latin typeface="Calibri"/>
              <a:cs typeface="Calibri"/>
            </a:endParaRPr>
          </a:p>
          <a:p>
            <a:pPr algn="ctr">
              <a:spcBef>
                <a:spcPts val="30"/>
              </a:spcBef>
            </a:pPr>
            <a:r>
              <a:rPr sz="1100" b="1" i="1" spc="10" dirty="0">
                <a:solidFill>
                  <a:srgbClr val="FFFFFF"/>
                </a:solidFill>
                <a:latin typeface="Calibri"/>
                <a:cs typeface="Calibri"/>
              </a:rPr>
              <a:t>a </a:t>
            </a:r>
            <a:r>
              <a:rPr sz="1100" b="1" i="1" spc="5" dirty="0">
                <a:solidFill>
                  <a:srgbClr val="FFFFFF"/>
                </a:solidFill>
                <a:latin typeface="Calibri"/>
                <a:cs typeface="Calibri"/>
              </a:rPr>
              <a:t>jelentőségük mint városi </a:t>
            </a:r>
            <a:r>
              <a:rPr sz="1100" b="1" i="1" dirty="0">
                <a:solidFill>
                  <a:srgbClr val="FFFFFF"/>
                </a:solidFill>
                <a:latin typeface="Calibri"/>
                <a:cs typeface="Calibri"/>
              </a:rPr>
              <a:t>zöld terület</a:t>
            </a:r>
            <a:r>
              <a:rPr sz="1100" b="1" i="1" spc="10" dirty="0">
                <a:solidFill>
                  <a:srgbClr val="FFFFFF"/>
                </a:solidFill>
                <a:latin typeface="Calibri"/>
                <a:cs typeface="Calibri"/>
              </a:rPr>
              <a:t> </a:t>
            </a:r>
            <a:r>
              <a:rPr sz="1100" b="1" i="1" dirty="0">
                <a:solidFill>
                  <a:srgbClr val="FFFFFF"/>
                </a:solidFill>
                <a:latin typeface="Calibri"/>
                <a:cs typeface="Calibri"/>
              </a:rPr>
              <a:t>növekszik,</a:t>
            </a:r>
            <a:endParaRPr sz="1100">
              <a:solidFill>
                <a:prstClr val="black"/>
              </a:solidFill>
              <a:latin typeface="Calibri"/>
              <a:cs typeface="Calibri"/>
            </a:endParaRPr>
          </a:p>
          <a:p>
            <a:pPr algn="ctr">
              <a:spcBef>
                <a:spcPts val="35"/>
              </a:spcBef>
            </a:pPr>
            <a:r>
              <a:rPr sz="1100" b="1" i="1" spc="10" dirty="0">
                <a:solidFill>
                  <a:srgbClr val="FFFFFF"/>
                </a:solidFill>
                <a:latin typeface="Calibri"/>
                <a:cs typeface="Calibri"/>
              </a:rPr>
              <a:t>mert </a:t>
            </a:r>
            <a:r>
              <a:rPr sz="1100" b="1" i="1" spc="-5" dirty="0">
                <a:solidFill>
                  <a:srgbClr val="FFFFFF"/>
                </a:solidFill>
                <a:latin typeface="Calibri"/>
                <a:cs typeface="Calibri"/>
              </a:rPr>
              <a:t>ezeket </a:t>
            </a:r>
            <a:r>
              <a:rPr sz="1100" b="1" i="1" spc="10" dirty="0">
                <a:solidFill>
                  <a:srgbClr val="FFFFFF"/>
                </a:solidFill>
                <a:latin typeface="Calibri"/>
                <a:cs typeface="Calibri"/>
              </a:rPr>
              <a:t>a </a:t>
            </a:r>
            <a:r>
              <a:rPr sz="1100" b="1" i="1" spc="5" dirty="0">
                <a:solidFill>
                  <a:srgbClr val="FFFFFF"/>
                </a:solidFill>
                <a:latin typeface="Calibri"/>
                <a:cs typeface="Calibri"/>
              </a:rPr>
              <a:t>hatásokat </a:t>
            </a:r>
            <a:r>
              <a:rPr sz="1100" b="1" i="1" dirty="0">
                <a:solidFill>
                  <a:srgbClr val="FFFFFF"/>
                </a:solidFill>
                <a:latin typeface="Calibri"/>
                <a:cs typeface="Calibri"/>
              </a:rPr>
              <a:t>képes</a:t>
            </a:r>
            <a:r>
              <a:rPr sz="1100" b="1" i="1" spc="-30" dirty="0">
                <a:solidFill>
                  <a:srgbClr val="FFFFFF"/>
                </a:solidFill>
                <a:latin typeface="Calibri"/>
                <a:cs typeface="Calibri"/>
              </a:rPr>
              <a:t> </a:t>
            </a:r>
            <a:r>
              <a:rPr sz="1100" b="1" i="1" spc="5" dirty="0">
                <a:solidFill>
                  <a:srgbClr val="FFFFFF"/>
                </a:solidFill>
                <a:latin typeface="Calibri"/>
                <a:cs typeface="Calibri"/>
              </a:rPr>
              <a:t>egyensúlyozni.</a:t>
            </a:r>
            <a:endParaRPr sz="1100">
              <a:solidFill>
                <a:prstClr val="black"/>
              </a:solidFill>
              <a:latin typeface="Calibri"/>
              <a:cs typeface="Calibri"/>
            </a:endParaRPr>
          </a:p>
        </p:txBody>
      </p:sp>
      <p:grpSp>
        <p:nvGrpSpPr>
          <p:cNvPr id="266" name="object 266"/>
          <p:cNvGrpSpPr/>
          <p:nvPr/>
        </p:nvGrpSpPr>
        <p:grpSpPr>
          <a:xfrm>
            <a:off x="4414063" y="7387487"/>
            <a:ext cx="2703830" cy="650240"/>
            <a:chOff x="3988613" y="7387487"/>
            <a:chExt cx="2703830" cy="650240"/>
          </a:xfrm>
        </p:grpSpPr>
        <p:sp>
          <p:nvSpPr>
            <p:cNvPr id="267" name="object 267"/>
            <p:cNvSpPr/>
            <p:nvPr/>
          </p:nvSpPr>
          <p:spPr>
            <a:xfrm>
              <a:off x="3988613" y="7387487"/>
              <a:ext cx="2703568" cy="421191"/>
            </a:xfrm>
            <a:prstGeom prst="rect">
              <a:avLst/>
            </a:prstGeom>
            <a:blipFill>
              <a:blip r:embed="rId137" cstate="print"/>
              <a:stretch>
                <a:fillRect/>
              </a:stretch>
            </a:blipFill>
          </p:spPr>
          <p:txBody>
            <a:bodyPr wrap="square" lIns="0" tIns="0" rIns="0" bIns="0" rtlCol="0"/>
            <a:lstStyle/>
            <a:p>
              <a:endParaRPr>
                <a:solidFill>
                  <a:prstClr val="black"/>
                </a:solidFill>
                <a:latin typeface="Calibri"/>
              </a:endParaRPr>
            </a:p>
          </p:txBody>
        </p:sp>
        <p:sp>
          <p:nvSpPr>
            <p:cNvPr id="268" name="object 268"/>
            <p:cNvSpPr/>
            <p:nvPr/>
          </p:nvSpPr>
          <p:spPr>
            <a:xfrm>
              <a:off x="4461692" y="7616512"/>
              <a:ext cx="344611" cy="421191"/>
            </a:xfrm>
            <a:prstGeom prst="rect">
              <a:avLst/>
            </a:prstGeom>
            <a:blipFill>
              <a:blip r:embed="rId138" cstate="print"/>
              <a:stretch>
                <a:fillRect/>
              </a:stretch>
            </a:blipFill>
          </p:spPr>
          <p:txBody>
            <a:bodyPr wrap="square" lIns="0" tIns="0" rIns="0" bIns="0" rtlCol="0"/>
            <a:lstStyle/>
            <a:p>
              <a:endParaRPr>
                <a:solidFill>
                  <a:prstClr val="black"/>
                </a:solidFill>
                <a:latin typeface="Calibri"/>
              </a:endParaRPr>
            </a:p>
          </p:txBody>
        </p:sp>
        <p:sp>
          <p:nvSpPr>
            <p:cNvPr id="269" name="object 269"/>
            <p:cNvSpPr/>
            <p:nvPr/>
          </p:nvSpPr>
          <p:spPr>
            <a:xfrm>
              <a:off x="4600539" y="7616512"/>
              <a:ext cx="1578483" cy="421191"/>
            </a:xfrm>
            <a:prstGeom prst="rect">
              <a:avLst/>
            </a:prstGeom>
            <a:blipFill>
              <a:blip r:embed="rId139" cstate="print"/>
              <a:stretch>
                <a:fillRect/>
              </a:stretch>
            </a:blipFill>
          </p:spPr>
          <p:txBody>
            <a:bodyPr wrap="square" lIns="0" tIns="0" rIns="0" bIns="0" rtlCol="0"/>
            <a:lstStyle/>
            <a:p>
              <a:endParaRPr>
                <a:solidFill>
                  <a:prstClr val="black"/>
                </a:solidFill>
                <a:latin typeface="Calibri"/>
              </a:endParaRPr>
            </a:p>
          </p:txBody>
        </p:sp>
      </p:grpSp>
      <p:sp>
        <p:nvSpPr>
          <p:cNvPr id="270" name="object 270"/>
          <p:cNvSpPr txBox="1"/>
          <p:nvPr/>
        </p:nvSpPr>
        <p:spPr>
          <a:xfrm>
            <a:off x="3929298" y="7423156"/>
            <a:ext cx="3466465" cy="1394460"/>
          </a:xfrm>
          <a:prstGeom prst="rect">
            <a:avLst/>
          </a:prstGeom>
        </p:spPr>
        <p:txBody>
          <a:bodyPr vert="horz" wrap="square" lIns="0" tIns="13335" rIns="0" bIns="0" rtlCol="0">
            <a:spAutoFit/>
          </a:bodyPr>
          <a:lstStyle/>
          <a:p>
            <a:pPr marL="153035" algn="ctr">
              <a:spcBef>
                <a:spcPts val="105"/>
              </a:spcBef>
            </a:pPr>
            <a:r>
              <a:rPr sz="1500" b="1" spc="-20" dirty="0">
                <a:solidFill>
                  <a:srgbClr val="FFFFFF"/>
                </a:solidFill>
                <a:latin typeface="Calibri"/>
                <a:cs typeface="Calibri"/>
              </a:rPr>
              <a:t>Város </a:t>
            </a:r>
            <a:r>
              <a:rPr sz="1500" b="1" spc="-5" dirty="0">
                <a:solidFill>
                  <a:srgbClr val="FFFFFF"/>
                </a:solidFill>
                <a:latin typeface="Calibri"/>
                <a:cs typeface="Calibri"/>
              </a:rPr>
              <a:t>és </a:t>
            </a:r>
            <a:r>
              <a:rPr sz="1500" b="1" dirty="0">
                <a:solidFill>
                  <a:srgbClr val="FFFFFF"/>
                </a:solidFill>
                <a:latin typeface="Calibri"/>
                <a:cs typeface="Calibri"/>
              </a:rPr>
              <a:t>az </a:t>
            </a:r>
            <a:r>
              <a:rPr sz="1500" b="1" spc="-5" dirty="0">
                <a:solidFill>
                  <a:srgbClr val="FFFFFF"/>
                </a:solidFill>
                <a:latin typeface="Calibri"/>
                <a:cs typeface="Calibri"/>
              </a:rPr>
              <a:t>élővilág</a:t>
            </a:r>
            <a:r>
              <a:rPr sz="1500" b="1" spc="-15" dirty="0">
                <a:solidFill>
                  <a:srgbClr val="FFFFFF"/>
                </a:solidFill>
                <a:latin typeface="Calibri"/>
                <a:cs typeface="Calibri"/>
              </a:rPr>
              <a:t> </a:t>
            </a:r>
            <a:r>
              <a:rPr sz="1500" b="1" spc="-5" dirty="0">
                <a:solidFill>
                  <a:srgbClr val="FFFFFF"/>
                </a:solidFill>
                <a:latin typeface="Calibri"/>
                <a:cs typeface="Calibri"/>
              </a:rPr>
              <a:t>kapcsolata</a:t>
            </a:r>
            <a:endParaRPr sz="1500">
              <a:solidFill>
                <a:prstClr val="black"/>
              </a:solidFill>
              <a:latin typeface="Calibri"/>
              <a:cs typeface="Calibri"/>
            </a:endParaRPr>
          </a:p>
          <a:p>
            <a:pPr marL="154940" algn="ctr"/>
            <a:r>
              <a:rPr sz="1500" b="1" dirty="0">
                <a:solidFill>
                  <a:srgbClr val="FFFFFF"/>
                </a:solidFill>
                <a:latin typeface="Calibri"/>
                <a:cs typeface="Calibri"/>
              </a:rPr>
              <a:t>– </a:t>
            </a:r>
            <a:r>
              <a:rPr sz="1500" b="1" spc="-15" dirty="0">
                <a:solidFill>
                  <a:srgbClr val="FFFFFF"/>
                </a:solidFill>
                <a:latin typeface="Calibri"/>
                <a:cs typeface="Calibri"/>
              </a:rPr>
              <a:t>összekötő</a:t>
            </a:r>
            <a:r>
              <a:rPr sz="1500" b="1" spc="-10" dirty="0">
                <a:solidFill>
                  <a:srgbClr val="FFFFFF"/>
                </a:solidFill>
                <a:latin typeface="Calibri"/>
                <a:cs typeface="Calibri"/>
              </a:rPr>
              <a:t> </a:t>
            </a:r>
            <a:r>
              <a:rPr sz="1500" b="1" spc="-15" dirty="0">
                <a:solidFill>
                  <a:srgbClr val="FFFFFF"/>
                </a:solidFill>
                <a:latin typeface="Calibri"/>
                <a:cs typeface="Calibri"/>
              </a:rPr>
              <a:t>szerep</a:t>
            </a:r>
            <a:endParaRPr sz="1500">
              <a:solidFill>
                <a:prstClr val="black"/>
              </a:solidFill>
              <a:latin typeface="Calibri"/>
              <a:cs typeface="Calibri"/>
            </a:endParaRPr>
          </a:p>
          <a:p>
            <a:pPr marL="12700" marR="5080" indent="194945">
              <a:lnSpc>
                <a:spcPct val="102499"/>
              </a:lnSpc>
              <a:spcBef>
                <a:spcPts val="405"/>
              </a:spcBef>
            </a:pPr>
            <a:r>
              <a:rPr sz="1100" b="1" i="1" spc="15" dirty="0">
                <a:solidFill>
                  <a:srgbClr val="FFFFFF"/>
                </a:solidFill>
                <a:latin typeface="Calibri"/>
                <a:cs typeface="Calibri"/>
              </a:rPr>
              <a:t>A </a:t>
            </a:r>
            <a:r>
              <a:rPr sz="1100" b="1" i="1" spc="5" dirty="0">
                <a:solidFill>
                  <a:srgbClr val="FFFFFF"/>
                </a:solidFill>
                <a:latin typeface="Calibri"/>
                <a:cs typeface="Calibri"/>
              </a:rPr>
              <a:t>botanikus </a:t>
            </a:r>
            <a:r>
              <a:rPr sz="1100" b="1" i="1" dirty="0">
                <a:solidFill>
                  <a:srgbClr val="FFFFFF"/>
                </a:solidFill>
                <a:latin typeface="Calibri"/>
                <a:cs typeface="Calibri"/>
              </a:rPr>
              <a:t>kertek szigetként </a:t>
            </a:r>
            <a:r>
              <a:rPr sz="1100" b="1" i="1" spc="5" dirty="0">
                <a:solidFill>
                  <a:srgbClr val="FFFFFF"/>
                </a:solidFill>
                <a:latin typeface="Calibri"/>
                <a:cs typeface="Calibri"/>
              </a:rPr>
              <a:t>és </a:t>
            </a:r>
            <a:r>
              <a:rPr sz="1100" b="1" i="1" dirty="0">
                <a:solidFill>
                  <a:srgbClr val="FFFFFF"/>
                </a:solidFill>
                <a:latin typeface="Calibri"/>
                <a:cs typeface="Calibri"/>
              </a:rPr>
              <a:t>zöldfolyosókként </a:t>
            </a:r>
            <a:r>
              <a:rPr sz="1100" b="1" i="1" spc="5" dirty="0">
                <a:solidFill>
                  <a:srgbClr val="FFFFFF"/>
                </a:solidFill>
                <a:latin typeface="Calibri"/>
                <a:cs typeface="Calibri"/>
              </a:rPr>
              <a:t>is  szolgálnak, hiszen </a:t>
            </a:r>
            <a:r>
              <a:rPr sz="1100" b="1" i="1" spc="10" dirty="0">
                <a:solidFill>
                  <a:srgbClr val="FFFFFF"/>
                </a:solidFill>
                <a:latin typeface="Calibri"/>
                <a:cs typeface="Calibri"/>
              </a:rPr>
              <a:t>a </a:t>
            </a:r>
            <a:r>
              <a:rPr sz="1100" b="1" i="1" dirty="0">
                <a:solidFill>
                  <a:srgbClr val="FFFFFF"/>
                </a:solidFill>
                <a:latin typeface="Calibri"/>
                <a:cs typeface="Calibri"/>
              </a:rPr>
              <a:t>kertek </a:t>
            </a:r>
            <a:r>
              <a:rPr sz="1100" b="1" i="1" spc="5" dirty="0">
                <a:solidFill>
                  <a:srgbClr val="FFFFFF"/>
                </a:solidFill>
                <a:latin typeface="Calibri"/>
                <a:cs typeface="Calibri"/>
              </a:rPr>
              <a:t>biodiverzitás </a:t>
            </a:r>
            <a:r>
              <a:rPr sz="1100" b="1" i="1" spc="10" dirty="0">
                <a:solidFill>
                  <a:srgbClr val="FFFFFF"/>
                </a:solidFill>
                <a:latin typeface="Calibri"/>
                <a:cs typeface="Calibri"/>
              </a:rPr>
              <a:t>nem </a:t>
            </a:r>
            <a:r>
              <a:rPr sz="1100" b="1" i="1" spc="5" dirty="0">
                <a:solidFill>
                  <a:srgbClr val="FFFFFF"/>
                </a:solidFill>
                <a:latin typeface="Calibri"/>
                <a:cs typeface="Calibri"/>
              </a:rPr>
              <a:t>jellemezhető  </a:t>
            </a:r>
            <a:r>
              <a:rPr sz="1100" b="1" i="1" spc="10" dirty="0">
                <a:solidFill>
                  <a:srgbClr val="FFFFFF"/>
                </a:solidFill>
                <a:latin typeface="Calibri"/>
                <a:cs typeface="Calibri"/>
              </a:rPr>
              <a:t>csupán a </a:t>
            </a:r>
            <a:r>
              <a:rPr sz="1100" b="1" i="1" spc="5" dirty="0">
                <a:solidFill>
                  <a:srgbClr val="FFFFFF"/>
                </a:solidFill>
                <a:latin typeface="Calibri"/>
                <a:cs typeface="Calibri"/>
              </a:rPr>
              <a:t>kertben jelen lévő fajokkal, </a:t>
            </a:r>
            <a:r>
              <a:rPr sz="1100" b="1" i="1" spc="10" dirty="0">
                <a:solidFill>
                  <a:srgbClr val="FFFFFF"/>
                </a:solidFill>
                <a:latin typeface="Calibri"/>
                <a:cs typeface="Calibri"/>
              </a:rPr>
              <a:t>hanem a </a:t>
            </a:r>
            <a:r>
              <a:rPr sz="1100" b="1" i="1" dirty="0">
                <a:solidFill>
                  <a:srgbClr val="FFFFFF"/>
                </a:solidFill>
                <a:latin typeface="Calibri"/>
                <a:cs typeface="Calibri"/>
              </a:rPr>
              <a:t>kert</a:t>
            </a:r>
            <a:r>
              <a:rPr sz="1100" b="1" i="1" spc="-80" dirty="0">
                <a:solidFill>
                  <a:srgbClr val="FFFFFF"/>
                </a:solidFill>
                <a:latin typeface="Calibri"/>
                <a:cs typeface="Calibri"/>
              </a:rPr>
              <a:t> </a:t>
            </a:r>
            <a:r>
              <a:rPr sz="1100" b="1" i="1" dirty="0">
                <a:solidFill>
                  <a:srgbClr val="FFFFFF"/>
                </a:solidFill>
                <a:latin typeface="Calibri"/>
                <a:cs typeface="Calibri"/>
              </a:rPr>
              <a:t>körüli</a:t>
            </a:r>
            <a:endParaRPr sz="1100">
              <a:solidFill>
                <a:prstClr val="black"/>
              </a:solidFill>
              <a:latin typeface="Calibri"/>
              <a:cs typeface="Calibri"/>
            </a:endParaRPr>
          </a:p>
          <a:p>
            <a:pPr marL="753110" marR="299720" indent="-446405">
              <a:lnSpc>
                <a:spcPct val="102499"/>
              </a:lnSpc>
            </a:pPr>
            <a:r>
              <a:rPr sz="1100" b="1" i="1" spc="5" dirty="0">
                <a:solidFill>
                  <a:srgbClr val="FFFFFF"/>
                </a:solidFill>
                <a:latin typeface="Calibri"/>
                <a:cs typeface="Calibri"/>
              </a:rPr>
              <a:t>természeti </a:t>
            </a:r>
            <a:r>
              <a:rPr sz="1100" b="1" i="1" dirty="0">
                <a:solidFill>
                  <a:srgbClr val="FFFFFF"/>
                </a:solidFill>
                <a:latin typeface="Calibri"/>
                <a:cs typeface="Calibri"/>
              </a:rPr>
              <a:t>elemekkel </a:t>
            </a:r>
            <a:r>
              <a:rPr sz="1100" b="1" i="1" spc="10" dirty="0">
                <a:solidFill>
                  <a:srgbClr val="FFFFFF"/>
                </a:solidFill>
                <a:latin typeface="Calibri"/>
                <a:cs typeface="Calibri"/>
              </a:rPr>
              <a:t>való </a:t>
            </a:r>
            <a:r>
              <a:rPr sz="1100" b="1" i="1" spc="5" dirty="0">
                <a:solidFill>
                  <a:srgbClr val="FFFFFF"/>
                </a:solidFill>
                <a:latin typeface="Calibri"/>
                <a:cs typeface="Calibri"/>
              </a:rPr>
              <a:t>kapcsolatokat és </a:t>
            </a:r>
            <a:r>
              <a:rPr sz="1100" b="1" i="1" dirty="0">
                <a:solidFill>
                  <a:srgbClr val="FFFFFF"/>
                </a:solidFill>
                <a:latin typeface="Calibri"/>
                <a:cs typeface="Calibri"/>
              </a:rPr>
              <a:t>ezek  </a:t>
            </a:r>
            <a:r>
              <a:rPr sz="1100" b="1" i="1" spc="5" dirty="0">
                <a:solidFill>
                  <a:srgbClr val="FFFFFF"/>
                </a:solidFill>
                <a:latin typeface="Calibri"/>
                <a:cs typeface="Calibri"/>
              </a:rPr>
              <a:t>kölcsönhatását is </a:t>
            </a:r>
            <a:r>
              <a:rPr sz="1100" b="1" i="1" spc="10" dirty="0">
                <a:solidFill>
                  <a:srgbClr val="FFFFFF"/>
                </a:solidFill>
                <a:latin typeface="Calibri"/>
                <a:cs typeface="Calibri"/>
              </a:rPr>
              <a:t>mérlegelni</a:t>
            </a:r>
            <a:r>
              <a:rPr sz="1100" b="1" i="1" spc="-20" dirty="0">
                <a:solidFill>
                  <a:srgbClr val="FFFFFF"/>
                </a:solidFill>
                <a:latin typeface="Calibri"/>
                <a:cs typeface="Calibri"/>
              </a:rPr>
              <a:t> </a:t>
            </a:r>
            <a:r>
              <a:rPr sz="1100" b="1" i="1" spc="-5" dirty="0">
                <a:solidFill>
                  <a:srgbClr val="FFFFFF"/>
                </a:solidFill>
                <a:latin typeface="Calibri"/>
                <a:cs typeface="Calibri"/>
              </a:rPr>
              <a:t>kell.</a:t>
            </a:r>
            <a:endParaRPr sz="1100">
              <a:solidFill>
                <a:prstClr val="black"/>
              </a:solidFill>
              <a:latin typeface="Calibri"/>
              <a:cs typeface="Calibri"/>
            </a:endParaRPr>
          </a:p>
        </p:txBody>
      </p:sp>
      <p:grpSp>
        <p:nvGrpSpPr>
          <p:cNvPr id="271" name="object 271"/>
          <p:cNvGrpSpPr/>
          <p:nvPr/>
        </p:nvGrpSpPr>
        <p:grpSpPr>
          <a:xfrm>
            <a:off x="7835839" y="7965060"/>
            <a:ext cx="2221230" cy="1165225"/>
            <a:chOff x="7410389" y="7965059"/>
            <a:chExt cx="2221230" cy="1165225"/>
          </a:xfrm>
        </p:grpSpPr>
        <p:sp>
          <p:nvSpPr>
            <p:cNvPr id="272" name="object 272"/>
            <p:cNvSpPr/>
            <p:nvPr/>
          </p:nvSpPr>
          <p:spPr>
            <a:xfrm>
              <a:off x="7410389" y="8010148"/>
              <a:ext cx="2220826" cy="1120075"/>
            </a:xfrm>
            <a:prstGeom prst="rect">
              <a:avLst/>
            </a:prstGeom>
            <a:blipFill>
              <a:blip r:embed="rId140" cstate="print"/>
              <a:stretch>
                <a:fillRect/>
              </a:stretch>
            </a:blipFill>
          </p:spPr>
          <p:txBody>
            <a:bodyPr wrap="square" lIns="0" tIns="0" rIns="0" bIns="0" rtlCol="0"/>
            <a:lstStyle/>
            <a:p>
              <a:endParaRPr>
                <a:solidFill>
                  <a:prstClr val="black"/>
                </a:solidFill>
                <a:latin typeface="Calibri"/>
              </a:endParaRPr>
            </a:p>
          </p:txBody>
        </p:sp>
        <p:sp>
          <p:nvSpPr>
            <p:cNvPr id="273" name="object 273"/>
            <p:cNvSpPr/>
            <p:nvPr/>
          </p:nvSpPr>
          <p:spPr>
            <a:xfrm>
              <a:off x="7435439" y="8011580"/>
              <a:ext cx="2172970" cy="1072515"/>
            </a:xfrm>
            <a:custGeom>
              <a:avLst/>
              <a:gdLst/>
              <a:ahLst/>
              <a:cxnLst/>
              <a:rect l="l" t="t" r="r" b="b"/>
              <a:pathLst>
                <a:path w="2172970" h="1072515">
                  <a:moveTo>
                    <a:pt x="2172874" y="0"/>
                  </a:moveTo>
                  <a:lnTo>
                    <a:pt x="0" y="0"/>
                  </a:lnTo>
                  <a:lnTo>
                    <a:pt x="0" y="1072123"/>
                  </a:lnTo>
                  <a:lnTo>
                    <a:pt x="2172874" y="1072123"/>
                  </a:lnTo>
                  <a:lnTo>
                    <a:pt x="2172874" y="0"/>
                  </a:lnTo>
                  <a:close/>
                </a:path>
              </a:pathLst>
            </a:custGeom>
            <a:solidFill>
              <a:srgbClr val="4F6128">
                <a:alpha val="49018"/>
              </a:srgbClr>
            </a:solidFill>
          </p:spPr>
          <p:txBody>
            <a:bodyPr wrap="square" lIns="0" tIns="0" rIns="0" bIns="0" rtlCol="0"/>
            <a:lstStyle/>
            <a:p>
              <a:endParaRPr>
                <a:solidFill>
                  <a:prstClr val="black"/>
                </a:solidFill>
                <a:latin typeface="Calibri"/>
              </a:endParaRPr>
            </a:p>
          </p:txBody>
        </p:sp>
        <p:sp>
          <p:nvSpPr>
            <p:cNvPr id="274" name="object 274"/>
            <p:cNvSpPr/>
            <p:nvPr/>
          </p:nvSpPr>
          <p:spPr>
            <a:xfrm>
              <a:off x="7750348" y="7965059"/>
              <a:ext cx="1619993" cy="421191"/>
            </a:xfrm>
            <a:prstGeom prst="rect">
              <a:avLst/>
            </a:prstGeom>
            <a:blipFill>
              <a:blip r:embed="rId141" cstate="print"/>
              <a:stretch>
                <a:fillRect/>
              </a:stretch>
            </a:blipFill>
          </p:spPr>
          <p:txBody>
            <a:bodyPr wrap="square" lIns="0" tIns="0" rIns="0" bIns="0" rtlCol="0"/>
            <a:lstStyle/>
            <a:p>
              <a:endParaRPr>
                <a:solidFill>
                  <a:prstClr val="black"/>
                </a:solidFill>
                <a:latin typeface="Calibri"/>
              </a:endParaRPr>
            </a:p>
          </p:txBody>
        </p:sp>
        <p:sp>
          <p:nvSpPr>
            <p:cNvPr id="275" name="object 275"/>
            <p:cNvSpPr/>
            <p:nvPr/>
          </p:nvSpPr>
          <p:spPr>
            <a:xfrm>
              <a:off x="7505578" y="8194084"/>
              <a:ext cx="2068739" cy="421191"/>
            </a:xfrm>
            <a:prstGeom prst="rect">
              <a:avLst/>
            </a:prstGeom>
            <a:blipFill>
              <a:blip r:embed="rId142" cstate="print"/>
              <a:stretch>
                <a:fillRect/>
              </a:stretch>
            </a:blipFill>
          </p:spPr>
          <p:txBody>
            <a:bodyPr wrap="square" lIns="0" tIns="0" rIns="0" bIns="0" rtlCol="0"/>
            <a:lstStyle/>
            <a:p>
              <a:endParaRPr>
                <a:solidFill>
                  <a:prstClr val="black"/>
                </a:solidFill>
                <a:latin typeface="Calibri"/>
              </a:endParaRPr>
            </a:p>
          </p:txBody>
        </p:sp>
      </p:grpSp>
      <p:sp>
        <p:nvSpPr>
          <p:cNvPr id="276" name="object 276"/>
          <p:cNvSpPr txBox="1"/>
          <p:nvPr/>
        </p:nvSpPr>
        <p:spPr>
          <a:xfrm>
            <a:off x="7860889" y="8001028"/>
            <a:ext cx="2172970" cy="1061085"/>
          </a:xfrm>
          <a:prstGeom prst="rect">
            <a:avLst/>
          </a:prstGeom>
        </p:spPr>
        <p:txBody>
          <a:bodyPr vert="horz" wrap="square" lIns="0" tIns="13335" rIns="0" bIns="0" rtlCol="0">
            <a:spAutoFit/>
          </a:bodyPr>
          <a:lstStyle/>
          <a:p>
            <a:pPr marL="188595" marR="156845" indent="-635" algn="ctr">
              <a:spcBef>
                <a:spcPts val="105"/>
              </a:spcBef>
            </a:pPr>
            <a:r>
              <a:rPr sz="1500" b="1" spc="-10" dirty="0">
                <a:solidFill>
                  <a:srgbClr val="FFFFFF"/>
                </a:solidFill>
                <a:latin typeface="Calibri"/>
                <a:cs typeface="Calibri"/>
              </a:rPr>
              <a:t>Növényállomány  fenntartása </a:t>
            </a:r>
            <a:r>
              <a:rPr sz="1500" b="1" dirty="0">
                <a:solidFill>
                  <a:srgbClr val="FFFFFF"/>
                </a:solidFill>
                <a:latin typeface="Calibri"/>
                <a:cs typeface="Calibri"/>
              </a:rPr>
              <a:t>kiemelt</a:t>
            </a:r>
            <a:r>
              <a:rPr sz="1500" b="1" spc="-50" dirty="0">
                <a:solidFill>
                  <a:srgbClr val="FFFFFF"/>
                </a:solidFill>
                <a:latin typeface="Calibri"/>
                <a:cs typeface="Calibri"/>
              </a:rPr>
              <a:t> </a:t>
            </a:r>
            <a:r>
              <a:rPr sz="1500" b="1" spc="-5" dirty="0">
                <a:solidFill>
                  <a:srgbClr val="FFFFFF"/>
                </a:solidFill>
                <a:latin typeface="Calibri"/>
                <a:cs typeface="Calibri"/>
              </a:rPr>
              <a:t>cél</a:t>
            </a:r>
            <a:endParaRPr sz="1500">
              <a:solidFill>
                <a:prstClr val="black"/>
              </a:solidFill>
              <a:latin typeface="Calibri"/>
              <a:cs typeface="Calibri"/>
            </a:endParaRPr>
          </a:p>
          <a:p>
            <a:pPr marL="24130" algn="ctr">
              <a:lnSpc>
                <a:spcPts val="1135"/>
              </a:lnSpc>
              <a:spcBef>
                <a:spcPts val="25"/>
              </a:spcBef>
            </a:pPr>
            <a:r>
              <a:rPr sz="950" b="1" i="1" spc="-15" dirty="0">
                <a:solidFill>
                  <a:srgbClr val="FFFFFF"/>
                </a:solidFill>
                <a:latin typeface="Calibri"/>
                <a:cs typeface="Calibri"/>
              </a:rPr>
              <a:t>Korábban </a:t>
            </a:r>
            <a:r>
              <a:rPr sz="950" b="1" i="1" spc="-5" dirty="0">
                <a:solidFill>
                  <a:srgbClr val="FFFFFF"/>
                </a:solidFill>
                <a:latin typeface="Calibri"/>
                <a:cs typeface="Calibri"/>
              </a:rPr>
              <a:t>az </a:t>
            </a:r>
            <a:r>
              <a:rPr sz="950" b="1" i="1" spc="-10" dirty="0">
                <a:solidFill>
                  <a:srgbClr val="FFFFFF"/>
                </a:solidFill>
                <a:latin typeface="Calibri"/>
                <a:cs typeface="Calibri"/>
              </a:rPr>
              <a:t>alapfunkció</a:t>
            </a:r>
            <a:r>
              <a:rPr sz="950" b="1" i="1" spc="-50" dirty="0">
                <a:solidFill>
                  <a:srgbClr val="FFFFFF"/>
                </a:solidFill>
                <a:latin typeface="Calibri"/>
                <a:cs typeface="Calibri"/>
              </a:rPr>
              <a:t> </a:t>
            </a:r>
            <a:r>
              <a:rPr sz="950" b="1" i="1" spc="-10" dirty="0">
                <a:solidFill>
                  <a:srgbClr val="FFFFFF"/>
                </a:solidFill>
                <a:latin typeface="Calibri"/>
                <a:cs typeface="Calibri"/>
              </a:rPr>
              <a:t>volt</a:t>
            </a:r>
            <a:endParaRPr sz="950">
              <a:solidFill>
                <a:prstClr val="black"/>
              </a:solidFill>
              <a:latin typeface="Calibri"/>
              <a:cs typeface="Calibri"/>
            </a:endParaRPr>
          </a:p>
          <a:p>
            <a:pPr marL="189230" marR="156845" indent="-1270" algn="ctr">
              <a:lnSpc>
                <a:spcPts val="1130"/>
              </a:lnSpc>
              <a:spcBef>
                <a:spcPts val="40"/>
              </a:spcBef>
            </a:pPr>
            <a:r>
              <a:rPr sz="950" b="1" i="1" spc="-10" dirty="0">
                <a:solidFill>
                  <a:srgbClr val="FFFFFF"/>
                </a:solidFill>
                <a:latin typeface="Calibri"/>
                <a:cs typeface="Calibri"/>
              </a:rPr>
              <a:t>bemutatás és oktatás, utolsó </a:t>
            </a:r>
            <a:r>
              <a:rPr sz="950" b="1" i="1" spc="-5" dirty="0">
                <a:solidFill>
                  <a:srgbClr val="FFFFFF"/>
                </a:solidFill>
                <a:latin typeface="Calibri"/>
                <a:cs typeface="Calibri"/>
              </a:rPr>
              <a:t>30-40  </a:t>
            </a:r>
            <a:r>
              <a:rPr sz="950" b="1" i="1" spc="-10" dirty="0">
                <a:solidFill>
                  <a:srgbClr val="FFFFFF"/>
                </a:solidFill>
                <a:latin typeface="Calibri"/>
                <a:cs typeface="Calibri"/>
              </a:rPr>
              <a:t>évben ugyanolyan </a:t>
            </a:r>
            <a:r>
              <a:rPr sz="950" b="1" i="1" spc="-15" dirty="0">
                <a:solidFill>
                  <a:srgbClr val="FFFFFF"/>
                </a:solidFill>
                <a:latin typeface="Calibri"/>
                <a:cs typeface="Calibri"/>
              </a:rPr>
              <a:t>fontos </a:t>
            </a:r>
            <a:r>
              <a:rPr sz="950" b="1" i="1" spc="-5" dirty="0">
                <a:solidFill>
                  <a:srgbClr val="FFFFFF"/>
                </a:solidFill>
                <a:latin typeface="Calibri"/>
                <a:cs typeface="Calibri"/>
              </a:rPr>
              <a:t>a</a:t>
            </a:r>
            <a:r>
              <a:rPr sz="950" b="1" i="1" spc="-70" dirty="0">
                <a:solidFill>
                  <a:srgbClr val="FFFFFF"/>
                </a:solidFill>
                <a:latin typeface="Calibri"/>
                <a:cs typeface="Calibri"/>
              </a:rPr>
              <a:t> </a:t>
            </a:r>
            <a:r>
              <a:rPr sz="950" b="1" i="1" spc="-10" dirty="0">
                <a:solidFill>
                  <a:srgbClr val="FFFFFF"/>
                </a:solidFill>
                <a:latin typeface="Calibri"/>
                <a:cs typeface="Calibri"/>
              </a:rPr>
              <a:t>genetikai  erőforrások</a:t>
            </a:r>
            <a:r>
              <a:rPr sz="950" b="1" i="1" spc="-25" dirty="0">
                <a:solidFill>
                  <a:srgbClr val="FFFFFF"/>
                </a:solidFill>
                <a:latin typeface="Calibri"/>
                <a:cs typeface="Calibri"/>
              </a:rPr>
              <a:t> </a:t>
            </a:r>
            <a:r>
              <a:rPr sz="950" b="1" i="1" spc="-10" dirty="0">
                <a:solidFill>
                  <a:srgbClr val="FFFFFF"/>
                </a:solidFill>
                <a:latin typeface="Calibri"/>
                <a:cs typeface="Calibri"/>
              </a:rPr>
              <a:t>megőrzése.</a:t>
            </a:r>
            <a:endParaRPr sz="950">
              <a:solidFill>
                <a:prstClr val="black"/>
              </a:solidFill>
              <a:latin typeface="Calibri"/>
              <a:cs typeface="Calibri"/>
            </a:endParaRPr>
          </a:p>
        </p:txBody>
      </p:sp>
      <p:grpSp>
        <p:nvGrpSpPr>
          <p:cNvPr id="277" name="object 277"/>
          <p:cNvGrpSpPr/>
          <p:nvPr/>
        </p:nvGrpSpPr>
        <p:grpSpPr>
          <a:xfrm>
            <a:off x="10060244" y="7973648"/>
            <a:ext cx="4525010" cy="803910"/>
            <a:chOff x="9634794" y="7973648"/>
            <a:chExt cx="4525010" cy="803910"/>
          </a:xfrm>
        </p:grpSpPr>
        <p:sp>
          <p:nvSpPr>
            <p:cNvPr id="278" name="object 278"/>
            <p:cNvSpPr/>
            <p:nvPr/>
          </p:nvSpPr>
          <p:spPr>
            <a:xfrm>
              <a:off x="9634794" y="8018737"/>
              <a:ext cx="2220826" cy="758645"/>
            </a:xfrm>
            <a:prstGeom prst="rect">
              <a:avLst/>
            </a:prstGeom>
            <a:blipFill>
              <a:blip r:embed="rId143" cstate="print"/>
              <a:stretch>
                <a:fillRect/>
              </a:stretch>
            </a:blipFill>
          </p:spPr>
          <p:txBody>
            <a:bodyPr wrap="square" lIns="0" tIns="0" rIns="0" bIns="0" rtlCol="0"/>
            <a:lstStyle/>
            <a:p>
              <a:endParaRPr>
                <a:solidFill>
                  <a:prstClr val="black"/>
                </a:solidFill>
                <a:latin typeface="Calibri"/>
              </a:endParaRPr>
            </a:p>
          </p:txBody>
        </p:sp>
        <p:sp>
          <p:nvSpPr>
            <p:cNvPr id="279" name="object 279"/>
            <p:cNvSpPr/>
            <p:nvPr/>
          </p:nvSpPr>
          <p:spPr>
            <a:xfrm>
              <a:off x="9659844" y="8020168"/>
              <a:ext cx="2172970" cy="711200"/>
            </a:xfrm>
            <a:custGeom>
              <a:avLst/>
              <a:gdLst/>
              <a:ahLst/>
              <a:cxnLst/>
              <a:rect l="l" t="t" r="r" b="b"/>
              <a:pathLst>
                <a:path w="2172970" h="711200">
                  <a:moveTo>
                    <a:pt x="2172874" y="0"/>
                  </a:moveTo>
                  <a:lnTo>
                    <a:pt x="0" y="0"/>
                  </a:lnTo>
                  <a:lnTo>
                    <a:pt x="0" y="710693"/>
                  </a:lnTo>
                  <a:lnTo>
                    <a:pt x="2172874" y="710693"/>
                  </a:lnTo>
                  <a:lnTo>
                    <a:pt x="2172874" y="0"/>
                  </a:lnTo>
                  <a:close/>
                </a:path>
              </a:pathLst>
            </a:custGeom>
            <a:solidFill>
              <a:srgbClr val="4F6128">
                <a:alpha val="49018"/>
              </a:srgbClr>
            </a:solidFill>
          </p:spPr>
          <p:txBody>
            <a:bodyPr wrap="square" lIns="0" tIns="0" rIns="0" bIns="0" rtlCol="0"/>
            <a:lstStyle/>
            <a:p>
              <a:endParaRPr>
                <a:solidFill>
                  <a:prstClr val="black"/>
                </a:solidFill>
                <a:latin typeface="Calibri"/>
              </a:endParaRPr>
            </a:p>
          </p:txBody>
        </p:sp>
        <p:sp>
          <p:nvSpPr>
            <p:cNvPr id="280" name="object 280"/>
            <p:cNvSpPr/>
            <p:nvPr/>
          </p:nvSpPr>
          <p:spPr>
            <a:xfrm>
              <a:off x="11938643" y="8013011"/>
              <a:ext cx="2220826" cy="725007"/>
            </a:xfrm>
            <a:prstGeom prst="rect">
              <a:avLst/>
            </a:prstGeom>
            <a:blipFill>
              <a:blip r:embed="rId144" cstate="print"/>
              <a:stretch>
                <a:fillRect/>
              </a:stretch>
            </a:blipFill>
          </p:spPr>
          <p:txBody>
            <a:bodyPr wrap="square" lIns="0" tIns="0" rIns="0" bIns="0" rtlCol="0"/>
            <a:lstStyle/>
            <a:p>
              <a:endParaRPr>
                <a:solidFill>
                  <a:prstClr val="black"/>
                </a:solidFill>
                <a:latin typeface="Calibri"/>
              </a:endParaRPr>
            </a:p>
          </p:txBody>
        </p:sp>
        <p:sp>
          <p:nvSpPr>
            <p:cNvPr id="281" name="object 281"/>
            <p:cNvSpPr/>
            <p:nvPr/>
          </p:nvSpPr>
          <p:spPr>
            <a:xfrm>
              <a:off x="11963692" y="8014443"/>
              <a:ext cx="2172970" cy="677545"/>
            </a:xfrm>
            <a:custGeom>
              <a:avLst/>
              <a:gdLst/>
              <a:ahLst/>
              <a:cxnLst/>
              <a:rect l="l" t="t" r="r" b="b"/>
              <a:pathLst>
                <a:path w="2172969" h="677545">
                  <a:moveTo>
                    <a:pt x="2172874" y="0"/>
                  </a:moveTo>
                  <a:lnTo>
                    <a:pt x="0" y="0"/>
                  </a:lnTo>
                  <a:lnTo>
                    <a:pt x="0" y="677055"/>
                  </a:lnTo>
                  <a:lnTo>
                    <a:pt x="2172874" y="677055"/>
                  </a:lnTo>
                  <a:lnTo>
                    <a:pt x="2172874" y="0"/>
                  </a:lnTo>
                  <a:close/>
                </a:path>
              </a:pathLst>
            </a:custGeom>
            <a:solidFill>
              <a:srgbClr val="4F6128">
                <a:alpha val="49018"/>
              </a:srgbClr>
            </a:solidFill>
          </p:spPr>
          <p:txBody>
            <a:bodyPr wrap="square" lIns="0" tIns="0" rIns="0" bIns="0" rtlCol="0"/>
            <a:lstStyle/>
            <a:p>
              <a:endParaRPr>
                <a:solidFill>
                  <a:prstClr val="black"/>
                </a:solidFill>
                <a:latin typeface="Calibri"/>
              </a:endParaRPr>
            </a:p>
          </p:txBody>
        </p:sp>
        <p:sp>
          <p:nvSpPr>
            <p:cNvPr id="282" name="object 282"/>
            <p:cNvSpPr/>
            <p:nvPr/>
          </p:nvSpPr>
          <p:spPr>
            <a:xfrm>
              <a:off x="12541980" y="7973648"/>
              <a:ext cx="1070333" cy="421191"/>
            </a:xfrm>
            <a:prstGeom prst="rect">
              <a:avLst/>
            </a:prstGeom>
            <a:blipFill>
              <a:blip r:embed="rId145" cstate="print"/>
              <a:stretch>
                <a:fillRect/>
              </a:stretch>
            </a:blipFill>
          </p:spPr>
          <p:txBody>
            <a:bodyPr wrap="square" lIns="0" tIns="0" rIns="0" bIns="0" rtlCol="0"/>
            <a:lstStyle/>
            <a:p>
              <a:endParaRPr>
                <a:solidFill>
                  <a:prstClr val="black"/>
                </a:solidFill>
                <a:latin typeface="Calibri"/>
              </a:endParaRPr>
            </a:p>
          </p:txBody>
        </p:sp>
      </p:grpSp>
      <p:sp>
        <p:nvSpPr>
          <p:cNvPr id="283" name="object 283"/>
          <p:cNvSpPr txBox="1"/>
          <p:nvPr/>
        </p:nvSpPr>
        <p:spPr>
          <a:xfrm>
            <a:off x="12575826" y="8009319"/>
            <a:ext cx="1799589" cy="545465"/>
          </a:xfrm>
          <a:prstGeom prst="rect">
            <a:avLst/>
          </a:prstGeom>
        </p:spPr>
        <p:txBody>
          <a:bodyPr vert="horz" wrap="square" lIns="0" tIns="13335" rIns="0" bIns="0" rtlCol="0">
            <a:spAutoFit/>
          </a:bodyPr>
          <a:lstStyle/>
          <a:p>
            <a:pPr algn="ctr">
              <a:spcBef>
                <a:spcPts val="105"/>
              </a:spcBef>
            </a:pPr>
            <a:r>
              <a:rPr sz="1500" b="1" spc="-10" dirty="0">
                <a:solidFill>
                  <a:srgbClr val="FFFFFF"/>
                </a:solidFill>
                <a:latin typeface="Calibri"/>
                <a:cs typeface="Calibri"/>
              </a:rPr>
              <a:t>Rekreáció</a:t>
            </a:r>
            <a:endParaRPr sz="1500">
              <a:solidFill>
                <a:prstClr val="black"/>
              </a:solidFill>
              <a:latin typeface="Calibri"/>
              <a:cs typeface="Calibri"/>
            </a:endParaRPr>
          </a:p>
          <a:p>
            <a:pPr marL="12700" marR="5080" algn="ctr">
              <a:lnSpc>
                <a:spcPts val="1130"/>
              </a:lnSpc>
              <a:spcBef>
                <a:spcPts val="70"/>
              </a:spcBef>
            </a:pPr>
            <a:r>
              <a:rPr sz="950" b="1" i="1" spc="-15" dirty="0">
                <a:solidFill>
                  <a:srgbClr val="FFFFFF"/>
                </a:solidFill>
                <a:latin typeface="Calibri"/>
                <a:cs typeface="Calibri"/>
              </a:rPr>
              <a:t>Fontos </a:t>
            </a:r>
            <a:r>
              <a:rPr sz="950" b="1" i="1" spc="-10" dirty="0">
                <a:solidFill>
                  <a:srgbClr val="FFFFFF"/>
                </a:solidFill>
                <a:latin typeface="Calibri"/>
                <a:cs typeface="Calibri"/>
              </a:rPr>
              <a:t>zöld területek </a:t>
            </a:r>
            <a:r>
              <a:rPr sz="950" b="1" i="1" spc="-15" dirty="0">
                <a:solidFill>
                  <a:srgbClr val="FFFFFF"/>
                </a:solidFill>
                <a:latin typeface="Calibri"/>
                <a:cs typeface="Calibri"/>
              </a:rPr>
              <a:t>városlakóknak  </a:t>
            </a:r>
            <a:r>
              <a:rPr sz="950" b="1" i="1" spc="-10" dirty="0">
                <a:solidFill>
                  <a:srgbClr val="FFFFFF"/>
                </a:solidFill>
                <a:latin typeface="Calibri"/>
                <a:cs typeface="Calibri"/>
              </a:rPr>
              <a:t>és </a:t>
            </a:r>
            <a:r>
              <a:rPr sz="950" b="1" i="1" spc="-5" dirty="0">
                <a:solidFill>
                  <a:srgbClr val="FFFFFF"/>
                </a:solidFill>
                <a:latin typeface="Calibri"/>
                <a:cs typeface="Calibri"/>
              </a:rPr>
              <a:t>a </a:t>
            </a:r>
            <a:r>
              <a:rPr sz="950" b="1" i="1" spc="-10" dirty="0">
                <a:solidFill>
                  <a:srgbClr val="FFFFFF"/>
                </a:solidFill>
                <a:latin typeface="Calibri"/>
                <a:cs typeface="Calibri"/>
              </a:rPr>
              <a:t>kikapcsolódás helyszínei</a:t>
            </a:r>
            <a:r>
              <a:rPr sz="950" b="1" i="1" spc="-50" dirty="0">
                <a:solidFill>
                  <a:srgbClr val="FFFFFF"/>
                </a:solidFill>
                <a:latin typeface="Calibri"/>
                <a:cs typeface="Calibri"/>
              </a:rPr>
              <a:t> </a:t>
            </a:r>
            <a:r>
              <a:rPr sz="950" b="1" i="1" spc="-5" dirty="0">
                <a:solidFill>
                  <a:srgbClr val="FFFFFF"/>
                </a:solidFill>
                <a:latin typeface="Calibri"/>
                <a:cs typeface="Calibri"/>
              </a:rPr>
              <a:t>is.</a:t>
            </a:r>
            <a:endParaRPr sz="950">
              <a:solidFill>
                <a:prstClr val="black"/>
              </a:solidFill>
              <a:latin typeface="Calibri"/>
              <a:cs typeface="Calibri"/>
            </a:endParaRPr>
          </a:p>
        </p:txBody>
      </p:sp>
      <p:sp>
        <p:nvSpPr>
          <p:cNvPr id="284" name="object 284"/>
          <p:cNvSpPr/>
          <p:nvPr/>
        </p:nvSpPr>
        <p:spPr>
          <a:xfrm>
            <a:off x="10799566" y="7969354"/>
            <a:ext cx="847034" cy="421191"/>
          </a:xfrm>
          <a:prstGeom prst="rect">
            <a:avLst/>
          </a:prstGeom>
          <a:blipFill>
            <a:blip r:embed="rId146" cstate="print"/>
            <a:stretch>
              <a:fillRect/>
            </a:stretch>
          </a:blipFill>
        </p:spPr>
        <p:txBody>
          <a:bodyPr wrap="square" lIns="0" tIns="0" rIns="0" bIns="0" rtlCol="0"/>
          <a:lstStyle/>
          <a:p>
            <a:endParaRPr>
              <a:solidFill>
                <a:prstClr val="black"/>
              </a:solidFill>
              <a:latin typeface="Calibri"/>
            </a:endParaRPr>
          </a:p>
        </p:txBody>
      </p:sp>
      <p:sp>
        <p:nvSpPr>
          <p:cNvPr id="285" name="object 285"/>
          <p:cNvSpPr txBox="1"/>
          <p:nvPr/>
        </p:nvSpPr>
        <p:spPr>
          <a:xfrm>
            <a:off x="10085294" y="8004905"/>
            <a:ext cx="2172970" cy="688975"/>
          </a:xfrm>
          <a:prstGeom prst="rect">
            <a:avLst/>
          </a:prstGeom>
        </p:spPr>
        <p:txBody>
          <a:bodyPr vert="horz" wrap="square" lIns="0" tIns="13335" rIns="0" bIns="0" rtlCol="0">
            <a:spAutoFit/>
          </a:bodyPr>
          <a:lstStyle/>
          <a:p>
            <a:pPr marL="90805" algn="ctr">
              <a:spcBef>
                <a:spcPts val="105"/>
              </a:spcBef>
            </a:pPr>
            <a:r>
              <a:rPr sz="1500" b="1" spc="-10" dirty="0">
                <a:solidFill>
                  <a:srgbClr val="FFFFFF"/>
                </a:solidFill>
                <a:latin typeface="Calibri"/>
                <a:cs typeface="Calibri"/>
              </a:rPr>
              <a:t>Kutatás</a:t>
            </a:r>
            <a:endParaRPr sz="1500">
              <a:solidFill>
                <a:prstClr val="black"/>
              </a:solidFill>
              <a:latin typeface="Calibri"/>
              <a:cs typeface="Calibri"/>
            </a:endParaRPr>
          </a:p>
          <a:p>
            <a:pPr marL="281940" marR="183515" algn="ctr">
              <a:lnSpc>
                <a:spcPts val="1130"/>
              </a:lnSpc>
              <a:spcBef>
                <a:spcPts val="70"/>
              </a:spcBef>
            </a:pPr>
            <a:r>
              <a:rPr sz="950" b="1" i="1" spc="-10" dirty="0">
                <a:solidFill>
                  <a:srgbClr val="FFFFFF"/>
                </a:solidFill>
                <a:latin typeface="Calibri"/>
                <a:cs typeface="Calibri"/>
              </a:rPr>
              <a:t>Növényfajok mellett, </a:t>
            </a:r>
            <a:r>
              <a:rPr sz="950" b="1" i="1" spc="-15" dirty="0">
                <a:solidFill>
                  <a:srgbClr val="FFFFFF"/>
                </a:solidFill>
                <a:latin typeface="Calibri"/>
                <a:cs typeface="Calibri"/>
              </a:rPr>
              <a:t>környezeti</a:t>
            </a:r>
            <a:r>
              <a:rPr sz="950" b="1" i="1" spc="-70" dirty="0">
                <a:solidFill>
                  <a:srgbClr val="FFFFFF"/>
                </a:solidFill>
                <a:latin typeface="Calibri"/>
                <a:cs typeface="Calibri"/>
              </a:rPr>
              <a:t> </a:t>
            </a:r>
            <a:r>
              <a:rPr sz="950" b="1" i="1" spc="-10" dirty="0">
                <a:solidFill>
                  <a:srgbClr val="FFFFFF"/>
                </a:solidFill>
                <a:latin typeface="Calibri"/>
                <a:cs typeface="Calibri"/>
              </a:rPr>
              <a:t>és  </a:t>
            </a:r>
            <a:r>
              <a:rPr sz="950" b="1" i="1" spc="-15" dirty="0">
                <a:solidFill>
                  <a:srgbClr val="FFFFFF"/>
                </a:solidFill>
                <a:latin typeface="Calibri"/>
                <a:cs typeface="Calibri"/>
              </a:rPr>
              <a:t>ökológiai </a:t>
            </a:r>
            <a:r>
              <a:rPr sz="950" b="1" i="1" spc="-10" dirty="0">
                <a:solidFill>
                  <a:srgbClr val="FFFFFF"/>
                </a:solidFill>
                <a:latin typeface="Calibri"/>
                <a:cs typeface="Calibri"/>
              </a:rPr>
              <a:t>irányokban </a:t>
            </a:r>
            <a:r>
              <a:rPr sz="950" b="1" i="1" spc="-5" dirty="0">
                <a:solidFill>
                  <a:srgbClr val="FFFFFF"/>
                </a:solidFill>
                <a:latin typeface="Calibri"/>
                <a:cs typeface="Calibri"/>
              </a:rPr>
              <a:t>is</a:t>
            </a:r>
            <a:r>
              <a:rPr sz="950" b="1" i="1" spc="-40" dirty="0">
                <a:solidFill>
                  <a:srgbClr val="FFFFFF"/>
                </a:solidFill>
                <a:latin typeface="Calibri"/>
                <a:cs typeface="Calibri"/>
              </a:rPr>
              <a:t> </a:t>
            </a:r>
            <a:r>
              <a:rPr sz="950" b="1" i="1" spc="-10" dirty="0">
                <a:solidFill>
                  <a:srgbClr val="FFFFFF"/>
                </a:solidFill>
                <a:latin typeface="Calibri"/>
                <a:cs typeface="Calibri"/>
              </a:rPr>
              <a:t>zajló</a:t>
            </a:r>
            <a:endParaRPr sz="950">
              <a:solidFill>
                <a:prstClr val="black"/>
              </a:solidFill>
              <a:latin typeface="Calibri"/>
              <a:cs typeface="Calibri"/>
            </a:endParaRPr>
          </a:p>
          <a:p>
            <a:pPr marL="91440" algn="ctr">
              <a:lnSpc>
                <a:spcPts val="1090"/>
              </a:lnSpc>
            </a:pPr>
            <a:r>
              <a:rPr sz="950" b="1" i="1" spc="-10" dirty="0">
                <a:solidFill>
                  <a:srgbClr val="FFFFFF"/>
                </a:solidFill>
                <a:latin typeface="Calibri"/>
                <a:cs typeface="Calibri"/>
              </a:rPr>
              <a:t>kutatások.</a:t>
            </a:r>
            <a:endParaRPr sz="950">
              <a:solidFill>
                <a:prstClr val="black"/>
              </a:solidFill>
              <a:latin typeface="Calibri"/>
              <a:cs typeface="Calibri"/>
            </a:endParaRPr>
          </a:p>
        </p:txBody>
      </p:sp>
      <p:grpSp>
        <p:nvGrpSpPr>
          <p:cNvPr id="286" name="object 286"/>
          <p:cNvGrpSpPr/>
          <p:nvPr/>
        </p:nvGrpSpPr>
        <p:grpSpPr>
          <a:xfrm>
            <a:off x="5270760" y="12008067"/>
            <a:ext cx="9265920" cy="1728470"/>
            <a:chOff x="4845310" y="12008067"/>
            <a:chExt cx="9265920" cy="1728470"/>
          </a:xfrm>
        </p:grpSpPr>
        <p:sp>
          <p:nvSpPr>
            <p:cNvPr id="287" name="object 287"/>
            <p:cNvSpPr/>
            <p:nvPr/>
          </p:nvSpPr>
          <p:spPr>
            <a:xfrm>
              <a:off x="4845310" y="12008067"/>
              <a:ext cx="4516802" cy="1258921"/>
            </a:xfrm>
            <a:prstGeom prst="rect">
              <a:avLst/>
            </a:prstGeom>
            <a:blipFill>
              <a:blip r:embed="rId147" cstate="print"/>
              <a:stretch>
                <a:fillRect/>
              </a:stretch>
            </a:blipFill>
          </p:spPr>
          <p:txBody>
            <a:bodyPr wrap="square" lIns="0" tIns="0" rIns="0" bIns="0" rtlCol="0"/>
            <a:lstStyle/>
            <a:p>
              <a:endParaRPr>
                <a:solidFill>
                  <a:prstClr val="black"/>
                </a:solidFill>
                <a:latin typeface="Calibri"/>
              </a:endParaRPr>
            </a:p>
          </p:txBody>
        </p:sp>
        <p:sp>
          <p:nvSpPr>
            <p:cNvPr id="288" name="object 288"/>
            <p:cNvSpPr/>
            <p:nvPr/>
          </p:nvSpPr>
          <p:spPr>
            <a:xfrm>
              <a:off x="9594715" y="12432478"/>
              <a:ext cx="4516086" cy="1304011"/>
            </a:xfrm>
            <a:prstGeom prst="rect">
              <a:avLst/>
            </a:prstGeom>
            <a:blipFill>
              <a:blip r:embed="rId148" cstate="print"/>
              <a:stretch>
                <a:fillRect/>
              </a:stretch>
            </a:blipFill>
          </p:spPr>
          <p:txBody>
            <a:bodyPr wrap="square" lIns="0" tIns="0" rIns="0" bIns="0" rtlCol="0"/>
            <a:lstStyle/>
            <a:p>
              <a:endParaRPr>
                <a:solidFill>
                  <a:prstClr val="black"/>
                </a:solidFill>
                <a:latin typeface="Calibri"/>
              </a:endParaRPr>
            </a:p>
          </p:txBody>
        </p:sp>
        <p:sp>
          <p:nvSpPr>
            <p:cNvPr id="289" name="object 289"/>
            <p:cNvSpPr/>
            <p:nvPr/>
          </p:nvSpPr>
          <p:spPr>
            <a:xfrm>
              <a:off x="9619765" y="12433910"/>
              <a:ext cx="4468495" cy="1256665"/>
            </a:xfrm>
            <a:custGeom>
              <a:avLst/>
              <a:gdLst/>
              <a:ahLst/>
              <a:cxnLst/>
              <a:rect l="l" t="t" r="r" b="b"/>
              <a:pathLst>
                <a:path w="4468494" h="1256665">
                  <a:moveTo>
                    <a:pt x="4468134" y="0"/>
                  </a:moveTo>
                  <a:lnTo>
                    <a:pt x="0" y="0"/>
                  </a:lnTo>
                  <a:lnTo>
                    <a:pt x="0" y="1256058"/>
                  </a:lnTo>
                  <a:lnTo>
                    <a:pt x="4468134" y="1256058"/>
                  </a:lnTo>
                  <a:lnTo>
                    <a:pt x="4468134" y="0"/>
                  </a:lnTo>
                  <a:close/>
                </a:path>
              </a:pathLst>
            </a:custGeom>
            <a:solidFill>
              <a:srgbClr val="4F6128">
                <a:alpha val="19999"/>
              </a:srgbClr>
            </a:solidFill>
          </p:spPr>
          <p:txBody>
            <a:bodyPr wrap="square" lIns="0" tIns="0" rIns="0" bIns="0" rtlCol="0"/>
            <a:lstStyle/>
            <a:p>
              <a:endParaRPr>
                <a:solidFill>
                  <a:prstClr val="black"/>
                </a:solidFill>
                <a:latin typeface="Calibri"/>
              </a:endParaRPr>
            </a:p>
          </p:txBody>
        </p:sp>
      </p:grpSp>
      <p:sp>
        <p:nvSpPr>
          <p:cNvPr id="290" name="object 290"/>
          <p:cNvSpPr txBox="1"/>
          <p:nvPr/>
        </p:nvSpPr>
        <p:spPr>
          <a:xfrm>
            <a:off x="5295809" y="12009497"/>
            <a:ext cx="4469130" cy="1211580"/>
          </a:xfrm>
          <a:prstGeom prst="rect">
            <a:avLst/>
          </a:prstGeom>
          <a:solidFill>
            <a:srgbClr val="4F6128">
              <a:alpha val="19999"/>
            </a:srgbClr>
          </a:solidFill>
        </p:spPr>
        <p:txBody>
          <a:bodyPr vert="horz" wrap="square" lIns="0" tIns="3810" rIns="0" bIns="0" rtlCol="0">
            <a:spAutoFit/>
          </a:bodyPr>
          <a:lstStyle/>
          <a:p>
            <a:pPr marL="106680" marR="41275" indent="222885">
              <a:lnSpc>
                <a:spcPts val="1350"/>
              </a:lnSpc>
              <a:spcBef>
                <a:spcPts val="30"/>
              </a:spcBef>
            </a:pPr>
            <a:r>
              <a:rPr sz="1100" b="1" i="1" spc="5" dirty="0">
                <a:solidFill>
                  <a:srgbClr val="FFFFFF"/>
                </a:solidFill>
                <a:latin typeface="Calibri"/>
                <a:cs typeface="Calibri"/>
              </a:rPr>
              <a:t>Globalizáció </a:t>
            </a:r>
            <a:r>
              <a:rPr sz="1100" b="1" i="1" dirty="0">
                <a:solidFill>
                  <a:srgbClr val="FFFFFF"/>
                </a:solidFill>
                <a:latin typeface="Calibri"/>
                <a:cs typeface="Calibri"/>
              </a:rPr>
              <a:t>eredményeként </a:t>
            </a:r>
            <a:r>
              <a:rPr sz="1100" b="1" i="1" spc="10" dirty="0">
                <a:solidFill>
                  <a:srgbClr val="FFFFFF"/>
                </a:solidFill>
                <a:latin typeface="Calibri"/>
                <a:cs typeface="Calibri"/>
              </a:rPr>
              <a:t>az </a:t>
            </a:r>
            <a:r>
              <a:rPr sz="1100" b="1" i="1" spc="5" dirty="0">
                <a:solidFill>
                  <a:srgbClr val="FFFFFF"/>
                </a:solidFill>
                <a:latin typeface="Calibri"/>
                <a:cs typeface="Calibri"/>
              </a:rPr>
              <a:t>őshonos vegetáció és természetes  élőhelyek veszélyben </a:t>
            </a:r>
            <a:r>
              <a:rPr sz="1100" b="1" i="1" spc="10" dirty="0">
                <a:solidFill>
                  <a:srgbClr val="FFFFFF"/>
                </a:solidFill>
                <a:latin typeface="Calibri"/>
                <a:cs typeface="Calibri"/>
              </a:rPr>
              <a:t>vannak. </a:t>
            </a:r>
            <a:r>
              <a:rPr sz="1100" b="1" i="1" spc="15" dirty="0">
                <a:solidFill>
                  <a:srgbClr val="FFFFFF"/>
                </a:solidFill>
                <a:latin typeface="Calibri"/>
                <a:cs typeface="Calibri"/>
              </a:rPr>
              <a:t>A </a:t>
            </a:r>
            <a:r>
              <a:rPr sz="1100" b="1" i="1" dirty="0">
                <a:solidFill>
                  <a:srgbClr val="FFFFFF"/>
                </a:solidFill>
                <a:latin typeface="Calibri"/>
                <a:cs typeface="Calibri"/>
              </a:rPr>
              <a:t>díszkertekbe kerülő </a:t>
            </a:r>
            <a:r>
              <a:rPr sz="1100" b="1" i="1" spc="-5" dirty="0">
                <a:solidFill>
                  <a:srgbClr val="FFFFFF"/>
                </a:solidFill>
                <a:latin typeface="Calibri"/>
                <a:cs typeface="Calibri"/>
              </a:rPr>
              <a:t>exóta </a:t>
            </a:r>
            <a:r>
              <a:rPr sz="1100" b="1" i="1" spc="5" dirty="0">
                <a:solidFill>
                  <a:srgbClr val="FFFFFF"/>
                </a:solidFill>
                <a:latin typeface="Calibri"/>
                <a:cs typeface="Calibri"/>
              </a:rPr>
              <a:t>fajok </a:t>
            </a:r>
            <a:r>
              <a:rPr sz="1100" b="1" i="1" spc="10" dirty="0">
                <a:solidFill>
                  <a:srgbClr val="FFFFFF"/>
                </a:solidFill>
                <a:latin typeface="Calibri"/>
                <a:cs typeface="Calibri"/>
              </a:rPr>
              <a:t>egy</a:t>
            </a:r>
            <a:r>
              <a:rPr sz="1100" b="1" i="1" spc="5" dirty="0">
                <a:solidFill>
                  <a:srgbClr val="FFFFFF"/>
                </a:solidFill>
                <a:latin typeface="Calibri"/>
                <a:cs typeface="Calibri"/>
              </a:rPr>
              <a:t> része</a:t>
            </a:r>
            <a:endParaRPr sz="1100">
              <a:solidFill>
                <a:prstClr val="black"/>
              </a:solidFill>
              <a:latin typeface="Calibri"/>
              <a:cs typeface="Calibri"/>
            </a:endParaRPr>
          </a:p>
          <a:p>
            <a:pPr marL="318770">
              <a:lnSpc>
                <a:spcPts val="1305"/>
              </a:lnSpc>
            </a:pPr>
            <a:r>
              <a:rPr sz="1100" b="1" i="1" spc="5" dirty="0">
                <a:solidFill>
                  <a:srgbClr val="FFFFFF"/>
                </a:solidFill>
                <a:latin typeface="Calibri"/>
                <a:cs typeface="Calibri"/>
              </a:rPr>
              <a:t>is özönfajjá válhat, </a:t>
            </a:r>
            <a:r>
              <a:rPr sz="1100" b="1" i="1" spc="10" dirty="0">
                <a:solidFill>
                  <a:srgbClr val="FFFFFF"/>
                </a:solidFill>
                <a:latin typeface="Calibri"/>
                <a:cs typeface="Calibri"/>
              </a:rPr>
              <a:t>mely </a:t>
            </a:r>
            <a:r>
              <a:rPr sz="1100" b="1" i="1" spc="5" dirty="0">
                <a:solidFill>
                  <a:srgbClr val="FFFFFF"/>
                </a:solidFill>
                <a:latin typeface="Calibri"/>
                <a:cs typeface="Calibri"/>
              </a:rPr>
              <a:t>komoly </a:t>
            </a:r>
            <a:r>
              <a:rPr sz="1100" b="1" i="1" dirty="0">
                <a:solidFill>
                  <a:srgbClr val="FFFFFF"/>
                </a:solidFill>
                <a:latin typeface="Calibri"/>
                <a:cs typeface="Calibri"/>
              </a:rPr>
              <a:t>károkat okozhat </a:t>
            </a:r>
            <a:r>
              <a:rPr sz="1100" b="1" i="1" spc="10" dirty="0">
                <a:solidFill>
                  <a:srgbClr val="FFFFFF"/>
                </a:solidFill>
                <a:latin typeface="Calibri"/>
                <a:cs typeface="Calibri"/>
              </a:rPr>
              <a:t>a </a:t>
            </a:r>
            <a:r>
              <a:rPr sz="1100" b="1" i="1" spc="5" dirty="0">
                <a:solidFill>
                  <a:srgbClr val="FFFFFF"/>
                </a:solidFill>
                <a:latin typeface="Calibri"/>
                <a:cs typeface="Calibri"/>
              </a:rPr>
              <a:t>hazai</a:t>
            </a:r>
            <a:r>
              <a:rPr sz="1100" b="1" i="1" spc="-35" dirty="0">
                <a:solidFill>
                  <a:srgbClr val="FFFFFF"/>
                </a:solidFill>
                <a:latin typeface="Calibri"/>
                <a:cs typeface="Calibri"/>
              </a:rPr>
              <a:t> </a:t>
            </a:r>
            <a:r>
              <a:rPr sz="1100" b="1" i="1" spc="5" dirty="0">
                <a:solidFill>
                  <a:srgbClr val="FFFFFF"/>
                </a:solidFill>
                <a:latin typeface="Calibri"/>
                <a:cs typeface="Calibri"/>
              </a:rPr>
              <a:t>flórában</a:t>
            </a:r>
            <a:endParaRPr sz="1100">
              <a:solidFill>
                <a:prstClr val="black"/>
              </a:solidFill>
              <a:latin typeface="Calibri"/>
              <a:cs typeface="Calibri"/>
            </a:endParaRPr>
          </a:p>
          <a:p>
            <a:pPr marL="57150" algn="ctr">
              <a:spcBef>
                <a:spcPts val="30"/>
              </a:spcBef>
            </a:pPr>
            <a:r>
              <a:rPr sz="1100" b="1" i="1" spc="5" dirty="0">
                <a:solidFill>
                  <a:srgbClr val="FFFFFF"/>
                </a:solidFill>
                <a:latin typeface="Calibri"/>
                <a:cs typeface="Calibri"/>
              </a:rPr>
              <a:t>(pl. genetikai </a:t>
            </a:r>
            <a:r>
              <a:rPr sz="1100" b="1" i="1" spc="10" dirty="0">
                <a:solidFill>
                  <a:srgbClr val="FFFFFF"/>
                </a:solidFill>
                <a:latin typeface="Calibri"/>
                <a:cs typeface="Calibri"/>
              </a:rPr>
              <a:t>romlás – </a:t>
            </a:r>
            <a:r>
              <a:rPr sz="1100" b="1" i="1" spc="5" dirty="0">
                <a:solidFill>
                  <a:srgbClr val="FFFFFF"/>
                </a:solidFill>
                <a:latin typeface="Calibri"/>
                <a:cs typeface="Calibri"/>
              </a:rPr>
              <a:t>hibridizáció, </a:t>
            </a:r>
            <a:r>
              <a:rPr sz="1100" b="1" i="1" dirty="0">
                <a:solidFill>
                  <a:srgbClr val="FFFFFF"/>
                </a:solidFill>
                <a:latin typeface="Calibri"/>
                <a:cs typeface="Calibri"/>
              </a:rPr>
              <a:t>konkurens </a:t>
            </a:r>
            <a:r>
              <a:rPr sz="1100" b="1" i="1" spc="5" dirty="0">
                <a:solidFill>
                  <a:srgbClr val="FFFFFF"/>
                </a:solidFill>
                <a:latin typeface="Calibri"/>
                <a:cs typeface="Calibri"/>
              </a:rPr>
              <a:t>inváziós</a:t>
            </a:r>
            <a:r>
              <a:rPr sz="1100" b="1" i="1" spc="-30" dirty="0">
                <a:solidFill>
                  <a:srgbClr val="FFFFFF"/>
                </a:solidFill>
                <a:latin typeface="Calibri"/>
                <a:cs typeface="Calibri"/>
              </a:rPr>
              <a:t> </a:t>
            </a:r>
            <a:r>
              <a:rPr sz="1100" b="1" i="1" spc="5" dirty="0">
                <a:solidFill>
                  <a:srgbClr val="FFFFFF"/>
                </a:solidFill>
                <a:latin typeface="Calibri"/>
                <a:cs typeface="Calibri"/>
              </a:rPr>
              <a:t>fajok).</a:t>
            </a:r>
            <a:endParaRPr sz="1100">
              <a:solidFill>
                <a:prstClr val="black"/>
              </a:solidFill>
              <a:latin typeface="Calibri"/>
              <a:cs typeface="Calibri"/>
            </a:endParaRPr>
          </a:p>
          <a:p>
            <a:pPr marL="55880" algn="ctr">
              <a:spcBef>
                <a:spcPts val="35"/>
              </a:spcBef>
            </a:pPr>
            <a:r>
              <a:rPr sz="1100" b="1" i="1" spc="10" dirty="0">
                <a:solidFill>
                  <a:srgbClr val="FFFFFF"/>
                </a:solidFill>
                <a:latin typeface="Calibri"/>
                <a:cs typeface="Calibri"/>
              </a:rPr>
              <a:t>Emiatt az </a:t>
            </a:r>
            <a:r>
              <a:rPr sz="1100" b="1" i="1" spc="5" dirty="0">
                <a:solidFill>
                  <a:srgbClr val="FFFFFF"/>
                </a:solidFill>
                <a:latin typeface="Calibri"/>
                <a:cs typeface="Calibri"/>
              </a:rPr>
              <a:t>őshonos fajok választása </a:t>
            </a:r>
            <a:r>
              <a:rPr sz="1100" b="1" i="1" spc="10" dirty="0">
                <a:solidFill>
                  <a:srgbClr val="FFFFFF"/>
                </a:solidFill>
                <a:latin typeface="Calibri"/>
                <a:cs typeface="Calibri"/>
              </a:rPr>
              <a:t>vagy</a:t>
            </a:r>
            <a:r>
              <a:rPr sz="1100" b="1" i="1" spc="-60" dirty="0">
                <a:solidFill>
                  <a:srgbClr val="FFFFFF"/>
                </a:solidFill>
                <a:latin typeface="Calibri"/>
                <a:cs typeface="Calibri"/>
              </a:rPr>
              <a:t> </a:t>
            </a:r>
            <a:r>
              <a:rPr sz="1100" b="1" i="1" dirty="0">
                <a:solidFill>
                  <a:srgbClr val="FFFFFF"/>
                </a:solidFill>
                <a:latin typeface="Calibri"/>
                <a:cs typeface="Calibri"/>
              </a:rPr>
              <a:t>ezek</a:t>
            </a:r>
            <a:endParaRPr sz="1100">
              <a:solidFill>
                <a:prstClr val="black"/>
              </a:solidFill>
              <a:latin typeface="Calibri"/>
              <a:cs typeface="Calibri"/>
            </a:endParaRPr>
          </a:p>
          <a:p>
            <a:pPr marL="57150" algn="ctr">
              <a:spcBef>
                <a:spcPts val="30"/>
              </a:spcBef>
            </a:pPr>
            <a:r>
              <a:rPr sz="1100" b="1" i="1" spc="5" dirty="0">
                <a:solidFill>
                  <a:srgbClr val="FFFFFF"/>
                </a:solidFill>
                <a:latin typeface="Calibri"/>
                <a:cs typeface="Calibri"/>
              </a:rPr>
              <a:t>botanikus </a:t>
            </a:r>
            <a:r>
              <a:rPr sz="1100" b="1" i="1" dirty="0">
                <a:solidFill>
                  <a:srgbClr val="FFFFFF"/>
                </a:solidFill>
                <a:latin typeface="Calibri"/>
                <a:cs typeface="Calibri"/>
              </a:rPr>
              <a:t>kertekben </a:t>
            </a:r>
            <a:r>
              <a:rPr sz="1100" b="1" i="1" spc="10" dirty="0">
                <a:solidFill>
                  <a:srgbClr val="FFFFFF"/>
                </a:solidFill>
                <a:latin typeface="Calibri"/>
                <a:cs typeface="Calibri"/>
              </a:rPr>
              <a:t>kipróbált </a:t>
            </a:r>
            <a:r>
              <a:rPr sz="1100" b="1" i="1" dirty="0">
                <a:solidFill>
                  <a:srgbClr val="FFFFFF"/>
                </a:solidFill>
                <a:latin typeface="Calibri"/>
                <a:cs typeface="Calibri"/>
              </a:rPr>
              <a:t>kertészeti </a:t>
            </a:r>
            <a:r>
              <a:rPr sz="1100" b="1" i="1" spc="5" dirty="0">
                <a:solidFill>
                  <a:srgbClr val="FFFFFF"/>
                </a:solidFill>
                <a:latin typeface="Calibri"/>
                <a:cs typeface="Calibri"/>
              </a:rPr>
              <a:t>fajtáinak</a:t>
            </a:r>
            <a:r>
              <a:rPr sz="1100" b="1" i="1" spc="-5" dirty="0">
                <a:solidFill>
                  <a:srgbClr val="FFFFFF"/>
                </a:solidFill>
                <a:latin typeface="Calibri"/>
                <a:cs typeface="Calibri"/>
              </a:rPr>
              <a:t> </a:t>
            </a:r>
            <a:r>
              <a:rPr sz="1100" b="1" i="1" spc="5" dirty="0">
                <a:solidFill>
                  <a:srgbClr val="FFFFFF"/>
                </a:solidFill>
                <a:latin typeface="Calibri"/>
                <a:cs typeface="Calibri"/>
              </a:rPr>
              <a:t>alkalmazása</a:t>
            </a:r>
            <a:endParaRPr sz="1100">
              <a:solidFill>
                <a:prstClr val="black"/>
              </a:solidFill>
              <a:latin typeface="Calibri"/>
              <a:cs typeface="Calibri"/>
            </a:endParaRPr>
          </a:p>
          <a:p>
            <a:pPr marL="56515" algn="ctr">
              <a:spcBef>
                <a:spcPts val="35"/>
              </a:spcBef>
            </a:pPr>
            <a:r>
              <a:rPr sz="1100" b="1" i="1" spc="10" dirty="0">
                <a:solidFill>
                  <a:srgbClr val="FFFFFF"/>
                </a:solidFill>
                <a:latin typeface="Calibri"/>
                <a:cs typeface="Calibri"/>
              </a:rPr>
              <a:t>a </a:t>
            </a:r>
            <a:r>
              <a:rPr sz="1100" b="1" i="1" spc="5" dirty="0">
                <a:solidFill>
                  <a:srgbClr val="FFFFFF"/>
                </a:solidFill>
                <a:latin typeface="Calibri"/>
                <a:cs typeface="Calibri"/>
              </a:rPr>
              <a:t>városi zöldítésben erősen</a:t>
            </a:r>
            <a:r>
              <a:rPr sz="1100" b="1" i="1" spc="-15" dirty="0">
                <a:solidFill>
                  <a:srgbClr val="FFFFFF"/>
                </a:solidFill>
                <a:latin typeface="Calibri"/>
                <a:cs typeface="Calibri"/>
              </a:rPr>
              <a:t> </a:t>
            </a:r>
            <a:r>
              <a:rPr sz="1100" b="1" i="1" spc="5" dirty="0">
                <a:solidFill>
                  <a:srgbClr val="FFFFFF"/>
                </a:solidFill>
                <a:latin typeface="Calibri"/>
                <a:cs typeface="Calibri"/>
              </a:rPr>
              <a:t>javasoltak.</a:t>
            </a:r>
            <a:endParaRPr sz="1100">
              <a:solidFill>
                <a:prstClr val="black"/>
              </a:solidFill>
              <a:latin typeface="Calibri"/>
              <a:cs typeface="Calibri"/>
            </a:endParaRPr>
          </a:p>
        </p:txBody>
      </p:sp>
      <p:grpSp>
        <p:nvGrpSpPr>
          <p:cNvPr id="291" name="object 291"/>
          <p:cNvGrpSpPr/>
          <p:nvPr/>
        </p:nvGrpSpPr>
        <p:grpSpPr>
          <a:xfrm>
            <a:off x="10007282" y="11991606"/>
            <a:ext cx="4518660" cy="1514475"/>
            <a:chOff x="9581832" y="11991605"/>
            <a:chExt cx="4518660" cy="1514475"/>
          </a:xfrm>
        </p:grpSpPr>
        <p:sp>
          <p:nvSpPr>
            <p:cNvPr id="292" name="object 292"/>
            <p:cNvSpPr/>
            <p:nvPr/>
          </p:nvSpPr>
          <p:spPr>
            <a:xfrm>
              <a:off x="9581832" y="11991605"/>
              <a:ext cx="4505350" cy="1323335"/>
            </a:xfrm>
            <a:prstGeom prst="rect">
              <a:avLst/>
            </a:prstGeom>
            <a:blipFill>
              <a:blip r:embed="rId149" cstate="print"/>
              <a:stretch>
                <a:fillRect/>
              </a:stretch>
            </a:blipFill>
          </p:spPr>
          <p:txBody>
            <a:bodyPr wrap="square" lIns="0" tIns="0" rIns="0" bIns="0" rtlCol="0"/>
            <a:lstStyle/>
            <a:p>
              <a:endParaRPr>
                <a:solidFill>
                  <a:prstClr val="black"/>
                </a:solidFill>
                <a:latin typeface="Calibri"/>
              </a:endParaRPr>
            </a:p>
          </p:txBody>
        </p:sp>
        <p:sp>
          <p:nvSpPr>
            <p:cNvPr id="293" name="object 293"/>
            <p:cNvSpPr/>
            <p:nvPr/>
          </p:nvSpPr>
          <p:spPr>
            <a:xfrm>
              <a:off x="9606882" y="11993036"/>
              <a:ext cx="4457700" cy="1275715"/>
            </a:xfrm>
            <a:custGeom>
              <a:avLst/>
              <a:gdLst/>
              <a:ahLst/>
              <a:cxnLst/>
              <a:rect l="l" t="t" r="r" b="b"/>
              <a:pathLst>
                <a:path w="4457700" h="1275715">
                  <a:moveTo>
                    <a:pt x="4457398" y="0"/>
                  </a:moveTo>
                  <a:lnTo>
                    <a:pt x="0" y="0"/>
                  </a:lnTo>
                  <a:lnTo>
                    <a:pt x="0" y="1275382"/>
                  </a:lnTo>
                  <a:lnTo>
                    <a:pt x="4457398" y="1275382"/>
                  </a:lnTo>
                  <a:lnTo>
                    <a:pt x="4457398" y="0"/>
                  </a:lnTo>
                  <a:close/>
                </a:path>
              </a:pathLst>
            </a:custGeom>
            <a:solidFill>
              <a:srgbClr val="4F6128">
                <a:alpha val="19999"/>
              </a:srgbClr>
            </a:solidFill>
          </p:spPr>
          <p:txBody>
            <a:bodyPr wrap="square" lIns="0" tIns="0" rIns="0" bIns="0" rtlCol="0"/>
            <a:lstStyle/>
            <a:p>
              <a:endParaRPr>
                <a:solidFill>
                  <a:prstClr val="black"/>
                </a:solidFill>
                <a:latin typeface="Calibri"/>
              </a:endParaRPr>
            </a:p>
          </p:txBody>
        </p:sp>
        <p:sp>
          <p:nvSpPr>
            <p:cNvPr id="294" name="object 294"/>
            <p:cNvSpPr/>
            <p:nvPr/>
          </p:nvSpPr>
          <p:spPr>
            <a:xfrm>
              <a:off x="9594715" y="12182697"/>
              <a:ext cx="4505350" cy="1323335"/>
            </a:xfrm>
            <a:prstGeom prst="rect">
              <a:avLst/>
            </a:prstGeom>
            <a:blipFill>
              <a:blip r:embed="rId149" cstate="print"/>
              <a:stretch>
                <a:fillRect/>
              </a:stretch>
            </a:blipFill>
          </p:spPr>
          <p:txBody>
            <a:bodyPr wrap="square" lIns="0" tIns="0" rIns="0" bIns="0" rtlCol="0"/>
            <a:lstStyle/>
            <a:p>
              <a:endParaRPr>
                <a:solidFill>
                  <a:prstClr val="black"/>
                </a:solidFill>
                <a:latin typeface="Calibri"/>
              </a:endParaRPr>
            </a:p>
          </p:txBody>
        </p:sp>
        <p:sp>
          <p:nvSpPr>
            <p:cNvPr id="295" name="object 295"/>
            <p:cNvSpPr/>
            <p:nvPr/>
          </p:nvSpPr>
          <p:spPr>
            <a:xfrm>
              <a:off x="9619765" y="12184129"/>
              <a:ext cx="4457700" cy="1275715"/>
            </a:xfrm>
            <a:custGeom>
              <a:avLst/>
              <a:gdLst/>
              <a:ahLst/>
              <a:cxnLst/>
              <a:rect l="l" t="t" r="r" b="b"/>
              <a:pathLst>
                <a:path w="4457700" h="1275715">
                  <a:moveTo>
                    <a:pt x="4457398" y="0"/>
                  </a:moveTo>
                  <a:lnTo>
                    <a:pt x="0" y="0"/>
                  </a:lnTo>
                  <a:lnTo>
                    <a:pt x="0" y="1275382"/>
                  </a:lnTo>
                  <a:lnTo>
                    <a:pt x="4457398" y="1275382"/>
                  </a:lnTo>
                  <a:lnTo>
                    <a:pt x="4457398" y="0"/>
                  </a:lnTo>
                  <a:close/>
                </a:path>
              </a:pathLst>
            </a:custGeom>
            <a:solidFill>
              <a:srgbClr val="4F6128">
                <a:alpha val="19999"/>
              </a:srgbClr>
            </a:solidFill>
          </p:spPr>
          <p:txBody>
            <a:bodyPr wrap="square" lIns="0" tIns="0" rIns="0" bIns="0" rtlCol="0"/>
            <a:lstStyle/>
            <a:p>
              <a:endParaRPr>
                <a:solidFill>
                  <a:prstClr val="black"/>
                </a:solidFill>
                <a:latin typeface="Calibri"/>
              </a:endParaRPr>
            </a:p>
          </p:txBody>
        </p:sp>
      </p:grpSp>
      <p:sp>
        <p:nvSpPr>
          <p:cNvPr id="296" name="object 296"/>
          <p:cNvSpPr txBox="1"/>
          <p:nvPr/>
        </p:nvSpPr>
        <p:spPr>
          <a:xfrm>
            <a:off x="10182216" y="12016002"/>
            <a:ext cx="4259580" cy="1228090"/>
          </a:xfrm>
          <a:prstGeom prst="rect">
            <a:avLst/>
          </a:prstGeom>
        </p:spPr>
        <p:txBody>
          <a:bodyPr vert="horz" wrap="square" lIns="0" tIns="12065" rIns="0" bIns="0" rtlCol="0">
            <a:spAutoFit/>
          </a:bodyPr>
          <a:lstStyle/>
          <a:p>
            <a:pPr marL="76200" marR="67945" indent="13335" algn="just">
              <a:lnSpc>
                <a:spcPct val="102499"/>
              </a:lnSpc>
              <a:spcBef>
                <a:spcPts val="95"/>
              </a:spcBef>
            </a:pPr>
            <a:r>
              <a:rPr sz="1100" b="1" i="1" spc="5" dirty="0">
                <a:solidFill>
                  <a:srgbClr val="FFFFFF"/>
                </a:solidFill>
                <a:latin typeface="Calibri"/>
                <a:cs typeface="Calibri"/>
              </a:rPr>
              <a:t>Széles </a:t>
            </a:r>
            <a:r>
              <a:rPr sz="1100" b="1" i="1" spc="10" dirty="0">
                <a:solidFill>
                  <a:srgbClr val="FFFFFF"/>
                </a:solidFill>
                <a:latin typeface="Calibri"/>
                <a:cs typeface="Calibri"/>
              </a:rPr>
              <a:t>spektrum </a:t>
            </a:r>
            <a:r>
              <a:rPr sz="1100" b="1" i="1" dirty="0">
                <a:solidFill>
                  <a:srgbClr val="FFFFFF"/>
                </a:solidFill>
                <a:latin typeface="Calibri"/>
                <a:cs typeface="Calibri"/>
              </a:rPr>
              <a:t>közösségi tevékenységet </a:t>
            </a:r>
            <a:r>
              <a:rPr sz="1100" b="1" i="1" spc="5" dirty="0">
                <a:solidFill>
                  <a:srgbClr val="FFFFFF"/>
                </a:solidFill>
                <a:latin typeface="Calibri"/>
                <a:cs typeface="Calibri"/>
              </a:rPr>
              <a:t>végeznek: partnerség helyi,  európai, </a:t>
            </a:r>
            <a:r>
              <a:rPr sz="1100" b="1" i="1" spc="10" dirty="0">
                <a:solidFill>
                  <a:srgbClr val="FFFFFF"/>
                </a:solidFill>
                <a:latin typeface="Calibri"/>
                <a:cs typeface="Calibri"/>
              </a:rPr>
              <a:t>globális </a:t>
            </a:r>
            <a:r>
              <a:rPr sz="1100" b="1" i="1" spc="5" dirty="0">
                <a:solidFill>
                  <a:srgbClr val="FFFFFF"/>
                </a:solidFill>
                <a:latin typeface="Calibri"/>
                <a:cs typeface="Calibri"/>
              </a:rPr>
              <a:t>természetvédelmi és </a:t>
            </a:r>
            <a:r>
              <a:rPr sz="1100" b="1" i="1" spc="10" dirty="0">
                <a:solidFill>
                  <a:srgbClr val="FFFFFF"/>
                </a:solidFill>
                <a:latin typeface="Calibri"/>
                <a:cs typeface="Calibri"/>
              </a:rPr>
              <a:t>tudományos </a:t>
            </a:r>
            <a:r>
              <a:rPr sz="1100" b="1" i="1" dirty="0">
                <a:solidFill>
                  <a:srgbClr val="FFFFFF"/>
                </a:solidFill>
                <a:latin typeface="Calibri"/>
                <a:cs typeface="Calibri"/>
              </a:rPr>
              <a:t>intézményekkel.  Közös </a:t>
            </a:r>
            <a:r>
              <a:rPr sz="1100" b="1" i="1" spc="5" dirty="0">
                <a:solidFill>
                  <a:srgbClr val="FFFFFF"/>
                </a:solidFill>
                <a:latin typeface="Calibri"/>
                <a:cs typeface="Calibri"/>
              </a:rPr>
              <a:t>projektek helyi </a:t>
            </a:r>
            <a:r>
              <a:rPr sz="1100" b="1" i="1" dirty="0">
                <a:solidFill>
                  <a:srgbClr val="FFFFFF"/>
                </a:solidFill>
                <a:latin typeface="Calibri"/>
                <a:cs typeface="Calibri"/>
              </a:rPr>
              <a:t>közösségekkel, vállalkozásokkal, szervezetekkel.  </a:t>
            </a:r>
            <a:r>
              <a:rPr sz="1100" b="1" i="1" spc="15" dirty="0">
                <a:solidFill>
                  <a:srgbClr val="FFFFFF"/>
                </a:solidFill>
                <a:latin typeface="Calibri"/>
                <a:cs typeface="Calibri"/>
              </a:rPr>
              <a:t>A </a:t>
            </a:r>
            <a:r>
              <a:rPr sz="1100" b="1" i="1" spc="5" dirty="0">
                <a:solidFill>
                  <a:srgbClr val="FFFFFF"/>
                </a:solidFill>
                <a:latin typeface="Calibri"/>
                <a:cs typeface="Calibri"/>
              </a:rPr>
              <a:t>nyilvánosság </a:t>
            </a:r>
            <a:r>
              <a:rPr sz="1100" b="1" i="1" spc="10" dirty="0">
                <a:solidFill>
                  <a:srgbClr val="FFFFFF"/>
                </a:solidFill>
                <a:latin typeface="Calibri"/>
                <a:cs typeface="Calibri"/>
              </a:rPr>
              <a:t>bevonása </a:t>
            </a:r>
            <a:r>
              <a:rPr sz="1100" b="1" i="1" spc="5" dirty="0">
                <a:solidFill>
                  <a:srgbClr val="FFFFFF"/>
                </a:solidFill>
                <a:latin typeface="Calibri"/>
                <a:cs typeface="Calibri"/>
              </a:rPr>
              <a:t>(Citizen science, kiadványok,</a:t>
            </a:r>
            <a:r>
              <a:rPr sz="1100" b="1" i="1" spc="-35" dirty="0">
                <a:solidFill>
                  <a:srgbClr val="FFFFFF"/>
                </a:solidFill>
                <a:latin typeface="Calibri"/>
                <a:cs typeface="Calibri"/>
              </a:rPr>
              <a:t> </a:t>
            </a:r>
            <a:r>
              <a:rPr sz="1100" b="1" i="1" spc="10" dirty="0">
                <a:solidFill>
                  <a:srgbClr val="FFFFFF"/>
                </a:solidFill>
                <a:latin typeface="Calibri"/>
                <a:cs typeface="Calibri"/>
              </a:rPr>
              <a:t>programok)</a:t>
            </a:r>
            <a:endParaRPr sz="1100">
              <a:solidFill>
                <a:prstClr val="black"/>
              </a:solidFill>
              <a:latin typeface="Calibri"/>
              <a:cs typeface="Calibri"/>
            </a:endParaRPr>
          </a:p>
          <a:p>
            <a:pPr marL="12700" marR="5080" algn="ctr">
              <a:lnSpc>
                <a:spcPct val="102499"/>
              </a:lnSpc>
            </a:pPr>
            <a:r>
              <a:rPr sz="1100" b="1" i="1" spc="5" dirty="0">
                <a:solidFill>
                  <a:srgbClr val="FFFFFF"/>
                </a:solidFill>
                <a:latin typeface="Calibri"/>
                <a:cs typeface="Calibri"/>
              </a:rPr>
              <a:t>olyan témákba, mint pl. klímaváltozás, hulladékcsökkentés </a:t>
            </a:r>
            <a:r>
              <a:rPr sz="1100" b="1" i="1" spc="10" dirty="0">
                <a:solidFill>
                  <a:srgbClr val="FFFFFF"/>
                </a:solidFill>
                <a:latin typeface="Calibri"/>
                <a:cs typeface="Calibri"/>
              </a:rPr>
              <a:t>– </a:t>
            </a:r>
            <a:r>
              <a:rPr sz="1100" b="1" i="1" dirty="0">
                <a:solidFill>
                  <a:srgbClr val="FFFFFF"/>
                </a:solidFill>
                <a:latin typeface="Calibri"/>
                <a:cs typeface="Calibri"/>
              </a:rPr>
              <a:t>élelmiszer,  </a:t>
            </a:r>
            <a:r>
              <a:rPr sz="1100" b="1" i="1" spc="5" dirty="0">
                <a:solidFill>
                  <a:srgbClr val="FFFFFF"/>
                </a:solidFill>
                <a:latin typeface="Calibri"/>
                <a:cs typeface="Calibri"/>
              </a:rPr>
              <a:t>energia, víz, </a:t>
            </a:r>
            <a:r>
              <a:rPr sz="1100" b="1" i="1" dirty="0">
                <a:solidFill>
                  <a:srgbClr val="FFFFFF"/>
                </a:solidFill>
                <a:latin typeface="Calibri"/>
                <a:cs typeface="Calibri"/>
              </a:rPr>
              <a:t>kert </a:t>
            </a:r>
            <a:r>
              <a:rPr sz="1100" b="1" i="1" spc="10" dirty="0">
                <a:solidFill>
                  <a:srgbClr val="FFFFFF"/>
                </a:solidFill>
                <a:latin typeface="Calibri"/>
                <a:cs typeface="Calibri"/>
              </a:rPr>
              <a:t>a </a:t>
            </a:r>
            <a:r>
              <a:rPr sz="1100" b="1" i="1" spc="5" dirty="0">
                <a:solidFill>
                  <a:srgbClr val="FFFFFF"/>
                </a:solidFill>
                <a:latin typeface="Calibri"/>
                <a:cs typeface="Calibri"/>
              </a:rPr>
              <a:t>mozgássérültek </a:t>
            </a:r>
            <a:r>
              <a:rPr sz="1100" b="1" i="1" spc="10" dirty="0">
                <a:solidFill>
                  <a:srgbClr val="FFFFFF"/>
                </a:solidFill>
                <a:latin typeface="Calibri"/>
                <a:cs typeface="Calibri"/>
              </a:rPr>
              <a:t>számára. </a:t>
            </a:r>
            <a:r>
              <a:rPr sz="1100" b="1" i="1" spc="5" dirty="0">
                <a:solidFill>
                  <a:srgbClr val="FFFFFF"/>
                </a:solidFill>
                <a:latin typeface="Calibri"/>
                <a:cs typeface="Calibri"/>
              </a:rPr>
              <a:t>Kultúra</a:t>
            </a:r>
            <a:r>
              <a:rPr sz="1100" b="1" i="1" spc="-40" dirty="0">
                <a:solidFill>
                  <a:srgbClr val="FFFFFF"/>
                </a:solidFill>
                <a:latin typeface="Calibri"/>
                <a:cs typeface="Calibri"/>
              </a:rPr>
              <a:t> </a:t>
            </a:r>
            <a:r>
              <a:rPr sz="1100" b="1" i="1" spc="5" dirty="0">
                <a:solidFill>
                  <a:srgbClr val="FFFFFF"/>
                </a:solidFill>
                <a:latin typeface="Calibri"/>
                <a:cs typeface="Calibri"/>
              </a:rPr>
              <a:t>és</a:t>
            </a:r>
            <a:endParaRPr sz="1100">
              <a:solidFill>
                <a:prstClr val="black"/>
              </a:solidFill>
              <a:latin typeface="Calibri"/>
              <a:cs typeface="Calibri"/>
            </a:endParaRPr>
          </a:p>
          <a:p>
            <a:pPr marL="635" algn="ctr">
              <a:spcBef>
                <a:spcPts val="30"/>
              </a:spcBef>
            </a:pPr>
            <a:r>
              <a:rPr sz="1100" b="1" i="1" spc="5" dirty="0">
                <a:solidFill>
                  <a:srgbClr val="FFFFFF"/>
                </a:solidFill>
                <a:latin typeface="Calibri"/>
                <a:cs typeface="Calibri"/>
              </a:rPr>
              <a:t>természetvédelem metszete (zene, irodalom,</a:t>
            </a:r>
            <a:r>
              <a:rPr sz="1100" b="1" i="1" spc="-25" dirty="0">
                <a:solidFill>
                  <a:srgbClr val="FFFFFF"/>
                </a:solidFill>
                <a:latin typeface="Calibri"/>
                <a:cs typeface="Calibri"/>
              </a:rPr>
              <a:t> </a:t>
            </a:r>
            <a:r>
              <a:rPr sz="1100" b="1" i="1" spc="5" dirty="0">
                <a:solidFill>
                  <a:srgbClr val="FFFFFF"/>
                </a:solidFill>
                <a:latin typeface="Calibri"/>
                <a:cs typeface="Calibri"/>
              </a:rPr>
              <a:t>sport).</a:t>
            </a:r>
            <a:endParaRPr sz="1100">
              <a:solidFill>
                <a:prstClr val="black"/>
              </a:solidFill>
              <a:latin typeface="Calibri"/>
              <a:cs typeface="Calibri"/>
            </a:endParaRPr>
          </a:p>
        </p:txBody>
      </p:sp>
      <p:grpSp>
        <p:nvGrpSpPr>
          <p:cNvPr id="297" name="object 297"/>
          <p:cNvGrpSpPr/>
          <p:nvPr/>
        </p:nvGrpSpPr>
        <p:grpSpPr>
          <a:xfrm>
            <a:off x="731055" y="18463708"/>
            <a:ext cx="935990" cy="547370"/>
            <a:chOff x="305605" y="18463708"/>
            <a:chExt cx="935990" cy="547370"/>
          </a:xfrm>
        </p:grpSpPr>
        <p:sp>
          <p:nvSpPr>
            <p:cNvPr id="298" name="object 298"/>
            <p:cNvSpPr/>
            <p:nvPr/>
          </p:nvSpPr>
          <p:spPr>
            <a:xfrm>
              <a:off x="698526" y="18463708"/>
              <a:ext cx="107950" cy="295910"/>
            </a:xfrm>
            <a:custGeom>
              <a:avLst/>
              <a:gdLst/>
              <a:ahLst/>
              <a:cxnLst/>
              <a:rect l="l" t="t" r="r" b="b"/>
              <a:pathLst>
                <a:path w="107950" h="295909">
                  <a:moveTo>
                    <a:pt x="35785" y="188289"/>
                  </a:moveTo>
                  <a:lnTo>
                    <a:pt x="0" y="188289"/>
                  </a:lnTo>
                  <a:lnTo>
                    <a:pt x="53677" y="295645"/>
                  </a:lnTo>
                  <a:lnTo>
                    <a:pt x="98409" y="206182"/>
                  </a:lnTo>
                  <a:lnTo>
                    <a:pt x="35785" y="206182"/>
                  </a:lnTo>
                  <a:lnTo>
                    <a:pt x="35785" y="188289"/>
                  </a:lnTo>
                  <a:close/>
                </a:path>
                <a:path w="107950" h="295909">
                  <a:moveTo>
                    <a:pt x="71570" y="0"/>
                  </a:moveTo>
                  <a:lnTo>
                    <a:pt x="35785" y="0"/>
                  </a:lnTo>
                  <a:lnTo>
                    <a:pt x="35785" y="206182"/>
                  </a:lnTo>
                  <a:lnTo>
                    <a:pt x="71570" y="206182"/>
                  </a:lnTo>
                  <a:lnTo>
                    <a:pt x="71570" y="0"/>
                  </a:lnTo>
                  <a:close/>
                </a:path>
                <a:path w="107950" h="295909">
                  <a:moveTo>
                    <a:pt x="107355" y="188289"/>
                  </a:moveTo>
                  <a:lnTo>
                    <a:pt x="71570" y="188289"/>
                  </a:lnTo>
                  <a:lnTo>
                    <a:pt x="71570" y="206182"/>
                  </a:lnTo>
                  <a:lnTo>
                    <a:pt x="98409" y="206182"/>
                  </a:lnTo>
                  <a:lnTo>
                    <a:pt x="107355" y="188289"/>
                  </a:lnTo>
                  <a:close/>
                </a:path>
              </a:pathLst>
            </a:custGeom>
            <a:solidFill>
              <a:srgbClr val="4F6128"/>
            </a:solidFill>
          </p:spPr>
          <p:txBody>
            <a:bodyPr wrap="square" lIns="0" tIns="0" rIns="0" bIns="0" rtlCol="0"/>
            <a:lstStyle/>
            <a:p>
              <a:endParaRPr>
                <a:solidFill>
                  <a:prstClr val="black"/>
                </a:solidFill>
                <a:latin typeface="Calibri"/>
              </a:endParaRPr>
            </a:p>
          </p:txBody>
        </p:sp>
        <p:sp>
          <p:nvSpPr>
            <p:cNvPr id="299" name="object 299"/>
            <p:cNvSpPr/>
            <p:nvPr/>
          </p:nvSpPr>
          <p:spPr>
            <a:xfrm>
              <a:off x="305605" y="18719220"/>
              <a:ext cx="935781" cy="291643"/>
            </a:xfrm>
            <a:prstGeom prst="rect">
              <a:avLst/>
            </a:prstGeom>
            <a:blipFill>
              <a:blip r:embed="rId150" cstate="print"/>
              <a:stretch>
                <a:fillRect/>
              </a:stretch>
            </a:blipFill>
          </p:spPr>
          <p:txBody>
            <a:bodyPr wrap="square" lIns="0" tIns="0" rIns="0" bIns="0" rtlCol="0"/>
            <a:lstStyle/>
            <a:p>
              <a:endParaRPr>
                <a:solidFill>
                  <a:prstClr val="black"/>
                </a:solidFill>
                <a:latin typeface="Calibri"/>
              </a:endParaRPr>
            </a:p>
          </p:txBody>
        </p:sp>
      </p:grpSp>
      <p:sp>
        <p:nvSpPr>
          <p:cNvPr id="300" name="object 300"/>
          <p:cNvSpPr txBox="1"/>
          <p:nvPr/>
        </p:nvSpPr>
        <p:spPr>
          <a:xfrm>
            <a:off x="800374" y="18746296"/>
            <a:ext cx="784860" cy="170560"/>
          </a:xfrm>
          <a:prstGeom prst="rect">
            <a:avLst/>
          </a:prstGeom>
        </p:spPr>
        <p:txBody>
          <a:bodyPr vert="horz" wrap="square" lIns="0" tIns="16510" rIns="0" bIns="0" rtlCol="0">
            <a:spAutoFit/>
          </a:bodyPr>
          <a:lstStyle/>
          <a:p>
            <a:pPr marL="12700">
              <a:spcBef>
                <a:spcPts val="130"/>
              </a:spcBef>
            </a:pPr>
            <a:r>
              <a:rPr sz="1000" b="1" spc="15" dirty="0">
                <a:solidFill>
                  <a:srgbClr val="4F6128"/>
                </a:solidFill>
                <a:latin typeface="Segoe UI"/>
                <a:cs typeface="Segoe UI"/>
              </a:rPr>
              <a:t>Szezonalitás</a:t>
            </a:r>
            <a:endParaRPr sz="1000">
              <a:solidFill>
                <a:prstClr val="black"/>
              </a:solidFill>
              <a:latin typeface="Segoe UI"/>
              <a:cs typeface="Segoe UI"/>
            </a:endParaRPr>
          </a:p>
        </p:txBody>
      </p:sp>
      <p:grpSp>
        <p:nvGrpSpPr>
          <p:cNvPr id="301" name="object 301"/>
          <p:cNvGrpSpPr/>
          <p:nvPr/>
        </p:nvGrpSpPr>
        <p:grpSpPr>
          <a:xfrm>
            <a:off x="1876181" y="18433648"/>
            <a:ext cx="879475" cy="580390"/>
            <a:chOff x="1450730" y="18433648"/>
            <a:chExt cx="879475" cy="580390"/>
          </a:xfrm>
        </p:grpSpPr>
        <p:sp>
          <p:nvSpPr>
            <p:cNvPr id="302" name="object 302"/>
            <p:cNvSpPr/>
            <p:nvPr/>
          </p:nvSpPr>
          <p:spPr>
            <a:xfrm>
              <a:off x="1809297" y="18433648"/>
              <a:ext cx="107950" cy="326390"/>
            </a:xfrm>
            <a:custGeom>
              <a:avLst/>
              <a:gdLst/>
              <a:ahLst/>
              <a:cxnLst/>
              <a:rect l="l" t="t" r="r" b="b"/>
              <a:pathLst>
                <a:path w="107950" h="326390">
                  <a:moveTo>
                    <a:pt x="35785" y="218528"/>
                  </a:moveTo>
                  <a:lnTo>
                    <a:pt x="0" y="218528"/>
                  </a:lnTo>
                  <a:lnTo>
                    <a:pt x="53677" y="325883"/>
                  </a:lnTo>
                  <a:lnTo>
                    <a:pt x="98409" y="236420"/>
                  </a:lnTo>
                  <a:lnTo>
                    <a:pt x="35785" y="236420"/>
                  </a:lnTo>
                  <a:lnTo>
                    <a:pt x="35785" y="218528"/>
                  </a:lnTo>
                  <a:close/>
                </a:path>
                <a:path w="107950" h="326390">
                  <a:moveTo>
                    <a:pt x="71570" y="0"/>
                  </a:moveTo>
                  <a:lnTo>
                    <a:pt x="35785" y="0"/>
                  </a:lnTo>
                  <a:lnTo>
                    <a:pt x="35785" y="236420"/>
                  </a:lnTo>
                  <a:lnTo>
                    <a:pt x="71570" y="236420"/>
                  </a:lnTo>
                  <a:lnTo>
                    <a:pt x="71570" y="0"/>
                  </a:lnTo>
                  <a:close/>
                </a:path>
                <a:path w="107950" h="326390">
                  <a:moveTo>
                    <a:pt x="107355" y="218528"/>
                  </a:moveTo>
                  <a:lnTo>
                    <a:pt x="71570" y="218528"/>
                  </a:lnTo>
                  <a:lnTo>
                    <a:pt x="71570" y="236420"/>
                  </a:lnTo>
                  <a:lnTo>
                    <a:pt x="98409" y="236420"/>
                  </a:lnTo>
                  <a:lnTo>
                    <a:pt x="107355" y="218528"/>
                  </a:lnTo>
                  <a:close/>
                </a:path>
              </a:pathLst>
            </a:custGeom>
            <a:solidFill>
              <a:srgbClr val="4F6128"/>
            </a:solidFill>
          </p:spPr>
          <p:txBody>
            <a:bodyPr wrap="square" lIns="0" tIns="0" rIns="0" bIns="0" rtlCol="0"/>
            <a:lstStyle/>
            <a:p>
              <a:endParaRPr>
                <a:solidFill>
                  <a:prstClr val="black"/>
                </a:solidFill>
                <a:latin typeface="Calibri"/>
              </a:endParaRPr>
            </a:p>
          </p:txBody>
        </p:sp>
        <p:sp>
          <p:nvSpPr>
            <p:cNvPr id="303" name="object 303"/>
            <p:cNvSpPr/>
            <p:nvPr/>
          </p:nvSpPr>
          <p:spPr>
            <a:xfrm>
              <a:off x="1450730" y="18722082"/>
              <a:ext cx="879241" cy="291643"/>
            </a:xfrm>
            <a:prstGeom prst="rect">
              <a:avLst/>
            </a:prstGeom>
            <a:blipFill>
              <a:blip r:embed="rId151" cstate="print"/>
              <a:stretch>
                <a:fillRect/>
              </a:stretch>
            </a:blipFill>
          </p:spPr>
          <p:txBody>
            <a:bodyPr wrap="square" lIns="0" tIns="0" rIns="0" bIns="0" rtlCol="0"/>
            <a:lstStyle/>
            <a:p>
              <a:endParaRPr>
                <a:solidFill>
                  <a:prstClr val="black"/>
                </a:solidFill>
                <a:latin typeface="Calibri"/>
              </a:endParaRPr>
            </a:p>
          </p:txBody>
        </p:sp>
      </p:grpSp>
      <p:sp>
        <p:nvSpPr>
          <p:cNvPr id="304" name="object 304"/>
          <p:cNvSpPr txBox="1"/>
          <p:nvPr/>
        </p:nvSpPr>
        <p:spPr>
          <a:xfrm>
            <a:off x="1945667" y="18749038"/>
            <a:ext cx="729615" cy="170560"/>
          </a:xfrm>
          <a:prstGeom prst="rect">
            <a:avLst/>
          </a:prstGeom>
        </p:spPr>
        <p:txBody>
          <a:bodyPr vert="horz" wrap="square" lIns="0" tIns="16510" rIns="0" bIns="0" rtlCol="0">
            <a:spAutoFit/>
          </a:bodyPr>
          <a:lstStyle/>
          <a:p>
            <a:pPr marL="12700">
              <a:spcBef>
                <a:spcPts val="130"/>
              </a:spcBef>
            </a:pPr>
            <a:r>
              <a:rPr sz="1000" b="1" spc="15" dirty="0">
                <a:solidFill>
                  <a:srgbClr val="4F6128"/>
                </a:solidFill>
                <a:latin typeface="Segoe UI"/>
                <a:cs typeface="Segoe UI"/>
              </a:rPr>
              <a:t>Virágbőség</a:t>
            </a:r>
            <a:endParaRPr sz="1000">
              <a:solidFill>
                <a:prstClr val="black"/>
              </a:solidFill>
              <a:latin typeface="Segoe UI"/>
              <a:cs typeface="Segoe UI"/>
            </a:endParaRPr>
          </a:p>
        </p:txBody>
      </p:sp>
      <p:grpSp>
        <p:nvGrpSpPr>
          <p:cNvPr id="305" name="object 305"/>
          <p:cNvGrpSpPr/>
          <p:nvPr/>
        </p:nvGrpSpPr>
        <p:grpSpPr>
          <a:xfrm>
            <a:off x="2997686" y="18433649"/>
            <a:ext cx="1499870" cy="714375"/>
            <a:chOff x="2572236" y="18433648"/>
            <a:chExt cx="1499870" cy="714375"/>
          </a:xfrm>
        </p:grpSpPr>
        <p:sp>
          <p:nvSpPr>
            <p:cNvPr id="306" name="object 306"/>
            <p:cNvSpPr/>
            <p:nvPr/>
          </p:nvSpPr>
          <p:spPr>
            <a:xfrm>
              <a:off x="3193467" y="18433648"/>
              <a:ext cx="107950" cy="315595"/>
            </a:xfrm>
            <a:custGeom>
              <a:avLst/>
              <a:gdLst/>
              <a:ahLst/>
              <a:cxnLst/>
              <a:rect l="l" t="t" r="r" b="b"/>
              <a:pathLst>
                <a:path w="107950" h="315594">
                  <a:moveTo>
                    <a:pt x="35785" y="207971"/>
                  </a:moveTo>
                  <a:lnTo>
                    <a:pt x="0" y="207971"/>
                  </a:lnTo>
                  <a:lnTo>
                    <a:pt x="53677" y="315326"/>
                  </a:lnTo>
                  <a:lnTo>
                    <a:pt x="98409" y="225863"/>
                  </a:lnTo>
                  <a:lnTo>
                    <a:pt x="35785" y="225863"/>
                  </a:lnTo>
                  <a:lnTo>
                    <a:pt x="35785" y="207971"/>
                  </a:lnTo>
                  <a:close/>
                </a:path>
                <a:path w="107950" h="315594">
                  <a:moveTo>
                    <a:pt x="71570" y="0"/>
                  </a:moveTo>
                  <a:lnTo>
                    <a:pt x="35785" y="0"/>
                  </a:lnTo>
                  <a:lnTo>
                    <a:pt x="35785" y="225863"/>
                  </a:lnTo>
                  <a:lnTo>
                    <a:pt x="71570" y="225863"/>
                  </a:lnTo>
                  <a:lnTo>
                    <a:pt x="71570" y="0"/>
                  </a:lnTo>
                  <a:close/>
                </a:path>
                <a:path w="107950" h="315594">
                  <a:moveTo>
                    <a:pt x="107355" y="207971"/>
                  </a:moveTo>
                  <a:lnTo>
                    <a:pt x="71570" y="207971"/>
                  </a:lnTo>
                  <a:lnTo>
                    <a:pt x="71570" y="225863"/>
                  </a:lnTo>
                  <a:lnTo>
                    <a:pt x="98409" y="225863"/>
                  </a:lnTo>
                  <a:lnTo>
                    <a:pt x="107355" y="207971"/>
                  </a:lnTo>
                  <a:close/>
                </a:path>
              </a:pathLst>
            </a:custGeom>
            <a:solidFill>
              <a:srgbClr val="4F6128"/>
            </a:solidFill>
          </p:spPr>
          <p:txBody>
            <a:bodyPr wrap="square" lIns="0" tIns="0" rIns="0" bIns="0" rtlCol="0"/>
            <a:lstStyle/>
            <a:p>
              <a:endParaRPr>
                <a:solidFill>
                  <a:prstClr val="black"/>
                </a:solidFill>
                <a:latin typeface="Calibri"/>
              </a:endParaRPr>
            </a:p>
          </p:txBody>
        </p:sp>
        <p:sp>
          <p:nvSpPr>
            <p:cNvPr id="307" name="object 307"/>
            <p:cNvSpPr/>
            <p:nvPr/>
          </p:nvSpPr>
          <p:spPr>
            <a:xfrm>
              <a:off x="2572236" y="18698464"/>
              <a:ext cx="1499755" cy="291643"/>
            </a:xfrm>
            <a:prstGeom prst="rect">
              <a:avLst/>
            </a:prstGeom>
            <a:blipFill>
              <a:blip r:embed="rId152" cstate="print"/>
              <a:stretch>
                <a:fillRect/>
              </a:stretch>
            </a:blipFill>
          </p:spPr>
          <p:txBody>
            <a:bodyPr wrap="square" lIns="0" tIns="0" rIns="0" bIns="0" rtlCol="0"/>
            <a:lstStyle/>
            <a:p>
              <a:endParaRPr>
                <a:solidFill>
                  <a:prstClr val="black"/>
                </a:solidFill>
                <a:latin typeface="Calibri"/>
              </a:endParaRPr>
            </a:p>
          </p:txBody>
        </p:sp>
        <p:sp>
          <p:nvSpPr>
            <p:cNvPr id="308" name="object 308"/>
            <p:cNvSpPr/>
            <p:nvPr/>
          </p:nvSpPr>
          <p:spPr>
            <a:xfrm>
              <a:off x="2934382" y="18855919"/>
              <a:ext cx="774748" cy="291643"/>
            </a:xfrm>
            <a:prstGeom prst="rect">
              <a:avLst/>
            </a:prstGeom>
            <a:blipFill>
              <a:blip r:embed="rId153" cstate="print"/>
              <a:stretch>
                <a:fillRect/>
              </a:stretch>
            </a:blipFill>
          </p:spPr>
          <p:txBody>
            <a:bodyPr wrap="square" lIns="0" tIns="0" rIns="0" bIns="0" rtlCol="0"/>
            <a:lstStyle/>
            <a:p>
              <a:endParaRPr>
                <a:solidFill>
                  <a:prstClr val="black"/>
                </a:solidFill>
                <a:latin typeface="Calibri"/>
              </a:endParaRPr>
            </a:p>
          </p:txBody>
        </p:sp>
      </p:grpSp>
      <p:sp>
        <p:nvSpPr>
          <p:cNvPr id="309" name="object 309"/>
          <p:cNvSpPr txBox="1"/>
          <p:nvPr/>
        </p:nvSpPr>
        <p:spPr>
          <a:xfrm>
            <a:off x="3066876" y="18725002"/>
            <a:ext cx="1308735" cy="317972"/>
          </a:xfrm>
          <a:prstGeom prst="rect">
            <a:avLst/>
          </a:prstGeom>
        </p:spPr>
        <p:txBody>
          <a:bodyPr vert="horz" wrap="square" lIns="0" tIns="11430" rIns="0" bIns="0" rtlCol="0">
            <a:spAutoFit/>
          </a:bodyPr>
          <a:lstStyle/>
          <a:p>
            <a:pPr marL="374650" marR="5080" indent="-362585">
              <a:lnSpc>
                <a:spcPct val="103299"/>
              </a:lnSpc>
              <a:spcBef>
                <a:spcPts val="90"/>
              </a:spcBef>
            </a:pPr>
            <a:r>
              <a:rPr sz="1000" b="1" spc="15" dirty="0">
                <a:solidFill>
                  <a:srgbClr val="4F6128"/>
                </a:solidFill>
                <a:latin typeface="Segoe UI"/>
                <a:cs typeface="Segoe UI"/>
              </a:rPr>
              <a:t>Abiotikus</a:t>
            </a:r>
            <a:r>
              <a:rPr sz="1000" b="1" spc="-35" dirty="0">
                <a:solidFill>
                  <a:srgbClr val="4F6128"/>
                </a:solidFill>
                <a:latin typeface="Segoe UI"/>
                <a:cs typeface="Segoe UI"/>
              </a:rPr>
              <a:t> </a:t>
            </a:r>
            <a:r>
              <a:rPr sz="1000" b="1" spc="15" dirty="0">
                <a:solidFill>
                  <a:srgbClr val="4F6128"/>
                </a:solidFill>
                <a:latin typeface="Segoe UI"/>
                <a:cs typeface="Segoe UI"/>
              </a:rPr>
              <a:t>környezeti  tényezők</a:t>
            </a:r>
            <a:endParaRPr sz="1000">
              <a:solidFill>
                <a:prstClr val="black"/>
              </a:solidFill>
              <a:latin typeface="Segoe UI"/>
              <a:cs typeface="Segoe UI"/>
            </a:endParaRPr>
          </a:p>
        </p:txBody>
      </p:sp>
      <p:grpSp>
        <p:nvGrpSpPr>
          <p:cNvPr id="310" name="object 310"/>
          <p:cNvGrpSpPr/>
          <p:nvPr/>
        </p:nvGrpSpPr>
        <p:grpSpPr>
          <a:xfrm>
            <a:off x="4680306" y="18433648"/>
            <a:ext cx="1704339" cy="725170"/>
            <a:chOff x="4254855" y="18433648"/>
            <a:chExt cx="1704339" cy="725170"/>
          </a:xfrm>
        </p:grpSpPr>
        <p:sp>
          <p:nvSpPr>
            <p:cNvPr id="311" name="object 311"/>
            <p:cNvSpPr/>
            <p:nvPr/>
          </p:nvSpPr>
          <p:spPr>
            <a:xfrm>
              <a:off x="4926184" y="18433648"/>
              <a:ext cx="107950" cy="315595"/>
            </a:xfrm>
            <a:custGeom>
              <a:avLst/>
              <a:gdLst/>
              <a:ahLst/>
              <a:cxnLst/>
              <a:rect l="l" t="t" r="r" b="b"/>
              <a:pathLst>
                <a:path w="107950" h="315594">
                  <a:moveTo>
                    <a:pt x="35785" y="207971"/>
                  </a:moveTo>
                  <a:lnTo>
                    <a:pt x="0" y="207971"/>
                  </a:lnTo>
                  <a:lnTo>
                    <a:pt x="53677" y="315326"/>
                  </a:lnTo>
                  <a:lnTo>
                    <a:pt x="98409" y="225863"/>
                  </a:lnTo>
                  <a:lnTo>
                    <a:pt x="35785" y="225863"/>
                  </a:lnTo>
                  <a:lnTo>
                    <a:pt x="35785" y="207971"/>
                  </a:lnTo>
                  <a:close/>
                </a:path>
                <a:path w="107950" h="315594">
                  <a:moveTo>
                    <a:pt x="71570" y="0"/>
                  </a:moveTo>
                  <a:lnTo>
                    <a:pt x="35785" y="0"/>
                  </a:lnTo>
                  <a:lnTo>
                    <a:pt x="35785" y="225863"/>
                  </a:lnTo>
                  <a:lnTo>
                    <a:pt x="71570" y="225863"/>
                  </a:lnTo>
                  <a:lnTo>
                    <a:pt x="71570" y="0"/>
                  </a:lnTo>
                  <a:close/>
                </a:path>
                <a:path w="107950" h="315594">
                  <a:moveTo>
                    <a:pt x="107355" y="207971"/>
                  </a:moveTo>
                  <a:lnTo>
                    <a:pt x="71570" y="207971"/>
                  </a:lnTo>
                  <a:lnTo>
                    <a:pt x="71570" y="225863"/>
                  </a:lnTo>
                  <a:lnTo>
                    <a:pt x="98409" y="225863"/>
                  </a:lnTo>
                  <a:lnTo>
                    <a:pt x="107355" y="207971"/>
                  </a:lnTo>
                  <a:close/>
                </a:path>
              </a:pathLst>
            </a:custGeom>
            <a:solidFill>
              <a:srgbClr val="4F6128"/>
            </a:solidFill>
          </p:spPr>
          <p:txBody>
            <a:bodyPr wrap="square" lIns="0" tIns="0" rIns="0" bIns="0" rtlCol="0"/>
            <a:lstStyle/>
            <a:p>
              <a:endParaRPr>
                <a:solidFill>
                  <a:prstClr val="black"/>
                </a:solidFill>
                <a:latin typeface="Calibri"/>
              </a:endParaRPr>
            </a:p>
          </p:txBody>
        </p:sp>
        <p:sp>
          <p:nvSpPr>
            <p:cNvPr id="312" name="object 312"/>
            <p:cNvSpPr/>
            <p:nvPr/>
          </p:nvSpPr>
          <p:spPr>
            <a:xfrm>
              <a:off x="4254855" y="18709200"/>
              <a:ext cx="1703731" cy="291643"/>
            </a:xfrm>
            <a:prstGeom prst="rect">
              <a:avLst/>
            </a:prstGeom>
            <a:blipFill>
              <a:blip r:embed="rId154" cstate="print"/>
              <a:stretch>
                <a:fillRect/>
              </a:stretch>
            </a:blipFill>
          </p:spPr>
          <p:txBody>
            <a:bodyPr wrap="square" lIns="0" tIns="0" rIns="0" bIns="0" rtlCol="0"/>
            <a:lstStyle/>
            <a:p>
              <a:endParaRPr>
                <a:solidFill>
                  <a:prstClr val="black"/>
                </a:solidFill>
                <a:latin typeface="Calibri"/>
              </a:endParaRPr>
            </a:p>
          </p:txBody>
        </p:sp>
        <p:sp>
          <p:nvSpPr>
            <p:cNvPr id="313" name="object 313"/>
            <p:cNvSpPr/>
            <p:nvPr/>
          </p:nvSpPr>
          <p:spPr>
            <a:xfrm>
              <a:off x="4500341" y="18866654"/>
              <a:ext cx="1174826" cy="291643"/>
            </a:xfrm>
            <a:prstGeom prst="rect">
              <a:avLst/>
            </a:prstGeom>
            <a:blipFill>
              <a:blip r:embed="rId155" cstate="print"/>
              <a:stretch>
                <a:fillRect/>
              </a:stretch>
            </a:blipFill>
          </p:spPr>
          <p:txBody>
            <a:bodyPr wrap="square" lIns="0" tIns="0" rIns="0" bIns="0" rtlCol="0"/>
            <a:lstStyle/>
            <a:p>
              <a:endParaRPr>
                <a:solidFill>
                  <a:prstClr val="black"/>
                </a:solidFill>
                <a:latin typeface="Calibri"/>
              </a:endParaRPr>
            </a:p>
          </p:txBody>
        </p:sp>
      </p:grpSp>
      <p:sp>
        <p:nvSpPr>
          <p:cNvPr id="314" name="object 314"/>
          <p:cNvSpPr txBox="1"/>
          <p:nvPr/>
        </p:nvSpPr>
        <p:spPr>
          <a:xfrm>
            <a:off x="4749612" y="18735738"/>
            <a:ext cx="1513840" cy="317972"/>
          </a:xfrm>
          <a:prstGeom prst="rect">
            <a:avLst/>
          </a:prstGeom>
        </p:spPr>
        <p:txBody>
          <a:bodyPr vert="horz" wrap="square" lIns="0" tIns="11430" rIns="0" bIns="0" rtlCol="0">
            <a:spAutoFit/>
          </a:bodyPr>
          <a:lstStyle/>
          <a:p>
            <a:pPr marL="257810" marR="5080" indent="-245745">
              <a:lnSpc>
                <a:spcPct val="103299"/>
              </a:lnSpc>
              <a:spcBef>
                <a:spcPts val="90"/>
              </a:spcBef>
            </a:pPr>
            <a:r>
              <a:rPr sz="1000" b="1" spc="15" dirty="0">
                <a:solidFill>
                  <a:srgbClr val="4F6128"/>
                </a:solidFill>
                <a:latin typeface="Segoe UI"/>
                <a:cs typeface="Segoe UI"/>
              </a:rPr>
              <a:t>Zöldfelületek és </a:t>
            </a:r>
            <a:r>
              <a:rPr sz="1000" b="1" spc="10" dirty="0">
                <a:solidFill>
                  <a:srgbClr val="4F6128"/>
                </a:solidFill>
                <a:latin typeface="Segoe UI"/>
                <a:cs typeface="Segoe UI"/>
              </a:rPr>
              <a:t>burkolt  </a:t>
            </a:r>
            <a:r>
              <a:rPr sz="1000" b="1" spc="15" dirty="0">
                <a:solidFill>
                  <a:srgbClr val="4F6128"/>
                </a:solidFill>
                <a:latin typeface="Segoe UI"/>
                <a:cs typeface="Segoe UI"/>
              </a:rPr>
              <a:t>felületek</a:t>
            </a:r>
            <a:r>
              <a:rPr sz="1000" b="1" spc="20" dirty="0">
                <a:solidFill>
                  <a:srgbClr val="4F6128"/>
                </a:solidFill>
                <a:latin typeface="Segoe UI"/>
                <a:cs typeface="Segoe UI"/>
              </a:rPr>
              <a:t> </a:t>
            </a:r>
            <a:r>
              <a:rPr sz="1000" b="1" spc="10" dirty="0">
                <a:solidFill>
                  <a:srgbClr val="4F6128"/>
                </a:solidFill>
                <a:latin typeface="Segoe UI"/>
                <a:cs typeface="Segoe UI"/>
              </a:rPr>
              <a:t>aránya</a:t>
            </a:r>
            <a:endParaRPr sz="1000">
              <a:solidFill>
                <a:prstClr val="black"/>
              </a:solidFill>
              <a:latin typeface="Segoe UI"/>
              <a:cs typeface="Segoe UI"/>
            </a:endParaRPr>
          </a:p>
        </p:txBody>
      </p:sp>
      <p:grpSp>
        <p:nvGrpSpPr>
          <p:cNvPr id="315" name="object 315"/>
          <p:cNvGrpSpPr/>
          <p:nvPr/>
        </p:nvGrpSpPr>
        <p:grpSpPr>
          <a:xfrm>
            <a:off x="547835" y="18165977"/>
            <a:ext cx="5886450" cy="318135"/>
            <a:chOff x="122385" y="18165976"/>
            <a:chExt cx="5886450" cy="318135"/>
          </a:xfrm>
        </p:grpSpPr>
        <p:sp>
          <p:nvSpPr>
            <p:cNvPr id="316" name="object 316"/>
            <p:cNvSpPr/>
            <p:nvPr/>
          </p:nvSpPr>
          <p:spPr>
            <a:xfrm>
              <a:off x="122385" y="18165976"/>
              <a:ext cx="4923679" cy="318130"/>
            </a:xfrm>
            <a:prstGeom prst="rect">
              <a:avLst/>
            </a:prstGeom>
            <a:blipFill>
              <a:blip r:embed="rId156" cstate="print"/>
              <a:stretch>
                <a:fillRect/>
              </a:stretch>
            </a:blipFill>
          </p:spPr>
          <p:txBody>
            <a:bodyPr wrap="square" lIns="0" tIns="0" rIns="0" bIns="0" rtlCol="0"/>
            <a:lstStyle/>
            <a:p>
              <a:endParaRPr>
                <a:solidFill>
                  <a:prstClr val="black"/>
                </a:solidFill>
                <a:latin typeface="Calibri"/>
              </a:endParaRPr>
            </a:p>
          </p:txBody>
        </p:sp>
        <p:sp>
          <p:nvSpPr>
            <p:cNvPr id="317" name="object 317"/>
            <p:cNvSpPr/>
            <p:nvPr/>
          </p:nvSpPr>
          <p:spPr>
            <a:xfrm>
              <a:off x="4856760" y="18165976"/>
              <a:ext cx="1151924" cy="318130"/>
            </a:xfrm>
            <a:prstGeom prst="rect">
              <a:avLst/>
            </a:prstGeom>
            <a:blipFill>
              <a:blip r:embed="rId157" cstate="print"/>
              <a:stretch>
                <a:fillRect/>
              </a:stretch>
            </a:blipFill>
          </p:spPr>
          <p:txBody>
            <a:bodyPr wrap="square" lIns="0" tIns="0" rIns="0" bIns="0" rtlCol="0"/>
            <a:lstStyle/>
            <a:p>
              <a:endParaRPr>
                <a:solidFill>
                  <a:prstClr val="black"/>
                </a:solidFill>
                <a:latin typeface="Calibri"/>
              </a:endParaRPr>
            </a:p>
          </p:txBody>
        </p:sp>
      </p:grpSp>
      <p:sp>
        <p:nvSpPr>
          <p:cNvPr id="318" name="object 318"/>
          <p:cNvSpPr txBox="1"/>
          <p:nvPr/>
        </p:nvSpPr>
        <p:spPr>
          <a:xfrm>
            <a:off x="624741" y="17388606"/>
            <a:ext cx="5722620" cy="999490"/>
          </a:xfrm>
          <a:prstGeom prst="rect">
            <a:avLst/>
          </a:prstGeom>
        </p:spPr>
        <p:txBody>
          <a:bodyPr vert="horz" wrap="square" lIns="0" tIns="25400" rIns="0" bIns="0" rtlCol="0">
            <a:spAutoFit/>
          </a:bodyPr>
          <a:lstStyle/>
          <a:p>
            <a:pPr marL="21590" marR="42545" algn="just">
              <a:lnSpc>
                <a:spcPct val="94600"/>
              </a:lnSpc>
              <a:spcBef>
                <a:spcPts val="200"/>
              </a:spcBef>
            </a:pPr>
            <a:r>
              <a:rPr sz="1200" b="1" i="1" spc="10" dirty="0">
                <a:solidFill>
                  <a:srgbClr val="4F6128"/>
                </a:solidFill>
                <a:latin typeface="Calibri"/>
                <a:cs typeface="Calibri"/>
              </a:rPr>
              <a:t>A </a:t>
            </a:r>
            <a:r>
              <a:rPr sz="1200" b="1" i="1" spc="-10" dirty="0">
                <a:solidFill>
                  <a:srgbClr val="4F6128"/>
                </a:solidFill>
                <a:latin typeface="Calibri"/>
                <a:cs typeface="Calibri"/>
              </a:rPr>
              <a:t>két </a:t>
            </a:r>
            <a:r>
              <a:rPr sz="1200" b="1" i="1" spc="-5" dirty="0">
                <a:solidFill>
                  <a:srgbClr val="4F6128"/>
                </a:solidFill>
                <a:latin typeface="Calibri"/>
                <a:cs typeface="Calibri"/>
              </a:rPr>
              <a:t>kertet </a:t>
            </a:r>
            <a:r>
              <a:rPr sz="1200" b="1" i="1" dirty="0">
                <a:solidFill>
                  <a:srgbClr val="4F6128"/>
                </a:solidFill>
                <a:latin typeface="Calibri"/>
                <a:cs typeface="Calibri"/>
              </a:rPr>
              <a:t>központnak </a:t>
            </a:r>
            <a:r>
              <a:rPr sz="1200" b="1" i="1" spc="5" dirty="0">
                <a:solidFill>
                  <a:srgbClr val="4F6128"/>
                </a:solidFill>
                <a:latin typeface="Calibri"/>
                <a:cs typeface="Calibri"/>
              </a:rPr>
              <a:t>kijelölve</a:t>
            </a:r>
            <a:r>
              <a:rPr sz="1200" b="1" i="1" spc="280" dirty="0">
                <a:solidFill>
                  <a:srgbClr val="4F6128"/>
                </a:solidFill>
                <a:latin typeface="Calibri"/>
                <a:cs typeface="Calibri"/>
              </a:rPr>
              <a:t> </a:t>
            </a:r>
            <a:r>
              <a:rPr sz="1200" b="1" i="1" spc="5" dirty="0">
                <a:solidFill>
                  <a:srgbClr val="4F6128"/>
                </a:solidFill>
                <a:latin typeface="Calibri"/>
                <a:cs typeface="Calibri"/>
              </a:rPr>
              <a:t>láthatóvá </a:t>
            </a:r>
            <a:r>
              <a:rPr sz="1200" b="1" i="1" dirty="0">
                <a:solidFill>
                  <a:srgbClr val="4F6128"/>
                </a:solidFill>
                <a:latin typeface="Calibri"/>
                <a:cs typeface="Calibri"/>
              </a:rPr>
              <a:t>válik, </a:t>
            </a:r>
            <a:r>
              <a:rPr sz="1200" b="1" i="1" spc="5" dirty="0">
                <a:solidFill>
                  <a:srgbClr val="4F6128"/>
                </a:solidFill>
                <a:latin typeface="Calibri"/>
                <a:cs typeface="Calibri"/>
              </a:rPr>
              <a:t>hogy </a:t>
            </a:r>
            <a:r>
              <a:rPr sz="1200" b="1" i="1" spc="10" dirty="0">
                <a:solidFill>
                  <a:srgbClr val="4F6128"/>
                </a:solidFill>
                <a:latin typeface="Calibri"/>
                <a:cs typeface="Calibri"/>
              </a:rPr>
              <a:t>a </a:t>
            </a:r>
            <a:r>
              <a:rPr sz="1200" b="1" i="1" dirty="0">
                <a:solidFill>
                  <a:srgbClr val="4F6128"/>
                </a:solidFill>
                <a:latin typeface="Calibri"/>
                <a:cs typeface="Calibri"/>
              </a:rPr>
              <a:t>Füvészkert esetében </a:t>
            </a:r>
            <a:r>
              <a:rPr sz="1200" b="1" i="1" spc="10" dirty="0">
                <a:solidFill>
                  <a:srgbClr val="4F6128"/>
                </a:solidFill>
                <a:latin typeface="Calibri"/>
                <a:cs typeface="Calibri"/>
              </a:rPr>
              <a:t>a  </a:t>
            </a:r>
            <a:r>
              <a:rPr sz="1200" b="1" i="1" spc="5" dirty="0">
                <a:solidFill>
                  <a:srgbClr val="4F6128"/>
                </a:solidFill>
                <a:latin typeface="Calibri"/>
                <a:cs typeface="Calibri"/>
              </a:rPr>
              <a:t>nagyobb összefüggő </a:t>
            </a:r>
            <a:r>
              <a:rPr sz="1200" b="1" i="1" dirty="0">
                <a:solidFill>
                  <a:srgbClr val="4F6128"/>
                </a:solidFill>
                <a:latin typeface="Calibri"/>
                <a:cs typeface="Calibri"/>
              </a:rPr>
              <a:t>zöldfelületek </a:t>
            </a:r>
            <a:r>
              <a:rPr sz="1200" b="1" i="1" spc="10" dirty="0">
                <a:solidFill>
                  <a:srgbClr val="4F6128"/>
                </a:solidFill>
                <a:latin typeface="Calibri"/>
                <a:cs typeface="Calibri"/>
              </a:rPr>
              <a:t>a </a:t>
            </a:r>
            <a:r>
              <a:rPr sz="1200" b="1" i="1" spc="-5" dirty="0">
                <a:solidFill>
                  <a:srgbClr val="4F6128"/>
                </a:solidFill>
                <a:latin typeface="Calibri"/>
                <a:cs typeface="Calibri"/>
              </a:rPr>
              <a:t>környékén </a:t>
            </a:r>
            <a:r>
              <a:rPr sz="1200" b="1" i="1" spc="5" dirty="0">
                <a:solidFill>
                  <a:srgbClr val="4F6128"/>
                </a:solidFill>
                <a:latin typeface="Calibri"/>
                <a:cs typeface="Calibri"/>
              </a:rPr>
              <a:t>(ahol várhatóan több</a:t>
            </a:r>
            <a:r>
              <a:rPr sz="1200" b="1" i="1" spc="280" dirty="0">
                <a:solidFill>
                  <a:srgbClr val="4F6128"/>
                </a:solidFill>
                <a:latin typeface="Calibri"/>
                <a:cs typeface="Calibri"/>
              </a:rPr>
              <a:t> </a:t>
            </a:r>
            <a:r>
              <a:rPr sz="1200" b="1" i="1" spc="10" dirty="0">
                <a:solidFill>
                  <a:srgbClr val="4F6128"/>
                </a:solidFill>
                <a:latin typeface="Calibri"/>
                <a:cs typeface="Calibri"/>
              </a:rPr>
              <a:t>a </a:t>
            </a:r>
            <a:r>
              <a:rPr sz="1200" b="1" i="1" dirty="0">
                <a:solidFill>
                  <a:srgbClr val="4F6128"/>
                </a:solidFill>
                <a:latin typeface="Calibri"/>
                <a:cs typeface="Calibri"/>
              </a:rPr>
              <a:t>táplálék  </a:t>
            </a:r>
            <a:r>
              <a:rPr sz="1200" b="1" i="1" spc="5" dirty="0">
                <a:solidFill>
                  <a:srgbClr val="4F6128"/>
                </a:solidFill>
                <a:latin typeface="Calibri"/>
                <a:cs typeface="Calibri"/>
              </a:rPr>
              <a:t>rovaroknak</a:t>
            </a:r>
            <a:r>
              <a:rPr sz="1200" b="1" i="1" spc="280" dirty="0">
                <a:solidFill>
                  <a:srgbClr val="4F6128"/>
                </a:solidFill>
                <a:latin typeface="Calibri"/>
                <a:cs typeface="Calibri"/>
              </a:rPr>
              <a:t> </a:t>
            </a:r>
            <a:r>
              <a:rPr sz="1200" b="1" i="1" spc="5" dirty="0">
                <a:solidFill>
                  <a:srgbClr val="4F6128"/>
                </a:solidFill>
                <a:latin typeface="Calibri"/>
                <a:cs typeface="Calibri"/>
              </a:rPr>
              <a:t>-  </a:t>
            </a:r>
            <a:r>
              <a:rPr sz="1200" b="1" i="1" dirty="0">
                <a:solidFill>
                  <a:srgbClr val="4F6128"/>
                </a:solidFill>
                <a:latin typeface="Calibri"/>
                <a:cs typeface="Calibri"/>
              </a:rPr>
              <a:t>fehér nyíl) </a:t>
            </a:r>
            <a:r>
              <a:rPr sz="1200" b="1" i="1" spc="10" dirty="0">
                <a:solidFill>
                  <a:srgbClr val="4F6128"/>
                </a:solidFill>
                <a:latin typeface="Calibri"/>
                <a:cs typeface="Calibri"/>
              </a:rPr>
              <a:t>csak </a:t>
            </a:r>
            <a:r>
              <a:rPr sz="1200" b="1" i="1" spc="5" dirty="0">
                <a:solidFill>
                  <a:srgbClr val="4F6128"/>
                </a:solidFill>
                <a:latin typeface="Calibri"/>
                <a:cs typeface="Calibri"/>
              </a:rPr>
              <a:t>részben  </a:t>
            </a:r>
            <a:r>
              <a:rPr sz="1200" b="1" i="1" dirty="0">
                <a:solidFill>
                  <a:srgbClr val="4F6128"/>
                </a:solidFill>
                <a:latin typeface="Calibri"/>
                <a:cs typeface="Calibri"/>
              </a:rPr>
              <a:t>elérhetőek, </a:t>
            </a:r>
            <a:r>
              <a:rPr sz="1200" b="1" i="1" spc="10" dirty="0">
                <a:solidFill>
                  <a:srgbClr val="4F6128"/>
                </a:solidFill>
                <a:latin typeface="Calibri"/>
                <a:cs typeface="Calibri"/>
              </a:rPr>
              <a:t>míg az </a:t>
            </a:r>
            <a:r>
              <a:rPr sz="1200" b="1" i="1" spc="5" dirty="0">
                <a:solidFill>
                  <a:srgbClr val="4F6128"/>
                </a:solidFill>
                <a:latin typeface="Calibri"/>
                <a:cs typeface="Calibri"/>
              </a:rPr>
              <a:t>egri  </a:t>
            </a:r>
            <a:r>
              <a:rPr sz="1200" b="1" i="1" spc="-5" dirty="0">
                <a:solidFill>
                  <a:srgbClr val="4F6128"/>
                </a:solidFill>
                <a:latin typeface="Calibri"/>
                <a:cs typeface="Calibri"/>
              </a:rPr>
              <a:t>kert </a:t>
            </a:r>
            <a:r>
              <a:rPr sz="1200" b="1" i="1" spc="10" dirty="0">
                <a:solidFill>
                  <a:srgbClr val="4F6128"/>
                </a:solidFill>
                <a:latin typeface="Calibri"/>
                <a:cs typeface="Calibri"/>
              </a:rPr>
              <a:t>a </a:t>
            </a:r>
            <a:r>
              <a:rPr sz="1200" b="1" i="1" dirty="0">
                <a:solidFill>
                  <a:srgbClr val="4F6128"/>
                </a:solidFill>
                <a:latin typeface="Calibri"/>
                <a:cs typeface="Calibri"/>
              </a:rPr>
              <a:t>rurális  </a:t>
            </a:r>
            <a:r>
              <a:rPr sz="1200" b="1" i="1" spc="5" dirty="0">
                <a:solidFill>
                  <a:srgbClr val="4F6128"/>
                </a:solidFill>
                <a:latin typeface="Calibri"/>
                <a:cs typeface="Calibri"/>
              </a:rPr>
              <a:t>mezőgazdasági </a:t>
            </a:r>
            <a:r>
              <a:rPr sz="1200" b="1" i="1" dirty="0">
                <a:solidFill>
                  <a:srgbClr val="4F6128"/>
                </a:solidFill>
                <a:latin typeface="Calibri"/>
                <a:cs typeface="Calibri"/>
              </a:rPr>
              <a:t>területeket </a:t>
            </a:r>
            <a:r>
              <a:rPr sz="1200" b="1" i="1" spc="5" dirty="0">
                <a:solidFill>
                  <a:srgbClr val="4F6128"/>
                </a:solidFill>
                <a:latin typeface="Calibri"/>
                <a:cs typeface="Calibri"/>
              </a:rPr>
              <a:t>jobban </a:t>
            </a:r>
            <a:r>
              <a:rPr sz="1200" b="1" i="1" dirty="0">
                <a:solidFill>
                  <a:srgbClr val="4F6128"/>
                </a:solidFill>
                <a:latin typeface="Calibri"/>
                <a:cs typeface="Calibri"/>
              </a:rPr>
              <a:t>összekapcsolja </a:t>
            </a:r>
            <a:r>
              <a:rPr sz="1200" b="1" i="1" spc="10" dirty="0">
                <a:solidFill>
                  <a:srgbClr val="4F6128"/>
                </a:solidFill>
                <a:latin typeface="Calibri"/>
                <a:cs typeface="Calibri"/>
              </a:rPr>
              <a:t>a</a:t>
            </a:r>
            <a:r>
              <a:rPr sz="1200" b="1" i="1" spc="-20" dirty="0">
                <a:solidFill>
                  <a:srgbClr val="4F6128"/>
                </a:solidFill>
                <a:latin typeface="Calibri"/>
                <a:cs typeface="Calibri"/>
              </a:rPr>
              <a:t> </a:t>
            </a:r>
            <a:r>
              <a:rPr sz="1200" b="1" i="1" spc="5" dirty="0">
                <a:solidFill>
                  <a:srgbClr val="4F6128"/>
                </a:solidFill>
                <a:latin typeface="Calibri"/>
                <a:cs typeface="Calibri"/>
              </a:rPr>
              <a:t>várossal.</a:t>
            </a:r>
            <a:endParaRPr sz="1200">
              <a:solidFill>
                <a:prstClr val="black"/>
              </a:solidFill>
              <a:latin typeface="Calibri"/>
              <a:cs typeface="Calibri"/>
            </a:endParaRPr>
          </a:p>
          <a:p>
            <a:pPr marL="12700" algn="just">
              <a:spcBef>
                <a:spcPts val="795"/>
              </a:spcBef>
            </a:pPr>
            <a:r>
              <a:rPr sz="1100" b="1" i="1" spc="15" dirty="0">
                <a:solidFill>
                  <a:srgbClr val="4F6128"/>
                </a:solidFill>
                <a:latin typeface="Calibri"/>
                <a:cs typeface="Calibri"/>
              </a:rPr>
              <a:t>A </a:t>
            </a:r>
            <a:r>
              <a:rPr sz="1100" b="1" i="1" dirty="0">
                <a:solidFill>
                  <a:srgbClr val="4F6128"/>
                </a:solidFill>
                <a:latin typeface="Calibri"/>
                <a:cs typeface="Calibri"/>
              </a:rPr>
              <a:t>kertek </a:t>
            </a:r>
            <a:r>
              <a:rPr sz="1100" b="1" i="1" spc="5" dirty="0">
                <a:solidFill>
                  <a:srgbClr val="4F6128"/>
                </a:solidFill>
                <a:latin typeface="Calibri"/>
                <a:cs typeface="Calibri"/>
              </a:rPr>
              <a:t>és </a:t>
            </a:r>
            <a:r>
              <a:rPr sz="1100" b="1" i="1" spc="10" dirty="0">
                <a:solidFill>
                  <a:srgbClr val="4F6128"/>
                </a:solidFill>
                <a:latin typeface="Calibri"/>
                <a:cs typeface="Calibri"/>
              </a:rPr>
              <a:t>a </a:t>
            </a:r>
            <a:r>
              <a:rPr sz="1100" b="1" i="1" spc="5" dirty="0">
                <a:solidFill>
                  <a:srgbClr val="4F6128"/>
                </a:solidFill>
                <a:latin typeface="Calibri"/>
                <a:cs typeface="Calibri"/>
              </a:rPr>
              <a:t>többi városi </a:t>
            </a:r>
            <a:r>
              <a:rPr sz="1100" b="1" i="1" dirty="0">
                <a:solidFill>
                  <a:srgbClr val="4F6128"/>
                </a:solidFill>
                <a:latin typeface="Calibri"/>
                <a:cs typeface="Calibri"/>
              </a:rPr>
              <a:t>zöld területeken </a:t>
            </a:r>
            <a:r>
              <a:rPr sz="1100" b="1" i="1" spc="10" dirty="0">
                <a:solidFill>
                  <a:srgbClr val="4F6128"/>
                </a:solidFill>
                <a:latin typeface="Calibri"/>
                <a:cs typeface="Calibri"/>
              </a:rPr>
              <a:t>a beporzók </a:t>
            </a:r>
            <a:r>
              <a:rPr sz="1100" b="1" i="1" dirty="0">
                <a:solidFill>
                  <a:srgbClr val="4F6128"/>
                </a:solidFill>
                <a:latin typeface="Calibri"/>
                <a:cs typeface="Calibri"/>
              </a:rPr>
              <a:t>jelenlétét </a:t>
            </a:r>
            <a:r>
              <a:rPr sz="1100" b="1" i="1" spc="5" dirty="0">
                <a:solidFill>
                  <a:srgbClr val="4F6128"/>
                </a:solidFill>
                <a:latin typeface="Calibri"/>
                <a:cs typeface="Calibri"/>
              </a:rPr>
              <a:t>számos </a:t>
            </a:r>
            <a:r>
              <a:rPr sz="1100" b="1" i="1" dirty="0">
                <a:solidFill>
                  <a:srgbClr val="4F6128"/>
                </a:solidFill>
                <a:latin typeface="Calibri"/>
                <a:cs typeface="Calibri"/>
              </a:rPr>
              <a:t>tényező</a:t>
            </a:r>
            <a:r>
              <a:rPr sz="1100" b="1" i="1" spc="40" dirty="0">
                <a:solidFill>
                  <a:srgbClr val="4F6128"/>
                </a:solidFill>
                <a:latin typeface="Calibri"/>
                <a:cs typeface="Calibri"/>
              </a:rPr>
              <a:t> </a:t>
            </a:r>
            <a:r>
              <a:rPr sz="1100" b="1" i="1" spc="5" dirty="0">
                <a:solidFill>
                  <a:srgbClr val="4F6128"/>
                </a:solidFill>
                <a:latin typeface="Calibri"/>
                <a:cs typeface="Calibri"/>
              </a:rPr>
              <a:t>befolyásolhatja:</a:t>
            </a:r>
            <a:endParaRPr sz="1100">
              <a:solidFill>
                <a:prstClr val="black"/>
              </a:solidFill>
              <a:latin typeface="Calibri"/>
              <a:cs typeface="Calibri"/>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425451" y="1"/>
            <a:ext cx="14220181" cy="2010409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982233" y="19378131"/>
            <a:ext cx="3446779" cy="591185"/>
          </a:xfrm>
          <a:prstGeom prst="rect">
            <a:avLst/>
          </a:prstGeom>
        </p:spPr>
        <p:txBody>
          <a:bodyPr vert="horz" wrap="square" lIns="0" tIns="66675" rIns="0" bIns="0" rtlCol="0">
            <a:spAutoFit/>
          </a:bodyPr>
          <a:lstStyle/>
          <a:p>
            <a:pPr algn="ctr">
              <a:spcBef>
                <a:spcPts val="525"/>
              </a:spcBef>
            </a:pPr>
            <a:r>
              <a:rPr sz="1500" b="1" spc="50" dirty="0">
                <a:solidFill>
                  <a:srgbClr val="84754E"/>
                </a:solidFill>
                <a:latin typeface="Segoe UI"/>
                <a:cs typeface="Segoe UI"/>
              </a:rPr>
              <a:t>X. </a:t>
            </a:r>
            <a:r>
              <a:rPr sz="1500" b="1" spc="45" dirty="0">
                <a:solidFill>
                  <a:srgbClr val="84754E"/>
                </a:solidFill>
                <a:latin typeface="Segoe UI"/>
                <a:cs typeface="Segoe UI"/>
              </a:rPr>
              <a:t>Magyar </a:t>
            </a:r>
            <a:r>
              <a:rPr sz="1500" b="1" spc="35" dirty="0">
                <a:solidFill>
                  <a:srgbClr val="84754E"/>
                </a:solidFill>
                <a:latin typeface="Segoe UI"/>
                <a:cs typeface="Segoe UI"/>
              </a:rPr>
              <a:t>Tájökológiai</a:t>
            </a:r>
            <a:r>
              <a:rPr sz="1500" b="1" spc="210" dirty="0">
                <a:solidFill>
                  <a:srgbClr val="84754E"/>
                </a:solidFill>
                <a:latin typeface="Segoe UI"/>
                <a:cs typeface="Segoe UI"/>
              </a:rPr>
              <a:t> </a:t>
            </a:r>
            <a:r>
              <a:rPr sz="1500" b="1" spc="45" dirty="0">
                <a:solidFill>
                  <a:srgbClr val="84754E"/>
                </a:solidFill>
                <a:latin typeface="Segoe UI"/>
                <a:cs typeface="Segoe UI"/>
              </a:rPr>
              <a:t>Konferencia</a:t>
            </a:r>
            <a:endParaRPr sz="1500">
              <a:solidFill>
                <a:prstClr val="black"/>
              </a:solidFill>
              <a:latin typeface="Segoe UI"/>
              <a:cs typeface="Segoe UI"/>
            </a:endParaRPr>
          </a:p>
          <a:p>
            <a:pPr marL="16510" algn="ctr">
              <a:spcBef>
                <a:spcPts val="425"/>
              </a:spcBef>
            </a:pPr>
            <a:r>
              <a:rPr sz="1500" b="1" spc="-20" dirty="0">
                <a:solidFill>
                  <a:srgbClr val="84754E"/>
                </a:solidFill>
                <a:latin typeface="Segoe UI"/>
                <a:cs typeface="Segoe UI"/>
              </a:rPr>
              <a:t>2024. </a:t>
            </a:r>
            <a:r>
              <a:rPr sz="1500" b="1" spc="-25" dirty="0">
                <a:solidFill>
                  <a:srgbClr val="84754E"/>
                </a:solidFill>
                <a:latin typeface="Segoe UI"/>
                <a:cs typeface="Segoe UI"/>
              </a:rPr>
              <a:t>Szeptember</a:t>
            </a:r>
            <a:r>
              <a:rPr sz="1500" b="1" spc="-120" dirty="0">
                <a:solidFill>
                  <a:srgbClr val="84754E"/>
                </a:solidFill>
                <a:latin typeface="Segoe UI"/>
                <a:cs typeface="Segoe UI"/>
              </a:rPr>
              <a:t> </a:t>
            </a:r>
            <a:r>
              <a:rPr sz="1500" b="1" spc="-20" dirty="0">
                <a:solidFill>
                  <a:srgbClr val="84754E"/>
                </a:solidFill>
                <a:latin typeface="Segoe UI"/>
                <a:cs typeface="Segoe UI"/>
              </a:rPr>
              <a:t>5-6.</a:t>
            </a:r>
            <a:endParaRPr sz="1500">
              <a:solidFill>
                <a:prstClr val="black"/>
              </a:solidFill>
              <a:latin typeface="Segoe UI"/>
              <a:cs typeface="Segoe UI"/>
            </a:endParaRPr>
          </a:p>
        </p:txBody>
      </p:sp>
      <p:sp>
        <p:nvSpPr>
          <p:cNvPr id="3" name="object 3"/>
          <p:cNvSpPr txBox="1"/>
          <p:nvPr/>
        </p:nvSpPr>
        <p:spPr>
          <a:xfrm>
            <a:off x="669973" y="6203479"/>
            <a:ext cx="6578600" cy="1056640"/>
          </a:xfrm>
          <a:prstGeom prst="rect">
            <a:avLst/>
          </a:prstGeom>
        </p:spPr>
        <p:txBody>
          <a:bodyPr vert="horz" wrap="square" lIns="0" tIns="12065" rIns="0" bIns="0" rtlCol="0">
            <a:spAutoFit/>
          </a:bodyPr>
          <a:lstStyle/>
          <a:p>
            <a:pPr marL="128270" marR="121285" algn="ctr">
              <a:lnSpc>
                <a:spcPct val="102499"/>
              </a:lnSpc>
              <a:spcBef>
                <a:spcPts val="95"/>
              </a:spcBef>
            </a:pPr>
            <a:r>
              <a:rPr sz="1100" b="1" i="1" spc="15" dirty="0">
                <a:solidFill>
                  <a:srgbClr val="4F6128"/>
                </a:solidFill>
                <a:latin typeface="Calibri"/>
                <a:cs typeface="Calibri"/>
              </a:rPr>
              <a:t>A </a:t>
            </a:r>
            <a:r>
              <a:rPr sz="1100" b="1" i="1" dirty="0">
                <a:solidFill>
                  <a:srgbClr val="4F6128"/>
                </a:solidFill>
                <a:latin typeface="Calibri"/>
                <a:cs typeface="Calibri"/>
              </a:rPr>
              <a:t>kertek </a:t>
            </a:r>
            <a:r>
              <a:rPr sz="1100" b="1" i="1" spc="10" dirty="0">
                <a:solidFill>
                  <a:srgbClr val="4F6128"/>
                </a:solidFill>
                <a:latin typeface="Calibri"/>
                <a:cs typeface="Calibri"/>
              </a:rPr>
              <a:t>a </a:t>
            </a:r>
            <a:r>
              <a:rPr sz="1100" b="1" i="1" spc="5" dirty="0">
                <a:solidFill>
                  <a:srgbClr val="4F6128"/>
                </a:solidFill>
                <a:latin typeface="Calibri"/>
                <a:cs typeface="Calibri"/>
              </a:rPr>
              <a:t>létesülésük időszakában </a:t>
            </a:r>
            <a:r>
              <a:rPr sz="1100" b="1" i="1" spc="10" dirty="0">
                <a:solidFill>
                  <a:srgbClr val="4F6128"/>
                </a:solidFill>
                <a:latin typeface="Calibri"/>
                <a:cs typeface="Calibri"/>
              </a:rPr>
              <a:t>a </a:t>
            </a:r>
            <a:r>
              <a:rPr sz="1100" b="1" i="1" spc="5" dirty="0">
                <a:solidFill>
                  <a:srgbClr val="4F6128"/>
                </a:solidFill>
                <a:latin typeface="Calibri"/>
                <a:cs typeface="Calibri"/>
              </a:rPr>
              <a:t>település </a:t>
            </a:r>
            <a:r>
              <a:rPr sz="1100" b="1" i="1" spc="10" dirty="0">
                <a:solidFill>
                  <a:srgbClr val="4F6128"/>
                </a:solidFill>
                <a:latin typeface="Calibri"/>
                <a:cs typeface="Calibri"/>
              </a:rPr>
              <a:t>határában </a:t>
            </a:r>
            <a:r>
              <a:rPr sz="1100" b="1" i="1" dirty="0">
                <a:solidFill>
                  <a:srgbClr val="4F6128"/>
                </a:solidFill>
                <a:latin typeface="Calibri"/>
                <a:cs typeface="Calibri"/>
              </a:rPr>
              <a:t>helyezkedtek </a:t>
            </a:r>
            <a:r>
              <a:rPr sz="1100" b="1" i="1" spc="5" dirty="0">
                <a:solidFill>
                  <a:srgbClr val="4F6128"/>
                </a:solidFill>
                <a:latin typeface="Calibri"/>
                <a:cs typeface="Calibri"/>
              </a:rPr>
              <a:t>el, </a:t>
            </a:r>
            <a:r>
              <a:rPr sz="1100" b="1" i="1" spc="10" dirty="0">
                <a:solidFill>
                  <a:srgbClr val="4F6128"/>
                </a:solidFill>
                <a:latin typeface="Calibri"/>
                <a:cs typeface="Calibri"/>
              </a:rPr>
              <a:t>azonban a </a:t>
            </a:r>
            <a:r>
              <a:rPr sz="1100" b="1" i="1" spc="5" dirty="0">
                <a:solidFill>
                  <a:srgbClr val="4F6128"/>
                </a:solidFill>
                <a:latin typeface="Calibri"/>
                <a:cs typeface="Calibri"/>
              </a:rPr>
              <a:t>település fejlődésével  </a:t>
            </a:r>
            <a:r>
              <a:rPr sz="1100" b="1" i="1" dirty="0">
                <a:solidFill>
                  <a:srgbClr val="4F6128"/>
                </a:solidFill>
                <a:latin typeface="Calibri"/>
                <a:cs typeface="Calibri"/>
              </a:rPr>
              <a:t>fokozatos </a:t>
            </a:r>
            <a:r>
              <a:rPr sz="1100" b="1" i="1" spc="5" dirty="0">
                <a:solidFill>
                  <a:srgbClr val="4F6128"/>
                </a:solidFill>
                <a:latin typeface="Calibri"/>
                <a:cs typeface="Calibri"/>
              </a:rPr>
              <a:t>körbeépülés jellemzi </a:t>
            </a:r>
            <a:r>
              <a:rPr sz="1100" b="1" i="1" dirty="0">
                <a:solidFill>
                  <a:srgbClr val="4F6128"/>
                </a:solidFill>
                <a:latin typeface="Calibri"/>
                <a:cs typeface="Calibri"/>
              </a:rPr>
              <a:t>őket. </a:t>
            </a:r>
            <a:r>
              <a:rPr sz="1100" b="1" i="1" spc="15" dirty="0">
                <a:solidFill>
                  <a:srgbClr val="4F6128"/>
                </a:solidFill>
                <a:latin typeface="Calibri"/>
                <a:cs typeface="Calibri"/>
              </a:rPr>
              <a:t>A </a:t>
            </a:r>
            <a:r>
              <a:rPr sz="1100" b="1" i="1" dirty="0">
                <a:solidFill>
                  <a:srgbClr val="4F6128"/>
                </a:solidFill>
                <a:latin typeface="Calibri"/>
                <a:cs typeface="Calibri"/>
              </a:rPr>
              <a:t>Füvészkert </a:t>
            </a:r>
            <a:r>
              <a:rPr sz="1100" b="1" i="1" spc="5" dirty="0">
                <a:solidFill>
                  <a:srgbClr val="4F6128"/>
                </a:solidFill>
                <a:latin typeface="Calibri"/>
                <a:cs typeface="Calibri"/>
              </a:rPr>
              <a:t>esetében részleges területvesztés is </a:t>
            </a:r>
            <a:r>
              <a:rPr sz="1100" b="1" i="1" spc="10" dirty="0">
                <a:solidFill>
                  <a:srgbClr val="4F6128"/>
                </a:solidFill>
                <a:latin typeface="Calibri"/>
                <a:cs typeface="Calibri"/>
              </a:rPr>
              <a:t>megfigyelhető a  </a:t>
            </a:r>
            <a:r>
              <a:rPr sz="1100" b="1" i="1" spc="5" dirty="0">
                <a:solidFill>
                  <a:srgbClr val="4F6128"/>
                </a:solidFill>
                <a:latin typeface="Calibri"/>
                <a:cs typeface="Calibri"/>
              </a:rPr>
              <a:t>városfejlesztés </a:t>
            </a:r>
            <a:r>
              <a:rPr sz="1100" b="1" i="1" spc="10" dirty="0">
                <a:solidFill>
                  <a:srgbClr val="4F6128"/>
                </a:solidFill>
                <a:latin typeface="Calibri"/>
                <a:cs typeface="Calibri"/>
              </a:rPr>
              <a:t>során. </a:t>
            </a:r>
            <a:r>
              <a:rPr sz="1100" b="1" i="1" spc="15" dirty="0">
                <a:solidFill>
                  <a:srgbClr val="4F6128"/>
                </a:solidFill>
                <a:latin typeface="Calibri"/>
                <a:cs typeface="Calibri"/>
              </a:rPr>
              <a:t>A </a:t>
            </a:r>
            <a:r>
              <a:rPr sz="1100" b="1" i="1" dirty="0">
                <a:solidFill>
                  <a:srgbClr val="4F6128"/>
                </a:solidFill>
                <a:latin typeface="Calibri"/>
                <a:cs typeface="Calibri"/>
              </a:rPr>
              <a:t>Füvészkert </a:t>
            </a:r>
            <a:r>
              <a:rPr sz="1100" b="1" i="1" spc="5" dirty="0">
                <a:solidFill>
                  <a:srgbClr val="4F6128"/>
                </a:solidFill>
                <a:latin typeface="Calibri"/>
                <a:cs typeface="Calibri"/>
              </a:rPr>
              <a:t>ebben </a:t>
            </a:r>
            <a:r>
              <a:rPr sz="1100" b="1" i="1" spc="10" dirty="0">
                <a:solidFill>
                  <a:srgbClr val="4F6128"/>
                </a:solidFill>
                <a:latin typeface="Calibri"/>
                <a:cs typeface="Calibri"/>
              </a:rPr>
              <a:t>a </a:t>
            </a:r>
            <a:r>
              <a:rPr sz="1100" b="1" i="1" spc="5" dirty="0">
                <a:solidFill>
                  <a:srgbClr val="4F6128"/>
                </a:solidFill>
                <a:latin typeface="Calibri"/>
                <a:cs typeface="Calibri"/>
              </a:rPr>
              <a:t>fejlődési </a:t>
            </a:r>
            <a:r>
              <a:rPr sz="1100" b="1" i="1" spc="10" dirty="0">
                <a:solidFill>
                  <a:srgbClr val="4F6128"/>
                </a:solidFill>
                <a:latin typeface="Calibri"/>
                <a:cs typeface="Calibri"/>
              </a:rPr>
              <a:t>folyamatban </a:t>
            </a:r>
            <a:r>
              <a:rPr sz="1100" b="1" i="1" spc="15" dirty="0">
                <a:solidFill>
                  <a:srgbClr val="4F6128"/>
                </a:solidFill>
                <a:latin typeface="Calibri"/>
                <a:cs typeface="Calibri"/>
              </a:rPr>
              <a:t>már </a:t>
            </a:r>
            <a:r>
              <a:rPr sz="1100" b="1" i="1" spc="5" dirty="0">
                <a:solidFill>
                  <a:srgbClr val="4F6128"/>
                </a:solidFill>
                <a:latin typeface="Calibri"/>
                <a:cs typeface="Calibri"/>
              </a:rPr>
              <a:t>teljesen körbeépült, </a:t>
            </a:r>
            <a:r>
              <a:rPr sz="1100" b="1" i="1" spc="10" dirty="0">
                <a:solidFill>
                  <a:srgbClr val="4F6128"/>
                </a:solidFill>
                <a:latin typeface="Calibri"/>
                <a:cs typeface="Calibri"/>
              </a:rPr>
              <a:t>míg az</a:t>
            </a:r>
            <a:r>
              <a:rPr sz="1100" b="1" i="1" spc="-75" dirty="0">
                <a:solidFill>
                  <a:srgbClr val="4F6128"/>
                </a:solidFill>
                <a:latin typeface="Calibri"/>
                <a:cs typeface="Calibri"/>
              </a:rPr>
              <a:t> </a:t>
            </a:r>
            <a:r>
              <a:rPr sz="1100" b="1" i="1" spc="5" dirty="0">
                <a:solidFill>
                  <a:srgbClr val="4F6128"/>
                </a:solidFill>
                <a:latin typeface="Calibri"/>
                <a:cs typeface="Calibri"/>
              </a:rPr>
              <a:t>egri</a:t>
            </a:r>
            <a:endParaRPr sz="1100">
              <a:solidFill>
                <a:prstClr val="black"/>
              </a:solidFill>
              <a:latin typeface="Calibri"/>
              <a:cs typeface="Calibri"/>
            </a:endParaRPr>
          </a:p>
          <a:p>
            <a:pPr marL="12700" marR="5080" indent="-1905" algn="ctr">
              <a:lnSpc>
                <a:spcPct val="102499"/>
              </a:lnSpc>
            </a:pPr>
            <a:r>
              <a:rPr sz="1100" b="1" i="1" spc="5" dirty="0">
                <a:solidFill>
                  <a:srgbClr val="4F6128"/>
                </a:solidFill>
                <a:latin typeface="Calibri"/>
                <a:cs typeface="Calibri"/>
              </a:rPr>
              <a:t>Botanikus </a:t>
            </a:r>
            <a:r>
              <a:rPr sz="1100" b="1" i="1" dirty="0">
                <a:solidFill>
                  <a:srgbClr val="4F6128"/>
                </a:solidFill>
                <a:latin typeface="Calibri"/>
                <a:cs typeface="Calibri"/>
              </a:rPr>
              <a:t>Kert környezetében ez </a:t>
            </a:r>
            <a:r>
              <a:rPr sz="1100" b="1" i="1" spc="10" dirty="0">
                <a:solidFill>
                  <a:srgbClr val="4F6128"/>
                </a:solidFill>
                <a:latin typeface="Calibri"/>
                <a:cs typeface="Calibri"/>
              </a:rPr>
              <a:t>a </a:t>
            </a:r>
            <a:r>
              <a:rPr sz="1100" b="1" i="1" spc="5" dirty="0">
                <a:solidFill>
                  <a:srgbClr val="4F6128"/>
                </a:solidFill>
                <a:latin typeface="Calibri"/>
                <a:cs typeface="Calibri"/>
              </a:rPr>
              <a:t>folyamat </a:t>
            </a:r>
            <a:r>
              <a:rPr sz="1100" b="1" i="1" dirty="0">
                <a:solidFill>
                  <a:srgbClr val="4F6128"/>
                </a:solidFill>
                <a:latin typeface="Calibri"/>
                <a:cs typeface="Calibri"/>
              </a:rPr>
              <a:t>kezdeti </a:t>
            </a:r>
            <a:r>
              <a:rPr sz="1100" b="1" i="1" spc="10" dirty="0">
                <a:solidFill>
                  <a:srgbClr val="4F6128"/>
                </a:solidFill>
                <a:latin typeface="Calibri"/>
                <a:cs typeface="Calibri"/>
              </a:rPr>
              <a:t>fázisban </a:t>
            </a:r>
            <a:r>
              <a:rPr sz="1100" b="1" i="1" spc="5" dirty="0">
                <a:solidFill>
                  <a:srgbClr val="4F6128"/>
                </a:solidFill>
                <a:latin typeface="Calibri"/>
                <a:cs typeface="Calibri"/>
              </a:rPr>
              <a:t>van, </a:t>
            </a:r>
            <a:r>
              <a:rPr sz="1100" b="1" i="1" spc="10" dirty="0">
                <a:solidFill>
                  <a:srgbClr val="4F6128"/>
                </a:solidFill>
                <a:latin typeface="Calibri"/>
                <a:cs typeface="Calibri"/>
              </a:rPr>
              <a:t>de </a:t>
            </a:r>
            <a:r>
              <a:rPr sz="1100" b="1" i="1" spc="15" dirty="0">
                <a:solidFill>
                  <a:srgbClr val="4F6128"/>
                </a:solidFill>
                <a:latin typeface="Calibri"/>
                <a:cs typeface="Calibri"/>
              </a:rPr>
              <a:t>már </a:t>
            </a:r>
            <a:r>
              <a:rPr sz="1100" b="1" i="1" spc="10" dirty="0">
                <a:solidFill>
                  <a:srgbClr val="4F6128"/>
                </a:solidFill>
                <a:latin typeface="Calibri"/>
                <a:cs typeface="Calibri"/>
              </a:rPr>
              <a:t>a </a:t>
            </a:r>
            <a:r>
              <a:rPr sz="1100" b="1" i="1" spc="5" dirty="0">
                <a:solidFill>
                  <a:srgbClr val="4F6128"/>
                </a:solidFill>
                <a:latin typeface="Calibri"/>
                <a:cs typeface="Calibri"/>
              </a:rPr>
              <a:t>telekkijelölések megtörténtek, </a:t>
            </a:r>
            <a:r>
              <a:rPr sz="1100" b="1" i="1" spc="10" dirty="0">
                <a:solidFill>
                  <a:srgbClr val="4F6128"/>
                </a:solidFill>
                <a:latin typeface="Calibri"/>
                <a:cs typeface="Calibri"/>
              </a:rPr>
              <a:t>így  </a:t>
            </a:r>
            <a:r>
              <a:rPr sz="1100" b="1" i="1" spc="5" dirty="0">
                <a:solidFill>
                  <a:srgbClr val="4F6128"/>
                </a:solidFill>
                <a:latin typeface="Calibri"/>
                <a:cs typeface="Calibri"/>
              </a:rPr>
              <a:t>üteme </a:t>
            </a:r>
            <a:r>
              <a:rPr sz="1100" b="1" i="1" spc="10" dirty="0">
                <a:solidFill>
                  <a:srgbClr val="4F6128"/>
                </a:solidFill>
                <a:latin typeface="Calibri"/>
                <a:cs typeface="Calibri"/>
              </a:rPr>
              <a:t>gyorsulónak </a:t>
            </a:r>
            <a:r>
              <a:rPr sz="1100" b="1" i="1" dirty="0">
                <a:solidFill>
                  <a:srgbClr val="4F6128"/>
                </a:solidFill>
                <a:latin typeface="Calibri"/>
                <a:cs typeface="Calibri"/>
              </a:rPr>
              <a:t>tekinthető. </a:t>
            </a:r>
            <a:r>
              <a:rPr sz="1100" b="1" i="1" spc="5" dirty="0">
                <a:solidFill>
                  <a:srgbClr val="4F6128"/>
                </a:solidFill>
                <a:latin typeface="Calibri"/>
                <a:cs typeface="Calibri"/>
              </a:rPr>
              <a:t>Mindazonáltal mindkét botanikus </a:t>
            </a:r>
            <a:r>
              <a:rPr sz="1100" b="1" i="1" dirty="0">
                <a:solidFill>
                  <a:srgbClr val="4F6128"/>
                </a:solidFill>
                <a:latin typeface="Calibri"/>
                <a:cs typeface="Calibri"/>
              </a:rPr>
              <a:t>kert </a:t>
            </a:r>
            <a:r>
              <a:rPr sz="1100" b="1" i="1" spc="5" dirty="0">
                <a:solidFill>
                  <a:srgbClr val="4F6128"/>
                </a:solidFill>
                <a:latin typeface="Calibri"/>
                <a:cs typeface="Calibri"/>
              </a:rPr>
              <a:t>adott város zöldfelületének </a:t>
            </a:r>
            <a:r>
              <a:rPr sz="1100" b="1" i="1" dirty="0">
                <a:solidFill>
                  <a:srgbClr val="4F6128"/>
                </a:solidFill>
                <a:latin typeface="Calibri"/>
                <a:cs typeface="Calibri"/>
              </a:rPr>
              <a:t>fontos </a:t>
            </a:r>
            <a:r>
              <a:rPr sz="1100" b="1" i="1" spc="5" dirty="0">
                <a:solidFill>
                  <a:srgbClr val="4F6128"/>
                </a:solidFill>
                <a:latin typeface="Calibri"/>
                <a:cs typeface="Calibri"/>
              </a:rPr>
              <a:t>részét  </a:t>
            </a:r>
            <a:r>
              <a:rPr sz="1100" b="1" i="1" dirty="0">
                <a:solidFill>
                  <a:srgbClr val="4F6128"/>
                </a:solidFill>
                <a:latin typeface="Calibri"/>
                <a:cs typeface="Calibri"/>
              </a:rPr>
              <a:t>képezi, </a:t>
            </a:r>
            <a:r>
              <a:rPr sz="1100" b="1" i="1" spc="10" dirty="0">
                <a:solidFill>
                  <a:srgbClr val="4F6128"/>
                </a:solidFill>
                <a:latin typeface="Calibri"/>
                <a:cs typeface="Calibri"/>
              </a:rPr>
              <a:t>mind a </a:t>
            </a:r>
            <a:r>
              <a:rPr sz="1100" b="1" i="1" spc="5" dirty="0">
                <a:solidFill>
                  <a:srgbClr val="4F6128"/>
                </a:solidFill>
                <a:latin typeface="Calibri"/>
                <a:cs typeface="Calibri"/>
              </a:rPr>
              <a:t>biodiverzitás, </a:t>
            </a:r>
            <a:r>
              <a:rPr sz="1100" b="1" i="1" spc="10" dirty="0">
                <a:solidFill>
                  <a:srgbClr val="4F6128"/>
                </a:solidFill>
                <a:latin typeface="Calibri"/>
                <a:cs typeface="Calibri"/>
              </a:rPr>
              <a:t>mind a </a:t>
            </a:r>
            <a:r>
              <a:rPr sz="1100" b="1" i="1" spc="5" dirty="0">
                <a:solidFill>
                  <a:srgbClr val="4F6128"/>
                </a:solidFill>
                <a:latin typeface="Calibri"/>
                <a:cs typeface="Calibri"/>
              </a:rPr>
              <a:t>városlakók lelki jólléte és egészsége</a:t>
            </a:r>
            <a:r>
              <a:rPr sz="1100" b="1" i="1" spc="-50" dirty="0">
                <a:solidFill>
                  <a:srgbClr val="4F6128"/>
                </a:solidFill>
                <a:latin typeface="Calibri"/>
                <a:cs typeface="Calibri"/>
              </a:rPr>
              <a:t> </a:t>
            </a:r>
            <a:r>
              <a:rPr sz="1100" b="1" i="1" spc="5" dirty="0">
                <a:solidFill>
                  <a:srgbClr val="4F6128"/>
                </a:solidFill>
                <a:latin typeface="Calibri"/>
                <a:cs typeface="Calibri"/>
              </a:rPr>
              <a:t>szempontjából.</a:t>
            </a:r>
            <a:endParaRPr sz="1100">
              <a:solidFill>
                <a:prstClr val="black"/>
              </a:solidFill>
              <a:latin typeface="Calibri"/>
              <a:cs typeface="Calibri"/>
            </a:endParaRPr>
          </a:p>
        </p:txBody>
      </p:sp>
      <p:grpSp>
        <p:nvGrpSpPr>
          <p:cNvPr id="4" name="object 4"/>
          <p:cNvGrpSpPr/>
          <p:nvPr/>
        </p:nvGrpSpPr>
        <p:grpSpPr>
          <a:xfrm>
            <a:off x="612248" y="1750610"/>
            <a:ext cx="6812280" cy="18354040"/>
            <a:chOff x="186798" y="1750610"/>
            <a:chExt cx="6812280" cy="18354040"/>
          </a:xfrm>
        </p:grpSpPr>
        <p:sp>
          <p:nvSpPr>
            <p:cNvPr id="5" name="object 5"/>
            <p:cNvSpPr/>
            <p:nvPr/>
          </p:nvSpPr>
          <p:spPr>
            <a:xfrm>
              <a:off x="188229" y="4351475"/>
              <a:ext cx="3405315" cy="1796414"/>
            </a:xfrm>
            <a:prstGeom prst="rect">
              <a:avLst/>
            </a:prstGeom>
            <a:blipFill>
              <a:blip r:embed="rId2" cstate="print"/>
              <a:stretch>
                <a:fillRect/>
              </a:stretch>
            </a:blipFill>
          </p:spPr>
          <p:txBody>
            <a:bodyPr wrap="square" lIns="0" tIns="0" rIns="0" bIns="0" rtlCol="0"/>
            <a:lstStyle/>
            <a:p>
              <a:endParaRPr>
                <a:solidFill>
                  <a:prstClr val="black"/>
                </a:solidFill>
                <a:latin typeface="Calibri"/>
              </a:endParaRPr>
            </a:p>
          </p:txBody>
        </p:sp>
        <p:sp>
          <p:nvSpPr>
            <p:cNvPr id="6" name="object 6"/>
            <p:cNvSpPr/>
            <p:nvPr/>
          </p:nvSpPr>
          <p:spPr>
            <a:xfrm>
              <a:off x="2330329" y="5227495"/>
              <a:ext cx="967740" cy="889000"/>
            </a:xfrm>
            <a:custGeom>
              <a:avLst/>
              <a:gdLst/>
              <a:ahLst/>
              <a:cxnLst/>
              <a:rect l="l" t="t" r="r" b="b"/>
              <a:pathLst>
                <a:path w="967739" h="889000">
                  <a:moveTo>
                    <a:pt x="0" y="444451"/>
                  </a:moveTo>
                  <a:lnTo>
                    <a:pt x="2497" y="399005"/>
                  </a:lnTo>
                  <a:lnTo>
                    <a:pt x="9829" y="354872"/>
                  </a:lnTo>
                  <a:lnTo>
                    <a:pt x="21752" y="312277"/>
                  </a:lnTo>
                  <a:lnTo>
                    <a:pt x="38021" y="271441"/>
                  </a:lnTo>
                  <a:lnTo>
                    <a:pt x="58395" y="232589"/>
                  </a:lnTo>
                  <a:lnTo>
                    <a:pt x="82630" y="195944"/>
                  </a:lnTo>
                  <a:lnTo>
                    <a:pt x="110482" y="161729"/>
                  </a:lnTo>
                  <a:lnTo>
                    <a:pt x="141709" y="130168"/>
                  </a:lnTo>
                  <a:lnTo>
                    <a:pt x="176067" y="101483"/>
                  </a:lnTo>
                  <a:lnTo>
                    <a:pt x="213313" y="75899"/>
                  </a:lnTo>
                  <a:lnTo>
                    <a:pt x="253203" y="53638"/>
                  </a:lnTo>
                  <a:lnTo>
                    <a:pt x="295495" y="34924"/>
                  </a:lnTo>
                  <a:lnTo>
                    <a:pt x="339946" y="19979"/>
                  </a:lnTo>
                  <a:lnTo>
                    <a:pt x="386311" y="9028"/>
                  </a:lnTo>
                  <a:lnTo>
                    <a:pt x="434349" y="2294"/>
                  </a:lnTo>
                  <a:lnTo>
                    <a:pt x="483815" y="0"/>
                  </a:lnTo>
                  <a:lnTo>
                    <a:pt x="533281" y="2294"/>
                  </a:lnTo>
                  <a:lnTo>
                    <a:pt x="581318" y="9028"/>
                  </a:lnTo>
                  <a:lnTo>
                    <a:pt x="627684" y="19979"/>
                  </a:lnTo>
                  <a:lnTo>
                    <a:pt x="672134" y="34924"/>
                  </a:lnTo>
                  <a:lnTo>
                    <a:pt x="714426" y="53638"/>
                  </a:lnTo>
                  <a:lnTo>
                    <a:pt x="754317" y="75899"/>
                  </a:lnTo>
                  <a:lnTo>
                    <a:pt x="791563" y="101483"/>
                  </a:lnTo>
                  <a:lnTo>
                    <a:pt x="825921" y="130168"/>
                  </a:lnTo>
                  <a:lnTo>
                    <a:pt x="857148" y="161729"/>
                  </a:lnTo>
                  <a:lnTo>
                    <a:pt x="885000" y="195944"/>
                  </a:lnTo>
                  <a:lnTo>
                    <a:pt x="909235" y="232589"/>
                  </a:lnTo>
                  <a:lnTo>
                    <a:pt x="929608" y="271441"/>
                  </a:lnTo>
                  <a:lnTo>
                    <a:pt x="945878" y="312277"/>
                  </a:lnTo>
                  <a:lnTo>
                    <a:pt x="957800" y="354872"/>
                  </a:lnTo>
                  <a:lnTo>
                    <a:pt x="965132" y="399005"/>
                  </a:lnTo>
                  <a:lnTo>
                    <a:pt x="967630" y="444451"/>
                  </a:lnTo>
                  <a:lnTo>
                    <a:pt x="965132" y="489897"/>
                  </a:lnTo>
                  <a:lnTo>
                    <a:pt x="957800" y="534030"/>
                  </a:lnTo>
                  <a:lnTo>
                    <a:pt x="945878" y="576626"/>
                  </a:lnTo>
                  <a:lnTo>
                    <a:pt x="929608" y="617461"/>
                  </a:lnTo>
                  <a:lnTo>
                    <a:pt x="909235" y="656313"/>
                  </a:lnTo>
                  <a:lnTo>
                    <a:pt x="885000" y="692958"/>
                  </a:lnTo>
                  <a:lnTo>
                    <a:pt x="857148" y="727173"/>
                  </a:lnTo>
                  <a:lnTo>
                    <a:pt x="825921" y="758734"/>
                  </a:lnTo>
                  <a:lnTo>
                    <a:pt x="791563" y="787419"/>
                  </a:lnTo>
                  <a:lnTo>
                    <a:pt x="754317" y="813003"/>
                  </a:lnTo>
                  <a:lnTo>
                    <a:pt x="714426" y="835264"/>
                  </a:lnTo>
                  <a:lnTo>
                    <a:pt x="672134" y="853979"/>
                  </a:lnTo>
                  <a:lnTo>
                    <a:pt x="627684" y="868923"/>
                  </a:lnTo>
                  <a:lnTo>
                    <a:pt x="581318" y="879874"/>
                  </a:lnTo>
                  <a:lnTo>
                    <a:pt x="533281" y="886608"/>
                  </a:lnTo>
                  <a:lnTo>
                    <a:pt x="483815" y="888903"/>
                  </a:lnTo>
                  <a:lnTo>
                    <a:pt x="434349" y="886608"/>
                  </a:lnTo>
                  <a:lnTo>
                    <a:pt x="386311" y="879874"/>
                  </a:lnTo>
                  <a:lnTo>
                    <a:pt x="339946" y="868923"/>
                  </a:lnTo>
                  <a:lnTo>
                    <a:pt x="295495" y="853979"/>
                  </a:lnTo>
                  <a:lnTo>
                    <a:pt x="253203" y="835264"/>
                  </a:lnTo>
                  <a:lnTo>
                    <a:pt x="213313" y="813003"/>
                  </a:lnTo>
                  <a:lnTo>
                    <a:pt x="176067" y="787419"/>
                  </a:lnTo>
                  <a:lnTo>
                    <a:pt x="141709" y="758734"/>
                  </a:lnTo>
                  <a:lnTo>
                    <a:pt x="110482" y="727173"/>
                  </a:lnTo>
                  <a:lnTo>
                    <a:pt x="82630" y="692958"/>
                  </a:lnTo>
                  <a:lnTo>
                    <a:pt x="58395" y="656313"/>
                  </a:lnTo>
                  <a:lnTo>
                    <a:pt x="38021" y="617461"/>
                  </a:lnTo>
                  <a:lnTo>
                    <a:pt x="21752" y="576626"/>
                  </a:lnTo>
                  <a:lnTo>
                    <a:pt x="9829" y="534030"/>
                  </a:lnTo>
                  <a:lnTo>
                    <a:pt x="2497" y="489897"/>
                  </a:lnTo>
                  <a:lnTo>
                    <a:pt x="0" y="444451"/>
                  </a:lnTo>
                  <a:close/>
                </a:path>
              </a:pathLst>
            </a:custGeom>
            <a:ln w="35785">
              <a:solidFill>
                <a:srgbClr val="FFFFFF"/>
              </a:solidFill>
            </a:ln>
          </p:spPr>
          <p:txBody>
            <a:bodyPr wrap="square" lIns="0" tIns="0" rIns="0" bIns="0" rtlCol="0"/>
            <a:lstStyle/>
            <a:p>
              <a:endParaRPr>
                <a:solidFill>
                  <a:prstClr val="black"/>
                </a:solidFill>
                <a:latin typeface="Calibri"/>
              </a:endParaRPr>
            </a:p>
          </p:txBody>
        </p:sp>
        <p:sp>
          <p:nvSpPr>
            <p:cNvPr id="7" name="object 7"/>
            <p:cNvSpPr/>
            <p:nvPr/>
          </p:nvSpPr>
          <p:spPr>
            <a:xfrm>
              <a:off x="3593545" y="4349327"/>
              <a:ext cx="3405315" cy="1796414"/>
            </a:xfrm>
            <a:prstGeom prst="rect">
              <a:avLst/>
            </a:prstGeom>
            <a:blipFill>
              <a:blip r:embed="rId3" cstate="print"/>
              <a:stretch>
                <a:fillRect/>
              </a:stretch>
            </a:blipFill>
          </p:spPr>
          <p:txBody>
            <a:bodyPr wrap="square" lIns="0" tIns="0" rIns="0" bIns="0" rtlCol="0"/>
            <a:lstStyle/>
            <a:p>
              <a:endParaRPr>
                <a:solidFill>
                  <a:prstClr val="black"/>
                </a:solidFill>
                <a:latin typeface="Calibri"/>
              </a:endParaRPr>
            </a:p>
          </p:txBody>
        </p:sp>
        <p:sp>
          <p:nvSpPr>
            <p:cNvPr id="8" name="object 8"/>
            <p:cNvSpPr/>
            <p:nvPr/>
          </p:nvSpPr>
          <p:spPr>
            <a:xfrm>
              <a:off x="5523796" y="5193857"/>
              <a:ext cx="967740" cy="889635"/>
            </a:xfrm>
            <a:custGeom>
              <a:avLst/>
              <a:gdLst/>
              <a:ahLst/>
              <a:cxnLst/>
              <a:rect l="l" t="t" r="r" b="b"/>
              <a:pathLst>
                <a:path w="967739" h="889635">
                  <a:moveTo>
                    <a:pt x="0" y="444809"/>
                  </a:moveTo>
                  <a:lnTo>
                    <a:pt x="2497" y="399329"/>
                  </a:lnTo>
                  <a:lnTo>
                    <a:pt x="9829" y="355163"/>
                  </a:lnTo>
                  <a:lnTo>
                    <a:pt x="21752" y="312535"/>
                  </a:lnTo>
                  <a:lnTo>
                    <a:pt x="38021" y="271668"/>
                  </a:lnTo>
                  <a:lnTo>
                    <a:pt x="58395" y="232785"/>
                  </a:lnTo>
                  <a:lnTo>
                    <a:pt x="82630" y="196110"/>
                  </a:lnTo>
                  <a:lnTo>
                    <a:pt x="110482" y="161867"/>
                  </a:lnTo>
                  <a:lnTo>
                    <a:pt x="141709" y="130280"/>
                  </a:lnTo>
                  <a:lnTo>
                    <a:pt x="176067" y="101571"/>
                  </a:lnTo>
                  <a:lnTo>
                    <a:pt x="213313" y="75965"/>
                  </a:lnTo>
                  <a:lnTo>
                    <a:pt x="253203" y="53685"/>
                  </a:lnTo>
                  <a:lnTo>
                    <a:pt x="295495" y="34954"/>
                  </a:lnTo>
                  <a:lnTo>
                    <a:pt x="339946" y="19997"/>
                  </a:lnTo>
                  <a:lnTo>
                    <a:pt x="386311" y="9036"/>
                  </a:lnTo>
                  <a:lnTo>
                    <a:pt x="434349" y="2296"/>
                  </a:lnTo>
                  <a:lnTo>
                    <a:pt x="483815" y="0"/>
                  </a:lnTo>
                  <a:lnTo>
                    <a:pt x="533281" y="2296"/>
                  </a:lnTo>
                  <a:lnTo>
                    <a:pt x="581318" y="9036"/>
                  </a:lnTo>
                  <a:lnTo>
                    <a:pt x="627684" y="19997"/>
                  </a:lnTo>
                  <a:lnTo>
                    <a:pt x="672134" y="34954"/>
                  </a:lnTo>
                  <a:lnTo>
                    <a:pt x="714426" y="53685"/>
                  </a:lnTo>
                  <a:lnTo>
                    <a:pt x="754317" y="75965"/>
                  </a:lnTo>
                  <a:lnTo>
                    <a:pt x="791563" y="101571"/>
                  </a:lnTo>
                  <a:lnTo>
                    <a:pt x="825921" y="130280"/>
                  </a:lnTo>
                  <a:lnTo>
                    <a:pt x="857148" y="161867"/>
                  </a:lnTo>
                  <a:lnTo>
                    <a:pt x="885000" y="196110"/>
                  </a:lnTo>
                  <a:lnTo>
                    <a:pt x="909235" y="232785"/>
                  </a:lnTo>
                  <a:lnTo>
                    <a:pt x="929608" y="271668"/>
                  </a:lnTo>
                  <a:lnTo>
                    <a:pt x="945878" y="312535"/>
                  </a:lnTo>
                  <a:lnTo>
                    <a:pt x="957800" y="355163"/>
                  </a:lnTo>
                  <a:lnTo>
                    <a:pt x="965132" y="399329"/>
                  </a:lnTo>
                  <a:lnTo>
                    <a:pt x="967630" y="444809"/>
                  </a:lnTo>
                  <a:lnTo>
                    <a:pt x="965132" y="490289"/>
                  </a:lnTo>
                  <a:lnTo>
                    <a:pt x="957800" y="534455"/>
                  </a:lnTo>
                  <a:lnTo>
                    <a:pt x="945878" y="577083"/>
                  </a:lnTo>
                  <a:lnTo>
                    <a:pt x="929608" y="617950"/>
                  </a:lnTo>
                  <a:lnTo>
                    <a:pt x="909235" y="656833"/>
                  </a:lnTo>
                  <a:lnTo>
                    <a:pt x="885000" y="693508"/>
                  </a:lnTo>
                  <a:lnTo>
                    <a:pt x="857148" y="727751"/>
                  </a:lnTo>
                  <a:lnTo>
                    <a:pt x="825921" y="759338"/>
                  </a:lnTo>
                  <a:lnTo>
                    <a:pt x="791563" y="788047"/>
                  </a:lnTo>
                  <a:lnTo>
                    <a:pt x="754317" y="813653"/>
                  </a:lnTo>
                  <a:lnTo>
                    <a:pt x="714426" y="835933"/>
                  </a:lnTo>
                  <a:lnTo>
                    <a:pt x="672134" y="854664"/>
                  </a:lnTo>
                  <a:lnTo>
                    <a:pt x="627684" y="869621"/>
                  </a:lnTo>
                  <a:lnTo>
                    <a:pt x="581318" y="880582"/>
                  </a:lnTo>
                  <a:lnTo>
                    <a:pt x="533281" y="887322"/>
                  </a:lnTo>
                  <a:lnTo>
                    <a:pt x="483815" y="889618"/>
                  </a:lnTo>
                  <a:lnTo>
                    <a:pt x="434349" y="887322"/>
                  </a:lnTo>
                  <a:lnTo>
                    <a:pt x="386311" y="880582"/>
                  </a:lnTo>
                  <a:lnTo>
                    <a:pt x="339946" y="869621"/>
                  </a:lnTo>
                  <a:lnTo>
                    <a:pt x="295495" y="854664"/>
                  </a:lnTo>
                  <a:lnTo>
                    <a:pt x="253203" y="835933"/>
                  </a:lnTo>
                  <a:lnTo>
                    <a:pt x="213313" y="813653"/>
                  </a:lnTo>
                  <a:lnTo>
                    <a:pt x="176067" y="788047"/>
                  </a:lnTo>
                  <a:lnTo>
                    <a:pt x="141709" y="759338"/>
                  </a:lnTo>
                  <a:lnTo>
                    <a:pt x="110482" y="727751"/>
                  </a:lnTo>
                  <a:lnTo>
                    <a:pt x="82630" y="693508"/>
                  </a:lnTo>
                  <a:lnTo>
                    <a:pt x="58395" y="656833"/>
                  </a:lnTo>
                  <a:lnTo>
                    <a:pt x="38021" y="617950"/>
                  </a:lnTo>
                  <a:lnTo>
                    <a:pt x="21752" y="577083"/>
                  </a:lnTo>
                  <a:lnTo>
                    <a:pt x="9829" y="534455"/>
                  </a:lnTo>
                  <a:lnTo>
                    <a:pt x="2497" y="490289"/>
                  </a:lnTo>
                  <a:lnTo>
                    <a:pt x="0" y="444809"/>
                  </a:lnTo>
                  <a:close/>
                </a:path>
              </a:pathLst>
            </a:custGeom>
            <a:ln w="35785">
              <a:solidFill>
                <a:srgbClr val="FFFFFF"/>
              </a:solidFill>
            </a:ln>
          </p:spPr>
          <p:txBody>
            <a:bodyPr wrap="square" lIns="0" tIns="0" rIns="0" bIns="0" rtlCol="0"/>
            <a:lstStyle/>
            <a:p>
              <a:endParaRPr>
                <a:solidFill>
                  <a:prstClr val="black"/>
                </a:solidFill>
                <a:latin typeface="Calibri"/>
              </a:endParaRPr>
            </a:p>
          </p:txBody>
        </p:sp>
        <p:sp>
          <p:nvSpPr>
            <p:cNvPr id="9" name="object 9"/>
            <p:cNvSpPr/>
            <p:nvPr/>
          </p:nvSpPr>
          <p:spPr>
            <a:xfrm>
              <a:off x="186798" y="2450567"/>
              <a:ext cx="6806336" cy="1798561"/>
            </a:xfrm>
            <a:prstGeom prst="rect">
              <a:avLst/>
            </a:prstGeom>
            <a:blipFill>
              <a:blip r:embed="rId4" cstate="print"/>
              <a:stretch>
                <a:fillRect/>
              </a:stretch>
            </a:blipFill>
          </p:spPr>
          <p:txBody>
            <a:bodyPr wrap="square" lIns="0" tIns="0" rIns="0" bIns="0" rtlCol="0"/>
            <a:lstStyle/>
            <a:p>
              <a:endParaRPr>
                <a:solidFill>
                  <a:prstClr val="black"/>
                </a:solidFill>
                <a:latin typeface="Calibri"/>
              </a:endParaRPr>
            </a:p>
          </p:txBody>
        </p:sp>
        <p:sp>
          <p:nvSpPr>
            <p:cNvPr id="10" name="object 10"/>
            <p:cNvSpPr/>
            <p:nvPr/>
          </p:nvSpPr>
          <p:spPr>
            <a:xfrm>
              <a:off x="810175" y="2854224"/>
              <a:ext cx="4456430" cy="920115"/>
            </a:xfrm>
            <a:custGeom>
              <a:avLst/>
              <a:gdLst/>
              <a:ahLst/>
              <a:cxnLst/>
              <a:rect l="l" t="t" r="r" b="b"/>
              <a:pathLst>
                <a:path w="4456430" h="920114">
                  <a:moveTo>
                    <a:pt x="0" y="469859"/>
                  </a:moveTo>
                  <a:lnTo>
                    <a:pt x="2479" y="423870"/>
                  </a:lnTo>
                  <a:lnTo>
                    <a:pt x="9756" y="379210"/>
                  </a:lnTo>
                  <a:lnTo>
                    <a:pt x="21590" y="336103"/>
                  </a:lnTo>
                  <a:lnTo>
                    <a:pt x="37739" y="294777"/>
                  </a:lnTo>
                  <a:lnTo>
                    <a:pt x="57961" y="255457"/>
                  </a:lnTo>
                  <a:lnTo>
                    <a:pt x="82016" y="218369"/>
                  </a:lnTo>
                  <a:lnTo>
                    <a:pt x="109662" y="183740"/>
                  </a:lnTo>
                  <a:lnTo>
                    <a:pt x="140658" y="151796"/>
                  </a:lnTo>
                  <a:lnTo>
                    <a:pt x="174761" y="122762"/>
                  </a:lnTo>
                  <a:lnTo>
                    <a:pt x="211731" y="96866"/>
                  </a:lnTo>
                  <a:lnTo>
                    <a:pt x="251327" y="74334"/>
                  </a:lnTo>
                  <a:lnTo>
                    <a:pt x="293306" y="55391"/>
                  </a:lnTo>
                  <a:lnTo>
                    <a:pt x="337428" y="40264"/>
                  </a:lnTo>
                  <a:lnTo>
                    <a:pt x="383452" y="29179"/>
                  </a:lnTo>
                  <a:lnTo>
                    <a:pt x="431135" y="22362"/>
                  </a:lnTo>
                  <a:lnTo>
                    <a:pt x="480236" y="20039"/>
                  </a:lnTo>
                  <a:lnTo>
                    <a:pt x="529338" y="22362"/>
                  </a:lnTo>
                  <a:lnTo>
                    <a:pt x="577021" y="29179"/>
                  </a:lnTo>
                  <a:lnTo>
                    <a:pt x="623044" y="40264"/>
                  </a:lnTo>
                  <a:lnTo>
                    <a:pt x="667166" y="55391"/>
                  </a:lnTo>
                  <a:lnTo>
                    <a:pt x="709146" y="74334"/>
                  </a:lnTo>
                  <a:lnTo>
                    <a:pt x="748741" y="96866"/>
                  </a:lnTo>
                  <a:lnTo>
                    <a:pt x="785712" y="122762"/>
                  </a:lnTo>
                  <a:lnTo>
                    <a:pt x="819815" y="151796"/>
                  </a:lnTo>
                  <a:lnTo>
                    <a:pt x="850810" y="183740"/>
                  </a:lnTo>
                  <a:lnTo>
                    <a:pt x="878456" y="218369"/>
                  </a:lnTo>
                  <a:lnTo>
                    <a:pt x="902511" y="255457"/>
                  </a:lnTo>
                  <a:lnTo>
                    <a:pt x="922734" y="294777"/>
                  </a:lnTo>
                  <a:lnTo>
                    <a:pt x="938883" y="336103"/>
                  </a:lnTo>
                  <a:lnTo>
                    <a:pt x="950716" y="379210"/>
                  </a:lnTo>
                  <a:lnTo>
                    <a:pt x="957994" y="423870"/>
                  </a:lnTo>
                  <a:lnTo>
                    <a:pt x="960473" y="469859"/>
                  </a:lnTo>
                  <a:lnTo>
                    <a:pt x="957994" y="515847"/>
                  </a:lnTo>
                  <a:lnTo>
                    <a:pt x="950716" y="560507"/>
                  </a:lnTo>
                  <a:lnTo>
                    <a:pt x="938883" y="603614"/>
                  </a:lnTo>
                  <a:lnTo>
                    <a:pt x="922734" y="644940"/>
                  </a:lnTo>
                  <a:lnTo>
                    <a:pt x="902511" y="684260"/>
                  </a:lnTo>
                  <a:lnTo>
                    <a:pt x="878456" y="721348"/>
                  </a:lnTo>
                  <a:lnTo>
                    <a:pt x="850810" y="755977"/>
                  </a:lnTo>
                  <a:lnTo>
                    <a:pt x="819815" y="787922"/>
                  </a:lnTo>
                  <a:lnTo>
                    <a:pt x="785712" y="816955"/>
                  </a:lnTo>
                  <a:lnTo>
                    <a:pt x="748741" y="842851"/>
                  </a:lnTo>
                  <a:lnTo>
                    <a:pt x="709146" y="865383"/>
                  </a:lnTo>
                  <a:lnTo>
                    <a:pt x="667166" y="884326"/>
                  </a:lnTo>
                  <a:lnTo>
                    <a:pt x="623044" y="899453"/>
                  </a:lnTo>
                  <a:lnTo>
                    <a:pt x="577021" y="910538"/>
                  </a:lnTo>
                  <a:lnTo>
                    <a:pt x="529338" y="917355"/>
                  </a:lnTo>
                  <a:lnTo>
                    <a:pt x="480236" y="919678"/>
                  </a:lnTo>
                  <a:lnTo>
                    <a:pt x="431135" y="917355"/>
                  </a:lnTo>
                  <a:lnTo>
                    <a:pt x="383452" y="910538"/>
                  </a:lnTo>
                  <a:lnTo>
                    <a:pt x="337428" y="899453"/>
                  </a:lnTo>
                  <a:lnTo>
                    <a:pt x="293306" y="884326"/>
                  </a:lnTo>
                  <a:lnTo>
                    <a:pt x="251327" y="865383"/>
                  </a:lnTo>
                  <a:lnTo>
                    <a:pt x="211731" y="842851"/>
                  </a:lnTo>
                  <a:lnTo>
                    <a:pt x="174761" y="816955"/>
                  </a:lnTo>
                  <a:lnTo>
                    <a:pt x="140658" y="787922"/>
                  </a:lnTo>
                  <a:lnTo>
                    <a:pt x="109662" y="755977"/>
                  </a:lnTo>
                  <a:lnTo>
                    <a:pt x="82016" y="721348"/>
                  </a:lnTo>
                  <a:lnTo>
                    <a:pt x="57961" y="684260"/>
                  </a:lnTo>
                  <a:lnTo>
                    <a:pt x="37739" y="644940"/>
                  </a:lnTo>
                  <a:lnTo>
                    <a:pt x="21590" y="603614"/>
                  </a:lnTo>
                  <a:lnTo>
                    <a:pt x="9756" y="560507"/>
                  </a:lnTo>
                  <a:lnTo>
                    <a:pt x="2479" y="515847"/>
                  </a:lnTo>
                  <a:lnTo>
                    <a:pt x="0" y="469859"/>
                  </a:lnTo>
                  <a:close/>
                </a:path>
                <a:path w="4456430" h="920114">
                  <a:moveTo>
                    <a:pt x="3496209" y="450177"/>
                  </a:moveTo>
                  <a:lnTo>
                    <a:pt x="3498686" y="404145"/>
                  </a:lnTo>
                  <a:lnTo>
                    <a:pt x="3505958" y="359444"/>
                  </a:lnTo>
                  <a:lnTo>
                    <a:pt x="3517782" y="316300"/>
                  </a:lnTo>
                  <a:lnTo>
                    <a:pt x="3533918" y="274939"/>
                  </a:lnTo>
                  <a:lnTo>
                    <a:pt x="3554124" y="235586"/>
                  </a:lnTo>
                  <a:lnTo>
                    <a:pt x="3578160" y="198469"/>
                  </a:lnTo>
                  <a:lnTo>
                    <a:pt x="3605784" y="163813"/>
                  </a:lnTo>
                  <a:lnTo>
                    <a:pt x="3636755" y="131845"/>
                  </a:lnTo>
                  <a:lnTo>
                    <a:pt x="3670833" y="102791"/>
                  </a:lnTo>
                  <a:lnTo>
                    <a:pt x="3707775" y="76877"/>
                  </a:lnTo>
                  <a:lnTo>
                    <a:pt x="3747341" y="54329"/>
                  </a:lnTo>
                  <a:lnTo>
                    <a:pt x="3789290" y="35374"/>
                  </a:lnTo>
                  <a:lnTo>
                    <a:pt x="3833380" y="20237"/>
                  </a:lnTo>
                  <a:lnTo>
                    <a:pt x="3879370" y="9145"/>
                  </a:lnTo>
                  <a:lnTo>
                    <a:pt x="3927020" y="2323"/>
                  </a:lnTo>
                  <a:lnTo>
                    <a:pt x="3976088" y="0"/>
                  </a:lnTo>
                  <a:lnTo>
                    <a:pt x="4025156" y="2323"/>
                  </a:lnTo>
                  <a:lnTo>
                    <a:pt x="4072806" y="9145"/>
                  </a:lnTo>
                  <a:lnTo>
                    <a:pt x="4118796" y="20237"/>
                  </a:lnTo>
                  <a:lnTo>
                    <a:pt x="4162887" y="35374"/>
                  </a:lnTo>
                  <a:lnTo>
                    <a:pt x="4204835" y="54329"/>
                  </a:lnTo>
                  <a:lnTo>
                    <a:pt x="4244401" y="76877"/>
                  </a:lnTo>
                  <a:lnTo>
                    <a:pt x="4281343" y="102791"/>
                  </a:lnTo>
                  <a:lnTo>
                    <a:pt x="4315421" y="131845"/>
                  </a:lnTo>
                  <a:lnTo>
                    <a:pt x="4346392" y="163813"/>
                  </a:lnTo>
                  <a:lnTo>
                    <a:pt x="4374016" y="198469"/>
                  </a:lnTo>
                  <a:lnTo>
                    <a:pt x="4398052" y="235586"/>
                  </a:lnTo>
                  <a:lnTo>
                    <a:pt x="4418258" y="274939"/>
                  </a:lnTo>
                  <a:lnTo>
                    <a:pt x="4434394" y="316300"/>
                  </a:lnTo>
                  <a:lnTo>
                    <a:pt x="4446218" y="359444"/>
                  </a:lnTo>
                  <a:lnTo>
                    <a:pt x="4453490" y="404145"/>
                  </a:lnTo>
                  <a:lnTo>
                    <a:pt x="4455967" y="450177"/>
                  </a:lnTo>
                  <a:lnTo>
                    <a:pt x="4453490" y="496208"/>
                  </a:lnTo>
                  <a:lnTo>
                    <a:pt x="4446218" y="540909"/>
                  </a:lnTo>
                  <a:lnTo>
                    <a:pt x="4434394" y="584054"/>
                  </a:lnTo>
                  <a:lnTo>
                    <a:pt x="4418258" y="625415"/>
                  </a:lnTo>
                  <a:lnTo>
                    <a:pt x="4398052" y="664767"/>
                  </a:lnTo>
                  <a:lnTo>
                    <a:pt x="4374016" y="701884"/>
                  </a:lnTo>
                  <a:lnTo>
                    <a:pt x="4346392" y="736540"/>
                  </a:lnTo>
                  <a:lnTo>
                    <a:pt x="4315421" y="768508"/>
                  </a:lnTo>
                  <a:lnTo>
                    <a:pt x="4281343" y="797562"/>
                  </a:lnTo>
                  <a:lnTo>
                    <a:pt x="4244401" y="823476"/>
                  </a:lnTo>
                  <a:lnTo>
                    <a:pt x="4204835" y="846024"/>
                  </a:lnTo>
                  <a:lnTo>
                    <a:pt x="4162887" y="864980"/>
                  </a:lnTo>
                  <a:lnTo>
                    <a:pt x="4118796" y="880117"/>
                  </a:lnTo>
                  <a:lnTo>
                    <a:pt x="4072806" y="891209"/>
                  </a:lnTo>
                  <a:lnTo>
                    <a:pt x="4025156" y="898030"/>
                  </a:lnTo>
                  <a:lnTo>
                    <a:pt x="3976088" y="900354"/>
                  </a:lnTo>
                  <a:lnTo>
                    <a:pt x="3927020" y="898030"/>
                  </a:lnTo>
                  <a:lnTo>
                    <a:pt x="3879370" y="891209"/>
                  </a:lnTo>
                  <a:lnTo>
                    <a:pt x="3833380" y="880117"/>
                  </a:lnTo>
                  <a:lnTo>
                    <a:pt x="3789290" y="864980"/>
                  </a:lnTo>
                  <a:lnTo>
                    <a:pt x="3747341" y="846024"/>
                  </a:lnTo>
                  <a:lnTo>
                    <a:pt x="3707775" y="823476"/>
                  </a:lnTo>
                  <a:lnTo>
                    <a:pt x="3670833" y="797562"/>
                  </a:lnTo>
                  <a:lnTo>
                    <a:pt x="3636755" y="768508"/>
                  </a:lnTo>
                  <a:lnTo>
                    <a:pt x="3605784" y="736540"/>
                  </a:lnTo>
                  <a:lnTo>
                    <a:pt x="3578160" y="701884"/>
                  </a:lnTo>
                  <a:lnTo>
                    <a:pt x="3554124" y="664767"/>
                  </a:lnTo>
                  <a:lnTo>
                    <a:pt x="3533918" y="625415"/>
                  </a:lnTo>
                  <a:lnTo>
                    <a:pt x="3517782" y="584054"/>
                  </a:lnTo>
                  <a:lnTo>
                    <a:pt x="3505958" y="540909"/>
                  </a:lnTo>
                  <a:lnTo>
                    <a:pt x="3498686" y="496208"/>
                  </a:lnTo>
                  <a:lnTo>
                    <a:pt x="3496209" y="450177"/>
                  </a:lnTo>
                  <a:close/>
                </a:path>
              </a:pathLst>
            </a:custGeom>
            <a:ln w="35785">
              <a:solidFill>
                <a:srgbClr val="FFFFFF"/>
              </a:solidFill>
            </a:ln>
          </p:spPr>
          <p:txBody>
            <a:bodyPr wrap="square" lIns="0" tIns="0" rIns="0" bIns="0" rtlCol="0"/>
            <a:lstStyle/>
            <a:p>
              <a:endParaRPr>
                <a:solidFill>
                  <a:prstClr val="black"/>
                </a:solidFill>
                <a:latin typeface="Calibri"/>
              </a:endParaRPr>
            </a:p>
          </p:txBody>
        </p:sp>
        <p:sp>
          <p:nvSpPr>
            <p:cNvPr id="11" name="object 11"/>
            <p:cNvSpPr/>
            <p:nvPr/>
          </p:nvSpPr>
          <p:spPr>
            <a:xfrm>
              <a:off x="313477" y="1750610"/>
              <a:ext cx="6624905" cy="459839"/>
            </a:xfrm>
            <a:prstGeom prst="rect">
              <a:avLst/>
            </a:prstGeom>
            <a:blipFill>
              <a:blip r:embed="rId5" cstate="print"/>
              <a:stretch>
                <a:fillRect/>
              </a:stretch>
            </a:blipFill>
          </p:spPr>
          <p:txBody>
            <a:bodyPr wrap="square" lIns="0" tIns="0" rIns="0" bIns="0" rtlCol="0"/>
            <a:lstStyle/>
            <a:p>
              <a:endParaRPr>
                <a:solidFill>
                  <a:prstClr val="black"/>
                </a:solidFill>
                <a:latin typeface="Calibri"/>
              </a:endParaRPr>
            </a:p>
          </p:txBody>
        </p:sp>
        <p:sp>
          <p:nvSpPr>
            <p:cNvPr id="12" name="object 12"/>
            <p:cNvSpPr/>
            <p:nvPr/>
          </p:nvSpPr>
          <p:spPr>
            <a:xfrm>
              <a:off x="1585282" y="2001106"/>
              <a:ext cx="4022609" cy="459839"/>
            </a:xfrm>
            <a:prstGeom prst="rect">
              <a:avLst/>
            </a:prstGeom>
            <a:blipFill>
              <a:blip r:embed="rId6" cstate="print"/>
              <a:stretch>
                <a:fillRect/>
              </a:stretch>
            </a:blipFill>
          </p:spPr>
          <p:txBody>
            <a:bodyPr wrap="square" lIns="0" tIns="0" rIns="0" bIns="0" rtlCol="0"/>
            <a:lstStyle/>
            <a:p>
              <a:endParaRPr>
                <a:solidFill>
                  <a:prstClr val="black"/>
                </a:solidFill>
                <a:latin typeface="Calibri"/>
              </a:endParaRPr>
            </a:p>
          </p:txBody>
        </p:sp>
        <p:sp>
          <p:nvSpPr>
            <p:cNvPr id="13" name="object 13"/>
            <p:cNvSpPr/>
            <p:nvPr/>
          </p:nvSpPr>
          <p:spPr>
            <a:xfrm>
              <a:off x="350694" y="19389113"/>
              <a:ext cx="638407" cy="630528"/>
            </a:xfrm>
            <a:prstGeom prst="rect">
              <a:avLst/>
            </a:prstGeom>
            <a:blipFill>
              <a:blip r:embed="rId7" cstate="print"/>
              <a:stretch>
                <a:fillRect/>
              </a:stretch>
            </a:blipFill>
          </p:spPr>
          <p:txBody>
            <a:bodyPr wrap="square" lIns="0" tIns="0" rIns="0" bIns="0" rtlCol="0"/>
            <a:lstStyle/>
            <a:p>
              <a:endParaRPr>
                <a:solidFill>
                  <a:prstClr val="black"/>
                </a:solidFill>
                <a:latin typeface="Calibri"/>
              </a:endParaRPr>
            </a:p>
          </p:txBody>
        </p:sp>
        <p:sp>
          <p:nvSpPr>
            <p:cNvPr id="14" name="object 14"/>
            <p:cNvSpPr/>
            <p:nvPr/>
          </p:nvSpPr>
          <p:spPr>
            <a:xfrm>
              <a:off x="790136" y="19065615"/>
              <a:ext cx="2018998" cy="1038477"/>
            </a:xfrm>
            <a:prstGeom prst="rect">
              <a:avLst/>
            </a:prstGeom>
            <a:blipFill>
              <a:blip r:embed="rId8" cstate="print"/>
              <a:stretch>
                <a:fillRect/>
              </a:stretch>
            </a:blipFill>
          </p:spPr>
          <p:txBody>
            <a:bodyPr wrap="square" lIns="0" tIns="0" rIns="0" bIns="0" rtlCol="0"/>
            <a:lstStyle/>
            <a:p>
              <a:endParaRPr>
                <a:solidFill>
                  <a:prstClr val="black"/>
                </a:solidFill>
                <a:latin typeface="Calibri"/>
              </a:endParaRPr>
            </a:p>
          </p:txBody>
        </p:sp>
        <p:sp>
          <p:nvSpPr>
            <p:cNvPr id="15" name="object 15"/>
            <p:cNvSpPr/>
            <p:nvPr/>
          </p:nvSpPr>
          <p:spPr>
            <a:xfrm>
              <a:off x="2263768" y="2514980"/>
              <a:ext cx="1236345" cy="217170"/>
            </a:xfrm>
            <a:custGeom>
              <a:avLst/>
              <a:gdLst/>
              <a:ahLst/>
              <a:cxnLst/>
              <a:rect l="l" t="t" r="r" b="b"/>
              <a:pathLst>
                <a:path w="1236345" h="217169">
                  <a:moveTo>
                    <a:pt x="1236019" y="0"/>
                  </a:moveTo>
                  <a:lnTo>
                    <a:pt x="0" y="0"/>
                  </a:lnTo>
                  <a:lnTo>
                    <a:pt x="0" y="216858"/>
                  </a:lnTo>
                  <a:lnTo>
                    <a:pt x="1236019" y="216858"/>
                  </a:lnTo>
                  <a:lnTo>
                    <a:pt x="1236019" y="0"/>
                  </a:lnTo>
                  <a:close/>
                </a:path>
              </a:pathLst>
            </a:custGeom>
            <a:solidFill>
              <a:srgbClr val="FFFFFF">
                <a:alpha val="67842"/>
              </a:srgbClr>
            </a:solidFill>
          </p:spPr>
          <p:txBody>
            <a:bodyPr wrap="square" lIns="0" tIns="0" rIns="0" bIns="0" rtlCol="0"/>
            <a:lstStyle/>
            <a:p>
              <a:endParaRPr>
                <a:solidFill>
                  <a:prstClr val="black"/>
                </a:solidFill>
                <a:latin typeface="Calibri"/>
              </a:endParaRPr>
            </a:p>
          </p:txBody>
        </p:sp>
        <p:sp>
          <p:nvSpPr>
            <p:cNvPr id="16" name="object 16"/>
            <p:cNvSpPr/>
            <p:nvPr/>
          </p:nvSpPr>
          <p:spPr>
            <a:xfrm>
              <a:off x="2228699" y="2489931"/>
              <a:ext cx="1327987" cy="318130"/>
            </a:xfrm>
            <a:prstGeom prst="rect">
              <a:avLst/>
            </a:prstGeom>
            <a:blipFill>
              <a:blip r:embed="rId9" cstate="print"/>
              <a:stretch>
                <a:fillRect/>
              </a:stretch>
            </a:blipFill>
          </p:spPr>
          <p:txBody>
            <a:bodyPr wrap="square" lIns="0" tIns="0" rIns="0" bIns="0" rtlCol="0"/>
            <a:lstStyle/>
            <a:p>
              <a:endParaRPr>
                <a:solidFill>
                  <a:prstClr val="black"/>
                </a:solidFill>
                <a:latin typeface="Calibri"/>
              </a:endParaRPr>
            </a:p>
          </p:txBody>
        </p:sp>
        <p:sp>
          <p:nvSpPr>
            <p:cNvPr id="17" name="object 17"/>
            <p:cNvSpPr/>
            <p:nvPr/>
          </p:nvSpPr>
          <p:spPr>
            <a:xfrm>
              <a:off x="5693418" y="2509970"/>
              <a:ext cx="1236980" cy="217170"/>
            </a:xfrm>
            <a:custGeom>
              <a:avLst/>
              <a:gdLst/>
              <a:ahLst/>
              <a:cxnLst/>
              <a:rect l="l" t="t" r="r" b="b"/>
              <a:pathLst>
                <a:path w="1236979" h="217169">
                  <a:moveTo>
                    <a:pt x="1236734" y="0"/>
                  </a:moveTo>
                  <a:lnTo>
                    <a:pt x="0" y="0"/>
                  </a:lnTo>
                  <a:lnTo>
                    <a:pt x="0" y="216858"/>
                  </a:lnTo>
                  <a:lnTo>
                    <a:pt x="1236734" y="216858"/>
                  </a:lnTo>
                  <a:lnTo>
                    <a:pt x="1236734" y="0"/>
                  </a:lnTo>
                  <a:close/>
                </a:path>
              </a:pathLst>
            </a:custGeom>
            <a:solidFill>
              <a:srgbClr val="FFFFFF">
                <a:alpha val="67842"/>
              </a:srgbClr>
            </a:solidFill>
          </p:spPr>
          <p:txBody>
            <a:bodyPr wrap="square" lIns="0" tIns="0" rIns="0" bIns="0" rtlCol="0"/>
            <a:lstStyle/>
            <a:p>
              <a:endParaRPr>
                <a:solidFill>
                  <a:prstClr val="black"/>
                </a:solidFill>
                <a:latin typeface="Calibri"/>
              </a:endParaRPr>
            </a:p>
          </p:txBody>
        </p:sp>
        <p:sp>
          <p:nvSpPr>
            <p:cNvPr id="18" name="object 18"/>
            <p:cNvSpPr/>
            <p:nvPr/>
          </p:nvSpPr>
          <p:spPr>
            <a:xfrm>
              <a:off x="5658348" y="2484915"/>
              <a:ext cx="1327987" cy="318135"/>
            </a:xfrm>
            <a:prstGeom prst="rect">
              <a:avLst/>
            </a:prstGeom>
            <a:blipFill>
              <a:blip r:embed="rId10" cstate="print"/>
              <a:stretch>
                <a:fillRect/>
              </a:stretch>
            </a:blipFill>
          </p:spPr>
          <p:txBody>
            <a:bodyPr wrap="square" lIns="0" tIns="0" rIns="0" bIns="0" rtlCol="0"/>
            <a:lstStyle/>
            <a:p>
              <a:endParaRPr>
                <a:solidFill>
                  <a:prstClr val="black"/>
                </a:solidFill>
                <a:latin typeface="Calibri"/>
              </a:endParaRPr>
            </a:p>
          </p:txBody>
        </p:sp>
      </p:grpSp>
      <p:sp>
        <p:nvSpPr>
          <p:cNvPr id="19" name="object 19"/>
          <p:cNvSpPr txBox="1"/>
          <p:nvPr/>
        </p:nvSpPr>
        <p:spPr>
          <a:xfrm>
            <a:off x="855198" y="1798744"/>
            <a:ext cx="6467475" cy="918844"/>
          </a:xfrm>
          <a:prstGeom prst="rect">
            <a:avLst/>
          </a:prstGeom>
        </p:spPr>
        <p:txBody>
          <a:bodyPr vert="horz" wrap="square" lIns="0" tIns="12065" rIns="0" bIns="0" rtlCol="0">
            <a:spAutoFit/>
          </a:bodyPr>
          <a:lstStyle/>
          <a:p>
            <a:pPr marL="1284605" marR="161290" indent="-1272540">
              <a:spcBef>
                <a:spcPts val="95"/>
              </a:spcBef>
              <a:tabLst>
                <a:tab pos="3344545" algn="l"/>
              </a:tabLst>
            </a:pPr>
            <a:r>
              <a:rPr sz="1650" b="1" spc="-5" dirty="0">
                <a:solidFill>
                  <a:srgbClr val="4F6128"/>
                </a:solidFill>
                <a:latin typeface="Segoe UI"/>
                <a:cs typeface="Segoe UI"/>
              </a:rPr>
              <a:t>Botanikus</a:t>
            </a:r>
            <a:r>
              <a:rPr sz="1650" b="1" spc="40" dirty="0">
                <a:solidFill>
                  <a:srgbClr val="4F6128"/>
                </a:solidFill>
                <a:latin typeface="Segoe UI"/>
                <a:cs typeface="Segoe UI"/>
              </a:rPr>
              <a:t> </a:t>
            </a:r>
            <a:r>
              <a:rPr sz="1650" b="1" dirty="0">
                <a:solidFill>
                  <a:srgbClr val="4F6128"/>
                </a:solidFill>
                <a:latin typeface="Segoe UI"/>
                <a:cs typeface="Segoe UI"/>
              </a:rPr>
              <a:t>kertek</a:t>
            </a:r>
            <a:r>
              <a:rPr sz="1650" b="1" spc="40" dirty="0">
                <a:solidFill>
                  <a:srgbClr val="4F6128"/>
                </a:solidFill>
                <a:latin typeface="Segoe UI"/>
                <a:cs typeface="Segoe UI"/>
              </a:rPr>
              <a:t> </a:t>
            </a:r>
            <a:r>
              <a:rPr sz="1650" b="1" spc="-5" dirty="0">
                <a:solidFill>
                  <a:srgbClr val="4F6128"/>
                </a:solidFill>
                <a:latin typeface="Segoe UI"/>
                <a:cs typeface="Segoe UI"/>
              </a:rPr>
              <a:t>városiasodása:	</a:t>
            </a:r>
            <a:r>
              <a:rPr sz="1650" b="1" spc="-30" dirty="0">
                <a:solidFill>
                  <a:srgbClr val="4F6128"/>
                </a:solidFill>
                <a:latin typeface="Segoe UI"/>
                <a:cs typeface="Segoe UI"/>
              </a:rPr>
              <a:t>ELTE </a:t>
            </a:r>
            <a:r>
              <a:rPr sz="1650" b="1" spc="-5" dirty="0">
                <a:solidFill>
                  <a:srgbClr val="4F6128"/>
                </a:solidFill>
                <a:latin typeface="Segoe UI"/>
                <a:cs typeface="Segoe UI"/>
              </a:rPr>
              <a:t>Füvészkert (Budapest) </a:t>
            </a:r>
            <a:r>
              <a:rPr sz="1650" b="1" dirty="0">
                <a:solidFill>
                  <a:srgbClr val="4F6128"/>
                </a:solidFill>
                <a:latin typeface="Segoe UI"/>
                <a:cs typeface="Segoe UI"/>
              </a:rPr>
              <a:t>és  </a:t>
            </a:r>
            <a:r>
              <a:rPr sz="1650" b="1" spc="-5" dirty="0">
                <a:solidFill>
                  <a:srgbClr val="4F6128"/>
                </a:solidFill>
                <a:latin typeface="Segoe UI"/>
                <a:cs typeface="Segoe UI"/>
              </a:rPr>
              <a:t>EKKE Botanikus </a:t>
            </a:r>
            <a:r>
              <a:rPr sz="1650" b="1" dirty="0">
                <a:solidFill>
                  <a:srgbClr val="4F6128"/>
                </a:solidFill>
                <a:latin typeface="Segoe UI"/>
                <a:cs typeface="Segoe UI"/>
              </a:rPr>
              <a:t>Kertje </a:t>
            </a:r>
            <a:r>
              <a:rPr sz="1650" b="1" spc="-5" dirty="0">
                <a:solidFill>
                  <a:srgbClr val="4F6128"/>
                </a:solidFill>
                <a:latin typeface="Segoe UI"/>
                <a:cs typeface="Segoe UI"/>
              </a:rPr>
              <a:t>(Eger)</a:t>
            </a:r>
            <a:r>
              <a:rPr sz="1650" b="1" spc="50" dirty="0">
                <a:solidFill>
                  <a:srgbClr val="4F6128"/>
                </a:solidFill>
                <a:latin typeface="Segoe UI"/>
                <a:cs typeface="Segoe UI"/>
              </a:rPr>
              <a:t> </a:t>
            </a:r>
            <a:r>
              <a:rPr sz="1650" b="1" spc="-5" dirty="0">
                <a:solidFill>
                  <a:srgbClr val="4F6128"/>
                </a:solidFill>
                <a:latin typeface="Segoe UI"/>
                <a:cs typeface="Segoe UI"/>
              </a:rPr>
              <a:t>példáján</a:t>
            </a:r>
            <a:endParaRPr sz="1650">
              <a:solidFill>
                <a:prstClr val="black"/>
              </a:solidFill>
              <a:latin typeface="Segoe UI"/>
              <a:cs typeface="Segoe UI"/>
            </a:endParaRPr>
          </a:p>
          <a:p>
            <a:pPr marL="1887855">
              <a:spcBef>
                <a:spcPts val="1750"/>
              </a:spcBef>
              <a:tabLst>
                <a:tab pos="5318125" algn="l"/>
              </a:tabLst>
            </a:pPr>
            <a:r>
              <a:rPr sz="1100" b="1" spc="15" dirty="0">
                <a:solidFill>
                  <a:srgbClr val="4F6128"/>
                </a:solidFill>
                <a:latin typeface="Segoe UI"/>
                <a:cs typeface="Segoe UI"/>
              </a:rPr>
              <a:t>Füvészkert,</a:t>
            </a:r>
            <a:r>
              <a:rPr sz="1100" b="1" spc="25" dirty="0">
                <a:solidFill>
                  <a:srgbClr val="4F6128"/>
                </a:solidFill>
                <a:latin typeface="Segoe UI"/>
                <a:cs typeface="Segoe UI"/>
              </a:rPr>
              <a:t> </a:t>
            </a:r>
            <a:r>
              <a:rPr sz="1100" b="1" spc="15" dirty="0">
                <a:solidFill>
                  <a:srgbClr val="4F6128"/>
                </a:solidFill>
                <a:latin typeface="Segoe UI"/>
                <a:cs typeface="Segoe UI"/>
              </a:rPr>
              <a:t>1823	</a:t>
            </a:r>
            <a:r>
              <a:rPr sz="1650" b="1" spc="22" baseline="2525" dirty="0">
                <a:solidFill>
                  <a:srgbClr val="4F6128"/>
                </a:solidFill>
                <a:latin typeface="Segoe UI"/>
                <a:cs typeface="Segoe UI"/>
              </a:rPr>
              <a:t>Füvészkert,</a:t>
            </a:r>
            <a:r>
              <a:rPr sz="1650" b="1" spc="-60" baseline="2525" dirty="0">
                <a:solidFill>
                  <a:srgbClr val="4F6128"/>
                </a:solidFill>
                <a:latin typeface="Segoe UI"/>
                <a:cs typeface="Segoe UI"/>
              </a:rPr>
              <a:t> </a:t>
            </a:r>
            <a:r>
              <a:rPr sz="1650" b="1" spc="22" baseline="2525" dirty="0">
                <a:solidFill>
                  <a:srgbClr val="4F6128"/>
                </a:solidFill>
                <a:latin typeface="Segoe UI"/>
                <a:cs typeface="Segoe UI"/>
              </a:rPr>
              <a:t>2024</a:t>
            </a:r>
            <a:endParaRPr sz="1650" baseline="2525">
              <a:solidFill>
                <a:prstClr val="black"/>
              </a:solidFill>
              <a:latin typeface="Segoe UI"/>
              <a:cs typeface="Segoe UI"/>
            </a:endParaRPr>
          </a:p>
        </p:txBody>
      </p:sp>
      <p:grpSp>
        <p:nvGrpSpPr>
          <p:cNvPr id="20" name="object 20"/>
          <p:cNvGrpSpPr/>
          <p:nvPr/>
        </p:nvGrpSpPr>
        <p:grpSpPr>
          <a:xfrm>
            <a:off x="2051527" y="4371515"/>
            <a:ext cx="1976120" cy="318135"/>
            <a:chOff x="1626077" y="4371514"/>
            <a:chExt cx="1976120" cy="318135"/>
          </a:xfrm>
        </p:grpSpPr>
        <p:sp>
          <p:nvSpPr>
            <p:cNvPr id="21" name="object 21"/>
            <p:cNvSpPr/>
            <p:nvPr/>
          </p:nvSpPr>
          <p:spPr>
            <a:xfrm>
              <a:off x="1654705" y="4396564"/>
              <a:ext cx="1890395" cy="217170"/>
            </a:xfrm>
            <a:custGeom>
              <a:avLst/>
              <a:gdLst/>
              <a:ahLst/>
              <a:cxnLst/>
              <a:rect l="l" t="t" r="r" b="b"/>
              <a:pathLst>
                <a:path w="1890395" h="217170">
                  <a:moveTo>
                    <a:pt x="1890171" y="0"/>
                  </a:moveTo>
                  <a:lnTo>
                    <a:pt x="0" y="0"/>
                  </a:lnTo>
                  <a:lnTo>
                    <a:pt x="0" y="216858"/>
                  </a:lnTo>
                  <a:lnTo>
                    <a:pt x="1890171" y="216858"/>
                  </a:lnTo>
                  <a:lnTo>
                    <a:pt x="1890171" y="0"/>
                  </a:lnTo>
                  <a:close/>
                </a:path>
              </a:pathLst>
            </a:custGeom>
            <a:solidFill>
              <a:srgbClr val="FFFFFF">
                <a:alpha val="67842"/>
              </a:srgbClr>
            </a:solidFill>
          </p:spPr>
          <p:txBody>
            <a:bodyPr wrap="square" lIns="0" tIns="0" rIns="0" bIns="0" rtlCol="0"/>
            <a:lstStyle/>
            <a:p>
              <a:endParaRPr>
                <a:solidFill>
                  <a:prstClr val="black"/>
                </a:solidFill>
                <a:latin typeface="Calibri"/>
              </a:endParaRPr>
            </a:p>
          </p:txBody>
        </p:sp>
        <p:sp>
          <p:nvSpPr>
            <p:cNvPr id="22" name="object 22"/>
            <p:cNvSpPr/>
            <p:nvPr/>
          </p:nvSpPr>
          <p:spPr>
            <a:xfrm>
              <a:off x="1626077" y="4371514"/>
              <a:ext cx="1975698" cy="318130"/>
            </a:xfrm>
            <a:prstGeom prst="rect">
              <a:avLst/>
            </a:prstGeom>
            <a:blipFill>
              <a:blip r:embed="rId11" cstate="print"/>
              <a:stretch>
                <a:fillRect/>
              </a:stretch>
            </a:blipFill>
          </p:spPr>
          <p:txBody>
            <a:bodyPr wrap="square" lIns="0" tIns="0" rIns="0" bIns="0" rtlCol="0"/>
            <a:lstStyle/>
            <a:p>
              <a:endParaRPr>
                <a:solidFill>
                  <a:prstClr val="black"/>
                </a:solidFill>
                <a:latin typeface="Calibri"/>
              </a:endParaRPr>
            </a:p>
          </p:txBody>
        </p:sp>
      </p:grpSp>
      <p:sp>
        <p:nvSpPr>
          <p:cNvPr id="23" name="object 23"/>
          <p:cNvSpPr txBox="1"/>
          <p:nvPr/>
        </p:nvSpPr>
        <p:spPr>
          <a:xfrm>
            <a:off x="2127992" y="4401758"/>
            <a:ext cx="1808480" cy="185307"/>
          </a:xfrm>
          <a:prstGeom prst="rect">
            <a:avLst/>
          </a:prstGeom>
        </p:spPr>
        <p:txBody>
          <a:bodyPr vert="horz" wrap="square" lIns="0" tIns="15875" rIns="0" bIns="0" rtlCol="0">
            <a:spAutoFit/>
          </a:bodyPr>
          <a:lstStyle/>
          <a:p>
            <a:pPr marL="12700">
              <a:spcBef>
                <a:spcPts val="125"/>
              </a:spcBef>
            </a:pPr>
            <a:r>
              <a:rPr sz="1100" b="1" spc="15" dirty="0">
                <a:solidFill>
                  <a:srgbClr val="4F6128"/>
                </a:solidFill>
                <a:latin typeface="Segoe UI"/>
                <a:cs typeface="Segoe UI"/>
              </a:rPr>
              <a:t>EKKE Botanikus kert,</a:t>
            </a:r>
            <a:r>
              <a:rPr sz="1100" b="1" spc="-20" dirty="0">
                <a:solidFill>
                  <a:srgbClr val="4F6128"/>
                </a:solidFill>
                <a:latin typeface="Segoe UI"/>
                <a:cs typeface="Segoe UI"/>
              </a:rPr>
              <a:t> </a:t>
            </a:r>
            <a:r>
              <a:rPr sz="1100" b="1" spc="15" dirty="0">
                <a:solidFill>
                  <a:srgbClr val="4F6128"/>
                </a:solidFill>
                <a:latin typeface="Segoe UI"/>
                <a:cs typeface="Segoe UI"/>
              </a:rPr>
              <a:t>1969</a:t>
            </a:r>
            <a:endParaRPr sz="1100">
              <a:solidFill>
                <a:prstClr val="black"/>
              </a:solidFill>
              <a:latin typeface="Segoe UI"/>
              <a:cs typeface="Segoe UI"/>
            </a:endParaRPr>
          </a:p>
        </p:txBody>
      </p:sp>
      <p:grpSp>
        <p:nvGrpSpPr>
          <p:cNvPr id="24" name="object 24"/>
          <p:cNvGrpSpPr/>
          <p:nvPr/>
        </p:nvGrpSpPr>
        <p:grpSpPr>
          <a:xfrm>
            <a:off x="5459705" y="4372231"/>
            <a:ext cx="1976120" cy="318135"/>
            <a:chOff x="5034255" y="4372230"/>
            <a:chExt cx="1976120" cy="318135"/>
          </a:xfrm>
        </p:grpSpPr>
        <p:sp>
          <p:nvSpPr>
            <p:cNvPr id="25" name="object 25"/>
            <p:cNvSpPr/>
            <p:nvPr/>
          </p:nvSpPr>
          <p:spPr>
            <a:xfrm>
              <a:off x="5062883" y="4397279"/>
              <a:ext cx="1890395" cy="216535"/>
            </a:xfrm>
            <a:custGeom>
              <a:avLst/>
              <a:gdLst/>
              <a:ahLst/>
              <a:cxnLst/>
              <a:rect l="l" t="t" r="r" b="b"/>
              <a:pathLst>
                <a:path w="1890395" h="216535">
                  <a:moveTo>
                    <a:pt x="1890171" y="0"/>
                  </a:moveTo>
                  <a:lnTo>
                    <a:pt x="0" y="0"/>
                  </a:lnTo>
                  <a:lnTo>
                    <a:pt x="0" y="216142"/>
                  </a:lnTo>
                  <a:lnTo>
                    <a:pt x="1890171" y="216142"/>
                  </a:lnTo>
                  <a:lnTo>
                    <a:pt x="1890171" y="0"/>
                  </a:lnTo>
                  <a:close/>
                </a:path>
              </a:pathLst>
            </a:custGeom>
            <a:solidFill>
              <a:srgbClr val="FFFFFF">
                <a:alpha val="67842"/>
              </a:srgbClr>
            </a:solidFill>
          </p:spPr>
          <p:txBody>
            <a:bodyPr wrap="square" lIns="0" tIns="0" rIns="0" bIns="0" rtlCol="0"/>
            <a:lstStyle/>
            <a:p>
              <a:endParaRPr>
                <a:solidFill>
                  <a:prstClr val="black"/>
                </a:solidFill>
                <a:latin typeface="Calibri"/>
              </a:endParaRPr>
            </a:p>
          </p:txBody>
        </p:sp>
        <p:sp>
          <p:nvSpPr>
            <p:cNvPr id="26" name="object 26"/>
            <p:cNvSpPr/>
            <p:nvPr/>
          </p:nvSpPr>
          <p:spPr>
            <a:xfrm>
              <a:off x="5034255" y="4372230"/>
              <a:ext cx="1975698" cy="318130"/>
            </a:xfrm>
            <a:prstGeom prst="rect">
              <a:avLst/>
            </a:prstGeom>
            <a:blipFill>
              <a:blip r:embed="rId12" cstate="print"/>
              <a:stretch>
                <a:fillRect/>
              </a:stretch>
            </a:blipFill>
          </p:spPr>
          <p:txBody>
            <a:bodyPr wrap="square" lIns="0" tIns="0" rIns="0" bIns="0" rtlCol="0"/>
            <a:lstStyle/>
            <a:p>
              <a:endParaRPr>
                <a:solidFill>
                  <a:prstClr val="black"/>
                </a:solidFill>
                <a:latin typeface="Calibri"/>
              </a:endParaRPr>
            </a:p>
          </p:txBody>
        </p:sp>
      </p:grpSp>
      <p:sp>
        <p:nvSpPr>
          <p:cNvPr id="27" name="object 27"/>
          <p:cNvSpPr txBox="1"/>
          <p:nvPr/>
        </p:nvSpPr>
        <p:spPr>
          <a:xfrm>
            <a:off x="5536587" y="4402355"/>
            <a:ext cx="1808480" cy="185307"/>
          </a:xfrm>
          <a:prstGeom prst="rect">
            <a:avLst/>
          </a:prstGeom>
        </p:spPr>
        <p:txBody>
          <a:bodyPr vert="horz" wrap="square" lIns="0" tIns="15875" rIns="0" bIns="0" rtlCol="0">
            <a:spAutoFit/>
          </a:bodyPr>
          <a:lstStyle/>
          <a:p>
            <a:pPr marL="12700">
              <a:spcBef>
                <a:spcPts val="125"/>
              </a:spcBef>
            </a:pPr>
            <a:r>
              <a:rPr sz="1100" b="1" spc="15" dirty="0">
                <a:solidFill>
                  <a:srgbClr val="4F6128"/>
                </a:solidFill>
                <a:latin typeface="Segoe UI"/>
                <a:cs typeface="Segoe UI"/>
              </a:rPr>
              <a:t>EKKE Botanikus kert,</a:t>
            </a:r>
            <a:r>
              <a:rPr sz="1100" b="1" spc="-20" dirty="0">
                <a:solidFill>
                  <a:srgbClr val="4F6128"/>
                </a:solidFill>
                <a:latin typeface="Segoe UI"/>
                <a:cs typeface="Segoe UI"/>
              </a:rPr>
              <a:t> </a:t>
            </a:r>
            <a:r>
              <a:rPr sz="1100" b="1" spc="15" dirty="0">
                <a:solidFill>
                  <a:srgbClr val="4F6128"/>
                </a:solidFill>
                <a:latin typeface="Segoe UI"/>
                <a:cs typeface="Segoe UI"/>
              </a:rPr>
              <a:t>2024</a:t>
            </a:r>
            <a:endParaRPr sz="1100">
              <a:solidFill>
                <a:prstClr val="black"/>
              </a:solidFill>
              <a:latin typeface="Segoe UI"/>
              <a:cs typeface="Segoe UI"/>
            </a:endParaRPr>
          </a:p>
        </p:txBody>
      </p:sp>
      <p:grpSp>
        <p:nvGrpSpPr>
          <p:cNvPr id="28" name="object 28"/>
          <p:cNvGrpSpPr/>
          <p:nvPr/>
        </p:nvGrpSpPr>
        <p:grpSpPr>
          <a:xfrm>
            <a:off x="4008790" y="4107235"/>
            <a:ext cx="10094595" cy="3867785"/>
            <a:chOff x="3583339" y="4107234"/>
            <a:chExt cx="10094595" cy="3867785"/>
          </a:xfrm>
        </p:grpSpPr>
        <p:sp>
          <p:nvSpPr>
            <p:cNvPr id="29" name="object 29"/>
            <p:cNvSpPr/>
            <p:nvPr/>
          </p:nvSpPr>
          <p:spPr>
            <a:xfrm>
              <a:off x="3590324" y="4114219"/>
              <a:ext cx="0" cy="2032635"/>
            </a:xfrm>
            <a:custGeom>
              <a:avLst/>
              <a:gdLst/>
              <a:ahLst/>
              <a:cxnLst/>
              <a:rect l="l" t="t" r="r" b="b"/>
              <a:pathLst>
                <a:path h="2032635">
                  <a:moveTo>
                    <a:pt x="0" y="0"/>
                  </a:moveTo>
                  <a:lnTo>
                    <a:pt x="0" y="2032119"/>
                  </a:lnTo>
                </a:path>
              </a:pathLst>
            </a:custGeom>
            <a:ln w="13419">
              <a:solidFill>
                <a:srgbClr val="FFFFFF"/>
              </a:solidFill>
            </a:ln>
          </p:spPr>
          <p:txBody>
            <a:bodyPr wrap="square" lIns="0" tIns="0" rIns="0" bIns="0" rtlCol="0"/>
            <a:lstStyle/>
            <a:p>
              <a:endParaRPr>
                <a:solidFill>
                  <a:prstClr val="black"/>
                </a:solidFill>
                <a:latin typeface="Calibri"/>
              </a:endParaRPr>
            </a:p>
          </p:txBody>
        </p:sp>
        <p:sp>
          <p:nvSpPr>
            <p:cNvPr id="30" name="object 30"/>
            <p:cNvSpPr/>
            <p:nvPr/>
          </p:nvSpPr>
          <p:spPr>
            <a:xfrm>
              <a:off x="8053806" y="7552099"/>
              <a:ext cx="5623637" cy="422622"/>
            </a:xfrm>
            <a:prstGeom prst="rect">
              <a:avLst/>
            </a:prstGeom>
            <a:blipFill>
              <a:blip r:embed="rId13" cstate="print"/>
              <a:stretch>
                <a:fillRect/>
              </a:stretch>
            </a:blipFill>
          </p:spPr>
          <p:txBody>
            <a:bodyPr wrap="square" lIns="0" tIns="0" rIns="0" bIns="0" rtlCol="0"/>
            <a:lstStyle/>
            <a:p>
              <a:endParaRPr>
                <a:solidFill>
                  <a:prstClr val="black"/>
                </a:solidFill>
                <a:latin typeface="Calibri"/>
              </a:endParaRPr>
            </a:p>
          </p:txBody>
        </p:sp>
      </p:grpSp>
      <p:sp>
        <p:nvSpPr>
          <p:cNvPr id="31" name="object 31"/>
          <p:cNvSpPr txBox="1"/>
          <p:nvPr/>
        </p:nvSpPr>
        <p:spPr>
          <a:xfrm>
            <a:off x="8585959" y="7595939"/>
            <a:ext cx="5388610" cy="244298"/>
          </a:xfrm>
          <a:prstGeom prst="rect">
            <a:avLst/>
          </a:prstGeom>
        </p:spPr>
        <p:txBody>
          <a:bodyPr vert="horz" wrap="square" lIns="0" tIns="13335" rIns="0" bIns="0" rtlCol="0">
            <a:spAutoFit/>
          </a:bodyPr>
          <a:lstStyle/>
          <a:p>
            <a:pPr marL="12700">
              <a:spcBef>
                <a:spcPts val="105"/>
              </a:spcBef>
            </a:pPr>
            <a:r>
              <a:rPr sz="1500" b="1" dirty="0">
                <a:solidFill>
                  <a:srgbClr val="4F6128"/>
                </a:solidFill>
                <a:latin typeface="Segoe UI"/>
                <a:cs typeface="Segoe UI"/>
              </a:rPr>
              <a:t>A városiasodás </a:t>
            </a:r>
            <a:r>
              <a:rPr sz="1500" b="1" spc="-5" dirty="0">
                <a:solidFill>
                  <a:srgbClr val="4F6128"/>
                </a:solidFill>
                <a:latin typeface="Segoe UI"/>
                <a:cs typeface="Segoe UI"/>
              </a:rPr>
              <a:t>fő </a:t>
            </a:r>
            <a:r>
              <a:rPr sz="1500" b="1" spc="5" dirty="0">
                <a:solidFill>
                  <a:srgbClr val="4F6128"/>
                </a:solidFill>
                <a:latin typeface="Segoe UI"/>
                <a:cs typeface="Segoe UI"/>
              </a:rPr>
              <a:t>hatásai </a:t>
            </a:r>
            <a:r>
              <a:rPr sz="1500" b="1" dirty="0">
                <a:solidFill>
                  <a:srgbClr val="4F6128"/>
                </a:solidFill>
                <a:latin typeface="Segoe UI"/>
                <a:cs typeface="Segoe UI"/>
              </a:rPr>
              <a:t>a botanikus </a:t>
            </a:r>
            <a:r>
              <a:rPr sz="1500" b="1" spc="5" dirty="0">
                <a:solidFill>
                  <a:srgbClr val="4F6128"/>
                </a:solidFill>
                <a:latin typeface="Segoe UI"/>
                <a:cs typeface="Segoe UI"/>
              </a:rPr>
              <a:t>kertek</a:t>
            </a:r>
            <a:r>
              <a:rPr sz="1500" b="1" spc="155" dirty="0">
                <a:solidFill>
                  <a:srgbClr val="4F6128"/>
                </a:solidFill>
                <a:latin typeface="Segoe UI"/>
                <a:cs typeface="Segoe UI"/>
              </a:rPr>
              <a:t> </a:t>
            </a:r>
            <a:r>
              <a:rPr sz="1500" b="1" dirty="0">
                <a:solidFill>
                  <a:srgbClr val="4F6128"/>
                </a:solidFill>
                <a:latin typeface="Segoe UI"/>
                <a:cs typeface="Segoe UI"/>
              </a:rPr>
              <a:t>alapfunkcióira</a:t>
            </a:r>
            <a:endParaRPr sz="1500">
              <a:solidFill>
                <a:prstClr val="black"/>
              </a:solidFill>
              <a:latin typeface="Segoe UI"/>
              <a:cs typeface="Segoe UI"/>
            </a:endParaRPr>
          </a:p>
        </p:txBody>
      </p:sp>
      <p:grpSp>
        <p:nvGrpSpPr>
          <p:cNvPr id="32" name="object 32"/>
          <p:cNvGrpSpPr/>
          <p:nvPr/>
        </p:nvGrpSpPr>
        <p:grpSpPr>
          <a:xfrm>
            <a:off x="4764759" y="7019667"/>
            <a:ext cx="6652895" cy="4538345"/>
            <a:chOff x="4339308" y="7019666"/>
            <a:chExt cx="6652895" cy="4538345"/>
          </a:xfrm>
        </p:grpSpPr>
        <p:sp>
          <p:nvSpPr>
            <p:cNvPr id="33" name="object 33"/>
            <p:cNvSpPr/>
            <p:nvPr/>
          </p:nvSpPr>
          <p:spPr>
            <a:xfrm>
              <a:off x="10621391" y="7025699"/>
              <a:ext cx="364292" cy="569699"/>
            </a:xfrm>
            <a:prstGeom prst="rect">
              <a:avLst/>
            </a:prstGeom>
            <a:blipFill>
              <a:blip r:embed="rId14" cstate="print"/>
              <a:stretch>
                <a:fillRect/>
              </a:stretch>
            </a:blipFill>
          </p:spPr>
          <p:txBody>
            <a:bodyPr wrap="square" lIns="0" tIns="0" rIns="0" bIns="0" rtlCol="0"/>
            <a:lstStyle/>
            <a:p>
              <a:endParaRPr>
                <a:solidFill>
                  <a:prstClr val="black"/>
                </a:solidFill>
                <a:latin typeface="Calibri"/>
              </a:endParaRPr>
            </a:p>
          </p:txBody>
        </p:sp>
        <p:sp>
          <p:nvSpPr>
            <p:cNvPr id="34" name="object 34"/>
            <p:cNvSpPr/>
            <p:nvPr/>
          </p:nvSpPr>
          <p:spPr>
            <a:xfrm>
              <a:off x="10621391" y="7025699"/>
              <a:ext cx="364490" cy="570230"/>
            </a:xfrm>
            <a:custGeom>
              <a:avLst/>
              <a:gdLst/>
              <a:ahLst/>
              <a:cxnLst/>
              <a:rect l="l" t="t" r="r" b="b"/>
              <a:pathLst>
                <a:path w="364490" h="570229">
                  <a:moveTo>
                    <a:pt x="283895" y="0"/>
                  </a:moveTo>
                  <a:lnTo>
                    <a:pt x="283895" y="239164"/>
                  </a:lnTo>
                  <a:lnTo>
                    <a:pt x="364292" y="239164"/>
                  </a:lnTo>
                  <a:lnTo>
                    <a:pt x="182146" y="569699"/>
                  </a:lnTo>
                  <a:lnTo>
                    <a:pt x="0" y="239164"/>
                  </a:lnTo>
                  <a:lnTo>
                    <a:pt x="80397" y="239164"/>
                  </a:lnTo>
                  <a:lnTo>
                    <a:pt x="80397" y="0"/>
                  </a:lnTo>
                  <a:lnTo>
                    <a:pt x="283895" y="0"/>
                  </a:lnTo>
                  <a:close/>
                </a:path>
              </a:pathLst>
            </a:custGeom>
            <a:ln w="11928">
              <a:solidFill>
                <a:srgbClr val="4F6128"/>
              </a:solidFill>
            </a:ln>
          </p:spPr>
          <p:txBody>
            <a:bodyPr wrap="square" lIns="0" tIns="0" rIns="0" bIns="0" rtlCol="0"/>
            <a:lstStyle/>
            <a:p>
              <a:endParaRPr>
                <a:solidFill>
                  <a:prstClr val="black"/>
                </a:solidFill>
                <a:latin typeface="Calibri"/>
              </a:endParaRPr>
            </a:p>
          </p:txBody>
        </p:sp>
        <p:sp>
          <p:nvSpPr>
            <p:cNvPr id="35" name="object 35"/>
            <p:cNvSpPr/>
            <p:nvPr/>
          </p:nvSpPr>
          <p:spPr>
            <a:xfrm>
              <a:off x="4339308" y="11083378"/>
              <a:ext cx="5446142" cy="474153"/>
            </a:xfrm>
            <a:prstGeom prst="rect">
              <a:avLst/>
            </a:prstGeom>
            <a:blipFill>
              <a:blip r:embed="rId15" cstate="print"/>
              <a:stretch>
                <a:fillRect/>
              </a:stretch>
            </a:blipFill>
          </p:spPr>
          <p:txBody>
            <a:bodyPr wrap="square" lIns="0" tIns="0" rIns="0" bIns="0" rtlCol="0"/>
            <a:lstStyle/>
            <a:p>
              <a:endParaRPr>
                <a:solidFill>
                  <a:prstClr val="black"/>
                </a:solidFill>
                <a:latin typeface="Calibri"/>
              </a:endParaRPr>
            </a:p>
          </p:txBody>
        </p:sp>
      </p:grpSp>
      <p:sp>
        <p:nvSpPr>
          <p:cNvPr id="36" name="object 36"/>
          <p:cNvSpPr txBox="1"/>
          <p:nvPr/>
        </p:nvSpPr>
        <p:spPr>
          <a:xfrm>
            <a:off x="4885179" y="11134376"/>
            <a:ext cx="5183505" cy="283210"/>
          </a:xfrm>
          <a:prstGeom prst="rect">
            <a:avLst/>
          </a:prstGeom>
        </p:spPr>
        <p:txBody>
          <a:bodyPr vert="horz" wrap="square" lIns="0" tIns="11430" rIns="0" bIns="0" rtlCol="0">
            <a:spAutoFit/>
          </a:bodyPr>
          <a:lstStyle/>
          <a:p>
            <a:pPr marL="12700">
              <a:spcBef>
                <a:spcPts val="90"/>
              </a:spcBef>
            </a:pPr>
            <a:r>
              <a:rPr sz="1700" b="1" spc="-10" dirty="0">
                <a:solidFill>
                  <a:srgbClr val="4F6128"/>
                </a:solidFill>
                <a:latin typeface="Segoe UI"/>
                <a:cs typeface="Segoe UI"/>
              </a:rPr>
              <a:t>Az ökológiai előnyök </a:t>
            </a:r>
            <a:r>
              <a:rPr sz="1700" b="1" spc="-5" dirty="0">
                <a:solidFill>
                  <a:srgbClr val="4F6128"/>
                </a:solidFill>
                <a:latin typeface="Segoe UI"/>
                <a:cs typeface="Segoe UI"/>
              </a:rPr>
              <a:t>a </a:t>
            </a:r>
            <a:r>
              <a:rPr sz="1700" b="1" dirty="0">
                <a:solidFill>
                  <a:srgbClr val="4F6128"/>
                </a:solidFill>
                <a:latin typeface="Segoe UI"/>
                <a:cs typeface="Segoe UI"/>
              </a:rPr>
              <a:t>kerten </a:t>
            </a:r>
            <a:r>
              <a:rPr sz="1700" b="1" spc="-5" dirty="0">
                <a:solidFill>
                  <a:srgbClr val="4F6128"/>
                </a:solidFill>
                <a:latin typeface="Segoe UI"/>
                <a:cs typeface="Segoe UI"/>
              </a:rPr>
              <a:t>kívül </a:t>
            </a:r>
            <a:r>
              <a:rPr sz="1700" b="1" spc="-10" dirty="0">
                <a:solidFill>
                  <a:srgbClr val="4F6128"/>
                </a:solidFill>
                <a:latin typeface="Segoe UI"/>
                <a:cs typeface="Segoe UI"/>
              </a:rPr>
              <a:t>is</a:t>
            </a:r>
            <a:r>
              <a:rPr sz="1700" b="1" spc="155" dirty="0">
                <a:solidFill>
                  <a:srgbClr val="4F6128"/>
                </a:solidFill>
                <a:latin typeface="Segoe UI"/>
                <a:cs typeface="Segoe UI"/>
              </a:rPr>
              <a:t> </a:t>
            </a:r>
            <a:r>
              <a:rPr sz="1700" b="1" spc="-5" dirty="0">
                <a:solidFill>
                  <a:srgbClr val="4F6128"/>
                </a:solidFill>
                <a:latin typeface="Segoe UI"/>
                <a:cs typeface="Segoe UI"/>
              </a:rPr>
              <a:t>megjelennek</a:t>
            </a:r>
            <a:endParaRPr sz="1700">
              <a:solidFill>
                <a:prstClr val="black"/>
              </a:solidFill>
              <a:latin typeface="Segoe UI"/>
              <a:cs typeface="Segoe UI"/>
            </a:endParaRPr>
          </a:p>
        </p:txBody>
      </p:sp>
      <p:grpSp>
        <p:nvGrpSpPr>
          <p:cNvPr id="37" name="object 37"/>
          <p:cNvGrpSpPr/>
          <p:nvPr/>
        </p:nvGrpSpPr>
        <p:grpSpPr>
          <a:xfrm>
            <a:off x="10360840" y="3430366"/>
            <a:ext cx="1705610" cy="1097915"/>
            <a:chOff x="9935390" y="3430365"/>
            <a:chExt cx="1705610" cy="1097915"/>
          </a:xfrm>
        </p:grpSpPr>
        <p:sp>
          <p:nvSpPr>
            <p:cNvPr id="38" name="object 38"/>
            <p:cNvSpPr/>
            <p:nvPr/>
          </p:nvSpPr>
          <p:spPr>
            <a:xfrm>
              <a:off x="9935390" y="3430365"/>
              <a:ext cx="1705520" cy="1097888"/>
            </a:xfrm>
            <a:prstGeom prst="rect">
              <a:avLst/>
            </a:prstGeom>
            <a:blipFill>
              <a:blip r:embed="rId16" cstate="print"/>
              <a:stretch>
                <a:fillRect/>
              </a:stretch>
            </a:blipFill>
          </p:spPr>
          <p:txBody>
            <a:bodyPr wrap="square" lIns="0" tIns="0" rIns="0" bIns="0" rtlCol="0"/>
            <a:lstStyle/>
            <a:p>
              <a:endParaRPr>
                <a:solidFill>
                  <a:prstClr val="black"/>
                </a:solidFill>
                <a:latin typeface="Calibri"/>
              </a:endParaRPr>
            </a:p>
          </p:txBody>
        </p:sp>
        <p:sp>
          <p:nvSpPr>
            <p:cNvPr id="39" name="object 39"/>
            <p:cNvSpPr/>
            <p:nvPr/>
          </p:nvSpPr>
          <p:spPr>
            <a:xfrm>
              <a:off x="9953640" y="3448615"/>
              <a:ext cx="1645920" cy="1038225"/>
            </a:xfrm>
            <a:custGeom>
              <a:avLst/>
              <a:gdLst/>
              <a:ahLst/>
              <a:cxnLst/>
              <a:rect l="l" t="t" r="r" b="b"/>
              <a:pathLst>
                <a:path w="1645920" h="1038225">
                  <a:moveTo>
                    <a:pt x="822700" y="0"/>
                  </a:moveTo>
                  <a:lnTo>
                    <a:pt x="763948" y="1302"/>
                  </a:lnTo>
                  <a:lnTo>
                    <a:pt x="706310" y="5152"/>
                  </a:lnTo>
                  <a:lnTo>
                    <a:pt x="649926" y="11461"/>
                  </a:lnTo>
                  <a:lnTo>
                    <a:pt x="594936" y="20142"/>
                  </a:lnTo>
                  <a:lnTo>
                    <a:pt x="541478" y="31106"/>
                  </a:lnTo>
                  <a:lnTo>
                    <a:pt x="489691" y="44266"/>
                  </a:lnTo>
                  <a:lnTo>
                    <a:pt x="439715" y="59534"/>
                  </a:lnTo>
                  <a:lnTo>
                    <a:pt x="391690" y="76823"/>
                  </a:lnTo>
                  <a:lnTo>
                    <a:pt x="345754" y="96044"/>
                  </a:lnTo>
                  <a:lnTo>
                    <a:pt x="302046" y="117109"/>
                  </a:lnTo>
                  <a:lnTo>
                    <a:pt x="260706" y="139932"/>
                  </a:lnTo>
                  <a:lnTo>
                    <a:pt x="221873" y="164424"/>
                  </a:lnTo>
                  <a:lnTo>
                    <a:pt x="185687" y="190497"/>
                  </a:lnTo>
                  <a:lnTo>
                    <a:pt x="152286" y="218063"/>
                  </a:lnTo>
                  <a:lnTo>
                    <a:pt x="121810" y="247035"/>
                  </a:lnTo>
                  <a:lnTo>
                    <a:pt x="94398" y="277325"/>
                  </a:lnTo>
                  <a:lnTo>
                    <a:pt x="70189" y="308846"/>
                  </a:lnTo>
                  <a:lnTo>
                    <a:pt x="49322" y="341508"/>
                  </a:lnTo>
                  <a:lnTo>
                    <a:pt x="18173" y="409910"/>
                  </a:lnTo>
                  <a:lnTo>
                    <a:pt x="2065" y="481827"/>
                  </a:lnTo>
                  <a:lnTo>
                    <a:pt x="0" y="518884"/>
                  </a:lnTo>
                  <a:lnTo>
                    <a:pt x="2065" y="555942"/>
                  </a:lnTo>
                  <a:lnTo>
                    <a:pt x="18173" y="627859"/>
                  </a:lnTo>
                  <a:lnTo>
                    <a:pt x="49322" y="696260"/>
                  </a:lnTo>
                  <a:lnTo>
                    <a:pt x="70189" y="728923"/>
                  </a:lnTo>
                  <a:lnTo>
                    <a:pt x="94398" y="760443"/>
                  </a:lnTo>
                  <a:lnTo>
                    <a:pt x="121810" y="790733"/>
                  </a:lnTo>
                  <a:lnTo>
                    <a:pt x="152286" y="819705"/>
                  </a:lnTo>
                  <a:lnTo>
                    <a:pt x="185687" y="847272"/>
                  </a:lnTo>
                  <a:lnTo>
                    <a:pt x="221873" y="873345"/>
                  </a:lnTo>
                  <a:lnTo>
                    <a:pt x="260706" y="897837"/>
                  </a:lnTo>
                  <a:lnTo>
                    <a:pt x="302046" y="920659"/>
                  </a:lnTo>
                  <a:lnTo>
                    <a:pt x="345754" y="941725"/>
                  </a:lnTo>
                  <a:lnTo>
                    <a:pt x="391690" y="960946"/>
                  </a:lnTo>
                  <a:lnTo>
                    <a:pt x="439715" y="978234"/>
                  </a:lnTo>
                  <a:lnTo>
                    <a:pt x="489691" y="993502"/>
                  </a:lnTo>
                  <a:lnTo>
                    <a:pt x="541478" y="1006662"/>
                  </a:lnTo>
                  <a:lnTo>
                    <a:pt x="594936" y="1017627"/>
                  </a:lnTo>
                  <a:lnTo>
                    <a:pt x="649926" y="1026307"/>
                  </a:lnTo>
                  <a:lnTo>
                    <a:pt x="706310" y="1032616"/>
                  </a:lnTo>
                  <a:lnTo>
                    <a:pt x="763948" y="1036466"/>
                  </a:lnTo>
                  <a:lnTo>
                    <a:pt x="822700" y="1037769"/>
                  </a:lnTo>
                  <a:lnTo>
                    <a:pt x="881453" y="1036466"/>
                  </a:lnTo>
                  <a:lnTo>
                    <a:pt x="939090" y="1032616"/>
                  </a:lnTo>
                  <a:lnTo>
                    <a:pt x="995474" y="1026307"/>
                  </a:lnTo>
                  <a:lnTo>
                    <a:pt x="1050465" y="1017627"/>
                  </a:lnTo>
                  <a:lnTo>
                    <a:pt x="1103923" y="1006662"/>
                  </a:lnTo>
                  <a:lnTo>
                    <a:pt x="1155709" y="993502"/>
                  </a:lnTo>
                  <a:lnTo>
                    <a:pt x="1205685" y="978234"/>
                  </a:lnTo>
                  <a:lnTo>
                    <a:pt x="1253711" y="960946"/>
                  </a:lnTo>
                  <a:lnTo>
                    <a:pt x="1299647" y="941725"/>
                  </a:lnTo>
                  <a:lnTo>
                    <a:pt x="1343354" y="920659"/>
                  </a:lnTo>
                  <a:lnTo>
                    <a:pt x="1384694" y="897837"/>
                  </a:lnTo>
                  <a:lnTo>
                    <a:pt x="1423527" y="873345"/>
                  </a:lnTo>
                  <a:lnTo>
                    <a:pt x="1459713" y="847272"/>
                  </a:lnTo>
                  <a:lnTo>
                    <a:pt x="1493114" y="819705"/>
                  </a:lnTo>
                  <a:lnTo>
                    <a:pt x="1523591" y="790733"/>
                  </a:lnTo>
                  <a:lnTo>
                    <a:pt x="1551003" y="760443"/>
                  </a:lnTo>
                  <a:lnTo>
                    <a:pt x="1575212" y="728923"/>
                  </a:lnTo>
                  <a:lnTo>
                    <a:pt x="1596078" y="696260"/>
                  </a:lnTo>
                  <a:lnTo>
                    <a:pt x="1627227" y="627859"/>
                  </a:lnTo>
                  <a:lnTo>
                    <a:pt x="1643335" y="555942"/>
                  </a:lnTo>
                  <a:lnTo>
                    <a:pt x="1645401" y="518884"/>
                  </a:lnTo>
                  <a:lnTo>
                    <a:pt x="1643335" y="481827"/>
                  </a:lnTo>
                  <a:lnTo>
                    <a:pt x="1627227" y="409910"/>
                  </a:lnTo>
                  <a:lnTo>
                    <a:pt x="1596078" y="341508"/>
                  </a:lnTo>
                  <a:lnTo>
                    <a:pt x="1575212" y="308846"/>
                  </a:lnTo>
                  <a:lnTo>
                    <a:pt x="1551003" y="277325"/>
                  </a:lnTo>
                  <a:lnTo>
                    <a:pt x="1523591" y="247035"/>
                  </a:lnTo>
                  <a:lnTo>
                    <a:pt x="1493114" y="218063"/>
                  </a:lnTo>
                  <a:lnTo>
                    <a:pt x="1459713" y="190497"/>
                  </a:lnTo>
                  <a:lnTo>
                    <a:pt x="1423527" y="164424"/>
                  </a:lnTo>
                  <a:lnTo>
                    <a:pt x="1384694" y="139932"/>
                  </a:lnTo>
                  <a:lnTo>
                    <a:pt x="1343354" y="117109"/>
                  </a:lnTo>
                  <a:lnTo>
                    <a:pt x="1299647" y="96044"/>
                  </a:lnTo>
                  <a:lnTo>
                    <a:pt x="1253711" y="76823"/>
                  </a:lnTo>
                  <a:lnTo>
                    <a:pt x="1205685" y="59534"/>
                  </a:lnTo>
                  <a:lnTo>
                    <a:pt x="1155709" y="44266"/>
                  </a:lnTo>
                  <a:lnTo>
                    <a:pt x="1103923" y="31106"/>
                  </a:lnTo>
                  <a:lnTo>
                    <a:pt x="1050465" y="20142"/>
                  </a:lnTo>
                  <a:lnTo>
                    <a:pt x="995474" y="11461"/>
                  </a:lnTo>
                  <a:lnTo>
                    <a:pt x="939090" y="5152"/>
                  </a:lnTo>
                  <a:lnTo>
                    <a:pt x="881453" y="1302"/>
                  </a:lnTo>
                  <a:lnTo>
                    <a:pt x="822700" y="0"/>
                  </a:lnTo>
                  <a:close/>
                </a:path>
              </a:pathLst>
            </a:custGeom>
            <a:solidFill>
              <a:srgbClr val="77923B">
                <a:alpha val="63136"/>
              </a:srgbClr>
            </a:solidFill>
          </p:spPr>
          <p:txBody>
            <a:bodyPr wrap="square" lIns="0" tIns="0" rIns="0" bIns="0" rtlCol="0"/>
            <a:lstStyle/>
            <a:p>
              <a:endParaRPr>
                <a:solidFill>
                  <a:prstClr val="black"/>
                </a:solidFill>
                <a:latin typeface="Calibri"/>
              </a:endParaRPr>
            </a:p>
          </p:txBody>
        </p:sp>
        <p:sp>
          <p:nvSpPr>
            <p:cNvPr id="40" name="object 40"/>
            <p:cNvSpPr/>
            <p:nvPr/>
          </p:nvSpPr>
          <p:spPr>
            <a:xfrm>
              <a:off x="9953640" y="3448615"/>
              <a:ext cx="1645920" cy="1038225"/>
            </a:xfrm>
            <a:custGeom>
              <a:avLst/>
              <a:gdLst/>
              <a:ahLst/>
              <a:cxnLst/>
              <a:rect l="l" t="t" r="r" b="b"/>
              <a:pathLst>
                <a:path w="1645920" h="1038225">
                  <a:moveTo>
                    <a:pt x="0" y="518884"/>
                  </a:moveTo>
                  <a:lnTo>
                    <a:pt x="8170" y="445473"/>
                  </a:lnTo>
                  <a:lnTo>
                    <a:pt x="31937" y="375226"/>
                  </a:lnTo>
                  <a:lnTo>
                    <a:pt x="70189" y="308846"/>
                  </a:lnTo>
                  <a:lnTo>
                    <a:pt x="94398" y="277325"/>
                  </a:lnTo>
                  <a:lnTo>
                    <a:pt x="121810" y="247035"/>
                  </a:lnTo>
                  <a:lnTo>
                    <a:pt x="152286" y="218063"/>
                  </a:lnTo>
                  <a:lnTo>
                    <a:pt x="185687" y="190497"/>
                  </a:lnTo>
                  <a:lnTo>
                    <a:pt x="221873" y="164424"/>
                  </a:lnTo>
                  <a:lnTo>
                    <a:pt x="260706" y="139932"/>
                  </a:lnTo>
                  <a:lnTo>
                    <a:pt x="302046" y="117109"/>
                  </a:lnTo>
                  <a:lnTo>
                    <a:pt x="345754" y="96044"/>
                  </a:lnTo>
                  <a:lnTo>
                    <a:pt x="391690" y="76823"/>
                  </a:lnTo>
                  <a:lnTo>
                    <a:pt x="439715" y="59534"/>
                  </a:lnTo>
                  <a:lnTo>
                    <a:pt x="489691" y="44266"/>
                  </a:lnTo>
                  <a:lnTo>
                    <a:pt x="541478" y="31106"/>
                  </a:lnTo>
                  <a:lnTo>
                    <a:pt x="594936" y="20142"/>
                  </a:lnTo>
                  <a:lnTo>
                    <a:pt x="649926" y="11461"/>
                  </a:lnTo>
                  <a:lnTo>
                    <a:pt x="706310" y="5152"/>
                  </a:lnTo>
                  <a:lnTo>
                    <a:pt x="763948" y="1302"/>
                  </a:lnTo>
                  <a:lnTo>
                    <a:pt x="822700" y="0"/>
                  </a:lnTo>
                  <a:lnTo>
                    <a:pt x="881453" y="1302"/>
                  </a:lnTo>
                  <a:lnTo>
                    <a:pt x="939090" y="5152"/>
                  </a:lnTo>
                  <a:lnTo>
                    <a:pt x="995474" y="11461"/>
                  </a:lnTo>
                  <a:lnTo>
                    <a:pt x="1050465" y="20142"/>
                  </a:lnTo>
                  <a:lnTo>
                    <a:pt x="1103923" y="31106"/>
                  </a:lnTo>
                  <a:lnTo>
                    <a:pt x="1155709" y="44266"/>
                  </a:lnTo>
                  <a:lnTo>
                    <a:pt x="1205685" y="59534"/>
                  </a:lnTo>
                  <a:lnTo>
                    <a:pt x="1253711" y="76823"/>
                  </a:lnTo>
                  <a:lnTo>
                    <a:pt x="1299647" y="96044"/>
                  </a:lnTo>
                  <a:lnTo>
                    <a:pt x="1343354" y="117109"/>
                  </a:lnTo>
                  <a:lnTo>
                    <a:pt x="1384694" y="139932"/>
                  </a:lnTo>
                  <a:lnTo>
                    <a:pt x="1423527" y="164424"/>
                  </a:lnTo>
                  <a:lnTo>
                    <a:pt x="1459713" y="190497"/>
                  </a:lnTo>
                  <a:lnTo>
                    <a:pt x="1493114" y="218063"/>
                  </a:lnTo>
                  <a:lnTo>
                    <a:pt x="1523591" y="247035"/>
                  </a:lnTo>
                  <a:lnTo>
                    <a:pt x="1551003" y="277325"/>
                  </a:lnTo>
                  <a:lnTo>
                    <a:pt x="1575212" y="308846"/>
                  </a:lnTo>
                  <a:lnTo>
                    <a:pt x="1596078" y="341508"/>
                  </a:lnTo>
                  <a:lnTo>
                    <a:pt x="1627227" y="409910"/>
                  </a:lnTo>
                  <a:lnTo>
                    <a:pt x="1643335" y="481827"/>
                  </a:lnTo>
                  <a:lnTo>
                    <a:pt x="1645401" y="518884"/>
                  </a:lnTo>
                  <a:lnTo>
                    <a:pt x="1643335" y="555942"/>
                  </a:lnTo>
                  <a:lnTo>
                    <a:pt x="1627227" y="627859"/>
                  </a:lnTo>
                  <a:lnTo>
                    <a:pt x="1596078" y="696260"/>
                  </a:lnTo>
                  <a:lnTo>
                    <a:pt x="1575212" y="728923"/>
                  </a:lnTo>
                  <a:lnTo>
                    <a:pt x="1551003" y="760443"/>
                  </a:lnTo>
                  <a:lnTo>
                    <a:pt x="1523591" y="790733"/>
                  </a:lnTo>
                  <a:lnTo>
                    <a:pt x="1493114" y="819705"/>
                  </a:lnTo>
                  <a:lnTo>
                    <a:pt x="1459713" y="847272"/>
                  </a:lnTo>
                  <a:lnTo>
                    <a:pt x="1423527" y="873345"/>
                  </a:lnTo>
                  <a:lnTo>
                    <a:pt x="1384694" y="897837"/>
                  </a:lnTo>
                  <a:lnTo>
                    <a:pt x="1343354" y="920659"/>
                  </a:lnTo>
                  <a:lnTo>
                    <a:pt x="1299647" y="941725"/>
                  </a:lnTo>
                  <a:lnTo>
                    <a:pt x="1253711" y="960946"/>
                  </a:lnTo>
                  <a:lnTo>
                    <a:pt x="1205685" y="978234"/>
                  </a:lnTo>
                  <a:lnTo>
                    <a:pt x="1155709" y="993502"/>
                  </a:lnTo>
                  <a:lnTo>
                    <a:pt x="1103923" y="1006662"/>
                  </a:lnTo>
                  <a:lnTo>
                    <a:pt x="1050465" y="1017627"/>
                  </a:lnTo>
                  <a:lnTo>
                    <a:pt x="995474" y="1026307"/>
                  </a:lnTo>
                  <a:lnTo>
                    <a:pt x="939090" y="1032616"/>
                  </a:lnTo>
                  <a:lnTo>
                    <a:pt x="881453" y="1036466"/>
                  </a:lnTo>
                  <a:lnTo>
                    <a:pt x="822700" y="1037769"/>
                  </a:lnTo>
                  <a:lnTo>
                    <a:pt x="763948" y="1036466"/>
                  </a:lnTo>
                  <a:lnTo>
                    <a:pt x="706310" y="1032616"/>
                  </a:lnTo>
                  <a:lnTo>
                    <a:pt x="649926" y="1026307"/>
                  </a:lnTo>
                  <a:lnTo>
                    <a:pt x="594936" y="1017627"/>
                  </a:lnTo>
                  <a:lnTo>
                    <a:pt x="541478" y="1006662"/>
                  </a:lnTo>
                  <a:lnTo>
                    <a:pt x="489691" y="993502"/>
                  </a:lnTo>
                  <a:lnTo>
                    <a:pt x="439715" y="978234"/>
                  </a:lnTo>
                  <a:lnTo>
                    <a:pt x="391690" y="960946"/>
                  </a:lnTo>
                  <a:lnTo>
                    <a:pt x="345754" y="941725"/>
                  </a:lnTo>
                  <a:lnTo>
                    <a:pt x="302046" y="920659"/>
                  </a:lnTo>
                  <a:lnTo>
                    <a:pt x="260706" y="897837"/>
                  </a:lnTo>
                  <a:lnTo>
                    <a:pt x="221873" y="873345"/>
                  </a:lnTo>
                  <a:lnTo>
                    <a:pt x="185687" y="847272"/>
                  </a:lnTo>
                  <a:lnTo>
                    <a:pt x="152286" y="819705"/>
                  </a:lnTo>
                  <a:lnTo>
                    <a:pt x="121810" y="790733"/>
                  </a:lnTo>
                  <a:lnTo>
                    <a:pt x="94398" y="760443"/>
                  </a:lnTo>
                  <a:lnTo>
                    <a:pt x="70189" y="728923"/>
                  </a:lnTo>
                  <a:lnTo>
                    <a:pt x="49322" y="696260"/>
                  </a:lnTo>
                  <a:lnTo>
                    <a:pt x="18173" y="627859"/>
                  </a:lnTo>
                  <a:lnTo>
                    <a:pt x="2065" y="555942"/>
                  </a:lnTo>
                  <a:lnTo>
                    <a:pt x="0" y="518884"/>
                  </a:lnTo>
                  <a:close/>
                </a:path>
              </a:pathLst>
            </a:custGeom>
            <a:ln w="11928">
              <a:solidFill>
                <a:srgbClr val="3E4D20"/>
              </a:solidFill>
            </a:ln>
          </p:spPr>
          <p:txBody>
            <a:bodyPr wrap="square" lIns="0" tIns="0" rIns="0" bIns="0" rtlCol="0"/>
            <a:lstStyle/>
            <a:p>
              <a:endParaRPr>
                <a:solidFill>
                  <a:prstClr val="black"/>
                </a:solidFill>
                <a:latin typeface="Calibri"/>
              </a:endParaRPr>
            </a:p>
          </p:txBody>
        </p:sp>
        <p:sp>
          <p:nvSpPr>
            <p:cNvPr id="41" name="object 41"/>
            <p:cNvSpPr/>
            <p:nvPr/>
          </p:nvSpPr>
          <p:spPr>
            <a:xfrm>
              <a:off x="10129345" y="3533426"/>
              <a:ext cx="1314388" cy="459839"/>
            </a:xfrm>
            <a:prstGeom prst="rect">
              <a:avLst/>
            </a:prstGeom>
            <a:blipFill>
              <a:blip r:embed="rId17" cstate="print"/>
              <a:stretch>
                <a:fillRect/>
              </a:stretch>
            </a:blipFill>
          </p:spPr>
          <p:txBody>
            <a:bodyPr wrap="square" lIns="0" tIns="0" rIns="0" bIns="0" rtlCol="0"/>
            <a:lstStyle/>
            <a:p>
              <a:endParaRPr>
                <a:solidFill>
                  <a:prstClr val="black"/>
                </a:solidFill>
                <a:latin typeface="Calibri"/>
              </a:endParaRPr>
            </a:p>
          </p:txBody>
        </p:sp>
        <p:sp>
          <p:nvSpPr>
            <p:cNvPr id="42" name="object 42"/>
            <p:cNvSpPr/>
            <p:nvPr/>
          </p:nvSpPr>
          <p:spPr>
            <a:xfrm>
              <a:off x="10171572" y="3783922"/>
              <a:ext cx="1229220" cy="459839"/>
            </a:xfrm>
            <a:prstGeom prst="rect">
              <a:avLst/>
            </a:prstGeom>
            <a:blipFill>
              <a:blip r:embed="rId18" cstate="print"/>
              <a:stretch>
                <a:fillRect/>
              </a:stretch>
            </a:blipFill>
          </p:spPr>
          <p:txBody>
            <a:bodyPr wrap="square" lIns="0" tIns="0" rIns="0" bIns="0" rtlCol="0"/>
            <a:lstStyle/>
            <a:p>
              <a:endParaRPr>
                <a:solidFill>
                  <a:prstClr val="black"/>
                </a:solidFill>
                <a:latin typeface="Calibri"/>
              </a:endParaRPr>
            </a:p>
          </p:txBody>
        </p:sp>
        <p:sp>
          <p:nvSpPr>
            <p:cNvPr id="43" name="object 43"/>
            <p:cNvSpPr/>
            <p:nvPr/>
          </p:nvSpPr>
          <p:spPr>
            <a:xfrm>
              <a:off x="10220955" y="4034418"/>
              <a:ext cx="1071765" cy="459839"/>
            </a:xfrm>
            <a:prstGeom prst="rect">
              <a:avLst/>
            </a:prstGeom>
            <a:blipFill>
              <a:blip r:embed="rId19" cstate="print"/>
              <a:stretch>
                <a:fillRect/>
              </a:stretch>
            </a:blipFill>
          </p:spPr>
          <p:txBody>
            <a:bodyPr wrap="square" lIns="0" tIns="0" rIns="0" bIns="0" rtlCol="0"/>
            <a:lstStyle/>
            <a:p>
              <a:endParaRPr>
                <a:solidFill>
                  <a:prstClr val="black"/>
                </a:solidFill>
                <a:latin typeface="Calibri"/>
              </a:endParaRPr>
            </a:p>
          </p:txBody>
        </p:sp>
      </p:grpSp>
      <p:sp>
        <p:nvSpPr>
          <p:cNvPr id="44" name="object 44"/>
          <p:cNvSpPr txBox="1"/>
          <p:nvPr/>
        </p:nvSpPr>
        <p:spPr>
          <a:xfrm>
            <a:off x="10671340" y="3581561"/>
            <a:ext cx="1007744" cy="777240"/>
          </a:xfrm>
          <a:prstGeom prst="rect">
            <a:avLst/>
          </a:prstGeom>
        </p:spPr>
        <p:txBody>
          <a:bodyPr vert="horz" wrap="square" lIns="0" tIns="12065" rIns="0" bIns="0" rtlCol="0">
            <a:spAutoFit/>
          </a:bodyPr>
          <a:lstStyle/>
          <a:p>
            <a:pPr marL="54610" marR="5080" indent="-42545" algn="just">
              <a:spcBef>
                <a:spcPts val="95"/>
              </a:spcBef>
            </a:pPr>
            <a:r>
              <a:rPr sz="1650" b="1" spc="-10" dirty="0">
                <a:solidFill>
                  <a:srgbClr val="FFFFFF"/>
                </a:solidFill>
                <a:latin typeface="Segoe UI"/>
                <a:cs typeface="Segoe UI"/>
              </a:rPr>
              <a:t>B</a:t>
            </a:r>
            <a:r>
              <a:rPr sz="1650" b="1" spc="5" dirty="0">
                <a:solidFill>
                  <a:srgbClr val="FFFFFF"/>
                </a:solidFill>
                <a:latin typeface="Segoe UI"/>
                <a:cs typeface="Segoe UI"/>
              </a:rPr>
              <a:t>o</a:t>
            </a:r>
            <a:r>
              <a:rPr sz="1650" b="1" dirty="0">
                <a:solidFill>
                  <a:srgbClr val="FFFFFF"/>
                </a:solidFill>
                <a:latin typeface="Segoe UI"/>
                <a:cs typeface="Segoe UI"/>
              </a:rPr>
              <a:t>t</a:t>
            </a:r>
            <a:r>
              <a:rPr sz="1650" b="1" spc="-5" dirty="0">
                <a:solidFill>
                  <a:srgbClr val="FFFFFF"/>
                </a:solidFill>
                <a:latin typeface="Segoe UI"/>
                <a:cs typeface="Segoe UI"/>
              </a:rPr>
              <a:t>a</a:t>
            </a:r>
            <a:r>
              <a:rPr sz="1650" b="1" dirty="0">
                <a:solidFill>
                  <a:srgbClr val="FFFFFF"/>
                </a:solidFill>
                <a:latin typeface="Segoe UI"/>
                <a:cs typeface="Segoe UI"/>
              </a:rPr>
              <a:t>n</a:t>
            </a:r>
            <a:r>
              <a:rPr sz="1650" b="1" spc="-5" dirty="0">
                <a:solidFill>
                  <a:srgbClr val="FFFFFF"/>
                </a:solidFill>
                <a:latin typeface="Segoe UI"/>
                <a:cs typeface="Segoe UI"/>
              </a:rPr>
              <a:t>i</a:t>
            </a:r>
            <a:r>
              <a:rPr sz="1650" b="1" spc="-10" dirty="0">
                <a:solidFill>
                  <a:srgbClr val="FFFFFF"/>
                </a:solidFill>
                <a:latin typeface="Segoe UI"/>
                <a:cs typeface="Segoe UI"/>
              </a:rPr>
              <a:t>k</a:t>
            </a:r>
            <a:r>
              <a:rPr sz="1650" b="1" dirty="0">
                <a:solidFill>
                  <a:srgbClr val="FFFFFF"/>
                </a:solidFill>
                <a:latin typeface="Segoe UI"/>
                <a:cs typeface="Segoe UI"/>
              </a:rPr>
              <a:t>u</a:t>
            </a:r>
            <a:r>
              <a:rPr sz="1650" b="1" spc="-5" dirty="0">
                <a:solidFill>
                  <a:srgbClr val="FFFFFF"/>
                </a:solidFill>
                <a:latin typeface="Segoe UI"/>
                <a:cs typeface="Segoe UI"/>
              </a:rPr>
              <a:t>s  </a:t>
            </a:r>
            <a:r>
              <a:rPr sz="1650" b="1" dirty="0">
                <a:solidFill>
                  <a:srgbClr val="FFFFFF"/>
                </a:solidFill>
                <a:latin typeface="Segoe UI"/>
                <a:cs typeface="Segoe UI"/>
              </a:rPr>
              <a:t>kertek </a:t>
            </a:r>
            <a:r>
              <a:rPr sz="1650" b="1" spc="-5" dirty="0">
                <a:solidFill>
                  <a:srgbClr val="FFFFFF"/>
                </a:solidFill>
                <a:latin typeface="Segoe UI"/>
                <a:cs typeface="Segoe UI"/>
              </a:rPr>
              <a:t>fő  funkciói</a:t>
            </a:r>
            <a:endParaRPr sz="1650">
              <a:solidFill>
                <a:prstClr val="black"/>
              </a:solidFill>
              <a:latin typeface="Segoe UI"/>
              <a:cs typeface="Segoe UI"/>
            </a:endParaRPr>
          </a:p>
        </p:txBody>
      </p:sp>
      <p:grpSp>
        <p:nvGrpSpPr>
          <p:cNvPr id="45" name="object 45"/>
          <p:cNvGrpSpPr/>
          <p:nvPr/>
        </p:nvGrpSpPr>
        <p:grpSpPr>
          <a:xfrm>
            <a:off x="8040530" y="2042616"/>
            <a:ext cx="6351270" cy="3855720"/>
            <a:chOff x="7615080" y="2042616"/>
            <a:chExt cx="6351270" cy="3855720"/>
          </a:xfrm>
        </p:grpSpPr>
        <p:sp>
          <p:nvSpPr>
            <p:cNvPr id="46" name="object 46"/>
            <p:cNvSpPr/>
            <p:nvPr/>
          </p:nvSpPr>
          <p:spPr>
            <a:xfrm>
              <a:off x="10652167" y="2694264"/>
              <a:ext cx="236182" cy="653436"/>
            </a:xfrm>
            <a:prstGeom prst="rect">
              <a:avLst/>
            </a:prstGeom>
            <a:blipFill>
              <a:blip r:embed="rId20" cstate="print"/>
              <a:stretch>
                <a:fillRect/>
              </a:stretch>
            </a:blipFill>
          </p:spPr>
          <p:txBody>
            <a:bodyPr wrap="square" lIns="0" tIns="0" rIns="0" bIns="0" rtlCol="0"/>
            <a:lstStyle/>
            <a:p>
              <a:endParaRPr>
                <a:solidFill>
                  <a:prstClr val="black"/>
                </a:solidFill>
                <a:latin typeface="Calibri"/>
              </a:endParaRPr>
            </a:p>
          </p:txBody>
        </p:sp>
        <p:sp>
          <p:nvSpPr>
            <p:cNvPr id="47" name="object 47"/>
            <p:cNvSpPr/>
            <p:nvPr/>
          </p:nvSpPr>
          <p:spPr>
            <a:xfrm>
              <a:off x="10652167" y="2694264"/>
              <a:ext cx="236220" cy="654050"/>
            </a:xfrm>
            <a:custGeom>
              <a:avLst/>
              <a:gdLst/>
              <a:ahLst/>
              <a:cxnLst/>
              <a:rect l="l" t="t" r="r" b="b"/>
              <a:pathLst>
                <a:path w="236220" h="654050">
                  <a:moveTo>
                    <a:pt x="69781" y="653436"/>
                  </a:moveTo>
                  <a:lnTo>
                    <a:pt x="69781" y="192166"/>
                  </a:lnTo>
                  <a:lnTo>
                    <a:pt x="0" y="192166"/>
                  </a:lnTo>
                  <a:lnTo>
                    <a:pt x="118091" y="0"/>
                  </a:lnTo>
                  <a:lnTo>
                    <a:pt x="236182" y="192166"/>
                  </a:lnTo>
                  <a:lnTo>
                    <a:pt x="166400" y="192166"/>
                  </a:lnTo>
                  <a:lnTo>
                    <a:pt x="166400" y="653436"/>
                  </a:lnTo>
                  <a:lnTo>
                    <a:pt x="69781" y="653436"/>
                  </a:lnTo>
                  <a:close/>
                </a:path>
              </a:pathLst>
            </a:custGeom>
            <a:ln w="11928">
              <a:solidFill>
                <a:srgbClr val="4F6128"/>
              </a:solidFill>
            </a:ln>
          </p:spPr>
          <p:txBody>
            <a:bodyPr wrap="square" lIns="0" tIns="0" rIns="0" bIns="0" rtlCol="0"/>
            <a:lstStyle/>
            <a:p>
              <a:endParaRPr>
                <a:solidFill>
                  <a:prstClr val="black"/>
                </a:solidFill>
                <a:latin typeface="Calibri"/>
              </a:endParaRPr>
            </a:p>
          </p:txBody>
        </p:sp>
        <p:sp>
          <p:nvSpPr>
            <p:cNvPr id="48" name="object 48"/>
            <p:cNvSpPr/>
            <p:nvPr/>
          </p:nvSpPr>
          <p:spPr>
            <a:xfrm>
              <a:off x="11674906" y="3821496"/>
              <a:ext cx="654152" cy="235466"/>
            </a:xfrm>
            <a:prstGeom prst="rect">
              <a:avLst/>
            </a:prstGeom>
            <a:blipFill>
              <a:blip r:embed="rId21" cstate="print"/>
              <a:stretch>
                <a:fillRect/>
              </a:stretch>
            </a:blipFill>
          </p:spPr>
          <p:txBody>
            <a:bodyPr wrap="square" lIns="0" tIns="0" rIns="0" bIns="0" rtlCol="0"/>
            <a:lstStyle/>
            <a:p>
              <a:endParaRPr>
                <a:solidFill>
                  <a:prstClr val="black"/>
                </a:solidFill>
                <a:latin typeface="Calibri"/>
              </a:endParaRPr>
            </a:p>
          </p:txBody>
        </p:sp>
        <p:sp>
          <p:nvSpPr>
            <p:cNvPr id="49" name="object 49"/>
            <p:cNvSpPr/>
            <p:nvPr/>
          </p:nvSpPr>
          <p:spPr>
            <a:xfrm>
              <a:off x="11674906" y="3821496"/>
              <a:ext cx="654685" cy="235585"/>
            </a:xfrm>
            <a:custGeom>
              <a:avLst/>
              <a:gdLst/>
              <a:ahLst/>
              <a:cxnLst/>
              <a:rect l="l" t="t" r="r" b="b"/>
              <a:pathLst>
                <a:path w="654684" h="235585">
                  <a:moveTo>
                    <a:pt x="0" y="69602"/>
                  </a:moveTo>
                  <a:lnTo>
                    <a:pt x="462523" y="69602"/>
                  </a:lnTo>
                  <a:lnTo>
                    <a:pt x="462523" y="0"/>
                  </a:lnTo>
                  <a:lnTo>
                    <a:pt x="654152" y="117733"/>
                  </a:lnTo>
                  <a:lnTo>
                    <a:pt x="462523" y="235466"/>
                  </a:lnTo>
                  <a:lnTo>
                    <a:pt x="462523" y="165864"/>
                  </a:lnTo>
                  <a:lnTo>
                    <a:pt x="0" y="165864"/>
                  </a:lnTo>
                  <a:lnTo>
                    <a:pt x="0" y="69602"/>
                  </a:lnTo>
                  <a:close/>
                </a:path>
              </a:pathLst>
            </a:custGeom>
            <a:ln w="11928">
              <a:solidFill>
                <a:srgbClr val="4F6128"/>
              </a:solidFill>
            </a:ln>
          </p:spPr>
          <p:txBody>
            <a:bodyPr wrap="square" lIns="0" tIns="0" rIns="0" bIns="0" rtlCol="0"/>
            <a:lstStyle/>
            <a:p>
              <a:endParaRPr>
                <a:solidFill>
                  <a:prstClr val="black"/>
                </a:solidFill>
                <a:latin typeface="Calibri"/>
              </a:endParaRPr>
            </a:p>
          </p:txBody>
        </p:sp>
        <p:sp>
          <p:nvSpPr>
            <p:cNvPr id="50" name="object 50"/>
            <p:cNvSpPr/>
            <p:nvPr/>
          </p:nvSpPr>
          <p:spPr>
            <a:xfrm>
              <a:off x="10637853" y="4581573"/>
              <a:ext cx="236182" cy="653436"/>
            </a:xfrm>
            <a:prstGeom prst="rect">
              <a:avLst/>
            </a:prstGeom>
            <a:blipFill>
              <a:blip r:embed="rId22" cstate="print"/>
              <a:stretch>
                <a:fillRect/>
              </a:stretch>
            </a:blipFill>
          </p:spPr>
          <p:txBody>
            <a:bodyPr wrap="square" lIns="0" tIns="0" rIns="0" bIns="0" rtlCol="0"/>
            <a:lstStyle/>
            <a:p>
              <a:endParaRPr>
                <a:solidFill>
                  <a:prstClr val="black"/>
                </a:solidFill>
                <a:latin typeface="Calibri"/>
              </a:endParaRPr>
            </a:p>
          </p:txBody>
        </p:sp>
        <p:sp>
          <p:nvSpPr>
            <p:cNvPr id="51" name="object 51"/>
            <p:cNvSpPr/>
            <p:nvPr/>
          </p:nvSpPr>
          <p:spPr>
            <a:xfrm>
              <a:off x="10637853" y="4581573"/>
              <a:ext cx="236220" cy="654050"/>
            </a:xfrm>
            <a:custGeom>
              <a:avLst/>
              <a:gdLst/>
              <a:ahLst/>
              <a:cxnLst/>
              <a:rect l="l" t="t" r="r" b="b"/>
              <a:pathLst>
                <a:path w="236220" h="654050">
                  <a:moveTo>
                    <a:pt x="69781" y="0"/>
                  </a:moveTo>
                  <a:lnTo>
                    <a:pt x="69781" y="461270"/>
                  </a:lnTo>
                  <a:lnTo>
                    <a:pt x="0" y="461270"/>
                  </a:lnTo>
                  <a:lnTo>
                    <a:pt x="118091" y="653436"/>
                  </a:lnTo>
                  <a:lnTo>
                    <a:pt x="236182" y="461270"/>
                  </a:lnTo>
                  <a:lnTo>
                    <a:pt x="166400" y="461270"/>
                  </a:lnTo>
                  <a:lnTo>
                    <a:pt x="166400" y="0"/>
                  </a:lnTo>
                  <a:lnTo>
                    <a:pt x="69781" y="0"/>
                  </a:lnTo>
                  <a:close/>
                </a:path>
              </a:pathLst>
            </a:custGeom>
            <a:ln w="11928">
              <a:solidFill>
                <a:srgbClr val="4F6128"/>
              </a:solidFill>
            </a:ln>
          </p:spPr>
          <p:txBody>
            <a:bodyPr wrap="square" lIns="0" tIns="0" rIns="0" bIns="0" rtlCol="0"/>
            <a:lstStyle/>
            <a:p>
              <a:endParaRPr>
                <a:solidFill>
                  <a:prstClr val="black"/>
                </a:solidFill>
                <a:latin typeface="Calibri"/>
              </a:endParaRPr>
            </a:p>
          </p:txBody>
        </p:sp>
        <p:sp>
          <p:nvSpPr>
            <p:cNvPr id="52" name="object 52"/>
            <p:cNvSpPr/>
            <p:nvPr/>
          </p:nvSpPr>
          <p:spPr>
            <a:xfrm>
              <a:off x="9208593" y="3842252"/>
              <a:ext cx="654152" cy="235466"/>
            </a:xfrm>
            <a:prstGeom prst="rect">
              <a:avLst/>
            </a:prstGeom>
            <a:blipFill>
              <a:blip r:embed="rId23" cstate="print"/>
              <a:stretch>
                <a:fillRect/>
              </a:stretch>
            </a:blipFill>
          </p:spPr>
          <p:txBody>
            <a:bodyPr wrap="square" lIns="0" tIns="0" rIns="0" bIns="0" rtlCol="0"/>
            <a:lstStyle/>
            <a:p>
              <a:endParaRPr>
                <a:solidFill>
                  <a:prstClr val="black"/>
                </a:solidFill>
                <a:latin typeface="Calibri"/>
              </a:endParaRPr>
            </a:p>
          </p:txBody>
        </p:sp>
        <p:sp>
          <p:nvSpPr>
            <p:cNvPr id="53" name="object 53"/>
            <p:cNvSpPr/>
            <p:nvPr/>
          </p:nvSpPr>
          <p:spPr>
            <a:xfrm>
              <a:off x="9208593" y="3842252"/>
              <a:ext cx="654685" cy="235585"/>
            </a:xfrm>
            <a:custGeom>
              <a:avLst/>
              <a:gdLst/>
              <a:ahLst/>
              <a:cxnLst/>
              <a:rect l="l" t="t" r="r" b="b"/>
              <a:pathLst>
                <a:path w="654684" h="235585">
                  <a:moveTo>
                    <a:pt x="654152" y="165864"/>
                  </a:moveTo>
                  <a:lnTo>
                    <a:pt x="191629" y="165864"/>
                  </a:lnTo>
                  <a:lnTo>
                    <a:pt x="191629" y="235466"/>
                  </a:lnTo>
                  <a:lnTo>
                    <a:pt x="0" y="117733"/>
                  </a:lnTo>
                  <a:lnTo>
                    <a:pt x="191629" y="0"/>
                  </a:lnTo>
                  <a:lnTo>
                    <a:pt x="191629" y="69602"/>
                  </a:lnTo>
                  <a:lnTo>
                    <a:pt x="654152" y="69602"/>
                  </a:lnTo>
                  <a:lnTo>
                    <a:pt x="654152" y="165864"/>
                  </a:lnTo>
                  <a:close/>
                </a:path>
              </a:pathLst>
            </a:custGeom>
            <a:ln w="11928">
              <a:solidFill>
                <a:srgbClr val="4F6128"/>
              </a:solidFill>
            </a:ln>
          </p:spPr>
          <p:txBody>
            <a:bodyPr wrap="square" lIns="0" tIns="0" rIns="0" bIns="0" rtlCol="0"/>
            <a:lstStyle/>
            <a:p>
              <a:endParaRPr>
                <a:solidFill>
                  <a:prstClr val="black"/>
                </a:solidFill>
                <a:latin typeface="Calibri"/>
              </a:endParaRPr>
            </a:p>
          </p:txBody>
        </p:sp>
        <p:sp>
          <p:nvSpPr>
            <p:cNvPr id="54" name="object 54"/>
            <p:cNvSpPr/>
            <p:nvPr/>
          </p:nvSpPr>
          <p:spPr>
            <a:xfrm>
              <a:off x="9976185" y="2042616"/>
              <a:ext cx="1571683" cy="629818"/>
            </a:xfrm>
            <a:prstGeom prst="rect">
              <a:avLst/>
            </a:prstGeom>
            <a:blipFill>
              <a:blip r:embed="rId24" cstate="print"/>
              <a:stretch>
                <a:fillRect/>
              </a:stretch>
            </a:blipFill>
          </p:spPr>
          <p:txBody>
            <a:bodyPr wrap="square" lIns="0" tIns="0" rIns="0" bIns="0" rtlCol="0"/>
            <a:lstStyle/>
            <a:p>
              <a:endParaRPr>
                <a:solidFill>
                  <a:prstClr val="black"/>
                </a:solidFill>
                <a:latin typeface="Calibri"/>
              </a:endParaRPr>
            </a:p>
          </p:txBody>
        </p:sp>
        <p:sp>
          <p:nvSpPr>
            <p:cNvPr id="55" name="object 55"/>
            <p:cNvSpPr/>
            <p:nvPr/>
          </p:nvSpPr>
          <p:spPr>
            <a:xfrm>
              <a:off x="9994435" y="2060867"/>
              <a:ext cx="1511935" cy="570230"/>
            </a:xfrm>
            <a:custGeom>
              <a:avLst/>
              <a:gdLst/>
              <a:ahLst/>
              <a:cxnLst/>
              <a:rect l="l" t="t" r="r" b="b"/>
              <a:pathLst>
                <a:path w="1511934" h="570230">
                  <a:moveTo>
                    <a:pt x="1416614" y="0"/>
                  </a:moveTo>
                  <a:lnTo>
                    <a:pt x="94949" y="0"/>
                  </a:lnTo>
                  <a:lnTo>
                    <a:pt x="57997" y="7463"/>
                  </a:lnTo>
                  <a:lnTo>
                    <a:pt x="27815" y="27815"/>
                  </a:lnTo>
                  <a:lnTo>
                    <a:pt x="7463" y="57997"/>
                  </a:lnTo>
                  <a:lnTo>
                    <a:pt x="0" y="94949"/>
                  </a:lnTo>
                  <a:lnTo>
                    <a:pt x="0" y="474749"/>
                  </a:lnTo>
                  <a:lnTo>
                    <a:pt x="7463" y="511702"/>
                  </a:lnTo>
                  <a:lnTo>
                    <a:pt x="27815" y="541884"/>
                  </a:lnTo>
                  <a:lnTo>
                    <a:pt x="57997" y="562236"/>
                  </a:lnTo>
                  <a:lnTo>
                    <a:pt x="94949" y="569699"/>
                  </a:lnTo>
                  <a:lnTo>
                    <a:pt x="1416614" y="569699"/>
                  </a:lnTo>
                  <a:lnTo>
                    <a:pt x="1453567" y="562236"/>
                  </a:lnTo>
                  <a:lnTo>
                    <a:pt x="1483749" y="541884"/>
                  </a:lnTo>
                  <a:lnTo>
                    <a:pt x="1504101" y="511702"/>
                  </a:lnTo>
                  <a:lnTo>
                    <a:pt x="1511564" y="474749"/>
                  </a:lnTo>
                  <a:lnTo>
                    <a:pt x="1511564" y="94949"/>
                  </a:lnTo>
                  <a:lnTo>
                    <a:pt x="1504101" y="57997"/>
                  </a:lnTo>
                  <a:lnTo>
                    <a:pt x="1483749" y="27815"/>
                  </a:lnTo>
                  <a:lnTo>
                    <a:pt x="1453567" y="7463"/>
                  </a:lnTo>
                  <a:lnTo>
                    <a:pt x="1416614" y="0"/>
                  </a:lnTo>
                  <a:close/>
                </a:path>
              </a:pathLst>
            </a:custGeom>
            <a:solidFill>
              <a:srgbClr val="C3D59B">
                <a:alpha val="63136"/>
              </a:srgbClr>
            </a:solidFill>
          </p:spPr>
          <p:txBody>
            <a:bodyPr wrap="square" lIns="0" tIns="0" rIns="0" bIns="0" rtlCol="0"/>
            <a:lstStyle/>
            <a:p>
              <a:endParaRPr>
                <a:solidFill>
                  <a:prstClr val="black"/>
                </a:solidFill>
                <a:latin typeface="Calibri"/>
              </a:endParaRPr>
            </a:p>
          </p:txBody>
        </p:sp>
        <p:sp>
          <p:nvSpPr>
            <p:cNvPr id="56" name="object 56"/>
            <p:cNvSpPr/>
            <p:nvPr/>
          </p:nvSpPr>
          <p:spPr>
            <a:xfrm>
              <a:off x="9994435" y="2060867"/>
              <a:ext cx="1511935" cy="570230"/>
            </a:xfrm>
            <a:custGeom>
              <a:avLst/>
              <a:gdLst/>
              <a:ahLst/>
              <a:cxnLst/>
              <a:rect l="l" t="t" r="r" b="b"/>
              <a:pathLst>
                <a:path w="1511934" h="570230">
                  <a:moveTo>
                    <a:pt x="0" y="94949"/>
                  </a:moveTo>
                  <a:lnTo>
                    <a:pt x="7463" y="57997"/>
                  </a:lnTo>
                  <a:lnTo>
                    <a:pt x="27815" y="27815"/>
                  </a:lnTo>
                  <a:lnTo>
                    <a:pt x="57997" y="7463"/>
                  </a:lnTo>
                  <a:lnTo>
                    <a:pt x="94949" y="0"/>
                  </a:lnTo>
                  <a:lnTo>
                    <a:pt x="1416614" y="0"/>
                  </a:lnTo>
                  <a:lnTo>
                    <a:pt x="1453567" y="7463"/>
                  </a:lnTo>
                  <a:lnTo>
                    <a:pt x="1483749" y="27815"/>
                  </a:lnTo>
                  <a:lnTo>
                    <a:pt x="1504101" y="57997"/>
                  </a:lnTo>
                  <a:lnTo>
                    <a:pt x="1511564" y="94949"/>
                  </a:lnTo>
                  <a:lnTo>
                    <a:pt x="1511564" y="474749"/>
                  </a:lnTo>
                  <a:lnTo>
                    <a:pt x="1504101" y="511702"/>
                  </a:lnTo>
                  <a:lnTo>
                    <a:pt x="1483749" y="541884"/>
                  </a:lnTo>
                  <a:lnTo>
                    <a:pt x="1453567" y="562236"/>
                  </a:lnTo>
                  <a:lnTo>
                    <a:pt x="1416614" y="569699"/>
                  </a:lnTo>
                  <a:lnTo>
                    <a:pt x="94949" y="569699"/>
                  </a:lnTo>
                  <a:lnTo>
                    <a:pt x="57997" y="562236"/>
                  </a:lnTo>
                  <a:lnTo>
                    <a:pt x="27815" y="541884"/>
                  </a:lnTo>
                  <a:lnTo>
                    <a:pt x="7463" y="511702"/>
                  </a:lnTo>
                  <a:lnTo>
                    <a:pt x="0" y="474749"/>
                  </a:lnTo>
                  <a:lnTo>
                    <a:pt x="0" y="94949"/>
                  </a:lnTo>
                  <a:close/>
                </a:path>
              </a:pathLst>
            </a:custGeom>
            <a:ln w="11928">
              <a:solidFill>
                <a:srgbClr val="3E4D20"/>
              </a:solidFill>
            </a:ln>
          </p:spPr>
          <p:txBody>
            <a:bodyPr wrap="square" lIns="0" tIns="0" rIns="0" bIns="0" rtlCol="0"/>
            <a:lstStyle/>
            <a:p>
              <a:endParaRPr>
                <a:solidFill>
                  <a:prstClr val="black"/>
                </a:solidFill>
                <a:latin typeface="Calibri"/>
              </a:endParaRPr>
            </a:p>
          </p:txBody>
        </p:sp>
        <p:sp>
          <p:nvSpPr>
            <p:cNvPr id="57" name="object 57"/>
            <p:cNvSpPr/>
            <p:nvPr/>
          </p:nvSpPr>
          <p:spPr>
            <a:xfrm>
              <a:off x="7615080" y="3657243"/>
              <a:ext cx="1571683" cy="629818"/>
            </a:xfrm>
            <a:prstGeom prst="rect">
              <a:avLst/>
            </a:prstGeom>
            <a:blipFill>
              <a:blip r:embed="rId24" cstate="print"/>
              <a:stretch>
                <a:fillRect/>
              </a:stretch>
            </a:blipFill>
          </p:spPr>
          <p:txBody>
            <a:bodyPr wrap="square" lIns="0" tIns="0" rIns="0" bIns="0" rtlCol="0"/>
            <a:lstStyle/>
            <a:p>
              <a:endParaRPr>
                <a:solidFill>
                  <a:prstClr val="black"/>
                </a:solidFill>
                <a:latin typeface="Calibri"/>
              </a:endParaRPr>
            </a:p>
          </p:txBody>
        </p:sp>
        <p:sp>
          <p:nvSpPr>
            <p:cNvPr id="58" name="object 58"/>
            <p:cNvSpPr/>
            <p:nvPr/>
          </p:nvSpPr>
          <p:spPr>
            <a:xfrm>
              <a:off x="7633331" y="3675493"/>
              <a:ext cx="1511935" cy="570230"/>
            </a:xfrm>
            <a:custGeom>
              <a:avLst/>
              <a:gdLst/>
              <a:ahLst/>
              <a:cxnLst/>
              <a:rect l="l" t="t" r="r" b="b"/>
              <a:pathLst>
                <a:path w="1511934" h="570229">
                  <a:moveTo>
                    <a:pt x="1416614" y="0"/>
                  </a:moveTo>
                  <a:lnTo>
                    <a:pt x="94949" y="0"/>
                  </a:lnTo>
                  <a:lnTo>
                    <a:pt x="57997" y="7463"/>
                  </a:lnTo>
                  <a:lnTo>
                    <a:pt x="27815" y="27815"/>
                  </a:lnTo>
                  <a:lnTo>
                    <a:pt x="7463" y="57997"/>
                  </a:lnTo>
                  <a:lnTo>
                    <a:pt x="0" y="94949"/>
                  </a:lnTo>
                  <a:lnTo>
                    <a:pt x="0" y="474749"/>
                  </a:lnTo>
                  <a:lnTo>
                    <a:pt x="7463" y="511702"/>
                  </a:lnTo>
                  <a:lnTo>
                    <a:pt x="27815" y="541884"/>
                  </a:lnTo>
                  <a:lnTo>
                    <a:pt x="57997" y="562236"/>
                  </a:lnTo>
                  <a:lnTo>
                    <a:pt x="94949" y="569699"/>
                  </a:lnTo>
                  <a:lnTo>
                    <a:pt x="1416614" y="569699"/>
                  </a:lnTo>
                  <a:lnTo>
                    <a:pt x="1453567" y="562236"/>
                  </a:lnTo>
                  <a:lnTo>
                    <a:pt x="1483749" y="541884"/>
                  </a:lnTo>
                  <a:lnTo>
                    <a:pt x="1504101" y="511702"/>
                  </a:lnTo>
                  <a:lnTo>
                    <a:pt x="1511564" y="474749"/>
                  </a:lnTo>
                  <a:lnTo>
                    <a:pt x="1511564" y="94949"/>
                  </a:lnTo>
                  <a:lnTo>
                    <a:pt x="1504101" y="57997"/>
                  </a:lnTo>
                  <a:lnTo>
                    <a:pt x="1483749" y="27815"/>
                  </a:lnTo>
                  <a:lnTo>
                    <a:pt x="1453567" y="7463"/>
                  </a:lnTo>
                  <a:lnTo>
                    <a:pt x="1416614" y="0"/>
                  </a:lnTo>
                  <a:close/>
                </a:path>
              </a:pathLst>
            </a:custGeom>
            <a:solidFill>
              <a:srgbClr val="C3D59B">
                <a:alpha val="63136"/>
              </a:srgbClr>
            </a:solidFill>
          </p:spPr>
          <p:txBody>
            <a:bodyPr wrap="square" lIns="0" tIns="0" rIns="0" bIns="0" rtlCol="0"/>
            <a:lstStyle/>
            <a:p>
              <a:endParaRPr>
                <a:solidFill>
                  <a:prstClr val="black"/>
                </a:solidFill>
                <a:latin typeface="Calibri"/>
              </a:endParaRPr>
            </a:p>
          </p:txBody>
        </p:sp>
        <p:sp>
          <p:nvSpPr>
            <p:cNvPr id="59" name="object 59"/>
            <p:cNvSpPr/>
            <p:nvPr/>
          </p:nvSpPr>
          <p:spPr>
            <a:xfrm>
              <a:off x="7633331" y="3675493"/>
              <a:ext cx="1511935" cy="570230"/>
            </a:xfrm>
            <a:custGeom>
              <a:avLst/>
              <a:gdLst/>
              <a:ahLst/>
              <a:cxnLst/>
              <a:rect l="l" t="t" r="r" b="b"/>
              <a:pathLst>
                <a:path w="1511934" h="570229">
                  <a:moveTo>
                    <a:pt x="0" y="94949"/>
                  </a:moveTo>
                  <a:lnTo>
                    <a:pt x="7463" y="57997"/>
                  </a:lnTo>
                  <a:lnTo>
                    <a:pt x="27815" y="27815"/>
                  </a:lnTo>
                  <a:lnTo>
                    <a:pt x="57997" y="7463"/>
                  </a:lnTo>
                  <a:lnTo>
                    <a:pt x="94949" y="0"/>
                  </a:lnTo>
                  <a:lnTo>
                    <a:pt x="1416614" y="0"/>
                  </a:lnTo>
                  <a:lnTo>
                    <a:pt x="1453567" y="7463"/>
                  </a:lnTo>
                  <a:lnTo>
                    <a:pt x="1483749" y="27815"/>
                  </a:lnTo>
                  <a:lnTo>
                    <a:pt x="1504101" y="57997"/>
                  </a:lnTo>
                  <a:lnTo>
                    <a:pt x="1511564" y="94949"/>
                  </a:lnTo>
                  <a:lnTo>
                    <a:pt x="1511564" y="474749"/>
                  </a:lnTo>
                  <a:lnTo>
                    <a:pt x="1504101" y="511702"/>
                  </a:lnTo>
                  <a:lnTo>
                    <a:pt x="1483749" y="541884"/>
                  </a:lnTo>
                  <a:lnTo>
                    <a:pt x="1453567" y="562236"/>
                  </a:lnTo>
                  <a:lnTo>
                    <a:pt x="1416614" y="569699"/>
                  </a:lnTo>
                  <a:lnTo>
                    <a:pt x="94949" y="569699"/>
                  </a:lnTo>
                  <a:lnTo>
                    <a:pt x="57997" y="562236"/>
                  </a:lnTo>
                  <a:lnTo>
                    <a:pt x="27815" y="541884"/>
                  </a:lnTo>
                  <a:lnTo>
                    <a:pt x="7463" y="511702"/>
                  </a:lnTo>
                  <a:lnTo>
                    <a:pt x="0" y="474749"/>
                  </a:lnTo>
                  <a:lnTo>
                    <a:pt x="0" y="94949"/>
                  </a:lnTo>
                  <a:close/>
                </a:path>
              </a:pathLst>
            </a:custGeom>
            <a:ln w="11928">
              <a:solidFill>
                <a:srgbClr val="3E4D20"/>
              </a:solidFill>
            </a:ln>
          </p:spPr>
          <p:txBody>
            <a:bodyPr wrap="square" lIns="0" tIns="0" rIns="0" bIns="0" rtlCol="0"/>
            <a:lstStyle/>
            <a:p>
              <a:endParaRPr>
                <a:solidFill>
                  <a:prstClr val="black"/>
                </a:solidFill>
                <a:latin typeface="Calibri"/>
              </a:endParaRPr>
            </a:p>
          </p:txBody>
        </p:sp>
        <p:sp>
          <p:nvSpPr>
            <p:cNvPr id="60" name="object 60"/>
            <p:cNvSpPr/>
            <p:nvPr/>
          </p:nvSpPr>
          <p:spPr>
            <a:xfrm>
              <a:off x="12394546" y="3635772"/>
              <a:ext cx="1571683" cy="630534"/>
            </a:xfrm>
            <a:prstGeom prst="rect">
              <a:avLst/>
            </a:prstGeom>
            <a:blipFill>
              <a:blip r:embed="rId25" cstate="print"/>
              <a:stretch>
                <a:fillRect/>
              </a:stretch>
            </a:blipFill>
          </p:spPr>
          <p:txBody>
            <a:bodyPr wrap="square" lIns="0" tIns="0" rIns="0" bIns="0" rtlCol="0"/>
            <a:lstStyle/>
            <a:p>
              <a:endParaRPr>
                <a:solidFill>
                  <a:prstClr val="black"/>
                </a:solidFill>
                <a:latin typeface="Calibri"/>
              </a:endParaRPr>
            </a:p>
          </p:txBody>
        </p:sp>
        <p:sp>
          <p:nvSpPr>
            <p:cNvPr id="61" name="object 61"/>
            <p:cNvSpPr/>
            <p:nvPr/>
          </p:nvSpPr>
          <p:spPr>
            <a:xfrm>
              <a:off x="12412796" y="3654022"/>
              <a:ext cx="1511935" cy="570865"/>
            </a:xfrm>
            <a:custGeom>
              <a:avLst/>
              <a:gdLst/>
              <a:ahLst/>
              <a:cxnLst/>
              <a:rect l="l" t="t" r="r" b="b"/>
              <a:pathLst>
                <a:path w="1511934" h="570864">
                  <a:moveTo>
                    <a:pt x="1416495" y="0"/>
                  </a:moveTo>
                  <a:lnTo>
                    <a:pt x="95069" y="0"/>
                  </a:lnTo>
                  <a:lnTo>
                    <a:pt x="58072" y="7473"/>
                  </a:lnTo>
                  <a:lnTo>
                    <a:pt x="27852" y="27852"/>
                  </a:lnTo>
                  <a:lnTo>
                    <a:pt x="7473" y="58072"/>
                  </a:lnTo>
                  <a:lnTo>
                    <a:pt x="0" y="95069"/>
                  </a:lnTo>
                  <a:lnTo>
                    <a:pt x="0" y="475346"/>
                  </a:lnTo>
                  <a:lnTo>
                    <a:pt x="7473" y="512342"/>
                  </a:lnTo>
                  <a:lnTo>
                    <a:pt x="27852" y="542562"/>
                  </a:lnTo>
                  <a:lnTo>
                    <a:pt x="58072" y="562941"/>
                  </a:lnTo>
                  <a:lnTo>
                    <a:pt x="95069" y="570415"/>
                  </a:lnTo>
                  <a:lnTo>
                    <a:pt x="1416495" y="570415"/>
                  </a:lnTo>
                  <a:lnTo>
                    <a:pt x="1453492" y="562941"/>
                  </a:lnTo>
                  <a:lnTo>
                    <a:pt x="1483712" y="542562"/>
                  </a:lnTo>
                  <a:lnTo>
                    <a:pt x="1504091" y="512342"/>
                  </a:lnTo>
                  <a:lnTo>
                    <a:pt x="1511564" y="475346"/>
                  </a:lnTo>
                  <a:lnTo>
                    <a:pt x="1511564" y="95069"/>
                  </a:lnTo>
                  <a:lnTo>
                    <a:pt x="1504091" y="58072"/>
                  </a:lnTo>
                  <a:lnTo>
                    <a:pt x="1483712" y="27852"/>
                  </a:lnTo>
                  <a:lnTo>
                    <a:pt x="1453492" y="7473"/>
                  </a:lnTo>
                  <a:lnTo>
                    <a:pt x="1416495" y="0"/>
                  </a:lnTo>
                  <a:close/>
                </a:path>
              </a:pathLst>
            </a:custGeom>
            <a:solidFill>
              <a:srgbClr val="C3D59B">
                <a:alpha val="63136"/>
              </a:srgbClr>
            </a:solidFill>
          </p:spPr>
          <p:txBody>
            <a:bodyPr wrap="square" lIns="0" tIns="0" rIns="0" bIns="0" rtlCol="0"/>
            <a:lstStyle/>
            <a:p>
              <a:endParaRPr>
                <a:solidFill>
                  <a:prstClr val="black"/>
                </a:solidFill>
                <a:latin typeface="Calibri"/>
              </a:endParaRPr>
            </a:p>
          </p:txBody>
        </p:sp>
        <p:sp>
          <p:nvSpPr>
            <p:cNvPr id="62" name="object 62"/>
            <p:cNvSpPr/>
            <p:nvPr/>
          </p:nvSpPr>
          <p:spPr>
            <a:xfrm>
              <a:off x="12412796" y="3654022"/>
              <a:ext cx="1511935" cy="570865"/>
            </a:xfrm>
            <a:custGeom>
              <a:avLst/>
              <a:gdLst/>
              <a:ahLst/>
              <a:cxnLst/>
              <a:rect l="l" t="t" r="r" b="b"/>
              <a:pathLst>
                <a:path w="1511934" h="570864">
                  <a:moveTo>
                    <a:pt x="0" y="95069"/>
                  </a:moveTo>
                  <a:lnTo>
                    <a:pt x="7473" y="58072"/>
                  </a:lnTo>
                  <a:lnTo>
                    <a:pt x="27852" y="27852"/>
                  </a:lnTo>
                  <a:lnTo>
                    <a:pt x="58072" y="7473"/>
                  </a:lnTo>
                  <a:lnTo>
                    <a:pt x="95069" y="0"/>
                  </a:lnTo>
                  <a:lnTo>
                    <a:pt x="1416495" y="0"/>
                  </a:lnTo>
                  <a:lnTo>
                    <a:pt x="1453492" y="7473"/>
                  </a:lnTo>
                  <a:lnTo>
                    <a:pt x="1483712" y="27852"/>
                  </a:lnTo>
                  <a:lnTo>
                    <a:pt x="1504091" y="58072"/>
                  </a:lnTo>
                  <a:lnTo>
                    <a:pt x="1511564" y="95069"/>
                  </a:lnTo>
                  <a:lnTo>
                    <a:pt x="1511564" y="475346"/>
                  </a:lnTo>
                  <a:lnTo>
                    <a:pt x="1504091" y="512342"/>
                  </a:lnTo>
                  <a:lnTo>
                    <a:pt x="1483712" y="542562"/>
                  </a:lnTo>
                  <a:lnTo>
                    <a:pt x="1453492" y="562941"/>
                  </a:lnTo>
                  <a:lnTo>
                    <a:pt x="1416495" y="570415"/>
                  </a:lnTo>
                  <a:lnTo>
                    <a:pt x="95069" y="570415"/>
                  </a:lnTo>
                  <a:lnTo>
                    <a:pt x="58072" y="562941"/>
                  </a:lnTo>
                  <a:lnTo>
                    <a:pt x="27852" y="542562"/>
                  </a:lnTo>
                  <a:lnTo>
                    <a:pt x="7473" y="512342"/>
                  </a:lnTo>
                  <a:lnTo>
                    <a:pt x="0" y="475346"/>
                  </a:lnTo>
                  <a:lnTo>
                    <a:pt x="0" y="95069"/>
                  </a:lnTo>
                  <a:close/>
                </a:path>
              </a:pathLst>
            </a:custGeom>
            <a:ln w="11928">
              <a:solidFill>
                <a:srgbClr val="3E4D20"/>
              </a:solidFill>
            </a:ln>
          </p:spPr>
          <p:txBody>
            <a:bodyPr wrap="square" lIns="0" tIns="0" rIns="0" bIns="0" rtlCol="0"/>
            <a:lstStyle/>
            <a:p>
              <a:endParaRPr>
                <a:solidFill>
                  <a:prstClr val="black"/>
                </a:solidFill>
                <a:latin typeface="Calibri"/>
              </a:endParaRPr>
            </a:p>
          </p:txBody>
        </p:sp>
        <p:sp>
          <p:nvSpPr>
            <p:cNvPr id="63" name="object 63"/>
            <p:cNvSpPr/>
            <p:nvPr/>
          </p:nvSpPr>
          <p:spPr>
            <a:xfrm>
              <a:off x="9950420" y="5268290"/>
              <a:ext cx="1571683" cy="629818"/>
            </a:xfrm>
            <a:prstGeom prst="rect">
              <a:avLst/>
            </a:prstGeom>
            <a:blipFill>
              <a:blip r:embed="rId24" cstate="print"/>
              <a:stretch>
                <a:fillRect/>
              </a:stretch>
            </a:blipFill>
          </p:spPr>
          <p:txBody>
            <a:bodyPr wrap="square" lIns="0" tIns="0" rIns="0" bIns="0" rtlCol="0"/>
            <a:lstStyle/>
            <a:p>
              <a:endParaRPr>
                <a:solidFill>
                  <a:prstClr val="black"/>
                </a:solidFill>
                <a:latin typeface="Calibri"/>
              </a:endParaRPr>
            </a:p>
          </p:txBody>
        </p:sp>
        <p:sp>
          <p:nvSpPr>
            <p:cNvPr id="64" name="object 64"/>
            <p:cNvSpPr/>
            <p:nvPr/>
          </p:nvSpPr>
          <p:spPr>
            <a:xfrm>
              <a:off x="9968670" y="5286541"/>
              <a:ext cx="1511935" cy="570230"/>
            </a:xfrm>
            <a:custGeom>
              <a:avLst/>
              <a:gdLst/>
              <a:ahLst/>
              <a:cxnLst/>
              <a:rect l="l" t="t" r="r" b="b"/>
              <a:pathLst>
                <a:path w="1511934" h="570229">
                  <a:moveTo>
                    <a:pt x="1416614" y="0"/>
                  </a:moveTo>
                  <a:lnTo>
                    <a:pt x="94949" y="0"/>
                  </a:lnTo>
                  <a:lnTo>
                    <a:pt x="57997" y="7463"/>
                  </a:lnTo>
                  <a:lnTo>
                    <a:pt x="27815" y="27815"/>
                  </a:lnTo>
                  <a:lnTo>
                    <a:pt x="7463" y="57997"/>
                  </a:lnTo>
                  <a:lnTo>
                    <a:pt x="0" y="94949"/>
                  </a:lnTo>
                  <a:lnTo>
                    <a:pt x="0" y="474749"/>
                  </a:lnTo>
                  <a:lnTo>
                    <a:pt x="7463" y="511702"/>
                  </a:lnTo>
                  <a:lnTo>
                    <a:pt x="27815" y="541884"/>
                  </a:lnTo>
                  <a:lnTo>
                    <a:pt x="57997" y="562236"/>
                  </a:lnTo>
                  <a:lnTo>
                    <a:pt x="94949" y="569699"/>
                  </a:lnTo>
                  <a:lnTo>
                    <a:pt x="1416614" y="569699"/>
                  </a:lnTo>
                  <a:lnTo>
                    <a:pt x="1453567" y="562236"/>
                  </a:lnTo>
                  <a:lnTo>
                    <a:pt x="1483749" y="541884"/>
                  </a:lnTo>
                  <a:lnTo>
                    <a:pt x="1504101" y="511702"/>
                  </a:lnTo>
                  <a:lnTo>
                    <a:pt x="1511564" y="474749"/>
                  </a:lnTo>
                  <a:lnTo>
                    <a:pt x="1511564" y="94949"/>
                  </a:lnTo>
                  <a:lnTo>
                    <a:pt x="1504101" y="57997"/>
                  </a:lnTo>
                  <a:lnTo>
                    <a:pt x="1483749" y="27815"/>
                  </a:lnTo>
                  <a:lnTo>
                    <a:pt x="1453567" y="7463"/>
                  </a:lnTo>
                  <a:lnTo>
                    <a:pt x="1416614" y="0"/>
                  </a:lnTo>
                  <a:close/>
                </a:path>
              </a:pathLst>
            </a:custGeom>
            <a:solidFill>
              <a:srgbClr val="C3D59B">
                <a:alpha val="63136"/>
              </a:srgbClr>
            </a:solidFill>
          </p:spPr>
          <p:txBody>
            <a:bodyPr wrap="square" lIns="0" tIns="0" rIns="0" bIns="0" rtlCol="0"/>
            <a:lstStyle/>
            <a:p>
              <a:endParaRPr>
                <a:solidFill>
                  <a:prstClr val="black"/>
                </a:solidFill>
                <a:latin typeface="Calibri"/>
              </a:endParaRPr>
            </a:p>
          </p:txBody>
        </p:sp>
        <p:sp>
          <p:nvSpPr>
            <p:cNvPr id="65" name="object 65"/>
            <p:cNvSpPr/>
            <p:nvPr/>
          </p:nvSpPr>
          <p:spPr>
            <a:xfrm>
              <a:off x="9968670" y="5286541"/>
              <a:ext cx="1511935" cy="570230"/>
            </a:xfrm>
            <a:custGeom>
              <a:avLst/>
              <a:gdLst/>
              <a:ahLst/>
              <a:cxnLst/>
              <a:rect l="l" t="t" r="r" b="b"/>
              <a:pathLst>
                <a:path w="1511934" h="570229">
                  <a:moveTo>
                    <a:pt x="0" y="94949"/>
                  </a:moveTo>
                  <a:lnTo>
                    <a:pt x="7463" y="57997"/>
                  </a:lnTo>
                  <a:lnTo>
                    <a:pt x="27815" y="27815"/>
                  </a:lnTo>
                  <a:lnTo>
                    <a:pt x="57997" y="7463"/>
                  </a:lnTo>
                  <a:lnTo>
                    <a:pt x="94949" y="0"/>
                  </a:lnTo>
                  <a:lnTo>
                    <a:pt x="1416614" y="0"/>
                  </a:lnTo>
                  <a:lnTo>
                    <a:pt x="1453567" y="7463"/>
                  </a:lnTo>
                  <a:lnTo>
                    <a:pt x="1483749" y="27815"/>
                  </a:lnTo>
                  <a:lnTo>
                    <a:pt x="1504101" y="57997"/>
                  </a:lnTo>
                  <a:lnTo>
                    <a:pt x="1511564" y="94949"/>
                  </a:lnTo>
                  <a:lnTo>
                    <a:pt x="1511564" y="474749"/>
                  </a:lnTo>
                  <a:lnTo>
                    <a:pt x="1504101" y="511702"/>
                  </a:lnTo>
                  <a:lnTo>
                    <a:pt x="1483749" y="541884"/>
                  </a:lnTo>
                  <a:lnTo>
                    <a:pt x="1453567" y="562236"/>
                  </a:lnTo>
                  <a:lnTo>
                    <a:pt x="1416614" y="569699"/>
                  </a:lnTo>
                  <a:lnTo>
                    <a:pt x="94949" y="569699"/>
                  </a:lnTo>
                  <a:lnTo>
                    <a:pt x="57997" y="562236"/>
                  </a:lnTo>
                  <a:lnTo>
                    <a:pt x="27815" y="541884"/>
                  </a:lnTo>
                  <a:lnTo>
                    <a:pt x="7463" y="511702"/>
                  </a:lnTo>
                  <a:lnTo>
                    <a:pt x="0" y="474749"/>
                  </a:lnTo>
                  <a:lnTo>
                    <a:pt x="0" y="94949"/>
                  </a:lnTo>
                  <a:close/>
                </a:path>
              </a:pathLst>
            </a:custGeom>
            <a:ln w="11928">
              <a:solidFill>
                <a:srgbClr val="3E4D20"/>
              </a:solidFill>
            </a:ln>
          </p:spPr>
          <p:txBody>
            <a:bodyPr wrap="square" lIns="0" tIns="0" rIns="0" bIns="0" rtlCol="0"/>
            <a:lstStyle/>
            <a:p>
              <a:endParaRPr>
                <a:solidFill>
                  <a:prstClr val="black"/>
                </a:solidFill>
                <a:latin typeface="Calibri"/>
              </a:endParaRPr>
            </a:p>
          </p:txBody>
        </p:sp>
        <p:sp>
          <p:nvSpPr>
            <p:cNvPr id="66" name="object 66"/>
            <p:cNvSpPr/>
            <p:nvPr/>
          </p:nvSpPr>
          <p:spPr>
            <a:xfrm>
              <a:off x="10278927" y="2162139"/>
              <a:ext cx="934350" cy="422622"/>
            </a:xfrm>
            <a:prstGeom prst="rect">
              <a:avLst/>
            </a:prstGeom>
            <a:blipFill>
              <a:blip r:embed="rId26" cstate="print"/>
              <a:stretch>
                <a:fillRect/>
              </a:stretch>
            </a:blipFill>
          </p:spPr>
          <p:txBody>
            <a:bodyPr wrap="square" lIns="0" tIns="0" rIns="0" bIns="0" rtlCol="0"/>
            <a:lstStyle/>
            <a:p>
              <a:endParaRPr>
                <a:solidFill>
                  <a:prstClr val="black"/>
                </a:solidFill>
                <a:latin typeface="Calibri"/>
              </a:endParaRPr>
            </a:p>
          </p:txBody>
        </p:sp>
      </p:grpSp>
      <p:sp>
        <p:nvSpPr>
          <p:cNvPr id="67" name="object 67"/>
          <p:cNvSpPr txBox="1"/>
          <p:nvPr/>
        </p:nvSpPr>
        <p:spPr>
          <a:xfrm>
            <a:off x="10811082" y="2205860"/>
            <a:ext cx="708025" cy="244298"/>
          </a:xfrm>
          <a:prstGeom prst="rect">
            <a:avLst/>
          </a:prstGeom>
        </p:spPr>
        <p:txBody>
          <a:bodyPr vert="horz" wrap="square" lIns="0" tIns="13335" rIns="0" bIns="0" rtlCol="0">
            <a:spAutoFit/>
          </a:bodyPr>
          <a:lstStyle/>
          <a:p>
            <a:pPr marL="12700">
              <a:spcBef>
                <a:spcPts val="105"/>
              </a:spcBef>
            </a:pPr>
            <a:r>
              <a:rPr sz="1500" b="1" dirty="0">
                <a:solidFill>
                  <a:srgbClr val="4F6128"/>
                </a:solidFill>
                <a:latin typeface="Segoe UI"/>
                <a:cs typeface="Segoe UI"/>
              </a:rPr>
              <a:t>K</a:t>
            </a:r>
            <a:r>
              <a:rPr sz="1500" b="1" spc="10" dirty="0">
                <a:solidFill>
                  <a:srgbClr val="4F6128"/>
                </a:solidFill>
                <a:latin typeface="Segoe UI"/>
                <a:cs typeface="Segoe UI"/>
              </a:rPr>
              <a:t>u</a:t>
            </a:r>
            <a:r>
              <a:rPr sz="1500" b="1" dirty="0">
                <a:solidFill>
                  <a:srgbClr val="4F6128"/>
                </a:solidFill>
                <a:latin typeface="Segoe UI"/>
                <a:cs typeface="Segoe UI"/>
              </a:rPr>
              <a:t>t</a:t>
            </a:r>
            <a:r>
              <a:rPr sz="1500" b="1" spc="5" dirty="0">
                <a:solidFill>
                  <a:srgbClr val="4F6128"/>
                </a:solidFill>
                <a:latin typeface="Segoe UI"/>
                <a:cs typeface="Segoe UI"/>
              </a:rPr>
              <a:t>a</a:t>
            </a:r>
            <a:r>
              <a:rPr sz="1500" b="1" dirty="0">
                <a:solidFill>
                  <a:srgbClr val="4F6128"/>
                </a:solidFill>
                <a:latin typeface="Segoe UI"/>
                <a:cs typeface="Segoe UI"/>
              </a:rPr>
              <a:t>t</a:t>
            </a:r>
            <a:r>
              <a:rPr sz="1500" b="1" spc="5" dirty="0">
                <a:solidFill>
                  <a:srgbClr val="4F6128"/>
                </a:solidFill>
                <a:latin typeface="Segoe UI"/>
                <a:cs typeface="Segoe UI"/>
              </a:rPr>
              <a:t>á</a:t>
            </a:r>
            <a:r>
              <a:rPr sz="1500" b="1" dirty="0">
                <a:solidFill>
                  <a:srgbClr val="4F6128"/>
                </a:solidFill>
                <a:latin typeface="Segoe UI"/>
                <a:cs typeface="Segoe UI"/>
              </a:rPr>
              <a:t>s</a:t>
            </a:r>
            <a:endParaRPr sz="1500">
              <a:solidFill>
                <a:prstClr val="black"/>
              </a:solidFill>
              <a:latin typeface="Segoe UI"/>
              <a:cs typeface="Segoe UI"/>
            </a:endParaRPr>
          </a:p>
        </p:txBody>
      </p:sp>
      <p:grpSp>
        <p:nvGrpSpPr>
          <p:cNvPr id="68" name="object 68"/>
          <p:cNvGrpSpPr/>
          <p:nvPr/>
        </p:nvGrpSpPr>
        <p:grpSpPr>
          <a:xfrm>
            <a:off x="8202995" y="3674420"/>
            <a:ext cx="1254760" cy="652145"/>
            <a:chOff x="7777545" y="3674419"/>
            <a:chExt cx="1254760" cy="652145"/>
          </a:xfrm>
        </p:grpSpPr>
        <p:sp>
          <p:nvSpPr>
            <p:cNvPr id="69" name="object 69"/>
            <p:cNvSpPr/>
            <p:nvPr/>
          </p:nvSpPr>
          <p:spPr>
            <a:xfrm>
              <a:off x="7788280" y="3674419"/>
              <a:ext cx="1243534" cy="422622"/>
            </a:xfrm>
            <a:prstGeom prst="rect">
              <a:avLst/>
            </a:prstGeom>
            <a:blipFill>
              <a:blip r:embed="rId27" cstate="print"/>
              <a:stretch>
                <a:fillRect/>
              </a:stretch>
            </a:blipFill>
          </p:spPr>
          <p:txBody>
            <a:bodyPr wrap="square" lIns="0" tIns="0" rIns="0" bIns="0" rtlCol="0"/>
            <a:lstStyle/>
            <a:p>
              <a:endParaRPr>
                <a:solidFill>
                  <a:prstClr val="black"/>
                </a:solidFill>
                <a:latin typeface="Calibri"/>
              </a:endParaRPr>
            </a:p>
          </p:txBody>
        </p:sp>
        <p:sp>
          <p:nvSpPr>
            <p:cNvPr id="70" name="object 70"/>
            <p:cNvSpPr/>
            <p:nvPr/>
          </p:nvSpPr>
          <p:spPr>
            <a:xfrm>
              <a:off x="7777545" y="3903444"/>
              <a:ext cx="1209180" cy="422622"/>
            </a:xfrm>
            <a:prstGeom prst="rect">
              <a:avLst/>
            </a:prstGeom>
            <a:blipFill>
              <a:blip r:embed="rId28" cstate="print"/>
              <a:stretch>
                <a:fillRect/>
              </a:stretch>
            </a:blipFill>
          </p:spPr>
          <p:txBody>
            <a:bodyPr wrap="square" lIns="0" tIns="0" rIns="0" bIns="0" rtlCol="0"/>
            <a:lstStyle/>
            <a:p>
              <a:endParaRPr>
                <a:solidFill>
                  <a:prstClr val="black"/>
                </a:solidFill>
                <a:latin typeface="Calibri"/>
              </a:endParaRPr>
            </a:p>
          </p:txBody>
        </p:sp>
      </p:grpSp>
      <p:sp>
        <p:nvSpPr>
          <p:cNvPr id="71" name="object 71"/>
          <p:cNvSpPr txBox="1"/>
          <p:nvPr/>
        </p:nvSpPr>
        <p:spPr>
          <a:xfrm>
            <a:off x="8309698" y="3718261"/>
            <a:ext cx="981710" cy="483870"/>
          </a:xfrm>
          <a:prstGeom prst="rect">
            <a:avLst/>
          </a:prstGeom>
        </p:spPr>
        <p:txBody>
          <a:bodyPr vert="horz" wrap="square" lIns="0" tIns="13335" rIns="0" bIns="0" rtlCol="0">
            <a:spAutoFit/>
          </a:bodyPr>
          <a:lstStyle/>
          <a:p>
            <a:pPr marL="12700" marR="5080" indent="10160">
              <a:spcBef>
                <a:spcPts val="105"/>
              </a:spcBef>
            </a:pPr>
            <a:r>
              <a:rPr sz="1500" b="1" dirty="0">
                <a:solidFill>
                  <a:srgbClr val="4F6128"/>
                </a:solidFill>
                <a:latin typeface="Segoe UI"/>
                <a:cs typeface="Segoe UI"/>
              </a:rPr>
              <a:t>Oktatás és  </a:t>
            </a:r>
            <a:r>
              <a:rPr sz="1500" b="1" spc="5" dirty="0">
                <a:solidFill>
                  <a:srgbClr val="4F6128"/>
                </a:solidFill>
                <a:latin typeface="Segoe UI"/>
                <a:cs typeface="Segoe UI"/>
              </a:rPr>
              <a:t>b</a:t>
            </a:r>
            <a:r>
              <a:rPr sz="1500" b="1" dirty="0">
                <a:solidFill>
                  <a:srgbClr val="4F6128"/>
                </a:solidFill>
                <a:latin typeface="Segoe UI"/>
                <a:cs typeface="Segoe UI"/>
              </a:rPr>
              <a:t>e</a:t>
            </a:r>
            <a:r>
              <a:rPr sz="1500" b="1" spc="5" dirty="0">
                <a:solidFill>
                  <a:srgbClr val="4F6128"/>
                </a:solidFill>
                <a:latin typeface="Segoe UI"/>
                <a:cs typeface="Segoe UI"/>
              </a:rPr>
              <a:t>mu</a:t>
            </a:r>
            <a:r>
              <a:rPr sz="1500" b="1" dirty="0">
                <a:solidFill>
                  <a:srgbClr val="4F6128"/>
                </a:solidFill>
                <a:latin typeface="Segoe UI"/>
                <a:cs typeface="Segoe UI"/>
              </a:rPr>
              <a:t>t</a:t>
            </a:r>
            <a:r>
              <a:rPr sz="1500" b="1" spc="5" dirty="0">
                <a:solidFill>
                  <a:srgbClr val="4F6128"/>
                </a:solidFill>
                <a:latin typeface="Segoe UI"/>
                <a:cs typeface="Segoe UI"/>
              </a:rPr>
              <a:t>a</a:t>
            </a:r>
            <a:r>
              <a:rPr sz="1500" b="1" dirty="0">
                <a:solidFill>
                  <a:srgbClr val="4F6128"/>
                </a:solidFill>
                <a:latin typeface="Segoe UI"/>
                <a:cs typeface="Segoe UI"/>
              </a:rPr>
              <a:t>t</a:t>
            </a:r>
            <a:r>
              <a:rPr sz="1500" b="1" spc="5" dirty="0">
                <a:solidFill>
                  <a:srgbClr val="4F6128"/>
                </a:solidFill>
                <a:latin typeface="Segoe UI"/>
                <a:cs typeface="Segoe UI"/>
              </a:rPr>
              <a:t>á</a:t>
            </a:r>
            <a:r>
              <a:rPr sz="1500" b="1" dirty="0">
                <a:solidFill>
                  <a:srgbClr val="4F6128"/>
                </a:solidFill>
                <a:latin typeface="Segoe UI"/>
                <a:cs typeface="Segoe UI"/>
              </a:rPr>
              <a:t>s</a:t>
            </a:r>
            <a:endParaRPr sz="1500">
              <a:solidFill>
                <a:prstClr val="black"/>
              </a:solidFill>
              <a:latin typeface="Segoe UI"/>
              <a:cs typeface="Segoe UI"/>
            </a:endParaRPr>
          </a:p>
        </p:txBody>
      </p:sp>
      <p:sp>
        <p:nvSpPr>
          <p:cNvPr id="72" name="object 72"/>
          <p:cNvSpPr/>
          <p:nvPr/>
        </p:nvSpPr>
        <p:spPr>
          <a:xfrm>
            <a:off x="13087670" y="3741696"/>
            <a:ext cx="1130453" cy="422622"/>
          </a:xfrm>
          <a:prstGeom prst="rect">
            <a:avLst/>
          </a:prstGeom>
          <a:blipFill>
            <a:blip r:embed="rId29" cstate="print"/>
            <a:stretch>
              <a:fillRect/>
            </a:stretch>
          </a:blipFill>
        </p:spPr>
        <p:txBody>
          <a:bodyPr wrap="square" lIns="0" tIns="0" rIns="0" bIns="0" rtlCol="0"/>
          <a:lstStyle/>
          <a:p>
            <a:endParaRPr>
              <a:solidFill>
                <a:prstClr val="black"/>
              </a:solidFill>
              <a:latin typeface="Calibri"/>
            </a:endParaRPr>
          </a:p>
        </p:txBody>
      </p:sp>
      <p:sp>
        <p:nvSpPr>
          <p:cNvPr id="73" name="object 73"/>
          <p:cNvSpPr txBox="1"/>
          <p:nvPr/>
        </p:nvSpPr>
        <p:spPr>
          <a:xfrm>
            <a:off x="13194492" y="3785418"/>
            <a:ext cx="903605" cy="244298"/>
          </a:xfrm>
          <a:prstGeom prst="rect">
            <a:avLst/>
          </a:prstGeom>
        </p:spPr>
        <p:txBody>
          <a:bodyPr vert="horz" wrap="square" lIns="0" tIns="13335" rIns="0" bIns="0" rtlCol="0">
            <a:spAutoFit/>
          </a:bodyPr>
          <a:lstStyle/>
          <a:p>
            <a:pPr marL="12700">
              <a:spcBef>
                <a:spcPts val="105"/>
              </a:spcBef>
            </a:pPr>
            <a:r>
              <a:rPr sz="1500" b="1" spc="-5" dirty="0">
                <a:solidFill>
                  <a:srgbClr val="4F6128"/>
                </a:solidFill>
                <a:latin typeface="Segoe UI"/>
                <a:cs typeface="Segoe UI"/>
              </a:rPr>
              <a:t>Rekreáció</a:t>
            </a:r>
            <a:endParaRPr sz="1500">
              <a:solidFill>
                <a:prstClr val="black"/>
              </a:solidFill>
              <a:latin typeface="Segoe UI"/>
              <a:cs typeface="Segoe UI"/>
            </a:endParaRPr>
          </a:p>
        </p:txBody>
      </p:sp>
      <p:sp>
        <p:nvSpPr>
          <p:cNvPr id="74" name="object 74"/>
          <p:cNvSpPr/>
          <p:nvPr/>
        </p:nvSpPr>
        <p:spPr>
          <a:xfrm>
            <a:off x="10574835" y="5373499"/>
            <a:ext cx="1135462" cy="422622"/>
          </a:xfrm>
          <a:prstGeom prst="rect">
            <a:avLst/>
          </a:prstGeom>
          <a:blipFill>
            <a:blip r:embed="rId30" cstate="print"/>
            <a:stretch>
              <a:fillRect/>
            </a:stretch>
          </a:blipFill>
        </p:spPr>
        <p:txBody>
          <a:bodyPr wrap="square" lIns="0" tIns="0" rIns="0" bIns="0" rtlCol="0"/>
          <a:lstStyle/>
          <a:p>
            <a:endParaRPr>
              <a:solidFill>
                <a:prstClr val="black"/>
              </a:solidFill>
              <a:latin typeface="Calibri"/>
            </a:endParaRPr>
          </a:p>
        </p:txBody>
      </p:sp>
      <p:sp>
        <p:nvSpPr>
          <p:cNvPr id="75" name="object 75"/>
          <p:cNvSpPr txBox="1"/>
          <p:nvPr/>
        </p:nvSpPr>
        <p:spPr>
          <a:xfrm>
            <a:off x="10681241" y="5417459"/>
            <a:ext cx="908685" cy="244298"/>
          </a:xfrm>
          <a:prstGeom prst="rect">
            <a:avLst/>
          </a:prstGeom>
        </p:spPr>
        <p:txBody>
          <a:bodyPr vert="horz" wrap="square" lIns="0" tIns="13335" rIns="0" bIns="0" rtlCol="0">
            <a:spAutoFit/>
          </a:bodyPr>
          <a:lstStyle/>
          <a:p>
            <a:pPr marL="12700">
              <a:spcBef>
                <a:spcPts val="105"/>
              </a:spcBef>
            </a:pPr>
            <a:r>
              <a:rPr sz="1500" b="1" spc="5" dirty="0">
                <a:solidFill>
                  <a:srgbClr val="4F6128"/>
                </a:solidFill>
                <a:latin typeface="Segoe UI"/>
                <a:cs typeface="Segoe UI"/>
              </a:rPr>
              <a:t>M</a:t>
            </a:r>
            <a:r>
              <a:rPr sz="1500" b="1" dirty="0">
                <a:solidFill>
                  <a:srgbClr val="4F6128"/>
                </a:solidFill>
                <a:latin typeface="Segoe UI"/>
                <a:cs typeface="Segoe UI"/>
              </a:rPr>
              <a:t>e</a:t>
            </a:r>
            <a:r>
              <a:rPr sz="1500" b="1" spc="5" dirty="0">
                <a:solidFill>
                  <a:srgbClr val="4F6128"/>
                </a:solidFill>
                <a:latin typeface="Segoe UI"/>
                <a:cs typeface="Segoe UI"/>
              </a:rPr>
              <a:t>g</a:t>
            </a:r>
            <a:r>
              <a:rPr sz="1500" b="1" dirty="0">
                <a:solidFill>
                  <a:srgbClr val="4F6128"/>
                </a:solidFill>
                <a:latin typeface="Segoe UI"/>
                <a:cs typeface="Segoe UI"/>
              </a:rPr>
              <a:t>ő</a:t>
            </a:r>
            <a:r>
              <a:rPr sz="1500" b="1" spc="30" dirty="0">
                <a:solidFill>
                  <a:srgbClr val="4F6128"/>
                </a:solidFill>
                <a:latin typeface="Segoe UI"/>
                <a:cs typeface="Segoe UI"/>
              </a:rPr>
              <a:t>r</a:t>
            </a:r>
            <a:r>
              <a:rPr sz="1500" b="1" dirty="0">
                <a:solidFill>
                  <a:srgbClr val="4F6128"/>
                </a:solidFill>
                <a:latin typeface="Segoe UI"/>
                <a:cs typeface="Segoe UI"/>
              </a:rPr>
              <a:t>zés</a:t>
            </a:r>
            <a:endParaRPr sz="1500">
              <a:solidFill>
                <a:prstClr val="black"/>
              </a:solidFill>
              <a:latin typeface="Segoe UI"/>
              <a:cs typeface="Segoe UI"/>
            </a:endParaRPr>
          </a:p>
        </p:txBody>
      </p:sp>
      <p:grpSp>
        <p:nvGrpSpPr>
          <p:cNvPr id="76" name="object 76"/>
          <p:cNvGrpSpPr/>
          <p:nvPr/>
        </p:nvGrpSpPr>
        <p:grpSpPr>
          <a:xfrm>
            <a:off x="8047023" y="2041237"/>
            <a:ext cx="6316980" cy="4930775"/>
            <a:chOff x="7621573" y="2041236"/>
            <a:chExt cx="6316980" cy="4930775"/>
          </a:xfrm>
        </p:grpSpPr>
        <p:sp>
          <p:nvSpPr>
            <p:cNvPr id="77" name="object 77"/>
            <p:cNvSpPr/>
            <p:nvPr/>
          </p:nvSpPr>
          <p:spPr>
            <a:xfrm>
              <a:off x="7633331" y="2047268"/>
              <a:ext cx="1511935" cy="570230"/>
            </a:xfrm>
            <a:custGeom>
              <a:avLst/>
              <a:gdLst/>
              <a:ahLst/>
              <a:cxnLst/>
              <a:rect l="l" t="t" r="r" b="b"/>
              <a:pathLst>
                <a:path w="1511934" h="570230">
                  <a:moveTo>
                    <a:pt x="1416614" y="0"/>
                  </a:moveTo>
                  <a:lnTo>
                    <a:pt x="94949" y="0"/>
                  </a:lnTo>
                  <a:lnTo>
                    <a:pt x="57997" y="7463"/>
                  </a:lnTo>
                  <a:lnTo>
                    <a:pt x="27815" y="27815"/>
                  </a:lnTo>
                  <a:lnTo>
                    <a:pt x="7463" y="57997"/>
                  </a:lnTo>
                  <a:lnTo>
                    <a:pt x="0" y="94949"/>
                  </a:lnTo>
                  <a:lnTo>
                    <a:pt x="0" y="474749"/>
                  </a:lnTo>
                  <a:lnTo>
                    <a:pt x="7463" y="511702"/>
                  </a:lnTo>
                  <a:lnTo>
                    <a:pt x="27815" y="541884"/>
                  </a:lnTo>
                  <a:lnTo>
                    <a:pt x="57997" y="562236"/>
                  </a:lnTo>
                  <a:lnTo>
                    <a:pt x="94949" y="569699"/>
                  </a:lnTo>
                  <a:lnTo>
                    <a:pt x="1416614" y="569699"/>
                  </a:lnTo>
                  <a:lnTo>
                    <a:pt x="1453567" y="562236"/>
                  </a:lnTo>
                  <a:lnTo>
                    <a:pt x="1483749" y="541884"/>
                  </a:lnTo>
                  <a:lnTo>
                    <a:pt x="1504101" y="511702"/>
                  </a:lnTo>
                  <a:lnTo>
                    <a:pt x="1511564" y="474749"/>
                  </a:lnTo>
                  <a:lnTo>
                    <a:pt x="1511564" y="94949"/>
                  </a:lnTo>
                  <a:lnTo>
                    <a:pt x="1504101" y="57997"/>
                  </a:lnTo>
                  <a:lnTo>
                    <a:pt x="1483749" y="27815"/>
                  </a:lnTo>
                  <a:lnTo>
                    <a:pt x="1453567" y="7463"/>
                  </a:lnTo>
                  <a:lnTo>
                    <a:pt x="1416614" y="0"/>
                  </a:lnTo>
                  <a:close/>
                </a:path>
              </a:pathLst>
            </a:custGeom>
            <a:solidFill>
              <a:srgbClr val="EBF0DE">
                <a:alpha val="63136"/>
              </a:srgbClr>
            </a:solidFill>
          </p:spPr>
          <p:txBody>
            <a:bodyPr wrap="square" lIns="0" tIns="0" rIns="0" bIns="0" rtlCol="0"/>
            <a:lstStyle/>
            <a:p>
              <a:endParaRPr>
                <a:solidFill>
                  <a:prstClr val="black"/>
                </a:solidFill>
                <a:latin typeface="Calibri"/>
              </a:endParaRPr>
            </a:p>
          </p:txBody>
        </p:sp>
        <p:sp>
          <p:nvSpPr>
            <p:cNvPr id="78" name="object 78"/>
            <p:cNvSpPr/>
            <p:nvPr/>
          </p:nvSpPr>
          <p:spPr>
            <a:xfrm>
              <a:off x="7633331" y="2047268"/>
              <a:ext cx="1511935" cy="570230"/>
            </a:xfrm>
            <a:custGeom>
              <a:avLst/>
              <a:gdLst/>
              <a:ahLst/>
              <a:cxnLst/>
              <a:rect l="l" t="t" r="r" b="b"/>
              <a:pathLst>
                <a:path w="1511934" h="570230">
                  <a:moveTo>
                    <a:pt x="0" y="94949"/>
                  </a:moveTo>
                  <a:lnTo>
                    <a:pt x="7463" y="57997"/>
                  </a:lnTo>
                  <a:lnTo>
                    <a:pt x="27815" y="27815"/>
                  </a:lnTo>
                  <a:lnTo>
                    <a:pt x="57997" y="7463"/>
                  </a:lnTo>
                  <a:lnTo>
                    <a:pt x="94949" y="0"/>
                  </a:lnTo>
                  <a:lnTo>
                    <a:pt x="1416614" y="0"/>
                  </a:lnTo>
                  <a:lnTo>
                    <a:pt x="1453567" y="7463"/>
                  </a:lnTo>
                  <a:lnTo>
                    <a:pt x="1483749" y="27815"/>
                  </a:lnTo>
                  <a:lnTo>
                    <a:pt x="1504101" y="57997"/>
                  </a:lnTo>
                  <a:lnTo>
                    <a:pt x="1511564" y="94949"/>
                  </a:lnTo>
                  <a:lnTo>
                    <a:pt x="1511564" y="474749"/>
                  </a:lnTo>
                  <a:lnTo>
                    <a:pt x="1504101" y="511702"/>
                  </a:lnTo>
                  <a:lnTo>
                    <a:pt x="1483749" y="541884"/>
                  </a:lnTo>
                  <a:lnTo>
                    <a:pt x="1453567" y="562236"/>
                  </a:lnTo>
                  <a:lnTo>
                    <a:pt x="1416614" y="569699"/>
                  </a:lnTo>
                  <a:lnTo>
                    <a:pt x="94949" y="569699"/>
                  </a:lnTo>
                  <a:lnTo>
                    <a:pt x="57997" y="562236"/>
                  </a:lnTo>
                  <a:lnTo>
                    <a:pt x="27815" y="541884"/>
                  </a:lnTo>
                  <a:lnTo>
                    <a:pt x="7463" y="511702"/>
                  </a:lnTo>
                  <a:lnTo>
                    <a:pt x="0" y="474749"/>
                  </a:lnTo>
                  <a:lnTo>
                    <a:pt x="0" y="94949"/>
                  </a:lnTo>
                  <a:close/>
                </a:path>
              </a:pathLst>
            </a:custGeom>
            <a:ln w="11928">
              <a:solidFill>
                <a:srgbClr val="3E4D20"/>
              </a:solidFill>
            </a:ln>
          </p:spPr>
          <p:txBody>
            <a:bodyPr wrap="square" lIns="0" tIns="0" rIns="0" bIns="0" rtlCol="0"/>
            <a:lstStyle/>
            <a:p>
              <a:endParaRPr>
                <a:solidFill>
                  <a:prstClr val="black"/>
                </a:solidFill>
                <a:latin typeface="Calibri"/>
              </a:endParaRPr>
            </a:p>
          </p:txBody>
        </p:sp>
        <p:sp>
          <p:nvSpPr>
            <p:cNvPr id="79" name="object 79"/>
            <p:cNvSpPr/>
            <p:nvPr/>
          </p:nvSpPr>
          <p:spPr>
            <a:xfrm>
              <a:off x="12389894" y="2077328"/>
              <a:ext cx="1511935" cy="570230"/>
            </a:xfrm>
            <a:custGeom>
              <a:avLst/>
              <a:gdLst/>
              <a:ahLst/>
              <a:cxnLst/>
              <a:rect l="l" t="t" r="r" b="b"/>
              <a:pathLst>
                <a:path w="1511934" h="570230">
                  <a:moveTo>
                    <a:pt x="1416614" y="0"/>
                  </a:moveTo>
                  <a:lnTo>
                    <a:pt x="94949" y="0"/>
                  </a:lnTo>
                  <a:lnTo>
                    <a:pt x="57997" y="7463"/>
                  </a:lnTo>
                  <a:lnTo>
                    <a:pt x="27815" y="27815"/>
                  </a:lnTo>
                  <a:lnTo>
                    <a:pt x="7463" y="57997"/>
                  </a:lnTo>
                  <a:lnTo>
                    <a:pt x="0" y="94949"/>
                  </a:lnTo>
                  <a:lnTo>
                    <a:pt x="0" y="474749"/>
                  </a:lnTo>
                  <a:lnTo>
                    <a:pt x="7463" y="511702"/>
                  </a:lnTo>
                  <a:lnTo>
                    <a:pt x="27815" y="541884"/>
                  </a:lnTo>
                  <a:lnTo>
                    <a:pt x="57997" y="562236"/>
                  </a:lnTo>
                  <a:lnTo>
                    <a:pt x="94949" y="569699"/>
                  </a:lnTo>
                  <a:lnTo>
                    <a:pt x="1416614" y="569699"/>
                  </a:lnTo>
                  <a:lnTo>
                    <a:pt x="1453567" y="562236"/>
                  </a:lnTo>
                  <a:lnTo>
                    <a:pt x="1483749" y="541884"/>
                  </a:lnTo>
                  <a:lnTo>
                    <a:pt x="1504101" y="511702"/>
                  </a:lnTo>
                  <a:lnTo>
                    <a:pt x="1511564" y="474749"/>
                  </a:lnTo>
                  <a:lnTo>
                    <a:pt x="1511564" y="94949"/>
                  </a:lnTo>
                  <a:lnTo>
                    <a:pt x="1504101" y="57997"/>
                  </a:lnTo>
                  <a:lnTo>
                    <a:pt x="1483749" y="27815"/>
                  </a:lnTo>
                  <a:lnTo>
                    <a:pt x="1453567" y="7463"/>
                  </a:lnTo>
                  <a:lnTo>
                    <a:pt x="1416614" y="0"/>
                  </a:lnTo>
                  <a:close/>
                </a:path>
              </a:pathLst>
            </a:custGeom>
            <a:solidFill>
              <a:srgbClr val="EBF0DE">
                <a:alpha val="63136"/>
              </a:srgbClr>
            </a:solidFill>
          </p:spPr>
          <p:txBody>
            <a:bodyPr wrap="square" lIns="0" tIns="0" rIns="0" bIns="0" rtlCol="0"/>
            <a:lstStyle/>
            <a:p>
              <a:endParaRPr>
                <a:solidFill>
                  <a:prstClr val="black"/>
                </a:solidFill>
                <a:latin typeface="Calibri"/>
              </a:endParaRPr>
            </a:p>
          </p:txBody>
        </p:sp>
        <p:sp>
          <p:nvSpPr>
            <p:cNvPr id="80" name="object 80"/>
            <p:cNvSpPr/>
            <p:nvPr/>
          </p:nvSpPr>
          <p:spPr>
            <a:xfrm>
              <a:off x="12389894" y="2077328"/>
              <a:ext cx="1511935" cy="570230"/>
            </a:xfrm>
            <a:custGeom>
              <a:avLst/>
              <a:gdLst/>
              <a:ahLst/>
              <a:cxnLst/>
              <a:rect l="l" t="t" r="r" b="b"/>
              <a:pathLst>
                <a:path w="1511934" h="570230">
                  <a:moveTo>
                    <a:pt x="0" y="94949"/>
                  </a:moveTo>
                  <a:lnTo>
                    <a:pt x="7463" y="57997"/>
                  </a:lnTo>
                  <a:lnTo>
                    <a:pt x="27815" y="27815"/>
                  </a:lnTo>
                  <a:lnTo>
                    <a:pt x="57997" y="7463"/>
                  </a:lnTo>
                  <a:lnTo>
                    <a:pt x="94949" y="0"/>
                  </a:lnTo>
                  <a:lnTo>
                    <a:pt x="1416614" y="0"/>
                  </a:lnTo>
                  <a:lnTo>
                    <a:pt x="1453567" y="7463"/>
                  </a:lnTo>
                  <a:lnTo>
                    <a:pt x="1483749" y="27815"/>
                  </a:lnTo>
                  <a:lnTo>
                    <a:pt x="1504101" y="57997"/>
                  </a:lnTo>
                  <a:lnTo>
                    <a:pt x="1511564" y="94949"/>
                  </a:lnTo>
                  <a:lnTo>
                    <a:pt x="1511564" y="474749"/>
                  </a:lnTo>
                  <a:lnTo>
                    <a:pt x="1504101" y="511702"/>
                  </a:lnTo>
                  <a:lnTo>
                    <a:pt x="1483749" y="541884"/>
                  </a:lnTo>
                  <a:lnTo>
                    <a:pt x="1453567" y="562236"/>
                  </a:lnTo>
                  <a:lnTo>
                    <a:pt x="1416614" y="569699"/>
                  </a:lnTo>
                  <a:lnTo>
                    <a:pt x="94949" y="569699"/>
                  </a:lnTo>
                  <a:lnTo>
                    <a:pt x="57997" y="562236"/>
                  </a:lnTo>
                  <a:lnTo>
                    <a:pt x="27815" y="541884"/>
                  </a:lnTo>
                  <a:lnTo>
                    <a:pt x="7463" y="511702"/>
                  </a:lnTo>
                  <a:lnTo>
                    <a:pt x="0" y="474749"/>
                  </a:lnTo>
                  <a:lnTo>
                    <a:pt x="0" y="94949"/>
                  </a:lnTo>
                  <a:close/>
                </a:path>
              </a:pathLst>
            </a:custGeom>
            <a:ln w="11928">
              <a:solidFill>
                <a:srgbClr val="3E4D20"/>
              </a:solidFill>
            </a:ln>
          </p:spPr>
          <p:txBody>
            <a:bodyPr wrap="square" lIns="0" tIns="0" rIns="0" bIns="0" rtlCol="0"/>
            <a:lstStyle/>
            <a:p>
              <a:endParaRPr>
                <a:solidFill>
                  <a:prstClr val="black"/>
                </a:solidFill>
                <a:latin typeface="Calibri"/>
              </a:endParaRPr>
            </a:p>
          </p:txBody>
        </p:sp>
        <p:sp>
          <p:nvSpPr>
            <p:cNvPr id="81" name="object 81"/>
            <p:cNvSpPr/>
            <p:nvPr/>
          </p:nvSpPr>
          <p:spPr>
            <a:xfrm>
              <a:off x="7627606" y="4832069"/>
              <a:ext cx="1511300" cy="800735"/>
            </a:xfrm>
            <a:custGeom>
              <a:avLst/>
              <a:gdLst/>
              <a:ahLst/>
              <a:cxnLst/>
              <a:rect l="l" t="t" r="r" b="b"/>
              <a:pathLst>
                <a:path w="1511300" h="800735">
                  <a:moveTo>
                    <a:pt x="1377489" y="0"/>
                  </a:moveTo>
                  <a:lnTo>
                    <a:pt x="133359" y="0"/>
                  </a:lnTo>
                  <a:lnTo>
                    <a:pt x="91205" y="6798"/>
                  </a:lnTo>
                  <a:lnTo>
                    <a:pt x="54596" y="25729"/>
                  </a:lnTo>
                  <a:lnTo>
                    <a:pt x="25729" y="54596"/>
                  </a:lnTo>
                  <a:lnTo>
                    <a:pt x="6798" y="91205"/>
                  </a:lnTo>
                  <a:lnTo>
                    <a:pt x="0" y="133359"/>
                  </a:lnTo>
                  <a:lnTo>
                    <a:pt x="0" y="666796"/>
                  </a:lnTo>
                  <a:lnTo>
                    <a:pt x="6798" y="708950"/>
                  </a:lnTo>
                  <a:lnTo>
                    <a:pt x="25729" y="745559"/>
                  </a:lnTo>
                  <a:lnTo>
                    <a:pt x="54596" y="774427"/>
                  </a:lnTo>
                  <a:lnTo>
                    <a:pt x="91205" y="793357"/>
                  </a:lnTo>
                  <a:lnTo>
                    <a:pt x="133359" y="800156"/>
                  </a:lnTo>
                  <a:lnTo>
                    <a:pt x="1377489" y="800156"/>
                  </a:lnTo>
                  <a:lnTo>
                    <a:pt x="1419643" y="793357"/>
                  </a:lnTo>
                  <a:lnTo>
                    <a:pt x="1456252" y="774427"/>
                  </a:lnTo>
                  <a:lnTo>
                    <a:pt x="1485120" y="745559"/>
                  </a:lnTo>
                  <a:lnTo>
                    <a:pt x="1504050" y="708950"/>
                  </a:lnTo>
                  <a:lnTo>
                    <a:pt x="1510849" y="666796"/>
                  </a:lnTo>
                  <a:lnTo>
                    <a:pt x="1510849" y="133359"/>
                  </a:lnTo>
                  <a:lnTo>
                    <a:pt x="1504050" y="91205"/>
                  </a:lnTo>
                  <a:lnTo>
                    <a:pt x="1485120" y="54596"/>
                  </a:lnTo>
                  <a:lnTo>
                    <a:pt x="1456252" y="25729"/>
                  </a:lnTo>
                  <a:lnTo>
                    <a:pt x="1419643" y="6798"/>
                  </a:lnTo>
                  <a:lnTo>
                    <a:pt x="1377489" y="0"/>
                  </a:lnTo>
                  <a:close/>
                </a:path>
              </a:pathLst>
            </a:custGeom>
            <a:solidFill>
              <a:srgbClr val="EBF0DE">
                <a:alpha val="63136"/>
              </a:srgbClr>
            </a:solidFill>
          </p:spPr>
          <p:txBody>
            <a:bodyPr wrap="square" lIns="0" tIns="0" rIns="0" bIns="0" rtlCol="0"/>
            <a:lstStyle/>
            <a:p>
              <a:endParaRPr>
                <a:solidFill>
                  <a:prstClr val="black"/>
                </a:solidFill>
                <a:latin typeface="Calibri"/>
              </a:endParaRPr>
            </a:p>
          </p:txBody>
        </p:sp>
        <p:sp>
          <p:nvSpPr>
            <p:cNvPr id="82" name="object 82"/>
            <p:cNvSpPr/>
            <p:nvPr/>
          </p:nvSpPr>
          <p:spPr>
            <a:xfrm>
              <a:off x="7627606" y="4832069"/>
              <a:ext cx="1511300" cy="800735"/>
            </a:xfrm>
            <a:custGeom>
              <a:avLst/>
              <a:gdLst/>
              <a:ahLst/>
              <a:cxnLst/>
              <a:rect l="l" t="t" r="r" b="b"/>
              <a:pathLst>
                <a:path w="1511300" h="800735">
                  <a:moveTo>
                    <a:pt x="0" y="133359"/>
                  </a:moveTo>
                  <a:lnTo>
                    <a:pt x="6798" y="91205"/>
                  </a:lnTo>
                  <a:lnTo>
                    <a:pt x="25729" y="54596"/>
                  </a:lnTo>
                  <a:lnTo>
                    <a:pt x="54596" y="25729"/>
                  </a:lnTo>
                  <a:lnTo>
                    <a:pt x="91205" y="6798"/>
                  </a:lnTo>
                  <a:lnTo>
                    <a:pt x="133359" y="0"/>
                  </a:lnTo>
                  <a:lnTo>
                    <a:pt x="1377489" y="0"/>
                  </a:lnTo>
                  <a:lnTo>
                    <a:pt x="1419643" y="6798"/>
                  </a:lnTo>
                  <a:lnTo>
                    <a:pt x="1456252" y="25729"/>
                  </a:lnTo>
                  <a:lnTo>
                    <a:pt x="1485120" y="54596"/>
                  </a:lnTo>
                  <a:lnTo>
                    <a:pt x="1504050" y="91205"/>
                  </a:lnTo>
                  <a:lnTo>
                    <a:pt x="1510849" y="133359"/>
                  </a:lnTo>
                  <a:lnTo>
                    <a:pt x="1510849" y="666796"/>
                  </a:lnTo>
                  <a:lnTo>
                    <a:pt x="1504050" y="708950"/>
                  </a:lnTo>
                  <a:lnTo>
                    <a:pt x="1485120" y="745559"/>
                  </a:lnTo>
                  <a:lnTo>
                    <a:pt x="1456252" y="774427"/>
                  </a:lnTo>
                  <a:lnTo>
                    <a:pt x="1419643" y="793357"/>
                  </a:lnTo>
                  <a:lnTo>
                    <a:pt x="1377489" y="800156"/>
                  </a:lnTo>
                  <a:lnTo>
                    <a:pt x="133359" y="800156"/>
                  </a:lnTo>
                  <a:lnTo>
                    <a:pt x="91205" y="793357"/>
                  </a:lnTo>
                  <a:lnTo>
                    <a:pt x="54596" y="774427"/>
                  </a:lnTo>
                  <a:lnTo>
                    <a:pt x="25729" y="745559"/>
                  </a:lnTo>
                  <a:lnTo>
                    <a:pt x="6798" y="708950"/>
                  </a:lnTo>
                  <a:lnTo>
                    <a:pt x="0" y="666796"/>
                  </a:lnTo>
                  <a:lnTo>
                    <a:pt x="0" y="133359"/>
                  </a:lnTo>
                  <a:close/>
                </a:path>
              </a:pathLst>
            </a:custGeom>
            <a:ln w="11928">
              <a:solidFill>
                <a:srgbClr val="3E4D20"/>
              </a:solidFill>
            </a:ln>
          </p:spPr>
          <p:txBody>
            <a:bodyPr wrap="square" lIns="0" tIns="0" rIns="0" bIns="0" rtlCol="0"/>
            <a:lstStyle/>
            <a:p>
              <a:endParaRPr>
                <a:solidFill>
                  <a:prstClr val="black"/>
                </a:solidFill>
                <a:latin typeface="Calibri"/>
              </a:endParaRPr>
            </a:p>
          </p:txBody>
        </p:sp>
        <p:sp>
          <p:nvSpPr>
            <p:cNvPr id="83" name="object 83"/>
            <p:cNvSpPr/>
            <p:nvPr/>
          </p:nvSpPr>
          <p:spPr>
            <a:xfrm>
              <a:off x="12420669" y="4826343"/>
              <a:ext cx="1511935" cy="570230"/>
            </a:xfrm>
            <a:custGeom>
              <a:avLst/>
              <a:gdLst/>
              <a:ahLst/>
              <a:cxnLst/>
              <a:rect l="l" t="t" r="r" b="b"/>
              <a:pathLst>
                <a:path w="1511934" h="570229">
                  <a:moveTo>
                    <a:pt x="1416614" y="0"/>
                  </a:moveTo>
                  <a:lnTo>
                    <a:pt x="94949" y="0"/>
                  </a:lnTo>
                  <a:lnTo>
                    <a:pt x="57997" y="7463"/>
                  </a:lnTo>
                  <a:lnTo>
                    <a:pt x="27815" y="27815"/>
                  </a:lnTo>
                  <a:lnTo>
                    <a:pt x="7463" y="57997"/>
                  </a:lnTo>
                  <a:lnTo>
                    <a:pt x="0" y="94949"/>
                  </a:lnTo>
                  <a:lnTo>
                    <a:pt x="0" y="474749"/>
                  </a:lnTo>
                  <a:lnTo>
                    <a:pt x="7463" y="511702"/>
                  </a:lnTo>
                  <a:lnTo>
                    <a:pt x="27815" y="541884"/>
                  </a:lnTo>
                  <a:lnTo>
                    <a:pt x="57997" y="562236"/>
                  </a:lnTo>
                  <a:lnTo>
                    <a:pt x="94949" y="569699"/>
                  </a:lnTo>
                  <a:lnTo>
                    <a:pt x="1416614" y="569699"/>
                  </a:lnTo>
                  <a:lnTo>
                    <a:pt x="1453567" y="562236"/>
                  </a:lnTo>
                  <a:lnTo>
                    <a:pt x="1483749" y="541884"/>
                  </a:lnTo>
                  <a:lnTo>
                    <a:pt x="1504101" y="511702"/>
                  </a:lnTo>
                  <a:lnTo>
                    <a:pt x="1511564" y="474749"/>
                  </a:lnTo>
                  <a:lnTo>
                    <a:pt x="1511564" y="94949"/>
                  </a:lnTo>
                  <a:lnTo>
                    <a:pt x="1504101" y="57997"/>
                  </a:lnTo>
                  <a:lnTo>
                    <a:pt x="1483749" y="27815"/>
                  </a:lnTo>
                  <a:lnTo>
                    <a:pt x="1453567" y="7463"/>
                  </a:lnTo>
                  <a:lnTo>
                    <a:pt x="1416614" y="0"/>
                  </a:lnTo>
                  <a:close/>
                </a:path>
              </a:pathLst>
            </a:custGeom>
            <a:solidFill>
              <a:srgbClr val="EBF0DE">
                <a:alpha val="63136"/>
              </a:srgbClr>
            </a:solidFill>
          </p:spPr>
          <p:txBody>
            <a:bodyPr wrap="square" lIns="0" tIns="0" rIns="0" bIns="0" rtlCol="0"/>
            <a:lstStyle/>
            <a:p>
              <a:endParaRPr>
                <a:solidFill>
                  <a:prstClr val="black"/>
                </a:solidFill>
                <a:latin typeface="Calibri"/>
              </a:endParaRPr>
            </a:p>
          </p:txBody>
        </p:sp>
        <p:sp>
          <p:nvSpPr>
            <p:cNvPr id="84" name="object 84"/>
            <p:cNvSpPr/>
            <p:nvPr/>
          </p:nvSpPr>
          <p:spPr>
            <a:xfrm>
              <a:off x="12420669" y="4826343"/>
              <a:ext cx="1511935" cy="570230"/>
            </a:xfrm>
            <a:custGeom>
              <a:avLst/>
              <a:gdLst/>
              <a:ahLst/>
              <a:cxnLst/>
              <a:rect l="l" t="t" r="r" b="b"/>
              <a:pathLst>
                <a:path w="1511934" h="570229">
                  <a:moveTo>
                    <a:pt x="0" y="94949"/>
                  </a:moveTo>
                  <a:lnTo>
                    <a:pt x="7463" y="57997"/>
                  </a:lnTo>
                  <a:lnTo>
                    <a:pt x="27815" y="27815"/>
                  </a:lnTo>
                  <a:lnTo>
                    <a:pt x="57997" y="7463"/>
                  </a:lnTo>
                  <a:lnTo>
                    <a:pt x="94949" y="0"/>
                  </a:lnTo>
                  <a:lnTo>
                    <a:pt x="1416614" y="0"/>
                  </a:lnTo>
                  <a:lnTo>
                    <a:pt x="1453567" y="7463"/>
                  </a:lnTo>
                  <a:lnTo>
                    <a:pt x="1483749" y="27815"/>
                  </a:lnTo>
                  <a:lnTo>
                    <a:pt x="1504101" y="57997"/>
                  </a:lnTo>
                  <a:lnTo>
                    <a:pt x="1511564" y="94949"/>
                  </a:lnTo>
                  <a:lnTo>
                    <a:pt x="1511564" y="474749"/>
                  </a:lnTo>
                  <a:lnTo>
                    <a:pt x="1504101" y="511702"/>
                  </a:lnTo>
                  <a:lnTo>
                    <a:pt x="1483749" y="541884"/>
                  </a:lnTo>
                  <a:lnTo>
                    <a:pt x="1453567" y="562236"/>
                  </a:lnTo>
                  <a:lnTo>
                    <a:pt x="1416614" y="569699"/>
                  </a:lnTo>
                  <a:lnTo>
                    <a:pt x="94949" y="569699"/>
                  </a:lnTo>
                  <a:lnTo>
                    <a:pt x="57997" y="562236"/>
                  </a:lnTo>
                  <a:lnTo>
                    <a:pt x="27815" y="541884"/>
                  </a:lnTo>
                  <a:lnTo>
                    <a:pt x="7463" y="511702"/>
                  </a:lnTo>
                  <a:lnTo>
                    <a:pt x="0" y="474749"/>
                  </a:lnTo>
                  <a:lnTo>
                    <a:pt x="0" y="94949"/>
                  </a:lnTo>
                  <a:close/>
                </a:path>
              </a:pathLst>
            </a:custGeom>
            <a:ln w="11928">
              <a:solidFill>
                <a:srgbClr val="3E4D20"/>
              </a:solidFill>
            </a:ln>
          </p:spPr>
          <p:txBody>
            <a:bodyPr wrap="square" lIns="0" tIns="0" rIns="0" bIns="0" rtlCol="0"/>
            <a:lstStyle/>
            <a:p>
              <a:endParaRPr>
                <a:solidFill>
                  <a:prstClr val="black"/>
                </a:solidFill>
                <a:latin typeface="Calibri"/>
              </a:endParaRPr>
            </a:p>
          </p:txBody>
        </p:sp>
        <p:sp>
          <p:nvSpPr>
            <p:cNvPr id="85" name="object 85"/>
            <p:cNvSpPr/>
            <p:nvPr/>
          </p:nvSpPr>
          <p:spPr>
            <a:xfrm>
              <a:off x="9968670" y="6395881"/>
              <a:ext cx="1511935" cy="570230"/>
            </a:xfrm>
            <a:custGeom>
              <a:avLst/>
              <a:gdLst/>
              <a:ahLst/>
              <a:cxnLst/>
              <a:rect l="l" t="t" r="r" b="b"/>
              <a:pathLst>
                <a:path w="1511934" h="570229">
                  <a:moveTo>
                    <a:pt x="1416614" y="0"/>
                  </a:moveTo>
                  <a:lnTo>
                    <a:pt x="94949" y="0"/>
                  </a:lnTo>
                  <a:lnTo>
                    <a:pt x="57997" y="7463"/>
                  </a:lnTo>
                  <a:lnTo>
                    <a:pt x="27815" y="27815"/>
                  </a:lnTo>
                  <a:lnTo>
                    <a:pt x="7463" y="57997"/>
                  </a:lnTo>
                  <a:lnTo>
                    <a:pt x="0" y="94949"/>
                  </a:lnTo>
                  <a:lnTo>
                    <a:pt x="0" y="474749"/>
                  </a:lnTo>
                  <a:lnTo>
                    <a:pt x="7463" y="511702"/>
                  </a:lnTo>
                  <a:lnTo>
                    <a:pt x="27815" y="541884"/>
                  </a:lnTo>
                  <a:lnTo>
                    <a:pt x="57997" y="562236"/>
                  </a:lnTo>
                  <a:lnTo>
                    <a:pt x="94949" y="569699"/>
                  </a:lnTo>
                  <a:lnTo>
                    <a:pt x="1416614" y="569699"/>
                  </a:lnTo>
                  <a:lnTo>
                    <a:pt x="1453567" y="562236"/>
                  </a:lnTo>
                  <a:lnTo>
                    <a:pt x="1483749" y="541884"/>
                  </a:lnTo>
                  <a:lnTo>
                    <a:pt x="1504101" y="511702"/>
                  </a:lnTo>
                  <a:lnTo>
                    <a:pt x="1511564" y="474749"/>
                  </a:lnTo>
                  <a:lnTo>
                    <a:pt x="1511564" y="94949"/>
                  </a:lnTo>
                  <a:lnTo>
                    <a:pt x="1504101" y="57997"/>
                  </a:lnTo>
                  <a:lnTo>
                    <a:pt x="1483749" y="27815"/>
                  </a:lnTo>
                  <a:lnTo>
                    <a:pt x="1453567" y="7463"/>
                  </a:lnTo>
                  <a:lnTo>
                    <a:pt x="1416614" y="0"/>
                  </a:lnTo>
                  <a:close/>
                </a:path>
              </a:pathLst>
            </a:custGeom>
            <a:solidFill>
              <a:srgbClr val="EBF0DE">
                <a:alpha val="63136"/>
              </a:srgbClr>
            </a:solidFill>
          </p:spPr>
          <p:txBody>
            <a:bodyPr wrap="square" lIns="0" tIns="0" rIns="0" bIns="0" rtlCol="0"/>
            <a:lstStyle/>
            <a:p>
              <a:endParaRPr>
                <a:solidFill>
                  <a:prstClr val="black"/>
                </a:solidFill>
                <a:latin typeface="Calibri"/>
              </a:endParaRPr>
            </a:p>
          </p:txBody>
        </p:sp>
        <p:sp>
          <p:nvSpPr>
            <p:cNvPr id="86" name="object 86"/>
            <p:cNvSpPr/>
            <p:nvPr/>
          </p:nvSpPr>
          <p:spPr>
            <a:xfrm>
              <a:off x="9968670" y="6395881"/>
              <a:ext cx="1511935" cy="570230"/>
            </a:xfrm>
            <a:custGeom>
              <a:avLst/>
              <a:gdLst/>
              <a:ahLst/>
              <a:cxnLst/>
              <a:rect l="l" t="t" r="r" b="b"/>
              <a:pathLst>
                <a:path w="1511934" h="570229">
                  <a:moveTo>
                    <a:pt x="0" y="94949"/>
                  </a:moveTo>
                  <a:lnTo>
                    <a:pt x="7463" y="57997"/>
                  </a:lnTo>
                  <a:lnTo>
                    <a:pt x="27815" y="27815"/>
                  </a:lnTo>
                  <a:lnTo>
                    <a:pt x="57997" y="7463"/>
                  </a:lnTo>
                  <a:lnTo>
                    <a:pt x="94949" y="0"/>
                  </a:lnTo>
                  <a:lnTo>
                    <a:pt x="1416614" y="0"/>
                  </a:lnTo>
                  <a:lnTo>
                    <a:pt x="1453567" y="7463"/>
                  </a:lnTo>
                  <a:lnTo>
                    <a:pt x="1483749" y="27815"/>
                  </a:lnTo>
                  <a:lnTo>
                    <a:pt x="1504101" y="57997"/>
                  </a:lnTo>
                  <a:lnTo>
                    <a:pt x="1511564" y="94949"/>
                  </a:lnTo>
                  <a:lnTo>
                    <a:pt x="1511564" y="474749"/>
                  </a:lnTo>
                  <a:lnTo>
                    <a:pt x="1504101" y="511702"/>
                  </a:lnTo>
                  <a:lnTo>
                    <a:pt x="1483749" y="541884"/>
                  </a:lnTo>
                  <a:lnTo>
                    <a:pt x="1453567" y="562236"/>
                  </a:lnTo>
                  <a:lnTo>
                    <a:pt x="1416614" y="569699"/>
                  </a:lnTo>
                  <a:lnTo>
                    <a:pt x="94949" y="569699"/>
                  </a:lnTo>
                  <a:lnTo>
                    <a:pt x="57997" y="562236"/>
                  </a:lnTo>
                  <a:lnTo>
                    <a:pt x="27815" y="541884"/>
                  </a:lnTo>
                  <a:lnTo>
                    <a:pt x="7463" y="511702"/>
                  </a:lnTo>
                  <a:lnTo>
                    <a:pt x="0" y="474749"/>
                  </a:lnTo>
                  <a:lnTo>
                    <a:pt x="0" y="94949"/>
                  </a:lnTo>
                  <a:close/>
                </a:path>
              </a:pathLst>
            </a:custGeom>
            <a:ln w="11928">
              <a:solidFill>
                <a:srgbClr val="3E4D20"/>
              </a:solidFill>
            </a:ln>
          </p:spPr>
          <p:txBody>
            <a:bodyPr wrap="square" lIns="0" tIns="0" rIns="0" bIns="0" rtlCol="0"/>
            <a:lstStyle/>
            <a:p>
              <a:endParaRPr>
                <a:solidFill>
                  <a:prstClr val="black"/>
                </a:solidFill>
                <a:latin typeface="Calibri"/>
              </a:endParaRPr>
            </a:p>
          </p:txBody>
        </p:sp>
        <p:sp>
          <p:nvSpPr>
            <p:cNvPr id="87" name="object 87"/>
            <p:cNvSpPr/>
            <p:nvPr/>
          </p:nvSpPr>
          <p:spPr>
            <a:xfrm>
              <a:off x="8203031" y="6142522"/>
              <a:ext cx="1511300" cy="570230"/>
            </a:xfrm>
            <a:custGeom>
              <a:avLst/>
              <a:gdLst/>
              <a:ahLst/>
              <a:cxnLst/>
              <a:rect l="l" t="t" r="r" b="b"/>
              <a:pathLst>
                <a:path w="1511300" h="570229">
                  <a:moveTo>
                    <a:pt x="1415899" y="0"/>
                  </a:moveTo>
                  <a:lnTo>
                    <a:pt x="94949" y="0"/>
                  </a:lnTo>
                  <a:lnTo>
                    <a:pt x="57997" y="7463"/>
                  </a:lnTo>
                  <a:lnTo>
                    <a:pt x="27815" y="27815"/>
                  </a:lnTo>
                  <a:lnTo>
                    <a:pt x="7463" y="57997"/>
                  </a:lnTo>
                  <a:lnTo>
                    <a:pt x="0" y="94949"/>
                  </a:lnTo>
                  <a:lnTo>
                    <a:pt x="0" y="474749"/>
                  </a:lnTo>
                  <a:lnTo>
                    <a:pt x="7463" y="511702"/>
                  </a:lnTo>
                  <a:lnTo>
                    <a:pt x="27815" y="541884"/>
                  </a:lnTo>
                  <a:lnTo>
                    <a:pt x="57997" y="562236"/>
                  </a:lnTo>
                  <a:lnTo>
                    <a:pt x="94949" y="569699"/>
                  </a:lnTo>
                  <a:lnTo>
                    <a:pt x="1415899" y="569699"/>
                  </a:lnTo>
                  <a:lnTo>
                    <a:pt x="1452852" y="562236"/>
                  </a:lnTo>
                  <a:lnTo>
                    <a:pt x="1483033" y="541884"/>
                  </a:lnTo>
                  <a:lnTo>
                    <a:pt x="1503385" y="511702"/>
                  </a:lnTo>
                  <a:lnTo>
                    <a:pt x="1510849" y="474749"/>
                  </a:lnTo>
                  <a:lnTo>
                    <a:pt x="1510849" y="94949"/>
                  </a:lnTo>
                  <a:lnTo>
                    <a:pt x="1503385" y="57997"/>
                  </a:lnTo>
                  <a:lnTo>
                    <a:pt x="1483033" y="27815"/>
                  </a:lnTo>
                  <a:lnTo>
                    <a:pt x="1452852" y="7463"/>
                  </a:lnTo>
                  <a:lnTo>
                    <a:pt x="1415899" y="0"/>
                  </a:lnTo>
                  <a:close/>
                </a:path>
              </a:pathLst>
            </a:custGeom>
            <a:solidFill>
              <a:srgbClr val="EBF0DE">
                <a:alpha val="63136"/>
              </a:srgbClr>
            </a:solidFill>
          </p:spPr>
          <p:txBody>
            <a:bodyPr wrap="square" lIns="0" tIns="0" rIns="0" bIns="0" rtlCol="0"/>
            <a:lstStyle/>
            <a:p>
              <a:endParaRPr>
                <a:solidFill>
                  <a:prstClr val="black"/>
                </a:solidFill>
                <a:latin typeface="Calibri"/>
              </a:endParaRPr>
            </a:p>
          </p:txBody>
        </p:sp>
        <p:sp>
          <p:nvSpPr>
            <p:cNvPr id="88" name="object 88"/>
            <p:cNvSpPr/>
            <p:nvPr/>
          </p:nvSpPr>
          <p:spPr>
            <a:xfrm>
              <a:off x="8203031" y="6142522"/>
              <a:ext cx="1511300" cy="570230"/>
            </a:xfrm>
            <a:custGeom>
              <a:avLst/>
              <a:gdLst/>
              <a:ahLst/>
              <a:cxnLst/>
              <a:rect l="l" t="t" r="r" b="b"/>
              <a:pathLst>
                <a:path w="1511300" h="570229">
                  <a:moveTo>
                    <a:pt x="0" y="94949"/>
                  </a:moveTo>
                  <a:lnTo>
                    <a:pt x="7463" y="57997"/>
                  </a:lnTo>
                  <a:lnTo>
                    <a:pt x="27815" y="27815"/>
                  </a:lnTo>
                  <a:lnTo>
                    <a:pt x="57997" y="7463"/>
                  </a:lnTo>
                  <a:lnTo>
                    <a:pt x="94949" y="0"/>
                  </a:lnTo>
                  <a:lnTo>
                    <a:pt x="1415899" y="0"/>
                  </a:lnTo>
                  <a:lnTo>
                    <a:pt x="1452852" y="7463"/>
                  </a:lnTo>
                  <a:lnTo>
                    <a:pt x="1483033" y="27815"/>
                  </a:lnTo>
                  <a:lnTo>
                    <a:pt x="1503385" y="57997"/>
                  </a:lnTo>
                  <a:lnTo>
                    <a:pt x="1510849" y="94949"/>
                  </a:lnTo>
                  <a:lnTo>
                    <a:pt x="1510849" y="474749"/>
                  </a:lnTo>
                  <a:lnTo>
                    <a:pt x="1503385" y="511702"/>
                  </a:lnTo>
                  <a:lnTo>
                    <a:pt x="1483033" y="541884"/>
                  </a:lnTo>
                  <a:lnTo>
                    <a:pt x="1452852" y="562236"/>
                  </a:lnTo>
                  <a:lnTo>
                    <a:pt x="1415899" y="569699"/>
                  </a:lnTo>
                  <a:lnTo>
                    <a:pt x="94949" y="569699"/>
                  </a:lnTo>
                  <a:lnTo>
                    <a:pt x="57997" y="562236"/>
                  </a:lnTo>
                  <a:lnTo>
                    <a:pt x="27815" y="541884"/>
                  </a:lnTo>
                  <a:lnTo>
                    <a:pt x="7463" y="511702"/>
                  </a:lnTo>
                  <a:lnTo>
                    <a:pt x="0" y="474749"/>
                  </a:lnTo>
                  <a:lnTo>
                    <a:pt x="0" y="94949"/>
                  </a:lnTo>
                  <a:close/>
                </a:path>
              </a:pathLst>
            </a:custGeom>
            <a:ln w="11928">
              <a:solidFill>
                <a:srgbClr val="3E4D20"/>
              </a:solidFill>
            </a:ln>
          </p:spPr>
          <p:txBody>
            <a:bodyPr wrap="square" lIns="0" tIns="0" rIns="0" bIns="0" rtlCol="0"/>
            <a:lstStyle/>
            <a:p>
              <a:endParaRPr>
                <a:solidFill>
                  <a:prstClr val="black"/>
                </a:solidFill>
                <a:latin typeface="Calibri"/>
              </a:endParaRPr>
            </a:p>
          </p:txBody>
        </p:sp>
        <p:sp>
          <p:nvSpPr>
            <p:cNvPr id="89" name="object 89"/>
            <p:cNvSpPr/>
            <p:nvPr/>
          </p:nvSpPr>
          <p:spPr>
            <a:xfrm>
              <a:off x="11735025" y="6133218"/>
              <a:ext cx="1511300" cy="570230"/>
            </a:xfrm>
            <a:custGeom>
              <a:avLst/>
              <a:gdLst/>
              <a:ahLst/>
              <a:cxnLst/>
              <a:rect l="l" t="t" r="r" b="b"/>
              <a:pathLst>
                <a:path w="1511300" h="570229">
                  <a:moveTo>
                    <a:pt x="1415899" y="0"/>
                  </a:moveTo>
                  <a:lnTo>
                    <a:pt x="94949" y="0"/>
                  </a:lnTo>
                  <a:lnTo>
                    <a:pt x="57997" y="7463"/>
                  </a:lnTo>
                  <a:lnTo>
                    <a:pt x="27815" y="27815"/>
                  </a:lnTo>
                  <a:lnTo>
                    <a:pt x="7463" y="57997"/>
                  </a:lnTo>
                  <a:lnTo>
                    <a:pt x="0" y="94949"/>
                  </a:lnTo>
                  <a:lnTo>
                    <a:pt x="0" y="474749"/>
                  </a:lnTo>
                  <a:lnTo>
                    <a:pt x="7463" y="511702"/>
                  </a:lnTo>
                  <a:lnTo>
                    <a:pt x="27815" y="541884"/>
                  </a:lnTo>
                  <a:lnTo>
                    <a:pt x="57997" y="562236"/>
                  </a:lnTo>
                  <a:lnTo>
                    <a:pt x="94949" y="569699"/>
                  </a:lnTo>
                  <a:lnTo>
                    <a:pt x="1415899" y="569699"/>
                  </a:lnTo>
                  <a:lnTo>
                    <a:pt x="1452852" y="562236"/>
                  </a:lnTo>
                  <a:lnTo>
                    <a:pt x="1483033" y="541884"/>
                  </a:lnTo>
                  <a:lnTo>
                    <a:pt x="1503385" y="511702"/>
                  </a:lnTo>
                  <a:lnTo>
                    <a:pt x="1510849" y="474749"/>
                  </a:lnTo>
                  <a:lnTo>
                    <a:pt x="1510849" y="94949"/>
                  </a:lnTo>
                  <a:lnTo>
                    <a:pt x="1503385" y="57997"/>
                  </a:lnTo>
                  <a:lnTo>
                    <a:pt x="1483033" y="27815"/>
                  </a:lnTo>
                  <a:lnTo>
                    <a:pt x="1452852" y="7463"/>
                  </a:lnTo>
                  <a:lnTo>
                    <a:pt x="1415899" y="0"/>
                  </a:lnTo>
                  <a:close/>
                </a:path>
              </a:pathLst>
            </a:custGeom>
            <a:solidFill>
              <a:srgbClr val="EBF0DE">
                <a:alpha val="63136"/>
              </a:srgbClr>
            </a:solidFill>
          </p:spPr>
          <p:txBody>
            <a:bodyPr wrap="square" lIns="0" tIns="0" rIns="0" bIns="0" rtlCol="0"/>
            <a:lstStyle/>
            <a:p>
              <a:endParaRPr>
                <a:solidFill>
                  <a:prstClr val="black"/>
                </a:solidFill>
                <a:latin typeface="Calibri"/>
              </a:endParaRPr>
            </a:p>
          </p:txBody>
        </p:sp>
        <p:sp>
          <p:nvSpPr>
            <p:cNvPr id="90" name="object 90"/>
            <p:cNvSpPr/>
            <p:nvPr/>
          </p:nvSpPr>
          <p:spPr>
            <a:xfrm>
              <a:off x="11735025" y="6133218"/>
              <a:ext cx="1511300" cy="570230"/>
            </a:xfrm>
            <a:custGeom>
              <a:avLst/>
              <a:gdLst/>
              <a:ahLst/>
              <a:cxnLst/>
              <a:rect l="l" t="t" r="r" b="b"/>
              <a:pathLst>
                <a:path w="1511300" h="570229">
                  <a:moveTo>
                    <a:pt x="0" y="94949"/>
                  </a:moveTo>
                  <a:lnTo>
                    <a:pt x="7463" y="57997"/>
                  </a:lnTo>
                  <a:lnTo>
                    <a:pt x="27815" y="27815"/>
                  </a:lnTo>
                  <a:lnTo>
                    <a:pt x="57997" y="7463"/>
                  </a:lnTo>
                  <a:lnTo>
                    <a:pt x="94949" y="0"/>
                  </a:lnTo>
                  <a:lnTo>
                    <a:pt x="1415899" y="0"/>
                  </a:lnTo>
                  <a:lnTo>
                    <a:pt x="1452852" y="7463"/>
                  </a:lnTo>
                  <a:lnTo>
                    <a:pt x="1483033" y="27815"/>
                  </a:lnTo>
                  <a:lnTo>
                    <a:pt x="1503385" y="57997"/>
                  </a:lnTo>
                  <a:lnTo>
                    <a:pt x="1510849" y="94949"/>
                  </a:lnTo>
                  <a:lnTo>
                    <a:pt x="1510849" y="474749"/>
                  </a:lnTo>
                  <a:lnTo>
                    <a:pt x="1503385" y="511702"/>
                  </a:lnTo>
                  <a:lnTo>
                    <a:pt x="1483033" y="541884"/>
                  </a:lnTo>
                  <a:lnTo>
                    <a:pt x="1452852" y="562236"/>
                  </a:lnTo>
                  <a:lnTo>
                    <a:pt x="1415899" y="569699"/>
                  </a:lnTo>
                  <a:lnTo>
                    <a:pt x="94949" y="569699"/>
                  </a:lnTo>
                  <a:lnTo>
                    <a:pt x="57997" y="562236"/>
                  </a:lnTo>
                  <a:lnTo>
                    <a:pt x="27815" y="541884"/>
                  </a:lnTo>
                  <a:lnTo>
                    <a:pt x="7463" y="511702"/>
                  </a:lnTo>
                  <a:lnTo>
                    <a:pt x="0" y="474749"/>
                  </a:lnTo>
                  <a:lnTo>
                    <a:pt x="0" y="94949"/>
                  </a:lnTo>
                  <a:close/>
                </a:path>
              </a:pathLst>
            </a:custGeom>
            <a:ln w="11928">
              <a:solidFill>
                <a:srgbClr val="3E4D20"/>
              </a:solidFill>
            </a:ln>
          </p:spPr>
          <p:txBody>
            <a:bodyPr wrap="square" lIns="0" tIns="0" rIns="0" bIns="0" rtlCol="0"/>
            <a:lstStyle/>
            <a:p>
              <a:endParaRPr>
                <a:solidFill>
                  <a:prstClr val="black"/>
                </a:solidFill>
                <a:latin typeface="Calibri"/>
              </a:endParaRPr>
            </a:p>
          </p:txBody>
        </p:sp>
        <p:sp>
          <p:nvSpPr>
            <p:cNvPr id="91" name="object 91"/>
            <p:cNvSpPr/>
            <p:nvPr/>
          </p:nvSpPr>
          <p:spPr>
            <a:xfrm>
              <a:off x="7947883" y="2102736"/>
              <a:ext cx="948664" cy="318130"/>
            </a:xfrm>
            <a:prstGeom prst="rect">
              <a:avLst/>
            </a:prstGeom>
            <a:blipFill>
              <a:blip r:embed="rId31" cstate="print"/>
              <a:stretch>
                <a:fillRect/>
              </a:stretch>
            </a:blipFill>
          </p:spPr>
          <p:txBody>
            <a:bodyPr wrap="square" lIns="0" tIns="0" rIns="0" bIns="0" rtlCol="0"/>
            <a:lstStyle/>
            <a:p>
              <a:endParaRPr>
                <a:solidFill>
                  <a:prstClr val="black"/>
                </a:solidFill>
                <a:latin typeface="Calibri"/>
              </a:endParaRPr>
            </a:p>
          </p:txBody>
        </p:sp>
        <p:sp>
          <p:nvSpPr>
            <p:cNvPr id="92" name="object 92"/>
            <p:cNvSpPr/>
            <p:nvPr/>
          </p:nvSpPr>
          <p:spPr>
            <a:xfrm>
              <a:off x="7786849" y="2274504"/>
              <a:ext cx="1228504" cy="318130"/>
            </a:xfrm>
            <a:prstGeom prst="rect">
              <a:avLst/>
            </a:prstGeom>
            <a:blipFill>
              <a:blip r:embed="rId32" cstate="print"/>
              <a:stretch>
                <a:fillRect/>
              </a:stretch>
            </a:blipFill>
          </p:spPr>
          <p:txBody>
            <a:bodyPr wrap="square" lIns="0" tIns="0" rIns="0" bIns="0" rtlCol="0"/>
            <a:lstStyle/>
            <a:p>
              <a:endParaRPr>
                <a:solidFill>
                  <a:prstClr val="black"/>
                </a:solidFill>
                <a:latin typeface="Calibri"/>
              </a:endParaRPr>
            </a:p>
          </p:txBody>
        </p:sp>
      </p:grpSp>
      <p:sp>
        <p:nvSpPr>
          <p:cNvPr id="93" name="object 93"/>
          <p:cNvSpPr txBox="1"/>
          <p:nvPr/>
        </p:nvSpPr>
        <p:spPr>
          <a:xfrm>
            <a:off x="8289063" y="2132858"/>
            <a:ext cx="1062355" cy="354584"/>
          </a:xfrm>
          <a:prstGeom prst="rect">
            <a:avLst/>
          </a:prstGeom>
        </p:spPr>
        <p:txBody>
          <a:bodyPr vert="horz" wrap="square" lIns="0" tIns="15875" rIns="0" bIns="0" rtlCol="0">
            <a:spAutoFit/>
          </a:bodyPr>
          <a:lstStyle/>
          <a:p>
            <a:pPr marL="1270" algn="ctr">
              <a:spcBef>
                <a:spcPts val="125"/>
              </a:spcBef>
            </a:pPr>
            <a:r>
              <a:rPr sz="1100" b="1" spc="15" dirty="0">
                <a:solidFill>
                  <a:srgbClr val="4F6128"/>
                </a:solidFill>
                <a:latin typeface="Segoe UI"/>
                <a:cs typeface="Segoe UI"/>
              </a:rPr>
              <a:t>Szabadtéri</a:t>
            </a:r>
            <a:endParaRPr sz="1100">
              <a:solidFill>
                <a:prstClr val="black"/>
              </a:solidFill>
              <a:latin typeface="Segoe UI"/>
              <a:cs typeface="Segoe UI"/>
            </a:endParaRPr>
          </a:p>
          <a:p>
            <a:pPr algn="ctr">
              <a:spcBef>
                <a:spcPts val="35"/>
              </a:spcBef>
            </a:pPr>
            <a:r>
              <a:rPr sz="1100" b="1" spc="15" dirty="0">
                <a:solidFill>
                  <a:srgbClr val="4F6128"/>
                </a:solidFill>
                <a:latin typeface="Segoe UI"/>
                <a:cs typeface="Segoe UI"/>
              </a:rPr>
              <a:t>„labora</a:t>
            </a:r>
            <a:r>
              <a:rPr sz="1100" b="1" spc="5" dirty="0">
                <a:solidFill>
                  <a:srgbClr val="4F6128"/>
                </a:solidFill>
                <a:latin typeface="Segoe UI"/>
                <a:cs typeface="Segoe UI"/>
              </a:rPr>
              <a:t>t</a:t>
            </a:r>
            <a:r>
              <a:rPr sz="1100" b="1" spc="15" dirty="0">
                <a:solidFill>
                  <a:srgbClr val="4F6128"/>
                </a:solidFill>
                <a:latin typeface="Segoe UI"/>
                <a:cs typeface="Segoe UI"/>
              </a:rPr>
              <a:t>ó</a:t>
            </a:r>
            <a:r>
              <a:rPr sz="1100" b="1" spc="20" dirty="0">
                <a:solidFill>
                  <a:srgbClr val="4F6128"/>
                </a:solidFill>
                <a:latin typeface="Segoe UI"/>
                <a:cs typeface="Segoe UI"/>
              </a:rPr>
              <a:t>r</a:t>
            </a:r>
            <a:r>
              <a:rPr sz="1100" b="1" spc="10" dirty="0">
                <a:solidFill>
                  <a:srgbClr val="4F6128"/>
                </a:solidFill>
                <a:latin typeface="Segoe UI"/>
                <a:cs typeface="Segoe UI"/>
              </a:rPr>
              <a:t>i</a:t>
            </a:r>
            <a:r>
              <a:rPr sz="1100" b="1" spc="15" dirty="0">
                <a:solidFill>
                  <a:srgbClr val="4F6128"/>
                </a:solidFill>
                <a:latin typeface="Segoe UI"/>
                <a:cs typeface="Segoe UI"/>
              </a:rPr>
              <a:t>um”</a:t>
            </a:r>
            <a:endParaRPr sz="1100">
              <a:solidFill>
                <a:prstClr val="black"/>
              </a:solidFill>
              <a:latin typeface="Segoe UI"/>
              <a:cs typeface="Segoe UI"/>
            </a:endParaRPr>
          </a:p>
        </p:txBody>
      </p:sp>
      <p:sp>
        <p:nvSpPr>
          <p:cNvPr id="94" name="object 94"/>
          <p:cNvSpPr/>
          <p:nvPr/>
        </p:nvSpPr>
        <p:spPr>
          <a:xfrm>
            <a:off x="12980314" y="2234420"/>
            <a:ext cx="1229935" cy="318135"/>
          </a:xfrm>
          <a:prstGeom prst="rect">
            <a:avLst/>
          </a:prstGeom>
          <a:blipFill>
            <a:blip r:embed="rId33" cstate="print"/>
            <a:stretch>
              <a:fillRect/>
            </a:stretch>
          </a:blipFill>
        </p:spPr>
        <p:txBody>
          <a:bodyPr wrap="square" lIns="0" tIns="0" rIns="0" bIns="0" rtlCol="0"/>
          <a:lstStyle/>
          <a:p>
            <a:endParaRPr>
              <a:solidFill>
                <a:prstClr val="black"/>
              </a:solidFill>
              <a:latin typeface="Calibri"/>
            </a:endParaRPr>
          </a:p>
        </p:txBody>
      </p:sp>
      <p:sp>
        <p:nvSpPr>
          <p:cNvPr id="95" name="object 95"/>
          <p:cNvSpPr txBox="1"/>
          <p:nvPr/>
        </p:nvSpPr>
        <p:spPr>
          <a:xfrm>
            <a:off x="13057494" y="2264549"/>
            <a:ext cx="1063625" cy="185307"/>
          </a:xfrm>
          <a:prstGeom prst="rect">
            <a:avLst/>
          </a:prstGeom>
        </p:spPr>
        <p:txBody>
          <a:bodyPr vert="horz" wrap="square" lIns="0" tIns="15875" rIns="0" bIns="0" rtlCol="0">
            <a:spAutoFit/>
          </a:bodyPr>
          <a:lstStyle/>
          <a:p>
            <a:pPr marL="12700">
              <a:spcBef>
                <a:spcPts val="125"/>
              </a:spcBef>
            </a:pPr>
            <a:r>
              <a:rPr sz="1100" b="1" spc="10" dirty="0">
                <a:solidFill>
                  <a:srgbClr val="4F6128"/>
                </a:solidFill>
                <a:latin typeface="Segoe UI"/>
                <a:cs typeface="Segoe UI"/>
              </a:rPr>
              <a:t>Kutatói</a:t>
            </a:r>
            <a:r>
              <a:rPr sz="1100" b="1" spc="-20" dirty="0">
                <a:solidFill>
                  <a:srgbClr val="4F6128"/>
                </a:solidFill>
                <a:latin typeface="Segoe UI"/>
                <a:cs typeface="Segoe UI"/>
              </a:rPr>
              <a:t> </a:t>
            </a:r>
            <a:r>
              <a:rPr sz="1100" b="1" spc="15" dirty="0">
                <a:solidFill>
                  <a:srgbClr val="4F6128"/>
                </a:solidFill>
                <a:latin typeface="Segoe UI"/>
                <a:cs typeface="Segoe UI"/>
              </a:rPr>
              <a:t>hálózat</a:t>
            </a:r>
            <a:endParaRPr sz="1100">
              <a:solidFill>
                <a:prstClr val="black"/>
              </a:solidFill>
              <a:latin typeface="Segoe UI"/>
              <a:cs typeface="Segoe UI"/>
            </a:endParaRPr>
          </a:p>
        </p:txBody>
      </p:sp>
      <p:grpSp>
        <p:nvGrpSpPr>
          <p:cNvPr id="96" name="object 96"/>
          <p:cNvGrpSpPr/>
          <p:nvPr/>
        </p:nvGrpSpPr>
        <p:grpSpPr>
          <a:xfrm>
            <a:off x="8120690" y="4835291"/>
            <a:ext cx="1359535" cy="833755"/>
            <a:chOff x="7695239" y="4835290"/>
            <a:chExt cx="1359535" cy="833755"/>
          </a:xfrm>
        </p:grpSpPr>
        <p:sp>
          <p:nvSpPr>
            <p:cNvPr id="97" name="object 97"/>
            <p:cNvSpPr/>
            <p:nvPr/>
          </p:nvSpPr>
          <p:spPr>
            <a:xfrm>
              <a:off x="7987962" y="4835290"/>
              <a:ext cx="815543" cy="318130"/>
            </a:xfrm>
            <a:prstGeom prst="rect">
              <a:avLst/>
            </a:prstGeom>
            <a:blipFill>
              <a:blip r:embed="rId34" cstate="print"/>
              <a:stretch>
                <a:fillRect/>
              </a:stretch>
            </a:blipFill>
          </p:spPr>
          <p:txBody>
            <a:bodyPr wrap="square" lIns="0" tIns="0" rIns="0" bIns="0" rtlCol="0"/>
            <a:lstStyle/>
            <a:p>
              <a:endParaRPr>
                <a:solidFill>
                  <a:prstClr val="black"/>
                </a:solidFill>
                <a:latin typeface="Calibri"/>
              </a:endParaRPr>
            </a:p>
          </p:txBody>
        </p:sp>
        <p:sp>
          <p:nvSpPr>
            <p:cNvPr id="98" name="object 98"/>
            <p:cNvSpPr/>
            <p:nvPr/>
          </p:nvSpPr>
          <p:spPr>
            <a:xfrm>
              <a:off x="7786849" y="5007059"/>
              <a:ext cx="1216337" cy="318130"/>
            </a:xfrm>
            <a:prstGeom prst="rect">
              <a:avLst/>
            </a:prstGeom>
            <a:blipFill>
              <a:blip r:embed="rId35" cstate="print"/>
              <a:stretch>
                <a:fillRect/>
              </a:stretch>
            </a:blipFill>
          </p:spPr>
          <p:txBody>
            <a:bodyPr wrap="square" lIns="0" tIns="0" rIns="0" bIns="0" rtlCol="0"/>
            <a:lstStyle/>
            <a:p>
              <a:endParaRPr>
                <a:solidFill>
                  <a:prstClr val="black"/>
                </a:solidFill>
                <a:latin typeface="Calibri"/>
              </a:endParaRPr>
            </a:p>
          </p:txBody>
        </p:sp>
        <p:sp>
          <p:nvSpPr>
            <p:cNvPr id="99" name="object 99"/>
            <p:cNvSpPr/>
            <p:nvPr/>
          </p:nvSpPr>
          <p:spPr>
            <a:xfrm>
              <a:off x="7763947" y="5178828"/>
              <a:ext cx="1264289" cy="318130"/>
            </a:xfrm>
            <a:prstGeom prst="rect">
              <a:avLst/>
            </a:prstGeom>
            <a:blipFill>
              <a:blip r:embed="rId36" cstate="print"/>
              <a:stretch>
                <a:fillRect/>
              </a:stretch>
            </a:blipFill>
          </p:spPr>
          <p:txBody>
            <a:bodyPr wrap="square" lIns="0" tIns="0" rIns="0" bIns="0" rtlCol="0"/>
            <a:lstStyle/>
            <a:p>
              <a:endParaRPr>
                <a:solidFill>
                  <a:prstClr val="black"/>
                </a:solidFill>
                <a:latin typeface="Calibri"/>
              </a:endParaRPr>
            </a:p>
          </p:txBody>
        </p:sp>
        <p:sp>
          <p:nvSpPr>
            <p:cNvPr id="100" name="object 100"/>
            <p:cNvSpPr/>
            <p:nvPr/>
          </p:nvSpPr>
          <p:spPr>
            <a:xfrm>
              <a:off x="7695239" y="5350596"/>
              <a:ext cx="242981" cy="318130"/>
            </a:xfrm>
            <a:prstGeom prst="rect">
              <a:avLst/>
            </a:prstGeom>
            <a:blipFill>
              <a:blip r:embed="rId37" cstate="print"/>
              <a:stretch>
                <a:fillRect/>
              </a:stretch>
            </a:blipFill>
          </p:spPr>
          <p:txBody>
            <a:bodyPr wrap="square" lIns="0" tIns="0" rIns="0" bIns="0" rtlCol="0"/>
            <a:lstStyle/>
            <a:p>
              <a:endParaRPr>
                <a:solidFill>
                  <a:prstClr val="black"/>
                </a:solidFill>
                <a:latin typeface="Calibri"/>
              </a:endParaRPr>
            </a:p>
          </p:txBody>
        </p:sp>
        <p:sp>
          <p:nvSpPr>
            <p:cNvPr id="101" name="object 101"/>
            <p:cNvSpPr/>
            <p:nvPr/>
          </p:nvSpPr>
          <p:spPr>
            <a:xfrm>
              <a:off x="7748917" y="5350596"/>
              <a:ext cx="1305800" cy="318130"/>
            </a:xfrm>
            <a:prstGeom prst="rect">
              <a:avLst/>
            </a:prstGeom>
            <a:blipFill>
              <a:blip r:embed="rId38" cstate="print"/>
              <a:stretch>
                <a:fillRect/>
              </a:stretch>
            </a:blipFill>
          </p:spPr>
          <p:txBody>
            <a:bodyPr wrap="square" lIns="0" tIns="0" rIns="0" bIns="0" rtlCol="0"/>
            <a:lstStyle/>
            <a:p>
              <a:endParaRPr>
                <a:solidFill>
                  <a:prstClr val="black"/>
                </a:solidFill>
                <a:latin typeface="Calibri"/>
              </a:endParaRPr>
            </a:p>
          </p:txBody>
        </p:sp>
      </p:grpSp>
      <p:sp>
        <p:nvSpPr>
          <p:cNvPr id="102" name="object 102"/>
          <p:cNvSpPr txBox="1"/>
          <p:nvPr/>
        </p:nvSpPr>
        <p:spPr>
          <a:xfrm>
            <a:off x="8197453" y="4865651"/>
            <a:ext cx="1193165" cy="712470"/>
          </a:xfrm>
          <a:prstGeom prst="rect">
            <a:avLst/>
          </a:prstGeom>
        </p:spPr>
        <p:txBody>
          <a:bodyPr vert="horz" wrap="square" lIns="0" tIns="12065" rIns="0" bIns="0" rtlCol="0">
            <a:spAutoFit/>
          </a:bodyPr>
          <a:lstStyle/>
          <a:p>
            <a:pPr marL="12700" marR="5080" algn="ctr">
              <a:lnSpc>
                <a:spcPct val="102499"/>
              </a:lnSpc>
              <a:spcBef>
                <a:spcPts val="95"/>
              </a:spcBef>
            </a:pPr>
            <a:r>
              <a:rPr sz="1100" b="1" spc="10" dirty="0">
                <a:solidFill>
                  <a:srgbClr val="4F6128"/>
                </a:solidFill>
                <a:latin typeface="Segoe UI"/>
                <a:cs typeface="Segoe UI"/>
              </a:rPr>
              <a:t>Speciális  </a:t>
            </a:r>
            <a:r>
              <a:rPr sz="1100" b="1" spc="15" dirty="0">
                <a:solidFill>
                  <a:srgbClr val="4F6128"/>
                </a:solidFill>
                <a:latin typeface="Segoe UI"/>
                <a:cs typeface="Segoe UI"/>
              </a:rPr>
              <a:t>foglalkozások,  állandó elemek  </a:t>
            </a:r>
            <a:r>
              <a:rPr sz="1100" b="1" spc="10" dirty="0">
                <a:solidFill>
                  <a:srgbClr val="4F6128"/>
                </a:solidFill>
                <a:latin typeface="Segoe UI"/>
                <a:cs typeface="Segoe UI"/>
              </a:rPr>
              <a:t>(pl.</a:t>
            </a:r>
            <a:r>
              <a:rPr sz="1100" b="1" spc="-15" dirty="0">
                <a:solidFill>
                  <a:srgbClr val="4F6128"/>
                </a:solidFill>
                <a:latin typeface="Segoe UI"/>
                <a:cs typeface="Segoe UI"/>
              </a:rPr>
              <a:t> </a:t>
            </a:r>
            <a:r>
              <a:rPr sz="1100" b="1" spc="10" dirty="0">
                <a:solidFill>
                  <a:srgbClr val="4F6128"/>
                </a:solidFill>
                <a:latin typeface="Segoe UI"/>
                <a:cs typeface="Segoe UI"/>
              </a:rPr>
              <a:t>tanösvények)</a:t>
            </a:r>
            <a:endParaRPr sz="1100">
              <a:solidFill>
                <a:prstClr val="black"/>
              </a:solidFill>
              <a:latin typeface="Segoe UI"/>
              <a:cs typeface="Segoe UI"/>
            </a:endParaRPr>
          </a:p>
        </p:txBody>
      </p:sp>
      <p:grpSp>
        <p:nvGrpSpPr>
          <p:cNvPr id="103" name="object 103"/>
          <p:cNvGrpSpPr/>
          <p:nvPr/>
        </p:nvGrpSpPr>
        <p:grpSpPr>
          <a:xfrm>
            <a:off x="12811408" y="4884673"/>
            <a:ext cx="1633855" cy="490220"/>
            <a:chOff x="12385957" y="4884673"/>
            <a:chExt cx="1633855" cy="490220"/>
          </a:xfrm>
        </p:grpSpPr>
        <p:sp>
          <p:nvSpPr>
            <p:cNvPr id="104" name="object 104"/>
            <p:cNvSpPr/>
            <p:nvPr/>
          </p:nvSpPr>
          <p:spPr>
            <a:xfrm>
              <a:off x="12385957" y="4884673"/>
              <a:ext cx="1633592" cy="318130"/>
            </a:xfrm>
            <a:prstGeom prst="rect">
              <a:avLst/>
            </a:prstGeom>
            <a:blipFill>
              <a:blip r:embed="rId39" cstate="print"/>
              <a:stretch>
                <a:fillRect/>
              </a:stretch>
            </a:blipFill>
          </p:spPr>
          <p:txBody>
            <a:bodyPr wrap="square" lIns="0" tIns="0" rIns="0" bIns="0" rtlCol="0"/>
            <a:lstStyle/>
            <a:p>
              <a:endParaRPr>
                <a:solidFill>
                  <a:prstClr val="black"/>
                </a:solidFill>
                <a:latin typeface="Calibri"/>
              </a:endParaRPr>
            </a:p>
          </p:txBody>
        </p:sp>
        <p:sp>
          <p:nvSpPr>
            <p:cNvPr id="105" name="object 105"/>
            <p:cNvSpPr/>
            <p:nvPr/>
          </p:nvSpPr>
          <p:spPr>
            <a:xfrm>
              <a:off x="12389536" y="5056442"/>
              <a:ext cx="1584208" cy="318130"/>
            </a:xfrm>
            <a:prstGeom prst="rect">
              <a:avLst/>
            </a:prstGeom>
            <a:blipFill>
              <a:blip r:embed="rId40" cstate="print"/>
              <a:stretch>
                <a:fillRect/>
              </a:stretch>
            </a:blipFill>
          </p:spPr>
          <p:txBody>
            <a:bodyPr wrap="square" lIns="0" tIns="0" rIns="0" bIns="0" rtlCol="0"/>
            <a:lstStyle/>
            <a:p>
              <a:endParaRPr>
                <a:solidFill>
                  <a:prstClr val="black"/>
                </a:solidFill>
                <a:latin typeface="Calibri"/>
              </a:endParaRPr>
            </a:p>
          </p:txBody>
        </p:sp>
      </p:grpSp>
      <p:sp>
        <p:nvSpPr>
          <p:cNvPr id="106" name="object 106"/>
          <p:cNvSpPr txBox="1"/>
          <p:nvPr/>
        </p:nvSpPr>
        <p:spPr>
          <a:xfrm>
            <a:off x="12888469" y="4915215"/>
            <a:ext cx="1424305" cy="346313"/>
          </a:xfrm>
          <a:prstGeom prst="rect">
            <a:avLst/>
          </a:prstGeom>
        </p:spPr>
        <p:txBody>
          <a:bodyPr vert="horz" wrap="square" lIns="0" tIns="12065" rIns="0" bIns="0" rtlCol="0">
            <a:spAutoFit/>
          </a:bodyPr>
          <a:lstStyle/>
          <a:p>
            <a:pPr marL="15875" marR="5080" indent="-3810">
              <a:lnSpc>
                <a:spcPct val="102499"/>
              </a:lnSpc>
              <a:spcBef>
                <a:spcPts val="95"/>
              </a:spcBef>
            </a:pPr>
            <a:r>
              <a:rPr sz="1100" b="1" dirty="0">
                <a:solidFill>
                  <a:srgbClr val="4F6128"/>
                </a:solidFill>
                <a:latin typeface="Segoe UI"/>
                <a:cs typeface="Segoe UI"/>
              </a:rPr>
              <a:t>Városi </a:t>
            </a:r>
            <a:r>
              <a:rPr sz="1100" b="1" spc="15" dirty="0">
                <a:solidFill>
                  <a:srgbClr val="4F6128"/>
                </a:solidFill>
                <a:latin typeface="Segoe UI"/>
                <a:cs typeface="Segoe UI"/>
              </a:rPr>
              <a:t>zöldterületek,  turisztikai</a:t>
            </a:r>
            <a:r>
              <a:rPr sz="1100" b="1" spc="-25" dirty="0">
                <a:solidFill>
                  <a:srgbClr val="4F6128"/>
                </a:solidFill>
                <a:latin typeface="Segoe UI"/>
                <a:cs typeface="Segoe UI"/>
              </a:rPr>
              <a:t> </a:t>
            </a:r>
            <a:r>
              <a:rPr sz="1100" b="1" spc="10" dirty="0">
                <a:solidFill>
                  <a:srgbClr val="4F6128"/>
                </a:solidFill>
                <a:latin typeface="Segoe UI"/>
                <a:cs typeface="Segoe UI"/>
              </a:rPr>
              <a:t>célpontok</a:t>
            </a:r>
            <a:endParaRPr sz="1100">
              <a:solidFill>
                <a:prstClr val="black"/>
              </a:solidFill>
              <a:latin typeface="Segoe UI"/>
              <a:cs typeface="Segoe UI"/>
            </a:endParaRPr>
          </a:p>
        </p:txBody>
      </p:sp>
      <p:grpSp>
        <p:nvGrpSpPr>
          <p:cNvPr id="107" name="object 107"/>
          <p:cNvGrpSpPr/>
          <p:nvPr/>
        </p:nvGrpSpPr>
        <p:grpSpPr>
          <a:xfrm>
            <a:off x="10684337" y="6468524"/>
            <a:ext cx="980440" cy="490220"/>
            <a:chOff x="10258887" y="6468524"/>
            <a:chExt cx="980440" cy="490220"/>
          </a:xfrm>
        </p:grpSpPr>
        <p:sp>
          <p:nvSpPr>
            <p:cNvPr id="108" name="object 108"/>
            <p:cNvSpPr/>
            <p:nvPr/>
          </p:nvSpPr>
          <p:spPr>
            <a:xfrm>
              <a:off x="10331889" y="6468524"/>
              <a:ext cx="875662" cy="318130"/>
            </a:xfrm>
            <a:prstGeom prst="rect">
              <a:avLst/>
            </a:prstGeom>
            <a:blipFill>
              <a:blip r:embed="rId41" cstate="print"/>
              <a:stretch>
                <a:fillRect/>
              </a:stretch>
            </a:blipFill>
          </p:spPr>
          <p:txBody>
            <a:bodyPr wrap="square" lIns="0" tIns="0" rIns="0" bIns="0" rtlCol="0"/>
            <a:lstStyle/>
            <a:p>
              <a:endParaRPr>
                <a:solidFill>
                  <a:prstClr val="black"/>
                </a:solidFill>
                <a:latin typeface="Calibri"/>
              </a:endParaRPr>
            </a:p>
          </p:txBody>
        </p:sp>
        <p:sp>
          <p:nvSpPr>
            <p:cNvPr id="109" name="object 109"/>
            <p:cNvSpPr/>
            <p:nvPr/>
          </p:nvSpPr>
          <p:spPr>
            <a:xfrm>
              <a:off x="10258887" y="6640293"/>
              <a:ext cx="980155" cy="318130"/>
            </a:xfrm>
            <a:prstGeom prst="rect">
              <a:avLst/>
            </a:prstGeom>
            <a:blipFill>
              <a:blip r:embed="rId42" cstate="print"/>
              <a:stretch>
                <a:fillRect/>
              </a:stretch>
            </a:blipFill>
          </p:spPr>
          <p:txBody>
            <a:bodyPr wrap="square" lIns="0" tIns="0" rIns="0" bIns="0" rtlCol="0"/>
            <a:lstStyle/>
            <a:p>
              <a:endParaRPr>
                <a:solidFill>
                  <a:prstClr val="black"/>
                </a:solidFill>
                <a:latin typeface="Calibri"/>
              </a:endParaRPr>
            </a:p>
          </p:txBody>
        </p:sp>
      </p:grpSp>
      <p:sp>
        <p:nvSpPr>
          <p:cNvPr id="110" name="object 110"/>
          <p:cNvSpPr txBox="1"/>
          <p:nvPr/>
        </p:nvSpPr>
        <p:spPr>
          <a:xfrm>
            <a:off x="10761519" y="6499064"/>
            <a:ext cx="814705" cy="354584"/>
          </a:xfrm>
          <a:prstGeom prst="rect">
            <a:avLst/>
          </a:prstGeom>
        </p:spPr>
        <p:txBody>
          <a:bodyPr vert="horz" wrap="square" lIns="0" tIns="15875" rIns="0" bIns="0" rtlCol="0">
            <a:spAutoFit/>
          </a:bodyPr>
          <a:lstStyle/>
          <a:p>
            <a:pPr marL="85090">
              <a:spcBef>
                <a:spcPts val="125"/>
              </a:spcBef>
            </a:pPr>
            <a:r>
              <a:rPr sz="1100" b="1" spc="15" dirty="0">
                <a:solidFill>
                  <a:srgbClr val="4F6128"/>
                </a:solidFill>
                <a:latin typeface="Segoe UI"/>
                <a:cs typeface="Segoe UI"/>
              </a:rPr>
              <a:t>Genetikai</a:t>
            </a:r>
            <a:endParaRPr sz="1100">
              <a:solidFill>
                <a:prstClr val="black"/>
              </a:solidFill>
              <a:latin typeface="Segoe UI"/>
              <a:cs typeface="Segoe UI"/>
            </a:endParaRPr>
          </a:p>
          <a:p>
            <a:pPr marL="12700">
              <a:spcBef>
                <a:spcPts val="35"/>
              </a:spcBef>
            </a:pPr>
            <a:r>
              <a:rPr sz="1100" b="1" spc="10" dirty="0">
                <a:solidFill>
                  <a:srgbClr val="4F6128"/>
                </a:solidFill>
                <a:latin typeface="Segoe UI"/>
                <a:cs typeface="Segoe UI"/>
              </a:rPr>
              <a:t>erőforrások</a:t>
            </a:r>
            <a:endParaRPr sz="1100">
              <a:solidFill>
                <a:prstClr val="black"/>
              </a:solidFill>
              <a:latin typeface="Segoe UI"/>
              <a:cs typeface="Segoe UI"/>
            </a:endParaRPr>
          </a:p>
        </p:txBody>
      </p:sp>
      <p:grpSp>
        <p:nvGrpSpPr>
          <p:cNvPr id="111" name="object 111"/>
          <p:cNvGrpSpPr/>
          <p:nvPr/>
        </p:nvGrpSpPr>
        <p:grpSpPr>
          <a:xfrm>
            <a:off x="12251012" y="6191547"/>
            <a:ext cx="1473835" cy="490220"/>
            <a:chOff x="11825561" y="6191547"/>
            <a:chExt cx="1473835" cy="490220"/>
          </a:xfrm>
        </p:grpSpPr>
        <p:sp>
          <p:nvSpPr>
            <p:cNvPr id="112" name="object 112"/>
            <p:cNvSpPr/>
            <p:nvPr/>
          </p:nvSpPr>
          <p:spPr>
            <a:xfrm>
              <a:off x="11825561" y="6191547"/>
              <a:ext cx="1123295" cy="318130"/>
            </a:xfrm>
            <a:prstGeom prst="rect">
              <a:avLst/>
            </a:prstGeom>
            <a:blipFill>
              <a:blip r:embed="rId43" cstate="print"/>
              <a:stretch>
                <a:fillRect/>
              </a:stretch>
            </a:blipFill>
          </p:spPr>
          <p:txBody>
            <a:bodyPr wrap="square" lIns="0" tIns="0" rIns="0" bIns="0" rtlCol="0"/>
            <a:lstStyle/>
            <a:p>
              <a:endParaRPr>
                <a:solidFill>
                  <a:prstClr val="black"/>
                </a:solidFill>
                <a:latin typeface="Calibri"/>
              </a:endParaRPr>
            </a:p>
          </p:txBody>
        </p:sp>
        <p:sp>
          <p:nvSpPr>
            <p:cNvPr id="113" name="object 113"/>
            <p:cNvSpPr/>
            <p:nvPr/>
          </p:nvSpPr>
          <p:spPr>
            <a:xfrm>
              <a:off x="12759554" y="6191547"/>
              <a:ext cx="247991" cy="318130"/>
            </a:xfrm>
            <a:prstGeom prst="rect">
              <a:avLst/>
            </a:prstGeom>
            <a:blipFill>
              <a:blip r:embed="rId44" cstate="print"/>
              <a:stretch>
                <a:fillRect/>
              </a:stretch>
            </a:blipFill>
          </p:spPr>
          <p:txBody>
            <a:bodyPr wrap="square" lIns="0" tIns="0" rIns="0" bIns="0" rtlCol="0"/>
            <a:lstStyle/>
            <a:p>
              <a:endParaRPr>
                <a:solidFill>
                  <a:prstClr val="black"/>
                </a:solidFill>
                <a:latin typeface="Calibri"/>
              </a:endParaRPr>
            </a:p>
          </p:txBody>
        </p:sp>
        <p:sp>
          <p:nvSpPr>
            <p:cNvPr id="114" name="object 114"/>
            <p:cNvSpPr/>
            <p:nvPr/>
          </p:nvSpPr>
          <p:spPr>
            <a:xfrm>
              <a:off x="12818242" y="6191547"/>
              <a:ext cx="480594" cy="318130"/>
            </a:xfrm>
            <a:prstGeom prst="rect">
              <a:avLst/>
            </a:prstGeom>
            <a:blipFill>
              <a:blip r:embed="rId45" cstate="print"/>
              <a:stretch>
                <a:fillRect/>
              </a:stretch>
            </a:blipFill>
          </p:spPr>
          <p:txBody>
            <a:bodyPr wrap="square" lIns="0" tIns="0" rIns="0" bIns="0" rtlCol="0"/>
            <a:lstStyle/>
            <a:p>
              <a:endParaRPr>
                <a:solidFill>
                  <a:prstClr val="black"/>
                </a:solidFill>
                <a:latin typeface="Calibri"/>
              </a:endParaRPr>
            </a:p>
          </p:txBody>
        </p:sp>
        <p:sp>
          <p:nvSpPr>
            <p:cNvPr id="115" name="object 115"/>
            <p:cNvSpPr/>
            <p:nvPr/>
          </p:nvSpPr>
          <p:spPr>
            <a:xfrm>
              <a:off x="12159795" y="6363316"/>
              <a:ext cx="762581" cy="318130"/>
            </a:xfrm>
            <a:prstGeom prst="rect">
              <a:avLst/>
            </a:prstGeom>
            <a:blipFill>
              <a:blip r:embed="rId46" cstate="print"/>
              <a:stretch>
                <a:fillRect/>
              </a:stretch>
            </a:blipFill>
          </p:spPr>
          <p:txBody>
            <a:bodyPr wrap="square" lIns="0" tIns="0" rIns="0" bIns="0" rtlCol="0"/>
            <a:lstStyle/>
            <a:p>
              <a:endParaRPr>
                <a:solidFill>
                  <a:prstClr val="black"/>
                </a:solidFill>
                <a:latin typeface="Calibri"/>
              </a:endParaRPr>
            </a:p>
          </p:txBody>
        </p:sp>
      </p:grpSp>
      <p:sp>
        <p:nvSpPr>
          <p:cNvPr id="116" name="object 116"/>
          <p:cNvSpPr txBox="1"/>
          <p:nvPr/>
        </p:nvSpPr>
        <p:spPr>
          <a:xfrm>
            <a:off x="12327775" y="6221646"/>
            <a:ext cx="1266825" cy="354584"/>
          </a:xfrm>
          <a:prstGeom prst="rect">
            <a:avLst/>
          </a:prstGeom>
        </p:spPr>
        <p:txBody>
          <a:bodyPr vert="horz" wrap="square" lIns="0" tIns="15875" rIns="0" bIns="0" rtlCol="0">
            <a:spAutoFit/>
          </a:bodyPr>
          <a:lstStyle/>
          <a:p>
            <a:pPr algn="ctr">
              <a:spcBef>
                <a:spcPts val="125"/>
              </a:spcBef>
            </a:pPr>
            <a:r>
              <a:rPr sz="1100" b="1" spc="15" dirty="0">
                <a:solidFill>
                  <a:srgbClr val="4F6128"/>
                </a:solidFill>
                <a:latin typeface="Segoe UI"/>
                <a:cs typeface="Segoe UI"/>
              </a:rPr>
              <a:t>Ritka fajok</a:t>
            </a:r>
            <a:r>
              <a:rPr sz="1100" b="1" spc="-40" dirty="0">
                <a:solidFill>
                  <a:srgbClr val="4F6128"/>
                </a:solidFill>
                <a:latin typeface="Segoe UI"/>
                <a:cs typeface="Segoe UI"/>
              </a:rPr>
              <a:t> </a:t>
            </a:r>
            <a:r>
              <a:rPr sz="1100" b="1" spc="15" dirty="0">
                <a:solidFill>
                  <a:srgbClr val="4F6128"/>
                </a:solidFill>
                <a:latin typeface="Segoe UI"/>
                <a:cs typeface="Segoe UI"/>
              </a:rPr>
              <a:t>ex-situ</a:t>
            </a:r>
            <a:endParaRPr sz="1100">
              <a:solidFill>
                <a:prstClr val="black"/>
              </a:solidFill>
              <a:latin typeface="Segoe UI"/>
              <a:cs typeface="Segoe UI"/>
            </a:endParaRPr>
          </a:p>
          <a:p>
            <a:pPr algn="ctr">
              <a:spcBef>
                <a:spcPts val="35"/>
              </a:spcBef>
            </a:pPr>
            <a:r>
              <a:rPr sz="1100" b="1" spc="15" dirty="0">
                <a:solidFill>
                  <a:srgbClr val="4F6128"/>
                </a:solidFill>
                <a:latin typeface="Segoe UI"/>
                <a:cs typeface="Segoe UI"/>
              </a:rPr>
              <a:t>védelme</a:t>
            </a:r>
            <a:endParaRPr sz="1100">
              <a:solidFill>
                <a:prstClr val="black"/>
              </a:solidFill>
              <a:latin typeface="Segoe UI"/>
              <a:cs typeface="Segoe UI"/>
            </a:endParaRPr>
          </a:p>
        </p:txBody>
      </p:sp>
      <p:grpSp>
        <p:nvGrpSpPr>
          <p:cNvPr id="117" name="object 117"/>
          <p:cNvGrpSpPr/>
          <p:nvPr/>
        </p:nvGrpSpPr>
        <p:grpSpPr>
          <a:xfrm>
            <a:off x="8717586" y="6106379"/>
            <a:ext cx="1336675" cy="661670"/>
            <a:chOff x="8292135" y="6106379"/>
            <a:chExt cx="1336675" cy="661670"/>
          </a:xfrm>
        </p:grpSpPr>
        <p:sp>
          <p:nvSpPr>
            <p:cNvPr id="118" name="object 118"/>
            <p:cNvSpPr/>
            <p:nvPr/>
          </p:nvSpPr>
          <p:spPr>
            <a:xfrm>
              <a:off x="8426687" y="6106379"/>
              <a:ext cx="1108981" cy="318130"/>
            </a:xfrm>
            <a:prstGeom prst="rect">
              <a:avLst/>
            </a:prstGeom>
            <a:blipFill>
              <a:blip r:embed="rId47" cstate="print"/>
              <a:stretch>
                <a:fillRect/>
              </a:stretch>
            </a:blipFill>
          </p:spPr>
          <p:txBody>
            <a:bodyPr wrap="square" lIns="0" tIns="0" rIns="0" bIns="0" rtlCol="0"/>
            <a:lstStyle/>
            <a:p>
              <a:endParaRPr>
                <a:solidFill>
                  <a:prstClr val="black"/>
                </a:solidFill>
                <a:latin typeface="Calibri"/>
              </a:endParaRPr>
            </a:p>
          </p:txBody>
        </p:sp>
        <p:sp>
          <p:nvSpPr>
            <p:cNvPr id="119" name="object 119"/>
            <p:cNvSpPr/>
            <p:nvPr/>
          </p:nvSpPr>
          <p:spPr>
            <a:xfrm>
              <a:off x="8364421" y="6278147"/>
              <a:ext cx="1234229" cy="318130"/>
            </a:xfrm>
            <a:prstGeom prst="rect">
              <a:avLst/>
            </a:prstGeom>
            <a:blipFill>
              <a:blip r:embed="rId48" cstate="print"/>
              <a:stretch>
                <a:fillRect/>
              </a:stretch>
            </a:blipFill>
          </p:spPr>
          <p:txBody>
            <a:bodyPr wrap="square" lIns="0" tIns="0" rIns="0" bIns="0" rtlCol="0"/>
            <a:lstStyle/>
            <a:p>
              <a:endParaRPr>
                <a:solidFill>
                  <a:prstClr val="black"/>
                </a:solidFill>
                <a:latin typeface="Calibri"/>
              </a:endParaRPr>
            </a:p>
          </p:txBody>
        </p:sp>
        <p:sp>
          <p:nvSpPr>
            <p:cNvPr id="120" name="object 120"/>
            <p:cNvSpPr/>
            <p:nvPr/>
          </p:nvSpPr>
          <p:spPr>
            <a:xfrm>
              <a:off x="8292135" y="6449916"/>
              <a:ext cx="1336575" cy="318130"/>
            </a:xfrm>
            <a:prstGeom prst="rect">
              <a:avLst/>
            </a:prstGeom>
            <a:blipFill>
              <a:blip r:embed="rId49" cstate="print"/>
              <a:stretch>
                <a:fillRect/>
              </a:stretch>
            </a:blipFill>
          </p:spPr>
          <p:txBody>
            <a:bodyPr wrap="square" lIns="0" tIns="0" rIns="0" bIns="0" rtlCol="0"/>
            <a:lstStyle/>
            <a:p>
              <a:endParaRPr>
                <a:solidFill>
                  <a:prstClr val="black"/>
                </a:solidFill>
                <a:latin typeface="Calibri"/>
              </a:endParaRPr>
            </a:p>
          </p:txBody>
        </p:sp>
      </p:grpSp>
      <p:sp>
        <p:nvSpPr>
          <p:cNvPr id="121" name="object 121"/>
          <p:cNvSpPr txBox="1"/>
          <p:nvPr/>
        </p:nvSpPr>
        <p:spPr>
          <a:xfrm>
            <a:off x="8794946" y="6136621"/>
            <a:ext cx="1170305" cy="518988"/>
          </a:xfrm>
          <a:prstGeom prst="rect">
            <a:avLst/>
          </a:prstGeom>
        </p:spPr>
        <p:txBody>
          <a:bodyPr vert="horz" wrap="square" lIns="0" tIns="12065" rIns="0" bIns="0" rtlCol="0">
            <a:spAutoFit/>
          </a:bodyPr>
          <a:lstStyle/>
          <a:p>
            <a:pPr marL="12700" marR="5080" indent="-635" algn="ctr">
              <a:lnSpc>
                <a:spcPct val="102499"/>
              </a:lnSpc>
              <a:spcBef>
                <a:spcPts val="95"/>
              </a:spcBef>
            </a:pPr>
            <a:r>
              <a:rPr sz="1100" b="1" spc="15" dirty="0">
                <a:solidFill>
                  <a:srgbClr val="4F6128"/>
                </a:solidFill>
                <a:latin typeface="Segoe UI"/>
                <a:cs typeface="Segoe UI"/>
              </a:rPr>
              <a:t>Biodiverzitás  szempontjából  gazdag</a:t>
            </a:r>
            <a:r>
              <a:rPr sz="1100" b="1" spc="-30" dirty="0">
                <a:solidFill>
                  <a:srgbClr val="4F6128"/>
                </a:solidFill>
                <a:latin typeface="Segoe UI"/>
                <a:cs typeface="Segoe UI"/>
              </a:rPr>
              <a:t> </a:t>
            </a:r>
            <a:r>
              <a:rPr sz="1100" b="1" spc="10" dirty="0">
                <a:solidFill>
                  <a:srgbClr val="4F6128"/>
                </a:solidFill>
                <a:latin typeface="Segoe UI"/>
                <a:cs typeface="Segoe UI"/>
              </a:rPr>
              <a:t>területek</a:t>
            </a:r>
            <a:endParaRPr sz="1100">
              <a:solidFill>
                <a:prstClr val="black"/>
              </a:solidFill>
              <a:latin typeface="Segoe UI"/>
              <a:cs typeface="Segoe UI"/>
            </a:endParaRPr>
          </a:p>
        </p:txBody>
      </p:sp>
      <p:grpSp>
        <p:nvGrpSpPr>
          <p:cNvPr id="122" name="object 122"/>
          <p:cNvGrpSpPr/>
          <p:nvPr/>
        </p:nvGrpSpPr>
        <p:grpSpPr>
          <a:xfrm>
            <a:off x="545024" y="2254464"/>
            <a:ext cx="13160375" cy="9760585"/>
            <a:chOff x="119573" y="2254463"/>
            <a:chExt cx="13160375" cy="9760585"/>
          </a:xfrm>
        </p:grpSpPr>
        <p:sp>
          <p:nvSpPr>
            <p:cNvPr id="123" name="object 123"/>
            <p:cNvSpPr/>
            <p:nvPr/>
          </p:nvSpPr>
          <p:spPr>
            <a:xfrm>
              <a:off x="8341512" y="2254464"/>
              <a:ext cx="4938395" cy="4098925"/>
            </a:xfrm>
            <a:custGeom>
              <a:avLst/>
              <a:gdLst/>
              <a:ahLst/>
              <a:cxnLst/>
              <a:rect l="l" t="t" r="r" b="b"/>
              <a:pathLst>
                <a:path w="4938394" h="4098925">
                  <a:moveTo>
                    <a:pt x="107353" y="2386634"/>
                  </a:moveTo>
                  <a:lnTo>
                    <a:pt x="71577" y="2386634"/>
                  </a:lnTo>
                  <a:lnTo>
                    <a:pt x="71577" y="2061946"/>
                  </a:lnTo>
                  <a:lnTo>
                    <a:pt x="35788" y="2061946"/>
                  </a:lnTo>
                  <a:lnTo>
                    <a:pt x="35788" y="2386634"/>
                  </a:lnTo>
                  <a:lnTo>
                    <a:pt x="0" y="2386634"/>
                  </a:lnTo>
                  <a:lnTo>
                    <a:pt x="53682" y="2493988"/>
                  </a:lnTo>
                  <a:lnTo>
                    <a:pt x="98412" y="2404529"/>
                  </a:lnTo>
                  <a:lnTo>
                    <a:pt x="107353" y="2386634"/>
                  </a:lnTo>
                  <a:close/>
                </a:path>
                <a:path w="4938394" h="4098925">
                  <a:moveTo>
                    <a:pt x="1393240" y="35788"/>
                  </a:moveTo>
                  <a:lnTo>
                    <a:pt x="1068539" y="35788"/>
                  </a:lnTo>
                  <a:lnTo>
                    <a:pt x="1068539" y="0"/>
                  </a:lnTo>
                  <a:lnTo>
                    <a:pt x="961186" y="53682"/>
                  </a:lnTo>
                  <a:lnTo>
                    <a:pt x="1068539" y="107365"/>
                  </a:lnTo>
                  <a:lnTo>
                    <a:pt x="1068539" y="71577"/>
                  </a:lnTo>
                  <a:lnTo>
                    <a:pt x="1393240" y="71577"/>
                  </a:lnTo>
                  <a:lnTo>
                    <a:pt x="1393240" y="35788"/>
                  </a:lnTo>
                  <a:close/>
                </a:path>
                <a:path w="4938394" h="4098925">
                  <a:moveTo>
                    <a:pt x="2475623" y="3991241"/>
                  </a:moveTo>
                  <a:lnTo>
                    <a:pt x="2439835" y="3991241"/>
                  </a:lnTo>
                  <a:lnTo>
                    <a:pt x="2439835" y="3666553"/>
                  </a:lnTo>
                  <a:lnTo>
                    <a:pt x="2404046" y="3666553"/>
                  </a:lnTo>
                  <a:lnTo>
                    <a:pt x="2404046" y="3991241"/>
                  </a:lnTo>
                  <a:lnTo>
                    <a:pt x="2368258" y="3991241"/>
                  </a:lnTo>
                  <a:lnTo>
                    <a:pt x="2421940" y="4098594"/>
                  </a:lnTo>
                  <a:lnTo>
                    <a:pt x="2466670" y="4009136"/>
                  </a:lnTo>
                  <a:lnTo>
                    <a:pt x="2475623" y="3991241"/>
                  </a:lnTo>
                  <a:close/>
                </a:path>
                <a:path w="4938394" h="4098925">
                  <a:moveTo>
                    <a:pt x="3825202" y="53682"/>
                  </a:moveTo>
                  <a:lnTo>
                    <a:pt x="3789413" y="35788"/>
                  </a:lnTo>
                  <a:lnTo>
                    <a:pt x="3717836" y="0"/>
                  </a:lnTo>
                  <a:lnTo>
                    <a:pt x="3717836" y="35788"/>
                  </a:lnTo>
                  <a:lnTo>
                    <a:pt x="3393148" y="35788"/>
                  </a:lnTo>
                  <a:lnTo>
                    <a:pt x="3393148" y="71577"/>
                  </a:lnTo>
                  <a:lnTo>
                    <a:pt x="3717836" y="71577"/>
                  </a:lnTo>
                  <a:lnTo>
                    <a:pt x="3717836" y="107365"/>
                  </a:lnTo>
                  <a:lnTo>
                    <a:pt x="3789413" y="71577"/>
                  </a:lnTo>
                  <a:lnTo>
                    <a:pt x="3825202" y="53682"/>
                  </a:lnTo>
                  <a:close/>
                </a:path>
                <a:path w="4938394" h="4098925">
                  <a:moveTo>
                    <a:pt x="4938357" y="2355862"/>
                  </a:moveTo>
                  <a:lnTo>
                    <a:pt x="4902568" y="2355862"/>
                  </a:lnTo>
                  <a:lnTo>
                    <a:pt x="4902568" y="2031174"/>
                  </a:lnTo>
                  <a:lnTo>
                    <a:pt x="4866779" y="2031174"/>
                  </a:lnTo>
                  <a:lnTo>
                    <a:pt x="4866779" y="2355862"/>
                  </a:lnTo>
                  <a:lnTo>
                    <a:pt x="4831004" y="2355862"/>
                  </a:lnTo>
                  <a:lnTo>
                    <a:pt x="4884674" y="2463215"/>
                  </a:lnTo>
                  <a:lnTo>
                    <a:pt x="4929403" y="2373757"/>
                  </a:lnTo>
                  <a:lnTo>
                    <a:pt x="4938357" y="2355862"/>
                  </a:lnTo>
                  <a:close/>
                </a:path>
              </a:pathLst>
            </a:custGeom>
            <a:solidFill>
              <a:srgbClr val="4F6128"/>
            </a:solidFill>
          </p:spPr>
          <p:txBody>
            <a:bodyPr wrap="square" lIns="0" tIns="0" rIns="0" bIns="0" rtlCol="0"/>
            <a:lstStyle/>
            <a:p>
              <a:endParaRPr>
                <a:solidFill>
                  <a:prstClr val="black"/>
                </a:solidFill>
                <a:latin typeface="Calibri"/>
              </a:endParaRPr>
            </a:p>
          </p:txBody>
        </p:sp>
        <p:sp>
          <p:nvSpPr>
            <p:cNvPr id="124" name="object 124"/>
            <p:cNvSpPr/>
            <p:nvPr/>
          </p:nvSpPr>
          <p:spPr>
            <a:xfrm>
              <a:off x="9739288" y="5891070"/>
              <a:ext cx="240297" cy="212325"/>
            </a:xfrm>
            <a:prstGeom prst="rect">
              <a:avLst/>
            </a:prstGeom>
            <a:blipFill>
              <a:blip r:embed="rId50" cstate="print"/>
              <a:stretch>
                <a:fillRect/>
              </a:stretch>
            </a:blipFill>
          </p:spPr>
          <p:txBody>
            <a:bodyPr wrap="square" lIns="0" tIns="0" rIns="0" bIns="0" rtlCol="0"/>
            <a:lstStyle/>
            <a:p>
              <a:endParaRPr>
                <a:solidFill>
                  <a:prstClr val="black"/>
                </a:solidFill>
                <a:latin typeface="Calibri"/>
              </a:endParaRPr>
            </a:p>
          </p:txBody>
        </p:sp>
        <p:sp>
          <p:nvSpPr>
            <p:cNvPr id="125" name="object 125"/>
            <p:cNvSpPr/>
            <p:nvPr/>
          </p:nvSpPr>
          <p:spPr>
            <a:xfrm>
              <a:off x="11472840" y="5866319"/>
              <a:ext cx="212325" cy="240297"/>
            </a:xfrm>
            <a:prstGeom prst="rect">
              <a:avLst/>
            </a:prstGeom>
            <a:blipFill>
              <a:blip r:embed="rId51" cstate="print"/>
              <a:stretch>
                <a:fillRect/>
              </a:stretch>
            </a:blipFill>
          </p:spPr>
          <p:txBody>
            <a:bodyPr wrap="square" lIns="0" tIns="0" rIns="0" bIns="0" rtlCol="0"/>
            <a:lstStyle/>
            <a:p>
              <a:endParaRPr>
                <a:solidFill>
                  <a:prstClr val="black"/>
                </a:solidFill>
                <a:latin typeface="Calibri"/>
              </a:endParaRPr>
            </a:p>
          </p:txBody>
        </p:sp>
        <p:sp>
          <p:nvSpPr>
            <p:cNvPr id="126" name="object 126"/>
            <p:cNvSpPr/>
            <p:nvPr/>
          </p:nvSpPr>
          <p:spPr>
            <a:xfrm>
              <a:off x="125605" y="11553237"/>
              <a:ext cx="4491036" cy="443020"/>
            </a:xfrm>
            <a:prstGeom prst="rect">
              <a:avLst/>
            </a:prstGeom>
            <a:blipFill>
              <a:blip r:embed="rId52" cstate="print"/>
              <a:stretch>
                <a:fillRect/>
              </a:stretch>
            </a:blipFill>
          </p:spPr>
          <p:txBody>
            <a:bodyPr wrap="square" lIns="0" tIns="0" rIns="0" bIns="0" rtlCol="0"/>
            <a:lstStyle/>
            <a:p>
              <a:endParaRPr>
                <a:solidFill>
                  <a:prstClr val="black"/>
                </a:solidFill>
                <a:latin typeface="Calibri"/>
              </a:endParaRPr>
            </a:p>
          </p:txBody>
        </p:sp>
        <p:sp>
          <p:nvSpPr>
            <p:cNvPr id="127" name="object 127"/>
            <p:cNvSpPr/>
            <p:nvPr/>
          </p:nvSpPr>
          <p:spPr>
            <a:xfrm>
              <a:off x="125605" y="11553237"/>
              <a:ext cx="4491355" cy="443230"/>
            </a:xfrm>
            <a:custGeom>
              <a:avLst/>
              <a:gdLst/>
              <a:ahLst/>
              <a:cxnLst/>
              <a:rect l="l" t="t" r="r" b="b"/>
              <a:pathLst>
                <a:path w="4491355" h="443229">
                  <a:moveTo>
                    <a:pt x="0" y="73836"/>
                  </a:moveTo>
                  <a:lnTo>
                    <a:pt x="5802" y="45089"/>
                  </a:lnTo>
                  <a:lnTo>
                    <a:pt x="21626" y="21620"/>
                  </a:lnTo>
                  <a:lnTo>
                    <a:pt x="45096" y="5800"/>
                  </a:lnTo>
                  <a:lnTo>
                    <a:pt x="73836" y="0"/>
                  </a:lnTo>
                  <a:lnTo>
                    <a:pt x="4417200" y="0"/>
                  </a:lnTo>
                  <a:lnTo>
                    <a:pt x="4445947" y="5800"/>
                  </a:lnTo>
                  <a:lnTo>
                    <a:pt x="4469416" y="21620"/>
                  </a:lnTo>
                  <a:lnTo>
                    <a:pt x="4485236" y="45089"/>
                  </a:lnTo>
                  <a:lnTo>
                    <a:pt x="4491036" y="73836"/>
                  </a:lnTo>
                  <a:lnTo>
                    <a:pt x="4491036" y="369183"/>
                  </a:lnTo>
                  <a:lnTo>
                    <a:pt x="4485236" y="397930"/>
                  </a:lnTo>
                  <a:lnTo>
                    <a:pt x="4469416" y="421400"/>
                  </a:lnTo>
                  <a:lnTo>
                    <a:pt x="4445947" y="437220"/>
                  </a:lnTo>
                  <a:lnTo>
                    <a:pt x="4417200" y="443020"/>
                  </a:lnTo>
                  <a:lnTo>
                    <a:pt x="73836" y="443020"/>
                  </a:lnTo>
                  <a:lnTo>
                    <a:pt x="45096" y="437220"/>
                  </a:lnTo>
                  <a:lnTo>
                    <a:pt x="21626" y="421400"/>
                  </a:lnTo>
                  <a:lnTo>
                    <a:pt x="5802" y="397930"/>
                  </a:lnTo>
                  <a:lnTo>
                    <a:pt x="0" y="369183"/>
                  </a:lnTo>
                  <a:lnTo>
                    <a:pt x="0" y="73836"/>
                  </a:lnTo>
                  <a:close/>
                </a:path>
              </a:pathLst>
            </a:custGeom>
            <a:ln w="11928">
              <a:solidFill>
                <a:srgbClr val="4F6128"/>
              </a:solidFill>
            </a:ln>
          </p:spPr>
          <p:txBody>
            <a:bodyPr wrap="square" lIns="0" tIns="0" rIns="0" bIns="0" rtlCol="0"/>
            <a:lstStyle/>
            <a:p>
              <a:endParaRPr>
                <a:solidFill>
                  <a:prstClr val="black"/>
                </a:solidFill>
                <a:latin typeface="Calibri"/>
              </a:endParaRPr>
            </a:p>
          </p:txBody>
        </p:sp>
        <p:sp>
          <p:nvSpPr>
            <p:cNvPr id="128" name="object 128"/>
            <p:cNvSpPr/>
            <p:nvPr/>
          </p:nvSpPr>
          <p:spPr>
            <a:xfrm>
              <a:off x="554669" y="11593674"/>
              <a:ext cx="3646149" cy="421191"/>
            </a:xfrm>
            <a:prstGeom prst="rect">
              <a:avLst/>
            </a:prstGeom>
            <a:blipFill>
              <a:blip r:embed="rId53" cstate="print"/>
              <a:stretch>
                <a:fillRect/>
              </a:stretch>
            </a:blipFill>
          </p:spPr>
          <p:txBody>
            <a:bodyPr wrap="square" lIns="0" tIns="0" rIns="0" bIns="0" rtlCol="0"/>
            <a:lstStyle/>
            <a:p>
              <a:endParaRPr>
                <a:solidFill>
                  <a:prstClr val="black"/>
                </a:solidFill>
                <a:latin typeface="Calibri"/>
              </a:endParaRPr>
            </a:p>
          </p:txBody>
        </p:sp>
      </p:grpSp>
      <p:sp>
        <p:nvSpPr>
          <p:cNvPr id="129" name="object 129"/>
          <p:cNvSpPr txBox="1"/>
          <p:nvPr/>
        </p:nvSpPr>
        <p:spPr>
          <a:xfrm>
            <a:off x="1085810" y="11629940"/>
            <a:ext cx="3420745" cy="244298"/>
          </a:xfrm>
          <a:prstGeom prst="rect">
            <a:avLst/>
          </a:prstGeom>
        </p:spPr>
        <p:txBody>
          <a:bodyPr vert="horz" wrap="square" lIns="0" tIns="13335" rIns="0" bIns="0" rtlCol="0">
            <a:spAutoFit/>
          </a:bodyPr>
          <a:lstStyle/>
          <a:p>
            <a:pPr marL="12700">
              <a:spcBef>
                <a:spcPts val="105"/>
              </a:spcBef>
            </a:pPr>
            <a:r>
              <a:rPr sz="1500" b="1" spc="-15" dirty="0">
                <a:solidFill>
                  <a:srgbClr val="202911"/>
                </a:solidFill>
                <a:latin typeface="Calibri"/>
                <a:cs typeface="Calibri"/>
              </a:rPr>
              <a:t>Városi </a:t>
            </a:r>
            <a:r>
              <a:rPr sz="1500" b="1" spc="-10" dirty="0">
                <a:solidFill>
                  <a:srgbClr val="202911"/>
                </a:solidFill>
                <a:latin typeface="Calibri"/>
                <a:cs typeface="Calibri"/>
              </a:rPr>
              <a:t>zöldfelületek </a:t>
            </a:r>
            <a:r>
              <a:rPr sz="1500" b="1" spc="-5" dirty="0">
                <a:solidFill>
                  <a:srgbClr val="202911"/>
                </a:solidFill>
                <a:latin typeface="Calibri"/>
                <a:cs typeface="Calibri"/>
              </a:rPr>
              <a:t>minőségének</a:t>
            </a:r>
            <a:r>
              <a:rPr sz="1500" b="1" spc="-35" dirty="0">
                <a:solidFill>
                  <a:srgbClr val="202911"/>
                </a:solidFill>
                <a:latin typeface="Calibri"/>
                <a:cs typeface="Calibri"/>
              </a:rPr>
              <a:t> </a:t>
            </a:r>
            <a:r>
              <a:rPr sz="1500" b="1" spc="-5" dirty="0">
                <a:solidFill>
                  <a:srgbClr val="202911"/>
                </a:solidFill>
                <a:latin typeface="Calibri"/>
                <a:cs typeface="Calibri"/>
              </a:rPr>
              <a:t>növelése</a:t>
            </a:r>
            <a:endParaRPr sz="1500">
              <a:solidFill>
                <a:prstClr val="black"/>
              </a:solidFill>
              <a:latin typeface="Calibri"/>
              <a:cs typeface="Calibri"/>
            </a:endParaRPr>
          </a:p>
        </p:txBody>
      </p:sp>
      <p:sp>
        <p:nvSpPr>
          <p:cNvPr id="130" name="object 130"/>
          <p:cNvSpPr/>
          <p:nvPr/>
        </p:nvSpPr>
        <p:spPr>
          <a:xfrm>
            <a:off x="5211356" y="11549420"/>
            <a:ext cx="4627378" cy="471886"/>
          </a:xfrm>
          <a:prstGeom prst="rect">
            <a:avLst/>
          </a:prstGeom>
          <a:blipFill>
            <a:blip r:embed="rId54" cstate="print"/>
            <a:stretch>
              <a:fillRect/>
            </a:stretch>
          </a:blipFill>
        </p:spPr>
        <p:txBody>
          <a:bodyPr wrap="square" lIns="0" tIns="0" rIns="0" bIns="0" rtlCol="0"/>
          <a:lstStyle/>
          <a:p>
            <a:endParaRPr>
              <a:solidFill>
                <a:prstClr val="black"/>
              </a:solidFill>
              <a:latin typeface="Calibri"/>
            </a:endParaRPr>
          </a:p>
        </p:txBody>
      </p:sp>
      <p:sp>
        <p:nvSpPr>
          <p:cNvPr id="131" name="object 131"/>
          <p:cNvSpPr txBox="1"/>
          <p:nvPr/>
        </p:nvSpPr>
        <p:spPr>
          <a:xfrm>
            <a:off x="5317045" y="11635964"/>
            <a:ext cx="4405630" cy="244298"/>
          </a:xfrm>
          <a:prstGeom prst="rect">
            <a:avLst/>
          </a:prstGeom>
        </p:spPr>
        <p:txBody>
          <a:bodyPr vert="horz" wrap="square" lIns="0" tIns="13335" rIns="0" bIns="0" rtlCol="0">
            <a:spAutoFit/>
          </a:bodyPr>
          <a:lstStyle/>
          <a:p>
            <a:pPr marL="12700">
              <a:spcBef>
                <a:spcPts val="105"/>
              </a:spcBef>
            </a:pPr>
            <a:r>
              <a:rPr sz="1500" b="1" dirty="0">
                <a:solidFill>
                  <a:srgbClr val="202911"/>
                </a:solidFill>
                <a:latin typeface="Calibri"/>
                <a:cs typeface="Calibri"/>
              </a:rPr>
              <a:t>Őshonos </a:t>
            </a:r>
            <a:r>
              <a:rPr sz="1500" b="1" spc="-10" dirty="0">
                <a:solidFill>
                  <a:srgbClr val="202911"/>
                </a:solidFill>
                <a:latin typeface="Calibri"/>
                <a:cs typeface="Calibri"/>
              </a:rPr>
              <a:t>növényfajok </a:t>
            </a:r>
            <a:r>
              <a:rPr sz="1500" b="1" spc="-5" dirty="0">
                <a:solidFill>
                  <a:srgbClr val="202911"/>
                </a:solidFill>
                <a:latin typeface="Calibri"/>
                <a:cs typeface="Calibri"/>
              </a:rPr>
              <a:t>alkalmazása és alkalmazhatósága</a:t>
            </a:r>
            <a:endParaRPr sz="1500">
              <a:solidFill>
                <a:prstClr val="black"/>
              </a:solidFill>
              <a:latin typeface="Calibri"/>
              <a:cs typeface="Calibri"/>
            </a:endParaRPr>
          </a:p>
        </p:txBody>
      </p:sp>
      <p:grpSp>
        <p:nvGrpSpPr>
          <p:cNvPr id="132" name="object 132"/>
          <p:cNvGrpSpPr/>
          <p:nvPr/>
        </p:nvGrpSpPr>
        <p:grpSpPr>
          <a:xfrm>
            <a:off x="549982" y="16495524"/>
            <a:ext cx="4074160" cy="689610"/>
            <a:chOff x="124532" y="16495524"/>
            <a:chExt cx="4074160" cy="689610"/>
          </a:xfrm>
        </p:grpSpPr>
        <p:sp>
          <p:nvSpPr>
            <p:cNvPr id="133" name="object 133"/>
            <p:cNvSpPr/>
            <p:nvPr/>
          </p:nvSpPr>
          <p:spPr>
            <a:xfrm>
              <a:off x="124532" y="16495524"/>
              <a:ext cx="801229" cy="343179"/>
            </a:xfrm>
            <a:prstGeom prst="rect">
              <a:avLst/>
            </a:prstGeom>
            <a:blipFill>
              <a:blip r:embed="rId55" cstate="print"/>
              <a:stretch>
                <a:fillRect/>
              </a:stretch>
            </a:blipFill>
          </p:spPr>
          <p:txBody>
            <a:bodyPr wrap="square" lIns="0" tIns="0" rIns="0" bIns="0" rtlCol="0"/>
            <a:lstStyle/>
            <a:p>
              <a:endParaRPr>
                <a:solidFill>
                  <a:prstClr val="black"/>
                </a:solidFill>
                <a:latin typeface="Calibri"/>
              </a:endParaRPr>
            </a:p>
          </p:txBody>
        </p:sp>
        <p:sp>
          <p:nvSpPr>
            <p:cNvPr id="134" name="object 134"/>
            <p:cNvSpPr/>
            <p:nvPr/>
          </p:nvSpPr>
          <p:spPr>
            <a:xfrm>
              <a:off x="853833" y="16495524"/>
              <a:ext cx="922183" cy="343179"/>
            </a:xfrm>
            <a:prstGeom prst="rect">
              <a:avLst/>
            </a:prstGeom>
            <a:blipFill>
              <a:blip r:embed="rId56" cstate="print"/>
              <a:stretch>
                <a:fillRect/>
              </a:stretch>
            </a:blipFill>
          </p:spPr>
          <p:txBody>
            <a:bodyPr wrap="square" lIns="0" tIns="0" rIns="0" bIns="0" rtlCol="0"/>
            <a:lstStyle/>
            <a:p>
              <a:endParaRPr>
                <a:solidFill>
                  <a:prstClr val="black"/>
                </a:solidFill>
                <a:latin typeface="Calibri"/>
              </a:endParaRPr>
            </a:p>
          </p:txBody>
        </p:sp>
        <p:sp>
          <p:nvSpPr>
            <p:cNvPr id="135" name="object 135"/>
            <p:cNvSpPr/>
            <p:nvPr/>
          </p:nvSpPr>
          <p:spPr>
            <a:xfrm>
              <a:off x="1704804" y="16495524"/>
              <a:ext cx="668824" cy="343179"/>
            </a:xfrm>
            <a:prstGeom prst="rect">
              <a:avLst/>
            </a:prstGeom>
            <a:blipFill>
              <a:blip r:embed="rId57" cstate="print"/>
              <a:stretch>
                <a:fillRect/>
              </a:stretch>
            </a:blipFill>
          </p:spPr>
          <p:txBody>
            <a:bodyPr wrap="square" lIns="0" tIns="0" rIns="0" bIns="0" rtlCol="0"/>
            <a:lstStyle/>
            <a:p>
              <a:endParaRPr>
                <a:solidFill>
                  <a:prstClr val="black"/>
                </a:solidFill>
                <a:latin typeface="Calibri"/>
              </a:endParaRPr>
            </a:p>
          </p:txBody>
        </p:sp>
        <p:sp>
          <p:nvSpPr>
            <p:cNvPr id="136" name="object 136"/>
            <p:cNvSpPr/>
            <p:nvPr/>
          </p:nvSpPr>
          <p:spPr>
            <a:xfrm>
              <a:off x="2170011" y="16495524"/>
              <a:ext cx="250847" cy="343179"/>
            </a:xfrm>
            <a:prstGeom prst="rect">
              <a:avLst/>
            </a:prstGeom>
            <a:blipFill>
              <a:blip r:embed="rId58" cstate="print"/>
              <a:stretch>
                <a:fillRect/>
              </a:stretch>
            </a:blipFill>
          </p:spPr>
          <p:txBody>
            <a:bodyPr wrap="square" lIns="0" tIns="0" rIns="0" bIns="0" rtlCol="0"/>
            <a:lstStyle/>
            <a:p>
              <a:endParaRPr>
                <a:solidFill>
                  <a:prstClr val="black"/>
                </a:solidFill>
                <a:latin typeface="Calibri"/>
              </a:endParaRPr>
            </a:p>
          </p:txBody>
        </p:sp>
        <p:sp>
          <p:nvSpPr>
            <p:cNvPr id="137" name="object 137"/>
            <p:cNvSpPr/>
            <p:nvPr/>
          </p:nvSpPr>
          <p:spPr>
            <a:xfrm>
              <a:off x="2217248" y="16495524"/>
              <a:ext cx="721786" cy="343179"/>
            </a:xfrm>
            <a:prstGeom prst="rect">
              <a:avLst/>
            </a:prstGeom>
            <a:blipFill>
              <a:blip r:embed="rId59" cstate="print"/>
              <a:stretch>
                <a:fillRect/>
              </a:stretch>
            </a:blipFill>
          </p:spPr>
          <p:txBody>
            <a:bodyPr wrap="square" lIns="0" tIns="0" rIns="0" bIns="0" rtlCol="0"/>
            <a:lstStyle/>
            <a:p>
              <a:endParaRPr>
                <a:solidFill>
                  <a:prstClr val="black"/>
                </a:solidFill>
                <a:latin typeface="Calibri"/>
              </a:endParaRPr>
            </a:p>
          </p:txBody>
        </p:sp>
        <p:sp>
          <p:nvSpPr>
            <p:cNvPr id="138" name="object 138"/>
            <p:cNvSpPr/>
            <p:nvPr/>
          </p:nvSpPr>
          <p:spPr>
            <a:xfrm>
              <a:off x="2867822" y="16495524"/>
              <a:ext cx="953674" cy="343179"/>
            </a:xfrm>
            <a:prstGeom prst="rect">
              <a:avLst/>
            </a:prstGeom>
            <a:blipFill>
              <a:blip r:embed="rId60" cstate="print"/>
              <a:stretch>
                <a:fillRect/>
              </a:stretch>
            </a:blipFill>
          </p:spPr>
          <p:txBody>
            <a:bodyPr wrap="square" lIns="0" tIns="0" rIns="0" bIns="0" rtlCol="0"/>
            <a:lstStyle/>
            <a:p>
              <a:endParaRPr>
                <a:solidFill>
                  <a:prstClr val="black"/>
                </a:solidFill>
                <a:latin typeface="Calibri"/>
              </a:endParaRPr>
            </a:p>
          </p:txBody>
        </p:sp>
        <p:sp>
          <p:nvSpPr>
            <p:cNvPr id="139" name="object 139"/>
            <p:cNvSpPr/>
            <p:nvPr/>
          </p:nvSpPr>
          <p:spPr>
            <a:xfrm>
              <a:off x="2352516" y="16841925"/>
              <a:ext cx="714629" cy="343179"/>
            </a:xfrm>
            <a:prstGeom prst="rect">
              <a:avLst/>
            </a:prstGeom>
            <a:blipFill>
              <a:blip r:embed="rId61" cstate="print"/>
              <a:stretch>
                <a:fillRect/>
              </a:stretch>
            </a:blipFill>
          </p:spPr>
          <p:txBody>
            <a:bodyPr wrap="square" lIns="0" tIns="0" rIns="0" bIns="0" rtlCol="0"/>
            <a:lstStyle/>
            <a:p>
              <a:endParaRPr>
                <a:solidFill>
                  <a:prstClr val="black"/>
                </a:solidFill>
                <a:latin typeface="Calibri"/>
              </a:endParaRPr>
            </a:p>
          </p:txBody>
        </p:sp>
        <p:sp>
          <p:nvSpPr>
            <p:cNvPr id="140" name="object 140"/>
            <p:cNvSpPr/>
            <p:nvPr/>
          </p:nvSpPr>
          <p:spPr>
            <a:xfrm>
              <a:off x="2907185" y="16841925"/>
              <a:ext cx="711766" cy="343179"/>
            </a:xfrm>
            <a:prstGeom prst="rect">
              <a:avLst/>
            </a:prstGeom>
            <a:blipFill>
              <a:blip r:embed="rId62" cstate="print"/>
              <a:stretch>
                <a:fillRect/>
              </a:stretch>
            </a:blipFill>
          </p:spPr>
          <p:txBody>
            <a:bodyPr wrap="square" lIns="0" tIns="0" rIns="0" bIns="0" rtlCol="0"/>
            <a:lstStyle/>
            <a:p>
              <a:endParaRPr>
                <a:solidFill>
                  <a:prstClr val="black"/>
                </a:solidFill>
                <a:latin typeface="Calibri"/>
              </a:endParaRPr>
            </a:p>
          </p:txBody>
        </p:sp>
        <p:sp>
          <p:nvSpPr>
            <p:cNvPr id="141" name="object 141"/>
            <p:cNvSpPr/>
            <p:nvPr/>
          </p:nvSpPr>
          <p:spPr>
            <a:xfrm>
              <a:off x="3458993" y="16841925"/>
              <a:ext cx="739679" cy="343179"/>
            </a:xfrm>
            <a:prstGeom prst="rect">
              <a:avLst/>
            </a:prstGeom>
            <a:blipFill>
              <a:blip r:embed="rId63" cstate="print"/>
              <a:stretch>
                <a:fillRect/>
              </a:stretch>
            </a:blipFill>
          </p:spPr>
          <p:txBody>
            <a:bodyPr wrap="square" lIns="0" tIns="0" rIns="0" bIns="0" rtlCol="0"/>
            <a:lstStyle/>
            <a:p>
              <a:endParaRPr>
                <a:solidFill>
                  <a:prstClr val="black"/>
                </a:solidFill>
                <a:latin typeface="Calibri"/>
              </a:endParaRPr>
            </a:p>
          </p:txBody>
        </p:sp>
      </p:grpSp>
      <p:sp>
        <p:nvSpPr>
          <p:cNvPr id="142" name="object 142"/>
          <p:cNvSpPr txBox="1"/>
          <p:nvPr/>
        </p:nvSpPr>
        <p:spPr>
          <a:xfrm>
            <a:off x="633760" y="15831953"/>
            <a:ext cx="5674995" cy="1444498"/>
          </a:xfrm>
          <a:prstGeom prst="rect">
            <a:avLst/>
          </a:prstGeom>
        </p:spPr>
        <p:txBody>
          <a:bodyPr vert="horz" wrap="square" lIns="0" tIns="25400" rIns="0" bIns="0" rtlCol="0">
            <a:spAutoFit/>
          </a:bodyPr>
          <a:lstStyle/>
          <a:p>
            <a:pPr marL="12700" marR="5080" algn="just">
              <a:lnSpc>
                <a:spcPct val="94500"/>
              </a:lnSpc>
              <a:spcBef>
                <a:spcPts val="200"/>
              </a:spcBef>
            </a:pPr>
            <a:r>
              <a:rPr sz="1200" b="1" i="1" spc="10" dirty="0">
                <a:solidFill>
                  <a:srgbClr val="4F6128"/>
                </a:solidFill>
                <a:latin typeface="Calibri"/>
                <a:cs typeface="Calibri"/>
              </a:rPr>
              <a:t>A </a:t>
            </a:r>
            <a:r>
              <a:rPr sz="1200" b="1" i="1" dirty="0">
                <a:solidFill>
                  <a:srgbClr val="4F6128"/>
                </a:solidFill>
                <a:latin typeface="Calibri"/>
                <a:cs typeface="Calibri"/>
              </a:rPr>
              <a:t>zöld hálózat elmélete tájökológiában </a:t>
            </a:r>
            <a:r>
              <a:rPr sz="1200" b="1" i="1" spc="5" dirty="0">
                <a:solidFill>
                  <a:srgbClr val="4F6128"/>
                </a:solidFill>
                <a:latin typeface="Calibri"/>
                <a:cs typeface="Calibri"/>
              </a:rPr>
              <a:t>már </a:t>
            </a:r>
            <a:r>
              <a:rPr sz="1200" b="1" i="1" dirty="0">
                <a:solidFill>
                  <a:srgbClr val="4F6128"/>
                </a:solidFill>
                <a:latin typeface="Calibri"/>
                <a:cs typeface="Calibri"/>
              </a:rPr>
              <a:t>régóta </a:t>
            </a:r>
            <a:r>
              <a:rPr sz="1200" b="1" i="1" spc="5" dirty="0">
                <a:solidFill>
                  <a:srgbClr val="4F6128"/>
                </a:solidFill>
                <a:latin typeface="Calibri"/>
                <a:cs typeface="Calibri"/>
              </a:rPr>
              <a:t>ismert. </a:t>
            </a:r>
            <a:r>
              <a:rPr sz="1200" b="1" i="1" spc="10" dirty="0">
                <a:solidFill>
                  <a:srgbClr val="4F6128"/>
                </a:solidFill>
                <a:latin typeface="Calibri"/>
                <a:cs typeface="Calibri"/>
              </a:rPr>
              <a:t>A </a:t>
            </a:r>
            <a:r>
              <a:rPr sz="1200" b="1" i="1" dirty="0">
                <a:solidFill>
                  <a:srgbClr val="4F6128"/>
                </a:solidFill>
                <a:latin typeface="Calibri"/>
                <a:cs typeface="Calibri"/>
              </a:rPr>
              <a:t>települési környezetben  </a:t>
            </a:r>
            <a:r>
              <a:rPr sz="1200" b="1" i="1" spc="5" dirty="0">
                <a:solidFill>
                  <a:srgbClr val="4F6128"/>
                </a:solidFill>
                <a:latin typeface="Calibri"/>
                <a:cs typeface="Calibri"/>
              </a:rPr>
              <a:t>ugyanolyan</a:t>
            </a:r>
            <a:r>
              <a:rPr sz="1200" b="1" i="1" spc="280" dirty="0">
                <a:solidFill>
                  <a:srgbClr val="4F6128"/>
                </a:solidFill>
                <a:latin typeface="Calibri"/>
                <a:cs typeface="Calibri"/>
              </a:rPr>
              <a:t> </a:t>
            </a:r>
            <a:r>
              <a:rPr sz="1200" b="1" i="1" dirty="0">
                <a:solidFill>
                  <a:srgbClr val="4F6128"/>
                </a:solidFill>
                <a:latin typeface="Calibri"/>
                <a:cs typeface="Calibri"/>
              </a:rPr>
              <a:t>fontos zöld területek összekapcsolása. </a:t>
            </a:r>
            <a:r>
              <a:rPr sz="1200" b="1" i="1" spc="10" dirty="0">
                <a:solidFill>
                  <a:srgbClr val="4F6128"/>
                </a:solidFill>
                <a:latin typeface="Calibri"/>
                <a:cs typeface="Calibri"/>
              </a:rPr>
              <a:t>A </a:t>
            </a:r>
            <a:r>
              <a:rPr sz="1200" b="1" i="1" spc="5" dirty="0">
                <a:solidFill>
                  <a:srgbClr val="4F6128"/>
                </a:solidFill>
                <a:latin typeface="Calibri"/>
                <a:cs typeface="Calibri"/>
              </a:rPr>
              <a:t>botanikus  </a:t>
            </a:r>
            <a:r>
              <a:rPr sz="1200" b="1" i="1" spc="-5" dirty="0">
                <a:solidFill>
                  <a:srgbClr val="4F6128"/>
                </a:solidFill>
                <a:latin typeface="Calibri"/>
                <a:cs typeface="Calibri"/>
              </a:rPr>
              <a:t>kertek </a:t>
            </a:r>
            <a:r>
              <a:rPr sz="1200" b="1" i="1" spc="10" dirty="0">
                <a:solidFill>
                  <a:srgbClr val="4F6128"/>
                </a:solidFill>
                <a:latin typeface="Calibri"/>
                <a:cs typeface="Calibri"/>
              </a:rPr>
              <a:t>a </a:t>
            </a:r>
            <a:r>
              <a:rPr sz="1200" b="1" i="1" dirty="0">
                <a:solidFill>
                  <a:srgbClr val="4F6128"/>
                </a:solidFill>
                <a:latin typeface="Calibri"/>
                <a:cs typeface="Calibri"/>
              </a:rPr>
              <a:t>hálózat  </a:t>
            </a:r>
            <a:r>
              <a:rPr sz="1200" b="1" i="1" spc="5" dirty="0">
                <a:solidFill>
                  <a:srgbClr val="4F6128"/>
                </a:solidFill>
                <a:latin typeface="Calibri"/>
                <a:cs typeface="Calibri"/>
              </a:rPr>
              <a:t>kiemelkedő</a:t>
            </a:r>
            <a:r>
              <a:rPr sz="1200" b="1" i="1" spc="130" dirty="0">
                <a:solidFill>
                  <a:srgbClr val="4F6128"/>
                </a:solidFill>
                <a:latin typeface="Calibri"/>
                <a:cs typeface="Calibri"/>
              </a:rPr>
              <a:t> </a:t>
            </a:r>
            <a:r>
              <a:rPr sz="1200" b="1" i="1" dirty="0">
                <a:solidFill>
                  <a:srgbClr val="4F6128"/>
                </a:solidFill>
                <a:latin typeface="Calibri"/>
                <a:cs typeface="Calibri"/>
              </a:rPr>
              <a:t>részei,</a:t>
            </a:r>
            <a:r>
              <a:rPr sz="1200" b="1" i="1" spc="135" dirty="0">
                <a:solidFill>
                  <a:srgbClr val="4F6128"/>
                </a:solidFill>
                <a:latin typeface="Calibri"/>
                <a:cs typeface="Calibri"/>
              </a:rPr>
              <a:t> </a:t>
            </a:r>
            <a:r>
              <a:rPr sz="1200" b="1" i="1" spc="5" dirty="0">
                <a:solidFill>
                  <a:srgbClr val="4F6128"/>
                </a:solidFill>
                <a:latin typeface="Calibri"/>
                <a:cs typeface="Calibri"/>
              </a:rPr>
              <a:t>mivel</a:t>
            </a:r>
            <a:r>
              <a:rPr sz="1200" b="1" i="1" spc="130" dirty="0">
                <a:solidFill>
                  <a:srgbClr val="4F6128"/>
                </a:solidFill>
                <a:latin typeface="Calibri"/>
                <a:cs typeface="Calibri"/>
              </a:rPr>
              <a:t> </a:t>
            </a:r>
            <a:r>
              <a:rPr sz="1200" b="1" i="1" spc="5" dirty="0">
                <a:solidFill>
                  <a:srgbClr val="4F6128"/>
                </a:solidFill>
                <a:latin typeface="Calibri"/>
                <a:cs typeface="Calibri"/>
              </a:rPr>
              <a:t>jó</a:t>
            </a:r>
            <a:r>
              <a:rPr sz="1200" b="1" i="1" spc="130" dirty="0">
                <a:solidFill>
                  <a:srgbClr val="4F6128"/>
                </a:solidFill>
                <a:latin typeface="Calibri"/>
                <a:cs typeface="Calibri"/>
              </a:rPr>
              <a:t> </a:t>
            </a:r>
            <a:r>
              <a:rPr sz="1200" b="1" i="1" spc="5" dirty="0">
                <a:solidFill>
                  <a:srgbClr val="4F6128"/>
                </a:solidFill>
                <a:latin typeface="Calibri"/>
                <a:cs typeface="Calibri"/>
              </a:rPr>
              <a:t>minőségű,</a:t>
            </a:r>
            <a:r>
              <a:rPr sz="1200" b="1" i="1" spc="140" dirty="0">
                <a:solidFill>
                  <a:srgbClr val="4F6128"/>
                </a:solidFill>
                <a:latin typeface="Calibri"/>
                <a:cs typeface="Calibri"/>
              </a:rPr>
              <a:t> </a:t>
            </a:r>
            <a:r>
              <a:rPr sz="1200" b="1" i="1" spc="5" dirty="0">
                <a:solidFill>
                  <a:srgbClr val="4F6128"/>
                </a:solidFill>
                <a:latin typeface="Calibri"/>
                <a:cs typeface="Calibri"/>
              </a:rPr>
              <a:t>biodiverzitás</a:t>
            </a:r>
            <a:r>
              <a:rPr sz="1200" b="1" i="1" spc="135" dirty="0">
                <a:solidFill>
                  <a:srgbClr val="4F6128"/>
                </a:solidFill>
                <a:latin typeface="Calibri"/>
                <a:cs typeface="Calibri"/>
              </a:rPr>
              <a:t> </a:t>
            </a:r>
            <a:r>
              <a:rPr sz="1200" b="1" i="1" spc="5" dirty="0">
                <a:solidFill>
                  <a:srgbClr val="4F6128"/>
                </a:solidFill>
                <a:latin typeface="Calibri"/>
                <a:cs typeface="Calibri"/>
              </a:rPr>
              <a:t>szempontból</a:t>
            </a:r>
            <a:r>
              <a:rPr sz="1200" b="1" i="1" spc="130" dirty="0">
                <a:solidFill>
                  <a:srgbClr val="4F6128"/>
                </a:solidFill>
                <a:latin typeface="Calibri"/>
                <a:cs typeface="Calibri"/>
              </a:rPr>
              <a:t> </a:t>
            </a:r>
            <a:r>
              <a:rPr sz="1200" b="1" i="1" spc="5" dirty="0">
                <a:solidFill>
                  <a:srgbClr val="4F6128"/>
                </a:solidFill>
                <a:latin typeface="Calibri"/>
                <a:cs typeface="Calibri"/>
              </a:rPr>
              <a:t>fajgazdag</a:t>
            </a:r>
            <a:r>
              <a:rPr sz="1200" b="1" i="1" spc="130" dirty="0">
                <a:solidFill>
                  <a:srgbClr val="4F6128"/>
                </a:solidFill>
                <a:latin typeface="Calibri"/>
                <a:cs typeface="Calibri"/>
              </a:rPr>
              <a:t> </a:t>
            </a:r>
            <a:r>
              <a:rPr sz="1200" b="1" i="1" spc="-10" dirty="0">
                <a:solidFill>
                  <a:srgbClr val="4F6128"/>
                </a:solidFill>
                <a:latin typeface="Calibri"/>
                <a:cs typeface="Calibri"/>
              </a:rPr>
              <a:t>„szigetek”.</a:t>
            </a:r>
            <a:endParaRPr sz="1200">
              <a:solidFill>
                <a:prstClr val="black"/>
              </a:solidFill>
              <a:latin typeface="Calibri"/>
              <a:cs typeface="Calibri"/>
            </a:endParaRPr>
          </a:p>
          <a:p>
            <a:endParaRPr sz="1050">
              <a:solidFill>
                <a:prstClr val="black"/>
              </a:solidFill>
              <a:latin typeface="Calibri"/>
              <a:cs typeface="Calibri"/>
            </a:endParaRPr>
          </a:p>
          <a:p>
            <a:pPr marL="12700">
              <a:lnSpc>
                <a:spcPts val="1400"/>
              </a:lnSpc>
              <a:tabLst>
                <a:tab pos="741680" algn="l"/>
                <a:tab pos="1592580" algn="l"/>
                <a:tab pos="2755900" algn="l"/>
                <a:tab pos="3678554" algn="l"/>
                <a:tab pos="4504055" algn="l"/>
                <a:tab pos="5111750" algn="l"/>
              </a:tabLst>
            </a:pPr>
            <a:r>
              <a:rPr sz="1200" b="1" i="1" spc="5" dirty="0">
                <a:solidFill>
                  <a:srgbClr val="4F6128"/>
                </a:solidFill>
                <a:latin typeface="Calibri"/>
                <a:cs typeface="Calibri"/>
              </a:rPr>
              <a:t>Példának	kiválasztva	növény-beporzó	kapcsolatot,	</a:t>
            </a:r>
            <a:r>
              <a:rPr sz="1200" b="1" i="1" dirty="0">
                <a:solidFill>
                  <a:srgbClr val="4F6128"/>
                </a:solidFill>
                <a:latin typeface="Calibri"/>
                <a:cs typeface="Calibri"/>
              </a:rPr>
              <a:t>szeretnénk	</a:t>
            </a:r>
            <a:r>
              <a:rPr sz="1200" b="1" i="1" spc="5" dirty="0">
                <a:solidFill>
                  <a:srgbClr val="4F6128"/>
                </a:solidFill>
                <a:latin typeface="Calibri"/>
                <a:cs typeface="Calibri"/>
              </a:rPr>
              <a:t>néhány	</a:t>
            </a:r>
            <a:r>
              <a:rPr sz="1200" b="1" i="1" dirty="0">
                <a:solidFill>
                  <a:srgbClr val="4F6128"/>
                </a:solidFill>
                <a:latin typeface="Calibri"/>
                <a:cs typeface="Calibri"/>
              </a:rPr>
              <a:t>ízeltlábú</a:t>
            </a:r>
            <a:endParaRPr sz="1200">
              <a:solidFill>
                <a:prstClr val="black"/>
              </a:solidFill>
              <a:latin typeface="Calibri"/>
              <a:cs typeface="Calibri"/>
            </a:endParaRPr>
          </a:p>
          <a:p>
            <a:pPr marL="12700">
              <a:lnSpc>
                <a:spcPts val="1365"/>
              </a:lnSpc>
            </a:pPr>
            <a:r>
              <a:rPr sz="1200" b="1" i="1" spc="5" dirty="0">
                <a:solidFill>
                  <a:srgbClr val="4F6128"/>
                </a:solidFill>
                <a:latin typeface="Calibri"/>
                <a:cs typeface="Calibri"/>
              </a:rPr>
              <a:t>rovarcsoport szempontból megmutatni </a:t>
            </a:r>
            <a:r>
              <a:rPr sz="1200" b="1" i="1" spc="10" dirty="0">
                <a:solidFill>
                  <a:srgbClr val="4F6128"/>
                </a:solidFill>
                <a:latin typeface="Calibri"/>
                <a:cs typeface="Calibri"/>
              </a:rPr>
              <a:t>a </a:t>
            </a:r>
            <a:r>
              <a:rPr sz="1200" b="1" i="1" spc="5" dirty="0">
                <a:solidFill>
                  <a:srgbClr val="4F6128"/>
                </a:solidFill>
                <a:latin typeface="Calibri"/>
                <a:cs typeface="Calibri"/>
              </a:rPr>
              <a:t>botanikus </a:t>
            </a:r>
            <a:r>
              <a:rPr sz="1200" b="1" i="1" spc="-5" dirty="0">
                <a:solidFill>
                  <a:srgbClr val="4F6128"/>
                </a:solidFill>
                <a:latin typeface="Calibri"/>
                <a:cs typeface="Calibri"/>
              </a:rPr>
              <a:t>kertek </a:t>
            </a:r>
            <a:r>
              <a:rPr sz="1200" b="1" i="1" dirty="0">
                <a:solidFill>
                  <a:srgbClr val="4F6128"/>
                </a:solidFill>
                <a:latin typeface="Calibri"/>
                <a:cs typeface="Calibri"/>
              </a:rPr>
              <a:t>ezt </a:t>
            </a:r>
            <a:r>
              <a:rPr sz="1200" b="1" i="1" spc="10" dirty="0">
                <a:solidFill>
                  <a:srgbClr val="4F6128"/>
                </a:solidFill>
                <a:latin typeface="Calibri"/>
                <a:cs typeface="Calibri"/>
              </a:rPr>
              <a:t>a </a:t>
            </a:r>
            <a:r>
              <a:rPr sz="1200" b="1" i="1" dirty="0">
                <a:solidFill>
                  <a:srgbClr val="4F6128"/>
                </a:solidFill>
                <a:latin typeface="Calibri"/>
                <a:cs typeface="Calibri"/>
              </a:rPr>
              <a:t>tájökológiai</a:t>
            </a:r>
            <a:r>
              <a:rPr sz="1200" b="1" i="1" spc="30" dirty="0">
                <a:solidFill>
                  <a:srgbClr val="4F6128"/>
                </a:solidFill>
                <a:latin typeface="Calibri"/>
                <a:cs typeface="Calibri"/>
              </a:rPr>
              <a:t> </a:t>
            </a:r>
            <a:r>
              <a:rPr sz="1200" b="1" i="1" dirty="0">
                <a:solidFill>
                  <a:srgbClr val="4F6128"/>
                </a:solidFill>
                <a:latin typeface="Calibri"/>
                <a:cs typeface="Calibri"/>
              </a:rPr>
              <a:t>szerepét.</a:t>
            </a:r>
            <a:endParaRPr sz="1200">
              <a:solidFill>
                <a:prstClr val="black"/>
              </a:solidFill>
              <a:latin typeface="Calibri"/>
              <a:cs typeface="Calibri"/>
            </a:endParaRPr>
          </a:p>
          <a:p>
            <a:pPr marL="12700" marR="5715">
              <a:lnSpc>
                <a:spcPts val="1360"/>
              </a:lnSpc>
              <a:spcBef>
                <a:spcPts val="75"/>
              </a:spcBef>
            </a:pPr>
            <a:r>
              <a:rPr sz="1200" b="1" i="1" spc="10" dirty="0">
                <a:solidFill>
                  <a:srgbClr val="4F6128"/>
                </a:solidFill>
                <a:latin typeface="Calibri"/>
                <a:cs typeface="Calibri"/>
              </a:rPr>
              <a:t>A </a:t>
            </a:r>
            <a:r>
              <a:rPr sz="1200" b="1" i="1" dirty="0">
                <a:solidFill>
                  <a:srgbClr val="4F6128"/>
                </a:solidFill>
                <a:latin typeface="Calibri"/>
                <a:cs typeface="Calibri"/>
              </a:rPr>
              <a:t>röpképes </a:t>
            </a:r>
            <a:r>
              <a:rPr sz="1200" b="1" i="1" spc="5" dirty="0">
                <a:solidFill>
                  <a:srgbClr val="4F6128"/>
                </a:solidFill>
                <a:latin typeface="Calibri"/>
                <a:cs typeface="Calibri"/>
              </a:rPr>
              <a:t>beporzók </a:t>
            </a:r>
            <a:r>
              <a:rPr sz="1200" b="1" i="1" dirty="0">
                <a:solidFill>
                  <a:srgbClr val="4F6128"/>
                </a:solidFill>
                <a:latin typeface="Calibri"/>
                <a:cs typeface="Calibri"/>
              </a:rPr>
              <a:t>úgynevezett </a:t>
            </a:r>
            <a:r>
              <a:rPr sz="1200" b="1" i="1" spc="5" dirty="0">
                <a:solidFill>
                  <a:srgbClr val="4F6128"/>
                </a:solidFill>
                <a:latin typeface="Calibri"/>
                <a:cs typeface="Calibri"/>
              </a:rPr>
              <a:t>hasznos repülési sugárral </a:t>
            </a:r>
            <a:r>
              <a:rPr sz="1200" b="1" i="1" dirty="0">
                <a:solidFill>
                  <a:srgbClr val="4F6128"/>
                </a:solidFill>
                <a:latin typeface="Calibri"/>
                <a:cs typeface="Calibri"/>
              </a:rPr>
              <a:t>rendelkeznek, </a:t>
            </a:r>
            <a:r>
              <a:rPr sz="1200" b="1" i="1" spc="10" dirty="0">
                <a:solidFill>
                  <a:srgbClr val="4F6128"/>
                </a:solidFill>
                <a:latin typeface="Calibri"/>
                <a:cs typeface="Calibri"/>
              </a:rPr>
              <a:t>ami </a:t>
            </a:r>
            <a:r>
              <a:rPr sz="1200" b="1" i="1" spc="5" dirty="0">
                <a:solidFill>
                  <a:srgbClr val="4F6128"/>
                </a:solidFill>
                <a:latin typeface="Calibri"/>
                <a:cs typeface="Calibri"/>
              </a:rPr>
              <a:t>mutatja </a:t>
            </a:r>
            <a:r>
              <a:rPr sz="1200" b="1" i="1" spc="280" dirty="0">
                <a:solidFill>
                  <a:srgbClr val="4F6128"/>
                </a:solidFill>
                <a:latin typeface="Calibri"/>
                <a:cs typeface="Calibri"/>
              </a:rPr>
              <a:t> </a:t>
            </a:r>
            <a:r>
              <a:rPr sz="1200" b="1" i="1" dirty="0">
                <a:solidFill>
                  <a:srgbClr val="4F6128"/>
                </a:solidFill>
                <a:latin typeface="Calibri"/>
                <a:cs typeface="Calibri"/>
              </a:rPr>
              <a:t>mekkora terület képesek</a:t>
            </a:r>
            <a:r>
              <a:rPr sz="1200" b="1" i="1" spc="-20" dirty="0">
                <a:solidFill>
                  <a:srgbClr val="4F6128"/>
                </a:solidFill>
                <a:latin typeface="Calibri"/>
                <a:cs typeface="Calibri"/>
              </a:rPr>
              <a:t> </a:t>
            </a:r>
            <a:r>
              <a:rPr sz="1200" b="1" i="1" spc="5" dirty="0">
                <a:solidFill>
                  <a:srgbClr val="4F6128"/>
                </a:solidFill>
                <a:latin typeface="Calibri"/>
                <a:cs typeface="Calibri"/>
              </a:rPr>
              <a:t>bejárni.</a:t>
            </a:r>
            <a:endParaRPr sz="1200">
              <a:solidFill>
                <a:prstClr val="black"/>
              </a:solidFill>
              <a:latin typeface="Calibri"/>
              <a:cs typeface="Calibri"/>
            </a:endParaRPr>
          </a:p>
        </p:txBody>
      </p:sp>
      <p:grpSp>
        <p:nvGrpSpPr>
          <p:cNvPr id="143" name="object 143"/>
          <p:cNvGrpSpPr/>
          <p:nvPr/>
        </p:nvGrpSpPr>
        <p:grpSpPr>
          <a:xfrm>
            <a:off x="552181" y="15245244"/>
            <a:ext cx="5777865" cy="473075"/>
            <a:chOff x="126730" y="15245243"/>
            <a:chExt cx="5777865" cy="473075"/>
          </a:xfrm>
        </p:grpSpPr>
        <p:sp>
          <p:nvSpPr>
            <p:cNvPr id="144" name="object 144"/>
            <p:cNvSpPr/>
            <p:nvPr/>
          </p:nvSpPr>
          <p:spPr>
            <a:xfrm>
              <a:off x="132762" y="15251275"/>
              <a:ext cx="5765704" cy="460912"/>
            </a:xfrm>
            <a:prstGeom prst="rect">
              <a:avLst/>
            </a:prstGeom>
            <a:blipFill>
              <a:blip r:embed="rId64" cstate="print"/>
              <a:stretch>
                <a:fillRect/>
              </a:stretch>
            </a:blipFill>
          </p:spPr>
          <p:txBody>
            <a:bodyPr wrap="square" lIns="0" tIns="0" rIns="0" bIns="0" rtlCol="0"/>
            <a:lstStyle/>
            <a:p>
              <a:endParaRPr>
                <a:solidFill>
                  <a:prstClr val="black"/>
                </a:solidFill>
                <a:latin typeface="Calibri"/>
              </a:endParaRPr>
            </a:p>
          </p:txBody>
        </p:sp>
        <p:sp>
          <p:nvSpPr>
            <p:cNvPr id="145" name="object 145"/>
            <p:cNvSpPr/>
            <p:nvPr/>
          </p:nvSpPr>
          <p:spPr>
            <a:xfrm>
              <a:off x="132762" y="15251275"/>
              <a:ext cx="5765800" cy="461009"/>
            </a:xfrm>
            <a:custGeom>
              <a:avLst/>
              <a:gdLst/>
              <a:ahLst/>
              <a:cxnLst/>
              <a:rect l="l" t="t" r="r" b="b"/>
              <a:pathLst>
                <a:path w="5765800" h="461009">
                  <a:moveTo>
                    <a:pt x="0" y="76818"/>
                  </a:moveTo>
                  <a:lnTo>
                    <a:pt x="6037" y="46926"/>
                  </a:lnTo>
                  <a:lnTo>
                    <a:pt x="22500" y="22507"/>
                  </a:lnTo>
                  <a:lnTo>
                    <a:pt x="46918" y="6039"/>
                  </a:lnTo>
                  <a:lnTo>
                    <a:pt x="76818" y="0"/>
                  </a:lnTo>
                  <a:lnTo>
                    <a:pt x="5688885" y="0"/>
                  </a:lnTo>
                  <a:lnTo>
                    <a:pt x="5718778" y="6039"/>
                  </a:lnTo>
                  <a:lnTo>
                    <a:pt x="5743196" y="22507"/>
                  </a:lnTo>
                  <a:lnTo>
                    <a:pt x="5759664" y="46926"/>
                  </a:lnTo>
                  <a:lnTo>
                    <a:pt x="5765704" y="76818"/>
                  </a:lnTo>
                  <a:lnTo>
                    <a:pt x="5765704" y="384093"/>
                  </a:lnTo>
                  <a:lnTo>
                    <a:pt x="5759664" y="413986"/>
                  </a:lnTo>
                  <a:lnTo>
                    <a:pt x="5743196" y="438405"/>
                  </a:lnTo>
                  <a:lnTo>
                    <a:pt x="5718778" y="454873"/>
                  </a:lnTo>
                  <a:lnTo>
                    <a:pt x="5688885" y="460912"/>
                  </a:lnTo>
                  <a:lnTo>
                    <a:pt x="76818" y="460912"/>
                  </a:lnTo>
                  <a:lnTo>
                    <a:pt x="46918" y="454873"/>
                  </a:lnTo>
                  <a:lnTo>
                    <a:pt x="22500" y="438405"/>
                  </a:lnTo>
                  <a:lnTo>
                    <a:pt x="6037" y="413986"/>
                  </a:lnTo>
                  <a:lnTo>
                    <a:pt x="0" y="384093"/>
                  </a:lnTo>
                  <a:lnTo>
                    <a:pt x="0" y="76818"/>
                  </a:lnTo>
                  <a:close/>
                </a:path>
              </a:pathLst>
            </a:custGeom>
            <a:ln w="11928">
              <a:solidFill>
                <a:srgbClr val="4F6128"/>
              </a:solidFill>
            </a:ln>
          </p:spPr>
          <p:txBody>
            <a:bodyPr wrap="square" lIns="0" tIns="0" rIns="0" bIns="0" rtlCol="0"/>
            <a:lstStyle/>
            <a:p>
              <a:endParaRPr>
                <a:solidFill>
                  <a:prstClr val="black"/>
                </a:solidFill>
                <a:latin typeface="Calibri"/>
              </a:endParaRPr>
            </a:p>
          </p:txBody>
        </p:sp>
        <p:sp>
          <p:nvSpPr>
            <p:cNvPr id="146" name="object 146"/>
            <p:cNvSpPr/>
            <p:nvPr/>
          </p:nvSpPr>
          <p:spPr>
            <a:xfrm>
              <a:off x="528904" y="15295291"/>
              <a:ext cx="4968768" cy="421191"/>
            </a:xfrm>
            <a:prstGeom prst="rect">
              <a:avLst/>
            </a:prstGeom>
            <a:blipFill>
              <a:blip r:embed="rId65" cstate="print"/>
              <a:stretch>
                <a:fillRect/>
              </a:stretch>
            </a:blipFill>
          </p:spPr>
          <p:txBody>
            <a:bodyPr wrap="square" lIns="0" tIns="0" rIns="0" bIns="0" rtlCol="0"/>
            <a:lstStyle/>
            <a:p>
              <a:endParaRPr>
                <a:solidFill>
                  <a:prstClr val="black"/>
                </a:solidFill>
                <a:latin typeface="Calibri"/>
              </a:endParaRPr>
            </a:p>
          </p:txBody>
        </p:sp>
      </p:grpSp>
      <p:sp>
        <p:nvSpPr>
          <p:cNvPr id="147" name="object 147"/>
          <p:cNvSpPr txBox="1"/>
          <p:nvPr/>
        </p:nvSpPr>
        <p:spPr>
          <a:xfrm>
            <a:off x="1059865" y="15331676"/>
            <a:ext cx="4747895" cy="244298"/>
          </a:xfrm>
          <a:prstGeom prst="rect">
            <a:avLst/>
          </a:prstGeom>
        </p:spPr>
        <p:txBody>
          <a:bodyPr vert="horz" wrap="square" lIns="0" tIns="13335" rIns="0" bIns="0" rtlCol="0">
            <a:spAutoFit/>
          </a:bodyPr>
          <a:lstStyle/>
          <a:p>
            <a:pPr marL="12700">
              <a:spcBef>
                <a:spcPts val="105"/>
              </a:spcBef>
            </a:pPr>
            <a:r>
              <a:rPr sz="1500" b="1" spc="-15" dirty="0">
                <a:solidFill>
                  <a:srgbClr val="202911"/>
                </a:solidFill>
                <a:latin typeface="Calibri"/>
                <a:cs typeface="Calibri"/>
              </a:rPr>
              <a:t>Városi </a:t>
            </a:r>
            <a:r>
              <a:rPr sz="1500" b="1" spc="-5" dirty="0">
                <a:solidFill>
                  <a:srgbClr val="202911"/>
                </a:solidFill>
                <a:latin typeface="Calibri"/>
                <a:cs typeface="Calibri"/>
              </a:rPr>
              <a:t>biodiverzitás támogatása </a:t>
            </a:r>
            <a:r>
              <a:rPr sz="1500" b="1" dirty="0">
                <a:solidFill>
                  <a:srgbClr val="202911"/>
                </a:solidFill>
                <a:latin typeface="Calibri"/>
                <a:cs typeface="Calibri"/>
              </a:rPr>
              <a:t>a </a:t>
            </a:r>
            <a:r>
              <a:rPr sz="1500" b="1" spc="-5" dirty="0">
                <a:solidFill>
                  <a:srgbClr val="202911"/>
                </a:solidFill>
                <a:latin typeface="Calibri"/>
                <a:cs typeface="Calibri"/>
              </a:rPr>
              <a:t>beporzó </a:t>
            </a:r>
            <a:r>
              <a:rPr sz="1500" b="1" spc="-10" dirty="0">
                <a:solidFill>
                  <a:srgbClr val="202911"/>
                </a:solidFill>
                <a:latin typeface="Calibri"/>
                <a:cs typeface="Calibri"/>
              </a:rPr>
              <a:t>rovarok</a:t>
            </a:r>
            <a:r>
              <a:rPr sz="1500" b="1" spc="-35" dirty="0">
                <a:solidFill>
                  <a:srgbClr val="202911"/>
                </a:solidFill>
                <a:latin typeface="Calibri"/>
                <a:cs typeface="Calibri"/>
              </a:rPr>
              <a:t> </a:t>
            </a:r>
            <a:r>
              <a:rPr sz="1500" b="1" dirty="0">
                <a:solidFill>
                  <a:srgbClr val="202911"/>
                </a:solidFill>
                <a:latin typeface="Calibri"/>
                <a:cs typeface="Calibri"/>
              </a:rPr>
              <a:t>példáján</a:t>
            </a:r>
            <a:endParaRPr sz="1500">
              <a:solidFill>
                <a:prstClr val="black"/>
              </a:solidFill>
              <a:latin typeface="Calibri"/>
              <a:cs typeface="Calibri"/>
            </a:endParaRPr>
          </a:p>
        </p:txBody>
      </p:sp>
      <p:grpSp>
        <p:nvGrpSpPr>
          <p:cNvPr id="148" name="object 148"/>
          <p:cNvGrpSpPr/>
          <p:nvPr/>
        </p:nvGrpSpPr>
        <p:grpSpPr>
          <a:xfrm>
            <a:off x="10531178" y="15228014"/>
            <a:ext cx="3952875" cy="2543810"/>
            <a:chOff x="10105727" y="15228014"/>
            <a:chExt cx="3952875" cy="2543810"/>
          </a:xfrm>
        </p:grpSpPr>
        <p:sp>
          <p:nvSpPr>
            <p:cNvPr id="149" name="object 149"/>
            <p:cNvSpPr/>
            <p:nvPr/>
          </p:nvSpPr>
          <p:spPr>
            <a:xfrm>
              <a:off x="10105727" y="15228014"/>
              <a:ext cx="3952828" cy="2543608"/>
            </a:xfrm>
            <a:prstGeom prst="rect">
              <a:avLst/>
            </a:prstGeom>
            <a:blipFill>
              <a:blip r:embed="rId66" cstate="print"/>
              <a:stretch>
                <a:fillRect/>
              </a:stretch>
            </a:blipFill>
          </p:spPr>
          <p:txBody>
            <a:bodyPr wrap="square" lIns="0" tIns="0" rIns="0" bIns="0" rtlCol="0"/>
            <a:lstStyle/>
            <a:p>
              <a:endParaRPr>
                <a:solidFill>
                  <a:prstClr val="black"/>
                </a:solidFill>
                <a:latin typeface="Calibri"/>
              </a:endParaRPr>
            </a:p>
          </p:txBody>
        </p:sp>
        <p:sp>
          <p:nvSpPr>
            <p:cNvPr id="150" name="object 150"/>
            <p:cNvSpPr/>
            <p:nvPr/>
          </p:nvSpPr>
          <p:spPr>
            <a:xfrm>
              <a:off x="12484724" y="15327497"/>
              <a:ext cx="1563453" cy="318130"/>
            </a:xfrm>
            <a:prstGeom prst="rect">
              <a:avLst/>
            </a:prstGeom>
            <a:blipFill>
              <a:blip r:embed="rId67" cstate="print"/>
              <a:stretch>
                <a:fillRect/>
              </a:stretch>
            </a:blipFill>
          </p:spPr>
          <p:txBody>
            <a:bodyPr wrap="square" lIns="0" tIns="0" rIns="0" bIns="0" rtlCol="0"/>
            <a:lstStyle/>
            <a:p>
              <a:endParaRPr>
                <a:solidFill>
                  <a:prstClr val="black"/>
                </a:solidFill>
                <a:latin typeface="Calibri"/>
              </a:endParaRPr>
            </a:p>
          </p:txBody>
        </p:sp>
      </p:grpSp>
      <p:sp>
        <p:nvSpPr>
          <p:cNvPr id="151" name="object 151"/>
          <p:cNvSpPr txBox="1"/>
          <p:nvPr/>
        </p:nvSpPr>
        <p:spPr>
          <a:xfrm>
            <a:off x="12987533" y="15358158"/>
            <a:ext cx="1397000" cy="185307"/>
          </a:xfrm>
          <a:prstGeom prst="rect">
            <a:avLst/>
          </a:prstGeom>
        </p:spPr>
        <p:txBody>
          <a:bodyPr vert="horz" wrap="square" lIns="0" tIns="15875" rIns="0" bIns="0" rtlCol="0">
            <a:spAutoFit/>
          </a:bodyPr>
          <a:lstStyle/>
          <a:p>
            <a:pPr marL="12700">
              <a:spcBef>
                <a:spcPts val="125"/>
              </a:spcBef>
            </a:pPr>
            <a:r>
              <a:rPr sz="1100" b="1" spc="15" dirty="0">
                <a:solidFill>
                  <a:srgbClr val="4F6128"/>
                </a:solidFill>
                <a:latin typeface="Segoe UI"/>
                <a:cs typeface="Segoe UI"/>
              </a:rPr>
              <a:t>EKKE Botanikus</a:t>
            </a:r>
            <a:r>
              <a:rPr sz="1100" b="1" spc="-25" dirty="0">
                <a:solidFill>
                  <a:srgbClr val="4F6128"/>
                </a:solidFill>
                <a:latin typeface="Segoe UI"/>
                <a:cs typeface="Segoe UI"/>
              </a:rPr>
              <a:t> </a:t>
            </a:r>
            <a:r>
              <a:rPr sz="1100" b="1" spc="15" dirty="0">
                <a:solidFill>
                  <a:srgbClr val="4F6128"/>
                </a:solidFill>
                <a:latin typeface="Segoe UI"/>
                <a:cs typeface="Segoe UI"/>
              </a:rPr>
              <a:t>kert</a:t>
            </a:r>
            <a:endParaRPr sz="1100">
              <a:solidFill>
                <a:prstClr val="black"/>
              </a:solidFill>
              <a:latin typeface="Segoe UI"/>
              <a:cs typeface="Segoe UI"/>
            </a:endParaRPr>
          </a:p>
        </p:txBody>
      </p:sp>
      <p:grpSp>
        <p:nvGrpSpPr>
          <p:cNvPr id="152" name="object 152"/>
          <p:cNvGrpSpPr/>
          <p:nvPr/>
        </p:nvGrpSpPr>
        <p:grpSpPr>
          <a:xfrm>
            <a:off x="6465268" y="15247339"/>
            <a:ext cx="3917950" cy="2529840"/>
            <a:chOff x="6039818" y="15247339"/>
            <a:chExt cx="3917950" cy="2529840"/>
          </a:xfrm>
        </p:grpSpPr>
        <p:sp>
          <p:nvSpPr>
            <p:cNvPr id="153" name="object 153"/>
            <p:cNvSpPr/>
            <p:nvPr/>
          </p:nvSpPr>
          <p:spPr>
            <a:xfrm>
              <a:off x="6039818" y="15247339"/>
              <a:ext cx="3917758" cy="2529294"/>
            </a:xfrm>
            <a:prstGeom prst="rect">
              <a:avLst/>
            </a:prstGeom>
            <a:blipFill>
              <a:blip r:embed="rId68" cstate="print"/>
              <a:stretch>
                <a:fillRect/>
              </a:stretch>
            </a:blipFill>
          </p:spPr>
          <p:txBody>
            <a:bodyPr wrap="square" lIns="0" tIns="0" rIns="0" bIns="0" rtlCol="0"/>
            <a:lstStyle/>
            <a:p>
              <a:endParaRPr>
                <a:solidFill>
                  <a:prstClr val="black"/>
                </a:solidFill>
                <a:latin typeface="Calibri"/>
              </a:endParaRPr>
            </a:p>
          </p:txBody>
        </p:sp>
        <p:sp>
          <p:nvSpPr>
            <p:cNvPr id="154" name="object 154"/>
            <p:cNvSpPr/>
            <p:nvPr/>
          </p:nvSpPr>
          <p:spPr>
            <a:xfrm>
              <a:off x="9003545" y="15368292"/>
              <a:ext cx="825500" cy="217170"/>
            </a:xfrm>
            <a:custGeom>
              <a:avLst/>
              <a:gdLst/>
              <a:ahLst/>
              <a:cxnLst/>
              <a:rect l="l" t="t" r="r" b="b"/>
              <a:pathLst>
                <a:path w="825500" h="217169">
                  <a:moveTo>
                    <a:pt x="825205" y="0"/>
                  </a:moveTo>
                  <a:lnTo>
                    <a:pt x="0" y="0"/>
                  </a:lnTo>
                  <a:lnTo>
                    <a:pt x="0" y="216858"/>
                  </a:lnTo>
                  <a:lnTo>
                    <a:pt x="825205" y="216858"/>
                  </a:lnTo>
                  <a:lnTo>
                    <a:pt x="825205" y="0"/>
                  </a:lnTo>
                  <a:close/>
                </a:path>
              </a:pathLst>
            </a:custGeom>
            <a:solidFill>
              <a:srgbClr val="FFFFFF">
                <a:alpha val="67842"/>
              </a:srgbClr>
            </a:solidFill>
          </p:spPr>
          <p:txBody>
            <a:bodyPr wrap="square" lIns="0" tIns="0" rIns="0" bIns="0" rtlCol="0"/>
            <a:lstStyle/>
            <a:p>
              <a:endParaRPr>
                <a:solidFill>
                  <a:prstClr val="black"/>
                </a:solidFill>
                <a:latin typeface="Calibri"/>
              </a:endParaRPr>
            </a:p>
          </p:txBody>
        </p:sp>
        <p:sp>
          <p:nvSpPr>
            <p:cNvPr id="155" name="object 155"/>
            <p:cNvSpPr/>
            <p:nvPr/>
          </p:nvSpPr>
          <p:spPr>
            <a:xfrm>
              <a:off x="8970622" y="15343243"/>
              <a:ext cx="915026" cy="318130"/>
            </a:xfrm>
            <a:prstGeom prst="rect">
              <a:avLst/>
            </a:prstGeom>
            <a:blipFill>
              <a:blip r:embed="rId69" cstate="print"/>
              <a:stretch>
                <a:fillRect/>
              </a:stretch>
            </a:blipFill>
          </p:spPr>
          <p:txBody>
            <a:bodyPr wrap="square" lIns="0" tIns="0" rIns="0" bIns="0" rtlCol="0"/>
            <a:lstStyle/>
            <a:p>
              <a:endParaRPr>
                <a:solidFill>
                  <a:prstClr val="black"/>
                </a:solidFill>
                <a:latin typeface="Calibri"/>
              </a:endParaRPr>
            </a:p>
          </p:txBody>
        </p:sp>
      </p:grpSp>
      <p:sp>
        <p:nvSpPr>
          <p:cNvPr id="156" name="object 156"/>
          <p:cNvSpPr txBox="1"/>
          <p:nvPr/>
        </p:nvSpPr>
        <p:spPr>
          <a:xfrm>
            <a:off x="9472835" y="15374202"/>
            <a:ext cx="749300" cy="185307"/>
          </a:xfrm>
          <a:prstGeom prst="rect">
            <a:avLst/>
          </a:prstGeom>
        </p:spPr>
        <p:txBody>
          <a:bodyPr vert="horz" wrap="square" lIns="0" tIns="15875" rIns="0" bIns="0" rtlCol="0">
            <a:spAutoFit/>
          </a:bodyPr>
          <a:lstStyle/>
          <a:p>
            <a:pPr marL="12700">
              <a:spcBef>
                <a:spcPts val="125"/>
              </a:spcBef>
            </a:pPr>
            <a:r>
              <a:rPr sz="1100" b="1" spc="15" dirty="0">
                <a:solidFill>
                  <a:srgbClr val="4F6128"/>
                </a:solidFill>
                <a:latin typeface="Segoe UI"/>
                <a:cs typeface="Segoe UI"/>
              </a:rPr>
              <a:t>Fü</a:t>
            </a:r>
            <a:r>
              <a:rPr sz="1100" b="1" dirty="0">
                <a:solidFill>
                  <a:srgbClr val="4F6128"/>
                </a:solidFill>
                <a:latin typeface="Segoe UI"/>
                <a:cs typeface="Segoe UI"/>
              </a:rPr>
              <a:t>v</a:t>
            </a:r>
            <a:r>
              <a:rPr sz="1100" b="1" spc="10" dirty="0">
                <a:solidFill>
                  <a:srgbClr val="4F6128"/>
                </a:solidFill>
                <a:latin typeface="Segoe UI"/>
                <a:cs typeface="Segoe UI"/>
              </a:rPr>
              <a:t>és</a:t>
            </a:r>
            <a:r>
              <a:rPr sz="1100" b="1" spc="15" dirty="0">
                <a:solidFill>
                  <a:srgbClr val="4F6128"/>
                </a:solidFill>
                <a:latin typeface="Segoe UI"/>
                <a:cs typeface="Segoe UI"/>
              </a:rPr>
              <a:t>z</a:t>
            </a:r>
            <a:r>
              <a:rPr sz="1100" b="1" dirty="0">
                <a:solidFill>
                  <a:srgbClr val="4F6128"/>
                </a:solidFill>
                <a:latin typeface="Segoe UI"/>
                <a:cs typeface="Segoe UI"/>
              </a:rPr>
              <a:t>k</a:t>
            </a:r>
            <a:r>
              <a:rPr sz="1100" b="1" spc="10" dirty="0">
                <a:solidFill>
                  <a:srgbClr val="4F6128"/>
                </a:solidFill>
                <a:latin typeface="Segoe UI"/>
                <a:cs typeface="Segoe UI"/>
              </a:rPr>
              <a:t>e</a:t>
            </a:r>
            <a:r>
              <a:rPr sz="1100" b="1" spc="50" dirty="0">
                <a:solidFill>
                  <a:srgbClr val="4F6128"/>
                </a:solidFill>
                <a:latin typeface="Segoe UI"/>
                <a:cs typeface="Segoe UI"/>
              </a:rPr>
              <a:t>r</a:t>
            </a:r>
            <a:r>
              <a:rPr sz="1100" b="1" spc="10" dirty="0">
                <a:solidFill>
                  <a:srgbClr val="4F6128"/>
                </a:solidFill>
                <a:latin typeface="Segoe UI"/>
                <a:cs typeface="Segoe UI"/>
              </a:rPr>
              <a:t>t</a:t>
            </a:r>
            <a:endParaRPr sz="1100">
              <a:solidFill>
                <a:prstClr val="black"/>
              </a:solidFill>
              <a:latin typeface="Segoe UI"/>
              <a:cs typeface="Segoe UI"/>
            </a:endParaRPr>
          </a:p>
        </p:txBody>
      </p:sp>
      <p:grpSp>
        <p:nvGrpSpPr>
          <p:cNvPr id="157" name="object 157"/>
          <p:cNvGrpSpPr/>
          <p:nvPr/>
        </p:nvGrpSpPr>
        <p:grpSpPr>
          <a:xfrm>
            <a:off x="9586244" y="17424506"/>
            <a:ext cx="4913630" cy="341630"/>
            <a:chOff x="9160794" y="17424506"/>
            <a:chExt cx="4913630" cy="341630"/>
          </a:xfrm>
        </p:grpSpPr>
        <p:sp>
          <p:nvSpPr>
            <p:cNvPr id="158" name="object 158"/>
            <p:cNvSpPr/>
            <p:nvPr/>
          </p:nvSpPr>
          <p:spPr>
            <a:xfrm>
              <a:off x="9178891" y="17725817"/>
              <a:ext cx="4877435" cy="22225"/>
            </a:xfrm>
            <a:custGeom>
              <a:avLst/>
              <a:gdLst/>
              <a:ahLst/>
              <a:cxnLst/>
              <a:rect l="l" t="t" r="r" b="b"/>
              <a:pathLst>
                <a:path w="4877434" h="22225">
                  <a:moveTo>
                    <a:pt x="0" y="22186"/>
                  </a:moveTo>
                  <a:lnTo>
                    <a:pt x="762581" y="22186"/>
                  </a:lnTo>
                </a:path>
                <a:path w="4877434" h="22225">
                  <a:moveTo>
                    <a:pt x="4078076" y="0"/>
                  </a:moveTo>
                  <a:lnTo>
                    <a:pt x="4876920" y="0"/>
                  </a:lnTo>
                </a:path>
              </a:pathLst>
            </a:custGeom>
            <a:ln w="35785">
              <a:solidFill>
                <a:srgbClr val="FFFFFF"/>
              </a:solidFill>
            </a:ln>
          </p:spPr>
          <p:txBody>
            <a:bodyPr wrap="square" lIns="0" tIns="0" rIns="0" bIns="0" rtlCol="0"/>
            <a:lstStyle/>
            <a:p>
              <a:endParaRPr>
                <a:solidFill>
                  <a:prstClr val="black"/>
                </a:solidFill>
                <a:latin typeface="Calibri"/>
              </a:endParaRPr>
            </a:p>
          </p:txBody>
        </p:sp>
        <p:sp>
          <p:nvSpPr>
            <p:cNvPr id="159" name="object 159"/>
            <p:cNvSpPr/>
            <p:nvPr/>
          </p:nvSpPr>
          <p:spPr>
            <a:xfrm>
              <a:off x="9281237" y="17424506"/>
              <a:ext cx="524968" cy="318130"/>
            </a:xfrm>
            <a:prstGeom prst="rect">
              <a:avLst/>
            </a:prstGeom>
            <a:blipFill>
              <a:blip r:embed="rId70" cstate="print"/>
              <a:stretch>
                <a:fillRect/>
              </a:stretch>
            </a:blipFill>
          </p:spPr>
          <p:txBody>
            <a:bodyPr wrap="square" lIns="0" tIns="0" rIns="0" bIns="0" rtlCol="0"/>
            <a:lstStyle/>
            <a:p>
              <a:endParaRPr>
                <a:solidFill>
                  <a:prstClr val="black"/>
                </a:solidFill>
                <a:latin typeface="Calibri"/>
              </a:endParaRPr>
            </a:p>
          </p:txBody>
        </p:sp>
      </p:grpSp>
      <p:sp>
        <p:nvSpPr>
          <p:cNvPr id="160" name="object 160"/>
          <p:cNvSpPr txBox="1"/>
          <p:nvPr/>
        </p:nvSpPr>
        <p:spPr>
          <a:xfrm>
            <a:off x="9783450" y="17455347"/>
            <a:ext cx="360680" cy="185307"/>
          </a:xfrm>
          <a:prstGeom prst="rect">
            <a:avLst/>
          </a:prstGeom>
        </p:spPr>
        <p:txBody>
          <a:bodyPr vert="horz" wrap="square" lIns="0" tIns="15875" rIns="0" bIns="0" rtlCol="0">
            <a:spAutoFit/>
          </a:bodyPr>
          <a:lstStyle/>
          <a:p>
            <a:pPr marL="12700">
              <a:spcBef>
                <a:spcPts val="125"/>
              </a:spcBef>
            </a:pPr>
            <a:r>
              <a:rPr sz="1100" b="1" spc="15" dirty="0">
                <a:solidFill>
                  <a:srgbClr val="FFFFFF"/>
                </a:solidFill>
                <a:latin typeface="Segoe UI"/>
                <a:cs typeface="Segoe UI"/>
              </a:rPr>
              <a:t>1</a:t>
            </a:r>
            <a:r>
              <a:rPr sz="1100" b="1" spc="-60" dirty="0">
                <a:solidFill>
                  <a:srgbClr val="FFFFFF"/>
                </a:solidFill>
                <a:latin typeface="Segoe UI"/>
                <a:cs typeface="Segoe UI"/>
              </a:rPr>
              <a:t> </a:t>
            </a:r>
            <a:r>
              <a:rPr sz="1100" b="1" spc="20" dirty="0">
                <a:solidFill>
                  <a:srgbClr val="FFFFFF"/>
                </a:solidFill>
                <a:latin typeface="Segoe UI"/>
                <a:cs typeface="Segoe UI"/>
              </a:rPr>
              <a:t>km</a:t>
            </a:r>
            <a:endParaRPr sz="1100">
              <a:solidFill>
                <a:prstClr val="black"/>
              </a:solidFill>
              <a:latin typeface="Segoe UI"/>
              <a:cs typeface="Segoe UI"/>
            </a:endParaRPr>
          </a:p>
        </p:txBody>
      </p:sp>
      <p:sp>
        <p:nvSpPr>
          <p:cNvPr id="161" name="object 161"/>
          <p:cNvSpPr/>
          <p:nvPr/>
        </p:nvSpPr>
        <p:spPr>
          <a:xfrm>
            <a:off x="13893550" y="17444547"/>
            <a:ext cx="524968" cy="318130"/>
          </a:xfrm>
          <a:prstGeom prst="rect">
            <a:avLst/>
          </a:prstGeom>
          <a:blipFill>
            <a:blip r:embed="rId71" cstate="print"/>
            <a:stretch>
              <a:fillRect/>
            </a:stretch>
          </a:blipFill>
        </p:spPr>
        <p:txBody>
          <a:bodyPr wrap="square" lIns="0" tIns="0" rIns="0" bIns="0" rtlCol="0"/>
          <a:lstStyle/>
          <a:p>
            <a:endParaRPr>
              <a:solidFill>
                <a:prstClr val="black"/>
              </a:solidFill>
              <a:latin typeface="Calibri"/>
            </a:endParaRPr>
          </a:p>
        </p:txBody>
      </p:sp>
      <p:sp>
        <p:nvSpPr>
          <p:cNvPr id="162" name="object 162"/>
          <p:cNvSpPr txBox="1"/>
          <p:nvPr/>
        </p:nvSpPr>
        <p:spPr>
          <a:xfrm>
            <a:off x="13971029" y="17474909"/>
            <a:ext cx="360680" cy="185307"/>
          </a:xfrm>
          <a:prstGeom prst="rect">
            <a:avLst/>
          </a:prstGeom>
        </p:spPr>
        <p:txBody>
          <a:bodyPr vert="horz" wrap="square" lIns="0" tIns="15875" rIns="0" bIns="0" rtlCol="0">
            <a:spAutoFit/>
          </a:bodyPr>
          <a:lstStyle/>
          <a:p>
            <a:pPr marL="12700">
              <a:spcBef>
                <a:spcPts val="125"/>
              </a:spcBef>
            </a:pPr>
            <a:r>
              <a:rPr sz="1100" b="1" spc="15" dirty="0">
                <a:solidFill>
                  <a:srgbClr val="FFFFFF"/>
                </a:solidFill>
                <a:latin typeface="Segoe UI"/>
                <a:cs typeface="Segoe UI"/>
              </a:rPr>
              <a:t>1</a:t>
            </a:r>
            <a:r>
              <a:rPr sz="1100" b="1" spc="-60" dirty="0">
                <a:solidFill>
                  <a:srgbClr val="FFFFFF"/>
                </a:solidFill>
                <a:latin typeface="Segoe UI"/>
                <a:cs typeface="Segoe UI"/>
              </a:rPr>
              <a:t> </a:t>
            </a:r>
            <a:r>
              <a:rPr sz="1100" b="1" spc="20" dirty="0">
                <a:solidFill>
                  <a:srgbClr val="FFFFFF"/>
                </a:solidFill>
                <a:latin typeface="Segoe UI"/>
                <a:cs typeface="Segoe UI"/>
              </a:rPr>
              <a:t>km</a:t>
            </a:r>
            <a:endParaRPr sz="1100">
              <a:solidFill>
                <a:prstClr val="black"/>
              </a:solidFill>
              <a:latin typeface="Segoe UI"/>
              <a:cs typeface="Segoe UI"/>
            </a:endParaRPr>
          </a:p>
        </p:txBody>
      </p:sp>
      <p:grpSp>
        <p:nvGrpSpPr>
          <p:cNvPr id="163" name="object 163"/>
          <p:cNvGrpSpPr/>
          <p:nvPr/>
        </p:nvGrpSpPr>
        <p:grpSpPr>
          <a:xfrm>
            <a:off x="6462039" y="17829080"/>
            <a:ext cx="8005445" cy="711200"/>
            <a:chOff x="6036588" y="17829080"/>
            <a:chExt cx="8005445" cy="711200"/>
          </a:xfrm>
        </p:grpSpPr>
        <p:sp>
          <p:nvSpPr>
            <p:cNvPr id="164" name="object 164"/>
            <p:cNvSpPr/>
            <p:nvPr/>
          </p:nvSpPr>
          <p:spPr>
            <a:xfrm>
              <a:off x="6042621" y="17835113"/>
              <a:ext cx="1890395" cy="398145"/>
            </a:xfrm>
            <a:custGeom>
              <a:avLst/>
              <a:gdLst/>
              <a:ahLst/>
              <a:cxnLst/>
              <a:rect l="l" t="t" r="r" b="b"/>
              <a:pathLst>
                <a:path w="1890395" h="398144">
                  <a:moveTo>
                    <a:pt x="1890350" y="0"/>
                  </a:moveTo>
                  <a:lnTo>
                    <a:pt x="0" y="0"/>
                  </a:lnTo>
                  <a:lnTo>
                    <a:pt x="0" y="397602"/>
                  </a:lnTo>
                  <a:lnTo>
                    <a:pt x="1890350" y="397602"/>
                  </a:lnTo>
                  <a:lnTo>
                    <a:pt x="1890350" y="0"/>
                  </a:lnTo>
                  <a:close/>
                </a:path>
              </a:pathLst>
            </a:custGeom>
            <a:solidFill>
              <a:srgbClr val="FFFF00"/>
            </a:solidFill>
          </p:spPr>
          <p:txBody>
            <a:bodyPr wrap="square" lIns="0" tIns="0" rIns="0" bIns="0" rtlCol="0"/>
            <a:lstStyle/>
            <a:p>
              <a:endParaRPr>
                <a:solidFill>
                  <a:prstClr val="black"/>
                </a:solidFill>
                <a:latin typeface="Calibri"/>
              </a:endParaRPr>
            </a:p>
          </p:txBody>
        </p:sp>
        <p:sp>
          <p:nvSpPr>
            <p:cNvPr id="165" name="object 165"/>
            <p:cNvSpPr/>
            <p:nvPr/>
          </p:nvSpPr>
          <p:spPr>
            <a:xfrm>
              <a:off x="6042621" y="17835113"/>
              <a:ext cx="1890395" cy="398145"/>
            </a:xfrm>
            <a:custGeom>
              <a:avLst/>
              <a:gdLst/>
              <a:ahLst/>
              <a:cxnLst/>
              <a:rect l="l" t="t" r="r" b="b"/>
              <a:pathLst>
                <a:path w="1890395" h="398144">
                  <a:moveTo>
                    <a:pt x="0" y="397602"/>
                  </a:moveTo>
                  <a:lnTo>
                    <a:pt x="1890350" y="397602"/>
                  </a:lnTo>
                  <a:lnTo>
                    <a:pt x="1890350" y="0"/>
                  </a:lnTo>
                  <a:lnTo>
                    <a:pt x="0" y="0"/>
                  </a:lnTo>
                  <a:lnTo>
                    <a:pt x="0" y="397602"/>
                  </a:lnTo>
                  <a:close/>
                </a:path>
              </a:pathLst>
            </a:custGeom>
            <a:ln w="11928">
              <a:solidFill>
                <a:srgbClr val="000000"/>
              </a:solidFill>
            </a:ln>
          </p:spPr>
          <p:txBody>
            <a:bodyPr wrap="square" lIns="0" tIns="0" rIns="0" bIns="0" rtlCol="0"/>
            <a:lstStyle/>
            <a:p>
              <a:endParaRPr>
                <a:solidFill>
                  <a:prstClr val="black"/>
                </a:solidFill>
                <a:latin typeface="Calibri"/>
              </a:endParaRPr>
            </a:p>
          </p:txBody>
        </p:sp>
        <p:sp>
          <p:nvSpPr>
            <p:cNvPr id="166" name="object 166"/>
            <p:cNvSpPr/>
            <p:nvPr/>
          </p:nvSpPr>
          <p:spPr>
            <a:xfrm>
              <a:off x="8008598" y="17835113"/>
              <a:ext cx="1957705" cy="398145"/>
            </a:xfrm>
            <a:custGeom>
              <a:avLst/>
              <a:gdLst/>
              <a:ahLst/>
              <a:cxnLst/>
              <a:rect l="l" t="t" r="r" b="b"/>
              <a:pathLst>
                <a:path w="1957704" h="398144">
                  <a:moveTo>
                    <a:pt x="1957686" y="0"/>
                  </a:moveTo>
                  <a:lnTo>
                    <a:pt x="0" y="0"/>
                  </a:lnTo>
                  <a:lnTo>
                    <a:pt x="0" y="397602"/>
                  </a:lnTo>
                  <a:lnTo>
                    <a:pt x="1957686" y="397602"/>
                  </a:lnTo>
                  <a:lnTo>
                    <a:pt x="1957686" y="0"/>
                  </a:lnTo>
                  <a:close/>
                </a:path>
              </a:pathLst>
            </a:custGeom>
            <a:solidFill>
              <a:srgbClr val="00FFFF"/>
            </a:solidFill>
          </p:spPr>
          <p:txBody>
            <a:bodyPr wrap="square" lIns="0" tIns="0" rIns="0" bIns="0" rtlCol="0"/>
            <a:lstStyle/>
            <a:p>
              <a:endParaRPr>
                <a:solidFill>
                  <a:prstClr val="black"/>
                </a:solidFill>
                <a:latin typeface="Calibri"/>
              </a:endParaRPr>
            </a:p>
          </p:txBody>
        </p:sp>
        <p:sp>
          <p:nvSpPr>
            <p:cNvPr id="167" name="object 167"/>
            <p:cNvSpPr/>
            <p:nvPr/>
          </p:nvSpPr>
          <p:spPr>
            <a:xfrm>
              <a:off x="8008598" y="17835113"/>
              <a:ext cx="1957705" cy="398145"/>
            </a:xfrm>
            <a:custGeom>
              <a:avLst/>
              <a:gdLst/>
              <a:ahLst/>
              <a:cxnLst/>
              <a:rect l="l" t="t" r="r" b="b"/>
              <a:pathLst>
                <a:path w="1957704" h="398144">
                  <a:moveTo>
                    <a:pt x="0" y="397602"/>
                  </a:moveTo>
                  <a:lnTo>
                    <a:pt x="1957686" y="397602"/>
                  </a:lnTo>
                  <a:lnTo>
                    <a:pt x="1957686" y="0"/>
                  </a:lnTo>
                  <a:lnTo>
                    <a:pt x="0" y="0"/>
                  </a:lnTo>
                  <a:lnTo>
                    <a:pt x="0" y="397602"/>
                  </a:lnTo>
                  <a:close/>
                </a:path>
              </a:pathLst>
            </a:custGeom>
            <a:ln w="11928">
              <a:solidFill>
                <a:srgbClr val="000000"/>
              </a:solidFill>
            </a:ln>
          </p:spPr>
          <p:txBody>
            <a:bodyPr wrap="square" lIns="0" tIns="0" rIns="0" bIns="0" rtlCol="0"/>
            <a:lstStyle/>
            <a:p>
              <a:endParaRPr>
                <a:solidFill>
                  <a:prstClr val="black"/>
                </a:solidFill>
                <a:latin typeface="Calibri"/>
              </a:endParaRPr>
            </a:p>
          </p:txBody>
        </p:sp>
        <p:sp>
          <p:nvSpPr>
            <p:cNvPr id="168" name="object 168"/>
            <p:cNvSpPr/>
            <p:nvPr/>
          </p:nvSpPr>
          <p:spPr>
            <a:xfrm>
              <a:off x="12095620" y="17844011"/>
              <a:ext cx="1939925" cy="398145"/>
            </a:xfrm>
            <a:custGeom>
              <a:avLst/>
              <a:gdLst/>
              <a:ahLst/>
              <a:cxnLst/>
              <a:rect l="l" t="t" r="r" b="b"/>
              <a:pathLst>
                <a:path w="1939925" h="398144">
                  <a:moveTo>
                    <a:pt x="1939793" y="0"/>
                  </a:moveTo>
                  <a:lnTo>
                    <a:pt x="0" y="0"/>
                  </a:lnTo>
                  <a:lnTo>
                    <a:pt x="0" y="397769"/>
                  </a:lnTo>
                  <a:lnTo>
                    <a:pt x="1939793" y="397769"/>
                  </a:lnTo>
                  <a:lnTo>
                    <a:pt x="1939793" y="0"/>
                  </a:lnTo>
                  <a:close/>
                </a:path>
              </a:pathLst>
            </a:custGeom>
            <a:solidFill>
              <a:srgbClr val="00FF00"/>
            </a:solidFill>
          </p:spPr>
          <p:txBody>
            <a:bodyPr wrap="square" lIns="0" tIns="0" rIns="0" bIns="0" rtlCol="0"/>
            <a:lstStyle/>
            <a:p>
              <a:endParaRPr>
                <a:solidFill>
                  <a:prstClr val="black"/>
                </a:solidFill>
                <a:latin typeface="Calibri"/>
              </a:endParaRPr>
            </a:p>
          </p:txBody>
        </p:sp>
        <p:sp>
          <p:nvSpPr>
            <p:cNvPr id="169" name="object 169"/>
            <p:cNvSpPr/>
            <p:nvPr/>
          </p:nvSpPr>
          <p:spPr>
            <a:xfrm>
              <a:off x="12095620" y="17844011"/>
              <a:ext cx="1939925" cy="398145"/>
            </a:xfrm>
            <a:custGeom>
              <a:avLst/>
              <a:gdLst/>
              <a:ahLst/>
              <a:cxnLst/>
              <a:rect l="l" t="t" r="r" b="b"/>
              <a:pathLst>
                <a:path w="1939925" h="398144">
                  <a:moveTo>
                    <a:pt x="0" y="397769"/>
                  </a:moveTo>
                  <a:lnTo>
                    <a:pt x="1939793" y="397769"/>
                  </a:lnTo>
                  <a:lnTo>
                    <a:pt x="1939793" y="0"/>
                  </a:lnTo>
                  <a:lnTo>
                    <a:pt x="0" y="0"/>
                  </a:lnTo>
                  <a:lnTo>
                    <a:pt x="0" y="397769"/>
                  </a:lnTo>
                  <a:close/>
                </a:path>
              </a:pathLst>
            </a:custGeom>
            <a:ln w="11928">
              <a:solidFill>
                <a:srgbClr val="000000"/>
              </a:solidFill>
            </a:ln>
          </p:spPr>
          <p:txBody>
            <a:bodyPr wrap="square" lIns="0" tIns="0" rIns="0" bIns="0" rtlCol="0"/>
            <a:lstStyle/>
            <a:p>
              <a:endParaRPr>
                <a:solidFill>
                  <a:prstClr val="black"/>
                </a:solidFill>
                <a:latin typeface="Calibri"/>
              </a:endParaRPr>
            </a:p>
          </p:txBody>
        </p:sp>
        <p:sp>
          <p:nvSpPr>
            <p:cNvPr id="170" name="object 170"/>
            <p:cNvSpPr/>
            <p:nvPr/>
          </p:nvSpPr>
          <p:spPr>
            <a:xfrm>
              <a:off x="10111811" y="17842985"/>
              <a:ext cx="1901189" cy="398145"/>
            </a:xfrm>
            <a:custGeom>
              <a:avLst/>
              <a:gdLst/>
              <a:ahLst/>
              <a:cxnLst/>
              <a:rect l="l" t="t" r="r" b="b"/>
              <a:pathLst>
                <a:path w="1901190" h="398144">
                  <a:moveTo>
                    <a:pt x="1900847" y="0"/>
                  </a:moveTo>
                  <a:lnTo>
                    <a:pt x="0" y="0"/>
                  </a:lnTo>
                  <a:lnTo>
                    <a:pt x="0" y="397602"/>
                  </a:lnTo>
                  <a:lnTo>
                    <a:pt x="1900847" y="397602"/>
                  </a:lnTo>
                  <a:lnTo>
                    <a:pt x="1900847" y="0"/>
                  </a:lnTo>
                  <a:close/>
                </a:path>
              </a:pathLst>
            </a:custGeom>
            <a:solidFill>
              <a:srgbClr val="FF0000"/>
            </a:solidFill>
          </p:spPr>
          <p:txBody>
            <a:bodyPr wrap="square" lIns="0" tIns="0" rIns="0" bIns="0" rtlCol="0"/>
            <a:lstStyle/>
            <a:p>
              <a:endParaRPr>
                <a:solidFill>
                  <a:prstClr val="black"/>
                </a:solidFill>
                <a:latin typeface="Calibri"/>
              </a:endParaRPr>
            </a:p>
          </p:txBody>
        </p:sp>
        <p:sp>
          <p:nvSpPr>
            <p:cNvPr id="171" name="object 171"/>
            <p:cNvSpPr/>
            <p:nvPr/>
          </p:nvSpPr>
          <p:spPr>
            <a:xfrm>
              <a:off x="10111811" y="17842985"/>
              <a:ext cx="1901189" cy="398145"/>
            </a:xfrm>
            <a:custGeom>
              <a:avLst/>
              <a:gdLst/>
              <a:ahLst/>
              <a:cxnLst/>
              <a:rect l="l" t="t" r="r" b="b"/>
              <a:pathLst>
                <a:path w="1901190" h="398144">
                  <a:moveTo>
                    <a:pt x="0" y="397602"/>
                  </a:moveTo>
                  <a:lnTo>
                    <a:pt x="1900847" y="397602"/>
                  </a:lnTo>
                  <a:lnTo>
                    <a:pt x="1900847" y="0"/>
                  </a:lnTo>
                  <a:lnTo>
                    <a:pt x="0" y="0"/>
                  </a:lnTo>
                  <a:lnTo>
                    <a:pt x="0" y="397602"/>
                  </a:lnTo>
                  <a:close/>
                </a:path>
              </a:pathLst>
            </a:custGeom>
            <a:ln w="11928">
              <a:solidFill>
                <a:srgbClr val="000000"/>
              </a:solidFill>
            </a:ln>
          </p:spPr>
          <p:txBody>
            <a:bodyPr wrap="square" lIns="0" tIns="0" rIns="0" bIns="0" rtlCol="0"/>
            <a:lstStyle/>
            <a:p>
              <a:endParaRPr>
                <a:solidFill>
                  <a:prstClr val="black"/>
                </a:solidFill>
                <a:latin typeface="Calibri"/>
              </a:endParaRPr>
            </a:p>
          </p:txBody>
        </p:sp>
        <p:sp>
          <p:nvSpPr>
            <p:cNvPr id="172" name="object 172"/>
            <p:cNvSpPr/>
            <p:nvPr/>
          </p:nvSpPr>
          <p:spPr>
            <a:xfrm>
              <a:off x="6164350" y="18221801"/>
              <a:ext cx="1587071" cy="318130"/>
            </a:xfrm>
            <a:prstGeom prst="rect">
              <a:avLst/>
            </a:prstGeom>
            <a:blipFill>
              <a:blip r:embed="rId72" cstate="print"/>
              <a:stretch>
                <a:fillRect/>
              </a:stretch>
            </a:blipFill>
          </p:spPr>
          <p:txBody>
            <a:bodyPr wrap="square" lIns="0" tIns="0" rIns="0" bIns="0" rtlCol="0"/>
            <a:lstStyle/>
            <a:p>
              <a:endParaRPr>
                <a:solidFill>
                  <a:prstClr val="black"/>
                </a:solidFill>
                <a:latin typeface="Calibri"/>
              </a:endParaRPr>
            </a:p>
          </p:txBody>
        </p:sp>
      </p:grpSp>
      <p:sp>
        <p:nvSpPr>
          <p:cNvPr id="173" name="object 173"/>
          <p:cNvSpPr txBox="1"/>
          <p:nvPr/>
        </p:nvSpPr>
        <p:spPr>
          <a:xfrm>
            <a:off x="6666564" y="18252879"/>
            <a:ext cx="1420495" cy="185307"/>
          </a:xfrm>
          <a:prstGeom prst="rect">
            <a:avLst/>
          </a:prstGeom>
        </p:spPr>
        <p:txBody>
          <a:bodyPr vert="horz" wrap="square" lIns="0" tIns="15875" rIns="0" bIns="0" rtlCol="0">
            <a:spAutoFit/>
          </a:bodyPr>
          <a:lstStyle/>
          <a:p>
            <a:pPr marL="12700">
              <a:spcBef>
                <a:spcPts val="125"/>
              </a:spcBef>
            </a:pPr>
            <a:r>
              <a:rPr sz="1100" b="1" spc="15" dirty="0">
                <a:solidFill>
                  <a:srgbClr val="4F6128"/>
                </a:solidFill>
                <a:latin typeface="Segoe UI"/>
                <a:cs typeface="Segoe UI"/>
              </a:rPr>
              <a:t>Hasznos </a:t>
            </a:r>
            <a:r>
              <a:rPr sz="1100" b="1" spc="20" dirty="0">
                <a:solidFill>
                  <a:srgbClr val="4F6128"/>
                </a:solidFill>
                <a:latin typeface="Segoe UI"/>
                <a:cs typeface="Segoe UI"/>
              </a:rPr>
              <a:t>sugár: </a:t>
            </a:r>
            <a:r>
              <a:rPr sz="1100" b="1" spc="15" dirty="0">
                <a:solidFill>
                  <a:srgbClr val="4F6128"/>
                </a:solidFill>
                <a:latin typeface="Segoe UI"/>
                <a:cs typeface="Segoe UI"/>
              </a:rPr>
              <a:t>1</a:t>
            </a:r>
            <a:r>
              <a:rPr sz="1100" b="1" spc="-55" dirty="0">
                <a:solidFill>
                  <a:srgbClr val="4F6128"/>
                </a:solidFill>
                <a:latin typeface="Segoe UI"/>
                <a:cs typeface="Segoe UI"/>
              </a:rPr>
              <a:t> </a:t>
            </a:r>
            <a:r>
              <a:rPr sz="1100" b="1" spc="20" dirty="0">
                <a:solidFill>
                  <a:srgbClr val="4F6128"/>
                </a:solidFill>
                <a:latin typeface="Segoe UI"/>
                <a:cs typeface="Segoe UI"/>
              </a:rPr>
              <a:t>km</a:t>
            </a:r>
            <a:endParaRPr sz="1100">
              <a:solidFill>
                <a:prstClr val="black"/>
              </a:solidFill>
              <a:latin typeface="Segoe UI"/>
              <a:cs typeface="Segoe UI"/>
            </a:endParaRPr>
          </a:p>
        </p:txBody>
      </p:sp>
      <p:sp>
        <p:nvSpPr>
          <p:cNvPr id="174" name="object 174"/>
          <p:cNvSpPr/>
          <p:nvPr/>
        </p:nvSpPr>
        <p:spPr>
          <a:xfrm>
            <a:off x="8567288" y="18221800"/>
            <a:ext cx="1792478" cy="318130"/>
          </a:xfrm>
          <a:prstGeom prst="rect">
            <a:avLst/>
          </a:prstGeom>
          <a:blipFill>
            <a:blip r:embed="rId73" cstate="print"/>
            <a:stretch>
              <a:fillRect/>
            </a:stretch>
          </a:blipFill>
        </p:spPr>
        <p:txBody>
          <a:bodyPr wrap="square" lIns="0" tIns="0" rIns="0" bIns="0" rtlCol="0"/>
          <a:lstStyle/>
          <a:p>
            <a:endParaRPr>
              <a:solidFill>
                <a:prstClr val="black"/>
              </a:solidFill>
              <a:latin typeface="Calibri"/>
            </a:endParaRPr>
          </a:p>
        </p:txBody>
      </p:sp>
      <p:sp>
        <p:nvSpPr>
          <p:cNvPr id="175" name="object 175"/>
          <p:cNvSpPr txBox="1"/>
          <p:nvPr/>
        </p:nvSpPr>
        <p:spPr>
          <a:xfrm>
            <a:off x="8644468" y="18252879"/>
            <a:ext cx="1625600" cy="185307"/>
          </a:xfrm>
          <a:prstGeom prst="rect">
            <a:avLst/>
          </a:prstGeom>
        </p:spPr>
        <p:txBody>
          <a:bodyPr vert="horz" wrap="square" lIns="0" tIns="15875" rIns="0" bIns="0" rtlCol="0">
            <a:spAutoFit/>
          </a:bodyPr>
          <a:lstStyle/>
          <a:p>
            <a:pPr marL="12700">
              <a:spcBef>
                <a:spcPts val="125"/>
              </a:spcBef>
            </a:pPr>
            <a:r>
              <a:rPr sz="1100" b="1" spc="15" dirty="0">
                <a:solidFill>
                  <a:srgbClr val="4F6128"/>
                </a:solidFill>
                <a:latin typeface="Segoe UI"/>
                <a:cs typeface="Segoe UI"/>
              </a:rPr>
              <a:t>Hasznos </a:t>
            </a:r>
            <a:r>
              <a:rPr sz="1100" b="1" spc="20" dirty="0">
                <a:solidFill>
                  <a:srgbClr val="4F6128"/>
                </a:solidFill>
                <a:latin typeface="Segoe UI"/>
                <a:cs typeface="Segoe UI"/>
              </a:rPr>
              <a:t>sugár: </a:t>
            </a:r>
            <a:r>
              <a:rPr sz="1100" b="1" spc="10" dirty="0">
                <a:solidFill>
                  <a:srgbClr val="4F6128"/>
                </a:solidFill>
                <a:latin typeface="Segoe UI"/>
                <a:cs typeface="Segoe UI"/>
              </a:rPr>
              <a:t>0,75</a:t>
            </a:r>
            <a:r>
              <a:rPr sz="1100" b="1" spc="-45" dirty="0">
                <a:solidFill>
                  <a:srgbClr val="4F6128"/>
                </a:solidFill>
                <a:latin typeface="Segoe UI"/>
                <a:cs typeface="Segoe UI"/>
              </a:rPr>
              <a:t> </a:t>
            </a:r>
            <a:r>
              <a:rPr sz="1100" b="1" spc="20" dirty="0">
                <a:solidFill>
                  <a:srgbClr val="4F6128"/>
                </a:solidFill>
                <a:latin typeface="Segoe UI"/>
                <a:cs typeface="Segoe UI"/>
              </a:rPr>
              <a:t>km</a:t>
            </a:r>
            <a:endParaRPr sz="1100">
              <a:solidFill>
                <a:prstClr val="black"/>
              </a:solidFill>
              <a:latin typeface="Segoe UI"/>
              <a:cs typeface="Segoe UI"/>
            </a:endParaRPr>
          </a:p>
        </p:txBody>
      </p:sp>
      <p:sp>
        <p:nvSpPr>
          <p:cNvPr id="176" name="object 176"/>
          <p:cNvSpPr/>
          <p:nvPr/>
        </p:nvSpPr>
        <p:spPr>
          <a:xfrm>
            <a:off x="10602748" y="18241125"/>
            <a:ext cx="1710172" cy="318130"/>
          </a:xfrm>
          <a:prstGeom prst="rect">
            <a:avLst/>
          </a:prstGeom>
          <a:blipFill>
            <a:blip r:embed="rId74" cstate="print"/>
            <a:stretch>
              <a:fillRect/>
            </a:stretch>
          </a:blipFill>
        </p:spPr>
        <p:txBody>
          <a:bodyPr wrap="square" lIns="0" tIns="0" rIns="0" bIns="0" rtlCol="0"/>
          <a:lstStyle/>
          <a:p>
            <a:endParaRPr>
              <a:solidFill>
                <a:prstClr val="black"/>
              </a:solidFill>
              <a:latin typeface="Calibri"/>
            </a:endParaRPr>
          </a:p>
        </p:txBody>
      </p:sp>
      <p:sp>
        <p:nvSpPr>
          <p:cNvPr id="177" name="object 177"/>
          <p:cNvSpPr txBox="1"/>
          <p:nvPr/>
        </p:nvSpPr>
        <p:spPr>
          <a:xfrm>
            <a:off x="10679927" y="18271784"/>
            <a:ext cx="1543050" cy="185307"/>
          </a:xfrm>
          <a:prstGeom prst="rect">
            <a:avLst/>
          </a:prstGeom>
        </p:spPr>
        <p:txBody>
          <a:bodyPr vert="horz" wrap="square" lIns="0" tIns="15875" rIns="0" bIns="0" rtlCol="0">
            <a:spAutoFit/>
          </a:bodyPr>
          <a:lstStyle/>
          <a:p>
            <a:pPr marL="12700">
              <a:spcBef>
                <a:spcPts val="125"/>
              </a:spcBef>
            </a:pPr>
            <a:r>
              <a:rPr sz="1100" b="1" spc="15" dirty="0">
                <a:solidFill>
                  <a:srgbClr val="4F6128"/>
                </a:solidFill>
                <a:latin typeface="Segoe UI"/>
                <a:cs typeface="Segoe UI"/>
              </a:rPr>
              <a:t>Hasznos </a:t>
            </a:r>
            <a:r>
              <a:rPr sz="1100" b="1" spc="20" dirty="0">
                <a:solidFill>
                  <a:srgbClr val="4F6128"/>
                </a:solidFill>
                <a:latin typeface="Segoe UI"/>
                <a:cs typeface="Segoe UI"/>
              </a:rPr>
              <a:t>sugár: </a:t>
            </a:r>
            <a:r>
              <a:rPr sz="1100" b="1" spc="10" dirty="0">
                <a:solidFill>
                  <a:srgbClr val="4F6128"/>
                </a:solidFill>
                <a:latin typeface="Segoe UI"/>
                <a:cs typeface="Segoe UI"/>
              </a:rPr>
              <a:t>0,5</a:t>
            </a:r>
            <a:r>
              <a:rPr sz="1100" b="1" spc="-45" dirty="0">
                <a:solidFill>
                  <a:srgbClr val="4F6128"/>
                </a:solidFill>
                <a:latin typeface="Segoe UI"/>
                <a:cs typeface="Segoe UI"/>
              </a:rPr>
              <a:t> </a:t>
            </a:r>
            <a:r>
              <a:rPr sz="1100" b="1" spc="20" dirty="0">
                <a:solidFill>
                  <a:srgbClr val="4F6128"/>
                </a:solidFill>
                <a:latin typeface="Segoe UI"/>
                <a:cs typeface="Segoe UI"/>
              </a:rPr>
              <a:t>km</a:t>
            </a:r>
            <a:endParaRPr sz="1100">
              <a:solidFill>
                <a:prstClr val="black"/>
              </a:solidFill>
              <a:latin typeface="Segoe UI"/>
              <a:cs typeface="Segoe UI"/>
            </a:endParaRPr>
          </a:p>
        </p:txBody>
      </p:sp>
      <p:sp>
        <p:nvSpPr>
          <p:cNvPr id="178" name="object 178"/>
          <p:cNvSpPr/>
          <p:nvPr/>
        </p:nvSpPr>
        <p:spPr>
          <a:xfrm>
            <a:off x="12573794" y="18211781"/>
            <a:ext cx="1792478" cy="318130"/>
          </a:xfrm>
          <a:prstGeom prst="rect">
            <a:avLst/>
          </a:prstGeom>
          <a:blipFill>
            <a:blip r:embed="rId75" cstate="print"/>
            <a:stretch>
              <a:fillRect/>
            </a:stretch>
          </a:blipFill>
        </p:spPr>
        <p:txBody>
          <a:bodyPr wrap="square" lIns="0" tIns="0" rIns="0" bIns="0" rtlCol="0"/>
          <a:lstStyle/>
          <a:p>
            <a:endParaRPr>
              <a:solidFill>
                <a:prstClr val="black"/>
              </a:solidFill>
              <a:latin typeface="Calibri"/>
            </a:endParaRPr>
          </a:p>
        </p:txBody>
      </p:sp>
      <p:sp>
        <p:nvSpPr>
          <p:cNvPr id="179" name="object 179"/>
          <p:cNvSpPr txBox="1"/>
          <p:nvPr/>
        </p:nvSpPr>
        <p:spPr>
          <a:xfrm>
            <a:off x="12650676" y="18242740"/>
            <a:ext cx="1625600" cy="185307"/>
          </a:xfrm>
          <a:prstGeom prst="rect">
            <a:avLst/>
          </a:prstGeom>
        </p:spPr>
        <p:txBody>
          <a:bodyPr vert="horz" wrap="square" lIns="0" tIns="15875" rIns="0" bIns="0" rtlCol="0">
            <a:spAutoFit/>
          </a:bodyPr>
          <a:lstStyle/>
          <a:p>
            <a:pPr marL="12700">
              <a:spcBef>
                <a:spcPts val="125"/>
              </a:spcBef>
            </a:pPr>
            <a:r>
              <a:rPr sz="1100" b="1" spc="15" dirty="0">
                <a:solidFill>
                  <a:srgbClr val="4F6128"/>
                </a:solidFill>
                <a:latin typeface="Segoe UI"/>
                <a:cs typeface="Segoe UI"/>
              </a:rPr>
              <a:t>Hasznos </a:t>
            </a:r>
            <a:r>
              <a:rPr sz="1100" b="1" spc="20" dirty="0">
                <a:solidFill>
                  <a:srgbClr val="4F6128"/>
                </a:solidFill>
                <a:latin typeface="Segoe UI"/>
                <a:cs typeface="Segoe UI"/>
              </a:rPr>
              <a:t>sugár: </a:t>
            </a:r>
            <a:r>
              <a:rPr sz="1100" b="1" spc="10" dirty="0">
                <a:solidFill>
                  <a:srgbClr val="4F6128"/>
                </a:solidFill>
                <a:latin typeface="Segoe UI"/>
                <a:cs typeface="Segoe UI"/>
              </a:rPr>
              <a:t>0,15</a:t>
            </a:r>
            <a:r>
              <a:rPr sz="1100" b="1" spc="-45" dirty="0">
                <a:solidFill>
                  <a:srgbClr val="4F6128"/>
                </a:solidFill>
                <a:latin typeface="Segoe UI"/>
                <a:cs typeface="Segoe UI"/>
              </a:rPr>
              <a:t> </a:t>
            </a:r>
            <a:r>
              <a:rPr sz="1100" b="1" spc="20" dirty="0">
                <a:solidFill>
                  <a:srgbClr val="4F6128"/>
                </a:solidFill>
                <a:latin typeface="Segoe UI"/>
                <a:cs typeface="Segoe UI"/>
              </a:rPr>
              <a:t>km</a:t>
            </a:r>
            <a:endParaRPr sz="1100">
              <a:solidFill>
                <a:prstClr val="black"/>
              </a:solidFill>
              <a:latin typeface="Segoe UI"/>
              <a:cs typeface="Segoe UI"/>
            </a:endParaRPr>
          </a:p>
        </p:txBody>
      </p:sp>
      <p:grpSp>
        <p:nvGrpSpPr>
          <p:cNvPr id="180" name="object 180"/>
          <p:cNvGrpSpPr/>
          <p:nvPr/>
        </p:nvGrpSpPr>
        <p:grpSpPr>
          <a:xfrm>
            <a:off x="8886491" y="17814565"/>
            <a:ext cx="1012190" cy="490220"/>
            <a:chOff x="8461041" y="17814565"/>
            <a:chExt cx="1012190" cy="490220"/>
          </a:xfrm>
        </p:grpSpPr>
        <p:sp>
          <p:nvSpPr>
            <p:cNvPr id="181" name="object 181"/>
            <p:cNvSpPr/>
            <p:nvPr/>
          </p:nvSpPr>
          <p:spPr>
            <a:xfrm>
              <a:off x="8493248" y="17814565"/>
              <a:ext cx="947233" cy="318130"/>
            </a:xfrm>
            <a:prstGeom prst="rect">
              <a:avLst/>
            </a:prstGeom>
            <a:blipFill>
              <a:blip r:embed="rId76" cstate="print"/>
              <a:stretch>
                <a:fillRect/>
              </a:stretch>
            </a:blipFill>
          </p:spPr>
          <p:txBody>
            <a:bodyPr wrap="square" lIns="0" tIns="0" rIns="0" bIns="0" rtlCol="0"/>
            <a:lstStyle/>
            <a:p>
              <a:endParaRPr>
                <a:solidFill>
                  <a:prstClr val="black"/>
                </a:solidFill>
                <a:latin typeface="Calibri"/>
              </a:endParaRPr>
            </a:p>
          </p:txBody>
        </p:sp>
        <p:sp>
          <p:nvSpPr>
            <p:cNvPr id="182" name="object 182"/>
            <p:cNvSpPr/>
            <p:nvPr/>
          </p:nvSpPr>
          <p:spPr>
            <a:xfrm>
              <a:off x="8461041" y="17986334"/>
              <a:ext cx="940076" cy="318130"/>
            </a:xfrm>
            <a:prstGeom prst="rect">
              <a:avLst/>
            </a:prstGeom>
            <a:blipFill>
              <a:blip r:embed="rId77" cstate="print"/>
              <a:stretch>
                <a:fillRect/>
              </a:stretch>
            </a:blipFill>
          </p:spPr>
          <p:txBody>
            <a:bodyPr wrap="square" lIns="0" tIns="0" rIns="0" bIns="0" rtlCol="0"/>
            <a:lstStyle/>
            <a:p>
              <a:endParaRPr>
                <a:solidFill>
                  <a:prstClr val="black"/>
                </a:solidFill>
                <a:latin typeface="Calibri"/>
              </a:endParaRPr>
            </a:p>
          </p:txBody>
        </p:sp>
        <p:sp>
          <p:nvSpPr>
            <p:cNvPr id="183" name="object 183"/>
            <p:cNvSpPr/>
            <p:nvPr/>
          </p:nvSpPr>
          <p:spPr>
            <a:xfrm>
              <a:off x="9211814" y="17986334"/>
              <a:ext cx="260873" cy="318130"/>
            </a:xfrm>
            <a:prstGeom prst="rect">
              <a:avLst/>
            </a:prstGeom>
            <a:blipFill>
              <a:blip r:embed="rId78" cstate="print"/>
              <a:stretch>
                <a:fillRect/>
              </a:stretch>
            </a:blipFill>
          </p:spPr>
          <p:txBody>
            <a:bodyPr wrap="square" lIns="0" tIns="0" rIns="0" bIns="0" rtlCol="0"/>
            <a:lstStyle/>
            <a:p>
              <a:endParaRPr>
                <a:solidFill>
                  <a:prstClr val="black"/>
                </a:solidFill>
                <a:latin typeface="Calibri"/>
              </a:endParaRPr>
            </a:p>
          </p:txBody>
        </p:sp>
      </p:grpSp>
      <p:sp>
        <p:nvSpPr>
          <p:cNvPr id="184" name="object 184"/>
          <p:cNvSpPr txBox="1"/>
          <p:nvPr/>
        </p:nvSpPr>
        <p:spPr>
          <a:xfrm>
            <a:off x="8963136" y="17845106"/>
            <a:ext cx="847725" cy="354584"/>
          </a:xfrm>
          <a:prstGeom prst="rect">
            <a:avLst/>
          </a:prstGeom>
        </p:spPr>
        <p:txBody>
          <a:bodyPr vert="horz" wrap="square" lIns="0" tIns="15875" rIns="0" bIns="0" rtlCol="0">
            <a:spAutoFit/>
          </a:bodyPr>
          <a:lstStyle/>
          <a:p>
            <a:pPr marL="44450">
              <a:spcBef>
                <a:spcPts val="125"/>
              </a:spcBef>
            </a:pPr>
            <a:r>
              <a:rPr sz="1100" b="1" i="1" spc="10" dirty="0">
                <a:solidFill>
                  <a:prstClr val="black"/>
                </a:solidFill>
                <a:latin typeface="Segoe UI"/>
                <a:cs typeface="Segoe UI"/>
              </a:rPr>
              <a:t>Syrphoidea</a:t>
            </a:r>
            <a:endParaRPr sz="1100">
              <a:solidFill>
                <a:prstClr val="black"/>
              </a:solidFill>
              <a:latin typeface="Segoe UI"/>
              <a:cs typeface="Segoe UI"/>
            </a:endParaRPr>
          </a:p>
          <a:p>
            <a:pPr marL="12700">
              <a:spcBef>
                <a:spcPts val="35"/>
              </a:spcBef>
            </a:pPr>
            <a:r>
              <a:rPr sz="1100" spc="15" dirty="0">
                <a:solidFill>
                  <a:prstClr val="black"/>
                </a:solidFill>
                <a:latin typeface="Segoe UI"/>
                <a:cs typeface="Segoe UI"/>
              </a:rPr>
              <a:t>Zengőlegyek</a:t>
            </a:r>
            <a:endParaRPr sz="1100">
              <a:solidFill>
                <a:prstClr val="black"/>
              </a:solidFill>
              <a:latin typeface="Segoe UI"/>
              <a:cs typeface="Segoe UI"/>
            </a:endParaRPr>
          </a:p>
        </p:txBody>
      </p:sp>
      <p:grpSp>
        <p:nvGrpSpPr>
          <p:cNvPr id="185" name="object 185"/>
          <p:cNvGrpSpPr/>
          <p:nvPr/>
        </p:nvGrpSpPr>
        <p:grpSpPr>
          <a:xfrm>
            <a:off x="11014277" y="17822439"/>
            <a:ext cx="905510" cy="490220"/>
            <a:chOff x="10588827" y="17822439"/>
            <a:chExt cx="905510" cy="490220"/>
          </a:xfrm>
        </p:grpSpPr>
        <p:sp>
          <p:nvSpPr>
            <p:cNvPr id="186" name="object 186"/>
            <p:cNvSpPr/>
            <p:nvPr/>
          </p:nvSpPr>
          <p:spPr>
            <a:xfrm>
              <a:off x="10660397" y="17822439"/>
              <a:ext cx="761150" cy="318130"/>
            </a:xfrm>
            <a:prstGeom prst="rect">
              <a:avLst/>
            </a:prstGeom>
            <a:blipFill>
              <a:blip r:embed="rId79" cstate="print"/>
              <a:stretch>
                <a:fillRect/>
              </a:stretch>
            </a:blipFill>
          </p:spPr>
          <p:txBody>
            <a:bodyPr wrap="square" lIns="0" tIns="0" rIns="0" bIns="0" rtlCol="0"/>
            <a:lstStyle/>
            <a:p>
              <a:endParaRPr>
                <a:solidFill>
                  <a:prstClr val="black"/>
                </a:solidFill>
                <a:latin typeface="Calibri"/>
              </a:endParaRPr>
            </a:p>
          </p:txBody>
        </p:sp>
        <p:sp>
          <p:nvSpPr>
            <p:cNvPr id="187" name="object 187"/>
            <p:cNvSpPr/>
            <p:nvPr/>
          </p:nvSpPr>
          <p:spPr>
            <a:xfrm>
              <a:off x="10588827" y="17994208"/>
              <a:ext cx="833436" cy="318130"/>
            </a:xfrm>
            <a:prstGeom prst="rect">
              <a:avLst/>
            </a:prstGeom>
            <a:blipFill>
              <a:blip r:embed="rId80" cstate="print"/>
              <a:stretch>
                <a:fillRect/>
              </a:stretch>
            </a:blipFill>
          </p:spPr>
          <p:txBody>
            <a:bodyPr wrap="square" lIns="0" tIns="0" rIns="0" bIns="0" rtlCol="0"/>
            <a:lstStyle/>
            <a:p>
              <a:endParaRPr>
                <a:solidFill>
                  <a:prstClr val="black"/>
                </a:solidFill>
                <a:latin typeface="Calibri"/>
              </a:endParaRPr>
            </a:p>
          </p:txBody>
        </p:sp>
        <p:sp>
          <p:nvSpPr>
            <p:cNvPr id="188" name="object 188"/>
            <p:cNvSpPr/>
            <p:nvPr/>
          </p:nvSpPr>
          <p:spPr>
            <a:xfrm>
              <a:off x="11232960" y="17994208"/>
              <a:ext cx="260873" cy="318130"/>
            </a:xfrm>
            <a:prstGeom prst="rect">
              <a:avLst/>
            </a:prstGeom>
            <a:blipFill>
              <a:blip r:embed="rId81" cstate="print"/>
              <a:stretch>
                <a:fillRect/>
              </a:stretch>
            </a:blipFill>
          </p:spPr>
          <p:txBody>
            <a:bodyPr wrap="square" lIns="0" tIns="0" rIns="0" bIns="0" rtlCol="0"/>
            <a:lstStyle/>
            <a:p>
              <a:endParaRPr>
                <a:solidFill>
                  <a:prstClr val="black"/>
                </a:solidFill>
                <a:latin typeface="Calibri"/>
              </a:endParaRPr>
            </a:p>
          </p:txBody>
        </p:sp>
      </p:grpSp>
      <p:sp>
        <p:nvSpPr>
          <p:cNvPr id="189" name="object 189"/>
          <p:cNvSpPr txBox="1"/>
          <p:nvPr/>
        </p:nvSpPr>
        <p:spPr>
          <a:xfrm>
            <a:off x="11091339" y="17852978"/>
            <a:ext cx="741045" cy="354584"/>
          </a:xfrm>
          <a:prstGeom prst="rect">
            <a:avLst/>
          </a:prstGeom>
        </p:spPr>
        <p:txBody>
          <a:bodyPr vert="horz" wrap="square" lIns="0" tIns="15875" rIns="0" bIns="0" rtlCol="0">
            <a:spAutoFit/>
          </a:bodyPr>
          <a:lstStyle/>
          <a:p>
            <a:pPr marL="83820">
              <a:spcBef>
                <a:spcPts val="125"/>
              </a:spcBef>
            </a:pPr>
            <a:r>
              <a:rPr sz="1100" b="1" i="1" spc="15" dirty="0">
                <a:solidFill>
                  <a:prstClr val="black"/>
                </a:solidFill>
                <a:latin typeface="Segoe UI"/>
                <a:cs typeface="Segoe UI"/>
              </a:rPr>
              <a:t>Bombini</a:t>
            </a:r>
            <a:endParaRPr sz="1100">
              <a:solidFill>
                <a:prstClr val="black"/>
              </a:solidFill>
              <a:latin typeface="Segoe UI"/>
              <a:cs typeface="Segoe UI"/>
            </a:endParaRPr>
          </a:p>
          <a:p>
            <a:pPr marL="12700">
              <a:spcBef>
                <a:spcPts val="35"/>
              </a:spcBef>
            </a:pPr>
            <a:r>
              <a:rPr sz="1100" spc="10" dirty="0">
                <a:solidFill>
                  <a:prstClr val="black"/>
                </a:solidFill>
                <a:latin typeface="Segoe UI"/>
                <a:cs typeface="Segoe UI"/>
              </a:rPr>
              <a:t>Poszméhek</a:t>
            </a:r>
            <a:endParaRPr sz="1100">
              <a:solidFill>
                <a:prstClr val="black"/>
              </a:solidFill>
              <a:latin typeface="Segoe UI"/>
              <a:cs typeface="Segoe UI"/>
            </a:endParaRPr>
          </a:p>
        </p:txBody>
      </p:sp>
      <p:grpSp>
        <p:nvGrpSpPr>
          <p:cNvPr id="190" name="object 190"/>
          <p:cNvGrpSpPr/>
          <p:nvPr/>
        </p:nvGrpSpPr>
        <p:grpSpPr>
          <a:xfrm>
            <a:off x="12916617" y="17809556"/>
            <a:ext cx="1100455" cy="490220"/>
            <a:chOff x="12491166" y="17809556"/>
            <a:chExt cx="1100455" cy="490220"/>
          </a:xfrm>
        </p:grpSpPr>
        <p:sp>
          <p:nvSpPr>
            <p:cNvPr id="191" name="object 191"/>
            <p:cNvSpPr/>
            <p:nvPr/>
          </p:nvSpPr>
          <p:spPr>
            <a:xfrm>
              <a:off x="12491881" y="17809556"/>
              <a:ext cx="1098962" cy="318130"/>
            </a:xfrm>
            <a:prstGeom prst="rect">
              <a:avLst/>
            </a:prstGeom>
            <a:blipFill>
              <a:blip r:embed="rId82" cstate="print"/>
              <a:stretch>
                <a:fillRect/>
              </a:stretch>
            </a:blipFill>
          </p:spPr>
          <p:txBody>
            <a:bodyPr wrap="square" lIns="0" tIns="0" rIns="0" bIns="0" rtlCol="0"/>
            <a:lstStyle/>
            <a:p>
              <a:endParaRPr>
                <a:solidFill>
                  <a:prstClr val="black"/>
                </a:solidFill>
                <a:latin typeface="Calibri"/>
              </a:endParaRPr>
            </a:p>
          </p:txBody>
        </p:sp>
        <p:sp>
          <p:nvSpPr>
            <p:cNvPr id="192" name="object 192"/>
            <p:cNvSpPr/>
            <p:nvPr/>
          </p:nvSpPr>
          <p:spPr>
            <a:xfrm>
              <a:off x="12491166" y="17981325"/>
              <a:ext cx="1028823" cy="318130"/>
            </a:xfrm>
            <a:prstGeom prst="rect">
              <a:avLst/>
            </a:prstGeom>
            <a:blipFill>
              <a:blip r:embed="rId83" cstate="print"/>
              <a:stretch>
                <a:fillRect/>
              </a:stretch>
            </a:blipFill>
          </p:spPr>
          <p:txBody>
            <a:bodyPr wrap="square" lIns="0" tIns="0" rIns="0" bIns="0" rtlCol="0"/>
            <a:lstStyle/>
            <a:p>
              <a:endParaRPr>
                <a:solidFill>
                  <a:prstClr val="black"/>
                </a:solidFill>
                <a:latin typeface="Calibri"/>
              </a:endParaRPr>
            </a:p>
          </p:txBody>
        </p:sp>
        <p:sp>
          <p:nvSpPr>
            <p:cNvPr id="193" name="object 193"/>
            <p:cNvSpPr/>
            <p:nvPr/>
          </p:nvSpPr>
          <p:spPr>
            <a:xfrm>
              <a:off x="13330685" y="17981325"/>
              <a:ext cx="260873" cy="318130"/>
            </a:xfrm>
            <a:prstGeom prst="rect">
              <a:avLst/>
            </a:prstGeom>
            <a:blipFill>
              <a:blip r:embed="rId84" cstate="print"/>
              <a:stretch>
                <a:fillRect/>
              </a:stretch>
            </a:blipFill>
          </p:spPr>
          <p:txBody>
            <a:bodyPr wrap="square" lIns="0" tIns="0" rIns="0" bIns="0" rtlCol="0"/>
            <a:lstStyle/>
            <a:p>
              <a:endParaRPr>
                <a:solidFill>
                  <a:prstClr val="black"/>
                </a:solidFill>
                <a:latin typeface="Calibri"/>
              </a:endParaRPr>
            </a:p>
          </p:txBody>
        </p:sp>
      </p:grpSp>
      <p:sp>
        <p:nvSpPr>
          <p:cNvPr id="194" name="object 194"/>
          <p:cNvSpPr txBox="1"/>
          <p:nvPr/>
        </p:nvSpPr>
        <p:spPr>
          <a:xfrm>
            <a:off x="12993797" y="17839917"/>
            <a:ext cx="936625" cy="354584"/>
          </a:xfrm>
          <a:prstGeom prst="rect">
            <a:avLst/>
          </a:prstGeom>
        </p:spPr>
        <p:txBody>
          <a:bodyPr vert="horz" wrap="square" lIns="0" tIns="15875" rIns="0" bIns="0" rtlCol="0">
            <a:spAutoFit/>
          </a:bodyPr>
          <a:lstStyle/>
          <a:p>
            <a:pPr marL="13335">
              <a:spcBef>
                <a:spcPts val="125"/>
              </a:spcBef>
            </a:pPr>
            <a:r>
              <a:rPr sz="1100" b="1" i="1" spc="15" dirty="0">
                <a:solidFill>
                  <a:prstClr val="black"/>
                </a:solidFill>
                <a:latin typeface="Segoe UI"/>
                <a:cs typeface="Segoe UI"/>
              </a:rPr>
              <a:t>Megachilidae</a:t>
            </a:r>
            <a:endParaRPr sz="1100">
              <a:solidFill>
                <a:prstClr val="black"/>
              </a:solidFill>
              <a:latin typeface="Segoe UI"/>
              <a:cs typeface="Segoe UI"/>
            </a:endParaRPr>
          </a:p>
          <a:p>
            <a:pPr marL="12700">
              <a:spcBef>
                <a:spcPts val="35"/>
              </a:spcBef>
            </a:pPr>
            <a:r>
              <a:rPr sz="1100" spc="15" dirty="0">
                <a:solidFill>
                  <a:prstClr val="black"/>
                </a:solidFill>
                <a:latin typeface="Segoe UI"/>
                <a:cs typeface="Segoe UI"/>
              </a:rPr>
              <a:t>Művészméhek</a:t>
            </a:r>
            <a:endParaRPr sz="1100">
              <a:solidFill>
                <a:prstClr val="black"/>
              </a:solidFill>
              <a:latin typeface="Segoe UI"/>
              <a:cs typeface="Segoe UI"/>
            </a:endParaRPr>
          </a:p>
        </p:txBody>
      </p:sp>
      <p:grpSp>
        <p:nvGrpSpPr>
          <p:cNvPr id="195" name="object 195"/>
          <p:cNvGrpSpPr/>
          <p:nvPr/>
        </p:nvGrpSpPr>
        <p:grpSpPr>
          <a:xfrm>
            <a:off x="6780177" y="15359584"/>
            <a:ext cx="7343140" cy="4017010"/>
            <a:chOff x="6354727" y="15359584"/>
            <a:chExt cx="7343140" cy="4017010"/>
          </a:xfrm>
        </p:grpSpPr>
        <p:sp>
          <p:nvSpPr>
            <p:cNvPr id="196" name="object 196"/>
            <p:cNvSpPr/>
            <p:nvPr/>
          </p:nvSpPr>
          <p:spPr>
            <a:xfrm>
              <a:off x="12373361" y="18349911"/>
              <a:ext cx="1324122" cy="956298"/>
            </a:xfrm>
            <a:prstGeom prst="rect">
              <a:avLst/>
            </a:prstGeom>
            <a:blipFill>
              <a:blip r:embed="rId85" cstate="print"/>
              <a:stretch>
                <a:fillRect/>
              </a:stretch>
            </a:blipFill>
          </p:spPr>
          <p:txBody>
            <a:bodyPr wrap="square" lIns="0" tIns="0" rIns="0" bIns="0" rtlCol="0"/>
            <a:lstStyle/>
            <a:p>
              <a:endParaRPr>
                <a:solidFill>
                  <a:prstClr val="black"/>
                </a:solidFill>
                <a:latin typeface="Calibri"/>
              </a:endParaRPr>
            </a:p>
          </p:txBody>
        </p:sp>
        <p:sp>
          <p:nvSpPr>
            <p:cNvPr id="197" name="object 197"/>
            <p:cNvSpPr/>
            <p:nvPr/>
          </p:nvSpPr>
          <p:spPr>
            <a:xfrm>
              <a:off x="10359802" y="18381403"/>
              <a:ext cx="1508702" cy="994827"/>
            </a:xfrm>
            <a:prstGeom prst="rect">
              <a:avLst/>
            </a:prstGeom>
            <a:blipFill>
              <a:blip r:embed="rId86" cstate="print"/>
              <a:stretch>
                <a:fillRect/>
              </a:stretch>
            </a:blipFill>
          </p:spPr>
          <p:txBody>
            <a:bodyPr wrap="square" lIns="0" tIns="0" rIns="0" bIns="0" rtlCol="0"/>
            <a:lstStyle/>
            <a:p>
              <a:endParaRPr>
                <a:solidFill>
                  <a:prstClr val="black"/>
                </a:solidFill>
                <a:latin typeface="Calibri"/>
              </a:endParaRPr>
            </a:p>
          </p:txBody>
        </p:sp>
        <p:sp>
          <p:nvSpPr>
            <p:cNvPr id="198" name="object 198"/>
            <p:cNvSpPr/>
            <p:nvPr/>
          </p:nvSpPr>
          <p:spPr>
            <a:xfrm>
              <a:off x="8484660" y="18457267"/>
              <a:ext cx="1135820" cy="771527"/>
            </a:xfrm>
            <a:prstGeom prst="rect">
              <a:avLst/>
            </a:prstGeom>
            <a:blipFill>
              <a:blip r:embed="rId87" cstate="print"/>
              <a:stretch>
                <a:fillRect/>
              </a:stretch>
            </a:blipFill>
          </p:spPr>
          <p:txBody>
            <a:bodyPr wrap="square" lIns="0" tIns="0" rIns="0" bIns="0" rtlCol="0"/>
            <a:lstStyle/>
            <a:p>
              <a:endParaRPr>
                <a:solidFill>
                  <a:prstClr val="black"/>
                </a:solidFill>
                <a:latin typeface="Calibri"/>
              </a:endParaRPr>
            </a:p>
          </p:txBody>
        </p:sp>
        <p:sp>
          <p:nvSpPr>
            <p:cNvPr id="199" name="object 199"/>
            <p:cNvSpPr/>
            <p:nvPr/>
          </p:nvSpPr>
          <p:spPr>
            <a:xfrm>
              <a:off x="6354727" y="18262596"/>
              <a:ext cx="1266078" cy="1017729"/>
            </a:xfrm>
            <a:prstGeom prst="rect">
              <a:avLst/>
            </a:prstGeom>
            <a:blipFill>
              <a:blip r:embed="rId88" cstate="print"/>
              <a:stretch>
                <a:fillRect/>
              </a:stretch>
            </a:blipFill>
          </p:spPr>
          <p:txBody>
            <a:bodyPr wrap="square" lIns="0" tIns="0" rIns="0" bIns="0" rtlCol="0"/>
            <a:lstStyle/>
            <a:p>
              <a:endParaRPr>
                <a:solidFill>
                  <a:prstClr val="black"/>
                </a:solidFill>
                <a:latin typeface="Calibri"/>
              </a:endParaRPr>
            </a:p>
          </p:txBody>
        </p:sp>
        <p:sp>
          <p:nvSpPr>
            <p:cNvPr id="200" name="object 200"/>
            <p:cNvSpPr/>
            <p:nvPr/>
          </p:nvSpPr>
          <p:spPr>
            <a:xfrm>
              <a:off x="7616152" y="15359595"/>
              <a:ext cx="4984750" cy="2123440"/>
            </a:xfrm>
            <a:custGeom>
              <a:avLst/>
              <a:gdLst/>
              <a:ahLst/>
              <a:cxnLst/>
              <a:rect l="l" t="t" r="r" b="b"/>
              <a:pathLst>
                <a:path w="4984750" h="2123440">
                  <a:moveTo>
                    <a:pt x="556221" y="165138"/>
                  </a:moveTo>
                  <a:lnTo>
                    <a:pt x="549630" y="159296"/>
                  </a:lnTo>
                  <a:lnTo>
                    <a:pt x="466458" y="85521"/>
                  </a:lnTo>
                  <a:lnTo>
                    <a:pt x="457174" y="120078"/>
                  </a:lnTo>
                  <a:lnTo>
                    <a:pt x="9296" y="0"/>
                  </a:lnTo>
                  <a:lnTo>
                    <a:pt x="0" y="34582"/>
                  </a:lnTo>
                  <a:lnTo>
                    <a:pt x="447890" y="154660"/>
                  </a:lnTo>
                  <a:lnTo>
                    <a:pt x="438607" y="189242"/>
                  </a:lnTo>
                  <a:lnTo>
                    <a:pt x="556221" y="165138"/>
                  </a:lnTo>
                  <a:close/>
                </a:path>
                <a:path w="4984750" h="2123440">
                  <a:moveTo>
                    <a:pt x="598449" y="2098967"/>
                  </a:moveTo>
                  <a:lnTo>
                    <a:pt x="591858" y="2093125"/>
                  </a:lnTo>
                  <a:lnTo>
                    <a:pt x="508685" y="2019350"/>
                  </a:lnTo>
                  <a:lnTo>
                    <a:pt x="499402" y="2053907"/>
                  </a:lnTo>
                  <a:lnTo>
                    <a:pt x="51523" y="1933829"/>
                  </a:lnTo>
                  <a:lnTo>
                    <a:pt x="42227" y="1968411"/>
                  </a:lnTo>
                  <a:lnTo>
                    <a:pt x="490118" y="2088489"/>
                  </a:lnTo>
                  <a:lnTo>
                    <a:pt x="480834" y="2123071"/>
                  </a:lnTo>
                  <a:lnTo>
                    <a:pt x="598449" y="2098967"/>
                  </a:lnTo>
                  <a:close/>
                </a:path>
                <a:path w="4984750" h="2123440">
                  <a:moveTo>
                    <a:pt x="1551762" y="1516392"/>
                  </a:moveTo>
                  <a:lnTo>
                    <a:pt x="1545170" y="1510550"/>
                  </a:lnTo>
                  <a:lnTo>
                    <a:pt x="1461998" y="1436763"/>
                  </a:lnTo>
                  <a:lnTo>
                    <a:pt x="1452714" y="1471320"/>
                  </a:lnTo>
                  <a:lnTo>
                    <a:pt x="1004849" y="1351241"/>
                  </a:lnTo>
                  <a:lnTo>
                    <a:pt x="995540" y="1385836"/>
                  </a:lnTo>
                  <a:lnTo>
                    <a:pt x="1443431" y="1505902"/>
                  </a:lnTo>
                  <a:lnTo>
                    <a:pt x="1434147" y="1540484"/>
                  </a:lnTo>
                  <a:lnTo>
                    <a:pt x="1551762" y="1516392"/>
                  </a:lnTo>
                  <a:close/>
                </a:path>
                <a:path w="4984750" h="2123440">
                  <a:moveTo>
                    <a:pt x="3888536" y="671144"/>
                  </a:moveTo>
                  <a:lnTo>
                    <a:pt x="3881945" y="665302"/>
                  </a:lnTo>
                  <a:lnTo>
                    <a:pt x="3798773" y="591527"/>
                  </a:lnTo>
                  <a:lnTo>
                    <a:pt x="3789489" y="626071"/>
                  </a:lnTo>
                  <a:lnTo>
                    <a:pt x="3341611" y="505993"/>
                  </a:lnTo>
                  <a:lnTo>
                    <a:pt x="3332315" y="540588"/>
                  </a:lnTo>
                  <a:lnTo>
                    <a:pt x="3780205" y="660654"/>
                  </a:lnTo>
                  <a:lnTo>
                    <a:pt x="3770922" y="695236"/>
                  </a:lnTo>
                  <a:lnTo>
                    <a:pt x="3888536" y="671144"/>
                  </a:lnTo>
                  <a:close/>
                </a:path>
                <a:path w="4984750" h="2123440">
                  <a:moveTo>
                    <a:pt x="4984267" y="1922907"/>
                  </a:moveTo>
                  <a:lnTo>
                    <a:pt x="4977689" y="1917065"/>
                  </a:lnTo>
                  <a:lnTo>
                    <a:pt x="4894516" y="1843290"/>
                  </a:lnTo>
                  <a:lnTo>
                    <a:pt x="4885233" y="1877847"/>
                  </a:lnTo>
                  <a:lnTo>
                    <a:pt x="4437354" y="1757756"/>
                  </a:lnTo>
                  <a:lnTo>
                    <a:pt x="4428058" y="1792351"/>
                  </a:lnTo>
                  <a:lnTo>
                    <a:pt x="4875949" y="1912429"/>
                  </a:lnTo>
                  <a:lnTo>
                    <a:pt x="4866652" y="1947011"/>
                  </a:lnTo>
                  <a:lnTo>
                    <a:pt x="4984267" y="1922907"/>
                  </a:lnTo>
                  <a:close/>
                </a:path>
              </a:pathLst>
            </a:custGeom>
            <a:solidFill>
              <a:srgbClr val="FFFFFF"/>
            </a:solidFill>
          </p:spPr>
          <p:txBody>
            <a:bodyPr wrap="square" lIns="0" tIns="0" rIns="0" bIns="0" rtlCol="0"/>
            <a:lstStyle/>
            <a:p>
              <a:endParaRPr>
                <a:solidFill>
                  <a:prstClr val="black"/>
                </a:solidFill>
                <a:latin typeface="Calibri"/>
              </a:endParaRPr>
            </a:p>
          </p:txBody>
        </p:sp>
        <p:sp>
          <p:nvSpPr>
            <p:cNvPr id="201" name="object 201"/>
            <p:cNvSpPr/>
            <p:nvPr/>
          </p:nvSpPr>
          <p:spPr>
            <a:xfrm>
              <a:off x="6360453" y="17813850"/>
              <a:ext cx="486320" cy="318130"/>
            </a:xfrm>
            <a:prstGeom prst="rect">
              <a:avLst/>
            </a:prstGeom>
            <a:blipFill>
              <a:blip r:embed="rId89" cstate="print"/>
              <a:stretch>
                <a:fillRect/>
              </a:stretch>
            </a:blipFill>
          </p:spPr>
          <p:txBody>
            <a:bodyPr wrap="square" lIns="0" tIns="0" rIns="0" bIns="0" rtlCol="0"/>
            <a:lstStyle/>
            <a:p>
              <a:endParaRPr>
                <a:solidFill>
                  <a:prstClr val="black"/>
                </a:solidFill>
                <a:latin typeface="Calibri"/>
              </a:endParaRPr>
            </a:p>
          </p:txBody>
        </p:sp>
        <p:sp>
          <p:nvSpPr>
            <p:cNvPr id="202" name="object 202"/>
            <p:cNvSpPr/>
            <p:nvPr/>
          </p:nvSpPr>
          <p:spPr>
            <a:xfrm>
              <a:off x="6698265" y="17813850"/>
              <a:ext cx="805523" cy="318130"/>
            </a:xfrm>
            <a:prstGeom prst="rect">
              <a:avLst/>
            </a:prstGeom>
            <a:blipFill>
              <a:blip r:embed="rId90" cstate="print"/>
              <a:stretch>
                <a:fillRect/>
              </a:stretch>
            </a:blipFill>
          </p:spPr>
          <p:txBody>
            <a:bodyPr wrap="square" lIns="0" tIns="0" rIns="0" bIns="0" rtlCol="0"/>
            <a:lstStyle/>
            <a:p>
              <a:endParaRPr>
                <a:solidFill>
                  <a:prstClr val="black"/>
                </a:solidFill>
                <a:latin typeface="Calibri"/>
              </a:endParaRPr>
            </a:p>
          </p:txBody>
        </p:sp>
        <p:sp>
          <p:nvSpPr>
            <p:cNvPr id="203" name="object 203"/>
            <p:cNvSpPr/>
            <p:nvPr/>
          </p:nvSpPr>
          <p:spPr>
            <a:xfrm>
              <a:off x="6537947" y="17985619"/>
              <a:ext cx="789062" cy="318130"/>
            </a:xfrm>
            <a:prstGeom prst="rect">
              <a:avLst/>
            </a:prstGeom>
            <a:blipFill>
              <a:blip r:embed="rId91" cstate="print"/>
              <a:stretch>
                <a:fillRect/>
              </a:stretch>
            </a:blipFill>
          </p:spPr>
          <p:txBody>
            <a:bodyPr wrap="square" lIns="0" tIns="0" rIns="0" bIns="0" rtlCol="0"/>
            <a:lstStyle/>
            <a:p>
              <a:endParaRPr>
                <a:solidFill>
                  <a:prstClr val="black"/>
                </a:solidFill>
                <a:latin typeface="Calibri"/>
              </a:endParaRPr>
            </a:p>
          </p:txBody>
        </p:sp>
      </p:grpSp>
      <p:sp>
        <p:nvSpPr>
          <p:cNvPr id="204" name="object 204"/>
          <p:cNvSpPr txBox="1"/>
          <p:nvPr/>
        </p:nvSpPr>
        <p:spPr>
          <a:xfrm>
            <a:off x="6863083" y="17844808"/>
            <a:ext cx="977900" cy="354584"/>
          </a:xfrm>
          <a:prstGeom prst="rect">
            <a:avLst/>
          </a:prstGeom>
        </p:spPr>
        <p:txBody>
          <a:bodyPr vert="horz" wrap="square" lIns="0" tIns="15875" rIns="0" bIns="0" rtlCol="0">
            <a:spAutoFit/>
          </a:bodyPr>
          <a:lstStyle/>
          <a:p>
            <a:pPr algn="ctr">
              <a:spcBef>
                <a:spcPts val="125"/>
              </a:spcBef>
            </a:pPr>
            <a:r>
              <a:rPr sz="1100" b="1" i="1" spc="15" dirty="0">
                <a:solidFill>
                  <a:prstClr val="black"/>
                </a:solidFill>
                <a:latin typeface="Segoe UI"/>
                <a:cs typeface="Segoe UI"/>
              </a:rPr>
              <a:t>Apis</a:t>
            </a:r>
            <a:r>
              <a:rPr sz="1100" b="1" i="1" spc="-30" dirty="0">
                <a:solidFill>
                  <a:prstClr val="black"/>
                </a:solidFill>
                <a:latin typeface="Segoe UI"/>
                <a:cs typeface="Segoe UI"/>
              </a:rPr>
              <a:t> </a:t>
            </a:r>
            <a:r>
              <a:rPr sz="1100" b="1" i="1" spc="10" dirty="0">
                <a:solidFill>
                  <a:prstClr val="black"/>
                </a:solidFill>
                <a:latin typeface="Segoe UI"/>
                <a:cs typeface="Segoe UI"/>
              </a:rPr>
              <a:t>mellifera</a:t>
            </a:r>
            <a:endParaRPr sz="1100">
              <a:solidFill>
                <a:prstClr val="black"/>
              </a:solidFill>
              <a:latin typeface="Segoe UI"/>
              <a:cs typeface="Segoe UI"/>
            </a:endParaRPr>
          </a:p>
          <a:p>
            <a:pPr marL="635" algn="ctr">
              <a:spcBef>
                <a:spcPts val="35"/>
              </a:spcBef>
            </a:pPr>
            <a:r>
              <a:rPr sz="1100" spc="10" dirty="0">
                <a:solidFill>
                  <a:prstClr val="black"/>
                </a:solidFill>
                <a:latin typeface="Segoe UI"/>
                <a:cs typeface="Segoe UI"/>
              </a:rPr>
              <a:t>Házi</a:t>
            </a:r>
            <a:r>
              <a:rPr sz="1100" spc="15" dirty="0">
                <a:solidFill>
                  <a:prstClr val="black"/>
                </a:solidFill>
                <a:latin typeface="Segoe UI"/>
                <a:cs typeface="Segoe UI"/>
              </a:rPr>
              <a:t> méh</a:t>
            </a:r>
            <a:endParaRPr sz="1100">
              <a:solidFill>
                <a:prstClr val="black"/>
              </a:solidFill>
              <a:latin typeface="Segoe UI"/>
              <a:cs typeface="Segoe UI"/>
            </a:endParaRPr>
          </a:p>
        </p:txBody>
      </p:sp>
      <p:sp>
        <p:nvSpPr>
          <p:cNvPr id="205" name="object 205"/>
          <p:cNvSpPr txBox="1"/>
          <p:nvPr/>
        </p:nvSpPr>
        <p:spPr>
          <a:xfrm>
            <a:off x="454913" y="155908"/>
            <a:ext cx="14168119" cy="1485265"/>
          </a:xfrm>
          <a:prstGeom prst="rect">
            <a:avLst/>
          </a:prstGeom>
        </p:spPr>
        <p:txBody>
          <a:bodyPr vert="horz" wrap="square" lIns="0" tIns="12065" rIns="0" bIns="0" rtlCol="0">
            <a:spAutoFit/>
          </a:bodyPr>
          <a:lstStyle/>
          <a:p>
            <a:pPr marL="3838575" marR="1640839" algn="ctr">
              <a:lnSpc>
                <a:spcPct val="100600"/>
              </a:lnSpc>
              <a:spcBef>
                <a:spcPts val="95"/>
              </a:spcBef>
            </a:pPr>
            <a:r>
              <a:rPr sz="2800" b="1" spc="50" dirty="0">
                <a:solidFill>
                  <a:srgbClr val="604630"/>
                </a:solidFill>
                <a:latin typeface="Segoe UI"/>
                <a:cs typeface="Segoe UI"/>
              </a:rPr>
              <a:t>Botanikus kertek </a:t>
            </a:r>
            <a:r>
              <a:rPr sz="2800" b="1" spc="45" dirty="0">
                <a:solidFill>
                  <a:srgbClr val="604630"/>
                </a:solidFill>
                <a:latin typeface="Segoe UI"/>
                <a:cs typeface="Segoe UI"/>
              </a:rPr>
              <a:t>helyzete </a:t>
            </a:r>
            <a:r>
              <a:rPr sz="2800" b="1" spc="30" dirty="0">
                <a:solidFill>
                  <a:srgbClr val="604630"/>
                </a:solidFill>
                <a:latin typeface="Segoe UI"/>
                <a:cs typeface="Segoe UI"/>
              </a:rPr>
              <a:t>és </a:t>
            </a:r>
            <a:r>
              <a:rPr sz="2800" b="1" spc="45" dirty="0">
                <a:solidFill>
                  <a:srgbClr val="604630"/>
                </a:solidFill>
                <a:latin typeface="Segoe UI"/>
                <a:cs typeface="Segoe UI"/>
              </a:rPr>
              <a:t>szerepe </a:t>
            </a:r>
            <a:r>
              <a:rPr sz="2800" b="1" spc="5" dirty="0">
                <a:solidFill>
                  <a:srgbClr val="604630"/>
                </a:solidFill>
                <a:latin typeface="Segoe UI"/>
                <a:cs typeface="Segoe UI"/>
              </a:rPr>
              <a:t>a </a:t>
            </a:r>
            <a:r>
              <a:rPr sz="2800" b="1" spc="35" dirty="0">
                <a:solidFill>
                  <a:srgbClr val="604630"/>
                </a:solidFill>
                <a:latin typeface="Segoe UI"/>
                <a:cs typeface="Segoe UI"/>
              </a:rPr>
              <a:t>városi </a:t>
            </a:r>
            <a:r>
              <a:rPr sz="2800" b="1" spc="40" dirty="0">
                <a:solidFill>
                  <a:srgbClr val="604630"/>
                </a:solidFill>
                <a:latin typeface="Segoe UI"/>
                <a:cs typeface="Segoe UI"/>
              </a:rPr>
              <a:t>zöld  </a:t>
            </a:r>
            <a:r>
              <a:rPr sz="2800" b="1" spc="45" dirty="0">
                <a:solidFill>
                  <a:srgbClr val="604630"/>
                </a:solidFill>
                <a:latin typeface="Segoe UI"/>
                <a:cs typeface="Segoe UI"/>
              </a:rPr>
              <a:t>infrastruktúrában</a:t>
            </a:r>
            <a:endParaRPr sz="2800">
              <a:solidFill>
                <a:prstClr val="black"/>
              </a:solidFill>
              <a:latin typeface="Segoe UI"/>
              <a:cs typeface="Segoe UI"/>
            </a:endParaRPr>
          </a:p>
          <a:p>
            <a:pPr marL="2199640" algn="ctr">
              <a:spcBef>
                <a:spcPts val="30"/>
              </a:spcBef>
            </a:pPr>
            <a:r>
              <a:rPr sz="1500" b="1" spc="-20" dirty="0">
                <a:solidFill>
                  <a:srgbClr val="604630"/>
                </a:solidFill>
                <a:latin typeface="Calibri"/>
                <a:cs typeface="Calibri"/>
              </a:rPr>
              <a:t>Táborská </a:t>
            </a:r>
            <a:r>
              <a:rPr sz="1500" b="1" spc="-5" dirty="0">
                <a:solidFill>
                  <a:srgbClr val="604630"/>
                </a:solidFill>
                <a:latin typeface="Calibri"/>
                <a:cs typeface="Calibri"/>
              </a:rPr>
              <a:t>Jana</a:t>
            </a:r>
            <a:r>
              <a:rPr sz="1500" b="1" spc="-7" baseline="25000" dirty="0">
                <a:solidFill>
                  <a:srgbClr val="604630"/>
                </a:solidFill>
                <a:latin typeface="Calibri"/>
                <a:cs typeface="Calibri"/>
              </a:rPr>
              <a:t>1*</a:t>
            </a:r>
            <a:r>
              <a:rPr sz="1500" b="1" spc="-5" dirty="0">
                <a:solidFill>
                  <a:srgbClr val="604630"/>
                </a:solidFill>
                <a:latin typeface="Calibri"/>
                <a:cs typeface="Calibri"/>
              </a:rPr>
              <a:t>- </a:t>
            </a:r>
            <a:r>
              <a:rPr sz="1500" b="1" spc="-10" dirty="0">
                <a:solidFill>
                  <a:srgbClr val="604630"/>
                </a:solidFill>
                <a:latin typeface="Calibri"/>
                <a:cs typeface="Calibri"/>
              </a:rPr>
              <a:t>Kisvarga </a:t>
            </a:r>
            <a:r>
              <a:rPr sz="1500" b="1" dirty="0">
                <a:solidFill>
                  <a:srgbClr val="604630"/>
                </a:solidFill>
                <a:latin typeface="Calibri"/>
                <a:cs typeface="Calibri"/>
              </a:rPr>
              <a:t>Szilvia</a:t>
            </a:r>
            <a:r>
              <a:rPr sz="1500" b="1" baseline="25000" dirty="0">
                <a:solidFill>
                  <a:srgbClr val="604630"/>
                </a:solidFill>
                <a:latin typeface="Calibri"/>
                <a:cs typeface="Calibri"/>
              </a:rPr>
              <a:t>2 </a:t>
            </a:r>
            <a:r>
              <a:rPr sz="1500" b="1" dirty="0">
                <a:solidFill>
                  <a:srgbClr val="604630"/>
                </a:solidFill>
                <a:latin typeface="Calibri"/>
                <a:cs typeface="Calibri"/>
              </a:rPr>
              <a:t>- </a:t>
            </a:r>
            <a:r>
              <a:rPr sz="1500" b="1" spc="-5" dirty="0">
                <a:solidFill>
                  <a:srgbClr val="604630"/>
                </a:solidFill>
                <a:latin typeface="Calibri"/>
                <a:cs typeface="Calibri"/>
              </a:rPr>
              <a:t>Horotán Katalin</a:t>
            </a:r>
            <a:r>
              <a:rPr sz="1500" b="1" spc="-7" baseline="25000" dirty="0">
                <a:solidFill>
                  <a:srgbClr val="604630"/>
                </a:solidFill>
                <a:latin typeface="Calibri"/>
                <a:cs typeface="Calibri"/>
              </a:rPr>
              <a:t>1 </a:t>
            </a:r>
            <a:r>
              <a:rPr sz="1500" b="1" dirty="0">
                <a:solidFill>
                  <a:srgbClr val="604630"/>
                </a:solidFill>
                <a:latin typeface="Calibri"/>
                <a:cs typeface="Calibri"/>
              </a:rPr>
              <a:t>- </a:t>
            </a:r>
            <a:r>
              <a:rPr sz="1500" b="1" spc="-10" dirty="0">
                <a:solidFill>
                  <a:srgbClr val="604630"/>
                </a:solidFill>
                <a:latin typeface="Calibri"/>
                <a:cs typeface="Calibri"/>
              </a:rPr>
              <a:t>Papp </a:t>
            </a:r>
            <a:r>
              <a:rPr sz="1500" b="1" spc="-5" dirty="0">
                <a:solidFill>
                  <a:srgbClr val="604630"/>
                </a:solidFill>
                <a:latin typeface="Calibri"/>
                <a:cs typeface="Calibri"/>
              </a:rPr>
              <a:t>László</a:t>
            </a:r>
            <a:r>
              <a:rPr sz="1500" b="1" spc="-7" baseline="25000" dirty="0">
                <a:solidFill>
                  <a:srgbClr val="604630"/>
                </a:solidFill>
                <a:latin typeface="Calibri"/>
                <a:cs typeface="Calibri"/>
              </a:rPr>
              <a:t>3 </a:t>
            </a:r>
            <a:r>
              <a:rPr sz="1500" b="1" dirty="0">
                <a:solidFill>
                  <a:srgbClr val="604630"/>
                </a:solidFill>
                <a:latin typeface="Calibri"/>
                <a:cs typeface="Calibri"/>
              </a:rPr>
              <a:t>– </a:t>
            </a:r>
            <a:r>
              <a:rPr sz="1500" b="1" spc="-10" dirty="0">
                <a:solidFill>
                  <a:srgbClr val="604630"/>
                </a:solidFill>
                <a:latin typeface="Calibri"/>
                <a:cs typeface="Calibri"/>
              </a:rPr>
              <a:t>Pénzesné </a:t>
            </a:r>
            <a:r>
              <a:rPr sz="1500" b="1" spc="-15" dirty="0">
                <a:solidFill>
                  <a:srgbClr val="604630"/>
                </a:solidFill>
                <a:latin typeface="Calibri"/>
                <a:cs typeface="Calibri"/>
              </a:rPr>
              <a:t>Kónya </a:t>
            </a:r>
            <a:r>
              <a:rPr sz="1500" b="1" spc="-5" dirty="0">
                <a:solidFill>
                  <a:srgbClr val="604630"/>
                </a:solidFill>
                <a:latin typeface="Calibri"/>
                <a:cs typeface="Calibri"/>
              </a:rPr>
              <a:t>Erika</a:t>
            </a:r>
            <a:r>
              <a:rPr sz="1500" b="1" spc="-7" baseline="25000" dirty="0">
                <a:solidFill>
                  <a:srgbClr val="604630"/>
                </a:solidFill>
                <a:latin typeface="Calibri"/>
                <a:cs typeface="Calibri"/>
              </a:rPr>
              <a:t>1 </a:t>
            </a:r>
            <a:r>
              <a:rPr sz="1500" b="1" dirty="0">
                <a:solidFill>
                  <a:srgbClr val="604630"/>
                </a:solidFill>
                <a:latin typeface="Calibri"/>
                <a:cs typeface="Calibri"/>
              </a:rPr>
              <a:t>- Orlóci</a:t>
            </a:r>
            <a:r>
              <a:rPr sz="1500" b="1" spc="-225" dirty="0">
                <a:solidFill>
                  <a:srgbClr val="604630"/>
                </a:solidFill>
                <a:latin typeface="Calibri"/>
                <a:cs typeface="Calibri"/>
              </a:rPr>
              <a:t> </a:t>
            </a:r>
            <a:r>
              <a:rPr sz="1500" b="1" spc="-5" dirty="0">
                <a:solidFill>
                  <a:srgbClr val="604630"/>
                </a:solidFill>
                <a:latin typeface="Calibri"/>
                <a:cs typeface="Calibri"/>
              </a:rPr>
              <a:t>László</a:t>
            </a:r>
            <a:r>
              <a:rPr sz="1500" b="1" spc="-7" baseline="25000" dirty="0">
                <a:solidFill>
                  <a:srgbClr val="604630"/>
                </a:solidFill>
                <a:latin typeface="Calibri"/>
                <a:cs typeface="Calibri"/>
              </a:rPr>
              <a:t>2</a:t>
            </a:r>
            <a:endParaRPr sz="1500" baseline="25000">
              <a:solidFill>
                <a:prstClr val="black"/>
              </a:solidFill>
              <a:latin typeface="Calibri"/>
              <a:cs typeface="Calibri"/>
            </a:endParaRPr>
          </a:p>
          <a:p>
            <a:pPr algn="ctr">
              <a:spcBef>
                <a:spcPts val="215"/>
              </a:spcBef>
            </a:pPr>
            <a:r>
              <a:rPr sz="1125" b="1" baseline="25925" dirty="0">
                <a:solidFill>
                  <a:srgbClr val="604630"/>
                </a:solidFill>
                <a:latin typeface="Calibri"/>
                <a:cs typeface="Calibri"/>
              </a:rPr>
              <a:t>1 </a:t>
            </a:r>
            <a:r>
              <a:rPr sz="1100" b="1" spc="5" dirty="0">
                <a:solidFill>
                  <a:srgbClr val="604630"/>
                </a:solidFill>
                <a:latin typeface="Calibri"/>
                <a:cs typeface="Calibri"/>
              </a:rPr>
              <a:t>Eszterházy Károly </a:t>
            </a:r>
            <a:r>
              <a:rPr sz="1100" b="1" dirty="0">
                <a:solidFill>
                  <a:srgbClr val="604630"/>
                </a:solidFill>
                <a:latin typeface="Calibri"/>
                <a:cs typeface="Calibri"/>
              </a:rPr>
              <a:t>Katolikus </a:t>
            </a:r>
            <a:r>
              <a:rPr sz="1100" b="1" spc="5" dirty="0">
                <a:solidFill>
                  <a:srgbClr val="604630"/>
                </a:solidFill>
                <a:latin typeface="Calibri"/>
                <a:cs typeface="Calibri"/>
              </a:rPr>
              <a:t>Egyetem, </a:t>
            </a:r>
            <a:r>
              <a:rPr sz="1100" b="1" spc="10" dirty="0">
                <a:solidFill>
                  <a:srgbClr val="604630"/>
                </a:solidFill>
                <a:latin typeface="Calibri"/>
                <a:cs typeface="Calibri"/>
              </a:rPr>
              <a:t>Biológiai </a:t>
            </a:r>
            <a:r>
              <a:rPr sz="1100" b="1" dirty="0">
                <a:solidFill>
                  <a:srgbClr val="604630"/>
                </a:solidFill>
                <a:latin typeface="Calibri"/>
                <a:cs typeface="Calibri"/>
              </a:rPr>
              <a:t>Intézet; </a:t>
            </a:r>
            <a:r>
              <a:rPr sz="1125" b="1" spc="7" baseline="25925" dirty="0">
                <a:solidFill>
                  <a:srgbClr val="604630"/>
                </a:solidFill>
                <a:latin typeface="Calibri"/>
                <a:cs typeface="Calibri"/>
              </a:rPr>
              <a:t>2</a:t>
            </a:r>
            <a:r>
              <a:rPr sz="1100" b="1" spc="5" dirty="0">
                <a:solidFill>
                  <a:srgbClr val="604630"/>
                </a:solidFill>
                <a:latin typeface="Calibri"/>
                <a:cs typeface="Calibri"/>
              </a:rPr>
              <a:t>Magyar Agrár- </a:t>
            </a:r>
            <a:r>
              <a:rPr sz="1100" b="1" spc="10" dirty="0">
                <a:solidFill>
                  <a:srgbClr val="604630"/>
                </a:solidFill>
                <a:latin typeface="Calibri"/>
                <a:cs typeface="Calibri"/>
              </a:rPr>
              <a:t>és </a:t>
            </a:r>
            <a:r>
              <a:rPr sz="1100" b="1" spc="5" dirty="0">
                <a:solidFill>
                  <a:srgbClr val="604630"/>
                </a:solidFill>
                <a:latin typeface="Calibri"/>
                <a:cs typeface="Calibri"/>
              </a:rPr>
              <a:t>Élettudományi Egyetem, </a:t>
            </a:r>
            <a:r>
              <a:rPr sz="1100" b="1" dirty="0">
                <a:solidFill>
                  <a:srgbClr val="604630"/>
                </a:solidFill>
                <a:latin typeface="Calibri"/>
                <a:cs typeface="Calibri"/>
              </a:rPr>
              <a:t>Tájépítészeti, Településtervezési </a:t>
            </a:r>
            <a:r>
              <a:rPr sz="1100" b="1" spc="10" dirty="0">
                <a:solidFill>
                  <a:srgbClr val="604630"/>
                </a:solidFill>
                <a:latin typeface="Calibri"/>
                <a:cs typeface="Calibri"/>
              </a:rPr>
              <a:t>és </a:t>
            </a:r>
            <a:r>
              <a:rPr sz="1100" b="1" dirty="0">
                <a:solidFill>
                  <a:srgbClr val="604630"/>
                </a:solidFill>
                <a:latin typeface="Calibri"/>
                <a:cs typeface="Calibri"/>
              </a:rPr>
              <a:t>Díszkertészeti Intézet, </a:t>
            </a:r>
            <a:r>
              <a:rPr sz="1100" b="1" spc="5" dirty="0">
                <a:solidFill>
                  <a:srgbClr val="604630"/>
                </a:solidFill>
                <a:latin typeface="Calibri"/>
                <a:cs typeface="Calibri"/>
              </a:rPr>
              <a:t>Dísznövénytermesztési </a:t>
            </a:r>
            <a:r>
              <a:rPr sz="1100" b="1" spc="10" dirty="0">
                <a:solidFill>
                  <a:srgbClr val="604630"/>
                </a:solidFill>
                <a:latin typeface="Calibri"/>
                <a:cs typeface="Calibri"/>
              </a:rPr>
              <a:t>és </a:t>
            </a:r>
            <a:r>
              <a:rPr sz="1100" b="1" spc="5" dirty="0">
                <a:solidFill>
                  <a:srgbClr val="604630"/>
                </a:solidFill>
                <a:latin typeface="Calibri"/>
                <a:cs typeface="Calibri"/>
              </a:rPr>
              <a:t>Zöldfelületgazdálkodási Kutatócsoport; </a:t>
            </a:r>
            <a:r>
              <a:rPr sz="1125" b="1" spc="7" baseline="25925" dirty="0">
                <a:solidFill>
                  <a:srgbClr val="604630"/>
                </a:solidFill>
                <a:latin typeface="Calibri"/>
                <a:cs typeface="Calibri"/>
              </a:rPr>
              <a:t>3</a:t>
            </a:r>
            <a:r>
              <a:rPr sz="1100" b="1" spc="5" dirty="0">
                <a:solidFill>
                  <a:srgbClr val="604630"/>
                </a:solidFill>
                <a:latin typeface="Calibri"/>
                <a:cs typeface="Calibri"/>
              </a:rPr>
              <a:t>Eötvös</a:t>
            </a:r>
            <a:r>
              <a:rPr sz="1100" b="1" spc="160" dirty="0">
                <a:solidFill>
                  <a:srgbClr val="604630"/>
                </a:solidFill>
                <a:latin typeface="Calibri"/>
                <a:cs typeface="Calibri"/>
              </a:rPr>
              <a:t> </a:t>
            </a:r>
            <a:r>
              <a:rPr sz="1100" b="1" spc="5" dirty="0">
                <a:solidFill>
                  <a:srgbClr val="604630"/>
                </a:solidFill>
                <a:latin typeface="Calibri"/>
                <a:cs typeface="Calibri"/>
              </a:rPr>
              <a:t>Loránd</a:t>
            </a:r>
            <a:endParaRPr sz="1100">
              <a:solidFill>
                <a:prstClr val="black"/>
              </a:solidFill>
              <a:latin typeface="Calibri"/>
              <a:cs typeface="Calibri"/>
            </a:endParaRPr>
          </a:p>
          <a:p>
            <a:pPr algn="ctr">
              <a:spcBef>
                <a:spcPts val="45"/>
              </a:spcBef>
            </a:pPr>
            <a:r>
              <a:rPr sz="1100" b="1" spc="5" dirty="0">
                <a:solidFill>
                  <a:srgbClr val="604630"/>
                </a:solidFill>
                <a:latin typeface="Calibri"/>
                <a:cs typeface="Calibri"/>
              </a:rPr>
              <a:t>Tudományegyetem, </a:t>
            </a:r>
            <a:r>
              <a:rPr sz="1100" b="1" dirty="0">
                <a:solidFill>
                  <a:srgbClr val="604630"/>
                </a:solidFill>
                <a:latin typeface="Calibri"/>
                <a:cs typeface="Calibri"/>
              </a:rPr>
              <a:t>Füvészkert;</a:t>
            </a:r>
            <a:r>
              <a:rPr sz="1100" b="1" spc="-10" dirty="0">
                <a:solidFill>
                  <a:srgbClr val="604630"/>
                </a:solidFill>
                <a:latin typeface="Calibri"/>
                <a:cs typeface="Calibri"/>
              </a:rPr>
              <a:t> </a:t>
            </a:r>
            <a:r>
              <a:rPr sz="1100" b="1" u="sng" dirty="0">
                <a:solidFill>
                  <a:srgbClr val="604630"/>
                </a:solidFill>
                <a:uFill>
                  <a:solidFill>
                    <a:srgbClr val="604630"/>
                  </a:solidFill>
                </a:uFill>
                <a:latin typeface="Calibri"/>
                <a:cs typeface="Calibri"/>
                <a:hlinkClick r:id="rId92"/>
              </a:rPr>
              <a:t>*jana.taborska@uni-eszterhazy.hu</a:t>
            </a:r>
            <a:endParaRPr sz="1100">
              <a:solidFill>
                <a:prstClr val="black"/>
              </a:solidFill>
              <a:latin typeface="Calibri"/>
              <a:cs typeface="Calibri"/>
            </a:endParaRPr>
          </a:p>
        </p:txBody>
      </p:sp>
      <p:grpSp>
        <p:nvGrpSpPr>
          <p:cNvPr id="206" name="object 206"/>
          <p:cNvGrpSpPr/>
          <p:nvPr/>
        </p:nvGrpSpPr>
        <p:grpSpPr>
          <a:xfrm>
            <a:off x="561433" y="8024464"/>
            <a:ext cx="13980794" cy="5268595"/>
            <a:chOff x="135983" y="8024463"/>
            <a:chExt cx="13980794" cy="5268595"/>
          </a:xfrm>
        </p:grpSpPr>
        <p:sp>
          <p:nvSpPr>
            <p:cNvPr id="207" name="object 207"/>
            <p:cNvSpPr/>
            <p:nvPr/>
          </p:nvSpPr>
          <p:spPr>
            <a:xfrm>
              <a:off x="7435439" y="8024463"/>
              <a:ext cx="2172874" cy="1091447"/>
            </a:xfrm>
            <a:prstGeom prst="rect">
              <a:avLst/>
            </a:prstGeom>
            <a:blipFill>
              <a:blip r:embed="rId93" cstate="print"/>
              <a:stretch>
                <a:fillRect/>
              </a:stretch>
            </a:blipFill>
          </p:spPr>
          <p:txBody>
            <a:bodyPr wrap="square" lIns="0" tIns="0" rIns="0" bIns="0" rtlCol="0"/>
            <a:lstStyle/>
            <a:p>
              <a:endParaRPr>
                <a:solidFill>
                  <a:prstClr val="black"/>
                </a:solidFill>
                <a:latin typeface="Calibri"/>
              </a:endParaRPr>
            </a:p>
          </p:txBody>
        </p:sp>
        <p:sp>
          <p:nvSpPr>
            <p:cNvPr id="208" name="object 208"/>
            <p:cNvSpPr/>
            <p:nvPr/>
          </p:nvSpPr>
          <p:spPr>
            <a:xfrm>
              <a:off x="135983" y="11961546"/>
              <a:ext cx="4471712" cy="908942"/>
            </a:xfrm>
            <a:prstGeom prst="rect">
              <a:avLst/>
            </a:prstGeom>
            <a:blipFill>
              <a:blip r:embed="rId94" cstate="print"/>
              <a:stretch>
                <a:fillRect/>
              </a:stretch>
            </a:blipFill>
          </p:spPr>
          <p:txBody>
            <a:bodyPr wrap="square" lIns="0" tIns="0" rIns="0" bIns="0" rtlCol="0"/>
            <a:lstStyle/>
            <a:p>
              <a:endParaRPr>
                <a:solidFill>
                  <a:prstClr val="black"/>
                </a:solidFill>
                <a:latin typeface="Calibri"/>
              </a:endParaRPr>
            </a:p>
          </p:txBody>
        </p:sp>
        <p:sp>
          <p:nvSpPr>
            <p:cNvPr id="209" name="object 209"/>
            <p:cNvSpPr/>
            <p:nvPr/>
          </p:nvSpPr>
          <p:spPr>
            <a:xfrm>
              <a:off x="9603304" y="12006635"/>
              <a:ext cx="4479585" cy="1286118"/>
            </a:xfrm>
            <a:prstGeom prst="rect">
              <a:avLst/>
            </a:prstGeom>
            <a:blipFill>
              <a:blip r:embed="rId95" cstate="print"/>
              <a:stretch>
                <a:fillRect/>
              </a:stretch>
            </a:blipFill>
          </p:spPr>
          <p:txBody>
            <a:bodyPr wrap="square" lIns="0" tIns="0" rIns="0" bIns="0" rtlCol="0"/>
            <a:lstStyle/>
            <a:p>
              <a:endParaRPr>
                <a:solidFill>
                  <a:prstClr val="black"/>
                </a:solidFill>
                <a:latin typeface="Calibri"/>
              </a:endParaRPr>
            </a:p>
          </p:txBody>
        </p:sp>
        <p:sp>
          <p:nvSpPr>
            <p:cNvPr id="210" name="object 210"/>
            <p:cNvSpPr/>
            <p:nvPr/>
          </p:nvSpPr>
          <p:spPr>
            <a:xfrm>
              <a:off x="9579328" y="11565404"/>
              <a:ext cx="4531116" cy="443020"/>
            </a:xfrm>
            <a:prstGeom prst="rect">
              <a:avLst/>
            </a:prstGeom>
            <a:blipFill>
              <a:blip r:embed="rId96" cstate="print"/>
              <a:stretch>
                <a:fillRect/>
              </a:stretch>
            </a:blipFill>
          </p:spPr>
          <p:txBody>
            <a:bodyPr wrap="square" lIns="0" tIns="0" rIns="0" bIns="0" rtlCol="0"/>
            <a:lstStyle/>
            <a:p>
              <a:endParaRPr>
                <a:solidFill>
                  <a:prstClr val="black"/>
                </a:solidFill>
                <a:latin typeface="Calibri"/>
              </a:endParaRPr>
            </a:p>
          </p:txBody>
        </p:sp>
        <p:sp>
          <p:nvSpPr>
            <p:cNvPr id="211" name="object 211"/>
            <p:cNvSpPr/>
            <p:nvPr/>
          </p:nvSpPr>
          <p:spPr>
            <a:xfrm>
              <a:off x="9579328" y="11565404"/>
              <a:ext cx="4531360" cy="443230"/>
            </a:xfrm>
            <a:custGeom>
              <a:avLst/>
              <a:gdLst/>
              <a:ahLst/>
              <a:cxnLst/>
              <a:rect l="l" t="t" r="r" b="b"/>
              <a:pathLst>
                <a:path w="4531359" h="443229">
                  <a:moveTo>
                    <a:pt x="0" y="73836"/>
                  </a:moveTo>
                  <a:lnTo>
                    <a:pt x="5800" y="45089"/>
                  </a:lnTo>
                  <a:lnTo>
                    <a:pt x="21620" y="21620"/>
                  </a:lnTo>
                  <a:lnTo>
                    <a:pt x="45089" y="5800"/>
                  </a:lnTo>
                  <a:lnTo>
                    <a:pt x="73836" y="0"/>
                  </a:lnTo>
                  <a:lnTo>
                    <a:pt x="4457279" y="0"/>
                  </a:lnTo>
                  <a:lnTo>
                    <a:pt x="4486026" y="5800"/>
                  </a:lnTo>
                  <a:lnTo>
                    <a:pt x="4509496" y="21620"/>
                  </a:lnTo>
                  <a:lnTo>
                    <a:pt x="4525316" y="45089"/>
                  </a:lnTo>
                  <a:lnTo>
                    <a:pt x="4531116" y="73836"/>
                  </a:lnTo>
                  <a:lnTo>
                    <a:pt x="4531116" y="369183"/>
                  </a:lnTo>
                  <a:lnTo>
                    <a:pt x="4525316" y="397930"/>
                  </a:lnTo>
                  <a:lnTo>
                    <a:pt x="4509496" y="421400"/>
                  </a:lnTo>
                  <a:lnTo>
                    <a:pt x="4486026" y="437220"/>
                  </a:lnTo>
                  <a:lnTo>
                    <a:pt x="4457279" y="443020"/>
                  </a:lnTo>
                  <a:lnTo>
                    <a:pt x="73836" y="443020"/>
                  </a:lnTo>
                  <a:lnTo>
                    <a:pt x="45089" y="437220"/>
                  </a:lnTo>
                  <a:lnTo>
                    <a:pt x="21620" y="421400"/>
                  </a:lnTo>
                  <a:lnTo>
                    <a:pt x="5800" y="397930"/>
                  </a:lnTo>
                  <a:lnTo>
                    <a:pt x="0" y="369183"/>
                  </a:lnTo>
                  <a:lnTo>
                    <a:pt x="0" y="73836"/>
                  </a:lnTo>
                  <a:close/>
                </a:path>
              </a:pathLst>
            </a:custGeom>
            <a:ln w="11928">
              <a:solidFill>
                <a:srgbClr val="4F6128"/>
              </a:solidFill>
            </a:ln>
          </p:spPr>
          <p:txBody>
            <a:bodyPr wrap="square" lIns="0" tIns="0" rIns="0" bIns="0" rtlCol="0"/>
            <a:lstStyle/>
            <a:p>
              <a:endParaRPr>
                <a:solidFill>
                  <a:prstClr val="black"/>
                </a:solidFill>
                <a:latin typeface="Calibri"/>
              </a:endParaRPr>
            </a:p>
          </p:txBody>
        </p:sp>
        <p:sp>
          <p:nvSpPr>
            <p:cNvPr id="212" name="object 212"/>
            <p:cNvSpPr/>
            <p:nvPr/>
          </p:nvSpPr>
          <p:spPr>
            <a:xfrm>
              <a:off x="10111452" y="11618724"/>
              <a:ext cx="3590324" cy="421191"/>
            </a:xfrm>
            <a:prstGeom prst="rect">
              <a:avLst/>
            </a:prstGeom>
            <a:blipFill>
              <a:blip r:embed="rId97" cstate="print"/>
              <a:stretch>
                <a:fillRect/>
              </a:stretch>
            </a:blipFill>
          </p:spPr>
          <p:txBody>
            <a:bodyPr wrap="square" lIns="0" tIns="0" rIns="0" bIns="0" rtlCol="0"/>
            <a:lstStyle/>
            <a:p>
              <a:endParaRPr>
                <a:solidFill>
                  <a:prstClr val="black"/>
                </a:solidFill>
                <a:latin typeface="Calibri"/>
              </a:endParaRPr>
            </a:p>
          </p:txBody>
        </p:sp>
      </p:grpSp>
      <p:sp>
        <p:nvSpPr>
          <p:cNvPr id="213" name="object 213"/>
          <p:cNvSpPr txBox="1"/>
          <p:nvPr/>
        </p:nvSpPr>
        <p:spPr>
          <a:xfrm>
            <a:off x="10643010" y="11654572"/>
            <a:ext cx="3323590" cy="244298"/>
          </a:xfrm>
          <a:prstGeom prst="rect">
            <a:avLst/>
          </a:prstGeom>
        </p:spPr>
        <p:txBody>
          <a:bodyPr vert="horz" wrap="square" lIns="0" tIns="13335" rIns="0" bIns="0" rtlCol="0">
            <a:spAutoFit/>
          </a:bodyPr>
          <a:lstStyle/>
          <a:p>
            <a:pPr marL="12700">
              <a:spcBef>
                <a:spcPts val="105"/>
              </a:spcBef>
            </a:pPr>
            <a:r>
              <a:rPr sz="1500" b="1" spc="-15" dirty="0">
                <a:solidFill>
                  <a:srgbClr val="202911"/>
                </a:solidFill>
                <a:latin typeface="Calibri"/>
                <a:cs typeface="Calibri"/>
              </a:rPr>
              <a:t>Természetvédelmi </a:t>
            </a:r>
            <a:r>
              <a:rPr sz="1500" b="1" spc="-5" dirty="0">
                <a:solidFill>
                  <a:srgbClr val="202911"/>
                </a:solidFill>
                <a:latin typeface="Calibri"/>
                <a:cs typeface="Calibri"/>
              </a:rPr>
              <a:t>és kulturális</a:t>
            </a:r>
            <a:r>
              <a:rPr sz="1500" b="1" spc="-50" dirty="0">
                <a:solidFill>
                  <a:srgbClr val="202911"/>
                </a:solidFill>
                <a:latin typeface="Calibri"/>
                <a:cs typeface="Calibri"/>
              </a:rPr>
              <a:t> </a:t>
            </a:r>
            <a:r>
              <a:rPr sz="1500" b="1" spc="-10" dirty="0">
                <a:solidFill>
                  <a:srgbClr val="202911"/>
                </a:solidFill>
                <a:latin typeface="Calibri"/>
                <a:cs typeface="Calibri"/>
              </a:rPr>
              <a:t>központok</a:t>
            </a:r>
            <a:endParaRPr sz="1500">
              <a:solidFill>
                <a:prstClr val="black"/>
              </a:solidFill>
              <a:latin typeface="Calibri"/>
              <a:cs typeface="Calibri"/>
            </a:endParaRPr>
          </a:p>
        </p:txBody>
      </p:sp>
      <p:grpSp>
        <p:nvGrpSpPr>
          <p:cNvPr id="214" name="object 214"/>
          <p:cNvGrpSpPr/>
          <p:nvPr/>
        </p:nvGrpSpPr>
        <p:grpSpPr>
          <a:xfrm>
            <a:off x="535668" y="7406811"/>
            <a:ext cx="11788140" cy="5543550"/>
            <a:chOff x="110218" y="7406811"/>
            <a:chExt cx="11788140" cy="5543550"/>
          </a:xfrm>
        </p:grpSpPr>
        <p:sp>
          <p:nvSpPr>
            <p:cNvPr id="215" name="object 215"/>
            <p:cNvSpPr/>
            <p:nvPr/>
          </p:nvSpPr>
          <p:spPr>
            <a:xfrm>
              <a:off x="9659844" y="8030904"/>
              <a:ext cx="2238003" cy="2940108"/>
            </a:xfrm>
            <a:prstGeom prst="rect">
              <a:avLst/>
            </a:prstGeom>
            <a:blipFill>
              <a:blip r:embed="rId98" cstate="print"/>
              <a:stretch>
                <a:fillRect/>
              </a:stretch>
            </a:blipFill>
          </p:spPr>
          <p:txBody>
            <a:bodyPr wrap="square" lIns="0" tIns="0" rIns="0" bIns="0" rtlCol="0"/>
            <a:lstStyle/>
            <a:p>
              <a:endParaRPr>
                <a:solidFill>
                  <a:prstClr val="black"/>
                </a:solidFill>
                <a:latin typeface="Calibri"/>
              </a:endParaRPr>
            </a:p>
          </p:txBody>
        </p:sp>
        <p:sp>
          <p:nvSpPr>
            <p:cNvPr id="216" name="object 216"/>
            <p:cNvSpPr/>
            <p:nvPr/>
          </p:nvSpPr>
          <p:spPr>
            <a:xfrm>
              <a:off x="9659844" y="8021600"/>
              <a:ext cx="2238003" cy="727869"/>
            </a:xfrm>
            <a:prstGeom prst="rect">
              <a:avLst/>
            </a:prstGeom>
            <a:blipFill>
              <a:blip r:embed="rId99" cstate="print"/>
              <a:stretch>
                <a:fillRect/>
              </a:stretch>
            </a:blipFill>
          </p:spPr>
          <p:txBody>
            <a:bodyPr wrap="square" lIns="0" tIns="0" rIns="0" bIns="0" rtlCol="0"/>
            <a:lstStyle/>
            <a:p>
              <a:endParaRPr>
                <a:solidFill>
                  <a:prstClr val="black"/>
                </a:solidFill>
                <a:latin typeface="Calibri"/>
              </a:endParaRPr>
            </a:p>
          </p:txBody>
        </p:sp>
        <p:sp>
          <p:nvSpPr>
            <p:cNvPr id="217" name="object 217"/>
            <p:cNvSpPr/>
            <p:nvPr/>
          </p:nvSpPr>
          <p:spPr>
            <a:xfrm>
              <a:off x="111649" y="11995184"/>
              <a:ext cx="4516086" cy="931129"/>
            </a:xfrm>
            <a:prstGeom prst="rect">
              <a:avLst/>
            </a:prstGeom>
            <a:blipFill>
              <a:blip r:embed="rId100" cstate="print"/>
              <a:stretch>
                <a:fillRect/>
              </a:stretch>
            </a:blipFill>
          </p:spPr>
          <p:txBody>
            <a:bodyPr wrap="square" lIns="0" tIns="0" rIns="0" bIns="0" rtlCol="0"/>
            <a:lstStyle/>
            <a:p>
              <a:endParaRPr>
                <a:solidFill>
                  <a:prstClr val="black"/>
                </a:solidFill>
                <a:latin typeface="Calibri"/>
              </a:endParaRPr>
            </a:p>
          </p:txBody>
        </p:sp>
        <p:sp>
          <p:nvSpPr>
            <p:cNvPr id="218" name="object 218"/>
            <p:cNvSpPr/>
            <p:nvPr/>
          </p:nvSpPr>
          <p:spPr>
            <a:xfrm>
              <a:off x="136699" y="11996615"/>
              <a:ext cx="4468495" cy="883285"/>
            </a:xfrm>
            <a:custGeom>
              <a:avLst/>
              <a:gdLst/>
              <a:ahLst/>
              <a:cxnLst/>
              <a:rect l="l" t="t" r="r" b="b"/>
              <a:pathLst>
                <a:path w="4468495" h="883284">
                  <a:moveTo>
                    <a:pt x="4468134" y="0"/>
                  </a:moveTo>
                  <a:lnTo>
                    <a:pt x="0" y="0"/>
                  </a:lnTo>
                  <a:lnTo>
                    <a:pt x="0" y="883177"/>
                  </a:lnTo>
                  <a:lnTo>
                    <a:pt x="4468134" y="883177"/>
                  </a:lnTo>
                  <a:lnTo>
                    <a:pt x="4468134" y="0"/>
                  </a:lnTo>
                  <a:close/>
                </a:path>
              </a:pathLst>
            </a:custGeom>
            <a:solidFill>
              <a:srgbClr val="4F6128">
                <a:alpha val="19999"/>
              </a:srgbClr>
            </a:solidFill>
          </p:spPr>
          <p:txBody>
            <a:bodyPr wrap="square" lIns="0" tIns="0" rIns="0" bIns="0" rtlCol="0"/>
            <a:lstStyle/>
            <a:p>
              <a:endParaRPr>
                <a:solidFill>
                  <a:prstClr val="black"/>
                </a:solidFill>
                <a:latin typeface="Calibri"/>
              </a:endParaRPr>
            </a:p>
          </p:txBody>
        </p:sp>
        <p:sp>
          <p:nvSpPr>
            <p:cNvPr id="219" name="object 219"/>
            <p:cNvSpPr/>
            <p:nvPr/>
          </p:nvSpPr>
          <p:spPr>
            <a:xfrm>
              <a:off x="110218" y="7406811"/>
              <a:ext cx="6960212" cy="3597839"/>
            </a:xfrm>
            <a:prstGeom prst="rect">
              <a:avLst/>
            </a:prstGeom>
            <a:blipFill>
              <a:blip r:embed="rId101" cstate="print"/>
              <a:stretch>
                <a:fillRect/>
              </a:stretch>
            </a:blipFill>
          </p:spPr>
          <p:txBody>
            <a:bodyPr wrap="square" lIns="0" tIns="0" rIns="0" bIns="0" rtlCol="0"/>
            <a:lstStyle/>
            <a:p>
              <a:endParaRPr>
                <a:solidFill>
                  <a:prstClr val="black"/>
                </a:solidFill>
                <a:latin typeface="Calibri"/>
              </a:endParaRPr>
            </a:p>
          </p:txBody>
        </p:sp>
        <p:sp>
          <p:nvSpPr>
            <p:cNvPr id="220" name="object 220"/>
            <p:cNvSpPr/>
            <p:nvPr/>
          </p:nvSpPr>
          <p:spPr>
            <a:xfrm>
              <a:off x="135267" y="7408242"/>
              <a:ext cx="6912609" cy="3550285"/>
            </a:xfrm>
            <a:custGeom>
              <a:avLst/>
              <a:gdLst/>
              <a:ahLst/>
              <a:cxnLst/>
              <a:rect l="l" t="t" r="r" b="b"/>
              <a:pathLst>
                <a:path w="6912609" h="3550284">
                  <a:moveTo>
                    <a:pt x="6912260" y="0"/>
                  </a:moveTo>
                  <a:lnTo>
                    <a:pt x="0" y="0"/>
                  </a:lnTo>
                  <a:lnTo>
                    <a:pt x="0" y="3549887"/>
                  </a:lnTo>
                  <a:lnTo>
                    <a:pt x="6912260" y="3549887"/>
                  </a:lnTo>
                  <a:lnTo>
                    <a:pt x="6912260" y="0"/>
                  </a:lnTo>
                  <a:close/>
                </a:path>
              </a:pathLst>
            </a:custGeom>
            <a:solidFill>
              <a:srgbClr val="000000">
                <a:alpha val="23921"/>
              </a:srgbClr>
            </a:solidFill>
          </p:spPr>
          <p:txBody>
            <a:bodyPr wrap="square" lIns="0" tIns="0" rIns="0" bIns="0" rtlCol="0"/>
            <a:lstStyle/>
            <a:p>
              <a:endParaRPr>
                <a:solidFill>
                  <a:prstClr val="black"/>
                </a:solidFill>
                <a:latin typeface="Calibri"/>
              </a:endParaRPr>
            </a:p>
          </p:txBody>
        </p:sp>
        <p:sp>
          <p:nvSpPr>
            <p:cNvPr id="221" name="object 221"/>
            <p:cNvSpPr/>
            <p:nvPr/>
          </p:nvSpPr>
          <p:spPr>
            <a:xfrm>
              <a:off x="538208" y="11945084"/>
              <a:ext cx="3698395" cy="318130"/>
            </a:xfrm>
            <a:prstGeom prst="rect">
              <a:avLst/>
            </a:prstGeom>
            <a:blipFill>
              <a:blip r:embed="rId102" cstate="print"/>
              <a:stretch>
                <a:fillRect/>
              </a:stretch>
            </a:blipFill>
          </p:spPr>
          <p:txBody>
            <a:bodyPr wrap="square" lIns="0" tIns="0" rIns="0" bIns="0" rtlCol="0"/>
            <a:lstStyle/>
            <a:p>
              <a:endParaRPr>
                <a:solidFill>
                  <a:prstClr val="black"/>
                </a:solidFill>
                <a:latin typeface="Calibri"/>
              </a:endParaRPr>
            </a:p>
          </p:txBody>
        </p:sp>
        <p:sp>
          <p:nvSpPr>
            <p:cNvPr id="222" name="object 222"/>
            <p:cNvSpPr/>
            <p:nvPr/>
          </p:nvSpPr>
          <p:spPr>
            <a:xfrm>
              <a:off x="385763" y="12116853"/>
              <a:ext cx="308110" cy="318130"/>
            </a:xfrm>
            <a:prstGeom prst="rect">
              <a:avLst/>
            </a:prstGeom>
            <a:blipFill>
              <a:blip r:embed="rId103" cstate="print"/>
              <a:stretch>
                <a:fillRect/>
              </a:stretch>
            </a:blipFill>
          </p:spPr>
          <p:txBody>
            <a:bodyPr wrap="square" lIns="0" tIns="0" rIns="0" bIns="0" rtlCol="0"/>
            <a:lstStyle/>
            <a:p>
              <a:endParaRPr>
                <a:solidFill>
                  <a:prstClr val="black"/>
                </a:solidFill>
                <a:latin typeface="Calibri"/>
              </a:endParaRPr>
            </a:p>
          </p:txBody>
        </p:sp>
        <p:sp>
          <p:nvSpPr>
            <p:cNvPr id="223" name="object 223"/>
            <p:cNvSpPr/>
            <p:nvPr/>
          </p:nvSpPr>
          <p:spPr>
            <a:xfrm>
              <a:off x="504570" y="12116853"/>
              <a:ext cx="3885194" cy="318130"/>
            </a:xfrm>
            <a:prstGeom prst="rect">
              <a:avLst/>
            </a:prstGeom>
            <a:blipFill>
              <a:blip r:embed="rId104" cstate="print"/>
              <a:stretch>
                <a:fillRect/>
              </a:stretch>
            </a:blipFill>
          </p:spPr>
          <p:txBody>
            <a:bodyPr wrap="square" lIns="0" tIns="0" rIns="0" bIns="0" rtlCol="0"/>
            <a:lstStyle/>
            <a:p>
              <a:endParaRPr>
                <a:solidFill>
                  <a:prstClr val="black"/>
                </a:solidFill>
                <a:latin typeface="Calibri"/>
              </a:endParaRPr>
            </a:p>
          </p:txBody>
        </p:sp>
        <p:sp>
          <p:nvSpPr>
            <p:cNvPr id="224" name="object 224"/>
            <p:cNvSpPr/>
            <p:nvPr/>
          </p:nvSpPr>
          <p:spPr>
            <a:xfrm>
              <a:off x="261947" y="12288622"/>
              <a:ext cx="4250918" cy="318130"/>
            </a:xfrm>
            <a:prstGeom prst="rect">
              <a:avLst/>
            </a:prstGeom>
            <a:blipFill>
              <a:blip r:embed="rId105" cstate="print"/>
              <a:stretch>
                <a:fillRect/>
              </a:stretch>
            </a:blipFill>
          </p:spPr>
          <p:txBody>
            <a:bodyPr wrap="square" lIns="0" tIns="0" rIns="0" bIns="0" rtlCol="0"/>
            <a:lstStyle/>
            <a:p>
              <a:endParaRPr>
                <a:solidFill>
                  <a:prstClr val="black"/>
                </a:solidFill>
                <a:latin typeface="Calibri"/>
              </a:endParaRPr>
            </a:p>
          </p:txBody>
        </p:sp>
        <p:sp>
          <p:nvSpPr>
            <p:cNvPr id="225" name="object 225"/>
            <p:cNvSpPr/>
            <p:nvPr/>
          </p:nvSpPr>
          <p:spPr>
            <a:xfrm>
              <a:off x="493835" y="12460390"/>
              <a:ext cx="3787858" cy="318130"/>
            </a:xfrm>
            <a:prstGeom prst="rect">
              <a:avLst/>
            </a:prstGeom>
            <a:blipFill>
              <a:blip r:embed="rId106" cstate="print"/>
              <a:stretch>
                <a:fillRect/>
              </a:stretch>
            </a:blipFill>
          </p:spPr>
          <p:txBody>
            <a:bodyPr wrap="square" lIns="0" tIns="0" rIns="0" bIns="0" rtlCol="0"/>
            <a:lstStyle/>
            <a:p>
              <a:endParaRPr>
                <a:solidFill>
                  <a:prstClr val="black"/>
                </a:solidFill>
                <a:latin typeface="Calibri"/>
              </a:endParaRPr>
            </a:p>
          </p:txBody>
        </p:sp>
        <p:sp>
          <p:nvSpPr>
            <p:cNvPr id="226" name="object 226"/>
            <p:cNvSpPr/>
            <p:nvPr/>
          </p:nvSpPr>
          <p:spPr>
            <a:xfrm>
              <a:off x="1339080" y="12632159"/>
              <a:ext cx="296658" cy="318130"/>
            </a:xfrm>
            <a:prstGeom prst="rect">
              <a:avLst/>
            </a:prstGeom>
            <a:blipFill>
              <a:blip r:embed="rId107" cstate="print"/>
              <a:stretch>
                <a:fillRect/>
              </a:stretch>
            </a:blipFill>
          </p:spPr>
          <p:txBody>
            <a:bodyPr wrap="square" lIns="0" tIns="0" rIns="0" bIns="0" rtlCol="0"/>
            <a:lstStyle/>
            <a:p>
              <a:endParaRPr>
                <a:solidFill>
                  <a:prstClr val="black"/>
                </a:solidFill>
                <a:latin typeface="Calibri"/>
              </a:endParaRPr>
            </a:p>
          </p:txBody>
        </p:sp>
        <p:sp>
          <p:nvSpPr>
            <p:cNvPr id="227" name="object 227"/>
            <p:cNvSpPr/>
            <p:nvPr/>
          </p:nvSpPr>
          <p:spPr>
            <a:xfrm>
              <a:off x="1446435" y="12632159"/>
              <a:ext cx="1957805" cy="318130"/>
            </a:xfrm>
            <a:prstGeom prst="rect">
              <a:avLst/>
            </a:prstGeom>
            <a:blipFill>
              <a:blip r:embed="rId108" cstate="print"/>
              <a:stretch>
                <a:fillRect/>
              </a:stretch>
            </a:blipFill>
          </p:spPr>
          <p:txBody>
            <a:bodyPr wrap="square" lIns="0" tIns="0" rIns="0" bIns="0" rtlCol="0"/>
            <a:lstStyle/>
            <a:p>
              <a:endParaRPr>
                <a:solidFill>
                  <a:prstClr val="black"/>
                </a:solidFill>
                <a:latin typeface="Calibri"/>
              </a:endParaRPr>
            </a:p>
          </p:txBody>
        </p:sp>
      </p:grpSp>
      <p:sp>
        <p:nvSpPr>
          <p:cNvPr id="228" name="object 228"/>
          <p:cNvSpPr txBox="1"/>
          <p:nvPr/>
        </p:nvSpPr>
        <p:spPr>
          <a:xfrm>
            <a:off x="764017" y="11969900"/>
            <a:ext cx="4055110" cy="884555"/>
          </a:xfrm>
          <a:prstGeom prst="rect">
            <a:avLst/>
          </a:prstGeom>
        </p:spPr>
        <p:txBody>
          <a:bodyPr vert="horz" wrap="square" lIns="0" tIns="15875" rIns="0" bIns="0" rtlCol="0">
            <a:spAutoFit/>
          </a:bodyPr>
          <a:lstStyle/>
          <a:p>
            <a:pPr algn="ctr">
              <a:spcBef>
                <a:spcPts val="125"/>
              </a:spcBef>
            </a:pPr>
            <a:r>
              <a:rPr sz="1100" b="1" i="1" spc="5" dirty="0">
                <a:solidFill>
                  <a:srgbClr val="FFFFFF"/>
                </a:solidFill>
                <a:latin typeface="Calibri"/>
                <a:cs typeface="Calibri"/>
              </a:rPr>
              <a:t>Botanikus </a:t>
            </a:r>
            <a:r>
              <a:rPr sz="1100" b="1" i="1" spc="-5" dirty="0">
                <a:solidFill>
                  <a:srgbClr val="FFFFFF"/>
                </a:solidFill>
                <a:latin typeface="Calibri"/>
                <a:cs typeface="Calibri"/>
              </a:rPr>
              <a:t>kert </a:t>
            </a:r>
            <a:r>
              <a:rPr sz="1100" b="1" i="1" spc="10" dirty="0">
                <a:solidFill>
                  <a:srgbClr val="FFFFFF"/>
                </a:solidFill>
                <a:latin typeface="Calibri"/>
                <a:cs typeface="Calibri"/>
              </a:rPr>
              <a:t>aktívan tud </a:t>
            </a:r>
            <a:r>
              <a:rPr sz="1100" b="1" i="1" spc="5" dirty="0">
                <a:solidFill>
                  <a:srgbClr val="FFFFFF"/>
                </a:solidFill>
                <a:latin typeface="Calibri"/>
                <a:cs typeface="Calibri"/>
              </a:rPr>
              <a:t>részt venni </a:t>
            </a:r>
            <a:r>
              <a:rPr sz="1100" b="1" i="1" spc="10" dirty="0">
                <a:solidFill>
                  <a:srgbClr val="FFFFFF"/>
                </a:solidFill>
                <a:latin typeface="Calibri"/>
                <a:cs typeface="Calibri"/>
              </a:rPr>
              <a:t>a </a:t>
            </a:r>
            <a:r>
              <a:rPr sz="1100" b="1" i="1" spc="5" dirty="0">
                <a:solidFill>
                  <a:srgbClr val="FFFFFF"/>
                </a:solidFill>
                <a:latin typeface="Calibri"/>
                <a:cs typeface="Calibri"/>
              </a:rPr>
              <a:t>városi</a:t>
            </a:r>
            <a:r>
              <a:rPr sz="1100" b="1" i="1" spc="-25" dirty="0">
                <a:solidFill>
                  <a:srgbClr val="FFFFFF"/>
                </a:solidFill>
                <a:latin typeface="Calibri"/>
                <a:cs typeface="Calibri"/>
              </a:rPr>
              <a:t> </a:t>
            </a:r>
            <a:r>
              <a:rPr sz="1100" b="1" i="1" spc="5" dirty="0">
                <a:solidFill>
                  <a:srgbClr val="FFFFFF"/>
                </a:solidFill>
                <a:latin typeface="Calibri"/>
                <a:cs typeface="Calibri"/>
              </a:rPr>
              <a:t>zöldítésben.</a:t>
            </a:r>
            <a:endParaRPr sz="1100">
              <a:solidFill>
                <a:prstClr val="black"/>
              </a:solidFill>
              <a:latin typeface="Calibri"/>
              <a:cs typeface="Calibri"/>
            </a:endParaRPr>
          </a:p>
          <a:p>
            <a:pPr marL="12700" marR="5080" algn="ctr">
              <a:lnSpc>
                <a:spcPct val="102499"/>
              </a:lnSpc>
            </a:pPr>
            <a:r>
              <a:rPr sz="1100" b="1" i="1" spc="15" dirty="0">
                <a:solidFill>
                  <a:srgbClr val="FFFFFF"/>
                </a:solidFill>
                <a:latin typeface="Calibri"/>
                <a:cs typeface="Calibri"/>
              </a:rPr>
              <a:t>A </a:t>
            </a:r>
            <a:r>
              <a:rPr sz="1100" b="1" i="1" spc="5" dirty="0">
                <a:solidFill>
                  <a:srgbClr val="FFFFFF"/>
                </a:solidFill>
                <a:latin typeface="Calibri"/>
                <a:cs typeface="Calibri"/>
              </a:rPr>
              <a:t>munkatársai </a:t>
            </a:r>
            <a:r>
              <a:rPr sz="1100" b="1" i="1" dirty="0">
                <a:solidFill>
                  <a:srgbClr val="FFFFFF"/>
                </a:solidFill>
                <a:latin typeface="Calibri"/>
                <a:cs typeface="Calibri"/>
              </a:rPr>
              <a:t>képesek </a:t>
            </a:r>
            <a:r>
              <a:rPr sz="1100" b="1" i="1" spc="15" dirty="0">
                <a:solidFill>
                  <a:srgbClr val="FFFFFF"/>
                </a:solidFill>
                <a:latin typeface="Calibri"/>
                <a:cs typeface="Calibri"/>
              </a:rPr>
              <a:t>magas </a:t>
            </a:r>
            <a:r>
              <a:rPr sz="1100" b="1" i="1" spc="5" dirty="0">
                <a:solidFill>
                  <a:srgbClr val="FFFFFF"/>
                </a:solidFill>
                <a:latin typeface="Calibri"/>
                <a:cs typeface="Calibri"/>
              </a:rPr>
              <a:t>szintű szakértelemmel </a:t>
            </a:r>
            <a:r>
              <a:rPr sz="1100" b="1" i="1" spc="10" dirty="0">
                <a:solidFill>
                  <a:srgbClr val="FFFFFF"/>
                </a:solidFill>
                <a:latin typeface="Calibri"/>
                <a:cs typeface="Calibri"/>
              </a:rPr>
              <a:t>segítséget  </a:t>
            </a:r>
            <a:r>
              <a:rPr sz="1100" b="1" i="1" dirty="0">
                <a:solidFill>
                  <a:srgbClr val="FFFFFF"/>
                </a:solidFill>
                <a:latin typeface="Calibri"/>
                <a:cs typeface="Calibri"/>
              </a:rPr>
              <a:t>nyújtani </a:t>
            </a:r>
            <a:r>
              <a:rPr sz="1100" b="1" i="1" spc="10" dirty="0">
                <a:solidFill>
                  <a:srgbClr val="FFFFFF"/>
                </a:solidFill>
                <a:latin typeface="Calibri"/>
                <a:cs typeface="Calibri"/>
              </a:rPr>
              <a:t>a </a:t>
            </a:r>
            <a:r>
              <a:rPr sz="1100" b="1" i="1" dirty="0">
                <a:solidFill>
                  <a:srgbClr val="FFFFFF"/>
                </a:solidFill>
                <a:latin typeface="Calibri"/>
                <a:cs typeface="Calibri"/>
              </a:rPr>
              <a:t>változatos </a:t>
            </a:r>
            <a:r>
              <a:rPr sz="1100" b="1" i="1" spc="5" dirty="0">
                <a:solidFill>
                  <a:srgbClr val="FFFFFF"/>
                </a:solidFill>
                <a:latin typeface="Calibri"/>
                <a:cs typeface="Calibri"/>
              </a:rPr>
              <a:t>, </a:t>
            </a:r>
            <a:r>
              <a:rPr sz="1100" b="1" i="1" spc="10" dirty="0">
                <a:solidFill>
                  <a:srgbClr val="FFFFFF"/>
                </a:solidFill>
                <a:latin typeface="Calibri"/>
                <a:cs typeface="Calibri"/>
              </a:rPr>
              <a:t>de </a:t>
            </a:r>
            <a:r>
              <a:rPr sz="1100" b="1" i="1" spc="5" dirty="0">
                <a:solidFill>
                  <a:srgbClr val="FFFFFF"/>
                </a:solidFill>
                <a:latin typeface="Calibri"/>
                <a:cs typeface="Calibri"/>
              </a:rPr>
              <a:t>biztonságos genetikai háttérrel </a:t>
            </a:r>
            <a:r>
              <a:rPr sz="1100" b="1" i="1" dirty="0">
                <a:solidFill>
                  <a:srgbClr val="FFFFFF"/>
                </a:solidFill>
                <a:latin typeface="Calibri"/>
                <a:cs typeface="Calibri"/>
              </a:rPr>
              <a:t>rendelkező  </a:t>
            </a:r>
            <a:r>
              <a:rPr sz="1100" b="1" i="1" spc="5" dirty="0">
                <a:solidFill>
                  <a:srgbClr val="FFFFFF"/>
                </a:solidFill>
                <a:latin typeface="Calibri"/>
                <a:cs typeface="Calibri"/>
              </a:rPr>
              <a:t>fajok és fajták </a:t>
            </a:r>
            <a:r>
              <a:rPr sz="1100" b="1" i="1" spc="10" dirty="0">
                <a:solidFill>
                  <a:srgbClr val="FFFFFF"/>
                </a:solidFill>
                <a:latin typeface="Calibri"/>
                <a:cs typeface="Calibri"/>
              </a:rPr>
              <a:t>kiválasztásán </a:t>
            </a:r>
            <a:r>
              <a:rPr sz="1100" b="1" i="1" spc="5" dirty="0">
                <a:solidFill>
                  <a:srgbClr val="FFFFFF"/>
                </a:solidFill>
                <a:latin typeface="Calibri"/>
                <a:cs typeface="Calibri"/>
              </a:rPr>
              <a:t>és javaslatokat </a:t>
            </a:r>
            <a:r>
              <a:rPr sz="1100" b="1" i="1" spc="10" dirty="0">
                <a:solidFill>
                  <a:srgbClr val="FFFFFF"/>
                </a:solidFill>
                <a:latin typeface="Calibri"/>
                <a:cs typeface="Calibri"/>
              </a:rPr>
              <a:t>tudnak</a:t>
            </a:r>
            <a:r>
              <a:rPr sz="1100" b="1" i="1" spc="-55" dirty="0">
                <a:solidFill>
                  <a:srgbClr val="FFFFFF"/>
                </a:solidFill>
                <a:latin typeface="Calibri"/>
                <a:cs typeface="Calibri"/>
              </a:rPr>
              <a:t> </a:t>
            </a:r>
            <a:r>
              <a:rPr sz="1100" b="1" i="1" dirty="0">
                <a:solidFill>
                  <a:srgbClr val="FFFFFF"/>
                </a:solidFill>
                <a:latin typeface="Calibri"/>
                <a:cs typeface="Calibri"/>
              </a:rPr>
              <a:t>nyújtani</a:t>
            </a:r>
            <a:endParaRPr sz="1100">
              <a:solidFill>
                <a:prstClr val="black"/>
              </a:solidFill>
              <a:latin typeface="Calibri"/>
              <a:cs typeface="Calibri"/>
            </a:endParaRPr>
          </a:p>
          <a:p>
            <a:pPr marL="635" algn="ctr">
              <a:spcBef>
                <a:spcPts val="35"/>
              </a:spcBef>
            </a:pPr>
            <a:r>
              <a:rPr sz="1100" b="1" i="1" spc="10" dirty="0">
                <a:solidFill>
                  <a:srgbClr val="FFFFFF"/>
                </a:solidFill>
                <a:latin typeface="Calibri"/>
                <a:cs typeface="Calibri"/>
              </a:rPr>
              <a:t>a </a:t>
            </a:r>
            <a:r>
              <a:rPr sz="1100" b="1" i="1" spc="5" dirty="0">
                <a:solidFill>
                  <a:srgbClr val="FFFFFF"/>
                </a:solidFill>
                <a:latin typeface="Calibri"/>
                <a:cs typeface="Calibri"/>
              </a:rPr>
              <a:t>zöldfelületek fenntartására</a:t>
            </a:r>
            <a:r>
              <a:rPr sz="1100" b="1" i="1" spc="-25" dirty="0">
                <a:solidFill>
                  <a:srgbClr val="FFFFFF"/>
                </a:solidFill>
                <a:latin typeface="Calibri"/>
                <a:cs typeface="Calibri"/>
              </a:rPr>
              <a:t> </a:t>
            </a:r>
            <a:r>
              <a:rPr sz="1100" b="1" i="1" spc="5" dirty="0">
                <a:solidFill>
                  <a:srgbClr val="FFFFFF"/>
                </a:solidFill>
                <a:latin typeface="Calibri"/>
                <a:cs typeface="Calibri"/>
              </a:rPr>
              <a:t>is.</a:t>
            </a:r>
            <a:endParaRPr sz="1100">
              <a:solidFill>
                <a:prstClr val="black"/>
              </a:solidFill>
              <a:latin typeface="Calibri"/>
              <a:cs typeface="Calibri"/>
            </a:endParaRPr>
          </a:p>
        </p:txBody>
      </p:sp>
      <p:grpSp>
        <p:nvGrpSpPr>
          <p:cNvPr id="229" name="object 229"/>
          <p:cNvGrpSpPr/>
          <p:nvPr/>
        </p:nvGrpSpPr>
        <p:grpSpPr>
          <a:xfrm>
            <a:off x="527795" y="7406096"/>
            <a:ext cx="7480300" cy="3501390"/>
            <a:chOff x="102345" y="7406096"/>
            <a:chExt cx="7480300" cy="3501390"/>
          </a:xfrm>
        </p:grpSpPr>
        <p:sp>
          <p:nvSpPr>
            <p:cNvPr id="230" name="object 230"/>
            <p:cNvSpPr/>
            <p:nvPr/>
          </p:nvSpPr>
          <p:spPr>
            <a:xfrm>
              <a:off x="142424" y="7938579"/>
              <a:ext cx="809102" cy="318130"/>
            </a:xfrm>
            <a:prstGeom prst="rect">
              <a:avLst/>
            </a:prstGeom>
            <a:blipFill>
              <a:blip r:embed="rId109" cstate="print"/>
              <a:stretch>
                <a:fillRect/>
              </a:stretch>
            </a:blipFill>
          </p:spPr>
          <p:txBody>
            <a:bodyPr wrap="square" lIns="0" tIns="0" rIns="0" bIns="0" rtlCol="0"/>
            <a:lstStyle/>
            <a:p>
              <a:endParaRPr>
                <a:solidFill>
                  <a:prstClr val="black"/>
                </a:solidFill>
                <a:latin typeface="Calibri"/>
              </a:endParaRPr>
            </a:p>
          </p:txBody>
        </p:sp>
        <p:sp>
          <p:nvSpPr>
            <p:cNvPr id="231" name="object 231"/>
            <p:cNvSpPr/>
            <p:nvPr/>
          </p:nvSpPr>
          <p:spPr>
            <a:xfrm>
              <a:off x="762223" y="7938579"/>
              <a:ext cx="2693548" cy="318130"/>
            </a:xfrm>
            <a:prstGeom prst="rect">
              <a:avLst/>
            </a:prstGeom>
            <a:blipFill>
              <a:blip r:embed="rId110" cstate="print"/>
              <a:stretch>
                <a:fillRect/>
              </a:stretch>
            </a:blipFill>
          </p:spPr>
          <p:txBody>
            <a:bodyPr wrap="square" lIns="0" tIns="0" rIns="0" bIns="0" rtlCol="0"/>
            <a:lstStyle/>
            <a:p>
              <a:endParaRPr>
                <a:solidFill>
                  <a:prstClr val="black"/>
                </a:solidFill>
                <a:latin typeface="Calibri"/>
              </a:endParaRPr>
            </a:p>
          </p:txBody>
        </p:sp>
        <p:sp>
          <p:nvSpPr>
            <p:cNvPr id="232" name="object 232"/>
            <p:cNvSpPr/>
            <p:nvPr/>
          </p:nvSpPr>
          <p:spPr>
            <a:xfrm>
              <a:off x="102345" y="8110347"/>
              <a:ext cx="1684407" cy="318130"/>
            </a:xfrm>
            <a:prstGeom prst="rect">
              <a:avLst/>
            </a:prstGeom>
            <a:blipFill>
              <a:blip r:embed="rId111" cstate="print"/>
              <a:stretch>
                <a:fillRect/>
              </a:stretch>
            </a:blipFill>
          </p:spPr>
          <p:txBody>
            <a:bodyPr wrap="square" lIns="0" tIns="0" rIns="0" bIns="0" rtlCol="0"/>
            <a:lstStyle/>
            <a:p>
              <a:endParaRPr>
                <a:solidFill>
                  <a:prstClr val="black"/>
                </a:solidFill>
                <a:latin typeface="Calibri"/>
              </a:endParaRPr>
            </a:p>
          </p:txBody>
        </p:sp>
        <p:sp>
          <p:nvSpPr>
            <p:cNvPr id="233" name="object 233"/>
            <p:cNvSpPr/>
            <p:nvPr/>
          </p:nvSpPr>
          <p:spPr>
            <a:xfrm>
              <a:off x="1597449" y="8110347"/>
              <a:ext cx="1146198" cy="318130"/>
            </a:xfrm>
            <a:prstGeom prst="rect">
              <a:avLst/>
            </a:prstGeom>
            <a:blipFill>
              <a:blip r:embed="rId112" cstate="print"/>
              <a:stretch>
                <a:fillRect/>
              </a:stretch>
            </a:blipFill>
          </p:spPr>
          <p:txBody>
            <a:bodyPr wrap="square" lIns="0" tIns="0" rIns="0" bIns="0" rtlCol="0"/>
            <a:lstStyle/>
            <a:p>
              <a:endParaRPr>
                <a:solidFill>
                  <a:prstClr val="black"/>
                </a:solidFill>
                <a:latin typeface="Calibri"/>
              </a:endParaRPr>
            </a:p>
          </p:txBody>
        </p:sp>
        <p:sp>
          <p:nvSpPr>
            <p:cNvPr id="234" name="object 234"/>
            <p:cNvSpPr/>
            <p:nvPr/>
          </p:nvSpPr>
          <p:spPr>
            <a:xfrm>
              <a:off x="2585835" y="8110347"/>
              <a:ext cx="912879" cy="318130"/>
            </a:xfrm>
            <a:prstGeom prst="rect">
              <a:avLst/>
            </a:prstGeom>
            <a:blipFill>
              <a:blip r:embed="rId113" cstate="print"/>
              <a:stretch>
                <a:fillRect/>
              </a:stretch>
            </a:blipFill>
          </p:spPr>
          <p:txBody>
            <a:bodyPr wrap="square" lIns="0" tIns="0" rIns="0" bIns="0" rtlCol="0"/>
            <a:lstStyle/>
            <a:p>
              <a:endParaRPr>
                <a:solidFill>
                  <a:prstClr val="black"/>
                </a:solidFill>
                <a:latin typeface="Calibri"/>
              </a:endParaRPr>
            </a:p>
          </p:txBody>
        </p:sp>
        <p:sp>
          <p:nvSpPr>
            <p:cNvPr id="235" name="object 235"/>
            <p:cNvSpPr/>
            <p:nvPr/>
          </p:nvSpPr>
          <p:spPr>
            <a:xfrm>
              <a:off x="698526" y="8282116"/>
              <a:ext cx="2095220" cy="318130"/>
            </a:xfrm>
            <a:prstGeom prst="rect">
              <a:avLst/>
            </a:prstGeom>
            <a:blipFill>
              <a:blip r:embed="rId114" cstate="print"/>
              <a:stretch>
                <a:fillRect/>
              </a:stretch>
            </a:blipFill>
          </p:spPr>
          <p:txBody>
            <a:bodyPr wrap="square" lIns="0" tIns="0" rIns="0" bIns="0" rtlCol="0"/>
            <a:lstStyle/>
            <a:p>
              <a:endParaRPr>
                <a:solidFill>
                  <a:prstClr val="black"/>
                </a:solidFill>
                <a:latin typeface="Calibri"/>
              </a:endParaRPr>
            </a:p>
          </p:txBody>
        </p:sp>
        <p:sp>
          <p:nvSpPr>
            <p:cNvPr id="236" name="object 236"/>
            <p:cNvSpPr/>
            <p:nvPr/>
          </p:nvSpPr>
          <p:spPr>
            <a:xfrm>
              <a:off x="2604443" y="8282116"/>
              <a:ext cx="296658" cy="318130"/>
            </a:xfrm>
            <a:prstGeom prst="rect">
              <a:avLst/>
            </a:prstGeom>
            <a:blipFill>
              <a:blip r:embed="rId115" cstate="print"/>
              <a:stretch>
                <a:fillRect/>
              </a:stretch>
            </a:blipFill>
          </p:spPr>
          <p:txBody>
            <a:bodyPr wrap="square" lIns="0" tIns="0" rIns="0" bIns="0" rtlCol="0"/>
            <a:lstStyle/>
            <a:p>
              <a:endParaRPr>
                <a:solidFill>
                  <a:prstClr val="black"/>
                </a:solidFill>
                <a:latin typeface="Calibri"/>
              </a:endParaRPr>
            </a:p>
          </p:txBody>
        </p:sp>
        <p:sp>
          <p:nvSpPr>
            <p:cNvPr id="237" name="object 237"/>
            <p:cNvSpPr/>
            <p:nvPr/>
          </p:nvSpPr>
          <p:spPr>
            <a:xfrm>
              <a:off x="462344" y="8453885"/>
              <a:ext cx="1574188" cy="318130"/>
            </a:xfrm>
            <a:prstGeom prst="rect">
              <a:avLst/>
            </a:prstGeom>
            <a:blipFill>
              <a:blip r:embed="rId116" cstate="print"/>
              <a:stretch>
                <a:fillRect/>
              </a:stretch>
            </a:blipFill>
          </p:spPr>
          <p:txBody>
            <a:bodyPr wrap="square" lIns="0" tIns="0" rIns="0" bIns="0" rtlCol="0"/>
            <a:lstStyle/>
            <a:p>
              <a:endParaRPr>
                <a:solidFill>
                  <a:prstClr val="black"/>
                </a:solidFill>
                <a:latin typeface="Calibri"/>
              </a:endParaRPr>
            </a:p>
          </p:txBody>
        </p:sp>
        <p:sp>
          <p:nvSpPr>
            <p:cNvPr id="238" name="object 238"/>
            <p:cNvSpPr/>
            <p:nvPr/>
          </p:nvSpPr>
          <p:spPr>
            <a:xfrm>
              <a:off x="1847229" y="8453885"/>
              <a:ext cx="1291486" cy="318130"/>
            </a:xfrm>
            <a:prstGeom prst="rect">
              <a:avLst/>
            </a:prstGeom>
            <a:blipFill>
              <a:blip r:embed="rId117" cstate="print"/>
              <a:stretch>
                <a:fillRect/>
              </a:stretch>
            </a:blipFill>
          </p:spPr>
          <p:txBody>
            <a:bodyPr wrap="square" lIns="0" tIns="0" rIns="0" bIns="0" rtlCol="0"/>
            <a:lstStyle/>
            <a:p>
              <a:endParaRPr>
                <a:solidFill>
                  <a:prstClr val="black"/>
                </a:solidFill>
                <a:latin typeface="Calibri"/>
              </a:endParaRPr>
            </a:p>
          </p:txBody>
        </p:sp>
        <p:sp>
          <p:nvSpPr>
            <p:cNvPr id="239" name="object 239"/>
            <p:cNvSpPr/>
            <p:nvPr/>
          </p:nvSpPr>
          <p:spPr>
            <a:xfrm>
              <a:off x="237613" y="8625654"/>
              <a:ext cx="296658" cy="318130"/>
            </a:xfrm>
            <a:prstGeom prst="rect">
              <a:avLst/>
            </a:prstGeom>
            <a:blipFill>
              <a:blip r:embed="rId115" cstate="print"/>
              <a:stretch>
                <a:fillRect/>
              </a:stretch>
            </a:blipFill>
          </p:spPr>
          <p:txBody>
            <a:bodyPr wrap="square" lIns="0" tIns="0" rIns="0" bIns="0" rtlCol="0"/>
            <a:lstStyle/>
            <a:p>
              <a:endParaRPr>
                <a:solidFill>
                  <a:prstClr val="black"/>
                </a:solidFill>
                <a:latin typeface="Calibri"/>
              </a:endParaRPr>
            </a:p>
          </p:txBody>
        </p:sp>
        <p:sp>
          <p:nvSpPr>
            <p:cNvPr id="240" name="object 240"/>
            <p:cNvSpPr/>
            <p:nvPr/>
          </p:nvSpPr>
          <p:spPr>
            <a:xfrm>
              <a:off x="344968" y="8625654"/>
              <a:ext cx="3017762" cy="318130"/>
            </a:xfrm>
            <a:prstGeom prst="rect">
              <a:avLst/>
            </a:prstGeom>
            <a:blipFill>
              <a:blip r:embed="rId118" cstate="print"/>
              <a:stretch>
                <a:fillRect/>
              </a:stretch>
            </a:blipFill>
          </p:spPr>
          <p:txBody>
            <a:bodyPr wrap="square" lIns="0" tIns="0" rIns="0" bIns="0" rtlCol="0"/>
            <a:lstStyle/>
            <a:p>
              <a:endParaRPr>
                <a:solidFill>
                  <a:prstClr val="black"/>
                </a:solidFill>
                <a:latin typeface="Calibri"/>
              </a:endParaRPr>
            </a:p>
          </p:txBody>
        </p:sp>
        <p:sp>
          <p:nvSpPr>
            <p:cNvPr id="241" name="object 241"/>
            <p:cNvSpPr/>
            <p:nvPr/>
          </p:nvSpPr>
          <p:spPr>
            <a:xfrm>
              <a:off x="337811" y="8797422"/>
              <a:ext cx="507075" cy="318130"/>
            </a:xfrm>
            <a:prstGeom prst="rect">
              <a:avLst/>
            </a:prstGeom>
            <a:blipFill>
              <a:blip r:embed="rId119" cstate="print"/>
              <a:stretch>
                <a:fillRect/>
              </a:stretch>
            </a:blipFill>
          </p:spPr>
          <p:txBody>
            <a:bodyPr wrap="square" lIns="0" tIns="0" rIns="0" bIns="0" rtlCol="0"/>
            <a:lstStyle/>
            <a:p>
              <a:endParaRPr>
                <a:solidFill>
                  <a:prstClr val="black"/>
                </a:solidFill>
                <a:latin typeface="Calibri"/>
              </a:endParaRPr>
            </a:p>
          </p:txBody>
        </p:sp>
        <p:sp>
          <p:nvSpPr>
            <p:cNvPr id="242" name="object 242"/>
            <p:cNvSpPr/>
            <p:nvPr/>
          </p:nvSpPr>
          <p:spPr>
            <a:xfrm>
              <a:off x="655584" y="8797422"/>
              <a:ext cx="2574741" cy="318130"/>
            </a:xfrm>
            <a:prstGeom prst="rect">
              <a:avLst/>
            </a:prstGeom>
            <a:blipFill>
              <a:blip r:embed="rId120" cstate="print"/>
              <a:stretch>
                <a:fillRect/>
              </a:stretch>
            </a:blipFill>
          </p:spPr>
          <p:txBody>
            <a:bodyPr wrap="square" lIns="0" tIns="0" rIns="0" bIns="0" rtlCol="0"/>
            <a:lstStyle/>
            <a:p>
              <a:endParaRPr>
                <a:solidFill>
                  <a:prstClr val="black"/>
                </a:solidFill>
                <a:latin typeface="Calibri"/>
              </a:endParaRPr>
            </a:p>
          </p:txBody>
        </p:sp>
        <p:sp>
          <p:nvSpPr>
            <p:cNvPr id="243" name="object 243"/>
            <p:cNvSpPr/>
            <p:nvPr/>
          </p:nvSpPr>
          <p:spPr>
            <a:xfrm>
              <a:off x="3622173" y="7908519"/>
              <a:ext cx="3302611" cy="318130"/>
            </a:xfrm>
            <a:prstGeom prst="rect">
              <a:avLst/>
            </a:prstGeom>
            <a:blipFill>
              <a:blip r:embed="rId121" cstate="print"/>
              <a:stretch>
                <a:fillRect/>
              </a:stretch>
            </a:blipFill>
          </p:spPr>
          <p:txBody>
            <a:bodyPr wrap="square" lIns="0" tIns="0" rIns="0" bIns="0" rtlCol="0"/>
            <a:lstStyle/>
            <a:p>
              <a:endParaRPr>
                <a:solidFill>
                  <a:prstClr val="black"/>
                </a:solidFill>
                <a:latin typeface="Calibri"/>
              </a:endParaRPr>
            </a:p>
          </p:txBody>
        </p:sp>
        <p:sp>
          <p:nvSpPr>
            <p:cNvPr id="244" name="object 244"/>
            <p:cNvSpPr/>
            <p:nvPr/>
          </p:nvSpPr>
          <p:spPr>
            <a:xfrm>
              <a:off x="3426786" y="8080288"/>
              <a:ext cx="3661894" cy="318130"/>
            </a:xfrm>
            <a:prstGeom prst="rect">
              <a:avLst/>
            </a:prstGeom>
            <a:blipFill>
              <a:blip r:embed="rId122" cstate="print"/>
              <a:stretch>
                <a:fillRect/>
              </a:stretch>
            </a:blipFill>
          </p:spPr>
          <p:txBody>
            <a:bodyPr wrap="square" lIns="0" tIns="0" rIns="0" bIns="0" rtlCol="0"/>
            <a:lstStyle/>
            <a:p>
              <a:endParaRPr>
                <a:solidFill>
                  <a:prstClr val="black"/>
                </a:solidFill>
                <a:latin typeface="Calibri"/>
              </a:endParaRPr>
            </a:p>
          </p:txBody>
        </p:sp>
        <p:sp>
          <p:nvSpPr>
            <p:cNvPr id="245" name="object 245"/>
            <p:cNvSpPr/>
            <p:nvPr/>
          </p:nvSpPr>
          <p:spPr>
            <a:xfrm>
              <a:off x="3478316" y="8252057"/>
              <a:ext cx="3560265" cy="318130"/>
            </a:xfrm>
            <a:prstGeom prst="rect">
              <a:avLst/>
            </a:prstGeom>
            <a:blipFill>
              <a:blip r:embed="rId123" cstate="print"/>
              <a:stretch>
                <a:fillRect/>
              </a:stretch>
            </a:blipFill>
          </p:spPr>
          <p:txBody>
            <a:bodyPr wrap="square" lIns="0" tIns="0" rIns="0" bIns="0" rtlCol="0"/>
            <a:lstStyle/>
            <a:p>
              <a:endParaRPr>
                <a:solidFill>
                  <a:prstClr val="black"/>
                </a:solidFill>
                <a:latin typeface="Calibri"/>
              </a:endParaRPr>
            </a:p>
          </p:txBody>
        </p:sp>
        <p:sp>
          <p:nvSpPr>
            <p:cNvPr id="246" name="object 246"/>
            <p:cNvSpPr/>
            <p:nvPr/>
          </p:nvSpPr>
          <p:spPr>
            <a:xfrm>
              <a:off x="3721656" y="8423825"/>
              <a:ext cx="3071439" cy="318130"/>
            </a:xfrm>
            <a:prstGeom prst="rect">
              <a:avLst/>
            </a:prstGeom>
            <a:blipFill>
              <a:blip r:embed="rId124" cstate="print"/>
              <a:stretch>
                <a:fillRect/>
              </a:stretch>
            </a:blipFill>
          </p:spPr>
          <p:txBody>
            <a:bodyPr wrap="square" lIns="0" tIns="0" rIns="0" bIns="0" rtlCol="0"/>
            <a:lstStyle/>
            <a:p>
              <a:endParaRPr>
                <a:solidFill>
                  <a:prstClr val="black"/>
                </a:solidFill>
                <a:latin typeface="Calibri"/>
              </a:endParaRPr>
            </a:p>
          </p:txBody>
        </p:sp>
        <p:sp>
          <p:nvSpPr>
            <p:cNvPr id="247" name="object 247"/>
            <p:cNvSpPr/>
            <p:nvPr/>
          </p:nvSpPr>
          <p:spPr>
            <a:xfrm>
              <a:off x="4167539" y="8595594"/>
              <a:ext cx="2180389" cy="318130"/>
            </a:xfrm>
            <a:prstGeom prst="rect">
              <a:avLst/>
            </a:prstGeom>
            <a:blipFill>
              <a:blip r:embed="rId125" cstate="print"/>
              <a:stretch>
                <a:fillRect/>
              </a:stretch>
            </a:blipFill>
          </p:spPr>
          <p:txBody>
            <a:bodyPr wrap="square" lIns="0" tIns="0" rIns="0" bIns="0" rtlCol="0"/>
            <a:lstStyle/>
            <a:p>
              <a:endParaRPr>
                <a:solidFill>
                  <a:prstClr val="black"/>
                </a:solidFill>
                <a:latin typeface="Calibri"/>
              </a:endParaRPr>
            </a:p>
          </p:txBody>
        </p:sp>
        <p:sp>
          <p:nvSpPr>
            <p:cNvPr id="248" name="object 248"/>
            <p:cNvSpPr/>
            <p:nvPr/>
          </p:nvSpPr>
          <p:spPr>
            <a:xfrm>
              <a:off x="6764467" y="9416863"/>
              <a:ext cx="811607" cy="333517"/>
            </a:xfrm>
            <a:prstGeom prst="rect">
              <a:avLst/>
            </a:prstGeom>
            <a:blipFill>
              <a:blip r:embed="rId126" cstate="print"/>
              <a:stretch>
                <a:fillRect/>
              </a:stretch>
            </a:blipFill>
          </p:spPr>
          <p:txBody>
            <a:bodyPr wrap="square" lIns="0" tIns="0" rIns="0" bIns="0" rtlCol="0"/>
            <a:lstStyle/>
            <a:p>
              <a:endParaRPr>
                <a:solidFill>
                  <a:prstClr val="black"/>
                </a:solidFill>
                <a:latin typeface="Calibri"/>
              </a:endParaRPr>
            </a:p>
          </p:txBody>
        </p:sp>
        <p:sp>
          <p:nvSpPr>
            <p:cNvPr id="249" name="object 249"/>
            <p:cNvSpPr/>
            <p:nvPr/>
          </p:nvSpPr>
          <p:spPr>
            <a:xfrm>
              <a:off x="6764467" y="9416863"/>
              <a:ext cx="812165" cy="334010"/>
            </a:xfrm>
            <a:custGeom>
              <a:avLst/>
              <a:gdLst/>
              <a:ahLst/>
              <a:cxnLst/>
              <a:rect l="l" t="t" r="r" b="b"/>
              <a:pathLst>
                <a:path w="812165" h="334009">
                  <a:moveTo>
                    <a:pt x="811607" y="259919"/>
                  </a:moveTo>
                  <a:lnTo>
                    <a:pt x="302623" y="259919"/>
                  </a:lnTo>
                  <a:lnTo>
                    <a:pt x="302623" y="333517"/>
                  </a:lnTo>
                  <a:lnTo>
                    <a:pt x="0" y="166758"/>
                  </a:lnTo>
                  <a:lnTo>
                    <a:pt x="302623" y="0"/>
                  </a:lnTo>
                  <a:lnTo>
                    <a:pt x="302623" y="73598"/>
                  </a:lnTo>
                  <a:lnTo>
                    <a:pt x="811607" y="73598"/>
                  </a:lnTo>
                  <a:lnTo>
                    <a:pt x="811607" y="259919"/>
                  </a:lnTo>
                  <a:close/>
                </a:path>
              </a:pathLst>
            </a:custGeom>
            <a:ln w="11928">
              <a:solidFill>
                <a:srgbClr val="4F6128"/>
              </a:solidFill>
            </a:ln>
          </p:spPr>
          <p:txBody>
            <a:bodyPr wrap="square" lIns="0" tIns="0" rIns="0" bIns="0" rtlCol="0"/>
            <a:lstStyle/>
            <a:p>
              <a:endParaRPr>
                <a:solidFill>
                  <a:prstClr val="black"/>
                </a:solidFill>
                <a:latin typeface="Calibri"/>
              </a:endParaRPr>
            </a:p>
          </p:txBody>
        </p:sp>
        <p:sp>
          <p:nvSpPr>
            <p:cNvPr id="250" name="object 250"/>
            <p:cNvSpPr/>
            <p:nvPr/>
          </p:nvSpPr>
          <p:spPr>
            <a:xfrm>
              <a:off x="220436" y="9096586"/>
              <a:ext cx="1716971" cy="1288265"/>
            </a:xfrm>
            <a:prstGeom prst="rect">
              <a:avLst/>
            </a:prstGeom>
            <a:blipFill>
              <a:blip r:embed="rId127" cstate="print"/>
              <a:stretch>
                <a:fillRect/>
              </a:stretch>
            </a:blipFill>
          </p:spPr>
          <p:txBody>
            <a:bodyPr wrap="square" lIns="0" tIns="0" rIns="0" bIns="0" rtlCol="0"/>
            <a:lstStyle/>
            <a:p>
              <a:endParaRPr>
                <a:solidFill>
                  <a:prstClr val="black"/>
                </a:solidFill>
                <a:latin typeface="Calibri"/>
              </a:endParaRPr>
            </a:p>
          </p:txBody>
        </p:sp>
        <p:sp>
          <p:nvSpPr>
            <p:cNvPr id="251" name="object 251"/>
            <p:cNvSpPr/>
            <p:nvPr/>
          </p:nvSpPr>
          <p:spPr>
            <a:xfrm>
              <a:off x="215963" y="9092113"/>
              <a:ext cx="1725930" cy="1297305"/>
            </a:xfrm>
            <a:custGeom>
              <a:avLst/>
              <a:gdLst/>
              <a:ahLst/>
              <a:cxnLst/>
              <a:rect l="l" t="t" r="r" b="b"/>
              <a:pathLst>
                <a:path w="1725930" h="1297304">
                  <a:moveTo>
                    <a:pt x="0" y="1297211"/>
                  </a:moveTo>
                  <a:lnTo>
                    <a:pt x="1725917" y="1297211"/>
                  </a:lnTo>
                  <a:lnTo>
                    <a:pt x="1725917" y="0"/>
                  </a:lnTo>
                  <a:lnTo>
                    <a:pt x="0" y="0"/>
                  </a:lnTo>
                  <a:lnTo>
                    <a:pt x="0" y="1297211"/>
                  </a:lnTo>
                  <a:close/>
                </a:path>
              </a:pathLst>
            </a:custGeom>
            <a:ln w="8946">
              <a:solidFill>
                <a:srgbClr val="FFFFFF"/>
              </a:solidFill>
            </a:ln>
          </p:spPr>
          <p:txBody>
            <a:bodyPr wrap="square" lIns="0" tIns="0" rIns="0" bIns="0" rtlCol="0"/>
            <a:lstStyle/>
            <a:p>
              <a:endParaRPr>
                <a:solidFill>
                  <a:prstClr val="black"/>
                </a:solidFill>
                <a:latin typeface="Calibri"/>
              </a:endParaRPr>
            </a:p>
          </p:txBody>
        </p:sp>
        <p:sp>
          <p:nvSpPr>
            <p:cNvPr id="252" name="object 252"/>
            <p:cNvSpPr/>
            <p:nvPr/>
          </p:nvSpPr>
          <p:spPr>
            <a:xfrm>
              <a:off x="3608574" y="8859688"/>
              <a:ext cx="1518006" cy="2024008"/>
            </a:xfrm>
            <a:prstGeom prst="rect">
              <a:avLst/>
            </a:prstGeom>
            <a:blipFill>
              <a:blip r:embed="rId128" cstate="print"/>
              <a:stretch>
                <a:fillRect/>
              </a:stretch>
            </a:blipFill>
          </p:spPr>
          <p:txBody>
            <a:bodyPr wrap="square" lIns="0" tIns="0" rIns="0" bIns="0" rtlCol="0"/>
            <a:lstStyle/>
            <a:p>
              <a:endParaRPr>
                <a:solidFill>
                  <a:prstClr val="black"/>
                </a:solidFill>
                <a:latin typeface="Calibri"/>
              </a:endParaRPr>
            </a:p>
          </p:txBody>
        </p:sp>
        <p:sp>
          <p:nvSpPr>
            <p:cNvPr id="253" name="object 253"/>
            <p:cNvSpPr/>
            <p:nvPr/>
          </p:nvSpPr>
          <p:spPr>
            <a:xfrm>
              <a:off x="3604101" y="8855215"/>
              <a:ext cx="1527175" cy="2033270"/>
            </a:xfrm>
            <a:custGeom>
              <a:avLst/>
              <a:gdLst/>
              <a:ahLst/>
              <a:cxnLst/>
              <a:rect l="l" t="t" r="r" b="b"/>
              <a:pathLst>
                <a:path w="1527175" h="2033270">
                  <a:moveTo>
                    <a:pt x="0" y="2032954"/>
                  </a:moveTo>
                  <a:lnTo>
                    <a:pt x="1526952" y="2032954"/>
                  </a:lnTo>
                  <a:lnTo>
                    <a:pt x="1526952" y="0"/>
                  </a:lnTo>
                  <a:lnTo>
                    <a:pt x="0" y="0"/>
                  </a:lnTo>
                  <a:lnTo>
                    <a:pt x="0" y="2032954"/>
                  </a:lnTo>
                  <a:close/>
                </a:path>
              </a:pathLst>
            </a:custGeom>
            <a:ln w="8946">
              <a:solidFill>
                <a:srgbClr val="FFFFFF"/>
              </a:solidFill>
            </a:ln>
          </p:spPr>
          <p:txBody>
            <a:bodyPr wrap="square" lIns="0" tIns="0" rIns="0" bIns="0" rtlCol="0"/>
            <a:lstStyle/>
            <a:p>
              <a:endParaRPr>
                <a:solidFill>
                  <a:prstClr val="black"/>
                </a:solidFill>
                <a:latin typeface="Calibri"/>
              </a:endParaRPr>
            </a:p>
          </p:txBody>
        </p:sp>
        <p:sp>
          <p:nvSpPr>
            <p:cNvPr id="254" name="object 254"/>
            <p:cNvSpPr/>
            <p:nvPr/>
          </p:nvSpPr>
          <p:spPr>
            <a:xfrm>
              <a:off x="5221054" y="8858257"/>
              <a:ext cx="1518006" cy="986954"/>
            </a:xfrm>
            <a:prstGeom prst="rect">
              <a:avLst/>
            </a:prstGeom>
            <a:blipFill>
              <a:blip r:embed="rId129" cstate="print"/>
              <a:stretch>
                <a:fillRect/>
              </a:stretch>
            </a:blipFill>
          </p:spPr>
          <p:txBody>
            <a:bodyPr wrap="square" lIns="0" tIns="0" rIns="0" bIns="0" rtlCol="0"/>
            <a:lstStyle/>
            <a:p>
              <a:endParaRPr>
                <a:solidFill>
                  <a:prstClr val="black"/>
                </a:solidFill>
                <a:latin typeface="Calibri"/>
              </a:endParaRPr>
            </a:p>
          </p:txBody>
        </p:sp>
        <p:sp>
          <p:nvSpPr>
            <p:cNvPr id="255" name="object 255"/>
            <p:cNvSpPr/>
            <p:nvPr/>
          </p:nvSpPr>
          <p:spPr>
            <a:xfrm>
              <a:off x="5216581" y="8853784"/>
              <a:ext cx="1527175" cy="996315"/>
            </a:xfrm>
            <a:custGeom>
              <a:avLst/>
              <a:gdLst/>
              <a:ahLst/>
              <a:cxnLst/>
              <a:rect l="l" t="t" r="r" b="b"/>
              <a:pathLst>
                <a:path w="1527175" h="996315">
                  <a:moveTo>
                    <a:pt x="0" y="995900"/>
                  </a:moveTo>
                  <a:lnTo>
                    <a:pt x="1526952" y="995900"/>
                  </a:lnTo>
                  <a:lnTo>
                    <a:pt x="1526952" y="0"/>
                  </a:lnTo>
                  <a:lnTo>
                    <a:pt x="0" y="0"/>
                  </a:lnTo>
                  <a:lnTo>
                    <a:pt x="0" y="995900"/>
                  </a:lnTo>
                  <a:close/>
                </a:path>
              </a:pathLst>
            </a:custGeom>
            <a:ln w="8946">
              <a:solidFill>
                <a:srgbClr val="FFFFFF"/>
              </a:solidFill>
            </a:ln>
          </p:spPr>
          <p:txBody>
            <a:bodyPr wrap="square" lIns="0" tIns="0" rIns="0" bIns="0" rtlCol="0"/>
            <a:lstStyle/>
            <a:p>
              <a:endParaRPr>
                <a:solidFill>
                  <a:prstClr val="black"/>
                </a:solidFill>
                <a:latin typeface="Calibri"/>
              </a:endParaRPr>
            </a:p>
          </p:txBody>
        </p:sp>
        <p:sp>
          <p:nvSpPr>
            <p:cNvPr id="256" name="object 256"/>
            <p:cNvSpPr/>
            <p:nvPr/>
          </p:nvSpPr>
          <p:spPr>
            <a:xfrm>
              <a:off x="5207455" y="9912488"/>
              <a:ext cx="1548065" cy="985523"/>
            </a:xfrm>
            <a:prstGeom prst="rect">
              <a:avLst/>
            </a:prstGeom>
            <a:blipFill>
              <a:blip r:embed="rId130" cstate="print"/>
              <a:stretch>
                <a:fillRect/>
              </a:stretch>
            </a:blipFill>
          </p:spPr>
          <p:txBody>
            <a:bodyPr wrap="square" lIns="0" tIns="0" rIns="0" bIns="0" rtlCol="0"/>
            <a:lstStyle/>
            <a:p>
              <a:endParaRPr>
                <a:solidFill>
                  <a:prstClr val="black"/>
                </a:solidFill>
                <a:latin typeface="Calibri"/>
              </a:endParaRPr>
            </a:p>
          </p:txBody>
        </p:sp>
        <p:sp>
          <p:nvSpPr>
            <p:cNvPr id="257" name="object 257"/>
            <p:cNvSpPr/>
            <p:nvPr/>
          </p:nvSpPr>
          <p:spPr>
            <a:xfrm>
              <a:off x="5202982" y="9908014"/>
              <a:ext cx="1557020" cy="995044"/>
            </a:xfrm>
            <a:custGeom>
              <a:avLst/>
              <a:gdLst/>
              <a:ahLst/>
              <a:cxnLst/>
              <a:rect l="l" t="t" r="r" b="b"/>
              <a:pathLst>
                <a:path w="1557020" h="995045">
                  <a:moveTo>
                    <a:pt x="0" y="994469"/>
                  </a:moveTo>
                  <a:lnTo>
                    <a:pt x="1557012" y="994469"/>
                  </a:lnTo>
                  <a:lnTo>
                    <a:pt x="1557012" y="0"/>
                  </a:lnTo>
                  <a:lnTo>
                    <a:pt x="0" y="0"/>
                  </a:lnTo>
                  <a:lnTo>
                    <a:pt x="0" y="994469"/>
                  </a:lnTo>
                  <a:close/>
                </a:path>
              </a:pathLst>
            </a:custGeom>
            <a:ln w="8946">
              <a:solidFill>
                <a:srgbClr val="FFFFFF"/>
              </a:solidFill>
            </a:ln>
          </p:spPr>
          <p:txBody>
            <a:bodyPr wrap="square" lIns="0" tIns="0" rIns="0" bIns="0" rtlCol="0"/>
            <a:lstStyle/>
            <a:p>
              <a:endParaRPr>
                <a:solidFill>
                  <a:prstClr val="black"/>
                </a:solidFill>
                <a:latin typeface="Calibri"/>
              </a:endParaRPr>
            </a:p>
          </p:txBody>
        </p:sp>
        <p:sp>
          <p:nvSpPr>
            <p:cNvPr id="258" name="object 258"/>
            <p:cNvSpPr/>
            <p:nvPr/>
          </p:nvSpPr>
          <p:spPr>
            <a:xfrm>
              <a:off x="1662578" y="9591853"/>
              <a:ext cx="1722697" cy="1291844"/>
            </a:xfrm>
            <a:prstGeom prst="rect">
              <a:avLst/>
            </a:prstGeom>
            <a:blipFill>
              <a:blip r:embed="rId131" cstate="print"/>
              <a:stretch>
                <a:fillRect/>
              </a:stretch>
            </a:blipFill>
          </p:spPr>
          <p:txBody>
            <a:bodyPr wrap="square" lIns="0" tIns="0" rIns="0" bIns="0" rtlCol="0"/>
            <a:lstStyle/>
            <a:p>
              <a:endParaRPr>
                <a:solidFill>
                  <a:prstClr val="black"/>
                </a:solidFill>
                <a:latin typeface="Calibri"/>
              </a:endParaRPr>
            </a:p>
          </p:txBody>
        </p:sp>
        <p:sp>
          <p:nvSpPr>
            <p:cNvPr id="259" name="object 259"/>
            <p:cNvSpPr/>
            <p:nvPr/>
          </p:nvSpPr>
          <p:spPr>
            <a:xfrm>
              <a:off x="1658105" y="9587380"/>
              <a:ext cx="1731645" cy="1301115"/>
            </a:xfrm>
            <a:custGeom>
              <a:avLst/>
              <a:gdLst/>
              <a:ahLst/>
              <a:cxnLst/>
              <a:rect l="l" t="t" r="r" b="b"/>
              <a:pathLst>
                <a:path w="1731645" h="1301115">
                  <a:moveTo>
                    <a:pt x="0" y="1300790"/>
                  </a:moveTo>
                  <a:lnTo>
                    <a:pt x="1731643" y="1300790"/>
                  </a:lnTo>
                  <a:lnTo>
                    <a:pt x="1731643" y="0"/>
                  </a:lnTo>
                  <a:lnTo>
                    <a:pt x="0" y="0"/>
                  </a:lnTo>
                  <a:lnTo>
                    <a:pt x="0" y="1300790"/>
                  </a:lnTo>
                  <a:close/>
                </a:path>
              </a:pathLst>
            </a:custGeom>
            <a:ln w="8946">
              <a:solidFill>
                <a:srgbClr val="FFFFFF"/>
              </a:solidFill>
            </a:ln>
          </p:spPr>
          <p:txBody>
            <a:bodyPr wrap="square" lIns="0" tIns="0" rIns="0" bIns="0" rtlCol="0"/>
            <a:lstStyle/>
            <a:p>
              <a:endParaRPr>
                <a:solidFill>
                  <a:prstClr val="black"/>
                </a:solidFill>
                <a:latin typeface="Calibri"/>
              </a:endParaRPr>
            </a:p>
          </p:txBody>
        </p:sp>
        <p:sp>
          <p:nvSpPr>
            <p:cNvPr id="260" name="object 260"/>
            <p:cNvSpPr/>
            <p:nvPr/>
          </p:nvSpPr>
          <p:spPr>
            <a:xfrm>
              <a:off x="224015" y="7406096"/>
              <a:ext cx="1539119" cy="421191"/>
            </a:xfrm>
            <a:prstGeom prst="rect">
              <a:avLst/>
            </a:prstGeom>
            <a:blipFill>
              <a:blip r:embed="rId132" cstate="print"/>
              <a:stretch>
                <a:fillRect/>
              </a:stretch>
            </a:blipFill>
          </p:spPr>
          <p:txBody>
            <a:bodyPr wrap="square" lIns="0" tIns="0" rIns="0" bIns="0" rtlCol="0"/>
            <a:lstStyle/>
            <a:p>
              <a:endParaRPr>
                <a:solidFill>
                  <a:prstClr val="black"/>
                </a:solidFill>
                <a:latin typeface="Calibri"/>
              </a:endParaRPr>
            </a:p>
          </p:txBody>
        </p:sp>
        <p:sp>
          <p:nvSpPr>
            <p:cNvPr id="261" name="object 261"/>
            <p:cNvSpPr/>
            <p:nvPr/>
          </p:nvSpPr>
          <p:spPr>
            <a:xfrm>
              <a:off x="1556654" y="7406096"/>
              <a:ext cx="1947785" cy="421191"/>
            </a:xfrm>
            <a:prstGeom prst="rect">
              <a:avLst/>
            </a:prstGeom>
            <a:blipFill>
              <a:blip r:embed="rId133" cstate="print"/>
              <a:stretch>
                <a:fillRect/>
              </a:stretch>
            </a:blipFill>
          </p:spPr>
          <p:txBody>
            <a:bodyPr wrap="square" lIns="0" tIns="0" rIns="0" bIns="0" rtlCol="0"/>
            <a:lstStyle/>
            <a:p>
              <a:endParaRPr>
                <a:solidFill>
                  <a:prstClr val="black"/>
                </a:solidFill>
                <a:latin typeface="Calibri"/>
              </a:endParaRPr>
            </a:p>
          </p:txBody>
        </p:sp>
        <p:sp>
          <p:nvSpPr>
            <p:cNvPr id="262" name="object 262"/>
            <p:cNvSpPr/>
            <p:nvPr/>
          </p:nvSpPr>
          <p:spPr>
            <a:xfrm>
              <a:off x="599043" y="7635121"/>
              <a:ext cx="678128" cy="421191"/>
            </a:xfrm>
            <a:prstGeom prst="rect">
              <a:avLst/>
            </a:prstGeom>
            <a:blipFill>
              <a:blip r:embed="rId134" cstate="print"/>
              <a:stretch>
                <a:fillRect/>
              </a:stretch>
            </a:blipFill>
          </p:spPr>
          <p:txBody>
            <a:bodyPr wrap="square" lIns="0" tIns="0" rIns="0" bIns="0" rtlCol="0"/>
            <a:lstStyle/>
            <a:p>
              <a:endParaRPr>
                <a:solidFill>
                  <a:prstClr val="black"/>
                </a:solidFill>
                <a:latin typeface="Calibri"/>
              </a:endParaRPr>
            </a:p>
          </p:txBody>
        </p:sp>
        <p:sp>
          <p:nvSpPr>
            <p:cNvPr id="263" name="object 263"/>
            <p:cNvSpPr/>
            <p:nvPr/>
          </p:nvSpPr>
          <p:spPr>
            <a:xfrm>
              <a:off x="1027749" y="7635121"/>
              <a:ext cx="1359478" cy="421191"/>
            </a:xfrm>
            <a:prstGeom prst="rect">
              <a:avLst/>
            </a:prstGeom>
            <a:blipFill>
              <a:blip r:embed="rId135" cstate="print"/>
              <a:stretch>
                <a:fillRect/>
              </a:stretch>
            </a:blipFill>
          </p:spPr>
          <p:txBody>
            <a:bodyPr wrap="square" lIns="0" tIns="0" rIns="0" bIns="0" rtlCol="0"/>
            <a:lstStyle/>
            <a:p>
              <a:endParaRPr>
                <a:solidFill>
                  <a:prstClr val="black"/>
                </a:solidFill>
                <a:latin typeface="Calibri"/>
              </a:endParaRPr>
            </a:p>
          </p:txBody>
        </p:sp>
        <p:sp>
          <p:nvSpPr>
            <p:cNvPr id="264" name="object 264"/>
            <p:cNvSpPr/>
            <p:nvPr/>
          </p:nvSpPr>
          <p:spPr>
            <a:xfrm>
              <a:off x="2179315" y="7635121"/>
              <a:ext cx="908585" cy="421191"/>
            </a:xfrm>
            <a:prstGeom prst="rect">
              <a:avLst/>
            </a:prstGeom>
            <a:blipFill>
              <a:blip r:embed="rId136" cstate="print"/>
              <a:stretch>
                <a:fillRect/>
              </a:stretch>
            </a:blipFill>
          </p:spPr>
          <p:txBody>
            <a:bodyPr wrap="square" lIns="0" tIns="0" rIns="0" bIns="0" rtlCol="0"/>
            <a:lstStyle/>
            <a:p>
              <a:endParaRPr>
                <a:solidFill>
                  <a:prstClr val="black"/>
                </a:solidFill>
                <a:latin typeface="Calibri"/>
              </a:endParaRPr>
            </a:p>
          </p:txBody>
        </p:sp>
      </p:grpSp>
      <p:sp>
        <p:nvSpPr>
          <p:cNvPr id="265" name="object 265"/>
          <p:cNvSpPr txBox="1"/>
          <p:nvPr/>
        </p:nvSpPr>
        <p:spPr>
          <a:xfrm>
            <a:off x="604701" y="7442064"/>
            <a:ext cx="3200400" cy="1577975"/>
          </a:xfrm>
          <a:prstGeom prst="rect">
            <a:avLst/>
          </a:prstGeom>
        </p:spPr>
        <p:txBody>
          <a:bodyPr vert="horz" wrap="square" lIns="0" tIns="13335" rIns="0" bIns="0" rtlCol="0">
            <a:spAutoFit/>
          </a:bodyPr>
          <a:lstStyle/>
          <a:p>
            <a:pPr marL="537845" marR="38735" indent="-375285">
              <a:spcBef>
                <a:spcPts val="105"/>
              </a:spcBef>
            </a:pPr>
            <a:r>
              <a:rPr sz="1500" b="1" spc="-5" dirty="0">
                <a:solidFill>
                  <a:srgbClr val="FFFFFF"/>
                </a:solidFill>
                <a:latin typeface="Calibri"/>
                <a:cs typeface="Calibri"/>
              </a:rPr>
              <a:t>Mikroklimatikus adottságok </a:t>
            </a:r>
            <a:r>
              <a:rPr sz="1500" b="1" spc="-10" dirty="0">
                <a:solidFill>
                  <a:srgbClr val="FFFFFF"/>
                </a:solidFill>
                <a:latin typeface="Calibri"/>
                <a:cs typeface="Calibri"/>
              </a:rPr>
              <a:t>változása  </a:t>
            </a:r>
            <a:r>
              <a:rPr sz="1500" b="1" spc="-5" dirty="0">
                <a:solidFill>
                  <a:srgbClr val="FFFFFF"/>
                </a:solidFill>
                <a:latin typeface="Calibri"/>
                <a:cs typeface="Calibri"/>
              </a:rPr>
              <a:t>és </a:t>
            </a:r>
            <a:r>
              <a:rPr sz="1500" b="1" dirty="0">
                <a:solidFill>
                  <a:srgbClr val="FFFFFF"/>
                </a:solidFill>
                <a:latin typeface="Calibri"/>
                <a:cs typeface="Calibri"/>
              </a:rPr>
              <a:t>az </a:t>
            </a:r>
            <a:r>
              <a:rPr sz="1500" b="1" spc="-10" dirty="0">
                <a:solidFill>
                  <a:srgbClr val="FFFFFF"/>
                </a:solidFill>
                <a:latin typeface="Calibri"/>
                <a:cs typeface="Calibri"/>
              </a:rPr>
              <a:t>elszigetelődés </a:t>
            </a:r>
            <a:r>
              <a:rPr sz="1500" b="1" spc="-15" dirty="0">
                <a:solidFill>
                  <a:srgbClr val="FFFFFF"/>
                </a:solidFill>
                <a:latin typeface="Calibri"/>
                <a:cs typeface="Calibri"/>
              </a:rPr>
              <a:t>veszélye</a:t>
            </a:r>
            <a:endParaRPr sz="1500">
              <a:solidFill>
                <a:prstClr val="black"/>
              </a:solidFill>
              <a:latin typeface="Calibri"/>
              <a:cs typeface="Calibri"/>
            </a:endParaRPr>
          </a:p>
          <a:p>
            <a:pPr marL="12700" marR="5080" indent="635" algn="ctr">
              <a:lnSpc>
                <a:spcPct val="102499"/>
              </a:lnSpc>
              <a:spcBef>
                <a:spcPts val="495"/>
              </a:spcBef>
            </a:pPr>
            <a:r>
              <a:rPr sz="1100" b="1" i="1" spc="5" dirty="0">
                <a:solidFill>
                  <a:srgbClr val="FFFFFF"/>
                </a:solidFill>
                <a:latin typeface="Calibri"/>
                <a:cs typeface="Calibri"/>
              </a:rPr>
              <a:t>Botanikus </a:t>
            </a:r>
            <a:r>
              <a:rPr sz="1100" b="1" i="1" dirty="0">
                <a:solidFill>
                  <a:srgbClr val="FFFFFF"/>
                </a:solidFill>
                <a:latin typeface="Calibri"/>
                <a:cs typeface="Calibri"/>
              </a:rPr>
              <a:t>kertek </a:t>
            </a:r>
            <a:r>
              <a:rPr sz="1100" b="1" i="1" spc="5" dirty="0">
                <a:solidFill>
                  <a:srgbClr val="FFFFFF"/>
                </a:solidFill>
                <a:latin typeface="Calibri"/>
                <a:cs typeface="Calibri"/>
              </a:rPr>
              <a:t>körbeépülése szárazabb, </a:t>
            </a:r>
            <a:r>
              <a:rPr sz="1100" b="1" i="1" spc="10" dirty="0">
                <a:solidFill>
                  <a:srgbClr val="FFFFFF"/>
                </a:solidFill>
                <a:latin typeface="Calibri"/>
                <a:cs typeface="Calibri"/>
              </a:rPr>
              <a:t>melegebb  vagy </a:t>
            </a:r>
            <a:r>
              <a:rPr sz="1100" b="1" i="1" spc="5" dirty="0">
                <a:solidFill>
                  <a:srgbClr val="FFFFFF"/>
                </a:solidFill>
                <a:latin typeface="Calibri"/>
                <a:cs typeface="Calibri"/>
              </a:rPr>
              <a:t>esetleg </a:t>
            </a:r>
            <a:r>
              <a:rPr sz="1100" b="1" i="1" dirty="0">
                <a:solidFill>
                  <a:srgbClr val="FFFFFF"/>
                </a:solidFill>
                <a:latin typeface="Calibri"/>
                <a:cs typeface="Calibri"/>
              </a:rPr>
              <a:t>szennyezett </a:t>
            </a:r>
            <a:r>
              <a:rPr sz="1100" b="1" i="1" spc="10" dirty="0">
                <a:solidFill>
                  <a:srgbClr val="FFFFFF"/>
                </a:solidFill>
                <a:latin typeface="Calibri"/>
                <a:cs typeface="Calibri"/>
              </a:rPr>
              <a:t>mikroklimatikus</a:t>
            </a:r>
            <a:r>
              <a:rPr sz="1100" b="1" i="1" spc="-70" dirty="0">
                <a:solidFill>
                  <a:srgbClr val="FFFFFF"/>
                </a:solidFill>
                <a:latin typeface="Calibri"/>
                <a:cs typeface="Calibri"/>
              </a:rPr>
              <a:t> </a:t>
            </a:r>
            <a:r>
              <a:rPr sz="1100" b="1" i="1" dirty="0">
                <a:solidFill>
                  <a:srgbClr val="FFFFFF"/>
                </a:solidFill>
                <a:latin typeface="Calibri"/>
                <a:cs typeface="Calibri"/>
              </a:rPr>
              <a:t>környezetet  </a:t>
            </a:r>
            <a:r>
              <a:rPr sz="1100" b="1" i="1" spc="5" dirty="0">
                <a:solidFill>
                  <a:srgbClr val="FFFFFF"/>
                </a:solidFill>
                <a:latin typeface="Calibri"/>
                <a:cs typeface="Calibri"/>
              </a:rPr>
              <a:t>eredményez, </a:t>
            </a:r>
            <a:r>
              <a:rPr sz="1100" b="1" i="1" spc="10" dirty="0">
                <a:solidFill>
                  <a:srgbClr val="FFFFFF"/>
                </a:solidFill>
                <a:latin typeface="Calibri"/>
                <a:cs typeface="Calibri"/>
              </a:rPr>
              <a:t>ami negatívan </a:t>
            </a:r>
            <a:r>
              <a:rPr sz="1100" b="1" i="1" spc="5" dirty="0">
                <a:solidFill>
                  <a:srgbClr val="FFFFFF"/>
                </a:solidFill>
                <a:latin typeface="Calibri"/>
                <a:cs typeface="Calibri"/>
              </a:rPr>
              <a:t>hat </a:t>
            </a:r>
            <a:r>
              <a:rPr sz="1100" b="1" i="1" spc="10" dirty="0">
                <a:solidFill>
                  <a:srgbClr val="FFFFFF"/>
                </a:solidFill>
                <a:latin typeface="Calibri"/>
                <a:cs typeface="Calibri"/>
              </a:rPr>
              <a:t>a  </a:t>
            </a:r>
            <a:r>
              <a:rPr sz="1100" b="1" i="1" spc="5" dirty="0">
                <a:solidFill>
                  <a:srgbClr val="FFFFFF"/>
                </a:solidFill>
                <a:latin typeface="Calibri"/>
                <a:cs typeface="Calibri"/>
              </a:rPr>
              <a:t>növénygyűjteményekre, </a:t>
            </a:r>
            <a:r>
              <a:rPr sz="1100" b="1" i="1" spc="10" dirty="0">
                <a:solidFill>
                  <a:srgbClr val="FFFFFF"/>
                </a:solidFill>
                <a:latin typeface="Calibri"/>
                <a:cs typeface="Calibri"/>
              </a:rPr>
              <a:t>de </a:t>
            </a:r>
            <a:r>
              <a:rPr sz="1100" b="1" i="1" spc="5" dirty="0">
                <a:solidFill>
                  <a:srgbClr val="FFFFFF"/>
                </a:solidFill>
                <a:latin typeface="Calibri"/>
                <a:cs typeface="Calibri"/>
              </a:rPr>
              <a:t>éppen azért</a:t>
            </a:r>
            <a:r>
              <a:rPr sz="1100" b="1" i="1" spc="-40" dirty="0">
                <a:solidFill>
                  <a:srgbClr val="FFFFFF"/>
                </a:solidFill>
                <a:latin typeface="Calibri"/>
                <a:cs typeface="Calibri"/>
              </a:rPr>
              <a:t> </a:t>
            </a:r>
            <a:r>
              <a:rPr sz="1100" b="1" i="1" spc="5" dirty="0">
                <a:solidFill>
                  <a:srgbClr val="FFFFFF"/>
                </a:solidFill>
                <a:latin typeface="Calibri"/>
                <a:cs typeface="Calibri"/>
              </a:rPr>
              <a:t>is</a:t>
            </a:r>
            <a:endParaRPr sz="1100">
              <a:solidFill>
                <a:prstClr val="black"/>
              </a:solidFill>
              <a:latin typeface="Calibri"/>
              <a:cs typeface="Calibri"/>
            </a:endParaRPr>
          </a:p>
          <a:p>
            <a:pPr algn="ctr">
              <a:spcBef>
                <a:spcPts val="30"/>
              </a:spcBef>
            </a:pPr>
            <a:r>
              <a:rPr sz="1100" b="1" i="1" spc="10" dirty="0">
                <a:solidFill>
                  <a:srgbClr val="FFFFFF"/>
                </a:solidFill>
                <a:latin typeface="Calibri"/>
                <a:cs typeface="Calibri"/>
              </a:rPr>
              <a:t>a </a:t>
            </a:r>
            <a:r>
              <a:rPr sz="1100" b="1" i="1" spc="5" dirty="0">
                <a:solidFill>
                  <a:srgbClr val="FFFFFF"/>
                </a:solidFill>
                <a:latin typeface="Calibri"/>
                <a:cs typeface="Calibri"/>
              </a:rPr>
              <a:t>jelentőségük mint városi </a:t>
            </a:r>
            <a:r>
              <a:rPr sz="1100" b="1" i="1" dirty="0">
                <a:solidFill>
                  <a:srgbClr val="FFFFFF"/>
                </a:solidFill>
                <a:latin typeface="Calibri"/>
                <a:cs typeface="Calibri"/>
              </a:rPr>
              <a:t>zöld terület</a:t>
            </a:r>
            <a:r>
              <a:rPr sz="1100" b="1" i="1" spc="10" dirty="0">
                <a:solidFill>
                  <a:srgbClr val="FFFFFF"/>
                </a:solidFill>
                <a:latin typeface="Calibri"/>
                <a:cs typeface="Calibri"/>
              </a:rPr>
              <a:t> </a:t>
            </a:r>
            <a:r>
              <a:rPr sz="1100" b="1" i="1" dirty="0">
                <a:solidFill>
                  <a:srgbClr val="FFFFFF"/>
                </a:solidFill>
                <a:latin typeface="Calibri"/>
                <a:cs typeface="Calibri"/>
              </a:rPr>
              <a:t>növekszik,</a:t>
            </a:r>
            <a:endParaRPr sz="1100">
              <a:solidFill>
                <a:prstClr val="black"/>
              </a:solidFill>
              <a:latin typeface="Calibri"/>
              <a:cs typeface="Calibri"/>
            </a:endParaRPr>
          </a:p>
          <a:p>
            <a:pPr algn="ctr">
              <a:spcBef>
                <a:spcPts val="35"/>
              </a:spcBef>
            </a:pPr>
            <a:r>
              <a:rPr sz="1100" b="1" i="1" spc="10" dirty="0">
                <a:solidFill>
                  <a:srgbClr val="FFFFFF"/>
                </a:solidFill>
                <a:latin typeface="Calibri"/>
                <a:cs typeface="Calibri"/>
              </a:rPr>
              <a:t>mert </a:t>
            </a:r>
            <a:r>
              <a:rPr sz="1100" b="1" i="1" spc="-5" dirty="0">
                <a:solidFill>
                  <a:srgbClr val="FFFFFF"/>
                </a:solidFill>
                <a:latin typeface="Calibri"/>
                <a:cs typeface="Calibri"/>
              </a:rPr>
              <a:t>ezeket </a:t>
            </a:r>
            <a:r>
              <a:rPr sz="1100" b="1" i="1" spc="10" dirty="0">
                <a:solidFill>
                  <a:srgbClr val="FFFFFF"/>
                </a:solidFill>
                <a:latin typeface="Calibri"/>
                <a:cs typeface="Calibri"/>
              </a:rPr>
              <a:t>a </a:t>
            </a:r>
            <a:r>
              <a:rPr sz="1100" b="1" i="1" spc="5" dirty="0">
                <a:solidFill>
                  <a:srgbClr val="FFFFFF"/>
                </a:solidFill>
                <a:latin typeface="Calibri"/>
                <a:cs typeface="Calibri"/>
              </a:rPr>
              <a:t>hatásokat </a:t>
            </a:r>
            <a:r>
              <a:rPr sz="1100" b="1" i="1" dirty="0">
                <a:solidFill>
                  <a:srgbClr val="FFFFFF"/>
                </a:solidFill>
                <a:latin typeface="Calibri"/>
                <a:cs typeface="Calibri"/>
              </a:rPr>
              <a:t>képes</a:t>
            </a:r>
            <a:r>
              <a:rPr sz="1100" b="1" i="1" spc="-30" dirty="0">
                <a:solidFill>
                  <a:srgbClr val="FFFFFF"/>
                </a:solidFill>
                <a:latin typeface="Calibri"/>
                <a:cs typeface="Calibri"/>
              </a:rPr>
              <a:t> </a:t>
            </a:r>
            <a:r>
              <a:rPr sz="1100" b="1" i="1" spc="5" dirty="0">
                <a:solidFill>
                  <a:srgbClr val="FFFFFF"/>
                </a:solidFill>
                <a:latin typeface="Calibri"/>
                <a:cs typeface="Calibri"/>
              </a:rPr>
              <a:t>egyensúlyozni.</a:t>
            </a:r>
            <a:endParaRPr sz="1100">
              <a:solidFill>
                <a:prstClr val="black"/>
              </a:solidFill>
              <a:latin typeface="Calibri"/>
              <a:cs typeface="Calibri"/>
            </a:endParaRPr>
          </a:p>
        </p:txBody>
      </p:sp>
      <p:grpSp>
        <p:nvGrpSpPr>
          <p:cNvPr id="266" name="object 266"/>
          <p:cNvGrpSpPr/>
          <p:nvPr/>
        </p:nvGrpSpPr>
        <p:grpSpPr>
          <a:xfrm>
            <a:off x="4414063" y="7387487"/>
            <a:ext cx="2703830" cy="650240"/>
            <a:chOff x="3988613" y="7387487"/>
            <a:chExt cx="2703830" cy="650240"/>
          </a:xfrm>
        </p:grpSpPr>
        <p:sp>
          <p:nvSpPr>
            <p:cNvPr id="267" name="object 267"/>
            <p:cNvSpPr/>
            <p:nvPr/>
          </p:nvSpPr>
          <p:spPr>
            <a:xfrm>
              <a:off x="3988613" y="7387487"/>
              <a:ext cx="2703568" cy="421191"/>
            </a:xfrm>
            <a:prstGeom prst="rect">
              <a:avLst/>
            </a:prstGeom>
            <a:blipFill>
              <a:blip r:embed="rId137" cstate="print"/>
              <a:stretch>
                <a:fillRect/>
              </a:stretch>
            </a:blipFill>
          </p:spPr>
          <p:txBody>
            <a:bodyPr wrap="square" lIns="0" tIns="0" rIns="0" bIns="0" rtlCol="0"/>
            <a:lstStyle/>
            <a:p>
              <a:endParaRPr>
                <a:solidFill>
                  <a:prstClr val="black"/>
                </a:solidFill>
                <a:latin typeface="Calibri"/>
              </a:endParaRPr>
            </a:p>
          </p:txBody>
        </p:sp>
        <p:sp>
          <p:nvSpPr>
            <p:cNvPr id="268" name="object 268"/>
            <p:cNvSpPr/>
            <p:nvPr/>
          </p:nvSpPr>
          <p:spPr>
            <a:xfrm>
              <a:off x="4461692" y="7616512"/>
              <a:ext cx="344611" cy="421191"/>
            </a:xfrm>
            <a:prstGeom prst="rect">
              <a:avLst/>
            </a:prstGeom>
            <a:blipFill>
              <a:blip r:embed="rId138" cstate="print"/>
              <a:stretch>
                <a:fillRect/>
              </a:stretch>
            </a:blipFill>
          </p:spPr>
          <p:txBody>
            <a:bodyPr wrap="square" lIns="0" tIns="0" rIns="0" bIns="0" rtlCol="0"/>
            <a:lstStyle/>
            <a:p>
              <a:endParaRPr>
                <a:solidFill>
                  <a:prstClr val="black"/>
                </a:solidFill>
                <a:latin typeface="Calibri"/>
              </a:endParaRPr>
            </a:p>
          </p:txBody>
        </p:sp>
        <p:sp>
          <p:nvSpPr>
            <p:cNvPr id="269" name="object 269"/>
            <p:cNvSpPr/>
            <p:nvPr/>
          </p:nvSpPr>
          <p:spPr>
            <a:xfrm>
              <a:off x="4600539" y="7616512"/>
              <a:ext cx="1578483" cy="421191"/>
            </a:xfrm>
            <a:prstGeom prst="rect">
              <a:avLst/>
            </a:prstGeom>
            <a:blipFill>
              <a:blip r:embed="rId139" cstate="print"/>
              <a:stretch>
                <a:fillRect/>
              </a:stretch>
            </a:blipFill>
          </p:spPr>
          <p:txBody>
            <a:bodyPr wrap="square" lIns="0" tIns="0" rIns="0" bIns="0" rtlCol="0"/>
            <a:lstStyle/>
            <a:p>
              <a:endParaRPr>
                <a:solidFill>
                  <a:prstClr val="black"/>
                </a:solidFill>
                <a:latin typeface="Calibri"/>
              </a:endParaRPr>
            </a:p>
          </p:txBody>
        </p:sp>
      </p:grpSp>
      <p:sp>
        <p:nvSpPr>
          <p:cNvPr id="270" name="object 270"/>
          <p:cNvSpPr txBox="1"/>
          <p:nvPr/>
        </p:nvSpPr>
        <p:spPr>
          <a:xfrm>
            <a:off x="3929298" y="7423156"/>
            <a:ext cx="3466465" cy="1394460"/>
          </a:xfrm>
          <a:prstGeom prst="rect">
            <a:avLst/>
          </a:prstGeom>
        </p:spPr>
        <p:txBody>
          <a:bodyPr vert="horz" wrap="square" lIns="0" tIns="13335" rIns="0" bIns="0" rtlCol="0">
            <a:spAutoFit/>
          </a:bodyPr>
          <a:lstStyle/>
          <a:p>
            <a:pPr marL="153035" algn="ctr">
              <a:spcBef>
                <a:spcPts val="105"/>
              </a:spcBef>
            </a:pPr>
            <a:r>
              <a:rPr sz="1500" b="1" spc="-20" dirty="0">
                <a:solidFill>
                  <a:srgbClr val="FFFFFF"/>
                </a:solidFill>
                <a:latin typeface="Calibri"/>
                <a:cs typeface="Calibri"/>
              </a:rPr>
              <a:t>Város </a:t>
            </a:r>
            <a:r>
              <a:rPr sz="1500" b="1" spc="-5" dirty="0">
                <a:solidFill>
                  <a:srgbClr val="FFFFFF"/>
                </a:solidFill>
                <a:latin typeface="Calibri"/>
                <a:cs typeface="Calibri"/>
              </a:rPr>
              <a:t>és </a:t>
            </a:r>
            <a:r>
              <a:rPr sz="1500" b="1" dirty="0">
                <a:solidFill>
                  <a:srgbClr val="FFFFFF"/>
                </a:solidFill>
                <a:latin typeface="Calibri"/>
                <a:cs typeface="Calibri"/>
              </a:rPr>
              <a:t>az </a:t>
            </a:r>
            <a:r>
              <a:rPr sz="1500" b="1" spc="-5" dirty="0">
                <a:solidFill>
                  <a:srgbClr val="FFFFFF"/>
                </a:solidFill>
                <a:latin typeface="Calibri"/>
                <a:cs typeface="Calibri"/>
              </a:rPr>
              <a:t>élővilág</a:t>
            </a:r>
            <a:r>
              <a:rPr sz="1500" b="1" spc="-15" dirty="0">
                <a:solidFill>
                  <a:srgbClr val="FFFFFF"/>
                </a:solidFill>
                <a:latin typeface="Calibri"/>
                <a:cs typeface="Calibri"/>
              </a:rPr>
              <a:t> </a:t>
            </a:r>
            <a:r>
              <a:rPr sz="1500" b="1" spc="-5" dirty="0">
                <a:solidFill>
                  <a:srgbClr val="FFFFFF"/>
                </a:solidFill>
                <a:latin typeface="Calibri"/>
                <a:cs typeface="Calibri"/>
              </a:rPr>
              <a:t>kapcsolata</a:t>
            </a:r>
            <a:endParaRPr sz="1500">
              <a:solidFill>
                <a:prstClr val="black"/>
              </a:solidFill>
              <a:latin typeface="Calibri"/>
              <a:cs typeface="Calibri"/>
            </a:endParaRPr>
          </a:p>
          <a:p>
            <a:pPr marL="154940" algn="ctr"/>
            <a:r>
              <a:rPr sz="1500" b="1" dirty="0">
                <a:solidFill>
                  <a:srgbClr val="FFFFFF"/>
                </a:solidFill>
                <a:latin typeface="Calibri"/>
                <a:cs typeface="Calibri"/>
              </a:rPr>
              <a:t>– </a:t>
            </a:r>
            <a:r>
              <a:rPr sz="1500" b="1" spc="-15" dirty="0">
                <a:solidFill>
                  <a:srgbClr val="FFFFFF"/>
                </a:solidFill>
                <a:latin typeface="Calibri"/>
                <a:cs typeface="Calibri"/>
              </a:rPr>
              <a:t>összekötő</a:t>
            </a:r>
            <a:r>
              <a:rPr sz="1500" b="1" spc="-10" dirty="0">
                <a:solidFill>
                  <a:srgbClr val="FFFFFF"/>
                </a:solidFill>
                <a:latin typeface="Calibri"/>
                <a:cs typeface="Calibri"/>
              </a:rPr>
              <a:t> </a:t>
            </a:r>
            <a:r>
              <a:rPr sz="1500" b="1" spc="-15" dirty="0">
                <a:solidFill>
                  <a:srgbClr val="FFFFFF"/>
                </a:solidFill>
                <a:latin typeface="Calibri"/>
                <a:cs typeface="Calibri"/>
              </a:rPr>
              <a:t>szerep</a:t>
            </a:r>
            <a:endParaRPr sz="1500">
              <a:solidFill>
                <a:prstClr val="black"/>
              </a:solidFill>
              <a:latin typeface="Calibri"/>
              <a:cs typeface="Calibri"/>
            </a:endParaRPr>
          </a:p>
          <a:p>
            <a:pPr marL="12700" marR="5080" indent="194945">
              <a:lnSpc>
                <a:spcPct val="102499"/>
              </a:lnSpc>
              <a:spcBef>
                <a:spcPts val="405"/>
              </a:spcBef>
            </a:pPr>
            <a:r>
              <a:rPr sz="1100" b="1" i="1" spc="15" dirty="0">
                <a:solidFill>
                  <a:srgbClr val="FFFFFF"/>
                </a:solidFill>
                <a:latin typeface="Calibri"/>
                <a:cs typeface="Calibri"/>
              </a:rPr>
              <a:t>A </a:t>
            </a:r>
            <a:r>
              <a:rPr sz="1100" b="1" i="1" spc="5" dirty="0">
                <a:solidFill>
                  <a:srgbClr val="FFFFFF"/>
                </a:solidFill>
                <a:latin typeface="Calibri"/>
                <a:cs typeface="Calibri"/>
              </a:rPr>
              <a:t>botanikus </a:t>
            </a:r>
            <a:r>
              <a:rPr sz="1100" b="1" i="1" dirty="0">
                <a:solidFill>
                  <a:srgbClr val="FFFFFF"/>
                </a:solidFill>
                <a:latin typeface="Calibri"/>
                <a:cs typeface="Calibri"/>
              </a:rPr>
              <a:t>kertek szigetként </a:t>
            </a:r>
            <a:r>
              <a:rPr sz="1100" b="1" i="1" spc="5" dirty="0">
                <a:solidFill>
                  <a:srgbClr val="FFFFFF"/>
                </a:solidFill>
                <a:latin typeface="Calibri"/>
                <a:cs typeface="Calibri"/>
              </a:rPr>
              <a:t>és </a:t>
            </a:r>
            <a:r>
              <a:rPr sz="1100" b="1" i="1" dirty="0">
                <a:solidFill>
                  <a:srgbClr val="FFFFFF"/>
                </a:solidFill>
                <a:latin typeface="Calibri"/>
                <a:cs typeface="Calibri"/>
              </a:rPr>
              <a:t>zöldfolyosókként </a:t>
            </a:r>
            <a:r>
              <a:rPr sz="1100" b="1" i="1" spc="5" dirty="0">
                <a:solidFill>
                  <a:srgbClr val="FFFFFF"/>
                </a:solidFill>
                <a:latin typeface="Calibri"/>
                <a:cs typeface="Calibri"/>
              </a:rPr>
              <a:t>is  szolgálnak, hiszen </a:t>
            </a:r>
            <a:r>
              <a:rPr sz="1100" b="1" i="1" spc="10" dirty="0">
                <a:solidFill>
                  <a:srgbClr val="FFFFFF"/>
                </a:solidFill>
                <a:latin typeface="Calibri"/>
                <a:cs typeface="Calibri"/>
              </a:rPr>
              <a:t>a </a:t>
            </a:r>
            <a:r>
              <a:rPr sz="1100" b="1" i="1" dirty="0">
                <a:solidFill>
                  <a:srgbClr val="FFFFFF"/>
                </a:solidFill>
                <a:latin typeface="Calibri"/>
                <a:cs typeface="Calibri"/>
              </a:rPr>
              <a:t>kertek </a:t>
            </a:r>
            <a:r>
              <a:rPr sz="1100" b="1" i="1" spc="5" dirty="0">
                <a:solidFill>
                  <a:srgbClr val="FFFFFF"/>
                </a:solidFill>
                <a:latin typeface="Calibri"/>
                <a:cs typeface="Calibri"/>
              </a:rPr>
              <a:t>biodiverzitás </a:t>
            </a:r>
            <a:r>
              <a:rPr sz="1100" b="1" i="1" spc="10" dirty="0">
                <a:solidFill>
                  <a:srgbClr val="FFFFFF"/>
                </a:solidFill>
                <a:latin typeface="Calibri"/>
                <a:cs typeface="Calibri"/>
              </a:rPr>
              <a:t>nem </a:t>
            </a:r>
            <a:r>
              <a:rPr sz="1100" b="1" i="1" spc="5" dirty="0">
                <a:solidFill>
                  <a:srgbClr val="FFFFFF"/>
                </a:solidFill>
                <a:latin typeface="Calibri"/>
                <a:cs typeface="Calibri"/>
              </a:rPr>
              <a:t>jellemezhető  </a:t>
            </a:r>
            <a:r>
              <a:rPr sz="1100" b="1" i="1" spc="10" dirty="0">
                <a:solidFill>
                  <a:srgbClr val="FFFFFF"/>
                </a:solidFill>
                <a:latin typeface="Calibri"/>
                <a:cs typeface="Calibri"/>
              </a:rPr>
              <a:t>csupán a </a:t>
            </a:r>
            <a:r>
              <a:rPr sz="1100" b="1" i="1" spc="5" dirty="0">
                <a:solidFill>
                  <a:srgbClr val="FFFFFF"/>
                </a:solidFill>
                <a:latin typeface="Calibri"/>
                <a:cs typeface="Calibri"/>
              </a:rPr>
              <a:t>kertben jelen lévő fajokkal, </a:t>
            </a:r>
            <a:r>
              <a:rPr sz="1100" b="1" i="1" spc="10" dirty="0">
                <a:solidFill>
                  <a:srgbClr val="FFFFFF"/>
                </a:solidFill>
                <a:latin typeface="Calibri"/>
                <a:cs typeface="Calibri"/>
              </a:rPr>
              <a:t>hanem a </a:t>
            </a:r>
            <a:r>
              <a:rPr sz="1100" b="1" i="1" dirty="0">
                <a:solidFill>
                  <a:srgbClr val="FFFFFF"/>
                </a:solidFill>
                <a:latin typeface="Calibri"/>
                <a:cs typeface="Calibri"/>
              </a:rPr>
              <a:t>kert</a:t>
            </a:r>
            <a:r>
              <a:rPr sz="1100" b="1" i="1" spc="-80" dirty="0">
                <a:solidFill>
                  <a:srgbClr val="FFFFFF"/>
                </a:solidFill>
                <a:latin typeface="Calibri"/>
                <a:cs typeface="Calibri"/>
              </a:rPr>
              <a:t> </a:t>
            </a:r>
            <a:r>
              <a:rPr sz="1100" b="1" i="1" dirty="0">
                <a:solidFill>
                  <a:srgbClr val="FFFFFF"/>
                </a:solidFill>
                <a:latin typeface="Calibri"/>
                <a:cs typeface="Calibri"/>
              </a:rPr>
              <a:t>körüli</a:t>
            </a:r>
            <a:endParaRPr sz="1100">
              <a:solidFill>
                <a:prstClr val="black"/>
              </a:solidFill>
              <a:latin typeface="Calibri"/>
              <a:cs typeface="Calibri"/>
            </a:endParaRPr>
          </a:p>
          <a:p>
            <a:pPr marL="753110" marR="299720" indent="-446405">
              <a:lnSpc>
                <a:spcPct val="102499"/>
              </a:lnSpc>
            </a:pPr>
            <a:r>
              <a:rPr sz="1100" b="1" i="1" spc="5" dirty="0">
                <a:solidFill>
                  <a:srgbClr val="FFFFFF"/>
                </a:solidFill>
                <a:latin typeface="Calibri"/>
                <a:cs typeface="Calibri"/>
              </a:rPr>
              <a:t>természeti </a:t>
            </a:r>
            <a:r>
              <a:rPr sz="1100" b="1" i="1" dirty="0">
                <a:solidFill>
                  <a:srgbClr val="FFFFFF"/>
                </a:solidFill>
                <a:latin typeface="Calibri"/>
                <a:cs typeface="Calibri"/>
              </a:rPr>
              <a:t>elemekkel </a:t>
            </a:r>
            <a:r>
              <a:rPr sz="1100" b="1" i="1" spc="10" dirty="0">
                <a:solidFill>
                  <a:srgbClr val="FFFFFF"/>
                </a:solidFill>
                <a:latin typeface="Calibri"/>
                <a:cs typeface="Calibri"/>
              </a:rPr>
              <a:t>való </a:t>
            </a:r>
            <a:r>
              <a:rPr sz="1100" b="1" i="1" spc="5" dirty="0">
                <a:solidFill>
                  <a:srgbClr val="FFFFFF"/>
                </a:solidFill>
                <a:latin typeface="Calibri"/>
                <a:cs typeface="Calibri"/>
              </a:rPr>
              <a:t>kapcsolatokat és </a:t>
            </a:r>
            <a:r>
              <a:rPr sz="1100" b="1" i="1" dirty="0">
                <a:solidFill>
                  <a:srgbClr val="FFFFFF"/>
                </a:solidFill>
                <a:latin typeface="Calibri"/>
                <a:cs typeface="Calibri"/>
              </a:rPr>
              <a:t>ezek  </a:t>
            </a:r>
            <a:r>
              <a:rPr sz="1100" b="1" i="1" spc="5" dirty="0">
                <a:solidFill>
                  <a:srgbClr val="FFFFFF"/>
                </a:solidFill>
                <a:latin typeface="Calibri"/>
                <a:cs typeface="Calibri"/>
              </a:rPr>
              <a:t>kölcsönhatását is </a:t>
            </a:r>
            <a:r>
              <a:rPr sz="1100" b="1" i="1" spc="10" dirty="0">
                <a:solidFill>
                  <a:srgbClr val="FFFFFF"/>
                </a:solidFill>
                <a:latin typeface="Calibri"/>
                <a:cs typeface="Calibri"/>
              </a:rPr>
              <a:t>mérlegelni</a:t>
            </a:r>
            <a:r>
              <a:rPr sz="1100" b="1" i="1" spc="-20" dirty="0">
                <a:solidFill>
                  <a:srgbClr val="FFFFFF"/>
                </a:solidFill>
                <a:latin typeface="Calibri"/>
                <a:cs typeface="Calibri"/>
              </a:rPr>
              <a:t> </a:t>
            </a:r>
            <a:r>
              <a:rPr sz="1100" b="1" i="1" spc="-5" dirty="0">
                <a:solidFill>
                  <a:srgbClr val="FFFFFF"/>
                </a:solidFill>
                <a:latin typeface="Calibri"/>
                <a:cs typeface="Calibri"/>
              </a:rPr>
              <a:t>kell.</a:t>
            </a:r>
            <a:endParaRPr sz="1100">
              <a:solidFill>
                <a:prstClr val="black"/>
              </a:solidFill>
              <a:latin typeface="Calibri"/>
              <a:cs typeface="Calibri"/>
            </a:endParaRPr>
          </a:p>
        </p:txBody>
      </p:sp>
      <p:grpSp>
        <p:nvGrpSpPr>
          <p:cNvPr id="271" name="object 271"/>
          <p:cNvGrpSpPr/>
          <p:nvPr/>
        </p:nvGrpSpPr>
        <p:grpSpPr>
          <a:xfrm>
            <a:off x="7835839" y="7965060"/>
            <a:ext cx="2221230" cy="1165225"/>
            <a:chOff x="7410389" y="7965059"/>
            <a:chExt cx="2221230" cy="1165225"/>
          </a:xfrm>
        </p:grpSpPr>
        <p:sp>
          <p:nvSpPr>
            <p:cNvPr id="272" name="object 272"/>
            <p:cNvSpPr/>
            <p:nvPr/>
          </p:nvSpPr>
          <p:spPr>
            <a:xfrm>
              <a:off x="7410389" y="8010148"/>
              <a:ext cx="2220826" cy="1120075"/>
            </a:xfrm>
            <a:prstGeom prst="rect">
              <a:avLst/>
            </a:prstGeom>
            <a:blipFill>
              <a:blip r:embed="rId140" cstate="print"/>
              <a:stretch>
                <a:fillRect/>
              </a:stretch>
            </a:blipFill>
          </p:spPr>
          <p:txBody>
            <a:bodyPr wrap="square" lIns="0" tIns="0" rIns="0" bIns="0" rtlCol="0"/>
            <a:lstStyle/>
            <a:p>
              <a:endParaRPr>
                <a:solidFill>
                  <a:prstClr val="black"/>
                </a:solidFill>
                <a:latin typeface="Calibri"/>
              </a:endParaRPr>
            </a:p>
          </p:txBody>
        </p:sp>
        <p:sp>
          <p:nvSpPr>
            <p:cNvPr id="273" name="object 273"/>
            <p:cNvSpPr/>
            <p:nvPr/>
          </p:nvSpPr>
          <p:spPr>
            <a:xfrm>
              <a:off x="7435439" y="8011580"/>
              <a:ext cx="2172970" cy="1072515"/>
            </a:xfrm>
            <a:custGeom>
              <a:avLst/>
              <a:gdLst/>
              <a:ahLst/>
              <a:cxnLst/>
              <a:rect l="l" t="t" r="r" b="b"/>
              <a:pathLst>
                <a:path w="2172970" h="1072515">
                  <a:moveTo>
                    <a:pt x="2172874" y="0"/>
                  </a:moveTo>
                  <a:lnTo>
                    <a:pt x="0" y="0"/>
                  </a:lnTo>
                  <a:lnTo>
                    <a:pt x="0" y="1072123"/>
                  </a:lnTo>
                  <a:lnTo>
                    <a:pt x="2172874" y="1072123"/>
                  </a:lnTo>
                  <a:lnTo>
                    <a:pt x="2172874" y="0"/>
                  </a:lnTo>
                  <a:close/>
                </a:path>
              </a:pathLst>
            </a:custGeom>
            <a:solidFill>
              <a:srgbClr val="4F6128">
                <a:alpha val="49018"/>
              </a:srgbClr>
            </a:solidFill>
          </p:spPr>
          <p:txBody>
            <a:bodyPr wrap="square" lIns="0" tIns="0" rIns="0" bIns="0" rtlCol="0"/>
            <a:lstStyle/>
            <a:p>
              <a:endParaRPr>
                <a:solidFill>
                  <a:prstClr val="black"/>
                </a:solidFill>
                <a:latin typeface="Calibri"/>
              </a:endParaRPr>
            </a:p>
          </p:txBody>
        </p:sp>
        <p:sp>
          <p:nvSpPr>
            <p:cNvPr id="274" name="object 274"/>
            <p:cNvSpPr/>
            <p:nvPr/>
          </p:nvSpPr>
          <p:spPr>
            <a:xfrm>
              <a:off x="7750348" y="7965059"/>
              <a:ext cx="1619993" cy="421191"/>
            </a:xfrm>
            <a:prstGeom prst="rect">
              <a:avLst/>
            </a:prstGeom>
            <a:blipFill>
              <a:blip r:embed="rId141" cstate="print"/>
              <a:stretch>
                <a:fillRect/>
              </a:stretch>
            </a:blipFill>
          </p:spPr>
          <p:txBody>
            <a:bodyPr wrap="square" lIns="0" tIns="0" rIns="0" bIns="0" rtlCol="0"/>
            <a:lstStyle/>
            <a:p>
              <a:endParaRPr>
                <a:solidFill>
                  <a:prstClr val="black"/>
                </a:solidFill>
                <a:latin typeface="Calibri"/>
              </a:endParaRPr>
            </a:p>
          </p:txBody>
        </p:sp>
        <p:sp>
          <p:nvSpPr>
            <p:cNvPr id="275" name="object 275"/>
            <p:cNvSpPr/>
            <p:nvPr/>
          </p:nvSpPr>
          <p:spPr>
            <a:xfrm>
              <a:off x="7505578" y="8194084"/>
              <a:ext cx="2068739" cy="421191"/>
            </a:xfrm>
            <a:prstGeom prst="rect">
              <a:avLst/>
            </a:prstGeom>
            <a:blipFill>
              <a:blip r:embed="rId142" cstate="print"/>
              <a:stretch>
                <a:fillRect/>
              </a:stretch>
            </a:blipFill>
          </p:spPr>
          <p:txBody>
            <a:bodyPr wrap="square" lIns="0" tIns="0" rIns="0" bIns="0" rtlCol="0"/>
            <a:lstStyle/>
            <a:p>
              <a:endParaRPr>
                <a:solidFill>
                  <a:prstClr val="black"/>
                </a:solidFill>
                <a:latin typeface="Calibri"/>
              </a:endParaRPr>
            </a:p>
          </p:txBody>
        </p:sp>
      </p:grpSp>
      <p:sp>
        <p:nvSpPr>
          <p:cNvPr id="276" name="object 276"/>
          <p:cNvSpPr txBox="1"/>
          <p:nvPr/>
        </p:nvSpPr>
        <p:spPr>
          <a:xfrm>
            <a:off x="7860889" y="8001028"/>
            <a:ext cx="2172970" cy="1061085"/>
          </a:xfrm>
          <a:prstGeom prst="rect">
            <a:avLst/>
          </a:prstGeom>
        </p:spPr>
        <p:txBody>
          <a:bodyPr vert="horz" wrap="square" lIns="0" tIns="13335" rIns="0" bIns="0" rtlCol="0">
            <a:spAutoFit/>
          </a:bodyPr>
          <a:lstStyle/>
          <a:p>
            <a:pPr marL="188595" marR="156845" indent="-635" algn="ctr">
              <a:spcBef>
                <a:spcPts val="105"/>
              </a:spcBef>
            </a:pPr>
            <a:r>
              <a:rPr sz="1500" b="1" spc="-10" dirty="0">
                <a:solidFill>
                  <a:srgbClr val="FFFFFF"/>
                </a:solidFill>
                <a:latin typeface="Calibri"/>
                <a:cs typeface="Calibri"/>
              </a:rPr>
              <a:t>Növényállomány  fenntartása </a:t>
            </a:r>
            <a:r>
              <a:rPr sz="1500" b="1" dirty="0">
                <a:solidFill>
                  <a:srgbClr val="FFFFFF"/>
                </a:solidFill>
                <a:latin typeface="Calibri"/>
                <a:cs typeface="Calibri"/>
              </a:rPr>
              <a:t>kiemelt</a:t>
            </a:r>
            <a:r>
              <a:rPr sz="1500" b="1" spc="-50" dirty="0">
                <a:solidFill>
                  <a:srgbClr val="FFFFFF"/>
                </a:solidFill>
                <a:latin typeface="Calibri"/>
                <a:cs typeface="Calibri"/>
              </a:rPr>
              <a:t> </a:t>
            </a:r>
            <a:r>
              <a:rPr sz="1500" b="1" spc="-5" dirty="0">
                <a:solidFill>
                  <a:srgbClr val="FFFFFF"/>
                </a:solidFill>
                <a:latin typeface="Calibri"/>
                <a:cs typeface="Calibri"/>
              </a:rPr>
              <a:t>cél</a:t>
            </a:r>
            <a:endParaRPr sz="1500">
              <a:solidFill>
                <a:prstClr val="black"/>
              </a:solidFill>
              <a:latin typeface="Calibri"/>
              <a:cs typeface="Calibri"/>
            </a:endParaRPr>
          </a:p>
          <a:p>
            <a:pPr marL="24130" algn="ctr">
              <a:lnSpc>
                <a:spcPts val="1135"/>
              </a:lnSpc>
              <a:spcBef>
                <a:spcPts val="25"/>
              </a:spcBef>
            </a:pPr>
            <a:r>
              <a:rPr sz="950" b="1" i="1" spc="-15" dirty="0">
                <a:solidFill>
                  <a:srgbClr val="FFFFFF"/>
                </a:solidFill>
                <a:latin typeface="Calibri"/>
                <a:cs typeface="Calibri"/>
              </a:rPr>
              <a:t>Korábban </a:t>
            </a:r>
            <a:r>
              <a:rPr sz="950" b="1" i="1" spc="-5" dirty="0">
                <a:solidFill>
                  <a:srgbClr val="FFFFFF"/>
                </a:solidFill>
                <a:latin typeface="Calibri"/>
                <a:cs typeface="Calibri"/>
              </a:rPr>
              <a:t>az </a:t>
            </a:r>
            <a:r>
              <a:rPr sz="950" b="1" i="1" spc="-10" dirty="0">
                <a:solidFill>
                  <a:srgbClr val="FFFFFF"/>
                </a:solidFill>
                <a:latin typeface="Calibri"/>
                <a:cs typeface="Calibri"/>
              </a:rPr>
              <a:t>alapfunkció</a:t>
            </a:r>
            <a:r>
              <a:rPr sz="950" b="1" i="1" spc="-50" dirty="0">
                <a:solidFill>
                  <a:srgbClr val="FFFFFF"/>
                </a:solidFill>
                <a:latin typeface="Calibri"/>
                <a:cs typeface="Calibri"/>
              </a:rPr>
              <a:t> </a:t>
            </a:r>
            <a:r>
              <a:rPr sz="950" b="1" i="1" spc="-10" dirty="0">
                <a:solidFill>
                  <a:srgbClr val="FFFFFF"/>
                </a:solidFill>
                <a:latin typeface="Calibri"/>
                <a:cs typeface="Calibri"/>
              </a:rPr>
              <a:t>volt</a:t>
            </a:r>
            <a:endParaRPr sz="950">
              <a:solidFill>
                <a:prstClr val="black"/>
              </a:solidFill>
              <a:latin typeface="Calibri"/>
              <a:cs typeface="Calibri"/>
            </a:endParaRPr>
          </a:p>
          <a:p>
            <a:pPr marL="189230" marR="156845" indent="-1270" algn="ctr">
              <a:lnSpc>
                <a:spcPts val="1130"/>
              </a:lnSpc>
              <a:spcBef>
                <a:spcPts val="40"/>
              </a:spcBef>
            </a:pPr>
            <a:r>
              <a:rPr sz="950" b="1" i="1" spc="-10" dirty="0">
                <a:solidFill>
                  <a:srgbClr val="FFFFFF"/>
                </a:solidFill>
                <a:latin typeface="Calibri"/>
                <a:cs typeface="Calibri"/>
              </a:rPr>
              <a:t>bemutatás és oktatás, utolsó </a:t>
            </a:r>
            <a:r>
              <a:rPr sz="950" b="1" i="1" spc="-5" dirty="0">
                <a:solidFill>
                  <a:srgbClr val="FFFFFF"/>
                </a:solidFill>
                <a:latin typeface="Calibri"/>
                <a:cs typeface="Calibri"/>
              </a:rPr>
              <a:t>30-40  </a:t>
            </a:r>
            <a:r>
              <a:rPr sz="950" b="1" i="1" spc="-10" dirty="0">
                <a:solidFill>
                  <a:srgbClr val="FFFFFF"/>
                </a:solidFill>
                <a:latin typeface="Calibri"/>
                <a:cs typeface="Calibri"/>
              </a:rPr>
              <a:t>évben ugyanolyan </a:t>
            </a:r>
            <a:r>
              <a:rPr sz="950" b="1" i="1" spc="-15" dirty="0">
                <a:solidFill>
                  <a:srgbClr val="FFFFFF"/>
                </a:solidFill>
                <a:latin typeface="Calibri"/>
                <a:cs typeface="Calibri"/>
              </a:rPr>
              <a:t>fontos </a:t>
            </a:r>
            <a:r>
              <a:rPr sz="950" b="1" i="1" spc="-5" dirty="0">
                <a:solidFill>
                  <a:srgbClr val="FFFFFF"/>
                </a:solidFill>
                <a:latin typeface="Calibri"/>
                <a:cs typeface="Calibri"/>
              </a:rPr>
              <a:t>a</a:t>
            </a:r>
            <a:r>
              <a:rPr sz="950" b="1" i="1" spc="-70" dirty="0">
                <a:solidFill>
                  <a:srgbClr val="FFFFFF"/>
                </a:solidFill>
                <a:latin typeface="Calibri"/>
                <a:cs typeface="Calibri"/>
              </a:rPr>
              <a:t> </a:t>
            </a:r>
            <a:r>
              <a:rPr sz="950" b="1" i="1" spc="-10" dirty="0">
                <a:solidFill>
                  <a:srgbClr val="FFFFFF"/>
                </a:solidFill>
                <a:latin typeface="Calibri"/>
                <a:cs typeface="Calibri"/>
              </a:rPr>
              <a:t>genetikai  erőforrások</a:t>
            </a:r>
            <a:r>
              <a:rPr sz="950" b="1" i="1" spc="-25" dirty="0">
                <a:solidFill>
                  <a:srgbClr val="FFFFFF"/>
                </a:solidFill>
                <a:latin typeface="Calibri"/>
                <a:cs typeface="Calibri"/>
              </a:rPr>
              <a:t> </a:t>
            </a:r>
            <a:r>
              <a:rPr sz="950" b="1" i="1" spc="-10" dirty="0">
                <a:solidFill>
                  <a:srgbClr val="FFFFFF"/>
                </a:solidFill>
                <a:latin typeface="Calibri"/>
                <a:cs typeface="Calibri"/>
              </a:rPr>
              <a:t>megőrzése.</a:t>
            </a:r>
            <a:endParaRPr sz="950">
              <a:solidFill>
                <a:prstClr val="black"/>
              </a:solidFill>
              <a:latin typeface="Calibri"/>
              <a:cs typeface="Calibri"/>
            </a:endParaRPr>
          </a:p>
        </p:txBody>
      </p:sp>
      <p:grpSp>
        <p:nvGrpSpPr>
          <p:cNvPr id="277" name="object 277"/>
          <p:cNvGrpSpPr/>
          <p:nvPr/>
        </p:nvGrpSpPr>
        <p:grpSpPr>
          <a:xfrm>
            <a:off x="10060244" y="7973648"/>
            <a:ext cx="4525010" cy="803910"/>
            <a:chOff x="9634794" y="7973648"/>
            <a:chExt cx="4525010" cy="803910"/>
          </a:xfrm>
        </p:grpSpPr>
        <p:sp>
          <p:nvSpPr>
            <p:cNvPr id="278" name="object 278"/>
            <p:cNvSpPr/>
            <p:nvPr/>
          </p:nvSpPr>
          <p:spPr>
            <a:xfrm>
              <a:off x="9634794" y="8018737"/>
              <a:ext cx="2220826" cy="758645"/>
            </a:xfrm>
            <a:prstGeom prst="rect">
              <a:avLst/>
            </a:prstGeom>
            <a:blipFill>
              <a:blip r:embed="rId143" cstate="print"/>
              <a:stretch>
                <a:fillRect/>
              </a:stretch>
            </a:blipFill>
          </p:spPr>
          <p:txBody>
            <a:bodyPr wrap="square" lIns="0" tIns="0" rIns="0" bIns="0" rtlCol="0"/>
            <a:lstStyle/>
            <a:p>
              <a:endParaRPr>
                <a:solidFill>
                  <a:prstClr val="black"/>
                </a:solidFill>
                <a:latin typeface="Calibri"/>
              </a:endParaRPr>
            </a:p>
          </p:txBody>
        </p:sp>
        <p:sp>
          <p:nvSpPr>
            <p:cNvPr id="279" name="object 279"/>
            <p:cNvSpPr/>
            <p:nvPr/>
          </p:nvSpPr>
          <p:spPr>
            <a:xfrm>
              <a:off x="9659844" y="8020168"/>
              <a:ext cx="2172970" cy="711200"/>
            </a:xfrm>
            <a:custGeom>
              <a:avLst/>
              <a:gdLst/>
              <a:ahLst/>
              <a:cxnLst/>
              <a:rect l="l" t="t" r="r" b="b"/>
              <a:pathLst>
                <a:path w="2172970" h="711200">
                  <a:moveTo>
                    <a:pt x="2172874" y="0"/>
                  </a:moveTo>
                  <a:lnTo>
                    <a:pt x="0" y="0"/>
                  </a:lnTo>
                  <a:lnTo>
                    <a:pt x="0" y="710693"/>
                  </a:lnTo>
                  <a:lnTo>
                    <a:pt x="2172874" y="710693"/>
                  </a:lnTo>
                  <a:lnTo>
                    <a:pt x="2172874" y="0"/>
                  </a:lnTo>
                  <a:close/>
                </a:path>
              </a:pathLst>
            </a:custGeom>
            <a:solidFill>
              <a:srgbClr val="4F6128">
                <a:alpha val="49018"/>
              </a:srgbClr>
            </a:solidFill>
          </p:spPr>
          <p:txBody>
            <a:bodyPr wrap="square" lIns="0" tIns="0" rIns="0" bIns="0" rtlCol="0"/>
            <a:lstStyle/>
            <a:p>
              <a:endParaRPr>
                <a:solidFill>
                  <a:prstClr val="black"/>
                </a:solidFill>
                <a:latin typeface="Calibri"/>
              </a:endParaRPr>
            </a:p>
          </p:txBody>
        </p:sp>
        <p:sp>
          <p:nvSpPr>
            <p:cNvPr id="280" name="object 280"/>
            <p:cNvSpPr/>
            <p:nvPr/>
          </p:nvSpPr>
          <p:spPr>
            <a:xfrm>
              <a:off x="11938643" y="8013011"/>
              <a:ext cx="2220826" cy="725007"/>
            </a:xfrm>
            <a:prstGeom prst="rect">
              <a:avLst/>
            </a:prstGeom>
            <a:blipFill>
              <a:blip r:embed="rId144" cstate="print"/>
              <a:stretch>
                <a:fillRect/>
              </a:stretch>
            </a:blipFill>
          </p:spPr>
          <p:txBody>
            <a:bodyPr wrap="square" lIns="0" tIns="0" rIns="0" bIns="0" rtlCol="0"/>
            <a:lstStyle/>
            <a:p>
              <a:endParaRPr>
                <a:solidFill>
                  <a:prstClr val="black"/>
                </a:solidFill>
                <a:latin typeface="Calibri"/>
              </a:endParaRPr>
            </a:p>
          </p:txBody>
        </p:sp>
        <p:sp>
          <p:nvSpPr>
            <p:cNvPr id="281" name="object 281"/>
            <p:cNvSpPr/>
            <p:nvPr/>
          </p:nvSpPr>
          <p:spPr>
            <a:xfrm>
              <a:off x="11963692" y="8014443"/>
              <a:ext cx="2172970" cy="677545"/>
            </a:xfrm>
            <a:custGeom>
              <a:avLst/>
              <a:gdLst/>
              <a:ahLst/>
              <a:cxnLst/>
              <a:rect l="l" t="t" r="r" b="b"/>
              <a:pathLst>
                <a:path w="2172969" h="677545">
                  <a:moveTo>
                    <a:pt x="2172874" y="0"/>
                  </a:moveTo>
                  <a:lnTo>
                    <a:pt x="0" y="0"/>
                  </a:lnTo>
                  <a:lnTo>
                    <a:pt x="0" y="677055"/>
                  </a:lnTo>
                  <a:lnTo>
                    <a:pt x="2172874" y="677055"/>
                  </a:lnTo>
                  <a:lnTo>
                    <a:pt x="2172874" y="0"/>
                  </a:lnTo>
                  <a:close/>
                </a:path>
              </a:pathLst>
            </a:custGeom>
            <a:solidFill>
              <a:srgbClr val="4F6128">
                <a:alpha val="49018"/>
              </a:srgbClr>
            </a:solidFill>
          </p:spPr>
          <p:txBody>
            <a:bodyPr wrap="square" lIns="0" tIns="0" rIns="0" bIns="0" rtlCol="0"/>
            <a:lstStyle/>
            <a:p>
              <a:endParaRPr>
                <a:solidFill>
                  <a:prstClr val="black"/>
                </a:solidFill>
                <a:latin typeface="Calibri"/>
              </a:endParaRPr>
            </a:p>
          </p:txBody>
        </p:sp>
        <p:sp>
          <p:nvSpPr>
            <p:cNvPr id="282" name="object 282"/>
            <p:cNvSpPr/>
            <p:nvPr/>
          </p:nvSpPr>
          <p:spPr>
            <a:xfrm>
              <a:off x="12541980" y="7973648"/>
              <a:ext cx="1070333" cy="421191"/>
            </a:xfrm>
            <a:prstGeom prst="rect">
              <a:avLst/>
            </a:prstGeom>
            <a:blipFill>
              <a:blip r:embed="rId145" cstate="print"/>
              <a:stretch>
                <a:fillRect/>
              </a:stretch>
            </a:blipFill>
          </p:spPr>
          <p:txBody>
            <a:bodyPr wrap="square" lIns="0" tIns="0" rIns="0" bIns="0" rtlCol="0"/>
            <a:lstStyle/>
            <a:p>
              <a:endParaRPr>
                <a:solidFill>
                  <a:prstClr val="black"/>
                </a:solidFill>
                <a:latin typeface="Calibri"/>
              </a:endParaRPr>
            </a:p>
          </p:txBody>
        </p:sp>
      </p:grpSp>
      <p:sp>
        <p:nvSpPr>
          <p:cNvPr id="283" name="object 283"/>
          <p:cNvSpPr txBox="1"/>
          <p:nvPr/>
        </p:nvSpPr>
        <p:spPr>
          <a:xfrm>
            <a:off x="12575826" y="8009319"/>
            <a:ext cx="1799589" cy="545465"/>
          </a:xfrm>
          <a:prstGeom prst="rect">
            <a:avLst/>
          </a:prstGeom>
        </p:spPr>
        <p:txBody>
          <a:bodyPr vert="horz" wrap="square" lIns="0" tIns="13335" rIns="0" bIns="0" rtlCol="0">
            <a:spAutoFit/>
          </a:bodyPr>
          <a:lstStyle/>
          <a:p>
            <a:pPr algn="ctr">
              <a:spcBef>
                <a:spcPts val="105"/>
              </a:spcBef>
            </a:pPr>
            <a:r>
              <a:rPr sz="1500" b="1" spc="-10" dirty="0">
                <a:solidFill>
                  <a:srgbClr val="FFFFFF"/>
                </a:solidFill>
                <a:latin typeface="Calibri"/>
                <a:cs typeface="Calibri"/>
              </a:rPr>
              <a:t>Rekreáció</a:t>
            </a:r>
            <a:endParaRPr sz="1500">
              <a:solidFill>
                <a:prstClr val="black"/>
              </a:solidFill>
              <a:latin typeface="Calibri"/>
              <a:cs typeface="Calibri"/>
            </a:endParaRPr>
          </a:p>
          <a:p>
            <a:pPr marL="12700" marR="5080" algn="ctr">
              <a:lnSpc>
                <a:spcPts val="1130"/>
              </a:lnSpc>
              <a:spcBef>
                <a:spcPts val="70"/>
              </a:spcBef>
            </a:pPr>
            <a:r>
              <a:rPr sz="950" b="1" i="1" spc="-15" dirty="0">
                <a:solidFill>
                  <a:srgbClr val="FFFFFF"/>
                </a:solidFill>
                <a:latin typeface="Calibri"/>
                <a:cs typeface="Calibri"/>
              </a:rPr>
              <a:t>Fontos </a:t>
            </a:r>
            <a:r>
              <a:rPr sz="950" b="1" i="1" spc="-10" dirty="0">
                <a:solidFill>
                  <a:srgbClr val="FFFFFF"/>
                </a:solidFill>
                <a:latin typeface="Calibri"/>
                <a:cs typeface="Calibri"/>
              </a:rPr>
              <a:t>zöld területek </a:t>
            </a:r>
            <a:r>
              <a:rPr sz="950" b="1" i="1" spc="-15" dirty="0">
                <a:solidFill>
                  <a:srgbClr val="FFFFFF"/>
                </a:solidFill>
                <a:latin typeface="Calibri"/>
                <a:cs typeface="Calibri"/>
              </a:rPr>
              <a:t>városlakóknak  </a:t>
            </a:r>
            <a:r>
              <a:rPr sz="950" b="1" i="1" spc="-10" dirty="0">
                <a:solidFill>
                  <a:srgbClr val="FFFFFF"/>
                </a:solidFill>
                <a:latin typeface="Calibri"/>
                <a:cs typeface="Calibri"/>
              </a:rPr>
              <a:t>és </a:t>
            </a:r>
            <a:r>
              <a:rPr sz="950" b="1" i="1" spc="-5" dirty="0">
                <a:solidFill>
                  <a:srgbClr val="FFFFFF"/>
                </a:solidFill>
                <a:latin typeface="Calibri"/>
                <a:cs typeface="Calibri"/>
              </a:rPr>
              <a:t>a </a:t>
            </a:r>
            <a:r>
              <a:rPr sz="950" b="1" i="1" spc="-10" dirty="0">
                <a:solidFill>
                  <a:srgbClr val="FFFFFF"/>
                </a:solidFill>
                <a:latin typeface="Calibri"/>
                <a:cs typeface="Calibri"/>
              </a:rPr>
              <a:t>kikapcsolódás helyszínei</a:t>
            </a:r>
            <a:r>
              <a:rPr sz="950" b="1" i="1" spc="-50" dirty="0">
                <a:solidFill>
                  <a:srgbClr val="FFFFFF"/>
                </a:solidFill>
                <a:latin typeface="Calibri"/>
                <a:cs typeface="Calibri"/>
              </a:rPr>
              <a:t> </a:t>
            </a:r>
            <a:r>
              <a:rPr sz="950" b="1" i="1" spc="-5" dirty="0">
                <a:solidFill>
                  <a:srgbClr val="FFFFFF"/>
                </a:solidFill>
                <a:latin typeface="Calibri"/>
                <a:cs typeface="Calibri"/>
              </a:rPr>
              <a:t>is.</a:t>
            </a:r>
            <a:endParaRPr sz="950">
              <a:solidFill>
                <a:prstClr val="black"/>
              </a:solidFill>
              <a:latin typeface="Calibri"/>
              <a:cs typeface="Calibri"/>
            </a:endParaRPr>
          </a:p>
        </p:txBody>
      </p:sp>
      <p:sp>
        <p:nvSpPr>
          <p:cNvPr id="284" name="object 284"/>
          <p:cNvSpPr/>
          <p:nvPr/>
        </p:nvSpPr>
        <p:spPr>
          <a:xfrm>
            <a:off x="10799566" y="7969354"/>
            <a:ext cx="847034" cy="421191"/>
          </a:xfrm>
          <a:prstGeom prst="rect">
            <a:avLst/>
          </a:prstGeom>
          <a:blipFill>
            <a:blip r:embed="rId146" cstate="print"/>
            <a:stretch>
              <a:fillRect/>
            </a:stretch>
          </a:blipFill>
        </p:spPr>
        <p:txBody>
          <a:bodyPr wrap="square" lIns="0" tIns="0" rIns="0" bIns="0" rtlCol="0"/>
          <a:lstStyle/>
          <a:p>
            <a:endParaRPr>
              <a:solidFill>
                <a:prstClr val="black"/>
              </a:solidFill>
              <a:latin typeface="Calibri"/>
            </a:endParaRPr>
          </a:p>
        </p:txBody>
      </p:sp>
      <p:sp>
        <p:nvSpPr>
          <p:cNvPr id="285" name="object 285"/>
          <p:cNvSpPr txBox="1"/>
          <p:nvPr/>
        </p:nvSpPr>
        <p:spPr>
          <a:xfrm>
            <a:off x="10085294" y="8004905"/>
            <a:ext cx="2172970" cy="688975"/>
          </a:xfrm>
          <a:prstGeom prst="rect">
            <a:avLst/>
          </a:prstGeom>
        </p:spPr>
        <p:txBody>
          <a:bodyPr vert="horz" wrap="square" lIns="0" tIns="13335" rIns="0" bIns="0" rtlCol="0">
            <a:spAutoFit/>
          </a:bodyPr>
          <a:lstStyle/>
          <a:p>
            <a:pPr marL="90805" algn="ctr">
              <a:spcBef>
                <a:spcPts val="105"/>
              </a:spcBef>
            </a:pPr>
            <a:r>
              <a:rPr sz="1500" b="1" spc="-10" dirty="0">
                <a:solidFill>
                  <a:srgbClr val="FFFFFF"/>
                </a:solidFill>
                <a:latin typeface="Calibri"/>
                <a:cs typeface="Calibri"/>
              </a:rPr>
              <a:t>Kutatás</a:t>
            </a:r>
            <a:endParaRPr sz="1500">
              <a:solidFill>
                <a:prstClr val="black"/>
              </a:solidFill>
              <a:latin typeface="Calibri"/>
              <a:cs typeface="Calibri"/>
            </a:endParaRPr>
          </a:p>
          <a:p>
            <a:pPr marL="281940" marR="183515" algn="ctr">
              <a:lnSpc>
                <a:spcPts val="1130"/>
              </a:lnSpc>
              <a:spcBef>
                <a:spcPts val="70"/>
              </a:spcBef>
            </a:pPr>
            <a:r>
              <a:rPr sz="950" b="1" i="1" spc="-10" dirty="0">
                <a:solidFill>
                  <a:srgbClr val="FFFFFF"/>
                </a:solidFill>
                <a:latin typeface="Calibri"/>
                <a:cs typeface="Calibri"/>
              </a:rPr>
              <a:t>Növényfajok mellett, </a:t>
            </a:r>
            <a:r>
              <a:rPr sz="950" b="1" i="1" spc="-15" dirty="0">
                <a:solidFill>
                  <a:srgbClr val="FFFFFF"/>
                </a:solidFill>
                <a:latin typeface="Calibri"/>
                <a:cs typeface="Calibri"/>
              </a:rPr>
              <a:t>környezeti</a:t>
            </a:r>
            <a:r>
              <a:rPr sz="950" b="1" i="1" spc="-70" dirty="0">
                <a:solidFill>
                  <a:srgbClr val="FFFFFF"/>
                </a:solidFill>
                <a:latin typeface="Calibri"/>
                <a:cs typeface="Calibri"/>
              </a:rPr>
              <a:t> </a:t>
            </a:r>
            <a:r>
              <a:rPr sz="950" b="1" i="1" spc="-10" dirty="0">
                <a:solidFill>
                  <a:srgbClr val="FFFFFF"/>
                </a:solidFill>
                <a:latin typeface="Calibri"/>
                <a:cs typeface="Calibri"/>
              </a:rPr>
              <a:t>és  </a:t>
            </a:r>
            <a:r>
              <a:rPr sz="950" b="1" i="1" spc="-15" dirty="0">
                <a:solidFill>
                  <a:srgbClr val="FFFFFF"/>
                </a:solidFill>
                <a:latin typeface="Calibri"/>
                <a:cs typeface="Calibri"/>
              </a:rPr>
              <a:t>ökológiai </a:t>
            </a:r>
            <a:r>
              <a:rPr sz="950" b="1" i="1" spc="-10" dirty="0">
                <a:solidFill>
                  <a:srgbClr val="FFFFFF"/>
                </a:solidFill>
                <a:latin typeface="Calibri"/>
                <a:cs typeface="Calibri"/>
              </a:rPr>
              <a:t>irányokban </a:t>
            </a:r>
            <a:r>
              <a:rPr sz="950" b="1" i="1" spc="-5" dirty="0">
                <a:solidFill>
                  <a:srgbClr val="FFFFFF"/>
                </a:solidFill>
                <a:latin typeface="Calibri"/>
                <a:cs typeface="Calibri"/>
              </a:rPr>
              <a:t>is</a:t>
            </a:r>
            <a:r>
              <a:rPr sz="950" b="1" i="1" spc="-40" dirty="0">
                <a:solidFill>
                  <a:srgbClr val="FFFFFF"/>
                </a:solidFill>
                <a:latin typeface="Calibri"/>
                <a:cs typeface="Calibri"/>
              </a:rPr>
              <a:t> </a:t>
            </a:r>
            <a:r>
              <a:rPr sz="950" b="1" i="1" spc="-10" dirty="0">
                <a:solidFill>
                  <a:srgbClr val="FFFFFF"/>
                </a:solidFill>
                <a:latin typeface="Calibri"/>
                <a:cs typeface="Calibri"/>
              </a:rPr>
              <a:t>zajló</a:t>
            </a:r>
            <a:endParaRPr sz="950">
              <a:solidFill>
                <a:prstClr val="black"/>
              </a:solidFill>
              <a:latin typeface="Calibri"/>
              <a:cs typeface="Calibri"/>
            </a:endParaRPr>
          </a:p>
          <a:p>
            <a:pPr marL="91440" algn="ctr">
              <a:lnSpc>
                <a:spcPts val="1090"/>
              </a:lnSpc>
            </a:pPr>
            <a:r>
              <a:rPr sz="950" b="1" i="1" spc="-10" dirty="0">
                <a:solidFill>
                  <a:srgbClr val="FFFFFF"/>
                </a:solidFill>
                <a:latin typeface="Calibri"/>
                <a:cs typeface="Calibri"/>
              </a:rPr>
              <a:t>kutatások.</a:t>
            </a:r>
            <a:endParaRPr sz="950">
              <a:solidFill>
                <a:prstClr val="black"/>
              </a:solidFill>
              <a:latin typeface="Calibri"/>
              <a:cs typeface="Calibri"/>
            </a:endParaRPr>
          </a:p>
        </p:txBody>
      </p:sp>
      <p:grpSp>
        <p:nvGrpSpPr>
          <p:cNvPr id="286" name="object 286"/>
          <p:cNvGrpSpPr/>
          <p:nvPr/>
        </p:nvGrpSpPr>
        <p:grpSpPr>
          <a:xfrm>
            <a:off x="5270760" y="12008067"/>
            <a:ext cx="9265920" cy="1728470"/>
            <a:chOff x="4845310" y="12008067"/>
            <a:chExt cx="9265920" cy="1728470"/>
          </a:xfrm>
        </p:grpSpPr>
        <p:sp>
          <p:nvSpPr>
            <p:cNvPr id="287" name="object 287"/>
            <p:cNvSpPr/>
            <p:nvPr/>
          </p:nvSpPr>
          <p:spPr>
            <a:xfrm>
              <a:off x="4845310" y="12008067"/>
              <a:ext cx="4516802" cy="1258921"/>
            </a:xfrm>
            <a:prstGeom prst="rect">
              <a:avLst/>
            </a:prstGeom>
            <a:blipFill>
              <a:blip r:embed="rId147" cstate="print"/>
              <a:stretch>
                <a:fillRect/>
              </a:stretch>
            </a:blipFill>
          </p:spPr>
          <p:txBody>
            <a:bodyPr wrap="square" lIns="0" tIns="0" rIns="0" bIns="0" rtlCol="0"/>
            <a:lstStyle/>
            <a:p>
              <a:endParaRPr>
                <a:solidFill>
                  <a:prstClr val="black"/>
                </a:solidFill>
                <a:latin typeface="Calibri"/>
              </a:endParaRPr>
            </a:p>
          </p:txBody>
        </p:sp>
        <p:sp>
          <p:nvSpPr>
            <p:cNvPr id="288" name="object 288"/>
            <p:cNvSpPr/>
            <p:nvPr/>
          </p:nvSpPr>
          <p:spPr>
            <a:xfrm>
              <a:off x="9594715" y="12432478"/>
              <a:ext cx="4516086" cy="1304011"/>
            </a:xfrm>
            <a:prstGeom prst="rect">
              <a:avLst/>
            </a:prstGeom>
            <a:blipFill>
              <a:blip r:embed="rId148" cstate="print"/>
              <a:stretch>
                <a:fillRect/>
              </a:stretch>
            </a:blipFill>
          </p:spPr>
          <p:txBody>
            <a:bodyPr wrap="square" lIns="0" tIns="0" rIns="0" bIns="0" rtlCol="0"/>
            <a:lstStyle/>
            <a:p>
              <a:endParaRPr>
                <a:solidFill>
                  <a:prstClr val="black"/>
                </a:solidFill>
                <a:latin typeface="Calibri"/>
              </a:endParaRPr>
            </a:p>
          </p:txBody>
        </p:sp>
        <p:sp>
          <p:nvSpPr>
            <p:cNvPr id="289" name="object 289"/>
            <p:cNvSpPr/>
            <p:nvPr/>
          </p:nvSpPr>
          <p:spPr>
            <a:xfrm>
              <a:off x="9619765" y="12433910"/>
              <a:ext cx="4468495" cy="1256665"/>
            </a:xfrm>
            <a:custGeom>
              <a:avLst/>
              <a:gdLst/>
              <a:ahLst/>
              <a:cxnLst/>
              <a:rect l="l" t="t" r="r" b="b"/>
              <a:pathLst>
                <a:path w="4468494" h="1256665">
                  <a:moveTo>
                    <a:pt x="4468134" y="0"/>
                  </a:moveTo>
                  <a:lnTo>
                    <a:pt x="0" y="0"/>
                  </a:lnTo>
                  <a:lnTo>
                    <a:pt x="0" y="1256058"/>
                  </a:lnTo>
                  <a:lnTo>
                    <a:pt x="4468134" y="1256058"/>
                  </a:lnTo>
                  <a:lnTo>
                    <a:pt x="4468134" y="0"/>
                  </a:lnTo>
                  <a:close/>
                </a:path>
              </a:pathLst>
            </a:custGeom>
            <a:solidFill>
              <a:srgbClr val="4F6128">
                <a:alpha val="19999"/>
              </a:srgbClr>
            </a:solidFill>
          </p:spPr>
          <p:txBody>
            <a:bodyPr wrap="square" lIns="0" tIns="0" rIns="0" bIns="0" rtlCol="0"/>
            <a:lstStyle/>
            <a:p>
              <a:endParaRPr>
                <a:solidFill>
                  <a:prstClr val="black"/>
                </a:solidFill>
                <a:latin typeface="Calibri"/>
              </a:endParaRPr>
            </a:p>
          </p:txBody>
        </p:sp>
      </p:grpSp>
      <p:sp>
        <p:nvSpPr>
          <p:cNvPr id="290" name="object 290"/>
          <p:cNvSpPr txBox="1"/>
          <p:nvPr/>
        </p:nvSpPr>
        <p:spPr>
          <a:xfrm>
            <a:off x="5295809" y="12009497"/>
            <a:ext cx="4469130" cy="1211580"/>
          </a:xfrm>
          <a:prstGeom prst="rect">
            <a:avLst/>
          </a:prstGeom>
          <a:solidFill>
            <a:srgbClr val="4F6128">
              <a:alpha val="19999"/>
            </a:srgbClr>
          </a:solidFill>
        </p:spPr>
        <p:txBody>
          <a:bodyPr vert="horz" wrap="square" lIns="0" tIns="3810" rIns="0" bIns="0" rtlCol="0">
            <a:spAutoFit/>
          </a:bodyPr>
          <a:lstStyle/>
          <a:p>
            <a:pPr marL="106680" marR="41275" indent="222885">
              <a:lnSpc>
                <a:spcPts val="1350"/>
              </a:lnSpc>
              <a:spcBef>
                <a:spcPts val="30"/>
              </a:spcBef>
            </a:pPr>
            <a:r>
              <a:rPr sz="1100" b="1" i="1" spc="5" dirty="0">
                <a:solidFill>
                  <a:srgbClr val="FFFFFF"/>
                </a:solidFill>
                <a:latin typeface="Calibri"/>
                <a:cs typeface="Calibri"/>
              </a:rPr>
              <a:t>Globalizáció </a:t>
            </a:r>
            <a:r>
              <a:rPr sz="1100" b="1" i="1" dirty="0">
                <a:solidFill>
                  <a:srgbClr val="FFFFFF"/>
                </a:solidFill>
                <a:latin typeface="Calibri"/>
                <a:cs typeface="Calibri"/>
              </a:rPr>
              <a:t>eredményeként </a:t>
            </a:r>
            <a:r>
              <a:rPr sz="1100" b="1" i="1" spc="10" dirty="0">
                <a:solidFill>
                  <a:srgbClr val="FFFFFF"/>
                </a:solidFill>
                <a:latin typeface="Calibri"/>
                <a:cs typeface="Calibri"/>
              </a:rPr>
              <a:t>az </a:t>
            </a:r>
            <a:r>
              <a:rPr sz="1100" b="1" i="1" spc="5" dirty="0">
                <a:solidFill>
                  <a:srgbClr val="FFFFFF"/>
                </a:solidFill>
                <a:latin typeface="Calibri"/>
                <a:cs typeface="Calibri"/>
              </a:rPr>
              <a:t>őshonos vegetáció és természetes  élőhelyek veszélyben </a:t>
            </a:r>
            <a:r>
              <a:rPr sz="1100" b="1" i="1" spc="10" dirty="0">
                <a:solidFill>
                  <a:srgbClr val="FFFFFF"/>
                </a:solidFill>
                <a:latin typeface="Calibri"/>
                <a:cs typeface="Calibri"/>
              </a:rPr>
              <a:t>vannak. </a:t>
            </a:r>
            <a:r>
              <a:rPr sz="1100" b="1" i="1" spc="15" dirty="0">
                <a:solidFill>
                  <a:srgbClr val="FFFFFF"/>
                </a:solidFill>
                <a:latin typeface="Calibri"/>
                <a:cs typeface="Calibri"/>
              </a:rPr>
              <a:t>A </a:t>
            </a:r>
            <a:r>
              <a:rPr sz="1100" b="1" i="1" dirty="0">
                <a:solidFill>
                  <a:srgbClr val="FFFFFF"/>
                </a:solidFill>
                <a:latin typeface="Calibri"/>
                <a:cs typeface="Calibri"/>
              </a:rPr>
              <a:t>díszkertekbe kerülő </a:t>
            </a:r>
            <a:r>
              <a:rPr sz="1100" b="1" i="1" spc="-5" dirty="0">
                <a:solidFill>
                  <a:srgbClr val="FFFFFF"/>
                </a:solidFill>
                <a:latin typeface="Calibri"/>
                <a:cs typeface="Calibri"/>
              </a:rPr>
              <a:t>exóta </a:t>
            </a:r>
            <a:r>
              <a:rPr sz="1100" b="1" i="1" spc="5" dirty="0">
                <a:solidFill>
                  <a:srgbClr val="FFFFFF"/>
                </a:solidFill>
                <a:latin typeface="Calibri"/>
                <a:cs typeface="Calibri"/>
              </a:rPr>
              <a:t>fajok </a:t>
            </a:r>
            <a:r>
              <a:rPr sz="1100" b="1" i="1" spc="10" dirty="0">
                <a:solidFill>
                  <a:srgbClr val="FFFFFF"/>
                </a:solidFill>
                <a:latin typeface="Calibri"/>
                <a:cs typeface="Calibri"/>
              </a:rPr>
              <a:t>egy</a:t>
            </a:r>
            <a:r>
              <a:rPr sz="1100" b="1" i="1" spc="5" dirty="0">
                <a:solidFill>
                  <a:srgbClr val="FFFFFF"/>
                </a:solidFill>
                <a:latin typeface="Calibri"/>
                <a:cs typeface="Calibri"/>
              </a:rPr>
              <a:t> része</a:t>
            </a:r>
            <a:endParaRPr sz="1100">
              <a:solidFill>
                <a:prstClr val="black"/>
              </a:solidFill>
              <a:latin typeface="Calibri"/>
              <a:cs typeface="Calibri"/>
            </a:endParaRPr>
          </a:p>
          <a:p>
            <a:pPr marL="318770">
              <a:lnSpc>
                <a:spcPts val="1305"/>
              </a:lnSpc>
            </a:pPr>
            <a:r>
              <a:rPr sz="1100" b="1" i="1" spc="5" dirty="0">
                <a:solidFill>
                  <a:srgbClr val="FFFFFF"/>
                </a:solidFill>
                <a:latin typeface="Calibri"/>
                <a:cs typeface="Calibri"/>
              </a:rPr>
              <a:t>is özönfajjá válhat, </a:t>
            </a:r>
            <a:r>
              <a:rPr sz="1100" b="1" i="1" spc="10" dirty="0">
                <a:solidFill>
                  <a:srgbClr val="FFFFFF"/>
                </a:solidFill>
                <a:latin typeface="Calibri"/>
                <a:cs typeface="Calibri"/>
              </a:rPr>
              <a:t>mely </a:t>
            </a:r>
            <a:r>
              <a:rPr sz="1100" b="1" i="1" spc="5" dirty="0">
                <a:solidFill>
                  <a:srgbClr val="FFFFFF"/>
                </a:solidFill>
                <a:latin typeface="Calibri"/>
                <a:cs typeface="Calibri"/>
              </a:rPr>
              <a:t>komoly </a:t>
            </a:r>
            <a:r>
              <a:rPr sz="1100" b="1" i="1" dirty="0">
                <a:solidFill>
                  <a:srgbClr val="FFFFFF"/>
                </a:solidFill>
                <a:latin typeface="Calibri"/>
                <a:cs typeface="Calibri"/>
              </a:rPr>
              <a:t>károkat okozhat </a:t>
            </a:r>
            <a:r>
              <a:rPr sz="1100" b="1" i="1" spc="10" dirty="0">
                <a:solidFill>
                  <a:srgbClr val="FFFFFF"/>
                </a:solidFill>
                <a:latin typeface="Calibri"/>
                <a:cs typeface="Calibri"/>
              </a:rPr>
              <a:t>a </a:t>
            </a:r>
            <a:r>
              <a:rPr sz="1100" b="1" i="1" spc="5" dirty="0">
                <a:solidFill>
                  <a:srgbClr val="FFFFFF"/>
                </a:solidFill>
                <a:latin typeface="Calibri"/>
                <a:cs typeface="Calibri"/>
              </a:rPr>
              <a:t>hazai</a:t>
            </a:r>
            <a:r>
              <a:rPr sz="1100" b="1" i="1" spc="-35" dirty="0">
                <a:solidFill>
                  <a:srgbClr val="FFFFFF"/>
                </a:solidFill>
                <a:latin typeface="Calibri"/>
                <a:cs typeface="Calibri"/>
              </a:rPr>
              <a:t> </a:t>
            </a:r>
            <a:r>
              <a:rPr sz="1100" b="1" i="1" spc="5" dirty="0">
                <a:solidFill>
                  <a:srgbClr val="FFFFFF"/>
                </a:solidFill>
                <a:latin typeface="Calibri"/>
                <a:cs typeface="Calibri"/>
              </a:rPr>
              <a:t>flórában</a:t>
            </a:r>
            <a:endParaRPr sz="1100">
              <a:solidFill>
                <a:prstClr val="black"/>
              </a:solidFill>
              <a:latin typeface="Calibri"/>
              <a:cs typeface="Calibri"/>
            </a:endParaRPr>
          </a:p>
          <a:p>
            <a:pPr marL="57150" algn="ctr">
              <a:spcBef>
                <a:spcPts val="30"/>
              </a:spcBef>
            </a:pPr>
            <a:r>
              <a:rPr sz="1100" b="1" i="1" spc="5" dirty="0">
                <a:solidFill>
                  <a:srgbClr val="FFFFFF"/>
                </a:solidFill>
                <a:latin typeface="Calibri"/>
                <a:cs typeface="Calibri"/>
              </a:rPr>
              <a:t>(pl. genetikai </a:t>
            </a:r>
            <a:r>
              <a:rPr sz="1100" b="1" i="1" spc="10" dirty="0">
                <a:solidFill>
                  <a:srgbClr val="FFFFFF"/>
                </a:solidFill>
                <a:latin typeface="Calibri"/>
                <a:cs typeface="Calibri"/>
              </a:rPr>
              <a:t>romlás – </a:t>
            </a:r>
            <a:r>
              <a:rPr sz="1100" b="1" i="1" spc="5" dirty="0">
                <a:solidFill>
                  <a:srgbClr val="FFFFFF"/>
                </a:solidFill>
                <a:latin typeface="Calibri"/>
                <a:cs typeface="Calibri"/>
              </a:rPr>
              <a:t>hibridizáció, </a:t>
            </a:r>
            <a:r>
              <a:rPr sz="1100" b="1" i="1" dirty="0">
                <a:solidFill>
                  <a:srgbClr val="FFFFFF"/>
                </a:solidFill>
                <a:latin typeface="Calibri"/>
                <a:cs typeface="Calibri"/>
              </a:rPr>
              <a:t>konkurens </a:t>
            </a:r>
            <a:r>
              <a:rPr sz="1100" b="1" i="1" spc="5" dirty="0">
                <a:solidFill>
                  <a:srgbClr val="FFFFFF"/>
                </a:solidFill>
                <a:latin typeface="Calibri"/>
                <a:cs typeface="Calibri"/>
              </a:rPr>
              <a:t>inváziós</a:t>
            </a:r>
            <a:r>
              <a:rPr sz="1100" b="1" i="1" spc="-30" dirty="0">
                <a:solidFill>
                  <a:srgbClr val="FFFFFF"/>
                </a:solidFill>
                <a:latin typeface="Calibri"/>
                <a:cs typeface="Calibri"/>
              </a:rPr>
              <a:t> </a:t>
            </a:r>
            <a:r>
              <a:rPr sz="1100" b="1" i="1" spc="5" dirty="0">
                <a:solidFill>
                  <a:srgbClr val="FFFFFF"/>
                </a:solidFill>
                <a:latin typeface="Calibri"/>
                <a:cs typeface="Calibri"/>
              </a:rPr>
              <a:t>fajok).</a:t>
            </a:r>
            <a:endParaRPr sz="1100">
              <a:solidFill>
                <a:prstClr val="black"/>
              </a:solidFill>
              <a:latin typeface="Calibri"/>
              <a:cs typeface="Calibri"/>
            </a:endParaRPr>
          </a:p>
          <a:p>
            <a:pPr marL="55880" algn="ctr">
              <a:spcBef>
                <a:spcPts val="35"/>
              </a:spcBef>
            </a:pPr>
            <a:r>
              <a:rPr sz="1100" b="1" i="1" spc="10" dirty="0">
                <a:solidFill>
                  <a:srgbClr val="FFFFFF"/>
                </a:solidFill>
                <a:latin typeface="Calibri"/>
                <a:cs typeface="Calibri"/>
              </a:rPr>
              <a:t>Emiatt az </a:t>
            </a:r>
            <a:r>
              <a:rPr sz="1100" b="1" i="1" spc="5" dirty="0">
                <a:solidFill>
                  <a:srgbClr val="FFFFFF"/>
                </a:solidFill>
                <a:latin typeface="Calibri"/>
                <a:cs typeface="Calibri"/>
              </a:rPr>
              <a:t>őshonos fajok választása </a:t>
            </a:r>
            <a:r>
              <a:rPr sz="1100" b="1" i="1" spc="10" dirty="0">
                <a:solidFill>
                  <a:srgbClr val="FFFFFF"/>
                </a:solidFill>
                <a:latin typeface="Calibri"/>
                <a:cs typeface="Calibri"/>
              </a:rPr>
              <a:t>vagy</a:t>
            </a:r>
            <a:r>
              <a:rPr sz="1100" b="1" i="1" spc="-60" dirty="0">
                <a:solidFill>
                  <a:srgbClr val="FFFFFF"/>
                </a:solidFill>
                <a:latin typeface="Calibri"/>
                <a:cs typeface="Calibri"/>
              </a:rPr>
              <a:t> </a:t>
            </a:r>
            <a:r>
              <a:rPr sz="1100" b="1" i="1" dirty="0">
                <a:solidFill>
                  <a:srgbClr val="FFFFFF"/>
                </a:solidFill>
                <a:latin typeface="Calibri"/>
                <a:cs typeface="Calibri"/>
              </a:rPr>
              <a:t>ezek</a:t>
            </a:r>
            <a:endParaRPr sz="1100">
              <a:solidFill>
                <a:prstClr val="black"/>
              </a:solidFill>
              <a:latin typeface="Calibri"/>
              <a:cs typeface="Calibri"/>
            </a:endParaRPr>
          </a:p>
          <a:p>
            <a:pPr marL="57150" algn="ctr">
              <a:spcBef>
                <a:spcPts val="30"/>
              </a:spcBef>
            </a:pPr>
            <a:r>
              <a:rPr sz="1100" b="1" i="1" spc="5" dirty="0">
                <a:solidFill>
                  <a:srgbClr val="FFFFFF"/>
                </a:solidFill>
                <a:latin typeface="Calibri"/>
                <a:cs typeface="Calibri"/>
              </a:rPr>
              <a:t>botanikus </a:t>
            </a:r>
            <a:r>
              <a:rPr sz="1100" b="1" i="1" dirty="0">
                <a:solidFill>
                  <a:srgbClr val="FFFFFF"/>
                </a:solidFill>
                <a:latin typeface="Calibri"/>
                <a:cs typeface="Calibri"/>
              </a:rPr>
              <a:t>kertekben </a:t>
            </a:r>
            <a:r>
              <a:rPr sz="1100" b="1" i="1" spc="10" dirty="0">
                <a:solidFill>
                  <a:srgbClr val="FFFFFF"/>
                </a:solidFill>
                <a:latin typeface="Calibri"/>
                <a:cs typeface="Calibri"/>
              </a:rPr>
              <a:t>kipróbált </a:t>
            </a:r>
            <a:r>
              <a:rPr sz="1100" b="1" i="1" dirty="0">
                <a:solidFill>
                  <a:srgbClr val="FFFFFF"/>
                </a:solidFill>
                <a:latin typeface="Calibri"/>
                <a:cs typeface="Calibri"/>
              </a:rPr>
              <a:t>kertészeti </a:t>
            </a:r>
            <a:r>
              <a:rPr sz="1100" b="1" i="1" spc="5" dirty="0">
                <a:solidFill>
                  <a:srgbClr val="FFFFFF"/>
                </a:solidFill>
                <a:latin typeface="Calibri"/>
                <a:cs typeface="Calibri"/>
              </a:rPr>
              <a:t>fajtáinak</a:t>
            </a:r>
            <a:r>
              <a:rPr sz="1100" b="1" i="1" spc="-5" dirty="0">
                <a:solidFill>
                  <a:srgbClr val="FFFFFF"/>
                </a:solidFill>
                <a:latin typeface="Calibri"/>
                <a:cs typeface="Calibri"/>
              </a:rPr>
              <a:t> </a:t>
            </a:r>
            <a:r>
              <a:rPr sz="1100" b="1" i="1" spc="5" dirty="0">
                <a:solidFill>
                  <a:srgbClr val="FFFFFF"/>
                </a:solidFill>
                <a:latin typeface="Calibri"/>
                <a:cs typeface="Calibri"/>
              </a:rPr>
              <a:t>alkalmazása</a:t>
            </a:r>
            <a:endParaRPr sz="1100">
              <a:solidFill>
                <a:prstClr val="black"/>
              </a:solidFill>
              <a:latin typeface="Calibri"/>
              <a:cs typeface="Calibri"/>
            </a:endParaRPr>
          </a:p>
          <a:p>
            <a:pPr marL="56515" algn="ctr">
              <a:spcBef>
                <a:spcPts val="35"/>
              </a:spcBef>
            </a:pPr>
            <a:r>
              <a:rPr sz="1100" b="1" i="1" spc="10" dirty="0">
                <a:solidFill>
                  <a:srgbClr val="FFFFFF"/>
                </a:solidFill>
                <a:latin typeface="Calibri"/>
                <a:cs typeface="Calibri"/>
              </a:rPr>
              <a:t>a </a:t>
            </a:r>
            <a:r>
              <a:rPr sz="1100" b="1" i="1" spc="5" dirty="0">
                <a:solidFill>
                  <a:srgbClr val="FFFFFF"/>
                </a:solidFill>
                <a:latin typeface="Calibri"/>
                <a:cs typeface="Calibri"/>
              </a:rPr>
              <a:t>városi zöldítésben erősen</a:t>
            </a:r>
            <a:r>
              <a:rPr sz="1100" b="1" i="1" spc="-15" dirty="0">
                <a:solidFill>
                  <a:srgbClr val="FFFFFF"/>
                </a:solidFill>
                <a:latin typeface="Calibri"/>
                <a:cs typeface="Calibri"/>
              </a:rPr>
              <a:t> </a:t>
            </a:r>
            <a:r>
              <a:rPr sz="1100" b="1" i="1" spc="5" dirty="0">
                <a:solidFill>
                  <a:srgbClr val="FFFFFF"/>
                </a:solidFill>
                <a:latin typeface="Calibri"/>
                <a:cs typeface="Calibri"/>
              </a:rPr>
              <a:t>javasoltak.</a:t>
            </a:r>
            <a:endParaRPr sz="1100">
              <a:solidFill>
                <a:prstClr val="black"/>
              </a:solidFill>
              <a:latin typeface="Calibri"/>
              <a:cs typeface="Calibri"/>
            </a:endParaRPr>
          </a:p>
        </p:txBody>
      </p:sp>
      <p:grpSp>
        <p:nvGrpSpPr>
          <p:cNvPr id="291" name="object 291"/>
          <p:cNvGrpSpPr/>
          <p:nvPr/>
        </p:nvGrpSpPr>
        <p:grpSpPr>
          <a:xfrm>
            <a:off x="10007282" y="11991606"/>
            <a:ext cx="4518660" cy="1514475"/>
            <a:chOff x="9581832" y="11991605"/>
            <a:chExt cx="4518660" cy="1514475"/>
          </a:xfrm>
        </p:grpSpPr>
        <p:sp>
          <p:nvSpPr>
            <p:cNvPr id="292" name="object 292"/>
            <p:cNvSpPr/>
            <p:nvPr/>
          </p:nvSpPr>
          <p:spPr>
            <a:xfrm>
              <a:off x="9581832" y="11991605"/>
              <a:ext cx="4505350" cy="1323335"/>
            </a:xfrm>
            <a:prstGeom prst="rect">
              <a:avLst/>
            </a:prstGeom>
            <a:blipFill>
              <a:blip r:embed="rId149" cstate="print"/>
              <a:stretch>
                <a:fillRect/>
              </a:stretch>
            </a:blipFill>
          </p:spPr>
          <p:txBody>
            <a:bodyPr wrap="square" lIns="0" tIns="0" rIns="0" bIns="0" rtlCol="0"/>
            <a:lstStyle/>
            <a:p>
              <a:endParaRPr>
                <a:solidFill>
                  <a:prstClr val="black"/>
                </a:solidFill>
                <a:latin typeface="Calibri"/>
              </a:endParaRPr>
            </a:p>
          </p:txBody>
        </p:sp>
        <p:sp>
          <p:nvSpPr>
            <p:cNvPr id="293" name="object 293"/>
            <p:cNvSpPr/>
            <p:nvPr/>
          </p:nvSpPr>
          <p:spPr>
            <a:xfrm>
              <a:off x="9606882" y="11993036"/>
              <a:ext cx="4457700" cy="1275715"/>
            </a:xfrm>
            <a:custGeom>
              <a:avLst/>
              <a:gdLst/>
              <a:ahLst/>
              <a:cxnLst/>
              <a:rect l="l" t="t" r="r" b="b"/>
              <a:pathLst>
                <a:path w="4457700" h="1275715">
                  <a:moveTo>
                    <a:pt x="4457398" y="0"/>
                  </a:moveTo>
                  <a:lnTo>
                    <a:pt x="0" y="0"/>
                  </a:lnTo>
                  <a:lnTo>
                    <a:pt x="0" y="1275382"/>
                  </a:lnTo>
                  <a:lnTo>
                    <a:pt x="4457398" y="1275382"/>
                  </a:lnTo>
                  <a:lnTo>
                    <a:pt x="4457398" y="0"/>
                  </a:lnTo>
                  <a:close/>
                </a:path>
              </a:pathLst>
            </a:custGeom>
            <a:solidFill>
              <a:srgbClr val="4F6128">
                <a:alpha val="19999"/>
              </a:srgbClr>
            </a:solidFill>
          </p:spPr>
          <p:txBody>
            <a:bodyPr wrap="square" lIns="0" tIns="0" rIns="0" bIns="0" rtlCol="0"/>
            <a:lstStyle/>
            <a:p>
              <a:endParaRPr>
                <a:solidFill>
                  <a:prstClr val="black"/>
                </a:solidFill>
                <a:latin typeface="Calibri"/>
              </a:endParaRPr>
            </a:p>
          </p:txBody>
        </p:sp>
        <p:sp>
          <p:nvSpPr>
            <p:cNvPr id="294" name="object 294"/>
            <p:cNvSpPr/>
            <p:nvPr/>
          </p:nvSpPr>
          <p:spPr>
            <a:xfrm>
              <a:off x="9594715" y="12182697"/>
              <a:ext cx="4505350" cy="1323335"/>
            </a:xfrm>
            <a:prstGeom prst="rect">
              <a:avLst/>
            </a:prstGeom>
            <a:blipFill>
              <a:blip r:embed="rId149" cstate="print"/>
              <a:stretch>
                <a:fillRect/>
              </a:stretch>
            </a:blipFill>
          </p:spPr>
          <p:txBody>
            <a:bodyPr wrap="square" lIns="0" tIns="0" rIns="0" bIns="0" rtlCol="0"/>
            <a:lstStyle/>
            <a:p>
              <a:endParaRPr>
                <a:solidFill>
                  <a:prstClr val="black"/>
                </a:solidFill>
                <a:latin typeface="Calibri"/>
              </a:endParaRPr>
            </a:p>
          </p:txBody>
        </p:sp>
        <p:sp>
          <p:nvSpPr>
            <p:cNvPr id="295" name="object 295"/>
            <p:cNvSpPr/>
            <p:nvPr/>
          </p:nvSpPr>
          <p:spPr>
            <a:xfrm>
              <a:off x="9619765" y="12184129"/>
              <a:ext cx="4457700" cy="1275715"/>
            </a:xfrm>
            <a:custGeom>
              <a:avLst/>
              <a:gdLst/>
              <a:ahLst/>
              <a:cxnLst/>
              <a:rect l="l" t="t" r="r" b="b"/>
              <a:pathLst>
                <a:path w="4457700" h="1275715">
                  <a:moveTo>
                    <a:pt x="4457398" y="0"/>
                  </a:moveTo>
                  <a:lnTo>
                    <a:pt x="0" y="0"/>
                  </a:lnTo>
                  <a:lnTo>
                    <a:pt x="0" y="1275382"/>
                  </a:lnTo>
                  <a:lnTo>
                    <a:pt x="4457398" y="1275382"/>
                  </a:lnTo>
                  <a:lnTo>
                    <a:pt x="4457398" y="0"/>
                  </a:lnTo>
                  <a:close/>
                </a:path>
              </a:pathLst>
            </a:custGeom>
            <a:solidFill>
              <a:srgbClr val="4F6128">
                <a:alpha val="19999"/>
              </a:srgbClr>
            </a:solidFill>
          </p:spPr>
          <p:txBody>
            <a:bodyPr wrap="square" lIns="0" tIns="0" rIns="0" bIns="0" rtlCol="0"/>
            <a:lstStyle/>
            <a:p>
              <a:endParaRPr>
                <a:solidFill>
                  <a:prstClr val="black"/>
                </a:solidFill>
                <a:latin typeface="Calibri"/>
              </a:endParaRPr>
            </a:p>
          </p:txBody>
        </p:sp>
      </p:grpSp>
      <p:sp>
        <p:nvSpPr>
          <p:cNvPr id="296" name="object 296"/>
          <p:cNvSpPr txBox="1"/>
          <p:nvPr/>
        </p:nvSpPr>
        <p:spPr>
          <a:xfrm>
            <a:off x="10182216" y="12016002"/>
            <a:ext cx="4259580" cy="1228090"/>
          </a:xfrm>
          <a:prstGeom prst="rect">
            <a:avLst/>
          </a:prstGeom>
        </p:spPr>
        <p:txBody>
          <a:bodyPr vert="horz" wrap="square" lIns="0" tIns="12065" rIns="0" bIns="0" rtlCol="0">
            <a:spAutoFit/>
          </a:bodyPr>
          <a:lstStyle/>
          <a:p>
            <a:pPr marL="76200" marR="67945" indent="13335" algn="just">
              <a:lnSpc>
                <a:spcPct val="102499"/>
              </a:lnSpc>
              <a:spcBef>
                <a:spcPts val="95"/>
              </a:spcBef>
            </a:pPr>
            <a:r>
              <a:rPr sz="1100" b="1" i="1" spc="5" dirty="0">
                <a:solidFill>
                  <a:srgbClr val="FFFFFF"/>
                </a:solidFill>
                <a:latin typeface="Calibri"/>
                <a:cs typeface="Calibri"/>
              </a:rPr>
              <a:t>Széles </a:t>
            </a:r>
            <a:r>
              <a:rPr sz="1100" b="1" i="1" spc="10" dirty="0">
                <a:solidFill>
                  <a:srgbClr val="FFFFFF"/>
                </a:solidFill>
                <a:latin typeface="Calibri"/>
                <a:cs typeface="Calibri"/>
              </a:rPr>
              <a:t>spektrum </a:t>
            </a:r>
            <a:r>
              <a:rPr sz="1100" b="1" i="1" dirty="0">
                <a:solidFill>
                  <a:srgbClr val="FFFFFF"/>
                </a:solidFill>
                <a:latin typeface="Calibri"/>
                <a:cs typeface="Calibri"/>
              </a:rPr>
              <a:t>közösségi tevékenységet </a:t>
            </a:r>
            <a:r>
              <a:rPr sz="1100" b="1" i="1" spc="5" dirty="0">
                <a:solidFill>
                  <a:srgbClr val="FFFFFF"/>
                </a:solidFill>
                <a:latin typeface="Calibri"/>
                <a:cs typeface="Calibri"/>
              </a:rPr>
              <a:t>végeznek: partnerség helyi,  európai, </a:t>
            </a:r>
            <a:r>
              <a:rPr sz="1100" b="1" i="1" spc="10" dirty="0">
                <a:solidFill>
                  <a:srgbClr val="FFFFFF"/>
                </a:solidFill>
                <a:latin typeface="Calibri"/>
                <a:cs typeface="Calibri"/>
              </a:rPr>
              <a:t>globális </a:t>
            </a:r>
            <a:r>
              <a:rPr sz="1100" b="1" i="1" spc="5" dirty="0">
                <a:solidFill>
                  <a:srgbClr val="FFFFFF"/>
                </a:solidFill>
                <a:latin typeface="Calibri"/>
                <a:cs typeface="Calibri"/>
              </a:rPr>
              <a:t>természetvédelmi és </a:t>
            </a:r>
            <a:r>
              <a:rPr sz="1100" b="1" i="1" spc="10" dirty="0">
                <a:solidFill>
                  <a:srgbClr val="FFFFFF"/>
                </a:solidFill>
                <a:latin typeface="Calibri"/>
                <a:cs typeface="Calibri"/>
              </a:rPr>
              <a:t>tudományos </a:t>
            </a:r>
            <a:r>
              <a:rPr sz="1100" b="1" i="1" dirty="0">
                <a:solidFill>
                  <a:srgbClr val="FFFFFF"/>
                </a:solidFill>
                <a:latin typeface="Calibri"/>
                <a:cs typeface="Calibri"/>
              </a:rPr>
              <a:t>intézményekkel.  Közös </a:t>
            </a:r>
            <a:r>
              <a:rPr sz="1100" b="1" i="1" spc="5" dirty="0">
                <a:solidFill>
                  <a:srgbClr val="FFFFFF"/>
                </a:solidFill>
                <a:latin typeface="Calibri"/>
                <a:cs typeface="Calibri"/>
              </a:rPr>
              <a:t>projektek helyi </a:t>
            </a:r>
            <a:r>
              <a:rPr sz="1100" b="1" i="1" dirty="0">
                <a:solidFill>
                  <a:srgbClr val="FFFFFF"/>
                </a:solidFill>
                <a:latin typeface="Calibri"/>
                <a:cs typeface="Calibri"/>
              </a:rPr>
              <a:t>közösségekkel, vállalkozásokkal, szervezetekkel.  </a:t>
            </a:r>
            <a:r>
              <a:rPr sz="1100" b="1" i="1" spc="15" dirty="0">
                <a:solidFill>
                  <a:srgbClr val="FFFFFF"/>
                </a:solidFill>
                <a:latin typeface="Calibri"/>
                <a:cs typeface="Calibri"/>
              </a:rPr>
              <a:t>A </a:t>
            </a:r>
            <a:r>
              <a:rPr sz="1100" b="1" i="1" spc="5" dirty="0">
                <a:solidFill>
                  <a:srgbClr val="FFFFFF"/>
                </a:solidFill>
                <a:latin typeface="Calibri"/>
                <a:cs typeface="Calibri"/>
              </a:rPr>
              <a:t>nyilvánosság </a:t>
            </a:r>
            <a:r>
              <a:rPr sz="1100" b="1" i="1" spc="10" dirty="0">
                <a:solidFill>
                  <a:srgbClr val="FFFFFF"/>
                </a:solidFill>
                <a:latin typeface="Calibri"/>
                <a:cs typeface="Calibri"/>
              </a:rPr>
              <a:t>bevonása </a:t>
            </a:r>
            <a:r>
              <a:rPr sz="1100" b="1" i="1" spc="5" dirty="0">
                <a:solidFill>
                  <a:srgbClr val="FFFFFF"/>
                </a:solidFill>
                <a:latin typeface="Calibri"/>
                <a:cs typeface="Calibri"/>
              </a:rPr>
              <a:t>(Citizen science, kiadványok,</a:t>
            </a:r>
            <a:r>
              <a:rPr sz="1100" b="1" i="1" spc="-35" dirty="0">
                <a:solidFill>
                  <a:srgbClr val="FFFFFF"/>
                </a:solidFill>
                <a:latin typeface="Calibri"/>
                <a:cs typeface="Calibri"/>
              </a:rPr>
              <a:t> </a:t>
            </a:r>
            <a:r>
              <a:rPr sz="1100" b="1" i="1" spc="10" dirty="0">
                <a:solidFill>
                  <a:srgbClr val="FFFFFF"/>
                </a:solidFill>
                <a:latin typeface="Calibri"/>
                <a:cs typeface="Calibri"/>
              </a:rPr>
              <a:t>programok)</a:t>
            </a:r>
            <a:endParaRPr sz="1100">
              <a:solidFill>
                <a:prstClr val="black"/>
              </a:solidFill>
              <a:latin typeface="Calibri"/>
              <a:cs typeface="Calibri"/>
            </a:endParaRPr>
          </a:p>
          <a:p>
            <a:pPr marL="12700" marR="5080" algn="ctr">
              <a:lnSpc>
                <a:spcPct val="102499"/>
              </a:lnSpc>
            </a:pPr>
            <a:r>
              <a:rPr sz="1100" b="1" i="1" spc="5" dirty="0">
                <a:solidFill>
                  <a:srgbClr val="FFFFFF"/>
                </a:solidFill>
                <a:latin typeface="Calibri"/>
                <a:cs typeface="Calibri"/>
              </a:rPr>
              <a:t>olyan témákba, mint pl. klímaváltozás, hulladékcsökkentés </a:t>
            </a:r>
            <a:r>
              <a:rPr sz="1100" b="1" i="1" spc="10" dirty="0">
                <a:solidFill>
                  <a:srgbClr val="FFFFFF"/>
                </a:solidFill>
                <a:latin typeface="Calibri"/>
                <a:cs typeface="Calibri"/>
              </a:rPr>
              <a:t>– </a:t>
            </a:r>
            <a:r>
              <a:rPr sz="1100" b="1" i="1" dirty="0">
                <a:solidFill>
                  <a:srgbClr val="FFFFFF"/>
                </a:solidFill>
                <a:latin typeface="Calibri"/>
                <a:cs typeface="Calibri"/>
              </a:rPr>
              <a:t>élelmiszer,  </a:t>
            </a:r>
            <a:r>
              <a:rPr sz="1100" b="1" i="1" spc="5" dirty="0">
                <a:solidFill>
                  <a:srgbClr val="FFFFFF"/>
                </a:solidFill>
                <a:latin typeface="Calibri"/>
                <a:cs typeface="Calibri"/>
              </a:rPr>
              <a:t>energia, víz, </a:t>
            </a:r>
            <a:r>
              <a:rPr sz="1100" b="1" i="1" dirty="0">
                <a:solidFill>
                  <a:srgbClr val="FFFFFF"/>
                </a:solidFill>
                <a:latin typeface="Calibri"/>
                <a:cs typeface="Calibri"/>
              </a:rPr>
              <a:t>kert </a:t>
            </a:r>
            <a:r>
              <a:rPr sz="1100" b="1" i="1" spc="10" dirty="0">
                <a:solidFill>
                  <a:srgbClr val="FFFFFF"/>
                </a:solidFill>
                <a:latin typeface="Calibri"/>
                <a:cs typeface="Calibri"/>
              </a:rPr>
              <a:t>a </a:t>
            </a:r>
            <a:r>
              <a:rPr sz="1100" b="1" i="1" spc="5" dirty="0">
                <a:solidFill>
                  <a:srgbClr val="FFFFFF"/>
                </a:solidFill>
                <a:latin typeface="Calibri"/>
                <a:cs typeface="Calibri"/>
              </a:rPr>
              <a:t>mozgássérültek </a:t>
            </a:r>
            <a:r>
              <a:rPr sz="1100" b="1" i="1" spc="10" dirty="0">
                <a:solidFill>
                  <a:srgbClr val="FFFFFF"/>
                </a:solidFill>
                <a:latin typeface="Calibri"/>
                <a:cs typeface="Calibri"/>
              </a:rPr>
              <a:t>számára. </a:t>
            </a:r>
            <a:r>
              <a:rPr sz="1100" b="1" i="1" spc="5" dirty="0">
                <a:solidFill>
                  <a:srgbClr val="FFFFFF"/>
                </a:solidFill>
                <a:latin typeface="Calibri"/>
                <a:cs typeface="Calibri"/>
              </a:rPr>
              <a:t>Kultúra</a:t>
            </a:r>
            <a:r>
              <a:rPr sz="1100" b="1" i="1" spc="-40" dirty="0">
                <a:solidFill>
                  <a:srgbClr val="FFFFFF"/>
                </a:solidFill>
                <a:latin typeface="Calibri"/>
                <a:cs typeface="Calibri"/>
              </a:rPr>
              <a:t> </a:t>
            </a:r>
            <a:r>
              <a:rPr sz="1100" b="1" i="1" spc="5" dirty="0">
                <a:solidFill>
                  <a:srgbClr val="FFFFFF"/>
                </a:solidFill>
                <a:latin typeface="Calibri"/>
                <a:cs typeface="Calibri"/>
              </a:rPr>
              <a:t>és</a:t>
            </a:r>
            <a:endParaRPr sz="1100">
              <a:solidFill>
                <a:prstClr val="black"/>
              </a:solidFill>
              <a:latin typeface="Calibri"/>
              <a:cs typeface="Calibri"/>
            </a:endParaRPr>
          </a:p>
          <a:p>
            <a:pPr marL="635" algn="ctr">
              <a:spcBef>
                <a:spcPts val="30"/>
              </a:spcBef>
            </a:pPr>
            <a:r>
              <a:rPr sz="1100" b="1" i="1" spc="5" dirty="0">
                <a:solidFill>
                  <a:srgbClr val="FFFFFF"/>
                </a:solidFill>
                <a:latin typeface="Calibri"/>
                <a:cs typeface="Calibri"/>
              </a:rPr>
              <a:t>természetvédelem metszete (zene, irodalom,</a:t>
            </a:r>
            <a:r>
              <a:rPr sz="1100" b="1" i="1" spc="-25" dirty="0">
                <a:solidFill>
                  <a:srgbClr val="FFFFFF"/>
                </a:solidFill>
                <a:latin typeface="Calibri"/>
                <a:cs typeface="Calibri"/>
              </a:rPr>
              <a:t> </a:t>
            </a:r>
            <a:r>
              <a:rPr sz="1100" b="1" i="1" spc="5" dirty="0">
                <a:solidFill>
                  <a:srgbClr val="FFFFFF"/>
                </a:solidFill>
                <a:latin typeface="Calibri"/>
                <a:cs typeface="Calibri"/>
              </a:rPr>
              <a:t>sport).</a:t>
            </a:r>
            <a:endParaRPr sz="1100">
              <a:solidFill>
                <a:prstClr val="black"/>
              </a:solidFill>
              <a:latin typeface="Calibri"/>
              <a:cs typeface="Calibri"/>
            </a:endParaRPr>
          </a:p>
        </p:txBody>
      </p:sp>
      <p:grpSp>
        <p:nvGrpSpPr>
          <p:cNvPr id="297" name="object 297"/>
          <p:cNvGrpSpPr/>
          <p:nvPr/>
        </p:nvGrpSpPr>
        <p:grpSpPr>
          <a:xfrm>
            <a:off x="731055" y="18463708"/>
            <a:ext cx="935990" cy="547370"/>
            <a:chOff x="305605" y="18463708"/>
            <a:chExt cx="935990" cy="547370"/>
          </a:xfrm>
        </p:grpSpPr>
        <p:sp>
          <p:nvSpPr>
            <p:cNvPr id="298" name="object 298"/>
            <p:cNvSpPr/>
            <p:nvPr/>
          </p:nvSpPr>
          <p:spPr>
            <a:xfrm>
              <a:off x="698526" y="18463708"/>
              <a:ext cx="107950" cy="295910"/>
            </a:xfrm>
            <a:custGeom>
              <a:avLst/>
              <a:gdLst/>
              <a:ahLst/>
              <a:cxnLst/>
              <a:rect l="l" t="t" r="r" b="b"/>
              <a:pathLst>
                <a:path w="107950" h="295909">
                  <a:moveTo>
                    <a:pt x="35785" y="188289"/>
                  </a:moveTo>
                  <a:lnTo>
                    <a:pt x="0" y="188289"/>
                  </a:lnTo>
                  <a:lnTo>
                    <a:pt x="53677" y="295645"/>
                  </a:lnTo>
                  <a:lnTo>
                    <a:pt x="98409" y="206182"/>
                  </a:lnTo>
                  <a:lnTo>
                    <a:pt x="35785" y="206182"/>
                  </a:lnTo>
                  <a:lnTo>
                    <a:pt x="35785" y="188289"/>
                  </a:lnTo>
                  <a:close/>
                </a:path>
                <a:path w="107950" h="295909">
                  <a:moveTo>
                    <a:pt x="71570" y="0"/>
                  </a:moveTo>
                  <a:lnTo>
                    <a:pt x="35785" y="0"/>
                  </a:lnTo>
                  <a:lnTo>
                    <a:pt x="35785" y="206182"/>
                  </a:lnTo>
                  <a:lnTo>
                    <a:pt x="71570" y="206182"/>
                  </a:lnTo>
                  <a:lnTo>
                    <a:pt x="71570" y="0"/>
                  </a:lnTo>
                  <a:close/>
                </a:path>
                <a:path w="107950" h="295909">
                  <a:moveTo>
                    <a:pt x="107355" y="188289"/>
                  </a:moveTo>
                  <a:lnTo>
                    <a:pt x="71570" y="188289"/>
                  </a:lnTo>
                  <a:lnTo>
                    <a:pt x="71570" y="206182"/>
                  </a:lnTo>
                  <a:lnTo>
                    <a:pt x="98409" y="206182"/>
                  </a:lnTo>
                  <a:lnTo>
                    <a:pt x="107355" y="188289"/>
                  </a:lnTo>
                  <a:close/>
                </a:path>
              </a:pathLst>
            </a:custGeom>
            <a:solidFill>
              <a:srgbClr val="4F6128"/>
            </a:solidFill>
          </p:spPr>
          <p:txBody>
            <a:bodyPr wrap="square" lIns="0" tIns="0" rIns="0" bIns="0" rtlCol="0"/>
            <a:lstStyle/>
            <a:p>
              <a:endParaRPr>
                <a:solidFill>
                  <a:prstClr val="black"/>
                </a:solidFill>
                <a:latin typeface="Calibri"/>
              </a:endParaRPr>
            </a:p>
          </p:txBody>
        </p:sp>
        <p:sp>
          <p:nvSpPr>
            <p:cNvPr id="299" name="object 299"/>
            <p:cNvSpPr/>
            <p:nvPr/>
          </p:nvSpPr>
          <p:spPr>
            <a:xfrm>
              <a:off x="305605" y="18719220"/>
              <a:ext cx="935781" cy="291643"/>
            </a:xfrm>
            <a:prstGeom prst="rect">
              <a:avLst/>
            </a:prstGeom>
            <a:blipFill>
              <a:blip r:embed="rId150" cstate="print"/>
              <a:stretch>
                <a:fillRect/>
              </a:stretch>
            </a:blipFill>
          </p:spPr>
          <p:txBody>
            <a:bodyPr wrap="square" lIns="0" tIns="0" rIns="0" bIns="0" rtlCol="0"/>
            <a:lstStyle/>
            <a:p>
              <a:endParaRPr>
                <a:solidFill>
                  <a:prstClr val="black"/>
                </a:solidFill>
                <a:latin typeface="Calibri"/>
              </a:endParaRPr>
            </a:p>
          </p:txBody>
        </p:sp>
      </p:grpSp>
      <p:sp>
        <p:nvSpPr>
          <p:cNvPr id="300" name="object 300"/>
          <p:cNvSpPr txBox="1"/>
          <p:nvPr/>
        </p:nvSpPr>
        <p:spPr>
          <a:xfrm>
            <a:off x="800374" y="18746296"/>
            <a:ext cx="784860" cy="170560"/>
          </a:xfrm>
          <a:prstGeom prst="rect">
            <a:avLst/>
          </a:prstGeom>
        </p:spPr>
        <p:txBody>
          <a:bodyPr vert="horz" wrap="square" lIns="0" tIns="16510" rIns="0" bIns="0" rtlCol="0">
            <a:spAutoFit/>
          </a:bodyPr>
          <a:lstStyle/>
          <a:p>
            <a:pPr marL="12700">
              <a:spcBef>
                <a:spcPts val="130"/>
              </a:spcBef>
            </a:pPr>
            <a:r>
              <a:rPr sz="1000" b="1" spc="15" dirty="0">
                <a:solidFill>
                  <a:srgbClr val="4F6128"/>
                </a:solidFill>
                <a:latin typeface="Segoe UI"/>
                <a:cs typeface="Segoe UI"/>
              </a:rPr>
              <a:t>Szezonalitás</a:t>
            </a:r>
            <a:endParaRPr sz="1000">
              <a:solidFill>
                <a:prstClr val="black"/>
              </a:solidFill>
              <a:latin typeface="Segoe UI"/>
              <a:cs typeface="Segoe UI"/>
            </a:endParaRPr>
          </a:p>
        </p:txBody>
      </p:sp>
      <p:grpSp>
        <p:nvGrpSpPr>
          <p:cNvPr id="301" name="object 301"/>
          <p:cNvGrpSpPr/>
          <p:nvPr/>
        </p:nvGrpSpPr>
        <p:grpSpPr>
          <a:xfrm>
            <a:off x="1876181" y="18433648"/>
            <a:ext cx="879475" cy="580390"/>
            <a:chOff x="1450730" y="18433648"/>
            <a:chExt cx="879475" cy="580390"/>
          </a:xfrm>
        </p:grpSpPr>
        <p:sp>
          <p:nvSpPr>
            <p:cNvPr id="302" name="object 302"/>
            <p:cNvSpPr/>
            <p:nvPr/>
          </p:nvSpPr>
          <p:spPr>
            <a:xfrm>
              <a:off x="1809297" y="18433648"/>
              <a:ext cx="107950" cy="326390"/>
            </a:xfrm>
            <a:custGeom>
              <a:avLst/>
              <a:gdLst/>
              <a:ahLst/>
              <a:cxnLst/>
              <a:rect l="l" t="t" r="r" b="b"/>
              <a:pathLst>
                <a:path w="107950" h="326390">
                  <a:moveTo>
                    <a:pt x="35785" y="218528"/>
                  </a:moveTo>
                  <a:lnTo>
                    <a:pt x="0" y="218528"/>
                  </a:lnTo>
                  <a:lnTo>
                    <a:pt x="53677" y="325883"/>
                  </a:lnTo>
                  <a:lnTo>
                    <a:pt x="98409" y="236420"/>
                  </a:lnTo>
                  <a:lnTo>
                    <a:pt x="35785" y="236420"/>
                  </a:lnTo>
                  <a:lnTo>
                    <a:pt x="35785" y="218528"/>
                  </a:lnTo>
                  <a:close/>
                </a:path>
                <a:path w="107950" h="326390">
                  <a:moveTo>
                    <a:pt x="71570" y="0"/>
                  </a:moveTo>
                  <a:lnTo>
                    <a:pt x="35785" y="0"/>
                  </a:lnTo>
                  <a:lnTo>
                    <a:pt x="35785" y="236420"/>
                  </a:lnTo>
                  <a:lnTo>
                    <a:pt x="71570" y="236420"/>
                  </a:lnTo>
                  <a:lnTo>
                    <a:pt x="71570" y="0"/>
                  </a:lnTo>
                  <a:close/>
                </a:path>
                <a:path w="107950" h="326390">
                  <a:moveTo>
                    <a:pt x="107355" y="218528"/>
                  </a:moveTo>
                  <a:lnTo>
                    <a:pt x="71570" y="218528"/>
                  </a:lnTo>
                  <a:lnTo>
                    <a:pt x="71570" y="236420"/>
                  </a:lnTo>
                  <a:lnTo>
                    <a:pt x="98409" y="236420"/>
                  </a:lnTo>
                  <a:lnTo>
                    <a:pt x="107355" y="218528"/>
                  </a:lnTo>
                  <a:close/>
                </a:path>
              </a:pathLst>
            </a:custGeom>
            <a:solidFill>
              <a:srgbClr val="4F6128"/>
            </a:solidFill>
          </p:spPr>
          <p:txBody>
            <a:bodyPr wrap="square" lIns="0" tIns="0" rIns="0" bIns="0" rtlCol="0"/>
            <a:lstStyle/>
            <a:p>
              <a:endParaRPr>
                <a:solidFill>
                  <a:prstClr val="black"/>
                </a:solidFill>
                <a:latin typeface="Calibri"/>
              </a:endParaRPr>
            </a:p>
          </p:txBody>
        </p:sp>
        <p:sp>
          <p:nvSpPr>
            <p:cNvPr id="303" name="object 303"/>
            <p:cNvSpPr/>
            <p:nvPr/>
          </p:nvSpPr>
          <p:spPr>
            <a:xfrm>
              <a:off x="1450730" y="18722082"/>
              <a:ext cx="879241" cy="291643"/>
            </a:xfrm>
            <a:prstGeom prst="rect">
              <a:avLst/>
            </a:prstGeom>
            <a:blipFill>
              <a:blip r:embed="rId151" cstate="print"/>
              <a:stretch>
                <a:fillRect/>
              </a:stretch>
            </a:blipFill>
          </p:spPr>
          <p:txBody>
            <a:bodyPr wrap="square" lIns="0" tIns="0" rIns="0" bIns="0" rtlCol="0"/>
            <a:lstStyle/>
            <a:p>
              <a:endParaRPr>
                <a:solidFill>
                  <a:prstClr val="black"/>
                </a:solidFill>
                <a:latin typeface="Calibri"/>
              </a:endParaRPr>
            </a:p>
          </p:txBody>
        </p:sp>
      </p:grpSp>
      <p:sp>
        <p:nvSpPr>
          <p:cNvPr id="304" name="object 304"/>
          <p:cNvSpPr txBox="1"/>
          <p:nvPr/>
        </p:nvSpPr>
        <p:spPr>
          <a:xfrm>
            <a:off x="1945667" y="18749038"/>
            <a:ext cx="729615" cy="170560"/>
          </a:xfrm>
          <a:prstGeom prst="rect">
            <a:avLst/>
          </a:prstGeom>
        </p:spPr>
        <p:txBody>
          <a:bodyPr vert="horz" wrap="square" lIns="0" tIns="16510" rIns="0" bIns="0" rtlCol="0">
            <a:spAutoFit/>
          </a:bodyPr>
          <a:lstStyle/>
          <a:p>
            <a:pPr marL="12700">
              <a:spcBef>
                <a:spcPts val="130"/>
              </a:spcBef>
            </a:pPr>
            <a:r>
              <a:rPr sz="1000" b="1" spc="15" dirty="0">
                <a:solidFill>
                  <a:srgbClr val="4F6128"/>
                </a:solidFill>
                <a:latin typeface="Segoe UI"/>
                <a:cs typeface="Segoe UI"/>
              </a:rPr>
              <a:t>Virágbőség</a:t>
            </a:r>
            <a:endParaRPr sz="1000">
              <a:solidFill>
                <a:prstClr val="black"/>
              </a:solidFill>
              <a:latin typeface="Segoe UI"/>
              <a:cs typeface="Segoe UI"/>
            </a:endParaRPr>
          </a:p>
        </p:txBody>
      </p:sp>
      <p:grpSp>
        <p:nvGrpSpPr>
          <p:cNvPr id="305" name="object 305"/>
          <p:cNvGrpSpPr/>
          <p:nvPr/>
        </p:nvGrpSpPr>
        <p:grpSpPr>
          <a:xfrm>
            <a:off x="2997686" y="18433649"/>
            <a:ext cx="1499870" cy="714375"/>
            <a:chOff x="2572236" y="18433648"/>
            <a:chExt cx="1499870" cy="714375"/>
          </a:xfrm>
        </p:grpSpPr>
        <p:sp>
          <p:nvSpPr>
            <p:cNvPr id="306" name="object 306"/>
            <p:cNvSpPr/>
            <p:nvPr/>
          </p:nvSpPr>
          <p:spPr>
            <a:xfrm>
              <a:off x="3193467" y="18433648"/>
              <a:ext cx="107950" cy="315595"/>
            </a:xfrm>
            <a:custGeom>
              <a:avLst/>
              <a:gdLst/>
              <a:ahLst/>
              <a:cxnLst/>
              <a:rect l="l" t="t" r="r" b="b"/>
              <a:pathLst>
                <a:path w="107950" h="315594">
                  <a:moveTo>
                    <a:pt x="35785" y="207971"/>
                  </a:moveTo>
                  <a:lnTo>
                    <a:pt x="0" y="207971"/>
                  </a:lnTo>
                  <a:lnTo>
                    <a:pt x="53677" y="315326"/>
                  </a:lnTo>
                  <a:lnTo>
                    <a:pt x="98409" y="225863"/>
                  </a:lnTo>
                  <a:lnTo>
                    <a:pt x="35785" y="225863"/>
                  </a:lnTo>
                  <a:lnTo>
                    <a:pt x="35785" y="207971"/>
                  </a:lnTo>
                  <a:close/>
                </a:path>
                <a:path w="107950" h="315594">
                  <a:moveTo>
                    <a:pt x="71570" y="0"/>
                  </a:moveTo>
                  <a:lnTo>
                    <a:pt x="35785" y="0"/>
                  </a:lnTo>
                  <a:lnTo>
                    <a:pt x="35785" y="225863"/>
                  </a:lnTo>
                  <a:lnTo>
                    <a:pt x="71570" y="225863"/>
                  </a:lnTo>
                  <a:lnTo>
                    <a:pt x="71570" y="0"/>
                  </a:lnTo>
                  <a:close/>
                </a:path>
                <a:path w="107950" h="315594">
                  <a:moveTo>
                    <a:pt x="107355" y="207971"/>
                  </a:moveTo>
                  <a:lnTo>
                    <a:pt x="71570" y="207971"/>
                  </a:lnTo>
                  <a:lnTo>
                    <a:pt x="71570" y="225863"/>
                  </a:lnTo>
                  <a:lnTo>
                    <a:pt x="98409" y="225863"/>
                  </a:lnTo>
                  <a:lnTo>
                    <a:pt x="107355" y="207971"/>
                  </a:lnTo>
                  <a:close/>
                </a:path>
              </a:pathLst>
            </a:custGeom>
            <a:solidFill>
              <a:srgbClr val="4F6128"/>
            </a:solidFill>
          </p:spPr>
          <p:txBody>
            <a:bodyPr wrap="square" lIns="0" tIns="0" rIns="0" bIns="0" rtlCol="0"/>
            <a:lstStyle/>
            <a:p>
              <a:endParaRPr>
                <a:solidFill>
                  <a:prstClr val="black"/>
                </a:solidFill>
                <a:latin typeface="Calibri"/>
              </a:endParaRPr>
            </a:p>
          </p:txBody>
        </p:sp>
        <p:sp>
          <p:nvSpPr>
            <p:cNvPr id="307" name="object 307"/>
            <p:cNvSpPr/>
            <p:nvPr/>
          </p:nvSpPr>
          <p:spPr>
            <a:xfrm>
              <a:off x="2572236" y="18698464"/>
              <a:ext cx="1499755" cy="291643"/>
            </a:xfrm>
            <a:prstGeom prst="rect">
              <a:avLst/>
            </a:prstGeom>
            <a:blipFill>
              <a:blip r:embed="rId152" cstate="print"/>
              <a:stretch>
                <a:fillRect/>
              </a:stretch>
            </a:blipFill>
          </p:spPr>
          <p:txBody>
            <a:bodyPr wrap="square" lIns="0" tIns="0" rIns="0" bIns="0" rtlCol="0"/>
            <a:lstStyle/>
            <a:p>
              <a:endParaRPr>
                <a:solidFill>
                  <a:prstClr val="black"/>
                </a:solidFill>
                <a:latin typeface="Calibri"/>
              </a:endParaRPr>
            </a:p>
          </p:txBody>
        </p:sp>
        <p:sp>
          <p:nvSpPr>
            <p:cNvPr id="308" name="object 308"/>
            <p:cNvSpPr/>
            <p:nvPr/>
          </p:nvSpPr>
          <p:spPr>
            <a:xfrm>
              <a:off x="2934382" y="18855919"/>
              <a:ext cx="774748" cy="291643"/>
            </a:xfrm>
            <a:prstGeom prst="rect">
              <a:avLst/>
            </a:prstGeom>
            <a:blipFill>
              <a:blip r:embed="rId153" cstate="print"/>
              <a:stretch>
                <a:fillRect/>
              </a:stretch>
            </a:blipFill>
          </p:spPr>
          <p:txBody>
            <a:bodyPr wrap="square" lIns="0" tIns="0" rIns="0" bIns="0" rtlCol="0"/>
            <a:lstStyle/>
            <a:p>
              <a:endParaRPr>
                <a:solidFill>
                  <a:prstClr val="black"/>
                </a:solidFill>
                <a:latin typeface="Calibri"/>
              </a:endParaRPr>
            </a:p>
          </p:txBody>
        </p:sp>
      </p:grpSp>
      <p:sp>
        <p:nvSpPr>
          <p:cNvPr id="309" name="object 309"/>
          <p:cNvSpPr txBox="1"/>
          <p:nvPr/>
        </p:nvSpPr>
        <p:spPr>
          <a:xfrm>
            <a:off x="3066876" y="18725002"/>
            <a:ext cx="1308735" cy="317972"/>
          </a:xfrm>
          <a:prstGeom prst="rect">
            <a:avLst/>
          </a:prstGeom>
        </p:spPr>
        <p:txBody>
          <a:bodyPr vert="horz" wrap="square" lIns="0" tIns="11430" rIns="0" bIns="0" rtlCol="0">
            <a:spAutoFit/>
          </a:bodyPr>
          <a:lstStyle/>
          <a:p>
            <a:pPr marL="374650" marR="5080" indent="-362585">
              <a:lnSpc>
                <a:spcPct val="103299"/>
              </a:lnSpc>
              <a:spcBef>
                <a:spcPts val="90"/>
              </a:spcBef>
            </a:pPr>
            <a:r>
              <a:rPr sz="1000" b="1" spc="15" dirty="0">
                <a:solidFill>
                  <a:srgbClr val="4F6128"/>
                </a:solidFill>
                <a:latin typeface="Segoe UI"/>
                <a:cs typeface="Segoe UI"/>
              </a:rPr>
              <a:t>Abiotikus</a:t>
            </a:r>
            <a:r>
              <a:rPr sz="1000" b="1" spc="-35" dirty="0">
                <a:solidFill>
                  <a:srgbClr val="4F6128"/>
                </a:solidFill>
                <a:latin typeface="Segoe UI"/>
                <a:cs typeface="Segoe UI"/>
              </a:rPr>
              <a:t> </a:t>
            </a:r>
            <a:r>
              <a:rPr sz="1000" b="1" spc="15" dirty="0">
                <a:solidFill>
                  <a:srgbClr val="4F6128"/>
                </a:solidFill>
                <a:latin typeface="Segoe UI"/>
                <a:cs typeface="Segoe UI"/>
              </a:rPr>
              <a:t>környezeti  tényezők</a:t>
            </a:r>
            <a:endParaRPr sz="1000">
              <a:solidFill>
                <a:prstClr val="black"/>
              </a:solidFill>
              <a:latin typeface="Segoe UI"/>
              <a:cs typeface="Segoe UI"/>
            </a:endParaRPr>
          </a:p>
        </p:txBody>
      </p:sp>
      <p:grpSp>
        <p:nvGrpSpPr>
          <p:cNvPr id="310" name="object 310"/>
          <p:cNvGrpSpPr/>
          <p:nvPr/>
        </p:nvGrpSpPr>
        <p:grpSpPr>
          <a:xfrm>
            <a:off x="4680306" y="18433648"/>
            <a:ext cx="1704339" cy="725170"/>
            <a:chOff x="4254855" y="18433648"/>
            <a:chExt cx="1704339" cy="725170"/>
          </a:xfrm>
        </p:grpSpPr>
        <p:sp>
          <p:nvSpPr>
            <p:cNvPr id="311" name="object 311"/>
            <p:cNvSpPr/>
            <p:nvPr/>
          </p:nvSpPr>
          <p:spPr>
            <a:xfrm>
              <a:off x="4926184" y="18433648"/>
              <a:ext cx="107950" cy="315595"/>
            </a:xfrm>
            <a:custGeom>
              <a:avLst/>
              <a:gdLst/>
              <a:ahLst/>
              <a:cxnLst/>
              <a:rect l="l" t="t" r="r" b="b"/>
              <a:pathLst>
                <a:path w="107950" h="315594">
                  <a:moveTo>
                    <a:pt x="35785" y="207971"/>
                  </a:moveTo>
                  <a:lnTo>
                    <a:pt x="0" y="207971"/>
                  </a:lnTo>
                  <a:lnTo>
                    <a:pt x="53677" y="315326"/>
                  </a:lnTo>
                  <a:lnTo>
                    <a:pt x="98409" y="225863"/>
                  </a:lnTo>
                  <a:lnTo>
                    <a:pt x="35785" y="225863"/>
                  </a:lnTo>
                  <a:lnTo>
                    <a:pt x="35785" y="207971"/>
                  </a:lnTo>
                  <a:close/>
                </a:path>
                <a:path w="107950" h="315594">
                  <a:moveTo>
                    <a:pt x="71570" y="0"/>
                  </a:moveTo>
                  <a:lnTo>
                    <a:pt x="35785" y="0"/>
                  </a:lnTo>
                  <a:lnTo>
                    <a:pt x="35785" y="225863"/>
                  </a:lnTo>
                  <a:lnTo>
                    <a:pt x="71570" y="225863"/>
                  </a:lnTo>
                  <a:lnTo>
                    <a:pt x="71570" y="0"/>
                  </a:lnTo>
                  <a:close/>
                </a:path>
                <a:path w="107950" h="315594">
                  <a:moveTo>
                    <a:pt x="107355" y="207971"/>
                  </a:moveTo>
                  <a:lnTo>
                    <a:pt x="71570" y="207971"/>
                  </a:lnTo>
                  <a:lnTo>
                    <a:pt x="71570" y="225863"/>
                  </a:lnTo>
                  <a:lnTo>
                    <a:pt x="98409" y="225863"/>
                  </a:lnTo>
                  <a:lnTo>
                    <a:pt x="107355" y="207971"/>
                  </a:lnTo>
                  <a:close/>
                </a:path>
              </a:pathLst>
            </a:custGeom>
            <a:solidFill>
              <a:srgbClr val="4F6128"/>
            </a:solidFill>
          </p:spPr>
          <p:txBody>
            <a:bodyPr wrap="square" lIns="0" tIns="0" rIns="0" bIns="0" rtlCol="0"/>
            <a:lstStyle/>
            <a:p>
              <a:endParaRPr>
                <a:solidFill>
                  <a:prstClr val="black"/>
                </a:solidFill>
                <a:latin typeface="Calibri"/>
              </a:endParaRPr>
            </a:p>
          </p:txBody>
        </p:sp>
        <p:sp>
          <p:nvSpPr>
            <p:cNvPr id="312" name="object 312"/>
            <p:cNvSpPr/>
            <p:nvPr/>
          </p:nvSpPr>
          <p:spPr>
            <a:xfrm>
              <a:off x="4254855" y="18709200"/>
              <a:ext cx="1703731" cy="291643"/>
            </a:xfrm>
            <a:prstGeom prst="rect">
              <a:avLst/>
            </a:prstGeom>
            <a:blipFill>
              <a:blip r:embed="rId154" cstate="print"/>
              <a:stretch>
                <a:fillRect/>
              </a:stretch>
            </a:blipFill>
          </p:spPr>
          <p:txBody>
            <a:bodyPr wrap="square" lIns="0" tIns="0" rIns="0" bIns="0" rtlCol="0"/>
            <a:lstStyle/>
            <a:p>
              <a:endParaRPr>
                <a:solidFill>
                  <a:prstClr val="black"/>
                </a:solidFill>
                <a:latin typeface="Calibri"/>
              </a:endParaRPr>
            </a:p>
          </p:txBody>
        </p:sp>
        <p:sp>
          <p:nvSpPr>
            <p:cNvPr id="313" name="object 313"/>
            <p:cNvSpPr/>
            <p:nvPr/>
          </p:nvSpPr>
          <p:spPr>
            <a:xfrm>
              <a:off x="4500341" y="18866654"/>
              <a:ext cx="1174826" cy="291643"/>
            </a:xfrm>
            <a:prstGeom prst="rect">
              <a:avLst/>
            </a:prstGeom>
            <a:blipFill>
              <a:blip r:embed="rId155" cstate="print"/>
              <a:stretch>
                <a:fillRect/>
              </a:stretch>
            </a:blipFill>
          </p:spPr>
          <p:txBody>
            <a:bodyPr wrap="square" lIns="0" tIns="0" rIns="0" bIns="0" rtlCol="0"/>
            <a:lstStyle/>
            <a:p>
              <a:endParaRPr>
                <a:solidFill>
                  <a:prstClr val="black"/>
                </a:solidFill>
                <a:latin typeface="Calibri"/>
              </a:endParaRPr>
            </a:p>
          </p:txBody>
        </p:sp>
      </p:grpSp>
      <p:sp>
        <p:nvSpPr>
          <p:cNvPr id="314" name="object 314"/>
          <p:cNvSpPr txBox="1"/>
          <p:nvPr/>
        </p:nvSpPr>
        <p:spPr>
          <a:xfrm>
            <a:off x="4749612" y="18735738"/>
            <a:ext cx="1513840" cy="317972"/>
          </a:xfrm>
          <a:prstGeom prst="rect">
            <a:avLst/>
          </a:prstGeom>
        </p:spPr>
        <p:txBody>
          <a:bodyPr vert="horz" wrap="square" lIns="0" tIns="11430" rIns="0" bIns="0" rtlCol="0">
            <a:spAutoFit/>
          </a:bodyPr>
          <a:lstStyle/>
          <a:p>
            <a:pPr marL="257810" marR="5080" indent="-245745">
              <a:lnSpc>
                <a:spcPct val="103299"/>
              </a:lnSpc>
              <a:spcBef>
                <a:spcPts val="90"/>
              </a:spcBef>
            </a:pPr>
            <a:r>
              <a:rPr sz="1000" b="1" spc="15" dirty="0">
                <a:solidFill>
                  <a:srgbClr val="4F6128"/>
                </a:solidFill>
                <a:latin typeface="Segoe UI"/>
                <a:cs typeface="Segoe UI"/>
              </a:rPr>
              <a:t>Zöldfelületek és </a:t>
            </a:r>
            <a:r>
              <a:rPr sz="1000" b="1" spc="10" dirty="0">
                <a:solidFill>
                  <a:srgbClr val="4F6128"/>
                </a:solidFill>
                <a:latin typeface="Segoe UI"/>
                <a:cs typeface="Segoe UI"/>
              </a:rPr>
              <a:t>burkolt  </a:t>
            </a:r>
            <a:r>
              <a:rPr sz="1000" b="1" spc="15" dirty="0">
                <a:solidFill>
                  <a:srgbClr val="4F6128"/>
                </a:solidFill>
                <a:latin typeface="Segoe UI"/>
                <a:cs typeface="Segoe UI"/>
              </a:rPr>
              <a:t>felületek</a:t>
            </a:r>
            <a:r>
              <a:rPr sz="1000" b="1" spc="20" dirty="0">
                <a:solidFill>
                  <a:srgbClr val="4F6128"/>
                </a:solidFill>
                <a:latin typeface="Segoe UI"/>
                <a:cs typeface="Segoe UI"/>
              </a:rPr>
              <a:t> </a:t>
            </a:r>
            <a:r>
              <a:rPr sz="1000" b="1" spc="10" dirty="0">
                <a:solidFill>
                  <a:srgbClr val="4F6128"/>
                </a:solidFill>
                <a:latin typeface="Segoe UI"/>
                <a:cs typeface="Segoe UI"/>
              </a:rPr>
              <a:t>aránya</a:t>
            </a:r>
            <a:endParaRPr sz="1000">
              <a:solidFill>
                <a:prstClr val="black"/>
              </a:solidFill>
              <a:latin typeface="Segoe UI"/>
              <a:cs typeface="Segoe UI"/>
            </a:endParaRPr>
          </a:p>
        </p:txBody>
      </p:sp>
      <p:grpSp>
        <p:nvGrpSpPr>
          <p:cNvPr id="315" name="object 315"/>
          <p:cNvGrpSpPr/>
          <p:nvPr/>
        </p:nvGrpSpPr>
        <p:grpSpPr>
          <a:xfrm>
            <a:off x="547835" y="18165977"/>
            <a:ext cx="5886450" cy="318135"/>
            <a:chOff x="122385" y="18165976"/>
            <a:chExt cx="5886450" cy="318135"/>
          </a:xfrm>
        </p:grpSpPr>
        <p:sp>
          <p:nvSpPr>
            <p:cNvPr id="316" name="object 316"/>
            <p:cNvSpPr/>
            <p:nvPr/>
          </p:nvSpPr>
          <p:spPr>
            <a:xfrm>
              <a:off x="122385" y="18165976"/>
              <a:ext cx="4923679" cy="318130"/>
            </a:xfrm>
            <a:prstGeom prst="rect">
              <a:avLst/>
            </a:prstGeom>
            <a:blipFill>
              <a:blip r:embed="rId156" cstate="print"/>
              <a:stretch>
                <a:fillRect/>
              </a:stretch>
            </a:blipFill>
          </p:spPr>
          <p:txBody>
            <a:bodyPr wrap="square" lIns="0" tIns="0" rIns="0" bIns="0" rtlCol="0"/>
            <a:lstStyle/>
            <a:p>
              <a:endParaRPr>
                <a:solidFill>
                  <a:prstClr val="black"/>
                </a:solidFill>
                <a:latin typeface="Calibri"/>
              </a:endParaRPr>
            </a:p>
          </p:txBody>
        </p:sp>
        <p:sp>
          <p:nvSpPr>
            <p:cNvPr id="317" name="object 317"/>
            <p:cNvSpPr/>
            <p:nvPr/>
          </p:nvSpPr>
          <p:spPr>
            <a:xfrm>
              <a:off x="4856760" y="18165976"/>
              <a:ext cx="1151924" cy="318130"/>
            </a:xfrm>
            <a:prstGeom prst="rect">
              <a:avLst/>
            </a:prstGeom>
            <a:blipFill>
              <a:blip r:embed="rId157" cstate="print"/>
              <a:stretch>
                <a:fillRect/>
              </a:stretch>
            </a:blipFill>
          </p:spPr>
          <p:txBody>
            <a:bodyPr wrap="square" lIns="0" tIns="0" rIns="0" bIns="0" rtlCol="0"/>
            <a:lstStyle/>
            <a:p>
              <a:endParaRPr>
                <a:solidFill>
                  <a:prstClr val="black"/>
                </a:solidFill>
                <a:latin typeface="Calibri"/>
              </a:endParaRPr>
            </a:p>
          </p:txBody>
        </p:sp>
      </p:grpSp>
      <p:sp>
        <p:nvSpPr>
          <p:cNvPr id="318" name="object 318"/>
          <p:cNvSpPr txBox="1"/>
          <p:nvPr/>
        </p:nvSpPr>
        <p:spPr>
          <a:xfrm>
            <a:off x="624741" y="17388606"/>
            <a:ext cx="5722620" cy="999490"/>
          </a:xfrm>
          <a:prstGeom prst="rect">
            <a:avLst/>
          </a:prstGeom>
        </p:spPr>
        <p:txBody>
          <a:bodyPr vert="horz" wrap="square" lIns="0" tIns="25400" rIns="0" bIns="0" rtlCol="0">
            <a:spAutoFit/>
          </a:bodyPr>
          <a:lstStyle/>
          <a:p>
            <a:pPr marL="21590" marR="42545" algn="just">
              <a:lnSpc>
                <a:spcPct val="94600"/>
              </a:lnSpc>
              <a:spcBef>
                <a:spcPts val="200"/>
              </a:spcBef>
            </a:pPr>
            <a:r>
              <a:rPr sz="1200" b="1" i="1" spc="10" dirty="0">
                <a:solidFill>
                  <a:srgbClr val="4F6128"/>
                </a:solidFill>
                <a:latin typeface="Calibri"/>
                <a:cs typeface="Calibri"/>
              </a:rPr>
              <a:t>A </a:t>
            </a:r>
            <a:r>
              <a:rPr sz="1200" b="1" i="1" spc="-10" dirty="0">
                <a:solidFill>
                  <a:srgbClr val="4F6128"/>
                </a:solidFill>
                <a:latin typeface="Calibri"/>
                <a:cs typeface="Calibri"/>
              </a:rPr>
              <a:t>két </a:t>
            </a:r>
            <a:r>
              <a:rPr sz="1200" b="1" i="1" spc="-5" dirty="0">
                <a:solidFill>
                  <a:srgbClr val="4F6128"/>
                </a:solidFill>
                <a:latin typeface="Calibri"/>
                <a:cs typeface="Calibri"/>
              </a:rPr>
              <a:t>kertet </a:t>
            </a:r>
            <a:r>
              <a:rPr sz="1200" b="1" i="1" dirty="0">
                <a:solidFill>
                  <a:srgbClr val="4F6128"/>
                </a:solidFill>
                <a:latin typeface="Calibri"/>
                <a:cs typeface="Calibri"/>
              </a:rPr>
              <a:t>központnak </a:t>
            </a:r>
            <a:r>
              <a:rPr sz="1200" b="1" i="1" spc="5" dirty="0">
                <a:solidFill>
                  <a:srgbClr val="4F6128"/>
                </a:solidFill>
                <a:latin typeface="Calibri"/>
                <a:cs typeface="Calibri"/>
              </a:rPr>
              <a:t>kijelölve</a:t>
            </a:r>
            <a:r>
              <a:rPr sz="1200" b="1" i="1" spc="280" dirty="0">
                <a:solidFill>
                  <a:srgbClr val="4F6128"/>
                </a:solidFill>
                <a:latin typeface="Calibri"/>
                <a:cs typeface="Calibri"/>
              </a:rPr>
              <a:t> </a:t>
            </a:r>
            <a:r>
              <a:rPr sz="1200" b="1" i="1" spc="5" dirty="0">
                <a:solidFill>
                  <a:srgbClr val="4F6128"/>
                </a:solidFill>
                <a:latin typeface="Calibri"/>
                <a:cs typeface="Calibri"/>
              </a:rPr>
              <a:t>láthatóvá </a:t>
            </a:r>
            <a:r>
              <a:rPr sz="1200" b="1" i="1" dirty="0">
                <a:solidFill>
                  <a:srgbClr val="4F6128"/>
                </a:solidFill>
                <a:latin typeface="Calibri"/>
                <a:cs typeface="Calibri"/>
              </a:rPr>
              <a:t>válik, </a:t>
            </a:r>
            <a:r>
              <a:rPr sz="1200" b="1" i="1" spc="5" dirty="0">
                <a:solidFill>
                  <a:srgbClr val="4F6128"/>
                </a:solidFill>
                <a:latin typeface="Calibri"/>
                <a:cs typeface="Calibri"/>
              </a:rPr>
              <a:t>hogy </a:t>
            </a:r>
            <a:r>
              <a:rPr sz="1200" b="1" i="1" spc="10" dirty="0">
                <a:solidFill>
                  <a:srgbClr val="4F6128"/>
                </a:solidFill>
                <a:latin typeface="Calibri"/>
                <a:cs typeface="Calibri"/>
              </a:rPr>
              <a:t>a </a:t>
            </a:r>
            <a:r>
              <a:rPr sz="1200" b="1" i="1" dirty="0">
                <a:solidFill>
                  <a:srgbClr val="4F6128"/>
                </a:solidFill>
                <a:latin typeface="Calibri"/>
                <a:cs typeface="Calibri"/>
              </a:rPr>
              <a:t>Füvészkert esetében </a:t>
            </a:r>
            <a:r>
              <a:rPr sz="1200" b="1" i="1" spc="10" dirty="0">
                <a:solidFill>
                  <a:srgbClr val="4F6128"/>
                </a:solidFill>
                <a:latin typeface="Calibri"/>
                <a:cs typeface="Calibri"/>
              </a:rPr>
              <a:t>a  </a:t>
            </a:r>
            <a:r>
              <a:rPr sz="1200" b="1" i="1" spc="5" dirty="0">
                <a:solidFill>
                  <a:srgbClr val="4F6128"/>
                </a:solidFill>
                <a:latin typeface="Calibri"/>
                <a:cs typeface="Calibri"/>
              </a:rPr>
              <a:t>nagyobb összefüggő </a:t>
            </a:r>
            <a:r>
              <a:rPr sz="1200" b="1" i="1" dirty="0">
                <a:solidFill>
                  <a:srgbClr val="4F6128"/>
                </a:solidFill>
                <a:latin typeface="Calibri"/>
                <a:cs typeface="Calibri"/>
              </a:rPr>
              <a:t>zöldfelületek </a:t>
            </a:r>
            <a:r>
              <a:rPr sz="1200" b="1" i="1" spc="10" dirty="0">
                <a:solidFill>
                  <a:srgbClr val="4F6128"/>
                </a:solidFill>
                <a:latin typeface="Calibri"/>
                <a:cs typeface="Calibri"/>
              </a:rPr>
              <a:t>a </a:t>
            </a:r>
            <a:r>
              <a:rPr sz="1200" b="1" i="1" spc="-5" dirty="0">
                <a:solidFill>
                  <a:srgbClr val="4F6128"/>
                </a:solidFill>
                <a:latin typeface="Calibri"/>
                <a:cs typeface="Calibri"/>
              </a:rPr>
              <a:t>környékén </a:t>
            </a:r>
            <a:r>
              <a:rPr sz="1200" b="1" i="1" spc="5" dirty="0">
                <a:solidFill>
                  <a:srgbClr val="4F6128"/>
                </a:solidFill>
                <a:latin typeface="Calibri"/>
                <a:cs typeface="Calibri"/>
              </a:rPr>
              <a:t>(ahol várhatóan több</a:t>
            </a:r>
            <a:r>
              <a:rPr sz="1200" b="1" i="1" spc="280" dirty="0">
                <a:solidFill>
                  <a:srgbClr val="4F6128"/>
                </a:solidFill>
                <a:latin typeface="Calibri"/>
                <a:cs typeface="Calibri"/>
              </a:rPr>
              <a:t> </a:t>
            </a:r>
            <a:r>
              <a:rPr sz="1200" b="1" i="1" spc="10" dirty="0">
                <a:solidFill>
                  <a:srgbClr val="4F6128"/>
                </a:solidFill>
                <a:latin typeface="Calibri"/>
                <a:cs typeface="Calibri"/>
              </a:rPr>
              <a:t>a </a:t>
            </a:r>
            <a:r>
              <a:rPr sz="1200" b="1" i="1" dirty="0">
                <a:solidFill>
                  <a:srgbClr val="4F6128"/>
                </a:solidFill>
                <a:latin typeface="Calibri"/>
                <a:cs typeface="Calibri"/>
              </a:rPr>
              <a:t>táplálék  </a:t>
            </a:r>
            <a:r>
              <a:rPr sz="1200" b="1" i="1" spc="5" dirty="0">
                <a:solidFill>
                  <a:srgbClr val="4F6128"/>
                </a:solidFill>
                <a:latin typeface="Calibri"/>
                <a:cs typeface="Calibri"/>
              </a:rPr>
              <a:t>rovaroknak</a:t>
            </a:r>
            <a:r>
              <a:rPr sz="1200" b="1" i="1" spc="280" dirty="0">
                <a:solidFill>
                  <a:srgbClr val="4F6128"/>
                </a:solidFill>
                <a:latin typeface="Calibri"/>
                <a:cs typeface="Calibri"/>
              </a:rPr>
              <a:t> </a:t>
            </a:r>
            <a:r>
              <a:rPr sz="1200" b="1" i="1" spc="5" dirty="0">
                <a:solidFill>
                  <a:srgbClr val="4F6128"/>
                </a:solidFill>
                <a:latin typeface="Calibri"/>
                <a:cs typeface="Calibri"/>
              </a:rPr>
              <a:t>-  </a:t>
            </a:r>
            <a:r>
              <a:rPr sz="1200" b="1" i="1" dirty="0">
                <a:solidFill>
                  <a:srgbClr val="4F6128"/>
                </a:solidFill>
                <a:latin typeface="Calibri"/>
                <a:cs typeface="Calibri"/>
              </a:rPr>
              <a:t>fehér nyíl) </a:t>
            </a:r>
            <a:r>
              <a:rPr sz="1200" b="1" i="1" spc="10" dirty="0">
                <a:solidFill>
                  <a:srgbClr val="4F6128"/>
                </a:solidFill>
                <a:latin typeface="Calibri"/>
                <a:cs typeface="Calibri"/>
              </a:rPr>
              <a:t>csak </a:t>
            </a:r>
            <a:r>
              <a:rPr sz="1200" b="1" i="1" spc="5" dirty="0">
                <a:solidFill>
                  <a:srgbClr val="4F6128"/>
                </a:solidFill>
                <a:latin typeface="Calibri"/>
                <a:cs typeface="Calibri"/>
              </a:rPr>
              <a:t>részben  </a:t>
            </a:r>
            <a:r>
              <a:rPr sz="1200" b="1" i="1" dirty="0">
                <a:solidFill>
                  <a:srgbClr val="4F6128"/>
                </a:solidFill>
                <a:latin typeface="Calibri"/>
                <a:cs typeface="Calibri"/>
              </a:rPr>
              <a:t>elérhetőek, </a:t>
            </a:r>
            <a:r>
              <a:rPr sz="1200" b="1" i="1" spc="10" dirty="0">
                <a:solidFill>
                  <a:srgbClr val="4F6128"/>
                </a:solidFill>
                <a:latin typeface="Calibri"/>
                <a:cs typeface="Calibri"/>
              </a:rPr>
              <a:t>míg az </a:t>
            </a:r>
            <a:r>
              <a:rPr sz="1200" b="1" i="1" spc="5" dirty="0">
                <a:solidFill>
                  <a:srgbClr val="4F6128"/>
                </a:solidFill>
                <a:latin typeface="Calibri"/>
                <a:cs typeface="Calibri"/>
              </a:rPr>
              <a:t>egri  </a:t>
            </a:r>
            <a:r>
              <a:rPr sz="1200" b="1" i="1" spc="-5" dirty="0">
                <a:solidFill>
                  <a:srgbClr val="4F6128"/>
                </a:solidFill>
                <a:latin typeface="Calibri"/>
                <a:cs typeface="Calibri"/>
              </a:rPr>
              <a:t>kert </a:t>
            </a:r>
            <a:r>
              <a:rPr sz="1200" b="1" i="1" spc="10" dirty="0">
                <a:solidFill>
                  <a:srgbClr val="4F6128"/>
                </a:solidFill>
                <a:latin typeface="Calibri"/>
                <a:cs typeface="Calibri"/>
              </a:rPr>
              <a:t>a </a:t>
            </a:r>
            <a:r>
              <a:rPr sz="1200" b="1" i="1" dirty="0">
                <a:solidFill>
                  <a:srgbClr val="4F6128"/>
                </a:solidFill>
                <a:latin typeface="Calibri"/>
                <a:cs typeface="Calibri"/>
              </a:rPr>
              <a:t>rurális  </a:t>
            </a:r>
            <a:r>
              <a:rPr sz="1200" b="1" i="1" spc="5" dirty="0">
                <a:solidFill>
                  <a:srgbClr val="4F6128"/>
                </a:solidFill>
                <a:latin typeface="Calibri"/>
                <a:cs typeface="Calibri"/>
              </a:rPr>
              <a:t>mezőgazdasági </a:t>
            </a:r>
            <a:r>
              <a:rPr sz="1200" b="1" i="1" dirty="0">
                <a:solidFill>
                  <a:srgbClr val="4F6128"/>
                </a:solidFill>
                <a:latin typeface="Calibri"/>
                <a:cs typeface="Calibri"/>
              </a:rPr>
              <a:t>területeket </a:t>
            </a:r>
            <a:r>
              <a:rPr sz="1200" b="1" i="1" spc="5" dirty="0">
                <a:solidFill>
                  <a:srgbClr val="4F6128"/>
                </a:solidFill>
                <a:latin typeface="Calibri"/>
                <a:cs typeface="Calibri"/>
              </a:rPr>
              <a:t>jobban </a:t>
            </a:r>
            <a:r>
              <a:rPr sz="1200" b="1" i="1" dirty="0">
                <a:solidFill>
                  <a:srgbClr val="4F6128"/>
                </a:solidFill>
                <a:latin typeface="Calibri"/>
                <a:cs typeface="Calibri"/>
              </a:rPr>
              <a:t>összekapcsolja </a:t>
            </a:r>
            <a:r>
              <a:rPr sz="1200" b="1" i="1" spc="10" dirty="0">
                <a:solidFill>
                  <a:srgbClr val="4F6128"/>
                </a:solidFill>
                <a:latin typeface="Calibri"/>
                <a:cs typeface="Calibri"/>
              </a:rPr>
              <a:t>a</a:t>
            </a:r>
            <a:r>
              <a:rPr sz="1200" b="1" i="1" spc="-20" dirty="0">
                <a:solidFill>
                  <a:srgbClr val="4F6128"/>
                </a:solidFill>
                <a:latin typeface="Calibri"/>
                <a:cs typeface="Calibri"/>
              </a:rPr>
              <a:t> </a:t>
            </a:r>
            <a:r>
              <a:rPr sz="1200" b="1" i="1" spc="5" dirty="0">
                <a:solidFill>
                  <a:srgbClr val="4F6128"/>
                </a:solidFill>
                <a:latin typeface="Calibri"/>
                <a:cs typeface="Calibri"/>
              </a:rPr>
              <a:t>várossal.</a:t>
            </a:r>
            <a:endParaRPr sz="1200">
              <a:solidFill>
                <a:prstClr val="black"/>
              </a:solidFill>
              <a:latin typeface="Calibri"/>
              <a:cs typeface="Calibri"/>
            </a:endParaRPr>
          </a:p>
          <a:p>
            <a:pPr marL="12700" algn="just">
              <a:spcBef>
                <a:spcPts val="795"/>
              </a:spcBef>
            </a:pPr>
            <a:r>
              <a:rPr sz="1100" b="1" i="1" spc="15" dirty="0">
                <a:solidFill>
                  <a:srgbClr val="4F6128"/>
                </a:solidFill>
                <a:latin typeface="Calibri"/>
                <a:cs typeface="Calibri"/>
              </a:rPr>
              <a:t>A </a:t>
            </a:r>
            <a:r>
              <a:rPr sz="1100" b="1" i="1" dirty="0">
                <a:solidFill>
                  <a:srgbClr val="4F6128"/>
                </a:solidFill>
                <a:latin typeface="Calibri"/>
                <a:cs typeface="Calibri"/>
              </a:rPr>
              <a:t>kertek </a:t>
            </a:r>
            <a:r>
              <a:rPr sz="1100" b="1" i="1" spc="5" dirty="0">
                <a:solidFill>
                  <a:srgbClr val="4F6128"/>
                </a:solidFill>
                <a:latin typeface="Calibri"/>
                <a:cs typeface="Calibri"/>
              </a:rPr>
              <a:t>és </a:t>
            </a:r>
            <a:r>
              <a:rPr sz="1100" b="1" i="1" spc="10" dirty="0">
                <a:solidFill>
                  <a:srgbClr val="4F6128"/>
                </a:solidFill>
                <a:latin typeface="Calibri"/>
                <a:cs typeface="Calibri"/>
              </a:rPr>
              <a:t>a </a:t>
            </a:r>
            <a:r>
              <a:rPr sz="1100" b="1" i="1" spc="5" dirty="0">
                <a:solidFill>
                  <a:srgbClr val="4F6128"/>
                </a:solidFill>
                <a:latin typeface="Calibri"/>
                <a:cs typeface="Calibri"/>
              </a:rPr>
              <a:t>többi városi </a:t>
            </a:r>
            <a:r>
              <a:rPr sz="1100" b="1" i="1" dirty="0">
                <a:solidFill>
                  <a:srgbClr val="4F6128"/>
                </a:solidFill>
                <a:latin typeface="Calibri"/>
                <a:cs typeface="Calibri"/>
              </a:rPr>
              <a:t>zöld területeken </a:t>
            </a:r>
            <a:r>
              <a:rPr sz="1100" b="1" i="1" spc="10" dirty="0">
                <a:solidFill>
                  <a:srgbClr val="4F6128"/>
                </a:solidFill>
                <a:latin typeface="Calibri"/>
                <a:cs typeface="Calibri"/>
              </a:rPr>
              <a:t>a beporzók </a:t>
            </a:r>
            <a:r>
              <a:rPr sz="1100" b="1" i="1" dirty="0">
                <a:solidFill>
                  <a:srgbClr val="4F6128"/>
                </a:solidFill>
                <a:latin typeface="Calibri"/>
                <a:cs typeface="Calibri"/>
              </a:rPr>
              <a:t>jelenlétét </a:t>
            </a:r>
            <a:r>
              <a:rPr sz="1100" b="1" i="1" spc="5" dirty="0">
                <a:solidFill>
                  <a:srgbClr val="4F6128"/>
                </a:solidFill>
                <a:latin typeface="Calibri"/>
                <a:cs typeface="Calibri"/>
              </a:rPr>
              <a:t>számos </a:t>
            </a:r>
            <a:r>
              <a:rPr sz="1100" b="1" i="1" dirty="0">
                <a:solidFill>
                  <a:srgbClr val="4F6128"/>
                </a:solidFill>
                <a:latin typeface="Calibri"/>
                <a:cs typeface="Calibri"/>
              </a:rPr>
              <a:t>tényező</a:t>
            </a:r>
            <a:r>
              <a:rPr sz="1100" b="1" i="1" spc="40" dirty="0">
                <a:solidFill>
                  <a:srgbClr val="4F6128"/>
                </a:solidFill>
                <a:latin typeface="Calibri"/>
                <a:cs typeface="Calibri"/>
              </a:rPr>
              <a:t> </a:t>
            </a:r>
            <a:r>
              <a:rPr sz="1100" b="1" i="1" spc="5" dirty="0">
                <a:solidFill>
                  <a:srgbClr val="4F6128"/>
                </a:solidFill>
                <a:latin typeface="Calibri"/>
                <a:cs typeface="Calibri"/>
              </a:rPr>
              <a:t>befolyásolhatja:</a:t>
            </a:r>
            <a:endParaRPr sz="1100">
              <a:solidFill>
                <a:prstClr val="black"/>
              </a:solidFill>
              <a:latin typeface="Calibri"/>
              <a:cs typeface="Calibri"/>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églalap 11">
            <a:extLst>
              <a:ext uri="{FF2B5EF4-FFF2-40B4-BE49-F238E27FC236}">
                <a16:creationId xmlns:a16="http://schemas.microsoft.com/office/drawing/2014/main" id="{2A0D9303-50BE-4A2C-8D38-6DC1D6E4E005}"/>
              </a:ext>
            </a:extLst>
          </p:cNvPr>
          <p:cNvSpPr/>
          <p:nvPr/>
        </p:nvSpPr>
        <p:spPr>
          <a:xfrm>
            <a:off x="427981" y="2628306"/>
            <a:ext cx="14219310" cy="15958944"/>
          </a:xfrm>
          <a:prstGeom prst="rect">
            <a:avLst/>
          </a:prstGeom>
          <a:solidFill>
            <a:srgbClr val="AECB54">
              <a:alpha val="6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14747"/>
            <a:endParaRPr lang="hu-HU" sz="845" dirty="0">
              <a:solidFill>
                <a:prstClr val="white"/>
              </a:solidFill>
              <a:latin typeface="Calibri" panose="020F0502020204030204"/>
            </a:endParaRPr>
          </a:p>
        </p:txBody>
      </p:sp>
      <p:sp>
        <p:nvSpPr>
          <p:cNvPr id="5" name="Téglalap 4"/>
          <p:cNvSpPr/>
          <p:nvPr/>
        </p:nvSpPr>
        <p:spPr>
          <a:xfrm>
            <a:off x="1108809" y="6747329"/>
            <a:ext cx="5471295" cy="211630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14747"/>
            <a:endParaRPr lang="hu-HU" sz="845">
              <a:solidFill>
                <a:prstClr val="white"/>
              </a:solidFill>
              <a:latin typeface="Calibri" panose="020F0502020204030204"/>
            </a:endParaRPr>
          </a:p>
        </p:txBody>
      </p:sp>
      <p:pic>
        <p:nvPicPr>
          <p:cNvPr id="52" name="Kép 51"/>
          <p:cNvPicPr>
            <a:picLocks noChangeAspect="1"/>
          </p:cNvPicPr>
          <p:nvPr/>
        </p:nvPicPr>
        <p:blipFill>
          <a:blip r:embed="rId2"/>
          <a:stretch>
            <a:fillRect/>
          </a:stretch>
        </p:blipFill>
        <p:spPr>
          <a:xfrm>
            <a:off x="486806" y="513617"/>
            <a:ext cx="2352249" cy="1369840"/>
          </a:xfrm>
          <a:prstGeom prst="rect">
            <a:avLst/>
          </a:prstGeom>
        </p:spPr>
      </p:pic>
      <p:sp>
        <p:nvSpPr>
          <p:cNvPr id="49" name="Téglalap 48"/>
          <p:cNvSpPr/>
          <p:nvPr/>
        </p:nvSpPr>
        <p:spPr>
          <a:xfrm>
            <a:off x="7801129" y="9509630"/>
            <a:ext cx="6190551" cy="324381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14747"/>
            <a:endParaRPr lang="hu-HU" sz="845">
              <a:solidFill>
                <a:prstClr val="white"/>
              </a:solidFill>
              <a:latin typeface="Calibri" panose="020F0502020204030204"/>
            </a:endParaRPr>
          </a:p>
        </p:txBody>
      </p:sp>
      <p:pic>
        <p:nvPicPr>
          <p:cNvPr id="4" name="Kép 3">
            <a:extLst>
              <a:ext uri="{FF2B5EF4-FFF2-40B4-BE49-F238E27FC236}">
                <a16:creationId xmlns:a16="http://schemas.microsoft.com/office/drawing/2014/main" id="{22A57ED3-B879-4D65-9EB0-A5F15F68E97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037106" y="226770"/>
            <a:ext cx="2592681" cy="1943410"/>
          </a:xfrm>
          <a:prstGeom prst="rect">
            <a:avLst/>
          </a:prstGeom>
        </p:spPr>
      </p:pic>
      <p:sp>
        <p:nvSpPr>
          <p:cNvPr id="2" name="Cím 1"/>
          <p:cNvSpPr>
            <a:spLocks noGrp="1"/>
          </p:cNvSpPr>
          <p:nvPr>
            <p:ph type="ctrTitle"/>
          </p:nvPr>
        </p:nvSpPr>
        <p:spPr>
          <a:xfrm>
            <a:off x="2145163" y="441509"/>
            <a:ext cx="10792009" cy="1139528"/>
          </a:xfrm>
        </p:spPr>
        <p:txBody>
          <a:bodyPr>
            <a:normAutofit fontScale="90000"/>
          </a:bodyPr>
          <a:lstStyle/>
          <a:p>
            <a:r>
              <a:rPr lang="hu-HU" sz="3382" dirty="0">
                <a:latin typeface="Arial" panose="020B0604020202020204" pitchFamily="34" charset="0"/>
                <a:cs typeface="Arial" panose="020B0604020202020204" pitchFamily="34" charset="0"/>
              </a:rPr>
              <a:t>A Természetvédelmi Gyepstratégiai Terv kidolgozása  szakpolitikai eszközökkel </a:t>
            </a:r>
            <a:r>
              <a:rPr lang="hu-HU" sz="3382" dirty="0" err="1">
                <a:latin typeface="Arial" panose="020B0604020202020204" pitchFamily="34" charset="0"/>
                <a:cs typeface="Arial" panose="020B0604020202020204" pitchFamily="34" charset="0"/>
              </a:rPr>
              <a:t>gyepeink</a:t>
            </a:r>
            <a:r>
              <a:rPr lang="hu-HU" sz="3382" dirty="0">
                <a:latin typeface="Arial" panose="020B0604020202020204" pitchFamily="34" charset="0"/>
                <a:cs typeface="Arial" panose="020B0604020202020204" pitchFamily="34" charset="0"/>
              </a:rPr>
              <a:t> megőrzése</a:t>
            </a:r>
            <a:br>
              <a:rPr lang="hu-HU" sz="3382" dirty="0">
                <a:latin typeface="Arial" panose="020B0604020202020204" pitchFamily="34" charset="0"/>
                <a:cs typeface="Arial" panose="020B0604020202020204" pitchFamily="34" charset="0"/>
              </a:rPr>
            </a:br>
            <a:r>
              <a:rPr lang="hu-HU" sz="3382" dirty="0">
                <a:latin typeface="Arial" panose="020B0604020202020204" pitchFamily="34" charset="0"/>
                <a:cs typeface="Arial" panose="020B0604020202020204" pitchFamily="34" charset="0"/>
              </a:rPr>
              <a:t> érdekében</a:t>
            </a:r>
          </a:p>
        </p:txBody>
      </p:sp>
      <p:pic>
        <p:nvPicPr>
          <p:cNvPr id="13" name="Ábra 6">
            <a:extLst>
              <a:ext uri="{FF2B5EF4-FFF2-40B4-BE49-F238E27FC236}">
                <a16:creationId xmlns:a16="http://schemas.microsoft.com/office/drawing/2014/main" id="{A23CF019-E7C3-455D-9E09-3F54C1D6438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41293" y="2616376"/>
            <a:ext cx="15186749" cy="178668"/>
          </a:xfrm>
          <a:prstGeom prst="rect">
            <a:avLst/>
          </a:prstGeom>
        </p:spPr>
      </p:pic>
      <p:pic>
        <p:nvPicPr>
          <p:cNvPr id="14" name="Ábra 9">
            <a:extLst>
              <a:ext uri="{FF2B5EF4-FFF2-40B4-BE49-F238E27FC236}">
                <a16:creationId xmlns:a16="http://schemas.microsoft.com/office/drawing/2014/main" id="{AE86CED3-6A48-425C-A16E-79C72B2F961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41292" y="18398718"/>
            <a:ext cx="14816922" cy="174317"/>
          </a:xfrm>
          <a:prstGeom prst="rect">
            <a:avLst/>
          </a:prstGeom>
        </p:spPr>
      </p:pic>
      <p:pic>
        <p:nvPicPr>
          <p:cNvPr id="15" name="Kép 14">
            <a:extLst>
              <a:ext uri="{FF2B5EF4-FFF2-40B4-BE49-F238E27FC236}">
                <a16:creationId xmlns:a16="http://schemas.microsoft.com/office/drawing/2014/main" id="{3DF9D109-9821-4C28-8564-9D9E2D891B2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45615" y="18575321"/>
            <a:ext cx="13707604" cy="1528780"/>
          </a:xfrm>
          <a:prstGeom prst="rect">
            <a:avLst/>
          </a:prstGeom>
        </p:spPr>
      </p:pic>
      <p:sp>
        <p:nvSpPr>
          <p:cNvPr id="17" name="Szövegdoboz 16"/>
          <p:cNvSpPr txBox="1"/>
          <p:nvPr/>
        </p:nvSpPr>
        <p:spPr>
          <a:xfrm>
            <a:off x="4978212" y="1683014"/>
            <a:ext cx="5225918" cy="439351"/>
          </a:xfrm>
          <a:prstGeom prst="rect">
            <a:avLst/>
          </a:prstGeom>
          <a:noFill/>
        </p:spPr>
        <p:txBody>
          <a:bodyPr wrap="none" rtlCol="0">
            <a:spAutoFit/>
          </a:bodyPr>
          <a:lstStyle/>
          <a:p>
            <a:pPr defTabSz="214747"/>
            <a:r>
              <a:rPr lang="hu-HU" sz="2255" dirty="0">
                <a:solidFill>
                  <a:prstClr val="black"/>
                </a:solidFill>
                <a:latin typeface="Calibri" panose="020F0502020204030204"/>
              </a:rPr>
              <a:t>Zsembery Zita, Kemencei Zita, Danyik Tibor</a:t>
            </a:r>
          </a:p>
        </p:txBody>
      </p:sp>
      <p:sp>
        <p:nvSpPr>
          <p:cNvPr id="19" name="Téglalap 18"/>
          <p:cNvSpPr/>
          <p:nvPr/>
        </p:nvSpPr>
        <p:spPr>
          <a:xfrm>
            <a:off x="5117762" y="2081503"/>
            <a:ext cx="4855465" cy="439351"/>
          </a:xfrm>
          <a:prstGeom prst="rect">
            <a:avLst/>
          </a:prstGeom>
        </p:spPr>
        <p:txBody>
          <a:bodyPr wrap="square">
            <a:spAutoFit/>
          </a:bodyPr>
          <a:lstStyle/>
          <a:p>
            <a:pPr algn="ctr" defTabSz="214747"/>
            <a:r>
              <a:rPr lang="hu-HU" sz="2255" dirty="0">
                <a:solidFill>
                  <a:prstClr val="black"/>
                </a:solidFill>
                <a:latin typeface="Calibri" panose="020F0502020204030204"/>
              </a:rPr>
              <a:t>Herman Ottó Intézet Nonprofit Kft.</a:t>
            </a:r>
          </a:p>
        </p:txBody>
      </p:sp>
      <p:sp>
        <p:nvSpPr>
          <p:cNvPr id="20" name="Szövegdoboz 19"/>
          <p:cNvSpPr txBox="1"/>
          <p:nvPr/>
        </p:nvSpPr>
        <p:spPr>
          <a:xfrm>
            <a:off x="1121388" y="3265100"/>
            <a:ext cx="12845374" cy="1523366"/>
          </a:xfrm>
          <a:prstGeom prst="rect">
            <a:avLst/>
          </a:prstGeom>
          <a:noFill/>
        </p:spPr>
        <p:txBody>
          <a:bodyPr wrap="square" rtlCol="0">
            <a:spAutoFit/>
          </a:bodyPr>
          <a:lstStyle/>
          <a:p>
            <a:pPr algn="just" defTabSz="214747"/>
            <a:r>
              <a:rPr lang="hu-HU" sz="1691" dirty="0">
                <a:solidFill>
                  <a:prstClr val="black"/>
                </a:solidFill>
                <a:latin typeface="Calibri" panose="020F0502020204030204"/>
              </a:rPr>
              <a:t>Európában az emberi behatásra kialakult természetközeli füves területek igen jelentős értéket képviselnek, egyben az Unió legveszélyezettebb élőhelyei közé tartoznak. Európa mezőgazdasági területeinek mintegy egyharmadát borítják, és rendkívül változatosak mind kezelésük, mind biológiai sokféleségük szempontjából. Visszaszorulásuknak, illetve minőségvesztésüknek számos oka van: más földhasználati módok előtérbe kerülése, az intenzív gyepgazdálkodás bevezetése és térhódítása, a települések és infrastruktúrák fejlesztése, valamint a gyepek </a:t>
            </a:r>
            <a:r>
              <a:rPr lang="hu-HU" sz="1691" dirty="0" err="1">
                <a:solidFill>
                  <a:prstClr val="black"/>
                </a:solidFill>
                <a:latin typeface="Calibri" panose="020F0502020204030204"/>
              </a:rPr>
              <a:t>fragmentálódása</a:t>
            </a:r>
            <a:r>
              <a:rPr lang="hu-HU" sz="1691" dirty="0">
                <a:solidFill>
                  <a:prstClr val="black"/>
                </a:solidFill>
                <a:latin typeface="Calibri" panose="020F0502020204030204"/>
              </a:rPr>
              <a:t>, a legelő állatok létszámának visszaszorulása és a területek felhagyása.</a:t>
            </a:r>
          </a:p>
          <a:p>
            <a:pPr defTabSz="214747"/>
            <a:endParaRPr lang="hu-HU" sz="845" dirty="0">
              <a:solidFill>
                <a:prstClr val="black"/>
              </a:solidFill>
              <a:latin typeface="Calibri" panose="020F0502020204030204"/>
            </a:endParaRPr>
          </a:p>
        </p:txBody>
      </p:sp>
      <p:sp>
        <p:nvSpPr>
          <p:cNvPr id="21" name="Szövegdoboz 20"/>
          <p:cNvSpPr txBox="1"/>
          <p:nvPr/>
        </p:nvSpPr>
        <p:spPr>
          <a:xfrm>
            <a:off x="1122031" y="4735952"/>
            <a:ext cx="7477553" cy="1783565"/>
          </a:xfrm>
          <a:prstGeom prst="rect">
            <a:avLst/>
          </a:prstGeom>
          <a:noFill/>
        </p:spPr>
        <p:txBody>
          <a:bodyPr wrap="square" rtlCol="0">
            <a:spAutoFit/>
          </a:bodyPr>
          <a:lstStyle/>
          <a:p>
            <a:pPr algn="just" defTabSz="214747"/>
            <a:r>
              <a:rPr lang="hu-HU" sz="1691" dirty="0">
                <a:solidFill>
                  <a:prstClr val="black"/>
                </a:solidFill>
                <a:latin typeface="Calibri" panose="020F0502020204030204"/>
              </a:rPr>
              <a:t>Hazánkban hasonló tendenciák figyelhetők meg. Az elmúlt 20–25 évben tapasztalható a legelő állatállomány drasztikus csökkenése, továbbá az EU csatlakozás során bevezetett egyszerűsített területalapú támogatások kedvezőtlen hatására jelentősen lecsökkent a gyepterületek kiterjedése. A KSH adatai szerint ez az érték 2019-re 790 ezer hektár körül alakult, amelynek mintegy 60%-a </a:t>
            </a:r>
            <a:r>
              <a:rPr lang="hu-HU" sz="1691" dirty="0" err="1">
                <a:solidFill>
                  <a:prstClr val="black"/>
                </a:solidFill>
                <a:latin typeface="Calibri" panose="020F0502020204030204"/>
              </a:rPr>
              <a:t>a</a:t>
            </a:r>
            <a:r>
              <a:rPr lang="hu-HU" sz="1691" dirty="0">
                <a:solidFill>
                  <a:prstClr val="black"/>
                </a:solidFill>
                <a:latin typeface="Calibri" panose="020F0502020204030204"/>
              </a:rPr>
              <a:t> </a:t>
            </a:r>
            <a:r>
              <a:rPr lang="hu-HU" sz="1691" dirty="0" err="1">
                <a:solidFill>
                  <a:prstClr val="black"/>
                </a:solidFill>
                <a:latin typeface="Calibri" panose="020F0502020204030204"/>
              </a:rPr>
              <a:t>Natura</a:t>
            </a:r>
            <a:r>
              <a:rPr lang="hu-HU" sz="1691" dirty="0">
                <a:solidFill>
                  <a:prstClr val="black"/>
                </a:solidFill>
                <a:latin typeface="Calibri" panose="020F0502020204030204"/>
              </a:rPr>
              <a:t> 2000 hálózatba tartozik (KSH, 2019).</a:t>
            </a:r>
          </a:p>
          <a:p>
            <a:pPr defTabSz="214747"/>
            <a:endParaRPr lang="hu-HU" sz="845" dirty="0">
              <a:solidFill>
                <a:prstClr val="black"/>
              </a:solidFill>
              <a:latin typeface="Calibri" panose="020F0502020204030204"/>
            </a:endParaRPr>
          </a:p>
        </p:txBody>
      </p:sp>
      <p:pic>
        <p:nvPicPr>
          <p:cNvPr id="24" name="Kép 2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63180" y="6793546"/>
            <a:ext cx="1805870" cy="1771473"/>
          </a:xfrm>
          <a:prstGeom prst="rect">
            <a:avLst/>
          </a:prstGeom>
        </p:spPr>
      </p:pic>
      <p:pic>
        <p:nvPicPr>
          <p:cNvPr id="25" name="Kép 2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865878" y="6793546"/>
            <a:ext cx="3642376" cy="1836005"/>
          </a:xfrm>
          <a:prstGeom prst="rect">
            <a:avLst/>
          </a:prstGeom>
        </p:spPr>
      </p:pic>
      <p:pic>
        <p:nvPicPr>
          <p:cNvPr id="29" name="Kép 2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853164" y="8682000"/>
            <a:ext cx="3032250" cy="162533"/>
          </a:xfrm>
          <a:prstGeom prst="rect">
            <a:avLst/>
          </a:prstGeom>
        </p:spPr>
      </p:pic>
      <p:sp>
        <p:nvSpPr>
          <p:cNvPr id="30" name="Szövegdoboz 29"/>
          <p:cNvSpPr txBox="1"/>
          <p:nvPr/>
        </p:nvSpPr>
        <p:spPr>
          <a:xfrm>
            <a:off x="1381231" y="8858574"/>
            <a:ext cx="5073533" cy="280205"/>
          </a:xfrm>
          <a:prstGeom prst="rect">
            <a:avLst/>
          </a:prstGeom>
          <a:noFill/>
        </p:spPr>
        <p:txBody>
          <a:bodyPr wrap="square" rtlCol="0">
            <a:spAutoFit/>
          </a:bodyPr>
          <a:lstStyle/>
          <a:p>
            <a:pPr defTabSz="214747"/>
            <a:r>
              <a:rPr lang="hu-HU" sz="1221" dirty="0">
                <a:solidFill>
                  <a:prstClr val="black"/>
                </a:solidFill>
                <a:latin typeface="Calibri" panose="020F0502020204030204"/>
              </a:rPr>
              <a:t>Az élőhelyek védettségi helyzete élőhelycsoportonként uniós szinten (2019)</a:t>
            </a:r>
          </a:p>
        </p:txBody>
      </p:sp>
      <p:sp>
        <p:nvSpPr>
          <p:cNvPr id="32" name="Szövegdoboz 31"/>
          <p:cNvSpPr txBox="1"/>
          <p:nvPr/>
        </p:nvSpPr>
        <p:spPr>
          <a:xfrm>
            <a:off x="6750142" y="6736774"/>
            <a:ext cx="7216621" cy="2694327"/>
          </a:xfrm>
          <a:prstGeom prst="rect">
            <a:avLst/>
          </a:prstGeom>
          <a:noFill/>
        </p:spPr>
        <p:txBody>
          <a:bodyPr wrap="square" rtlCol="0">
            <a:spAutoFit/>
          </a:bodyPr>
          <a:lstStyle/>
          <a:p>
            <a:pPr algn="just" defTabSz="214747"/>
            <a:r>
              <a:rPr lang="hu-HU" sz="1691" dirty="0">
                <a:solidFill>
                  <a:prstClr val="black"/>
                </a:solidFill>
                <a:latin typeface="Calibri" panose="020F0502020204030204"/>
              </a:rPr>
              <a:t>Az EU élőhelyvédelmi irányelvének (92/43/EGK irányelv) 17. cikke alapján történő országjelentések 2013–2018 közötti periódust felölelő értékelései alapján összeállított jelentés szerint a közösségi jelentőségű élőhelytípusok védettségi helyzete az előző évekhez képest nem javult. Az élőhelyek 36%-a „rossz”, 45%-a pedig „nem kielégítő” értékelést kapott. A rendkívül fajgazdag élőhelyeket magában foglaló gyepterületek is azok közé tartoznak, amelyekben a legmagasabb a „rossz helyzetű” értékelések aránya (49 %). A mezőgazdasági termelésben részt vevő, aktív kezelést igénylő gyepterületek a jelentés szerint különösen rossz helyzetben vannak (COM, 2020.).</a:t>
            </a:r>
          </a:p>
          <a:p>
            <a:pPr defTabSz="214747"/>
            <a:endParaRPr lang="hu-HU" sz="1691" dirty="0">
              <a:solidFill>
                <a:prstClr val="black"/>
              </a:solidFill>
              <a:latin typeface="Calibri" panose="020F0502020204030204"/>
            </a:endParaRPr>
          </a:p>
        </p:txBody>
      </p:sp>
      <p:sp>
        <p:nvSpPr>
          <p:cNvPr id="33" name="Szövegdoboz 32"/>
          <p:cNvSpPr txBox="1"/>
          <p:nvPr/>
        </p:nvSpPr>
        <p:spPr>
          <a:xfrm>
            <a:off x="8759495" y="19145477"/>
            <a:ext cx="4778573" cy="439351"/>
          </a:xfrm>
          <a:prstGeom prst="rect">
            <a:avLst/>
          </a:prstGeom>
          <a:noFill/>
        </p:spPr>
        <p:txBody>
          <a:bodyPr wrap="square" rtlCol="0">
            <a:spAutoFit/>
          </a:bodyPr>
          <a:lstStyle/>
          <a:p>
            <a:pPr defTabSz="214747"/>
            <a:r>
              <a:rPr lang="hu-HU" sz="2255" b="1" dirty="0">
                <a:solidFill>
                  <a:prstClr val="black"/>
                </a:solidFill>
                <a:latin typeface="Calibri" panose="020F0502020204030204"/>
              </a:rPr>
              <a:t>https://www.grasslandlifeip.hu/</a:t>
            </a:r>
          </a:p>
        </p:txBody>
      </p:sp>
      <p:sp>
        <p:nvSpPr>
          <p:cNvPr id="34" name="Szövegdoboz 33"/>
          <p:cNvSpPr txBox="1"/>
          <p:nvPr/>
        </p:nvSpPr>
        <p:spPr>
          <a:xfrm>
            <a:off x="1112157" y="2885649"/>
            <a:ext cx="1189966" cy="410433"/>
          </a:xfrm>
          <a:prstGeom prst="rect">
            <a:avLst/>
          </a:prstGeom>
          <a:noFill/>
        </p:spPr>
        <p:txBody>
          <a:bodyPr wrap="square" rtlCol="0">
            <a:spAutoFit/>
          </a:bodyPr>
          <a:lstStyle/>
          <a:p>
            <a:pPr defTabSz="214747"/>
            <a:r>
              <a:rPr lang="hu-HU" sz="2067" b="1" dirty="0">
                <a:solidFill>
                  <a:prstClr val="black"/>
                </a:solidFill>
                <a:latin typeface="Calibri" panose="020F0502020204030204"/>
              </a:rPr>
              <a:t>Háttér</a:t>
            </a:r>
          </a:p>
        </p:txBody>
      </p:sp>
      <p:sp>
        <p:nvSpPr>
          <p:cNvPr id="35" name="Szövegdoboz 34"/>
          <p:cNvSpPr txBox="1"/>
          <p:nvPr/>
        </p:nvSpPr>
        <p:spPr>
          <a:xfrm>
            <a:off x="1112039" y="9186871"/>
            <a:ext cx="9292724" cy="410433"/>
          </a:xfrm>
          <a:prstGeom prst="rect">
            <a:avLst/>
          </a:prstGeom>
          <a:noFill/>
        </p:spPr>
        <p:txBody>
          <a:bodyPr wrap="square" rtlCol="0">
            <a:spAutoFit/>
          </a:bodyPr>
          <a:lstStyle/>
          <a:p>
            <a:pPr defTabSz="214747"/>
            <a:r>
              <a:rPr lang="hu-HU" sz="2067" b="1" dirty="0">
                <a:solidFill>
                  <a:prstClr val="black"/>
                </a:solidFill>
                <a:latin typeface="Calibri" panose="020F0502020204030204"/>
              </a:rPr>
              <a:t>A Gyepstratégiai Terv kidolgozásának fő lépései</a:t>
            </a:r>
          </a:p>
        </p:txBody>
      </p:sp>
      <p:sp>
        <p:nvSpPr>
          <p:cNvPr id="36" name="Szövegdoboz 35"/>
          <p:cNvSpPr txBox="1"/>
          <p:nvPr/>
        </p:nvSpPr>
        <p:spPr>
          <a:xfrm>
            <a:off x="1108857" y="13119935"/>
            <a:ext cx="9292724" cy="410433"/>
          </a:xfrm>
          <a:prstGeom prst="rect">
            <a:avLst/>
          </a:prstGeom>
          <a:noFill/>
        </p:spPr>
        <p:txBody>
          <a:bodyPr wrap="square" rtlCol="0">
            <a:spAutoFit/>
          </a:bodyPr>
          <a:lstStyle/>
          <a:p>
            <a:pPr defTabSz="214747"/>
            <a:r>
              <a:rPr lang="hu-HU" sz="2067" b="1" dirty="0">
                <a:solidFill>
                  <a:prstClr val="black"/>
                </a:solidFill>
                <a:latin typeface="Calibri" panose="020F0502020204030204"/>
              </a:rPr>
              <a:t>A Gyepstratégiai Tervvel kapcsolatos jövőbeli feladatok</a:t>
            </a:r>
          </a:p>
        </p:txBody>
      </p:sp>
      <p:sp>
        <p:nvSpPr>
          <p:cNvPr id="37" name="Szövegdoboz 36"/>
          <p:cNvSpPr txBox="1"/>
          <p:nvPr/>
        </p:nvSpPr>
        <p:spPr>
          <a:xfrm>
            <a:off x="12439434" y="9730043"/>
            <a:ext cx="1443024" cy="265778"/>
          </a:xfrm>
          <a:prstGeom prst="rect">
            <a:avLst/>
          </a:prstGeom>
          <a:solidFill>
            <a:schemeClr val="accent2">
              <a:lumMod val="20000"/>
              <a:lumOff val="80000"/>
            </a:schemeClr>
          </a:solidFill>
        </p:spPr>
        <p:txBody>
          <a:bodyPr wrap="none" rtlCol="0">
            <a:spAutoFit/>
          </a:bodyPr>
          <a:lstStyle/>
          <a:p>
            <a:pPr defTabSz="214747"/>
            <a:r>
              <a:rPr lang="hu-HU" sz="1127" b="1" dirty="0">
                <a:solidFill>
                  <a:prstClr val="black"/>
                </a:solidFill>
                <a:latin typeface="Calibri" panose="020F0502020204030204"/>
              </a:rPr>
              <a:t>Ágazati egyeztetések</a:t>
            </a:r>
          </a:p>
        </p:txBody>
      </p:sp>
      <p:sp>
        <p:nvSpPr>
          <p:cNvPr id="38" name="Szövegdoboz 37"/>
          <p:cNvSpPr txBox="1"/>
          <p:nvPr/>
        </p:nvSpPr>
        <p:spPr>
          <a:xfrm flipH="1">
            <a:off x="10199676" y="10306803"/>
            <a:ext cx="1921527" cy="930639"/>
          </a:xfrm>
          <a:prstGeom prst="rect">
            <a:avLst/>
          </a:prstGeom>
          <a:solidFill>
            <a:srgbClr val="92D050"/>
          </a:solidFill>
          <a:ln>
            <a:solidFill>
              <a:schemeClr val="tx1"/>
            </a:solidFill>
          </a:ln>
        </p:spPr>
        <p:txBody>
          <a:bodyPr wrap="square" rtlCol="0">
            <a:spAutoFit/>
          </a:bodyPr>
          <a:lstStyle/>
          <a:p>
            <a:pPr algn="ctr" defTabSz="214747"/>
            <a:r>
              <a:rPr lang="hu-HU" sz="1315" b="1" dirty="0">
                <a:solidFill>
                  <a:prstClr val="black"/>
                </a:solidFill>
                <a:latin typeface="Calibri" panose="020F0502020204030204"/>
              </a:rPr>
              <a:t>Gyepstratégiai terv dokumentum</a:t>
            </a:r>
          </a:p>
          <a:p>
            <a:pPr algn="ctr" defTabSz="214747"/>
            <a:r>
              <a:rPr lang="hu-HU" sz="939" dirty="0">
                <a:solidFill>
                  <a:prstClr val="black"/>
                </a:solidFill>
                <a:latin typeface="Calibri" panose="020F0502020204030204"/>
              </a:rPr>
              <a:t>Természetvédelmi szempontú gyepstratégiai terv </a:t>
            </a:r>
          </a:p>
          <a:p>
            <a:pPr algn="ctr" defTabSz="214747"/>
            <a:r>
              <a:rPr lang="hu-HU" sz="939" dirty="0">
                <a:solidFill>
                  <a:prstClr val="black"/>
                </a:solidFill>
                <a:latin typeface="Calibri" panose="020F0502020204030204"/>
              </a:rPr>
              <a:t>- </a:t>
            </a:r>
            <a:r>
              <a:rPr lang="hu-HU" sz="939" b="1" dirty="0">
                <a:solidFill>
                  <a:prstClr val="black"/>
                </a:solidFill>
                <a:latin typeface="Calibri" panose="020F0502020204030204"/>
              </a:rPr>
              <a:t>ágazati bevonással</a:t>
            </a:r>
          </a:p>
        </p:txBody>
      </p:sp>
      <p:sp>
        <p:nvSpPr>
          <p:cNvPr id="39" name="Szövegdoboz 38"/>
          <p:cNvSpPr txBox="1"/>
          <p:nvPr/>
        </p:nvSpPr>
        <p:spPr>
          <a:xfrm>
            <a:off x="8006713" y="9918650"/>
            <a:ext cx="1844296" cy="1378583"/>
          </a:xfrm>
          <a:prstGeom prst="rect">
            <a:avLst/>
          </a:prstGeom>
          <a:noFill/>
        </p:spPr>
        <p:txBody>
          <a:bodyPr wrap="square" rtlCol="0">
            <a:spAutoFit/>
          </a:bodyPr>
          <a:lstStyle/>
          <a:p>
            <a:pPr marL="134217" indent="-134217" defTabSz="214747">
              <a:buFont typeface="Arial" panose="020B0604020202020204" pitchFamily="34" charset="0"/>
              <a:buChar char="•"/>
            </a:pPr>
            <a:r>
              <a:rPr lang="hu-HU" sz="939" dirty="0">
                <a:solidFill>
                  <a:prstClr val="black"/>
                </a:solidFill>
                <a:latin typeface="Calibri" panose="020F0502020204030204"/>
              </a:rPr>
              <a:t>Jó gyakorlatok összegyűjtése</a:t>
            </a:r>
          </a:p>
          <a:p>
            <a:pPr marL="134217" indent="-134217" defTabSz="214747">
              <a:buFont typeface="Arial" panose="020B0604020202020204" pitchFamily="34" charset="0"/>
              <a:buChar char="•"/>
            </a:pPr>
            <a:r>
              <a:rPr lang="hu-HU" sz="939" dirty="0">
                <a:solidFill>
                  <a:prstClr val="black"/>
                </a:solidFill>
                <a:latin typeface="Calibri" panose="020F0502020204030204"/>
              </a:rPr>
              <a:t>KAP helyzetelemzés </a:t>
            </a:r>
          </a:p>
          <a:p>
            <a:pPr marL="134217" indent="-134217" defTabSz="214747">
              <a:buFont typeface="Arial" panose="020B0604020202020204" pitchFamily="34" charset="0"/>
              <a:buChar char="•"/>
            </a:pPr>
            <a:r>
              <a:rPr lang="hu-HU" sz="939" dirty="0">
                <a:solidFill>
                  <a:prstClr val="black"/>
                </a:solidFill>
                <a:latin typeface="Calibri" panose="020F0502020204030204"/>
              </a:rPr>
              <a:t>Gyepadatbázis</a:t>
            </a:r>
          </a:p>
          <a:p>
            <a:pPr marL="134217" indent="-134217" defTabSz="214747">
              <a:buFont typeface="Arial" panose="020B0604020202020204" pitchFamily="34" charset="0"/>
              <a:buChar char="•"/>
            </a:pPr>
            <a:r>
              <a:rPr lang="hu-HU" sz="939" dirty="0">
                <a:solidFill>
                  <a:prstClr val="black"/>
                </a:solidFill>
                <a:latin typeface="Calibri" panose="020F0502020204030204"/>
              </a:rPr>
              <a:t>Közösségi jelentőségű élőhelyek és fajok természetvédelmi értékelése</a:t>
            </a:r>
          </a:p>
          <a:p>
            <a:pPr marL="134217" indent="-134217" defTabSz="214747">
              <a:buFont typeface="Arial" panose="020B0604020202020204" pitchFamily="34" charset="0"/>
              <a:buChar char="•"/>
            </a:pPr>
            <a:r>
              <a:rPr lang="hu-HU" sz="939" dirty="0">
                <a:solidFill>
                  <a:prstClr val="black"/>
                </a:solidFill>
                <a:latin typeface="Calibri" panose="020F0502020204030204"/>
              </a:rPr>
              <a:t>Klímaszcenáriók értékelése</a:t>
            </a:r>
          </a:p>
          <a:p>
            <a:pPr marL="134217" indent="-134217" defTabSz="214747">
              <a:buFont typeface="Arial" panose="020B0604020202020204" pitchFamily="34" charset="0"/>
              <a:buChar char="•"/>
            </a:pPr>
            <a:r>
              <a:rPr lang="hu-HU" sz="939" dirty="0">
                <a:solidFill>
                  <a:prstClr val="black"/>
                </a:solidFill>
                <a:latin typeface="Calibri" panose="020F0502020204030204"/>
              </a:rPr>
              <a:t>Társadalmi-gazdasági értékelés</a:t>
            </a:r>
          </a:p>
          <a:p>
            <a:pPr defTabSz="214747"/>
            <a:endParaRPr lang="hu-HU" sz="845" dirty="0">
              <a:solidFill>
                <a:prstClr val="black"/>
              </a:solidFill>
              <a:latin typeface="Calibri" panose="020F0502020204030204"/>
            </a:endParaRPr>
          </a:p>
        </p:txBody>
      </p:sp>
      <p:sp>
        <p:nvSpPr>
          <p:cNvPr id="40" name="Szövegdoboz 39"/>
          <p:cNvSpPr txBox="1"/>
          <p:nvPr/>
        </p:nvSpPr>
        <p:spPr>
          <a:xfrm>
            <a:off x="8006713" y="11568081"/>
            <a:ext cx="1834798" cy="1234056"/>
          </a:xfrm>
          <a:prstGeom prst="rect">
            <a:avLst/>
          </a:prstGeom>
          <a:noFill/>
        </p:spPr>
        <p:txBody>
          <a:bodyPr wrap="none" rtlCol="0">
            <a:spAutoFit/>
          </a:bodyPr>
          <a:lstStyle/>
          <a:p>
            <a:pPr defTabSz="214747"/>
            <a:r>
              <a:rPr lang="hu-HU" sz="939" dirty="0">
                <a:solidFill>
                  <a:prstClr val="black"/>
                </a:solidFill>
                <a:latin typeface="Calibri" panose="020F0502020204030204"/>
              </a:rPr>
              <a:t>Szerepe: tanácsadó testület</a:t>
            </a:r>
          </a:p>
          <a:p>
            <a:pPr defTabSz="214747"/>
            <a:r>
              <a:rPr lang="hu-HU" sz="939" dirty="0">
                <a:solidFill>
                  <a:prstClr val="black"/>
                </a:solidFill>
                <a:latin typeface="Calibri" panose="020F0502020204030204"/>
              </a:rPr>
              <a:t>Összetétele:</a:t>
            </a:r>
          </a:p>
          <a:p>
            <a:pPr marL="134217" indent="-134217" defTabSz="214747">
              <a:buFont typeface="Arial" panose="020B0604020202020204" pitchFamily="34" charset="0"/>
              <a:buChar char="•"/>
            </a:pPr>
            <a:r>
              <a:rPr lang="hu-HU" sz="939" dirty="0">
                <a:solidFill>
                  <a:prstClr val="black"/>
                </a:solidFill>
                <a:latin typeface="Calibri" panose="020F0502020204030204"/>
              </a:rPr>
              <a:t>Botanikusok</a:t>
            </a:r>
          </a:p>
          <a:p>
            <a:pPr marL="134217" indent="-134217" defTabSz="214747">
              <a:buFont typeface="Arial" panose="020B0604020202020204" pitchFamily="34" charset="0"/>
              <a:buChar char="•"/>
            </a:pPr>
            <a:r>
              <a:rPr lang="hu-HU" sz="939" dirty="0">
                <a:solidFill>
                  <a:prstClr val="black"/>
                </a:solidFill>
                <a:latin typeface="Calibri" panose="020F0502020204030204"/>
              </a:rPr>
              <a:t>NPI terepi szakértők</a:t>
            </a:r>
          </a:p>
          <a:p>
            <a:pPr marL="134217" indent="-134217" defTabSz="214747">
              <a:buFont typeface="Arial" panose="020B0604020202020204" pitchFamily="34" charset="0"/>
              <a:buChar char="•"/>
            </a:pPr>
            <a:r>
              <a:rPr lang="hu-HU" sz="939" dirty="0">
                <a:solidFill>
                  <a:prstClr val="black"/>
                </a:solidFill>
                <a:latin typeface="Calibri" panose="020F0502020204030204"/>
              </a:rPr>
              <a:t>KAP szakértők</a:t>
            </a:r>
          </a:p>
          <a:p>
            <a:pPr marL="134217" indent="-134217" defTabSz="214747">
              <a:buFont typeface="Arial" panose="020B0604020202020204" pitchFamily="34" charset="0"/>
              <a:buChar char="•"/>
            </a:pPr>
            <a:r>
              <a:rPr lang="hu-HU" sz="939" dirty="0">
                <a:solidFill>
                  <a:prstClr val="black"/>
                </a:solidFill>
                <a:latin typeface="Calibri" panose="020F0502020204030204"/>
              </a:rPr>
              <a:t>Államigazgatási szereplők (AM)</a:t>
            </a:r>
          </a:p>
          <a:p>
            <a:pPr marL="134217" indent="-134217" defTabSz="214747">
              <a:buFont typeface="Arial" panose="020B0604020202020204" pitchFamily="34" charset="0"/>
              <a:buChar char="•"/>
            </a:pPr>
            <a:r>
              <a:rPr lang="hu-HU" sz="939" dirty="0">
                <a:solidFill>
                  <a:prstClr val="black"/>
                </a:solidFill>
                <a:latin typeface="Calibri" panose="020F0502020204030204"/>
              </a:rPr>
              <a:t>Pásztor</a:t>
            </a:r>
          </a:p>
          <a:p>
            <a:pPr defTabSz="214747"/>
            <a:endParaRPr lang="hu-HU" sz="845" dirty="0">
              <a:solidFill>
                <a:prstClr val="black"/>
              </a:solidFill>
              <a:latin typeface="Calibri" panose="020F0502020204030204"/>
            </a:endParaRPr>
          </a:p>
        </p:txBody>
      </p:sp>
      <p:sp>
        <p:nvSpPr>
          <p:cNvPr id="41" name="Szövegdoboz 40"/>
          <p:cNvSpPr txBox="1"/>
          <p:nvPr/>
        </p:nvSpPr>
        <p:spPr>
          <a:xfrm>
            <a:off x="11604737" y="11684792"/>
            <a:ext cx="2252921" cy="988412"/>
          </a:xfrm>
          <a:prstGeom prst="rect">
            <a:avLst/>
          </a:prstGeom>
          <a:solidFill>
            <a:schemeClr val="accent6">
              <a:lumMod val="40000"/>
              <a:lumOff val="60000"/>
            </a:schemeClr>
          </a:solidFill>
          <a:ln>
            <a:solidFill>
              <a:schemeClr val="tx1"/>
            </a:solidFill>
          </a:ln>
        </p:spPr>
        <p:txBody>
          <a:bodyPr wrap="square" rtlCol="0">
            <a:spAutoFit/>
          </a:bodyPr>
          <a:lstStyle/>
          <a:p>
            <a:pPr algn="ctr" defTabSz="214747"/>
            <a:r>
              <a:rPr lang="hu-HU" sz="1127" b="1" dirty="0">
                <a:solidFill>
                  <a:prstClr val="black"/>
                </a:solidFill>
                <a:latin typeface="Calibri" panose="020F0502020204030204"/>
              </a:rPr>
              <a:t>AM Stratégiai anyagok</a:t>
            </a:r>
          </a:p>
          <a:p>
            <a:pPr marL="134217" indent="-134217" defTabSz="214747">
              <a:buFont typeface="Arial" panose="020B0604020202020204" pitchFamily="34" charset="0"/>
              <a:buChar char="•"/>
            </a:pPr>
            <a:r>
              <a:rPr lang="hu-HU" sz="939" dirty="0">
                <a:solidFill>
                  <a:prstClr val="black"/>
                </a:solidFill>
                <a:latin typeface="Calibri" panose="020F0502020204030204"/>
              </a:rPr>
              <a:t>Természetvédelmi Helyreállítási Terv</a:t>
            </a:r>
          </a:p>
          <a:p>
            <a:pPr marL="134217" indent="-134217" defTabSz="214747">
              <a:buFont typeface="Arial" panose="020B0604020202020204" pitchFamily="34" charset="0"/>
              <a:buChar char="•"/>
            </a:pPr>
            <a:r>
              <a:rPr lang="hu-HU" sz="939" dirty="0">
                <a:solidFill>
                  <a:prstClr val="black"/>
                </a:solidFill>
                <a:latin typeface="Calibri" panose="020F0502020204030204"/>
              </a:rPr>
              <a:t>Nemzeti Természetvédelmi Alapterv </a:t>
            </a:r>
          </a:p>
          <a:p>
            <a:pPr marL="134217" indent="-134217" defTabSz="214747">
              <a:buFont typeface="Arial" panose="020B0604020202020204" pitchFamily="34" charset="0"/>
              <a:buChar char="•"/>
            </a:pPr>
            <a:r>
              <a:rPr lang="hu-HU" sz="939" dirty="0" err="1">
                <a:solidFill>
                  <a:prstClr val="black"/>
                </a:solidFill>
                <a:latin typeface="Calibri" panose="020F0502020204030204"/>
              </a:rPr>
              <a:t>Biodiverzitás</a:t>
            </a:r>
            <a:r>
              <a:rPr lang="hu-HU" sz="939" dirty="0">
                <a:solidFill>
                  <a:prstClr val="black"/>
                </a:solidFill>
                <a:latin typeface="Calibri" panose="020F0502020204030204"/>
              </a:rPr>
              <a:t> stratégia</a:t>
            </a:r>
          </a:p>
          <a:p>
            <a:pPr marL="134217" indent="-134217" defTabSz="214747">
              <a:buFont typeface="Arial" panose="020B0604020202020204" pitchFamily="34" charset="0"/>
              <a:buChar char="•"/>
            </a:pPr>
            <a:r>
              <a:rPr lang="hu-HU" sz="939" dirty="0">
                <a:solidFill>
                  <a:prstClr val="black"/>
                </a:solidFill>
                <a:latin typeface="Calibri" panose="020F0502020204030204"/>
              </a:rPr>
              <a:t>PAF (</a:t>
            </a:r>
            <a:r>
              <a:rPr lang="hu-HU" sz="939" dirty="0" err="1">
                <a:solidFill>
                  <a:prstClr val="black"/>
                </a:solidFill>
                <a:latin typeface="Calibri" panose="020F0502020204030204"/>
              </a:rPr>
              <a:t>Priorizált</a:t>
            </a:r>
            <a:r>
              <a:rPr lang="hu-HU" sz="939" dirty="0">
                <a:solidFill>
                  <a:prstClr val="black"/>
                </a:solidFill>
                <a:latin typeface="Calibri" panose="020F0502020204030204"/>
              </a:rPr>
              <a:t> Intézkedési Terv)</a:t>
            </a:r>
          </a:p>
          <a:p>
            <a:pPr marL="134217" indent="-134217" defTabSz="214747">
              <a:buFont typeface="Arial" panose="020B0604020202020204" pitchFamily="34" charset="0"/>
              <a:buChar char="•"/>
            </a:pPr>
            <a:r>
              <a:rPr lang="hu-HU" sz="939" dirty="0">
                <a:solidFill>
                  <a:prstClr val="black"/>
                </a:solidFill>
                <a:latin typeface="Calibri" panose="020F0502020204030204"/>
              </a:rPr>
              <a:t>KAP tervezés</a:t>
            </a:r>
          </a:p>
        </p:txBody>
      </p:sp>
      <p:sp>
        <p:nvSpPr>
          <p:cNvPr id="42" name="Jobbra nyíl 41"/>
          <p:cNvSpPr/>
          <p:nvPr/>
        </p:nvSpPr>
        <p:spPr>
          <a:xfrm rot="1719030">
            <a:off x="9631468" y="10089341"/>
            <a:ext cx="525097" cy="208448"/>
          </a:xfrm>
          <a:prstGeom prst="right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14747"/>
            <a:endParaRPr lang="hu-HU" sz="845">
              <a:solidFill>
                <a:prstClr val="white"/>
              </a:solidFill>
              <a:latin typeface="Calibri" panose="020F0502020204030204"/>
            </a:endParaRPr>
          </a:p>
        </p:txBody>
      </p:sp>
      <p:sp>
        <p:nvSpPr>
          <p:cNvPr id="43" name="Jobbra nyíl 42"/>
          <p:cNvSpPr/>
          <p:nvPr/>
        </p:nvSpPr>
        <p:spPr>
          <a:xfrm rot="9168836">
            <a:off x="12224472" y="10112156"/>
            <a:ext cx="525097" cy="208448"/>
          </a:xfrm>
          <a:prstGeom prst="right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14747"/>
            <a:endParaRPr lang="hu-HU" sz="845">
              <a:solidFill>
                <a:prstClr val="white"/>
              </a:solidFill>
              <a:latin typeface="Calibri" panose="020F0502020204030204"/>
            </a:endParaRPr>
          </a:p>
        </p:txBody>
      </p:sp>
      <p:sp>
        <p:nvSpPr>
          <p:cNvPr id="44" name="Jobbra nyíl 43"/>
          <p:cNvSpPr/>
          <p:nvPr/>
        </p:nvSpPr>
        <p:spPr>
          <a:xfrm rot="19565597">
            <a:off x="9825762" y="11722968"/>
            <a:ext cx="525097" cy="208448"/>
          </a:xfrm>
          <a:prstGeom prst="right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14747"/>
            <a:endParaRPr lang="hu-HU" sz="845">
              <a:solidFill>
                <a:prstClr val="white"/>
              </a:solidFill>
              <a:latin typeface="Calibri" panose="020F0502020204030204"/>
            </a:endParaRPr>
          </a:p>
        </p:txBody>
      </p:sp>
      <p:sp>
        <p:nvSpPr>
          <p:cNvPr id="45" name="Jobbra nyíl 44"/>
          <p:cNvSpPr/>
          <p:nvPr/>
        </p:nvSpPr>
        <p:spPr>
          <a:xfrm rot="1609179">
            <a:off x="12134813" y="11365907"/>
            <a:ext cx="525097" cy="208448"/>
          </a:xfrm>
          <a:prstGeom prst="right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14747"/>
            <a:endParaRPr lang="hu-HU" sz="845">
              <a:solidFill>
                <a:prstClr val="white"/>
              </a:solidFill>
              <a:latin typeface="Calibri" panose="020F0502020204030204"/>
            </a:endParaRPr>
          </a:p>
        </p:txBody>
      </p:sp>
      <p:sp>
        <p:nvSpPr>
          <p:cNvPr id="46" name="Szövegdoboz 45"/>
          <p:cNvSpPr txBox="1"/>
          <p:nvPr/>
        </p:nvSpPr>
        <p:spPr>
          <a:xfrm>
            <a:off x="12433792" y="11162906"/>
            <a:ext cx="1385316" cy="352404"/>
          </a:xfrm>
          <a:prstGeom prst="rect">
            <a:avLst/>
          </a:prstGeom>
          <a:noFill/>
        </p:spPr>
        <p:txBody>
          <a:bodyPr wrap="none" rtlCol="0">
            <a:spAutoFit/>
          </a:bodyPr>
          <a:lstStyle/>
          <a:p>
            <a:pPr algn="ctr" defTabSz="214747"/>
            <a:r>
              <a:rPr lang="hu-HU" sz="845" dirty="0">
                <a:solidFill>
                  <a:prstClr val="black"/>
                </a:solidFill>
                <a:latin typeface="Calibri" panose="020F0502020204030204"/>
              </a:rPr>
              <a:t>Agrárminisztérium részéről</a:t>
            </a:r>
          </a:p>
          <a:p>
            <a:pPr algn="ctr" defTabSz="214747"/>
            <a:r>
              <a:rPr lang="hu-HU" sz="845" dirty="0">
                <a:solidFill>
                  <a:prstClr val="black"/>
                </a:solidFill>
                <a:latin typeface="Calibri" panose="020F0502020204030204"/>
              </a:rPr>
              <a:t> jóváhagyás</a:t>
            </a:r>
          </a:p>
        </p:txBody>
      </p:sp>
      <p:sp>
        <p:nvSpPr>
          <p:cNvPr id="47" name="Szövegdoboz 46"/>
          <p:cNvSpPr txBox="1"/>
          <p:nvPr/>
        </p:nvSpPr>
        <p:spPr>
          <a:xfrm>
            <a:off x="7908406" y="9730725"/>
            <a:ext cx="1818553" cy="439223"/>
          </a:xfrm>
          <a:prstGeom prst="rect">
            <a:avLst/>
          </a:prstGeom>
          <a:solidFill>
            <a:schemeClr val="accent4">
              <a:lumMod val="40000"/>
              <a:lumOff val="60000"/>
            </a:schemeClr>
          </a:solidFill>
        </p:spPr>
        <p:txBody>
          <a:bodyPr wrap="square" rtlCol="0">
            <a:spAutoFit/>
          </a:bodyPr>
          <a:lstStyle/>
          <a:p>
            <a:pPr defTabSz="214747"/>
            <a:r>
              <a:rPr lang="hu-HU" sz="1127" b="1" dirty="0">
                <a:solidFill>
                  <a:prstClr val="black"/>
                </a:solidFill>
                <a:latin typeface="Calibri" panose="020F0502020204030204"/>
              </a:rPr>
              <a:t>Szakmai háttértanulmányok</a:t>
            </a:r>
          </a:p>
        </p:txBody>
      </p:sp>
      <p:sp>
        <p:nvSpPr>
          <p:cNvPr id="48" name="Szövegdoboz 47"/>
          <p:cNvSpPr txBox="1"/>
          <p:nvPr/>
        </p:nvSpPr>
        <p:spPr>
          <a:xfrm>
            <a:off x="7908406" y="11278646"/>
            <a:ext cx="2504521" cy="265778"/>
          </a:xfrm>
          <a:prstGeom prst="rect">
            <a:avLst/>
          </a:prstGeom>
          <a:solidFill>
            <a:schemeClr val="accent1">
              <a:lumMod val="60000"/>
              <a:lumOff val="40000"/>
            </a:schemeClr>
          </a:solidFill>
        </p:spPr>
        <p:txBody>
          <a:bodyPr wrap="square" rtlCol="0">
            <a:spAutoFit/>
          </a:bodyPr>
          <a:lstStyle/>
          <a:p>
            <a:pPr defTabSz="214747"/>
            <a:r>
              <a:rPr lang="hu-HU" sz="1127" b="1" dirty="0">
                <a:solidFill>
                  <a:prstClr val="black"/>
                </a:solidFill>
                <a:latin typeface="Calibri" panose="020F0502020204030204"/>
              </a:rPr>
              <a:t>Gyepstratégiai Szakmai Munkacsoport</a:t>
            </a:r>
          </a:p>
        </p:txBody>
      </p:sp>
      <p:sp>
        <p:nvSpPr>
          <p:cNvPr id="50" name="Szövegdoboz 49"/>
          <p:cNvSpPr txBox="1"/>
          <p:nvPr/>
        </p:nvSpPr>
        <p:spPr>
          <a:xfrm>
            <a:off x="1108808" y="9600710"/>
            <a:ext cx="6424292" cy="3735125"/>
          </a:xfrm>
          <a:prstGeom prst="rect">
            <a:avLst/>
          </a:prstGeom>
          <a:noFill/>
        </p:spPr>
        <p:txBody>
          <a:bodyPr wrap="square" rtlCol="0">
            <a:spAutoFit/>
          </a:bodyPr>
          <a:lstStyle/>
          <a:p>
            <a:pPr algn="just" defTabSz="214747"/>
            <a:r>
              <a:rPr lang="hu-HU" sz="1691" dirty="0">
                <a:solidFill>
                  <a:prstClr val="black"/>
                </a:solidFill>
                <a:latin typeface="Calibri" panose="020F0502020204030204"/>
              </a:rPr>
              <a:t>A feladat megvalósításához számos háttértanulmány készül, amelyekben a természetközeli gyeptípusok természetvédelmi helyzetének vizsgálata mellett több lehetséges klímaszcenáriót, a társadalmi-gazdasági hajtóerőket, a KAP támogatási lehetőségeit egyaránt vizsgálják. Alapvető fontosságú a gyepterületek kiterjedésének, állapotának, illetve hasznosításának országos ismerete, amely kapcsán egy országos gyepadatbázis kidolgozására is készül javaslat. A munka szakmai támogatására megalakult a Gyepstratégiai Szakmai Munkacsoport, amely számos érintett szakterület szakértőiből áll, a botanikusoktól az államigazgatási szakértőig bezárólag. A munka fontos eleme az ágazatokkal történő egyeztetési folyamat megvalósítása, mivel a mezőgazdaság, a vízügy és a többi érintett ágazat egyetértése szükséges a meghatározandó intézkedések végrehajtásához. </a:t>
            </a:r>
          </a:p>
        </p:txBody>
      </p:sp>
      <p:sp>
        <p:nvSpPr>
          <p:cNvPr id="53" name="Szövegdoboz 52"/>
          <p:cNvSpPr txBox="1"/>
          <p:nvPr/>
        </p:nvSpPr>
        <p:spPr>
          <a:xfrm>
            <a:off x="1121232" y="13562063"/>
            <a:ext cx="12870448" cy="3474926"/>
          </a:xfrm>
          <a:prstGeom prst="rect">
            <a:avLst/>
          </a:prstGeom>
          <a:noFill/>
        </p:spPr>
        <p:txBody>
          <a:bodyPr wrap="square" rtlCol="0">
            <a:spAutoFit/>
          </a:bodyPr>
          <a:lstStyle/>
          <a:p>
            <a:pPr algn="just" defTabSz="214747"/>
            <a:r>
              <a:rPr lang="hu-HU" sz="1691" dirty="0">
                <a:solidFill>
                  <a:prstClr val="black"/>
                </a:solidFill>
                <a:latin typeface="Calibri" panose="020F0502020204030204"/>
              </a:rPr>
              <a:t>A dokumentumban 2050-ig tartó időtávra terveznek a szakértők. A megalapozó dokumentumok eredményeinek felhasználásával, a fő célkitűzések és cselekvési irányok meghatározása számos szempontot figyelembe vevő komplex feladat, amelyet követnie kell az intézkedések meghatározásának is. Kiemelten szükséges kezelni a klímaváltozással kapcsolatos kihívásokat, továbbá az agrárökoszisztémák állapotának változását és az ezekhez kapcsolódó ökoszisztéma-szolgáltatások mennyiségét és minőségét.</a:t>
            </a:r>
          </a:p>
          <a:p>
            <a:pPr algn="just" defTabSz="214747"/>
            <a:r>
              <a:rPr lang="hu-HU" sz="1691" dirty="0">
                <a:solidFill>
                  <a:prstClr val="black"/>
                </a:solidFill>
                <a:latin typeface="Calibri" panose="020F0502020204030204"/>
              </a:rPr>
              <a:t>Alapvető fontosságú a gazdálkodókkal történő együttműködés, mivel a természetközeli területhasználat nemcsak természetvédelmi érdek, de a gazdálkodók jövője, megélhetése is a természeti erőforrások hosszú távú fenntartható hasznosításán alapszik.</a:t>
            </a:r>
          </a:p>
          <a:p>
            <a:pPr algn="just" defTabSz="214747"/>
            <a:endParaRPr lang="hu-HU" sz="1691" dirty="0">
              <a:solidFill>
                <a:prstClr val="black"/>
              </a:solidFill>
              <a:latin typeface="Calibri" panose="020F0502020204030204"/>
            </a:endParaRPr>
          </a:p>
          <a:p>
            <a:pPr algn="just" defTabSz="214747"/>
            <a:r>
              <a:rPr lang="hu-HU" sz="1691" dirty="0">
                <a:solidFill>
                  <a:prstClr val="black"/>
                </a:solidFill>
                <a:latin typeface="Calibri" panose="020F0502020204030204"/>
              </a:rPr>
              <a:t>A Gyepstratégiai Tervnek szükséges illeszkednie az ágazat szempontjából fontos egyéb politikákhoz is, így a dokumentumot harmonizálni szükséges az EU természetvédelmi helyreállítási rendelet (EU 2024/1991 r.) alapján elkészítendő Országos Természet-helyreállítási Tervvel (</a:t>
            </a:r>
            <a:r>
              <a:rPr lang="hu-HU" sz="1691" dirty="0" err="1">
                <a:solidFill>
                  <a:prstClr val="black"/>
                </a:solidFill>
                <a:latin typeface="Calibri" panose="020F0502020204030204"/>
              </a:rPr>
              <a:t>OThT</a:t>
            </a:r>
            <a:r>
              <a:rPr lang="hu-HU" sz="1691" dirty="0">
                <a:solidFill>
                  <a:prstClr val="black"/>
                </a:solidFill>
                <a:latin typeface="Calibri" panose="020F0502020204030204"/>
              </a:rPr>
              <a:t>). Ennek fő indoka </a:t>
            </a:r>
            <a:r>
              <a:rPr lang="hu-HU" sz="845" dirty="0">
                <a:solidFill>
                  <a:prstClr val="black"/>
                </a:solidFill>
                <a:latin typeface="Calibri" panose="020F0502020204030204"/>
              </a:rPr>
              <a:t>–</a:t>
            </a:r>
            <a:r>
              <a:rPr lang="hu-HU" sz="1691" dirty="0">
                <a:solidFill>
                  <a:prstClr val="black"/>
                </a:solidFill>
                <a:latin typeface="Calibri" panose="020F0502020204030204"/>
              </a:rPr>
              <a:t> amellett hogy a Gyepstratégiai Terv előkészítéseként előálló adatok hasznos bemenetek lehetnek a tervezési feladatok megalapozásához </a:t>
            </a:r>
            <a:r>
              <a:rPr lang="hu-HU" sz="845" dirty="0">
                <a:solidFill>
                  <a:prstClr val="black"/>
                </a:solidFill>
                <a:latin typeface="Calibri" panose="020F0502020204030204"/>
              </a:rPr>
              <a:t>–</a:t>
            </a:r>
            <a:r>
              <a:rPr lang="hu-HU" sz="1691" dirty="0">
                <a:solidFill>
                  <a:prstClr val="black"/>
                </a:solidFill>
                <a:latin typeface="Calibri" panose="020F0502020204030204"/>
              </a:rPr>
              <a:t> , hogy a Gyepstratégiai Terv nem lehet hiteles szakpolitikai dokumentum, ha célkitűzései nincsenek összhangban az azzal párhuzamosan készülő </a:t>
            </a:r>
            <a:r>
              <a:rPr lang="hu-HU" sz="1691" dirty="0" err="1">
                <a:solidFill>
                  <a:prstClr val="black"/>
                </a:solidFill>
                <a:latin typeface="Calibri" panose="020F0502020204030204"/>
              </a:rPr>
              <a:t>OThT-ban</a:t>
            </a:r>
            <a:r>
              <a:rPr lang="hu-HU" sz="1691" dirty="0">
                <a:solidFill>
                  <a:prstClr val="black"/>
                </a:solidFill>
                <a:latin typeface="Calibri" panose="020F0502020204030204"/>
              </a:rPr>
              <a:t> a gyepes élőhelyek és fajok kapcsán megfogalmazott célkitűzésekkel és feladatokkal.</a:t>
            </a:r>
          </a:p>
          <a:p>
            <a:pPr defTabSz="214747"/>
            <a:endParaRPr lang="hu-HU" sz="1691" dirty="0">
              <a:solidFill>
                <a:prstClr val="black"/>
              </a:solidFill>
              <a:latin typeface="Calibri" panose="020F0502020204030204"/>
            </a:endParaRPr>
          </a:p>
        </p:txBody>
      </p:sp>
      <p:sp>
        <p:nvSpPr>
          <p:cNvPr id="51" name="Szövegdoboz 50"/>
          <p:cNvSpPr txBox="1"/>
          <p:nvPr/>
        </p:nvSpPr>
        <p:spPr>
          <a:xfrm>
            <a:off x="1140485" y="16920179"/>
            <a:ext cx="9292724" cy="410433"/>
          </a:xfrm>
          <a:prstGeom prst="rect">
            <a:avLst/>
          </a:prstGeom>
          <a:noFill/>
        </p:spPr>
        <p:txBody>
          <a:bodyPr wrap="square" rtlCol="0">
            <a:spAutoFit/>
          </a:bodyPr>
          <a:lstStyle/>
          <a:p>
            <a:pPr defTabSz="214747"/>
            <a:r>
              <a:rPr lang="hu-HU" sz="2067" b="1" dirty="0">
                <a:solidFill>
                  <a:prstClr val="black"/>
                </a:solidFill>
                <a:latin typeface="Calibri" panose="020F0502020204030204"/>
              </a:rPr>
              <a:t>Irodalom:</a:t>
            </a:r>
          </a:p>
        </p:txBody>
      </p:sp>
      <p:sp>
        <p:nvSpPr>
          <p:cNvPr id="3" name="Szövegdoboz 2"/>
          <p:cNvSpPr txBox="1"/>
          <p:nvPr/>
        </p:nvSpPr>
        <p:spPr>
          <a:xfrm>
            <a:off x="1123229" y="17324230"/>
            <a:ext cx="12786326" cy="1494255"/>
          </a:xfrm>
          <a:prstGeom prst="rect">
            <a:avLst/>
          </a:prstGeom>
          <a:noFill/>
        </p:spPr>
        <p:txBody>
          <a:bodyPr wrap="square" rtlCol="0">
            <a:spAutoFit/>
          </a:bodyPr>
          <a:lstStyle/>
          <a:p>
            <a:pPr defTabSz="214747"/>
            <a:r>
              <a:rPr lang="hu-HU" sz="1315" dirty="0">
                <a:solidFill>
                  <a:prstClr val="black"/>
                </a:solidFill>
                <a:latin typeface="Calibri" panose="020F0502020204030204"/>
              </a:rPr>
              <a:t>COM (2020): A természet állapota az Európai Unióban Jelentés az élőhelyvédelmi és a madárvédelmi irányelv által védett élőhelyek és fajok helyzetéről és trendjeiről a 2013–2018 közötti időszakban – Bizottsági jelentés (</a:t>
            </a:r>
            <a:r>
              <a:rPr lang="hu-HU" sz="1315" dirty="0">
                <a:solidFill>
                  <a:prstClr val="black"/>
                </a:solidFill>
                <a:latin typeface="Calibri" panose="020F0502020204030204"/>
                <a:hlinkClick r:id="rId10"/>
              </a:rPr>
              <a:t>https://eur-lex.europa.eu/legal-content/HU/TXT/HTML/?uri=CELEX:52020DC0635&amp;from=EN</a:t>
            </a:r>
            <a:r>
              <a:rPr lang="hu-HU" sz="1315" dirty="0">
                <a:solidFill>
                  <a:prstClr val="black"/>
                </a:solidFill>
                <a:latin typeface="Calibri" panose="020F0502020204030204"/>
              </a:rPr>
              <a:t>)</a:t>
            </a:r>
          </a:p>
          <a:p>
            <a:pPr defTabSz="214747"/>
            <a:r>
              <a:rPr lang="hu-HU" sz="1315" dirty="0">
                <a:solidFill>
                  <a:prstClr val="black"/>
                </a:solidFill>
                <a:latin typeface="Calibri" panose="020F0502020204030204"/>
              </a:rPr>
              <a:t>KSH (2019): </a:t>
            </a:r>
            <a:r>
              <a:rPr lang="hu-HU" sz="1315" dirty="0">
                <a:solidFill>
                  <a:prstClr val="black"/>
                </a:solidFill>
                <a:latin typeface="Calibri" panose="020F0502020204030204"/>
                <a:hlinkClick r:id="rId11"/>
              </a:rPr>
              <a:t>Földhasználat művelési ágak és gazdaságcsoportok szerint (1990–)</a:t>
            </a:r>
            <a:r>
              <a:rPr lang="hu-HU" sz="1315" dirty="0">
                <a:solidFill>
                  <a:prstClr val="black"/>
                </a:solidFill>
                <a:latin typeface="Calibri" panose="020F0502020204030204"/>
              </a:rPr>
              <a:t> (2019. 11.20.) </a:t>
            </a:r>
            <a:r>
              <a:rPr lang="hu-HU" sz="1315" u="sng" dirty="0">
                <a:solidFill>
                  <a:prstClr val="black"/>
                </a:solidFill>
                <a:latin typeface="Calibri" panose="020F0502020204030204"/>
                <a:hlinkClick r:id="rId11"/>
              </a:rPr>
              <a:t>http://www.ksh.hu/docs/hun/xstadat/xstadat_eves/i_omf001a.html?lang=hu</a:t>
            </a:r>
            <a:endParaRPr lang="hu-HU" sz="1315" u="sng" dirty="0">
              <a:solidFill>
                <a:prstClr val="black"/>
              </a:solidFill>
              <a:latin typeface="Calibri" panose="020F0502020204030204"/>
            </a:endParaRPr>
          </a:p>
          <a:p>
            <a:pPr defTabSz="214747"/>
            <a:r>
              <a:rPr lang="hu-HU" sz="1315" dirty="0">
                <a:solidFill>
                  <a:prstClr val="black"/>
                </a:solidFill>
                <a:latin typeface="Calibri" panose="020F0502020204030204"/>
              </a:rPr>
              <a:t>AZ EURÓPAI PARLAMENT ÉS A TANÁCS (EU) 2024/1991 RENDELETE  (2024. június 24.) a természet helyreállításáról és az (EU) 2022/869 rendelet módosításáról </a:t>
            </a:r>
            <a:r>
              <a:rPr lang="hu-HU" sz="1315" dirty="0">
                <a:solidFill>
                  <a:prstClr val="black"/>
                </a:solidFill>
                <a:latin typeface="Calibri" panose="020F0502020204030204"/>
                <a:hlinkClick r:id="rId12"/>
              </a:rPr>
              <a:t>https://eur-lex.europa.eu/legal-content/HU/TXT/HTML/?uri=OJ:L_202401991</a:t>
            </a:r>
            <a:endParaRPr lang="hu-HU" sz="1315" dirty="0">
              <a:solidFill>
                <a:prstClr val="black"/>
              </a:solidFill>
              <a:latin typeface="Calibri" panose="020F0502020204030204"/>
            </a:endParaRPr>
          </a:p>
          <a:p>
            <a:pPr defTabSz="214747"/>
            <a:endParaRPr lang="hu-HU" sz="845" dirty="0">
              <a:solidFill>
                <a:prstClr val="black"/>
              </a:solidFill>
              <a:latin typeface="Calibri" panose="020F0502020204030204"/>
            </a:endParaRPr>
          </a:p>
          <a:p>
            <a:pPr defTabSz="214747"/>
            <a:endParaRPr lang="hu-HU" sz="845" dirty="0">
              <a:solidFill>
                <a:prstClr val="black"/>
              </a:solidFill>
              <a:latin typeface="Calibri" panose="020F0502020204030204"/>
            </a:endParaRPr>
          </a:p>
          <a:p>
            <a:pPr defTabSz="214747"/>
            <a:endParaRPr lang="hu-HU" sz="845" dirty="0">
              <a:solidFill>
                <a:prstClr val="black"/>
              </a:solidFill>
              <a:latin typeface="Calibri" panose="020F0502020204030204"/>
            </a:endParaRPr>
          </a:p>
        </p:txBody>
      </p:sp>
      <p:pic>
        <p:nvPicPr>
          <p:cNvPr id="6" name="Kép 5"/>
          <p:cNvPicPr>
            <a:picLocks noChangeAspect="1"/>
          </p:cNvPicPr>
          <p:nvPr/>
        </p:nvPicPr>
        <p:blipFill>
          <a:blip r:embed="rId13"/>
          <a:stretch>
            <a:fillRect/>
          </a:stretch>
        </p:blipFill>
        <p:spPr>
          <a:xfrm>
            <a:off x="9157067" y="4437002"/>
            <a:ext cx="4272004" cy="2031894"/>
          </a:xfrm>
          <a:prstGeom prst="rect">
            <a:avLst/>
          </a:prstGeom>
        </p:spPr>
      </p:pic>
      <p:sp>
        <p:nvSpPr>
          <p:cNvPr id="7" name="Szövegdoboz 6"/>
          <p:cNvSpPr txBox="1"/>
          <p:nvPr/>
        </p:nvSpPr>
        <p:spPr>
          <a:xfrm>
            <a:off x="9364368" y="6484924"/>
            <a:ext cx="4486623" cy="468077"/>
          </a:xfrm>
          <a:prstGeom prst="rect">
            <a:avLst/>
          </a:prstGeom>
          <a:noFill/>
        </p:spPr>
        <p:txBody>
          <a:bodyPr wrap="square" rtlCol="0">
            <a:spAutoFit/>
          </a:bodyPr>
          <a:lstStyle/>
          <a:p>
            <a:pPr defTabSz="214747"/>
            <a:r>
              <a:rPr lang="hu-HU" sz="1221" dirty="0">
                <a:solidFill>
                  <a:prstClr val="black"/>
                </a:solidFill>
                <a:latin typeface="Calibri" panose="020F0502020204030204"/>
              </a:rPr>
              <a:t>G</a:t>
            </a:r>
            <a:r>
              <a:rPr lang="en-US" sz="1221" dirty="0">
                <a:solidFill>
                  <a:prstClr val="black"/>
                </a:solidFill>
                <a:latin typeface="Calibri" panose="020F0502020204030204"/>
              </a:rPr>
              <a:t>yep</a:t>
            </a:r>
            <a:r>
              <a:rPr lang="hu-HU" sz="1221" dirty="0" err="1">
                <a:solidFill>
                  <a:prstClr val="black"/>
                </a:solidFill>
                <a:latin typeface="Calibri" panose="020F0502020204030204"/>
              </a:rPr>
              <a:t>ek</a:t>
            </a:r>
            <a:r>
              <a:rPr lang="hu-HU" sz="1221" dirty="0">
                <a:solidFill>
                  <a:prstClr val="black"/>
                </a:solidFill>
                <a:latin typeface="Calibri" panose="020F0502020204030204"/>
              </a:rPr>
              <a:t> kiterjedésének változása Magyarországon (KSH, 2019)</a:t>
            </a:r>
            <a:endParaRPr lang="en-US" sz="1221" dirty="0">
              <a:solidFill>
                <a:prstClr val="black"/>
              </a:solidFill>
              <a:latin typeface="Calibri" panose="020F0502020204030204"/>
            </a:endParaRPr>
          </a:p>
          <a:p>
            <a:pPr defTabSz="214747"/>
            <a:endParaRPr lang="hu-HU" sz="1221" dirty="0">
              <a:solidFill>
                <a:prstClr val="black"/>
              </a:solidFill>
              <a:latin typeface="Calibri" panose="020F0502020204030204"/>
            </a:endParaRPr>
          </a:p>
        </p:txBody>
      </p:sp>
      <p:sp>
        <p:nvSpPr>
          <p:cNvPr id="8" name="Szövegdoboz 7"/>
          <p:cNvSpPr txBox="1"/>
          <p:nvPr/>
        </p:nvSpPr>
        <p:spPr>
          <a:xfrm>
            <a:off x="9391288" y="12819374"/>
            <a:ext cx="3147786" cy="410241"/>
          </a:xfrm>
          <a:prstGeom prst="rect">
            <a:avLst/>
          </a:prstGeom>
          <a:noFill/>
        </p:spPr>
        <p:txBody>
          <a:bodyPr wrap="square" rtlCol="0">
            <a:spAutoFit/>
          </a:bodyPr>
          <a:lstStyle/>
          <a:p>
            <a:pPr defTabSz="214747"/>
            <a:r>
              <a:rPr lang="hu-HU" sz="1221" dirty="0">
                <a:solidFill>
                  <a:prstClr val="black"/>
                </a:solidFill>
                <a:latin typeface="Calibri" panose="020F0502020204030204"/>
              </a:rPr>
              <a:t>A gyepstratégiai terv kidolgozásának fő lépései</a:t>
            </a:r>
          </a:p>
          <a:p>
            <a:pPr defTabSz="214747"/>
            <a:endParaRPr lang="hu-HU" sz="845" dirty="0">
              <a:solidFill>
                <a:prstClr val="black"/>
              </a:solidFill>
              <a:latin typeface="Calibri" panose="020F0502020204030204"/>
            </a:endParaRPr>
          </a:p>
        </p:txBody>
      </p:sp>
    </p:spTree>
    <p:extLst>
      <p:ext uri="{BB962C8B-B14F-4D97-AF65-F5344CB8AC3E}">
        <p14:creationId xmlns:p14="http://schemas.microsoft.com/office/powerpoint/2010/main" val="2770860132"/>
      </p:ext>
    </p:extLst>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55698" y="0"/>
            <a:ext cx="6394450" cy="1743710"/>
          </a:xfrm>
          <a:prstGeom prst="rect">
            <a:avLst/>
          </a:prstGeom>
        </p:spPr>
        <p:txBody>
          <a:bodyPr vert="horz" wrap="square" lIns="0" tIns="13970" rIns="0" bIns="0" rtlCol="0">
            <a:spAutoFit/>
          </a:bodyPr>
          <a:lstStyle/>
          <a:p>
            <a:pPr marL="12700" marR="5080">
              <a:spcBef>
                <a:spcPts val="110"/>
              </a:spcBef>
            </a:pPr>
            <a:r>
              <a:rPr sz="3750" b="1" spc="10" dirty="0">
                <a:solidFill>
                  <a:srgbClr val="FFFFFF"/>
                </a:solidFill>
                <a:latin typeface="Cambria Math"/>
                <a:cs typeface="Cambria Math"/>
              </a:rPr>
              <a:t>Új </a:t>
            </a:r>
            <a:r>
              <a:rPr sz="3750" b="1" spc="-10" dirty="0">
                <a:solidFill>
                  <a:srgbClr val="FFFFFF"/>
                </a:solidFill>
                <a:latin typeface="Cambria Math"/>
                <a:cs typeface="Cambria Math"/>
              </a:rPr>
              <a:t>megközelítés </a:t>
            </a:r>
            <a:r>
              <a:rPr sz="3750" b="1" spc="35" dirty="0">
                <a:solidFill>
                  <a:srgbClr val="FFFFFF"/>
                </a:solidFill>
                <a:latin typeface="Cambria Math"/>
                <a:cs typeface="Cambria Math"/>
              </a:rPr>
              <a:t>a </a:t>
            </a:r>
            <a:r>
              <a:rPr sz="3750" b="1" spc="-10" dirty="0">
                <a:solidFill>
                  <a:srgbClr val="FFFFFF"/>
                </a:solidFill>
                <a:latin typeface="Cambria Math"/>
                <a:cs typeface="Cambria Math"/>
              </a:rPr>
              <a:t>gyógyszerek  </a:t>
            </a:r>
            <a:r>
              <a:rPr sz="3750" b="1" dirty="0">
                <a:solidFill>
                  <a:srgbClr val="FFFFFF"/>
                </a:solidFill>
                <a:latin typeface="Cambria Math"/>
                <a:cs typeface="Cambria Math"/>
              </a:rPr>
              <a:t>termodinamikai</a:t>
            </a:r>
            <a:r>
              <a:rPr sz="3750" b="1" spc="-120" dirty="0">
                <a:solidFill>
                  <a:srgbClr val="FFFFFF"/>
                </a:solidFill>
                <a:latin typeface="Cambria Math"/>
                <a:cs typeface="Cambria Math"/>
              </a:rPr>
              <a:t> </a:t>
            </a:r>
            <a:r>
              <a:rPr sz="3750" b="1" dirty="0">
                <a:solidFill>
                  <a:srgbClr val="FFFFFF"/>
                </a:solidFill>
                <a:latin typeface="Cambria Math"/>
                <a:cs typeface="Cambria Math"/>
              </a:rPr>
              <a:t>viselkedésének  </a:t>
            </a:r>
            <a:r>
              <a:rPr sz="3750" b="1" spc="-15" dirty="0">
                <a:solidFill>
                  <a:srgbClr val="FFFFFF"/>
                </a:solidFill>
                <a:latin typeface="Cambria Math"/>
                <a:cs typeface="Cambria Math"/>
              </a:rPr>
              <a:t>talajkörnyezeti</a:t>
            </a:r>
            <a:r>
              <a:rPr sz="3750" b="1" spc="-40" dirty="0">
                <a:solidFill>
                  <a:srgbClr val="FFFFFF"/>
                </a:solidFill>
                <a:latin typeface="Cambria Math"/>
                <a:cs typeface="Cambria Math"/>
              </a:rPr>
              <a:t> </a:t>
            </a:r>
            <a:r>
              <a:rPr sz="3750" b="1" dirty="0">
                <a:solidFill>
                  <a:srgbClr val="FFFFFF"/>
                </a:solidFill>
                <a:latin typeface="Cambria Math"/>
                <a:cs typeface="Cambria Math"/>
              </a:rPr>
              <a:t>modellezésére</a:t>
            </a:r>
            <a:endParaRPr sz="3750">
              <a:solidFill>
                <a:prstClr val="black"/>
              </a:solidFill>
              <a:latin typeface="Cambria Math"/>
              <a:cs typeface="Cambria Math"/>
            </a:endParaRPr>
          </a:p>
        </p:txBody>
      </p:sp>
      <p:sp>
        <p:nvSpPr>
          <p:cNvPr id="3" name="object 3"/>
          <p:cNvSpPr txBox="1"/>
          <p:nvPr/>
        </p:nvSpPr>
        <p:spPr>
          <a:xfrm>
            <a:off x="483555" y="1717364"/>
            <a:ext cx="8947785" cy="1463040"/>
          </a:xfrm>
          <a:prstGeom prst="rect">
            <a:avLst/>
          </a:prstGeom>
        </p:spPr>
        <p:txBody>
          <a:bodyPr vert="horz" wrap="square" lIns="0" tIns="106680" rIns="0" bIns="0" rtlCol="0">
            <a:spAutoFit/>
          </a:bodyPr>
          <a:lstStyle/>
          <a:p>
            <a:pPr marL="38100">
              <a:spcBef>
                <a:spcPts val="840"/>
              </a:spcBef>
            </a:pPr>
            <a:r>
              <a:rPr sz="1850" b="1" spc="15" dirty="0">
                <a:solidFill>
                  <a:srgbClr val="E7EBED"/>
                </a:solidFill>
                <a:latin typeface="Cambria Math"/>
                <a:cs typeface="Cambria Math"/>
              </a:rPr>
              <a:t>Bauer</a:t>
            </a:r>
            <a:r>
              <a:rPr sz="1850" b="1" spc="-30" dirty="0">
                <a:solidFill>
                  <a:srgbClr val="E7EBED"/>
                </a:solidFill>
                <a:latin typeface="Cambria Math"/>
                <a:cs typeface="Cambria Math"/>
              </a:rPr>
              <a:t> </a:t>
            </a:r>
            <a:r>
              <a:rPr sz="1850" b="1" spc="15" dirty="0">
                <a:solidFill>
                  <a:srgbClr val="E7EBED"/>
                </a:solidFill>
                <a:latin typeface="Cambria Math"/>
                <a:cs typeface="Cambria Math"/>
              </a:rPr>
              <a:t>László</a:t>
            </a:r>
            <a:r>
              <a:rPr sz="1850" b="1" spc="-20" dirty="0">
                <a:solidFill>
                  <a:srgbClr val="E7EBED"/>
                </a:solidFill>
                <a:latin typeface="Cambria Math"/>
                <a:cs typeface="Cambria Math"/>
              </a:rPr>
              <a:t> </a:t>
            </a:r>
            <a:r>
              <a:rPr sz="1875" b="1" baseline="24444" dirty="0">
                <a:solidFill>
                  <a:srgbClr val="E7EBED"/>
                </a:solidFill>
                <a:latin typeface="Cambria Math"/>
                <a:cs typeface="Cambria Math"/>
              </a:rPr>
              <a:t>1,2</a:t>
            </a:r>
            <a:r>
              <a:rPr sz="1850" b="1" dirty="0">
                <a:solidFill>
                  <a:srgbClr val="E7EBED"/>
                </a:solidFill>
                <a:latin typeface="Cambria Math"/>
                <a:cs typeface="Cambria Math"/>
              </a:rPr>
              <a:t>,</a:t>
            </a:r>
            <a:r>
              <a:rPr sz="1850" b="1" spc="-15" dirty="0">
                <a:solidFill>
                  <a:srgbClr val="E7EBED"/>
                </a:solidFill>
                <a:latin typeface="Cambria Math"/>
                <a:cs typeface="Cambria Math"/>
              </a:rPr>
              <a:t> </a:t>
            </a:r>
            <a:r>
              <a:rPr sz="1850" b="1" spc="10" dirty="0">
                <a:solidFill>
                  <a:srgbClr val="E7EBED"/>
                </a:solidFill>
                <a:latin typeface="Cambria Math"/>
                <a:cs typeface="Cambria Math"/>
              </a:rPr>
              <a:t>Szalai</a:t>
            </a:r>
            <a:r>
              <a:rPr sz="1850" b="1" spc="-15" dirty="0">
                <a:solidFill>
                  <a:srgbClr val="E7EBED"/>
                </a:solidFill>
                <a:latin typeface="Cambria Math"/>
                <a:cs typeface="Cambria Math"/>
              </a:rPr>
              <a:t> </a:t>
            </a:r>
            <a:r>
              <a:rPr sz="1850" b="1" spc="15" dirty="0">
                <a:solidFill>
                  <a:srgbClr val="E7EBED"/>
                </a:solidFill>
                <a:latin typeface="Cambria Math"/>
                <a:cs typeface="Cambria Math"/>
              </a:rPr>
              <a:t>Zoltán</a:t>
            </a:r>
            <a:r>
              <a:rPr sz="1850" b="1" spc="-30" dirty="0">
                <a:solidFill>
                  <a:srgbClr val="E7EBED"/>
                </a:solidFill>
                <a:latin typeface="Cambria Math"/>
                <a:cs typeface="Cambria Math"/>
              </a:rPr>
              <a:t> </a:t>
            </a:r>
            <a:r>
              <a:rPr sz="1875" b="1" spc="7" baseline="24444" dirty="0">
                <a:solidFill>
                  <a:srgbClr val="E7EBED"/>
                </a:solidFill>
                <a:latin typeface="Cambria Math"/>
                <a:cs typeface="Cambria Math"/>
              </a:rPr>
              <a:t>1,2</a:t>
            </a:r>
            <a:r>
              <a:rPr sz="1850" b="1" spc="5" dirty="0">
                <a:solidFill>
                  <a:srgbClr val="E7EBED"/>
                </a:solidFill>
                <a:latin typeface="Cambria Math"/>
                <a:cs typeface="Cambria Math"/>
              </a:rPr>
              <a:t>,</a:t>
            </a:r>
            <a:r>
              <a:rPr sz="1850" b="1" spc="-20" dirty="0">
                <a:solidFill>
                  <a:srgbClr val="E7EBED"/>
                </a:solidFill>
                <a:latin typeface="Cambria Math"/>
                <a:cs typeface="Cambria Math"/>
              </a:rPr>
              <a:t> </a:t>
            </a:r>
            <a:r>
              <a:rPr sz="1850" b="1" spc="10" dirty="0">
                <a:solidFill>
                  <a:srgbClr val="E7EBED"/>
                </a:solidFill>
                <a:latin typeface="Cambria Math"/>
                <a:cs typeface="Cambria Math"/>
              </a:rPr>
              <a:t>Kondor</a:t>
            </a:r>
            <a:r>
              <a:rPr sz="1850" b="1" spc="-30" dirty="0">
                <a:solidFill>
                  <a:srgbClr val="E7EBED"/>
                </a:solidFill>
                <a:latin typeface="Cambria Math"/>
                <a:cs typeface="Cambria Math"/>
              </a:rPr>
              <a:t> </a:t>
            </a:r>
            <a:r>
              <a:rPr sz="1850" b="1" spc="5" dirty="0">
                <a:solidFill>
                  <a:srgbClr val="E7EBED"/>
                </a:solidFill>
                <a:latin typeface="Cambria Math"/>
                <a:cs typeface="Cambria Math"/>
              </a:rPr>
              <a:t>Attila</a:t>
            </a:r>
            <a:r>
              <a:rPr sz="1850" b="1" spc="-25" dirty="0">
                <a:solidFill>
                  <a:srgbClr val="E7EBED"/>
                </a:solidFill>
                <a:latin typeface="Cambria Math"/>
                <a:cs typeface="Cambria Math"/>
              </a:rPr>
              <a:t> </a:t>
            </a:r>
            <a:r>
              <a:rPr sz="1850" b="1" spc="15" dirty="0">
                <a:solidFill>
                  <a:srgbClr val="E7EBED"/>
                </a:solidFill>
                <a:latin typeface="Cambria Math"/>
                <a:cs typeface="Cambria Math"/>
              </a:rPr>
              <a:t>Csaba</a:t>
            </a:r>
            <a:r>
              <a:rPr sz="1850" b="1" spc="-35" dirty="0">
                <a:solidFill>
                  <a:srgbClr val="E7EBED"/>
                </a:solidFill>
                <a:latin typeface="Cambria Math"/>
                <a:cs typeface="Cambria Math"/>
              </a:rPr>
              <a:t> </a:t>
            </a:r>
            <a:r>
              <a:rPr sz="1875" b="1" spc="7" baseline="24444" dirty="0">
                <a:solidFill>
                  <a:srgbClr val="E7EBED"/>
                </a:solidFill>
                <a:latin typeface="Cambria Math"/>
                <a:cs typeface="Cambria Math"/>
              </a:rPr>
              <a:t>1</a:t>
            </a:r>
            <a:r>
              <a:rPr sz="1850" b="1" spc="5" dirty="0">
                <a:solidFill>
                  <a:srgbClr val="E7EBED"/>
                </a:solidFill>
                <a:latin typeface="Cambria Math"/>
                <a:cs typeface="Cambria Math"/>
              </a:rPr>
              <a:t>,</a:t>
            </a:r>
            <a:r>
              <a:rPr sz="1850" b="1" dirty="0">
                <a:solidFill>
                  <a:srgbClr val="E7EBED"/>
                </a:solidFill>
                <a:latin typeface="Cambria Math"/>
                <a:cs typeface="Cambria Math"/>
              </a:rPr>
              <a:t> Vancsik</a:t>
            </a:r>
            <a:r>
              <a:rPr sz="1850" b="1" spc="-30" dirty="0">
                <a:solidFill>
                  <a:srgbClr val="E7EBED"/>
                </a:solidFill>
                <a:latin typeface="Cambria Math"/>
                <a:cs typeface="Cambria Math"/>
              </a:rPr>
              <a:t> </a:t>
            </a:r>
            <a:r>
              <a:rPr sz="1850" b="1" spc="20" dirty="0">
                <a:solidFill>
                  <a:srgbClr val="E7EBED"/>
                </a:solidFill>
                <a:latin typeface="Cambria Math"/>
                <a:cs typeface="Cambria Math"/>
              </a:rPr>
              <a:t>Anna</a:t>
            </a:r>
            <a:r>
              <a:rPr sz="1850" b="1" spc="-25" dirty="0">
                <a:solidFill>
                  <a:srgbClr val="E7EBED"/>
                </a:solidFill>
                <a:latin typeface="Cambria Math"/>
                <a:cs typeface="Cambria Math"/>
              </a:rPr>
              <a:t> </a:t>
            </a:r>
            <a:r>
              <a:rPr sz="1875" b="1" spc="7" baseline="24444" dirty="0">
                <a:solidFill>
                  <a:srgbClr val="E7EBED"/>
                </a:solidFill>
                <a:latin typeface="Cambria Math"/>
                <a:cs typeface="Cambria Math"/>
              </a:rPr>
              <a:t>1,2</a:t>
            </a:r>
            <a:r>
              <a:rPr sz="1875" b="1" spc="165" baseline="24444" dirty="0">
                <a:solidFill>
                  <a:srgbClr val="E7EBED"/>
                </a:solidFill>
                <a:latin typeface="Cambria Math"/>
                <a:cs typeface="Cambria Math"/>
              </a:rPr>
              <a:t> </a:t>
            </a:r>
            <a:r>
              <a:rPr sz="1850" b="1" spc="10" dirty="0">
                <a:solidFill>
                  <a:srgbClr val="E7EBED"/>
                </a:solidFill>
                <a:latin typeface="Cambria Math"/>
                <a:cs typeface="Cambria Math"/>
              </a:rPr>
              <a:t>,</a:t>
            </a:r>
            <a:r>
              <a:rPr sz="1850" b="1" dirty="0">
                <a:solidFill>
                  <a:srgbClr val="E7EBED"/>
                </a:solidFill>
                <a:latin typeface="Cambria Math"/>
                <a:cs typeface="Cambria Math"/>
              </a:rPr>
              <a:t> </a:t>
            </a:r>
            <a:r>
              <a:rPr sz="1850" b="1" spc="15" dirty="0">
                <a:solidFill>
                  <a:srgbClr val="E7EBED"/>
                </a:solidFill>
                <a:latin typeface="Cambria Math"/>
                <a:cs typeface="Cambria Math"/>
              </a:rPr>
              <a:t>Szabó</a:t>
            </a:r>
            <a:r>
              <a:rPr sz="1850" b="1" spc="-165" dirty="0">
                <a:solidFill>
                  <a:srgbClr val="E7EBED"/>
                </a:solidFill>
                <a:latin typeface="Cambria Math"/>
                <a:cs typeface="Cambria Math"/>
              </a:rPr>
              <a:t> </a:t>
            </a:r>
            <a:r>
              <a:rPr sz="1850" b="1" spc="15" dirty="0">
                <a:solidFill>
                  <a:srgbClr val="E7EBED"/>
                </a:solidFill>
                <a:latin typeface="Cambria Math"/>
                <a:cs typeface="Cambria Math"/>
              </a:rPr>
              <a:t>Lili</a:t>
            </a:r>
            <a:r>
              <a:rPr sz="1850" b="1" spc="-30" dirty="0">
                <a:solidFill>
                  <a:srgbClr val="E7EBED"/>
                </a:solidFill>
                <a:latin typeface="Cambria Math"/>
                <a:cs typeface="Cambria Math"/>
              </a:rPr>
              <a:t> </a:t>
            </a:r>
            <a:r>
              <a:rPr sz="1875" b="1" spc="7" baseline="24444" dirty="0">
                <a:solidFill>
                  <a:srgbClr val="E7EBED"/>
                </a:solidFill>
                <a:latin typeface="Cambria Math"/>
                <a:cs typeface="Cambria Math"/>
              </a:rPr>
              <a:t>1,2</a:t>
            </a:r>
            <a:endParaRPr sz="1875" baseline="24444">
              <a:solidFill>
                <a:prstClr val="black"/>
              </a:solidFill>
              <a:latin typeface="Cambria Math"/>
              <a:cs typeface="Cambria Math"/>
            </a:endParaRPr>
          </a:p>
          <a:p>
            <a:pPr marL="38100" marR="30480">
              <a:spcBef>
                <a:spcPts val="580"/>
              </a:spcBef>
            </a:pPr>
            <a:r>
              <a:rPr sz="1500" b="1" spc="7" baseline="25000" dirty="0">
                <a:solidFill>
                  <a:srgbClr val="E7EBED"/>
                </a:solidFill>
                <a:latin typeface="Cambria Math"/>
                <a:cs typeface="Cambria Math"/>
              </a:rPr>
              <a:t>1</a:t>
            </a:r>
            <a:r>
              <a:rPr sz="1500" b="1" spc="5" dirty="0">
                <a:solidFill>
                  <a:srgbClr val="E7EBED"/>
                </a:solidFill>
                <a:latin typeface="Cambria Math"/>
                <a:cs typeface="Cambria Math"/>
              </a:rPr>
              <a:t>HUN-REN </a:t>
            </a:r>
            <a:r>
              <a:rPr sz="1500" b="1" dirty="0">
                <a:solidFill>
                  <a:srgbClr val="E7EBED"/>
                </a:solidFill>
                <a:latin typeface="Cambria Math"/>
                <a:cs typeface="Cambria Math"/>
              </a:rPr>
              <a:t>Csillagászati </a:t>
            </a:r>
            <a:r>
              <a:rPr sz="1500" b="1" spc="10" dirty="0">
                <a:solidFill>
                  <a:srgbClr val="E7EBED"/>
                </a:solidFill>
                <a:latin typeface="Cambria Math"/>
                <a:cs typeface="Cambria Math"/>
              </a:rPr>
              <a:t>és </a:t>
            </a:r>
            <a:r>
              <a:rPr sz="1500" b="1" spc="-10" dirty="0">
                <a:solidFill>
                  <a:srgbClr val="E7EBED"/>
                </a:solidFill>
                <a:latin typeface="Cambria Math"/>
                <a:cs typeface="Cambria Math"/>
              </a:rPr>
              <a:t>Földtudományi </a:t>
            </a:r>
            <a:r>
              <a:rPr sz="1500" b="1" spc="-5" dirty="0">
                <a:solidFill>
                  <a:srgbClr val="E7EBED"/>
                </a:solidFill>
                <a:latin typeface="Cambria Math"/>
                <a:cs typeface="Cambria Math"/>
              </a:rPr>
              <a:t>Kutatóközpont, </a:t>
            </a:r>
            <a:r>
              <a:rPr sz="1500" b="1" spc="-10" dirty="0">
                <a:solidFill>
                  <a:srgbClr val="E7EBED"/>
                </a:solidFill>
                <a:latin typeface="Cambria Math"/>
                <a:cs typeface="Cambria Math"/>
              </a:rPr>
              <a:t>Földrajztudományi </a:t>
            </a:r>
            <a:r>
              <a:rPr sz="1500" b="1" dirty="0">
                <a:solidFill>
                  <a:srgbClr val="E7EBED"/>
                </a:solidFill>
                <a:latin typeface="Cambria Math"/>
                <a:cs typeface="Cambria Math"/>
              </a:rPr>
              <a:t>Intézet Budaörsi </a:t>
            </a:r>
            <a:r>
              <a:rPr sz="1500" b="1" spc="5" dirty="0">
                <a:solidFill>
                  <a:srgbClr val="E7EBED"/>
                </a:solidFill>
                <a:latin typeface="Cambria Math"/>
                <a:cs typeface="Cambria Math"/>
              </a:rPr>
              <a:t>út </a:t>
            </a:r>
            <a:r>
              <a:rPr sz="1500" b="1" dirty="0">
                <a:solidFill>
                  <a:srgbClr val="E7EBED"/>
                </a:solidFill>
                <a:latin typeface="Cambria Math"/>
                <a:cs typeface="Cambria Math"/>
              </a:rPr>
              <a:t>45, Budapest,  </a:t>
            </a:r>
            <a:r>
              <a:rPr sz="1500" b="1" spc="-5" dirty="0">
                <a:solidFill>
                  <a:srgbClr val="E7EBED"/>
                </a:solidFill>
                <a:latin typeface="Cambria Math"/>
                <a:cs typeface="Cambria Math"/>
              </a:rPr>
              <a:t>Magyarország</a:t>
            </a:r>
            <a:endParaRPr sz="1500">
              <a:solidFill>
                <a:prstClr val="black"/>
              </a:solidFill>
              <a:latin typeface="Cambria Math"/>
              <a:cs typeface="Cambria Math"/>
            </a:endParaRPr>
          </a:p>
          <a:p>
            <a:pPr marL="38100" marR="125095">
              <a:spcBef>
                <a:spcPts val="570"/>
              </a:spcBef>
            </a:pPr>
            <a:r>
              <a:rPr sz="1500" b="1" spc="-15" baseline="25000" dirty="0">
                <a:solidFill>
                  <a:srgbClr val="E7EBED"/>
                </a:solidFill>
                <a:latin typeface="Cambria Math"/>
                <a:cs typeface="Cambria Math"/>
              </a:rPr>
              <a:t>2</a:t>
            </a:r>
            <a:r>
              <a:rPr sz="1500" b="1" spc="-10" dirty="0">
                <a:solidFill>
                  <a:srgbClr val="E7EBED"/>
                </a:solidFill>
                <a:latin typeface="Cambria Math"/>
                <a:cs typeface="Cambria Math"/>
              </a:rPr>
              <a:t>Környezet- </a:t>
            </a:r>
            <a:r>
              <a:rPr sz="1500" b="1" spc="10" dirty="0">
                <a:solidFill>
                  <a:srgbClr val="E7EBED"/>
                </a:solidFill>
                <a:latin typeface="Cambria Math"/>
                <a:cs typeface="Cambria Math"/>
              </a:rPr>
              <a:t>és </a:t>
            </a:r>
            <a:r>
              <a:rPr sz="1500" b="1" spc="-15" dirty="0">
                <a:solidFill>
                  <a:srgbClr val="E7EBED"/>
                </a:solidFill>
                <a:latin typeface="Cambria Math"/>
                <a:cs typeface="Cambria Math"/>
              </a:rPr>
              <a:t>Tájföldrajzi </a:t>
            </a:r>
            <a:r>
              <a:rPr sz="1500" b="1" dirty="0">
                <a:solidFill>
                  <a:srgbClr val="E7EBED"/>
                </a:solidFill>
                <a:latin typeface="Cambria Math"/>
                <a:cs typeface="Cambria Math"/>
              </a:rPr>
              <a:t>tanszék, </a:t>
            </a:r>
            <a:r>
              <a:rPr sz="1500" b="1" spc="-5" dirty="0">
                <a:solidFill>
                  <a:srgbClr val="E7EBED"/>
                </a:solidFill>
                <a:latin typeface="Cambria Math"/>
                <a:cs typeface="Cambria Math"/>
              </a:rPr>
              <a:t>Eötvös </a:t>
            </a:r>
            <a:r>
              <a:rPr sz="1500" b="1" dirty="0">
                <a:solidFill>
                  <a:srgbClr val="E7EBED"/>
                </a:solidFill>
                <a:latin typeface="Cambria Math"/>
                <a:cs typeface="Cambria Math"/>
              </a:rPr>
              <a:t>Loránd </a:t>
            </a:r>
            <a:r>
              <a:rPr sz="1500" b="1" spc="-10" dirty="0">
                <a:solidFill>
                  <a:srgbClr val="E7EBED"/>
                </a:solidFill>
                <a:latin typeface="Cambria Math"/>
                <a:cs typeface="Cambria Math"/>
              </a:rPr>
              <a:t>Tudományegyetem </a:t>
            </a:r>
            <a:r>
              <a:rPr sz="1500" b="1" spc="-5" dirty="0">
                <a:solidFill>
                  <a:srgbClr val="E7EBED"/>
                </a:solidFill>
                <a:latin typeface="Cambria Math"/>
                <a:cs typeface="Cambria Math"/>
              </a:rPr>
              <a:t>Pázmány Péter Sétány </a:t>
            </a:r>
            <a:r>
              <a:rPr sz="1500" b="1" dirty="0">
                <a:solidFill>
                  <a:srgbClr val="E7EBED"/>
                </a:solidFill>
                <a:latin typeface="Cambria Math"/>
                <a:cs typeface="Cambria Math"/>
              </a:rPr>
              <a:t>1/C, Budapest </a:t>
            </a:r>
            <a:r>
              <a:rPr sz="1500" b="1" spc="5" dirty="0">
                <a:solidFill>
                  <a:srgbClr val="E7EBED"/>
                </a:solidFill>
                <a:latin typeface="Cambria Math"/>
                <a:cs typeface="Cambria Math"/>
              </a:rPr>
              <a:t>H-  1117,</a:t>
            </a:r>
            <a:r>
              <a:rPr sz="1500" b="1" spc="-25" dirty="0">
                <a:solidFill>
                  <a:srgbClr val="E7EBED"/>
                </a:solidFill>
                <a:latin typeface="Cambria Math"/>
                <a:cs typeface="Cambria Math"/>
              </a:rPr>
              <a:t> </a:t>
            </a:r>
            <a:r>
              <a:rPr sz="1500" b="1" dirty="0">
                <a:solidFill>
                  <a:srgbClr val="E7EBED"/>
                </a:solidFill>
                <a:latin typeface="Cambria Math"/>
                <a:cs typeface="Cambria Math"/>
              </a:rPr>
              <a:t>Hungary</a:t>
            </a:r>
            <a:endParaRPr sz="1500">
              <a:solidFill>
                <a:prstClr val="black"/>
              </a:solidFill>
              <a:latin typeface="Cambria Math"/>
              <a:cs typeface="Cambria Math"/>
            </a:endParaRPr>
          </a:p>
        </p:txBody>
      </p:sp>
      <p:sp>
        <p:nvSpPr>
          <p:cNvPr id="4" name="object 4"/>
          <p:cNvSpPr/>
          <p:nvPr/>
        </p:nvSpPr>
        <p:spPr>
          <a:xfrm>
            <a:off x="559664" y="1723301"/>
            <a:ext cx="3855085" cy="0"/>
          </a:xfrm>
          <a:custGeom>
            <a:avLst/>
            <a:gdLst/>
            <a:ahLst/>
            <a:cxnLst/>
            <a:rect l="l" t="t" r="r" b="b"/>
            <a:pathLst>
              <a:path w="3855085">
                <a:moveTo>
                  <a:pt x="0" y="0"/>
                </a:moveTo>
                <a:lnTo>
                  <a:pt x="3854490" y="0"/>
                </a:lnTo>
              </a:path>
            </a:pathLst>
          </a:custGeom>
          <a:ln w="13421">
            <a:solidFill>
              <a:srgbClr val="B8DBC6"/>
            </a:solidFill>
          </a:ln>
        </p:spPr>
        <p:txBody>
          <a:bodyPr wrap="square" lIns="0" tIns="0" rIns="0" bIns="0" rtlCol="0"/>
          <a:lstStyle/>
          <a:p>
            <a:endParaRPr>
              <a:solidFill>
                <a:prstClr val="black"/>
              </a:solidFill>
              <a:latin typeface="Calibri"/>
            </a:endParaRPr>
          </a:p>
        </p:txBody>
      </p:sp>
      <p:sp>
        <p:nvSpPr>
          <p:cNvPr id="5" name="object 5"/>
          <p:cNvSpPr/>
          <p:nvPr/>
        </p:nvSpPr>
        <p:spPr>
          <a:xfrm>
            <a:off x="2217111" y="3075099"/>
            <a:ext cx="523969" cy="816017"/>
          </a:xfrm>
          <a:prstGeom prst="rect">
            <a:avLst/>
          </a:prstGeom>
          <a:blipFill>
            <a:blip r:embed="rId2" cstate="print"/>
            <a:stretch>
              <a:fillRect/>
            </a:stretch>
          </a:blipFill>
        </p:spPr>
        <p:txBody>
          <a:bodyPr wrap="square" lIns="0" tIns="0" rIns="0" bIns="0" rtlCol="0"/>
          <a:lstStyle/>
          <a:p>
            <a:endParaRPr>
              <a:solidFill>
                <a:prstClr val="black"/>
              </a:solidFill>
              <a:latin typeface="Calibri"/>
            </a:endParaRPr>
          </a:p>
        </p:txBody>
      </p:sp>
      <p:grpSp>
        <p:nvGrpSpPr>
          <p:cNvPr id="6" name="object 6"/>
          <p:cNvGrpSpPr/>
          <p:nvPr/>
        </p:nvGrpSpPr>
        <p:grpSpPr>
          <a:xfrm>
            <a:off x="9525360" y="2221024"/>
            <a:ext cx="5074285" cy="1677670"/>
            <a:chOff x="9099909" y="2221024"/>
            <a:chExt cx="5074285" cy="1677670"/>
          </a:xfrm>
        </p:grpSpPr>
        <p:sp>
          <p:nvSpPr>
            <p:cNvPr id="7" name="object 7"/>
            <p:cNvSpPr/>
            <p:nvPr/>
          </p:nvSpPr>
          <p:spPr>
            <a:xfrm>
              <a:off x="9111839" y="2232954"/>
              <a:ext cx="5050155" cy="1653539"/>
            </a:xfrm>
            <a:custGeom>
              <a:avLst/>
              <a:gdLst/>
              <a:ahLst/>
              <a:cxnLst/>
              <a:rect l="l" t="t" r="r" b="b"/>
              <a:pathLst>
                <a:path w="5050155" h="1653539">
                  <a:moveTo>
                    <a:pt x="5050004" y="0"/>
                  </a:moveTo>
                  <a:lnTo>
                    <a:pt x="0" y="0"/>
                  </a:lnTo>
                  <a:lnTo>
                    <a:pt x="0" y="1653509"/>
                  </a:lnTo>
                  <a:lnTo>
                    <a:pt x="5050004" y="1653509"/>
                  </a:lnTo>
                  <a:lnTo>
                    <a:pt x="5050004" y="0"/>
                  </a:lnTo>
                  <a:close/>
                </a:path>
              </a:pathLst>
            </a:custGeom>
            <a:solidFill>
              <a:srgbClr val="2E3C48">
                <a:alpha val="25097"/>
              </a:srgbClr>
            </a:solidFill>
          </p:spPr>
          <p:txBody>
            <a:bodyPr wrap="square" lIns="0" tIns="0" rIns="0" bIns="0" rtlCol="0"/>
            <a:lstStyle/>
            <a:p>
              <a:endParaRPr>
                <a:solidFill>
                  <a:prstClr val="black"/>
                </a:solidFill>
                <a:latin typeface="Calibri"/>
              </a:endParaRPr>
            </a:p>
          </p:txBody>
        </p:sp>
        <p:sp>
          <p:nvSpPr>
            <p:cNvPr id="8" name="object 8"/>
            <p:cNvSpPr/>
            <p:nvPr/>
          </p:nvSpPr>
          <p:spPr>
            <a:xfrm>
              <a:off x="9111839" y="2232954"/>
              <a:ext cx="5050155" cy="1653539"/>
            </a:xfrm>
            <a:custGeom>
              <a:avLst/>
              <a:gdLst/>
              <a:ahLst/>
              <a:cxnLst/>
              <a:rect l="l" t="t" r="r" b="b"/>
              <a:pathLst>
                <a:path w="5050155" h="1653539">
                  <a:moveTo>
                    <a:pt x="0" y="1653509"/>
                  </a:moveTo>
                  <a:lnTo>
                    <a:pt x="5050004" y="1653509"/>
                  </a:lnTo>
                  <a:lnTo>
                    <a:pt x="5050004" y="0"/>
                  </a:lnTo>
                  <a:lnTo>
                    <a:pt x="0" y="0"/>
                  </a:lnTo>
                  <a:lnTo>
                    <a:pt x="0" y="1653509"/>
                  </a:lnTo>
                  <a:close/>
                </a:path>
              </a:pathLst>
            </a:custGeom>
            <a:ln w="23860">
              <a:solidFill>
                <a:srgbClr val="2E3C48"/>
              </a:solidFill>
            </a:ln>
          </p:spPr>
          <p:txBody>
            <a:bodyPr wrap="square" lIns="0" tIns="0" rIns="0" bIns="0" rtlCol="0"/>
            <a:lstStyle/>
            <a:p>
              <a:endParaRPr>
                <a:solidFill>
                  <a:prstClr val="black"/>
                </a:solidFill>
                <a:latin typeface="Calibri"/>
              </a:endParaRPr>
            </a:p>
          </p:txBody>
        </p:sp>
      </p:grpSp>
      <p:sp>
        <p:nvSpPr>
          <p:cNvPr id="9" name="object 9"/>
          <p:cNvSpPr txBox="1"/>
          <p:nvPr/>
        </p:nvSpPr>
        <p:spPr>
          <a:xfrm>
            <a:off x="9567777" y="2239223"/>
            <a:ext cx="2936875" cy="244298"/>
          </a:xfrm>
          <a:prstGeom prst="rect">
            <a:avLst/>
          </a:prstGeom>
        </p:spPr>
        <p:txBody>
          <a:bodyPr vert="horz" wrap="square" lIns="0" tIns="13335" rIns="0" bIns="0" rtlCol="0">
            <a:spAutoFit/>
          </a:bodyPr>
          <a:lstStyle/>
          <a:p>
            <a:pPr marL="12700">
              <a:spcBef>
                <a:spcPts val="105"/>
              </a:spcBef>
            </a:pPr>
            <a:r>
              <a:rPr sz="1500" b="1" spc="20" dirty="0">
                <a:solidFill>
                  <a:srgbClr val="FFFFFF"/>
                </a:solidFill>
                <a:latin typeface="Cambria Math"/>
                <a:cs typeface="Cambria Math"/>
              </a:rPr>
              <a:t>A </a:t>
            </a:r>
            <a:r>
              <a:rPr sz="1500" b="1" spc="5" dirty="0">
                <a:solidFill>
                  <a:srgbClr val="FFFFFF"/>
                </a:solidFill>
                <a:latin typeface="Cambria Math"/>
                <a:cs typeface="Cambria Math"/>
              </a:rPr>
              <a:t>JELEN </a:t>
            </a:r>
            <a:r>
              <a:rPr sz="1500" b="1" spc="-10" dirty="0">
                <a:solidFill>
                  <a:srgbClr val="FFFFFF"/>
                </a:solidFill>
                <a:latin typeface="Cambria Math"/>
                <a:cs typeface="Cambria Math"/>
              </a:rPr>
              <a:t>TANULMÁNY </a:t>
            </a:r>
            <a:r>
              <a:rPr sz="1500" b="1" spc="5" dirty="0">
                <a:solidFill>
                  <a:srgbClr val="FFFFFF"/>
                </a:solidFill>
                <a:latin typeface="Cambria Math"/>
                <a:cs typeface="Cambria Math"/>
              </a:rPr>
              <a:t>FŐ</a:t>
            </a:r>
            <a:r>
              <a:rPr sz="1500" b="1" spc="-180" dirty="0">
                <a:solidFill>
                  <a:srgbClr val="FFFFFF"/>
                </a:solidFill>
                <a:latin typeface="Cambria Math"/>
                <a:cs typeface="Cambria Math"/>
              </a:rPr>
              <a:t> </a:t>
            </a:r>
            <a:r>
              <a:rPr sz="1500" b="1" dirty="0">
                <a:solidFill>
                  <a:srgbClr val="FFFFFF"/>
                </a:solidFill>
                <a:latin typeface="Cambria Math"/>
                <a:cs typeface="Cambria Math"/>
              </a:rPr>
              <a:t>KÉRDÉSEI</a:t>
            </a:r>
            <a:endParaRPr sz="1500">
              <a:solidFill>
                <a:prstClr val="black"/>
              </a:solidFill>
              <a:latin typeface="Cambria Math"/>
              <a:cs typeface="Cambria Math"/>
            </a:endParaRPr>
          </a:p>
        </p:txBody>
      </p:sp>
      <p:sp>
        <p:nvSpPr>
          <p:cNvPr id="10" name="object 10"/>
          <p:cNvSpPr txBox="1"/>
          <p:nvPr/>
        </p:nvSpPr>
        <p:spPr>
          <a:xfrm>
            <a:off x="9567776" y="2697337"/>
            <a:ext cx="3718560" cy="483870"/>
          </a:xfrm>
          <a:prstGeom prst="rect">
            <a:avLst/>
          </a:prstGeom>
        </p:spPr>
        <p:txBody>
          <a:bodyPr vert="horz" wrap="square" lIns="0" tIns="13335" rIns="0" bIns="0" rtlCol="0">
            <a:spAutoFit/>
          </a:bodyPr>
          <a:lstStyle/>
          <a:p>
            <a:pPr marL="254635" marR="5080" indent="-242570">
              <a:spcBef>
                <a:spcPts val="105"/>
              </a:spcBef>
            </a:pPr>
            <a:r>
              <a:rPr sz="1500" b="1" dirty="0">
                <a:solidFill>
                  <a:srgbClr val="FFFFFF"/>
                </a:solidFill>
                <a:latin typeface="Cambria Math"/>
                <a:cs typeface="Cambria Math"/>
              </a:rPr>
              <a:t>1. </a:t>
            </a:r>
            <a:r>
              <a:rPr sz="1500" b="1" spc="-5" dirty="0">
                <a:solidFill>
                  <a:srgbClr val="FFFFFF"/>
                </a:solidFill>
                <a:latin typeface="Cambria Math"/>
                <a:cs typeface="Cambria Math"/>
              </a:rPr>
              <a:t>Hogyan </a:t>
            </a:r>
            <a:r>
              <a:rPr sz="1500" b="1" dirty="0">
                <a:solidFill>
                  <a:srgbClr val="FFFFFF"/>
                </a:solidFill>
                <a:latin typeface="Cambria Math"/>
                <a:cs typeface="Cambria Math"/>
              </a:rPr>
              <a:t>modellezhetjük </a:t>
            </a:r>
            <a:r>
              <a:rPr sz="1500" b="1" spc="15" dirty="0">
                <a:solidFill>
                  <a:srgbClr val="FFFFFF"/>
                </a:solidFill>
                <a:latin typeface="Cambria Math"/>
                <a:cs typeface="Cambria Math"/>
              </a:rPr>
              <a:t>a </a:t>
            </a:r>
            <a:r>
              <a:rPr sz="1500" b="1" spc="-5" dirty="0">
                <a:solidFill>
                  <a:srgbClr val="FFFFFF"/>
                </a:solidFill>
                <a:latin typeface="Cambria Math"/>
                <a:cs typeface="Cambria Math"/>
              </a:rPr>
              <a:t>termodinamikai  kölcsönhatásokat </a:t>
            </a:r>
            <a:r>
              <a:rPr sz="1500" b="1" dirty="0">
                <a:solidFill>
                  <a:srgbClr val="FFFFFF"/>
                </a:solidFill>
                <a:latin typeface="Cambria Math"/>
                <a:cs typeface="Cambria Math"/>
              </a:rPr>
              <a:t>oszlopos</a:t>
            </a:r>
            <a:r>
              <a:rPr sz="1500" b="1" spc="-70" dirty="0">
                <a:solidFill>
                  <a:srgbClr val="FFFFFF"/>
                </a:solidFill>
                <a:latin typeface="Cambria Math"/>
                <a:cs typeface="Cambria Math"/>
              </a:rPr>
              <a:t> </a:t>
            </a:r>
            <a:r>
              <a:rPr sz="1500" b="1" spc="-5" dirty="0">
                <a:solidFill>
                  <a:srgbClr val="FFFFFF"/>
                </a:solidFill>
                <a:latin typeface="Cambria Math"/>
                <a:cs typeface="Cambria Math"/>
              </a:rPr>
              <a:t>rendszerekben?</a:t>
            </a:r>
            <a:endParaRPr sz="1500">
              <a:solidFill>
                <a:prstClr val="black"/>
              </a:solidFill>
              <a:latin typeface="Cambria Math"/>
              <a:cs typeface="Cambria Math"/>
            </a:endParaRPr>
          </a:p>
        </p:txBody>
      </p:sp>
      <p:sp>
        <p:nvSpPr>
          <p:cNvPr id="11" name="object 11"/>
          <p:cNvSpPr txBox="1"/>
          <p:nvPr/>
        </p:nvSpPr>
        <p:spPr>
          <a:xfrm>
            <a:off x="9567777" y="3384511"/>
            <a:ext cx="4990465" cy="483870"/>
          </a:xfrm>
          <a:prstGeom prst="rect">
            <a:avLst/>
          </a:prstGeom>
        </p:spPr>
        <p:txBody>
          <a:bodyPr vert="horz" wrap="square" lIns="0" tIns="13335" rIns="0" bIns="0" rtlCol="0">
            <a:spAutoFit/>
          </a:bodyPr>
          <a:lstStyle/>
          <a:p>
            <a:pPr marL="254635" marR="5080" indent="-242570">
              <a:spcBef>
                <a:spcPts val="105"/>
              </a:spcBef>
            </a:pPr>
            <a:r>
              <a:rPr sz="1500" b="1" dirty="0">
                <a:solidFill>
                  <a:srgbClr val="FFFFFF"/>
                </a:solidFill>
                <a:latin typeface="Cambria Math"/>
                <a:cs typeface="Cambria Math"/>
              </a:rPr>
              <a:t>2. </a:t>
            </a:r>
            <a:r>
              <a:rPr sz="1500" b="1" spc="5" dirty="0">
                <a:solidFill>
                  <a:srgbClr val="FFFFFF"/>
                </a:solidFill>
                <a:latin typeface="Cambria Math"/>
                <a:cs typeface="Cambria Math"/>
              </a:rPr>
              <a:t>Mi </a:t>
            </a:r>
            <a:r>
              <a:rPr sz="1500" b="1" spc="15" dirty="0">
                <a:solidFill>
                  <a:srgbClr val="FFFFFF"/>
                </a:solidFill>
                <a:latin typeface="Cambria Math"/>
                <a:cs typeface="Cambria Math"/>
              </a:rPr>
              <a:t>a </a:t>
            </a:r>
            <a:r>
              <a:rPr sz="1500" b="1" dirty="0">
                <a:solidFill>
                  <a:srgbClr val="FFFFFF"/>
                </a:solidFill>
                <a:latin typeface="Cambria Math"/>
                <a:cs typeface="Cambria Math"/>
              </a:rPr>
              <a:t>hőmérséklet </a:t>
            </a:r>
            <a:r>
              <a:rPr sz="1500" b="1" spc="-5" dirty="0">
                <a:solidFill>
                  <a:srgbClr val="FFFFFF"/>
                </a:solidFill>
                <a:latin typeface="Cambria Math"/>
                <a:cs typeface="Cambria Math"/>
              </a:rPr>
              <a:t>elsődleges szerepe </a:t>
            </a:r>
            <a:r>
              <a:rPr sz="1500" b="1" spc="15" dirty="0">
                <a:solidFill>
                  <a:srgbClr val="FFFFFF"/>
                </a:solidFill>
                <a:latin typeface="Cambria Math"/>
                <a:cs typeface="Cambria Math"/>
              </a:rPr>
              <a:t>a </a:t>
            </a:r>
            <a:r>
              <a:rPr sz="1500" b="1" dirty="0">
                <a:solidFill>
                  <a:srgbClr val="FFFFFF"/>
                </a:solidFill>
                <a:latin typeface="Cambria Math"/>
                <a:cs typeface="Cambria Math"/>
              </a:rPr>
              <a:t>PhAC szorpciós  </a:t>
            </a:r>
            <a:r>
              <a:rPr sz="1500" b="1" spc="-5" dirty="0">
                <a:solidFill>
                  <a:srgbClr val="FFFFFF"/>
                </a:solidFill>
                <a:latin typeface="Cambria Math"/>
                <a:cs typeface="Cambria Math"/>
              </a:rPr>
              <a:t>folyamataiban?</a:t>
            </a:r>
            <a:endParaRPr sz="1500">
              <a:solidFill>
                <a:prstClr val="black"/>
              </a:solidFill>
              <a:latin typeface="Cambria Math"/>
              <a:cs typeface="Cambria Math"/>
            </a:endParaRPr>
          </a:p>
        </p:txBody>
      </p:sp>
      <p:sp>
        <p:nvSpPr>
          <p:cNvPr id="12" name="object 12"/>
          <p:cNvSpPr txBox="1"/>
          <p:nvPr/>
        </p:nvSpPr>
        <p:spPr>
          <a:xfrm>
            <a:off x="4032994" y="3612732"/>
            <a:ext cx="2378075" cy="244298"/>
          </a:xfrm>
          <a:prstGeom prst="rect">
            <a:avLst/>
          </a:prstGeom>
        </p:spPr>
        <p:txBody>
          <a:bodyPr vert="horz" wrap="square" lIns="0" tIns="13335" rIns="0" bIns="0" rtlCol="0">
            <a:spAutoFit/>
          </a:bodyPr>
          <a:lstStyle/>
          <a:p>
            <a:pPr marL="12700">
              <a:spcBef>
                <a:spcPts val="105"/>
              </a:spcBef>
            </a:pPr>
            <a:r>
              <a:rPr sz="1500" b="1" spc="-10" dirty="0">
                <a:solidFill>
                  <a:srgbClr val="FFFFFF"/>
                </a:solidFill>
                <a:latin typeface="Calibri"/>
                <a:cs typeface="Calibri"/>
                <a:hlinkClick r:id="rId3"/>
              </a:rPr>
              <a:t>bauer.laszlo@csfk.hun-ren.hu</a:t>
            </a:r>
            <a:endParaRPr sz="1500">
              <a:solidFill>
                <a:prstClr val="black"/>
              </a:solidFill>
              <a:latin typeface="Calibri"/>
              <a:cs typeface="Calibri"/>
            </a:endParaRPr>
          </a:p>
        </p:txBody>
      </p:sp>
      <p:sp>
        <p:nvSpPr>
          <p:cNvPr id="13" name="object 13"/>
          <p:cNvSpPr txBox="1"/>
          <p:nvPr/>
        </p:nvSpPr>
        <p:spPr>
          <a:xfrm>
            <a:off x="9567777" y="1"/>
            <a:ext cx="4803775" cy="1099185"/>
          </a:xfrm>
          <a:prstGeom prst="rect">
            <a:avLst/>
          </a:prstGeom>
        </p:spPr>
        <p:txBody>
          <a:bodyPr vert="horz" wrap="square" lIns="0" tIns="38100" rIns="0" bIns="0" rtlCol="0">
            <a:spAutoFit/>
          </a:bodyPr>
          <a:lstStyle/>
          <a:p>
            <a:pPr marL="15875">
              <a:spcBef>
                <a:spcPts val="300"/>
              </a:spcBef>
            </a:pPr>
            <a:r>
              <a:rPr sz="2250" b="1" spc="5" dirty="0">
                <a:solidFill>
                  <a:srgbClr val="EEFDFF"/>
                </a:solidFill>
                <a:latin typeface="Cambria Math"/>
                <a:cs typeface="Cambria Math"/>
              </a:rPr>
              <a:t>BEVEZETÉS</a:t>
            </a:r>
            <a:endParaRPr sz="2250">
              <a:solidFill>
                <a:prstClr val="black"/>
              </a:solidFill>
              <a:latin typeface="Cambria Math"/>
              <a:cs typeface="Cambria Math"/>
            </a:endParaRPr>
          </a:p>
          <a:p>
            <a:pPr marL="12700" marR="5080">
              <a:spcBef>
                <a:spcPts val="140"/>
              </a:spcBef>
            </a:pPr>
            <a:r>
              <a:rPr sz="1500" dirty="0">
                <a:solidFill>
                  <a:srgbClr val="FFFFFF"/>
                </a:solidFill>
                <a:latin typeface="Cambria Math"/>
                <a:cs typeface="Cambria Math"/>
              </a:rPr>
              <a:t>A </a:t>
            </a:r>
            <a:r>
              <a:rPr sz="1500" spc="-5" dirty="0">
                <a:solidFill>
                  <a:srgbClr val="FFFFFF"/>
                </a:solidFill>
                <a:latin typeface="Cambria Math"/>
                <a:cs typeface="Cambria Math"/>
              </a:rPr>
              <a:t>hőmérséklet napi mikro-változásai </a:t>
            </a:r>
            <a:r>
              <a:rPr sz="1500" dirty="0">
                <a:solidFill>
                  <a:srgbClr val="FFFFFF"/>
                </a:solidFill>
                <a:latin typeface="Cambria Math"/>
                <a:cs typeface="Cambria Math"/>
              </a:rPr>
              <a:t>és </a:t>
            </a:r>
            <a:r>
              <a:rPr sz="1500" spc="-5" dirty="0">
                <a:solidFill>
                  <a:srgbClr val="FFFFFF"/>
                </a:solidFill>
                <a:latin typeface="Cambria Math"/>
                <a:cs typeface="Cambria Math"/>
              </a:rPr>
              <a:t>szezonális  ingadozásai jelentősen </a:t>
            </a:r>
            <a:r>
              <a:rPr sz="1500" spc="-10" dirty="0">
                <a:solidFill>
                  <a:srgbClr val="FFFFFF"/>
                </a:solidFill>
                <a:latin typeface="Cambria Math"/>
                <a:cs typeface="Cambria Math"/>
              </a:rPr>
              <a:t>befolyásolják </a:t>
            </a:r>
            <a:r>
              <a:rPr sz="1500" dirty="0">
                <a:solidFill>
                  <a:srgbClr val="FFFFFF"/>
                </a:solidFill>
                <a:latin typeface="Cambria Math"/>
                <a:cs typeface="Cambria Math"/>
              </a:rPr>
              <a:t>a </a:t>
            </a:r>
            <a:r>
              <a:rPr sz="1500" spc="-5" dirty="0">
                <a:solidFill>
                  <a:srgbClr val="FFFFFF"/>
                </a:solidFill>
                <a:latin typeface="Cambria Math"/>
                <a:cs typeface="Cambria Math"/>
              </a:rPr>
              <a:t>gyógyszerek (PhAC)  </a:t>
            </a:r>
            <a:r>
              <a:rPr sz="1500" dirty="0">
                <a:solidFill>
                  <a:srgbClr val="FFFFFF"/>
                </a:solidFill>
                <a:latin typeface="Cambria Math"/>
                <a:cs typeface="Cambria Math"/>
              </a:rPr>
              <a:t>szorpciós</a:t>
            </a:r>
            <a:r>
              <a:rPr sz="1500" spc="-20" dirty="0">
                <a:solidFill>
                  <a:srgbClr val="FFFFFF"/>
                </a:solidFill>
                <a:latin typeface="Cambria Math"/>
                <a:cs typeface="Cambria Math"/>
              </a:rPr>
              <a:t> </a:t>
            </a:r>
            <a:r>
              <a:rPr sz="1500" dirty="0">
                <a:solidFill>
                  <a:srgbClr val="FFFFFF"/>
                </a:solidFill>
                <a:latin typeface="Cambria Math"/>
                <a:cs typeface="Cambria Math"/>
              </a:rPr>
              <a:t>dinamikáját.</a:t>
            </a:r>
            <a:endParaRPr sz="1500">
              <a:solidFill>
                <a:prstClr val="black"/>
              </a:solidFill>
              <a:latin typeface="Cambria Math"/>
              <a:cs typeface="Cambria Math"/>
            </a:endParaRPr>
          </a:p>
        </p:txBody>
      </p:sp>
      <p:sp>
        <p:nvSpPr>
          <p:cNvPr id="14" name="object 14"/>
          <p:cNvSpPr txBox="1"/>
          <p:nvPr/>
        </p:nvSpPr>
        <p:spPr>
          <a:xfrm>
            <a:off x="9567776" y="1290782"/>
            <a:ext cx="4949190" cy="708025"/>
          </a:xfrm>
          <a:prstGeom prst="rect">
            <a:avLst/>
          </a:prstGeom>
        </p:spPr>
        <p:txBody>
          <a:bodyPr vert="horz" wrap="square" lIns="0" tIns="15240" rIns="0" bIns="0" rtlCol="0">
            <a:spAutoFit/>
          </a:bodyPr>
          <a:lstStyle/>
          <a:p>
            <a:pPr marL="12700" marR="5080">
              <a:lnSpc>
                <a:spcPct val="99100"/>
              </a:lnSpc>
              <a:spcBef>
                <a:spcPts val="120"/>
              </a:spcBef>
            </a:pPr>
            <a:r>
              <a:rPr sz="1500" dirty="0">
                <a:solidFill>
                  <a:srgbClr val="FFFFFF"/>
                </a:solidFill>
                <a:latin typeface="Cambria Math"/>
                <a:cs typeface="Cambria Math"/>
              </a:rPr>
              <a:t>Az oszlopos </a:t>
            </a:r>
            <a:r>
              <a:rPr sz="1500" spc="-5" dirty="0">
                <a:solidFill>
                  <a:srgbClr val="FFFFFF"/>
                </a:solidFill>
                <a:latin typeface="Cambria Math"/>
                <a:cs typeface="Cambria Math"/>
              </a:rPr>
              <a:t>rendszerek </a:t>
            </a:r>
            <a:r>
              <a:rPr sz="1500" dirty="0">
                <a:solidFill>
                  <a:srgbClr val="FFFFFF"/>
                </a:solidFill>
                <a:latin typeface="Cambria Math"/>
                <a:cs typeface="Cambria Math"/>
              </a:rPr>
              <a:t>a </a:t>
            </a:r>
            <a:r>
              <a:rPr sz="1500" spc="-5" dirty="0">
                <a:solidFill>
                  <a:srgbClr val="FFFFFF"/>
                </a:solidFill>
                <a:latin typeface="Cambria Math"/>
                <a:cs typeface="Cambria Math"/>
              </a:rPr>
              <a:t>termodinamikai számítások </a:t>
            </a:r>
            <a:r>
              <a:rPr sz="1500" spc="-10" dirty="0">
                <a:solidFill>
                  <a:srgbClr val="FFFFFF"/>
                </a:solidFill>
                <a:latin typeface="Cambria Math"/>
                <a:cs typeface="Cambria Math"/>
              </a:rPr>
              <a:t>újfajta  </a:t>
            </a:r>
            <a:r>
              <a:rPr sz="1500" spc="-5" dirty="0">
                <a:solidFill>
                  <a:srgbClr val="FFFFFF"/>
                </a:solidFill>
                <a:latin typeface="Cambria Math"/>
                <a:cs typeface="Cambria Math"/>
              </a:rPr>
              <a:t>megértését teszik </a:t>
            </a:r>
            <a:r>
              <a:rPr sz="1500" spc="-10" dirty="0">
                <a:solidFill>
                  <a:srgbClr val="FFFFFF"/>
                </a:solidFill>
                <a:latin typeface="Cambria Math"/>
                <a:cs typeface="Cambria Math"/>
              </a:rPr>
              <a:t>lehetővé, </a:t>
            </a:r>
            <a:r>
              <a:rPr sz="1500" spc="-5" dirty="0">
                <a:solidFill>
                  <a:srgbClr val="FFFFFF"/>
                </a:solidFill>
                <a:latin typeface="Cambria Math"/>
                <a:cs typeface="Cambria Math"/>
              </a:rPr>
              <a:t>és jobban tükrözik </a:t>
            </a:r>
            <a:r>
              <a:rPr sz="1500" dirty="0">
                <a:solidFill>
                  <a:srgbClr val="FFFFFF"/>
                </a:solidFill>
                <a:latin typeface="Cambria Math"/>
                <a:cs typeface="Cambria Math"/>
              </a:rPr>
              <a:t>a  </a:t>
            </a:r>
            <a:r>
              <a:rPr sz="1500" spc="-10" dirty="0">
                <a:solidFill>
                  <a:srgbClr val="FFFFFF"/>
                </a:solidFill>
                <a:latin typeface="Cambria Math"/>
                <a:cs typeface="Cambria Math"/>
              </a:rPr>
              <a:t>talajkörnyezet </a:t>
            </a:r>
            <a:r>
              <a:rPr sz="1500" spc="-5" dirty="0">
                <a:solidFill>
                  <a:srgbClr val="FFFFFF"/>
                </a:solidFill>
                <a:latin typeface="Cambria Math"/>
                <a:cs typeface="Cambria Math"/>
              </a:rPr>
              <a:t>természetes viszonyait, mint </a:t>
            </a:r>
            <a:r>
              <a:rPr sz="1500" dirty="0">
                <a:solidFill>
                  <a:srgbClr val="FFFFFF"/>
                </a:solidFill>
                <a:latin typeface="Cambria Math"/>
                <a:cs typeface="Cambria Math"/>
              </a:rPr>
              <a:t>a </a:t>
            </a:r>
            <a:r>
              <a:rPr sz="1500" spc="-5" dirty="0">
                <a:solidFill>
                  <a:srgbClr val="FFFFFF"/>
                </a:solidFill>
                <a:latin typeface="Cambria Math"/>
                <a:cs typeface="Cambria Math"/>
              </a:rPr>
              <a:t>batch</a:t>
            </a:r>
            <a:r>
              <a:rPr sz="1500" spc="40" dirty="0">
                <a:solidFill>
                  <a:srgbClr val="FFFFFF"/>
                </a:solidFill>
                <a:latin typeface="Cambria Math"/>
                <a:cs typeface="Cambria Math"/>
              </a:rPr>
              <a:t> </a:t>
            </a:r>
            <a:r>
              <a:rPr sz="1500" spc="-20" dirty="0">
                <a:solidFill>
                  <a:srgbClr val="FFFFFF"/>
                </a:solidFill>
                <a:latin typeface="Cambria Math"/>
                <a:cs typeface="Cambria Math"/>
              </a:rPr>
              <a:t>módszer.</a:t>
            </a:r>
            <a:endParaRPr sz="1500">
              <a:solidFill>
                <a:prstClr val="black"/>
              </a:solidFill>
              <a:latin typeface="Cambria Math"/>
              <a:cs typeface="Cambria Math"/>
            </a:endParaRPr>
          </a:p>
        </p:txBody>
      </p:sp>
      <p:sp>
        <p:nvSpPr>
          <p:cNvPr id="15" name="object 15"/>
          <p:cNvSpPr txBox="1"/>
          <p:nvPr/>
        </p:nvSpPr>
        <p:spPr>
          <a:xfrm>
            <a:off x="480179" y="3876791"/>
            <a:ext cx="3590925" cy="1317625"/>
          </a:xfrm>
          <a:prstGeom prst="rect">
            <a:avLst/>
          </a:prstGeom>
        </p:spPr>
        <p:txBody>
          <a:bodyPr vert="horz" wrap="square" lIns="0" tIns="85725" rIns="0" bIns="0" rtlCol="0">
            <a:spAutoFit/>
          </a:bodyPr>
          <a:lstStyle/>
          <a:p>
            <a:pPr marL="121920">
              <a:spcBef>
                <a:spcPts val="675"/>
              </a:spcBef>
            </a:pPr>
            <a:r>
              <a:rPr sz="2500" b="1" spc="-5" dirty="0">
                <a:solidFill>
                  <a:prstClr val="black"/>
                </a:solidFill>
                <a:latin typeface="Cambria Math"/>
                <a:cs typeface="Cambria Math"/>
              </a:rPr>
              <a:t>MÓDSZERTAN</a:t>
            </a:r>
            <a:endParaRPr sz="2500">
              <a:solidFill>
                <a:prstClr val="black"/>
              </a:solidFill>
              <a:latin typeface="Cambria Math"/>
              <a:cs typeface="Cambria Math"/>
            </a:endParaRPr>
          </a:p>
          <a:p>
            <a:pPr marL="227329" marR="5080" indent="-215265" algn="just">
              <a:lnSpc>
                <a:spcPct val="101200"/>
              </a:lnSpc>
              <a:spcBef>
                <a:spcPts val="280"/>
              </a:spcBef>
              <a:buFont typeface="Wingdings"/>
              <a:buChar char=""/>
              <a:tabLst>
                <a:tab pos="227965" algn="l"/>
              </a:tabLst>
            </a:pPr>
            <a:r>
              <a:rPr sz="1300" spc="5" dirty="0">
                <a:solidFill>
                  <a:prstClr val="black"/>
                </a:solidFill>
                <a:latin typeface="Cambria Math"/>
                <a:cs typeface="Cambria Math"/>
              </a:rPr>
              <a:t>A </a:t>
            </a:r>
            <a:r>
              <a:rPr sz="1300" dirty="0">
                <a:solidFill>
                  <a:prstClr val="black"/>
                </a:solidFill>
                <a:latin typeface="Cambria Math"/>
                <a:cs typeface="Cambria Math"/>
              </a:rPr>
              <a:t>diklofenák (DFC), </a:t>
            </a:r>
            <a:r>
              <a:rPr sz="1300" spc="5" dirty="0">
                <a:solidFill>
                  <a:prstClr val="black"/>
                </a:solidFill>
                <a:latin typeface="Cambria Math"/>
                <a:cs typeface="Cambria Math"/>
              </a:rPr>
              <a:t>a </a:t>
            </a:r>
            <a:r>
              <a:rPr sz="1300" dirty="0">
                <a:solidFill>
                  <a:prstClr val="black"/>
                </a:solidFill>
                <a:latin typeface="Cambria Math"/>
                <a:cs typeface="Cambria Math"/>
              </a:rPr>
              <a:t>lidokain (LID) </a:t>
            </a:r>
            <a:r>
              <a:rPr sz="1300" spc="5" dirty="0">
                <a:solidFill>
                  <a:prstClr val="black"/>
                </a:solidFill>
                <a:latin typeface="Cambria Math"/>
                <a:cs typeface="Cambria Math"/>
              </a:rPr>
              <a:t>és a </a:t>
            </a:r>
            <a:r>
              <a:rPr sz="1300" dirty="0">
                <a:solidFill>
                  <a:prstClr val="black"/>
                </a:solidFill>
                <a:latin typeface="Cambria Math"/>
                <a:cs typeface="Cambria Math"/>
              </a:rPr>
              <a:t>17α-  etilösztradiol (EE2) egyszeri </a:t>
            </a:r>
            <a:r>
              <a:rPr sz="1300" spc="5" dirty="0">
                <a:solidFill>
                  <a:prstClr val="black"/>
                </a:solidFill>
                <a:latin typeface="Cambria Math"/>
                <a:cs typeface="Cambria Math"/>
              </a:rPr>
              <a:t>és</a:t>
            </a:r>
            <a:r>
              <a:rPr sz="1300" spc="295" dirty="0">
                <a:solidFill>
                  <a:prstClr val="black"/>
                </a:solidFill>
                <a:latin typeface="Cambria Math"/>
                <a:cs typeface="Cambria Math"/>
              </a:rPr>
              <a:t> </a:t>
            </a:r>
            <a:r>
              <a:rPr sz="1300" spc="-5" dirty="0">
                <a:solidFill>
                  <a:prstClr val="black"/>
                </a:solidFill>
                <a:latin typeface="Cambria Math"/>
                <a:cs typeface="Cambria Math"/>
              </a:rPr>
              <a:t>kompetitív  </a:t>
            </a:r>
            <a:r>
              <a:rPr sz="1300" spc="5" dirty="0">
                <a:solidFill>
                  <a:prstClr val="black"/>
                </a:solidFill>
                <a:latin typeface="Cambria Math"/>
                <a:cs typeface="Cambria Math"/>
              </a:rPr>
              <a:t>szorpcióját</a:t>
            </a:r>
            <a:r>
              <a:rPr sz="1300" spc="295" dirty="0">
                <a:solidFill>
                  <a:prstClr val="black"/>
                </a:solidFill>
                <a:latin typeface="Cambria Math"/>
                <a:cs typeface="Cambria Math"/>
              </a:rPr>
              <a:t> </a:t>
            </a:r>
            <a:r>
              <a:rPr sz="1300" spc="5" dirty="0">
                <a:solidFill>
                  <a:prstClr val="black"/>
                </a:solidFill>
                <a:latin typeface="Cambria Math"/>
                <a:cs typeface="Cambria Math"/>
              </a:rPr>
              <a:t>öt  hőmérsékleten,  </a:t>
            </a:r>
            <a:r>
              <a:rPr sz="1300" dirty="0">
                <a:solidFill>
                  <a:prstClr val="black"/>
                </a:solidFill>
                <a:latin typeface="Cambria Math"/>
                <a:cs typeface="Cambria Math"/>
              </a:rPr>
              <a:t>arenosol  talajban (WRB2022)</a:t>
            </a:r>
            <a:r>
              <a:rPr sz="1300" spc="5" dirty="0">
                <a:solidFill>
                  <a:prstClr val="black"/>
                </a:solidFill>
                <a:latin typeface="Cambria Math"/>
                <a:cs typeface="Cambria Math"/>
              </a:rPr>
              <a:t> modelleztük.</a:t>
            </a:r>
            <a:endParaRPr sz="1300">
              <a:solidFill>
                <a:prstClr val="black"/>
              </a:solidFill>
              <a:latin typeface="Cambria Math"/>
              <a:cs typeface="Cambria Math"/>
            </a:endParaRPr>
          </a:p>
        </p:txBody>
      </p:sp>
      <p:sp>
        <p:nvSpPr>
          <p:cNvPr id="16" name="object 16"/>
          <p:cNvSpPr txBox="1"/>
          <p:nvPr/>
        </p:nvSpPr>
        <p:spPr>
          <a:xfrm>
            <a:off x="454778" y="5369140"/>
            <a:ext cx="3653790" cy="1423670"/>
          </a:xfrm>
          <a:prstGeom prst="rect">
            <a:avLst/>
          </a:prstGeom>
        </p:spPr>
        <p:txBody>
          <a:bodyPr vert="horz" wrap="square" lIns="0" tIns="12065" rIns="0" bIns="0" rtlCol="0">
            <a:spAutoFit/>
          </a:bodyPr>
          <a:lstStyle/>
          <a:p>
            <a:pPr marL="252729" marR="43815" indent="-215265" algn="just">
              <a:lnSpc>
                <a:spcPct val="101200"/>
              </a:lnSpc>
              <a:spcBef>
                <a:spcPts val="95"/>
              </a:spcBef>
              <a:buFont typeface="Wingdings"/>
              <a:buChar char=""/>
              <a:tabLst>
                <a:tab pos="253365" algn="l"/>
              </a:tabLst>
            </a:pPr>
            <a:r>
              <a:rPr sz="1300" spc="5" dirty="0">
                <a:solidFill>
                  <a:prstClr val="black"/>
                </a:solidFill>
                <a:latin typeface="Cambria Math"/>
                <a:cs typeface="Cambria Math"/>
              </a:rPr>
              <a:t>A </a:t>
            </a:r>
            <a:r>
              <a:rPr sz="1300" dirty="0">
                <a:solidFill>
                  <a:prstClr val="black"/>
                </a:solidFill>
                <a:latin typeface="Cambria Math"/>
                <a:cs typeface="Cambria Math"/>
              </a:rPr>
              <a:t>talaj </a:t>
            </a:r>
            <a:r>
              <a:rPr sz="1300" spc="5" dirty="0">
                <a:solidFill>
                  <a:prstClr val="black"/>
                </a:solidFill>
                <a:latin typeface="Cambria Math"/>
                <a:cs typeface="Cambria Math"/>
              </a:rPr>
              <a:t>hőmérséklet fluktuációját </a:t>
            </a:r>
            <a:r>
              <a:rPr sz="1300" dirty="0">
                <a:solidFill>
                  <a:prstClr val="black"/>
                </a:solidFill>
                <a:latin typeface="Cambria Math"/>
                <a:cs typeface="Cambria Math"/>
              </a:rPr>
              <a:t>egy teljes  vegetációs időszakban</a:t>
            </a:r>
            <a:r>
              <a:rPr sz="1300" spc="-5" dirty="0">
                <a:solidFill>
                  <a:prstClr val="black"/>
                </a:solidFill>
                <a:latin typeface="Cambria Math"/>
                <a:cs typeface="Cambria Math"/>
              </a:rPr>
              <a:t> </a:t>
            </a:r>
            <a:r>
              <a:rPr sz="1300" dirty="0">
                <a:solidFill>
                  <a:prstClr val="black"/>
                </a:solidFill>
                <a:latin typeface="Cambria Math"/>
                <a:cs typeface="Cambria Math"/>
              </a:rPr>
              <a:t>vizsgáltuk.</a:t>
            </a:r>
            <a:endParaRPr sz="1300">
              <a:solidFill>
                <a:prstClr val="black"/>
              </a:solidFill>
              <a:latin typeface="Cambria Math"/>
              <a:cs typeface="Cambria Math"/>
            </a:endParaRPr>
          </a:p>
          <a:p>
            <a:pPr>
              <a:spcBef>
                <a:spcPts val="5"/>
              </a:spcBef>
              <a:buFont typeface="Wingdings"/>
              <a:buChar char=""/>
            </a:pPr>
            <a:endParaRPr sz="1350">
              <a:solidFill>
                <a:prstClr val="black"/>
              </a:solidFill>
              <a:latin typeface="Cambria Math"/>
              <a:cs typeface="Cambria Math"/>
            </a:endParaRPr>
          </a:p>
          <a:p>
            <a:pPr marL="252729" marR="43180" indent="-215265" algn="just">
              <a:lnSpc>
                <a:spcPct val="100400"/>
              </a:lnSpc>
              <a:buFont typeface="Wingdings"/>
              <a:buChar char=""/>
              <a:tabLst>
                <a:tab pos="253365" algn="l"/>
              </a:tabLst>
            </a:pPr>
            <a:r>
              <a:rPr sz="1300" spc="5" dirty="0">
                <a:solidFill>
                  <a:prstClr val="black"/>
                </a:solidFill>
                <a:latin typeface="Cambria Math"/>
                <a:cs typeface="Cambria Math"/>
              </a:rPr>
              <a:t>Kiszámítottuk</a:t>
            </a:r>
            <a:r>
              <a:rPr sz="1300" spc="295" dirty="0">
                <a:solidFill>
                  <a:prstClr val="black"/>
                </a:solidFill>
                <a:latin typeface="Cambria Math"/>
                <a:cs typeface="Cambria Math"/>
              </a:rPr>
              <a:t> </a:t>
            </a:r>
            <a:r>
              <a:rPr sz="1300" spc="5" dirty="0">
                <a:solidFill>
                  <a:prstClr val="black"/>
                </a:solidFill>
                <a:latin typeface="Cambria Math"/>
                <a:cs typeface="Cambria Math"/>
              </a:rPr>
              <a:t>a  </a:t>
            </a:r>
            <a:r>
              <a:rPr sz="1300" dirty="0">
                <a:solidFill>
                  <a:prstClr val="black"/>
                </a:solidFill>
                <a:latin typeface="Cambria Math"/>
                <a:cs typeface="Cambria Math"/>
              </a:rPr>
              <a:t>maximális adszorpciós  kapacitást </a:t>
            </a:r>
            <a:r>
              <a:rPr sz="1300" spc="5" dirty="0">
                <a:solidFill>
                  <a:prstClr val="black"/>
                </a:solidFill>
                <a:latin typeface="Cambria Math"/>
                <a:cs typeface="Cambria Math"/>
              </a:rPr>
              <a:t>(q</a:t>
            </a:r>
            <a:r>
              <a:rPr sz="1275" spc="7" baseline="-19607" dirty="0">
                <a:solidFill>
                  <a:prstClr val="black"/>
                </a:solidFill>
                <a:latin typeface="Cambria Math"/>
                <a:cs typeface="Cambria Math"/>
              </a:rPr>
              <a:t>max</a:t>
            </a:r>
            <a:r>
              <a:rPr sz="1300" spc="5" dirty="0">
                <a:solidFill>
                  <a:prstClr val="black"/>
                </a:solidFill>
                <a:latin typeface="Cambria Math"/>
                <a:cs typeface="Cambria Math"/>
              </a:rPr>
              <a:t>), a </a:t>
            </a:r>
            <a:r>
              <a:rPr sz="1300" dirty="0">
                <a:solidFill>
                  <a:prstClr val="black"/>
                </a:solidFill>
                <a:latin typeface="Cambria Math"/>
                <a:cs typeface="Cambria Math"/>
              </a:rPr>
              <a:t>teljes </a:t>
            </a:r>
            <a:r>
              <a:rPr sz="1300" spc="5" dirty="0">
                <a:solidFill>
                  <a:prstClr val="black"/>
                </a:solidFill>
                <a:latin typeface="Cambria Math"/>
                <a:cs typeface="Cambria Math"/>
              </a:rPr>
              <a:t>deszorpciót (q</a:t>
            </a:r>
            <a:r>
              <a:rPr sz="1275" spc="7" baseline="-19607" dirty="0">
                <a:solidFill>
                  <a:prstClr val="black"/>
                </a:solidFill>
                <a:latin typeface="Cambria Math"/>
                <a:cs typeface="Cambria Math"/>
              </a:rPr>
              <a:t>dtotal</a:t>
            </a:r>
            <a:r>
              <a:rPr sz="1300" spc="5" dirty="0">
                <a:solidFill>
                  <a:prstClr val="black"/>
                </a:solidFill>
                <a:latin typeface="Cambria Math"/>
                <a:cs typeface="Cambria Math"/>
              </a:rPr>
              <a:t>), a  </a:t>
            </a:r>
            <a:r>
              <a:rPr sz="1300" dirty="0">
                <a:solidFill>
                  <a:prstClr val="black"/>
                </a:solidFill>
                <a:latin typeface="Cambria Math"/>
                <a:cs typeface="Cambria Math"/>
              </a:rPr>
              <a:t>standard entrópiát </a:t>
            </a:r>
            <a:r>
              <a:rPr sz="1300" spc="5" dirty="0">
                <a:solidFill>
                  <a:prstClr val="black"/>
                </a:solidFill>
                <a:latin typeface="Cambria Math"/>
                <a:cs typeface="Cambria Math"/>
              </a:rPr>
              <a:t>(ΔS</a:t>
            </a:r>
            <a:r>
              <a:rPr sz="1275" spc="7" baseline="26143" dirty="0">
                <a:solidFill>
                  <a:prstClr val="black"/>
                </a:solidFill>
                <a:latin typeface="Cambria Math"/>
                <a:cs typeface="Cambria Math"/>
              </a:rPr>
              <a:t>0</a:t>
            </a:r>
            <a:r>
              <a:rPr sz="1300" spc="5" dirty="0">
                <a:solidFill>
                  <a:prstClr val="black"/>
                </a:solidFill>
                <a:latin typeface="Cambria Math"/>
                <a:cs typeface="Cambria Math"/>
              </a:rPr>
              <a:t>), a </a:t>
            </a:r>
            <a:r>
              <a:rPr sz="1300" spc="-5" dirty="0">
                <a:solidFill>
                  <a:prstClr val="black"/>
                </a:solidFill>
                <a:latin typeface="Cambria Math"/>
                <a:cs typeface="Cambria Math"/>
              </a:rPr>
              <a:t>standard </a:t>
            </a:r>
            <a:r>
              <a:rPr sz="1300" spc="5" dirty="0">
                <a:solidFill>
                  <a:prstClr val="black"/>
                </a:solidFill>
                <a:latin typeface="Cambria Math"/>
                <a:cs typeface="Cambria Math"/>
              </a:rPr>
              <a:t>entalpiát  (ΔH</a:t>
            </a:r>
            <a:r>
              <a:rPr sz="1275" spc="7" baseline="26143" dirty="0">
                <a:solidFill>
                  <a:prstClr val="black"/>
                </a:solidFill>
                <a:latin typeface="Cambria Math"/>
                <a:cs typeface="Cambria Math"/>
              </a:rPr>
              <a:t>0</a:t>
            </a:r>
            <a:r>
              <a:rPr sz="1300" spc="5" dirty="0">
                <a:solidFill>
                  <a:prstClr val="black"/>
                </a:solidFill>
                <a:latin typeface="Cambria Math"/>
                <a:cs typeface="Cambria Math"/>
              </a:rPr>
              <a:t>) és a </a:t>
            </a:r>
            <a:r>
              <a:rPr sz="1300" dirty="0">
                <a:solidFill>
                  <a:prstClr val="black"/>
                </a:solidFill>
                <a:latin typeface="Cambria Math"/>
                <a:cs typeface="Cambria Math"/>
              </a:rPr>
              <a:t>Gibbs-féle </a:t>
            </a:r>
            <a:r>
              <a:rPr sz="1300" spc="5" dirty="0">
                <a:solidFill>
                  <a:prstClr val="black"/>
                </a:solidFill>
                <a:latin typeface="Cambria Math"/>
                <a:cs typeface="Cambria Math"/>
              </a:rPr>
              <a:t>szabad </a:t>
            </a:r>
            <a:r>
              <a:rPr sz="1300" dirty="0">
                <a:solidFill>
                  <a:prstClr val="black"/>
                </a:solidFill>
                <a:latin typeface="Cambria Math"/>
                <a:cs typeface="Cambria Math"/>
              </a:rPr>
              <a:t>energiát</a:t>
            </a:r>
            <a:r>
              <a:rPr sz="1300" spc="-30" dirty="0">
                <a:solidFill>
                  <a:prstClr val="black"/>
                </a:solidFill>
                <a:latin typeface="Cambria Math"/>
                <a:cs typeface="Cambria Math"/>
              </a:rPr>
              <a:t> </a:t>
            </a:r>
            <a:r>
              <a:rPr sz="1300" spc="5" dirty="0">
                <a:solidFill>
                  <a:prstClr val="black"/>
                </a:solidFill>
                <a:latin typeface="Cambria Math"/>
                <a:cs typeface="Cambria Math"/>
              </a:rPr>
              <a:t>(ΔG</a:t>
            </a:r>
            <a:r>
              <a:rPr sz="1275" spc="7" baseline="26143" dirty="0">
                <a:solidFill>
                  <a:prstClr val="black"/>
                </a:solidFill>
                <a:latin typeface="Cambria Math"/>
                <a:cs typeface="Cambria Math"/>
              </a:rPr>
              <a:t>0</a:t>
            </a:r>
            <a:r>
              <a:rPr sz="1300" spc="5" dirty="0">
                <a:solidFill>
                  <a:prstClr val="black"/>
                </a:solidFill>
                <a:latin typeface="Cambria Math"/>
                <a:cs typeface="Cambria Math"/>
              </a:rPr>
              <a:t>).</a:t>
            </a:r>
            <a:endParaRPr sz="1300">
              <a:solidFill>
                <a:prstClr val="black"/>
              </a:solidFill>
              <a:latin typeface="Cambria Math"/>
              <a:cs typeface="Cambria Math"/>
            </a:endParaRPr>
          </a:p>
        </p:txBody>
      </p:sp>
      <p:grpSp>
        <p:nvGrpSpPr>
          <p:cNvPr id="17" name="object 17"/>
          <p:cNvGrpSpPr/>
          <p:nvPr/>
        </p:nvGrpSpPr>
        <p:grpSpPr>
          <a:xfrm>
            <a:off x="1532027" y="8034596"/>
            <a:ext cx="560070" cy="971550"/>
            <a:chOff x="1106577" y="8034596"/>
            <a:chExt cx="560070" cy="971550"/>
          </a:xfrm>
        </p:grpSpPr>
        <p:sp>
          <p:nvSpPr>
            <p:cNvPr id="18" name="object 18"/>
            <p:cNvSpPr/>
            <p:nvPr/>
          </p:nvSpPr>
          <p:spPr>
            <a:xfrm>
              <a:off x="1106577" y="8034596"/>
              <a:ext cx="560070" cy="560070"/>
            </a:xfrm>
            <a:custGeom>
              <a:avLst/>
              <a:gdLst/>
              <a:ahLst/>
              <a:cxnLst/>
              <a:rect l="l" t="t" r="r" b="b"/>
              <a:pathLst>
                <a:path w="560069" h="560070">
                  <a:moveTo>
                    <a:pt x="279859" y="0"/>
                  </a:moveTo>
                  <a:lnTo>
                    <a:pt x="234465" y="3664"/>
                  </a:lnTo>
                  <a:lnTo>
                    <a:pt x="191402" y="14274"/>
                  </a:lnTo>
                  <a:lnTo>
                    <a:pt x="151248" y="31252"/>
                  </a:lnTo>
                  <a:lnTo>
                    <a:pt x="114578" y="54022"/>
                  </a:lnTo>
                  <a:lnTo>
                    <a:pt x="81969" y="82008"/>
                  </a:lnTo>
                  <a:lnTo>
                    <a:pt x="53996" y="114632"/>
                  </a:lnTo>
                  <a:lnTo>
                    <a:pt x="31237" y="151320"/>
                  </a:lnTo>
                  <a:lnTo>
                    <a:pt x="14267" y="191493"/>
                  </a:lnTo>
                  <a:lnTo>
                    <a:pt x="3662" y="234577"/>
                  </a:lnTo>
                  <a:lnTo>
                    <a:pt x="0" y="279993"/>
                  </a:lnTo>
                  <a:lnTo>
                    <a:pt x="3662" y="325409"/>
                  </a:lnTo>
                  <a:lnTo>
                    <a:pt x="14267" y="368493"/>
                  </a:lnTo>
                  <a:lnTo>
                    <a:pt x="31237" y="408666"/>
                  </a:lnTo>
                  <a:lnTo>
                    <a:pt x="53996" y="445354"/>
                  </a:lnTo>
                  <a:lnTo>
                    <a:pt x="81969" y="477978"/>
                  </a:lnTo>
                  <a:lnTo>
                    <a:pt x="114578" y="505964"/>
                  </a:lnTo>
                  <a:lnTo>
                    <a:pt x="151248" y="528734"/>
                  </a:lnTo>
                  <a:lnTo>
                    <a:pt x="191402" y="545712"/>
                  </a:lnTo>
                  <a:lnTo>
                    <a:pt x="234465" y="556322"/>
                  </a:lnTo>
                  <a:lnTo>
                    <a:pt x="279859" y="559987"/>
                  </a:lnTo>
                  <a:lnTo>
                    <a:pt x="325254" y="556322"/>
                  </a:lnTo>
                  <a:lnTo>
                    <a:pt x="368317" y="545712"/>
                  </a:lnTo>
                  <a:lnTo>
                    <a:pt x="408471" y="528734"/>
                  </a:lnTo>
                  <a:lnTo>
                    <a:pt x="445141" y="505964"/>
                  </a:lnTo>
                  <a:lnTo>
                    <a:pt x="477750" y="477978"/>
                  </a:lnTo>
                  <a:lnTo>
                    <a:pt x="505723" y="445354"/>
                  </a:lnTo>
                  <a:lnTo>
                    <a:pt x="528482" y="408666"/>
                  </a:lnTo>
                  <a:lnTo>
                    <a:pt x="545452" y="368493"/>
                  </a:lnTo>
                  <a:lnTo>
                    <a:pt x="556057" y="325409"/>
                  </a:lnTo>
                  <a:lnTo>
                    <a:pt x="559719" y="279993"/>
                  </a:lnTo>
                  <a:lnTo>
                    <a:pt x="556057" y="234577"/>
                  </a:lnTo>
                  <a:lnTo>
                    <a:pt x="545452" y="191493"/>
                  </a:lnTo>
                  <a:lnTo>
                    <a:pt x="528482" y="151320"/>
                  </a:lnTo>
                  <a:lnTo>
                    <a:pt x="505723" y="114632"/>
                  </a:lnTo>
                  <a:lnTo>
                    <a:pt x="477750" y="82008"/>
                  </a:lnTo>
                  <a:lnTo>
                    <a:pt x="445141" y="54022"/>
                  </a:lnTo>
                  <a:lnTo>
                    <a:pt x="408471" y="31252"/>
                  </a:lnTo>
                  <a:lnTo>
                    <a:pt x="368317" y="14274"/>
                  </a:lnTo>
                  <a:lnTo>
                    <a:pt x="325254" y="3664"/>
                  </a:lnTo>
                  <a:lnTo>
                    <a:pt x="279859" y="0"/>
                  </a:lnTo>
                  <a:close/>
                </a:path>
              </a:pathLst>
            </a:custGeom>
            <a:solidFill>
              <a:srgbClr val="8000FF"/>
            </a:solidFill>
          </p:spPr>
          <p:txBody>
            <a:bodyPr wrap="square" lIns="0" tIns="0" rIns="0" bIns="0" rtlCol="0"/>
            <a:lstStyle/>
            <a:p>
              <a:endParaRPr>
                <a:solidFill>
                  <a:prstClr val="black"/>
                </a:solidFill>
                <a:latin typeface="Calibri"/>
              </a:endParaRPr>
            </a:p>
          </p:txBody>
        </p:sp>
        <p:sp>
          <p:nvSpPr>
            <p:cNvPr id="19" name="object 19"/>
            <p:cNvSpPr/>
            <p:nvPr/>
          </p:nvSpPr>
          <p:spPr>
            <a:xfrm>
              <a:off x="1317792" y="8868413"/>
              <a:ext cx="137289" cy="137355"/>
            </a:xfrm>
            <a:prstGeom prst="rect">
              <a:avLst/>
            </a:prstGeom>
            <a:blipFill>
              <a:blip r:embed="rId4" cstate="print"/>
              <a:stretch>
                <a:fillRect/>
              </a:stretch>
            </a:blipFill>
          </p:spPr>
          <p:txBody>
            <a:bodyPr wrap="square" lIns="0" tIns="0" rIns="0" bIns="0" rtlCol="0"/>
            <a:lstStyle/>
            <a:p>
              <a:endParaRPr>
                <a:solidFill>
                  <a:prstClr val="black"/>
                </a:solidFill>
                <a:latin typeface="Calibri"/>
              </a:endParaRPr>
            </a:p>
          </p:txBody>
        </p:sp>
      </p:grpSp>
      <p:grpSp>
        <p:nvGrpSpPr>
          <p:cNvPr id="20" name="object 20"/>
          <p:cNvGrpSpPr/>
          <p:nvPr/>
        </p:nvGrpSpPr>
        <p:grpSpPr>
          <a:xfrm>
            <a:off x="419904" y="18144405"/>
            <a:ext cx="14225905" cy="1960245"/>
            <a:chOff x="-5547" y="18144404"/>
            <a:chExt cx="14225905" cy="1960245"/>
          </a:xfrm>
        </p:grpSpPr>
        <p:sp>
          <p:nvSpPr>
            <p:cNvPr id="21" name="object 21"/>
            <p:cNvSpPr/>
            <p:nvPr/>
          </p:nvSpPr>
          <p:spPr>
            <a:xfrm>
              <a:off x="0" y="19528590"/>
              <a:ext cx="14220190" cy="575945"/>
            </a:xfrm>
            <a:custGeom>
              <a:avLst/>
              <a:gdLst/>
              <a:ahLst/>
              <a:cxnLst/>
              <a:rect l="l" t="t" r="r" b="b"/>
              <a:pathLst>
                <a:path w="14220190" h="575944">
                  <a:moveTo>
                    <a:pt x="14220182" y="0"/>
                  </a:moveTo>
                  <a:lnTo>
                    <a:pt x="0" y="0"/>
                  </a:lnTo>
                  <a:lnTo>
                    <a:pt x="0" y="575507"/>
                  </a:lnTo>
                  <a:lnTo>
                    <a:pt x="14220182" y="575507"/>
                  </a:lnTo>
                  <a:lnTo>
                    <a:pt x="14220182" y="0"/>
                  </a:lnTo>
                  <a:close/>
                </a:path>
              </a:pathLst>
            </a:custGeom>
            <a:solidFill>
              <a:srgbClr val="2F3C48"/>
            </a:solidFill>
          </p:spPr>
          <p:txBody>
            <a:bodyPr wrap="square" lIns="0" tIns="0" rIns="0" bIns="0" rtlCol="0"/>
            <a:lstStyle/>
            <a:p>
              <a:endParaRPr>
                <a:solidFill>
                  <a:prstClr val="black"/>
                </a:solidFill>
                <a:latin typeface="Calibri"/>
              </a:endParaRPr>
            </a:p>
          </p:txBody>
        </p:sp>
        <p:sp>
          <p:nvSpPr>
            <p:cNvPr id="22" name="object 22"/>
            <p:cNvSpPr/>
            <p:nvPr/>
          </p:nvSpPr>
          <p:spPr>
            <a:xfrm>
              <a:off x="7873" y="18157825"/>
              <a:ext cx="9544050" cy="1344295"/>
            </a:xfrm>
            <a:custGeom>
              <a:avLst/>
              <a:gdLst/>
              <a:ahLst/>
              <a:cxnLst/>
              <a:rect l="l" t="t" r="r" b="b"/>
              <a:pathLst>
                <a:path w="9544050" h="1344294">
                  <a:moveTo>
                    <a:pt x="9543828" y="0"/>
                  </a:moveTo>
                  <a:lnTo>
                    <a:pt x="0" y="0"/>
                  </a:lnTo>
                  <a:lnTo>
                    <a:pt x="0" y="1344281"/>
                  </a:lnTo>
                  <a:lnTo>
                    <a:pt x="9543828" y="1344281"/>
                  </a:lnTo>
                  <a:lnTo>
                    <a:pt x="9543828" y="0"/>
                  </a:lnTo>
                  <a:close/>
                </a:path>
              </a:pathLst>
            </a:custGeom>
            <a:solidFill>
              <a:srgbClr val="B8DAC6"/>
            </a:solidFill>
          </p:spPr>
          <p:txBody>
            <a:bodyPr wrap="square" lIns="0" tIns="0" rIns="0" bIns="0" rtlCol="0"/>
            <a:lstStyle/>
            <a:p>
              <a:endParaRPr>
                <a:solidFill>
                  <a:prstClr val="black"/>
                </a:solidFill>
                <a:latin typeface="Calibri"/>
              </a:endParaRPr>
            </a:p>
          </p:txBody>
        </p:sp>
        <p:sp>
          <p:nvSpPr>
            <p:cNvPr id="23" name="object 23"/>
            <p:cNvSpPr/>
            <p:nvPr/>
          </p:nvSpPr>
          <p:spPr>
            <a:xfrm>
              <a:off x="7873" y="18157825"/>
              <a:ext cx="9544050" cy="1344295"/>
            </a:xfrm>
            <a:custGeom>
              <a:avLst/>
              <a:gdLst/>
              <a:ahLst/>
              <a:cxnLst/>
              <a:rect l="l" t="t" r="r" b="b"/>
              <a:pathLst>
                <a:path w="9544050" h="1344294">
                  <a:moveTo>
                    <a:pt x="0" y="1344281"/>
                  </a:moveTo>
                  <a:lnTo>
                    <a:pt x="9543828" y="1344281"/>
                  </a:lnTo>
                  <a:lnTo>
                    <a:pt x="9543828" y="0"/>
                  </a:lnTo>
                  <a:lnTo>
                    <a:pt x="0" y="0"/>
                  </a:lnTo>
                  <a:lnTo>
                    <a:pt x="0" y="1344281"/>
                  </a:lnTo>
                  <a:close/>
                </a:path>
              </a:pathLst>
            </a:custGeom>
            <a:ln w="26842">
              <a:solidFill>
                <a:srgbClr val="000000"/>
              </a:solidFill>
            </a:ln>
          </p:spPr>
          <p:txBody>
            <a:bodyPr wrap="square" lIns="0" tIns="0" rIns="0" bIns="0" rtlCol="0"/>
            <a:lstStyle/>
            <a:p>
              <a:endParaRPr>
                <a:solidFill>
                  <a:prstClr val="black"/>
                </a:solidFill>
                <a:latin typeface="Calibri"/>
              </a:endParaRPr>
            </a:p>
          </p:txBody>
        </p:sp>
      </p:grpSp>
      <p:sp>
        <p:nvSpPr>
          <p:cNvPr id="24" name="object 24"/>
          <p:cNvSpPr txBox="1"/>
          <p:nvPr/>
        </p:nvSpPr>
        <p:spPr>
          <a:xfrm>
            <a:off x="1727175" y="8729159"/>
            <a:ext cx="170815" cy="342900"/>
          </a:xfrm>
          <a:prstGeom prst="rect">
            <a:avLst/>
          </a:prstGeom>
        </p:spPr>
        <p:txBody>
          <a:bodyPr vert="horz" wrap="square" lIns="0" tIns="16510" rIns="0" bIns="0" rtlCol="0">
            <a:spAutoFit/>
          </a:bodyPr>
          <a:lstStyle/>
          <a:p>
            <a:pPr marL="12700">
              <a:spcBef>
                <a:spcPts val="130"/>
              </a:spcBef>
            </a:pPr>
            <a:r>
              <a:rPr sz="2050" spc="15" dirty="0">
                <a:solidFill>
                  <a:prstClr val="black"/>
                </a:solidFill>
                <a:latin typeface="Symbol"/>
                <a:cs typeface="Symbol"/>
              </a:rPr>
              <a:t></a:t>
            </a:r>
            <a:endParaRPr sz="2050">
              <a:solidFill>
                <a:prstClr val="black"/>
              </a:solidFill>
              <a:latin typeface="Symbol"/>
              <a:cs typeface="Symbol"/>
            </a:endParaRPr>
          </a:p>
        </p:txBody>
      </p:sp>
      <p:grpSp>
        <p:nvGrpSpPr>
          <p:cNvPr id="25" name="object 25"/>
          <p:cNvGrpSpPr/>
          <p:nvPr/>
        </p:nvGrpSpPr>
        <p:grpSpPr>
          <a:xfrm>
            <a:off x="1757323" y="8657097"/>
            <a:ext cx="1107440" cy="957580"/>
            <a:chOff x="1331873" y="8657097"/>
            <a:chExt cx="1107440" cy="957580"/>
          </a:xfrm>
        </p:grpSpPr>
        <p:sp>
          <p:nvSpPr>
            <p:cNvPr id="26" name="object 26"/>
            <p:cNvSpPr/>
            <p:nvPr/>
          </p:nvSpPr>
          <p:spPr>
            <a:xfrm>
              <a:off x="1331873" y="9505002"/>
              <a:ext cx="109127" cy="109179"/>
            </a:xfrm>
            <a:prstGeom prst="rect">
              <a:avLst/>
            </a:prstGeom>
            <a:blipFill>
              <a:blip r:embed="rId5" cstate="print"/>
              <a:stretch>
                <a:fillRect/>
              </a:stretch>
            </a:blipFill>
          </p:spPr>
          <p:txBody>
            <a:bodyPr wrap="square" lIns="0" tIns="0" rIns="0" bIns="0" rtlCol="0"/>
            <a:lstStyle/>
            <a:p>
              <a:endParaRPr>
                <a:solidFill>
                  <a:prstClr val="black"/>
                </a:solidFill>
                <a:latin typeface="Calibri"/>
              </a:endParaRPr>
            </a:p>
          </p:txBody>
        </p:sp>
        <p:sp>
          <p:nvSpPr>
            <p:cNvPr id="27" name="object 27"/>
            <p:cNvSpPr/>
            <p:nvPr/>
          </p:nvSpPr>
          <p:spPr>
            <a:xfrm>
              <a:off x="1879272" y="8657097"/>
              <a:ext cx="560070" cy="560070"/>
            </a:xfrm>
            <a:custGeom>
              <a:avLst/>
              <a:gdLst/>
              <a:ahLst/>
              <a:cxnLst/>
              <a:rect l="l" t="t" r="r" b="b"/>
              <a:pathLst>
                <a:path w="560069" h="560070">
                  <a:moveTo>
                    <a:pt x="279859" y="0"/>
                  </a:moveTo>
                  <a:lnTo>
                    <a:pt x="234465" y="3664"/>
                  </a:lnTo>
                  <a:lnTo>
                    <a:pt x="191402" y="14274"/>
                  </a:lnTo>
                  <a:lnTo>
                    <a:pt x="151248" y="31252"/>
                  </a:lnTo>
                  <a:lnTo>
                    <a:pt x="114578" y="54022"/>
                  </a:lnTo>
                  <a:lnTo>
                    <a:pt x="81969" y="82008"/>
                  </a:lnTo>
                  <a:lnTo>
                    <a:pt x="53996" y="114632"/>
                  </a:lnTo>
                  <a:lnTo>
                    <a:pt x="31237" y="151320"/>
                  </a:lnTo>
                  <a:lnTo>
                    <a:pt x="14267" y="191493"/>
                  </a:lnTo>
                  <a:lnTo>
                    <a:pt x="3662" y="234577"/>
                  </a:lnTo>
                  <a:lnTo>
                    <a:pt x="0" y="279993"/>
                  </a:lnTo>
                  <a:lnTo>
                    <a:pt x="3662" y="325409"/>
                  </a:lnTo>
                  <a:lnTo>
                    <a:pt x="14267" y="368493"/>
                  </a:lnTo>
                  <a:lnTo>
                    <a:pt x="31237" y="408666"/>
                  </a:lnTo>
                  <a:lnTo>
                    <a:pt x="53996" y="445354"/>
                  </a:lnTo>
                  <a:lnTo>
                    <a:pt x="81969" y="477978"/>
                  </a:lnTo>
                  <a:lnTo>
                    <a:pt x="114578" y="505964"/>
                  </a:lnTo>
                  <a:lnTo>
                    <a:pt x="151248" y="528734"/>
                  </a:lnTo>
                  <a:lnTo>
                    <a:pt x="191402" y="545712"/>
                  </a:lnTo>
                  <a:lnTo>
                    <a:pt x="234465" y="556322"/>
                  </a:lnTo>
                  <a:lnTo>
                    <a:pt x="279859" y="559987"/>
                  </a:lnTo>
                  <a:lnTo>
                    <a:pt x="325254" y="556322"/>
                  </a:lnTo>
                  <a:lnTo>
                    <a:pt x="368317" y="545712"/>
                  </a:lnTo>
                  <a:lnTo>
                    <a:pt x="408471" y="528734"/>
                  </a:lnTo>
                  <a:lnTo>
                    <a:pt x="445141" y="505964"/>
                  </a:lnTo>
                  <a:lnTo>
                    <a:pt x="477750" y="477978"/>
                  </a:lnTo>
                  <a:lnTo>
                    <a:pt x="505723" y="445354"/>
                  </a:lnTo>
                  <a:lnTo>
                    <a:pt x="528482" y="408666"/>
                  </a:lnTo>
                  <a:lnTo>
                    <a:pt x="545452" y="368493"/>
                  </a:lnTo>
                  <a:lnTo>
                    <a:pt x="556057" y="325409"/>
                  </a:lnTo>
                  <a:lnTo>
                    <a:pt x="559719" y="279993"/>
                  </a:lnTo>
                  <a:lnTo>
                    <a:pt x="556057" y="234577"/>
                  </a:lnTo>
                  <a:lnTo>
                    <a:pt x="545452" y="191493"/>
                  </a:lnTo>
                  <a:lnTo>
                    <a:pt x="528482" y="151320"/>
                  </a:lnTo>
                  <a:lnTo>
                    <a:pt x="505723" y="114632"/>
                  </a:lnTo>
                  <a:lnTo>
                    <a:pt x="477750" y="82008"/>
                  </a:lnTo>
                  <a:lnTo>
                    <a:pt x="445141" y="54022"/>
                  </a:lnTo>
                  <a:lnTo>
                    <a:pt x="408471" y="31252"/>
                  </a:lnTo>
                  <a:lnTo>
                    <a:pt x="368317" y="14274"/>
                  </a:lnTo>
                  <a:lnTo>
                    <a:pt x="325254" y="3664"/>
                  </a:lnTo>
                  <a:lnTo>
                    <a:pt x="279859" y="0"/>
                  </a:lnTo>
                  <a:close/>
                </a:path>
              </a:pathLst>
            </a:custGeom>
            <a:solidFill>
              <a:srgbClr val="8000FF"/>
            </a:solidFill>
          </p:spPr>
          <p:txBody>
            <a:bodyPr wrap="square" lIns="0" tIns="0" rIns="0" bIns="0" rtlCol="0"/>
            <a:lstStyle/>
            <a:p>
              <a:endParaRPr>
                <a:solidFill>
                  <a:prstClr val="black"/>
                </a:solidFill>
                <a:latin typeface="Calibri"/>
              </a:endParaRPr>
            </a:p>
          </p:txBody>
        </p:sp>
      </p:grpSp>
      <p:sp>
        <p:nvSpPr>
          <p:cNvPr id="28" name="object 28"/>
          <p:cNvSpPr txBox="1"/>
          <p:nvPr/>
        </p:nvSpPr>
        <p:spPr>
          <a:xfrm>
            <a:off x="1727175" y="9351812"/>
            <a:ext cx="170815" cy="342900"/>
          </a:xfrm>
          <a:prstGeom prst="rect">
            <a:avLst/>
          </a:prstGeom>
        </p:spPr>
        <p:txBody>
          <a:bodyPr vert="horz" wrap="square" lIns="0" tIns="16510" rIns="0" bIns="0" rtlCol="0">
            <a:spAutoFit/>
          </a:bodyPr>
          <a:lstStyle/>
          <a:p>
            <a:pPr marL="12700">
              <a:spcBef>
                <a:spcPts val="130"/>
              </a:spcBef>
            </a:pPr>
            <a:r>
              <a:rPr sz="2050" spc="15" dirty="0">
                <a:solidFill>
                  <a:prstClr val="black"/>
                </a:solidFill>
                <a:latin typeface="Symbol"/>
                <a:cs typeface="Symbol"/>
              </a:rPr>
              <a:t></a:t>
            </a:r>
            <a:endParaRPr sz="2050">
              <a:solidFill>
                <a:prstClr val="black"/>
              </a:solidFill>
              <a:latin typeface="Symbol"/>
              <a:cs typeface="Symbol"/>
            </a:endParaRPr>
          </a:p>
        </p:txBody>
      </p:sp>
      <p:grpSp>
        <p:nvGrpSpPr>
          <p:cNvPr id="29" name="object 29"/>
          <p:cNvGrpSpPr/>
          <p:nvPr/>
        </p:nvGrpSpPr>
        <p:grpSpPr>
          <a:xfrm>
            <a:off x="1539068" y="9279599"/>
            <a:ext cx="2097405" cy="1174750"/>
            <a:chOff x="1113617" y="9279599"/>
            <a:chExt cx="2097405" cy="1174750"/>
          </a:xfrm>
        </p:grpSpPr>
        <p:sp>
          <p:nvSpPr>
            <p:cNvPr id="30" name="object 30"/>
            <p:cNvSpPr/>
            <p:nvPr/>
          </p:nvSpPr>
          <p:spPr>
            <a:xfrm>
              <a:off x="1113617" y="9908264"/>
              <a:ext cx="546100" cy="546100"/>
            </a:xfrm>
            <a:custGeom>
              <a:avLst/>
              <a:gdLst/>
              <a:ahLst/>
              <a:cxnLst/>
              <a:rect l="l" t="t" r="r" b="b"/>
              <a:pathLst>
                <a:path w="546100" h="546100">
                  <a:moveTo>
                    <a:pt x="272819" y="0"/>
                  </a:moveTo>
                  <a:lnTo>
                    <a:pt x="223778" y="4397"/>
                  </a:lnTo>
                  <a:lnTo>
                    <a:pt x="177622" y="17075"/>
                  </a:lnTo>
                  <a:lnTo>
                    <a:pt x="135120" y="37264"/>
                  </a:lnTo>
                  <a:lnTo>
                    <a:pt x="97043" y="64192"/>
                  </a:lnTo>
                  <a:lnTo>
                    <a:pt x="64162" y="97089"/>
                  </a:lnTo>
                  <a:lnTo>
                    <a:pt x="37246" y="135184"/>
                  </a:lnTo>
                  <a:lnTo>
                    <a:pt x="17067" y="177706"/>
                  </a:lnTo>
                  <a:lnTo>
                    <a:pt x="4395" y="223885"/>
                  </a:lnTo>
                  <a:lnTo>
                    <a:pt x="0" y="272949"/>
                  </a:lnTo>
                  <a:lnTo>
                    <a:pt x="4395" y="322013"/>
                  </a:lnTo>
                  <a:lnTo>
                    <a:pt x="17067" y="368192"/>
                  </a:lnTo>
                  <a:lnTo>
                    <a:pt x="37246" y="410714"/>
                  </a:lnTo>
                  <a:lnTo>
                    <a:pt x="64162" y="448809"/>
                  </a:lnTo>
                  <a:lnTo>
                    <a:pt x="97043" y="481706"/>
                  </a:lnTo>
                  <a:lnTo>
                    <a:pt x="135120" y="508634"/>
                  </a:lnTo>
                  <a:lnTo>
                    <a:pt x="177622" y="528823"/>
                  </a:lnTo>
                  <a:lnTo>
                    <a:pt x="223778" y="541501"/>
                  </a:lnTo>
                  <a:lnTo>
                    <a:pt x="272819" y="545899"/>
                  </a:lnTo>
                  <a:lnTo>
                    <a:pt x="321860" y="541501"/>
                  </a:lnTo>
                  <a:lnTo>
                    <a:pt x="368016" y="528823"/>
                  </a:lnTo>
                  <a:lnTo>
                    <a:pt x="410518" y="508634"/>
                  </a:lnTo>
                  <a:lnTo>
                    <a:pt x="448595" y="481706"/>
                  </a:lnTo>
                  <a:lnTo>
                    <a:pt x="481476" y="448809"/>
                  </a:lnTo>
                  <a:lnTo>
                    <a:pt x="508392" y="410714"/>
                  </a:lnTo>
                  <a:lnTo>
                    <a:pt x="528571" y="368192"/>
                  </a:lnTo>
                  <a:lnTo>
                    <a:pt x="541243" y="322013"/>
                  </a:lnTo>
                  <a:lnTo>
                    <a:pt x="545638" y="272949"/>
                  </a:lnTo>
                  <a:lnTo>
                    <a:pt x="541243" y="223885"/>
                  </a:lnTo>
                  <a:lnTo>
                    <a:pt x="528571" y="177706"/>
                  </a:lnTo>
                  <a:lnTo>
                    <a:pt x="508392" y="135184"/>
                  </a:lnTo>
                  <a:lnTo>
                    <a:pt x="481476" y="97089"/>
                  </a:lnTo>
                  <a:lnTo>
                    <a:pt x="448595" y="64192"/>
                  </a:lnTo>
                  <a:lnTo>
                    <a:pt x="410518" y="37264"/>
                  </a:lnTo>
                  <a:lnTo>
                    <a:pt x="368016" y="17075"/>
                  </a:lnTo>
                  <a:lnTo>
                    <a:pt x="321860" y="4397"/>
                  </a:lnTo>
                  <a:lnTo>
                    <a:pt x="272819" y="0"/>
                  </a:lnTo>
                  <a:close/>
                </a:path>
              </a:pathLst>
            </a:custGeom>
            <a:solidFill>
              <a:srgbClr val="F4AA6C"/>
            </a:solidFill>
          </p:spPr>
          <p:txBody>
            <a:bodyPr wrap="square" lIns="0" tIns="0" rIns="0" bIns="0" rtlCol="0"/>
            <a:lstStyle/>
            <a:p>
              <a:endParaRPr>
                <a:solidFill>
                  <a:prstClr val="black"/>
                </a:solidFill>
                <a:latin typeface="Calibri"/>
              </a:endParaRPr>
            </a:p>
          </p:txBody>
        </p:sp>
        <p:sp>
          <p:nvSpPr>
            <p:cNvPr id="31" name="object 31"/>
            <p:cNvSpPr/>
            <p:nvPr/>
          </p:nvSpPr>
          <p:spPr>
            <a:xfrm>
              <a:off x="1880152" y="9280479"/>
              <a:ext cx="558165" cy="558800"/>
            </a:xfrm>
            <a:custGeom>
              <a:avLst/>
              <a:gdLst/>
              <a:ahLst/>
              <a:cxnLst/>
              <a:rect l="l" t="t" r="r" b="b"/>
              <a:pathLst>
                <a:path w="558164" h="558800">
                  <a:moveTo>
                    <a:pt x="278979" y="0"/>
                  </a:moveTo>
                  <a:lnTo>
                    <a:pt x="233726" y="3652"/>
                  </a:lnTo>
                  <a:lnTo>
                    <a:pt x="190798" y="14228"/>
                  </a:lnTo>
                  <a:lnTo>
                    <a:pt x="150770" y="31153"/>
                  </a:lnTo>
                  <a:lnTo>
                    <a:pt x="114215" y="53851"/>
                  </a:lnTo>
                  <a:lnTo>
                    <a:pt x="81709" y="81748"/>
                  </a:lnTo>
                  <a:lnTo>
                    <a:pt x="53825" y="114270"/>
                  </a:lnTo>
                  <a:lnTo>
                    <a:pt x="31138" y="150842"/>
                  </a:lnTo>
                  <a:lnTo>
                    <a:pt x="14222" y="190889"/>
                  </a:lnTo>
                  <a:lnTo>
                    <a:pt x="3651" y="233838"/>
                  </a:lnTo>
                  <a:lnTo>
                    <a:pt x="0" y="279113"/>
                  </a:lnTo>
                  <a:lnTo>
                    <a:pt x="3651" y="324387"/>
                  </a:lnTo>
                  <a:lnTo>
                    <a:pt x="14222" y="367336"/>
                  </a:lnTo>
                  <a:lnTo>
                    <a:pt x="31138" y="407383"/>
                  </a:lnTo>
                  <a:lnTo>
                    <a:pt x="53825" y="443955"/>
                  </a:lnTo>
                  <a:lnTo>
                    <a:pt x="81709" y="476477"/>
                  </a:lnTo>
                  <a:lnTo>
                    <a:pt x="114215" y="504374"/>
                  </a:lnTo>
                  <a:lnTo>
                    <a:pt x="150770" y="527072"/>
                  </a:lnTo>
                  <a:lnTo>
                    <a:pt x="190798" y="543997"/>
                  </a:lnTo>
                  <a:lnTo>
                    <a:pt x="233726" y="554573"/>
                  </a:lnTo>
                  <a:lnTo>
                    <a:pt x="278979" y="558226"/>
                  </a:lnTo>
                  <a:lnTo>
                    <a:pt x="324233" y="554573"/>
                  </a:lnTo>
                  <a:lnTo>
                    <a:pt x="367161" y="543997"/>
                  </a:lnTo>
                  <a:lnTo>
                    <a:pt x="407189" y="527072"/>
                  </a:lnTo>
                  <a:lnTo>
                    <a:pt x="443743" y="504374"/>
                  </a:lnTo>
                  <a:lnTo>
                    <a:pt x="476250" y="476477"/>
                  </a:lnTo>
                  <a:lnTo>
                    <a:pt x="504134" y="443955"/>
                  </a:lnTo>
                  <a:lnTo>
                    <a:pt x="526821" y="407383"/>
                  </a:lnTo>
                  <a:lnTo>
                    <a:pt x="543737" y="367336"/>
                  </a:lnTo>
                  <a:lnTo>
                    <a:pt x="554308" y="324387"/>
                  </a:lnTo>
                  <a:lnTo>
                    <a:pt x="557959" y="279113"/>
                  </a:lnTo>
                  <a:lnTo>
                    <a:pt x="554308" y="233838"/>
                  </a:lnTo>
                  <a:lnTo>
                    <a:pt x="543737" y="190889"/>
                  </a:lnTo>
                  <a:lnTo>
                    <a:pt x="526821" y="150842"/>
                  </a:lnTo>
                  <a:lnTo>
                    <a:pt x="504134" y="114270"/>
                  </a:lnTo>
                  <a:lnTo>
                    <a:pt x="476250" y="81748"/>
                  </a:lnTo>
                  <a:lnTo>
                    <a:pt x="443743" y="53851"/>
                  </a:lnTo>
                  <a:lnTo>
                    <a:pt x="407189" y="31153"/>
                  </a:lnTo>
                  <a:lnTo>
                    <a:pt x="367161" y="14228"/>
                  </a:lnTo>
                  <a:lnTo>
                    <a:pt x="324233" y="3652"/>
                  </a:lnTo>
                  <a:lnTo>
                    <a:pt x="278979" y="0"/>
                  </a:lnTo>
                  <a:close/>
                </a:path>
              </a:pathLst>
            </a:custGeom>
            <a:solidFill>
              <a:srgbClr val="8000FF"/>
            </a:solidFill>
          </p:spPr>
          <p:txBody>
            <a:bodyPr wrap="square" lIns="0" tIns="0" rIns="0" bIns="0" rtlCol="0"/>
            <a:lstStyle/>
            <a:p>
              <a:endParaRPr>
                <a:solidFill>
                  <a:prstClr val="black"/>
                </a:solidFill>
                <a:latin typeface="Calibri"/>
              </a:endParaRPr>
            </a:p>
          </p:txBody>
        </p:sp>
        <p:sp>
          <p:nvSpPr>
            <p:cNvPr id="32" name="object 32"/>
            <p:cNvSpPr/>
            <p:nvPr/>
          </p:nvSpPr>
          <p:spPr>
            <a:xfrm>
              <a:off x="2075526" y="10097567"/>
              <a:ext cx="167211" cy="167291"/>
            </a:xfrm>
            <a:prstGeom prst="rect">
              <a:avLst/>
            </a:prstGeom>
            <a:blipFill>
              <a:blip r:embed="rId6" cstate="print"/>
              <a:stretch>
                <a:fillRect/>
              </a:stretch>
            </a:blipFill>
          </p:spPr>
          <p:txBody>
            <a:bodyPr wrap="square" lIns="0" tIns="0" rIns="0" bIns="0" rtlCol="0"/>
            <a:lstStyle/>
            <a:p>
              <a:endParaRPr>
                <a:solidFill>
                  <a:prstClr val="black"/>
                </a:solidFill>
                <a:latin typeface="Calibri"/>
              </a:endParaRPr>
            </a:p>
          </p:txBody>
        </p:sp>
        <p:sp>
          <p:nvSpPr>
            <p:cNvPr id="33" name="object 33"/>
            <p:cNvSpPr/>
            <p:nvPr/>
          </p:nvSpPr>
          <p:spPr>
            <a:xfrm>
              <a:off x="2651087" y="9279599"/>
              <a:ext cx="560070" cy="560070"/>
            </a:xfrm>
            <a:custGeom>
              <a:avLst/>
              <a:gdLst/>
              <a:ahLst/>
              <a:cxnLst/>
              <a:rect l="l" t="t" r="r" b="b"/>
              <a:pathLst>
                <a:path w="560069" h="560070">
                  <a:moveTo>
                    <a:pt x="279859" y="0"/>
                  </a:moveTo>
                  <a:lnTo>
                    <a:pt x="234465" y="3664"/>
                  </a:lnTo>
                  <a:lnTo>
                    <a:pt x="191402" y="14274"/>
                  </a:lnTo>
                  <a:lnTo>
                    <a:pt x="151248" y="31252"/>
                  </a:lnTo>
                  <a:lnTo>
                    <a:pt x="114578" y="54022"/>
                  </a:lnTo>
                  <a:lnTo>
                    <a:pt x="81969" y="82008"/>
                  </a:lnTo>
                  <a:lnTo>
                    <a:pt x="53996" y="114632"/>
                  </a:lnTo>
                  <a:lnTo>
                    <a:pt x="31237" y="151320"/>
                  </a:lnTo>
                  <a:lnTo>
                    <a:pt x="14267" y="191493"/>
                  </a:lnTo>
                  <a:lnTo>
                    <a:pt x="3662" y="234577"/>
                  </a:lnTo>
                  <a:lnTo>
                    <a:pt x="0" y="279993"/>
                  </a:lnTo>
                  <a:lnTo>
                    <a:pt x="3662" y="325409"/>
                  </a:lnTo>
                  <a:lnTo>
                    <a:pt x="14267" y="368493"/>
                  </a:lnTo>
                  <a:lnTo>
                    <a:pt x="31237" y="408666"/>
                  </a:lnTo>
                  <a:lnTo>
                    <a:pt x="53996" y="445354"/>
                  </a:lnTo>
                  <a:lnTo>
                    <a:pt x="81969" y="477978"/>
                  </a:lnTo>
                  <a:lnTo>
                    <a:pt x="114578" y="505964"/>
                  </a:lnTo>
                  <a:lnTo>
                    <a:pt x="151248" y="528734"/>
                  </a:lnTo>
                  <a:lnTo>
                    <a:pt x="191402" y="545712"/>
                  </a:lnTo>
                  <a:lnTo>
                    <a:pt x="234465" y="556322"/>
                  </a:lnTo>
                  <a:lnTo>
                    <a:pt x="279859" y="559987"/>
                  </a:lnTo>
                  <a:lnTo>
                    <a:pt x="325254" y="556322"/>
                  </a:lnTo>
                  <a:lnTo>
                    <a:pt x="368317" y="545712"/>
                  </a:lnTo>
                  <a:lnTo>
                    <a:pt x="408471" y="528734"/>
                  </a:lnTo>
                  <a:lnTo>
                    <a:pt x="445141" y="505964"/>
                  </a:lnTo>
                  <a:lnTo>
                    <a:pt x="477750" y="477978"/>
                  </a:lnTo>
                  <a:lnTo>
                    <a:pt x="505723" y="445354"/>
                  </a:lnTo>
                  <a:lnTo>
                    <a:pt x="528482" y="408666"/>
                  </a:lnTo>
                  <a:lnTo>
                    <a:pt x="545452" y="368493"/>
                  </a:lnTo>
                  <a:lnTo>
                    <a:pt x="556057" y="325409"/>
                  </a:lnTo>
                  <a:lnTo>
                    <a:pt x="559719" y="279993"/>
                  </a:lnTo>
                  <a:lnTo>
                    <a:pt x="556057" y="234577"/>
                  </a:lnTo>
                  <a:lnTo>
                    <a:pt x="545452" y="191493"/>
                  </a:lnTo>
                  <a:lnTo>
                    <a:pt x="528482" y="151320"/>
                  </a:lnTo>
                  <a:lnTo>
                    <a:pt x="505723" y="114632"/>
                  </a:lnTo>
                  <a:lnTo>
                    <a:pt x="477750" y="82008"/>
                  </a:lnTo>
                  <a:lnTo>
                    <a:pt x="445141" y="54022"/>
                  </a:lnTo>
                  <a:lnTo>
                    <a:pt x="408471" y="31252"/>
                  </a:lnTo>
                  <a:lnTo>
                    <a:pt x="368317" y="14274"/>
                  </a:lnTo>
                  <a:lnTo>
                    <a:pt x="325254" y="3664"/>
                  </a:lnTo>
                  <a:lnTo>
                    <a:pt x="279859" y="0"/>
                  </a:lnTo>
                  <a:close/>
                </a:path>
              </a:pathLst>
            </a:custGeom>
            <a:solidFill>
              <a:srgbClr val="8000FF"/>
            </a:solidFill>
          </p:spPr>
          <p:txBody>
            <a:bodyPr wrap="square" lIns="0" tIns="0" rIns="0" bIns="0" rtlCol="0"/>
            <a:lstStyle/>
            <a:p>
              <a:endParaRPr>
                <a:solidFill>
                  <a:prstClr val="black"/>
                </a:solidFill>
                <a:latin typeface="Calibri"/>
              </a:endParaRPr>
            </a:p>
          </p:txBody>
        </p:sp>
        <p:sp>
          <p:nvSpPr>
            <p:cNvPr id="34" name="object 34"/>
            <p:cNvSpPr/>
            <p:nvPr/>
          </p:nvSpPr>
          <p:spPr>
            <a:xfrm>
              <a:off x="2810379" y="10060587"/>
              <a:ext cx="241137" cy="241252"/>
            </a:xfrm>
            <a:prstGeom prst="rect">
              <a:avLst/>
            </a:prstGeom>
            <a:blipFill>
              <a:blip r:embed="rId7" cstate="print"/>
              <a:stretch>
                <a:fillRect/>
              </a:stretch>
            </a:blipFill>
          </p:spPr>
          <p:txBody>
            <a:bodyPr wrap="square" lIns="0" tIns="0" rIns="0" bIns="0" rtlCol="0"/>
            <a:lstStyle/>
            <a:p>
              <a:endParaRPr>
                <a:solidFill>
                  <a:prstClr val="black"/>
                </a:solidFill>
                <a:latin typeface="Calibri"/>
              </a:endParaRPr>
            </a:p>
          </p:txBody>
        </p:sp>
      </p:grpSp>
      <p:sp>
        <p:nvSpPr>
          <p:cNvPr id="35" name="object 35"/>
          <p:cNvSpPr txBox="1"/>
          <p:nvPr/>
        </p:nvSpPr>
        <p:spPr>
          <a:xfrm>
            <a:off x="2499975" y="9973551"/>
            <a:ext cx="942340" cy="342900"/>
          </a:xfrm>
          <a:prstGeom prst="rect">
            <a:avLst/>
          </a:prstGeom>
        </p:spPr>
        <p:txBody>
          <a:bodyPr vert="horz" wrap="square" lIns="0" tIns="16510" rIns="0" bIns="0" rtlCol="0">
            <a:spAutoFit/>
          </a:bodyPr>
          <a:lstStyle/>
          <a:p>
            <a:pPr marL="12700">
              <a:spcBef>
                <a:spcPts val="130"/>
              </a:spcBef>
              <a:tabLst>
                <a:tab pos="784225" algn="l"/>
              </a:tabLst>
            </a:pPr>
            <a:r>
              <a:rPr sz="2050" spc="15" dirty="0">
                <a:solidFill>
                  <a:prstClr val="black"/>
                </a:solidFill>
                <a:latin typeface="Symbol"/>
                <a:cs typeface="Symbol"/>
              </a:rPr>
              <a:t></a:t>
            </a:r>
            <a:r>
              <a:rPr sz="2050" spc="15" dirty="0">
                <a:solidFill>
                  <a:prstClr val="black"/>
                </a:solidFill>
                <a:latin typeface="Times New Roman"/>
                <a:cs typeface="Times New Roman"/>
              </a:rPr>
              <a:t>	</a:t>
            </a:r>
            <a:r>
              <a:rPr sz="2050" spc="15" dirty="0">
                <a:solidFill>
                  <a:prstClr val="black"/>
                </a:solidFill>
                <a:latin typeface="Symbol"/>
                <a:cs typeface="Symbol"/>
              </a:rPr>
              <a:t></a:t>
            </a:r>
            <a:endParaRPr sz="2050">
              <a:solidFill>
                <a:prstClr val="black"/>
              </a:solidFill>
              <a:latin typeface="Symbol"/>
              <a:cs typeface="Symbol"/>
            </a:endParaRPr>
          </a:p>
        </p:txBody>
      </p:sp>
      <p:grpSp>
        <p:nvGrpSpPr>
          <p:cNvPr id="36" name="object 36"/>
          <p:cNvGrpSpPr/>
          <p:nvPr/>
        </p:nvGrpSpPr>
        <p:grpSpPr>
          <a:xfrm>
            <a:off x="1574271" y="9901220"/>
            <a:ext cx="2835275" cy="1140460"/>
            <a:chOff x="1148820" y="9901220"/>
            <a:chExt cx="2835275" cy="1140460"/>
          </a:xfrm>
        </p:grpSpPr>
        <p:sp>
          <p:nvSpPr>
            <p:cNvPr id="37" name="object 37"/>
            <p:cNvSpPr/>
            <p:nvPr/>
          </p:nvSpPr>
          <p:spPr>
            <a:xfrm>
              <a:off x="1148820" y="10565984"/>
              <a:ext cx="475615" cy="475615"/>
            </a:xfrm>
            <a:custGeom>
              <a:avLst/>
              <a:gdLst/>
              <a:ahLst/>
              <a:cxnLst/>
              <a:rect l="l" t="t" r="r" b="b"/>
              <a:pathLst>
                <a:path w="475615" h="475615">
                  <a:moveTo>
                    <a:pt x="237616" y="0"/>
                  </a:moveTo>
                  <a:lnTo>
                    <a:pt x="189728" y="4829"/>
                  </a:lnTo>
                  <a:lnTo>
                    <a:pt x="145124" y="18681"/>
                  </a:lnTo>
                  <a:lnTo>
                    <a:pt x="104761" y="40599"/>
                  </a:lnTo>
                  <a:lnTo>
                    <a:pt x="69595" y="69628"/>
                  </a:lnTo>
                  <a:lnTo>
                    <a:pt x="40580" y="104811"/>
                  </a:lnTo>
                  <a:lnTo>
                    <a:pt x="18672" y="145193"/>
                  </a:lnTo>
                  <a:lnTo>
                    <a:pt x="4827" y="189818"/>
                  </a:lnTo>
                  <a:lnTo>
                    <a:pt x="0" y="237730"/>
                  </a:lnTo>
                  <a:lnTo>
                    <a:pt x="4827" y="285642"/>
                  </a:lnTo>
                  <a:lnTo>
                    <a:pt x="18672" y="330266"/>
                  </a:lnTo>
                  <a:lnTo>
                    <a:pt x="40580" y="370648"/>
                  </a:lnTo>
                  <a:lnTo>
                    <a:pt x="69595" y="405832"/>
                  </a:lnTo>
                  <a:lnTo>
                    <a:pt x="104761" y="434860"/>
                  </a:lnTo>
                  <a:lnTo>
                    <a:pt x="145124" y="456779"/>
                  </a:lnTo>
                  <a:lnTo>
                    <a:pt x="189728" y="470630"/>
                  </a:lnTo>
                  <a:lnTo>
                    <a:pt x="237616" y="475460"/>
                  </a:lnTo>
                  <a:lnTo>
                    <a:pt x="285505" y="470630"/>
                  </a:lnTo>
                  <a:lnTo>
                    <a:pt x="330109" y="456779"/>
                  </a:lnTo>
                  <a:lnTo>
                    <a:pt x="370472" y="434860"/>
                  </a:lnTo>
                  <a:lnTo>
                    <a:pt x="405638" y="405832"/>
                  </a:lnTo>
                  <a:lnTo>
                    <a:pt x="434653" y="370648"/>
                  </a:lnTo>
                  <a:lnTo>
                    <a:pt x="456561" y="330266"/>
                  </a:lnTo>
                  <a:lnTo>
                    <a:pt x="470406" y="285642"/>
                  </a:lnTo>
                  <a:lnTo>
                    <a:pt x="475233" y="237730"/>
                  </a:lnTo>
                  <a:lnTo>
                    <a:pt x="470406" y="189818"/>
                  </a:lnTo>
                  <a:lnTo>
                    <a:pt x="456561" y="145193"/>
                  </a:lnTo>
                  <a:lnTo>
                    <a:pt x="434653" y="104811"/>
                  </a:lnTo>
                  <a:lnTo>
                    <a:pt x="405638" y="69628"/>
                  </a:lnTo>
                  <a:lnTo>
                    <a:pt x="370472" y="40599"/>
                  </a:lnTo>
                  <a:lnTo>
                    <a:pt x="330109" y="18681"/>
                  </a:lnTo>
                  <a:lnTo>
                    <a:pt x="285505" y="4829"/>
                  </a:lnTo>
                  <a:lnTo>
                    <a:pt x="237616" y="0"/>
                  </a:lnTo>
                  <a:close/>
                </a:path>
              </a:pathLst>
            </a:custGeom>
            <a:solidFill>
              <a:srgbClr val="F7BC8E"/>
            </a:solidFill>
          </p:spPr>
          <p:txBody>
            <a:bodyPr wrap="square" lIns="0" tIns="0" rIns="0" bIns="0" rtlCol="0"/>
            <a:lstStyle/>
            <a:p>
              <a:endParaRPr>
                <a:solidFill>
                  <a:prstClr val="black"/>
                </a:solidFill>
                <a:latin typeface="Calibri"/>
              </a:endParaRPr>
            </a:p>
          </p:txBody>
        </p:sp>
        <p:sp>
          <p:nvSpPr>
            <p:cNvPr id="38" name="object 38"/>
            <p:cNvSpPr/>
            <p:nvPr/>
          </p:nvSpPr>
          <p:spPr>
            <a:xfrm>
              <a:off x="2011282" y="10655794"/>
              <a:ext cx="295910" cy="295910"/>
            </a:xfrm>
            <a:custGeom>
              <a:avLst/>
              <a:gdLst/>
              <a:ahLst/>
              <a:cxnLst/>
              <a:rect l="l" t="t" r="r" b="b"/>
              <a:pathLst>
                <a:path w="295910" h="295909">
                  <a:moveTo>
                    <a:pt x="147850" y="0"/>
                  </a:moveTo>
                  <a:lnTo>
                    <a:pt x="101117" y="7540"/>
                  </a:lnTo>
                  <a:lnTo>
                    <a:pt x="60530" y="28539"/>
                  </a:lnTo>
                  <a:lnTo>
                    <a:pt x="28525" y="60559"/>
                  </a:lnTo>
                  <a:lnTo>
                    <a:pt x="7537" y="101165"/>
                  </a:lnTo>
                  <a:lnTo>
                    <a:pt x="0" y="147921"/>
                  </a:lnTo>
                  <a:lnTo>
                    <a:pt x="7537" y="194676"/>
                  </a:lnTo>
                  <a:lnTo>
                    <a:pt x="28525" y="235282"/>
                  </a:lnTo>
                  <a:lnTo>
                    <a:pt x="60530" y="267302"/>
                  </a:lnTo>
                  <a:lnTo>
                    <a:pt x="101117" y="288301"/>
                  </a:lnTo>
                  <a:lnTo>
                    <a:pt x="147850" y="295842"/>
                  </a:lnTo>
                  <a:lnTo>
                    <a:pt x="194583" y="288301"/>
                  </a:lnTo>
                  <a:lnTo>
                    <a:pt x="235170" y="267302"/>
                  </a:lnTo>
                  <a:lnTo>
                    <a:pt x="267175" y="235282"/>
                  </a:lnTo>
                  <a:lnTo>
                    <a:pt x="288163" y="194676"/>
                  </a:lnTo>
                  <a:lnTo>
                    <a:pt x="295701" y="147921"/>
                  </a:lnTo>
                  <a:lnTo>
                    <a:pt x="288163" y="101165"/>
                  </a:lnTo>
                  <a:lnTo>
                    <a:pt x="267175" y="60559"/>
                  </a:lnTo>
                  <a:lnTo>
                    <a:pt x="235170" y="28539"/>
                  </a:lnTo>
                  <a:lnTo>
                    <a:pt x="194583" y="7540"/>
                  </a:lnTo>
                  <a:lnTo>
                    <a:pt x="147850" y="0"/>
                  </a:lnTo>
                  <a:close/>
                </a:path>
              </a:pathLst>
            </a:custGeom>
            <a:solidFill>
              <a:srgbClr val="FBE6D3"/>
            </a:solidFill>
          </p:spPr>
          <p:txBody>
            <a:bodyPr wrap="square" lIns="0" tIns="0" rIns="0" bIns="0" rtlCol="0"/>
            <a:lstStyle/>
            <a:p>
              <a:endParaRPr>
                <a:solidFill>
                  <a:prstClr val="black"/>
                </a:solidFill>
                <a:latin typeface="Calibri"/>
              </a:endParaRPr>
            </a:p>
          </p:txBody>
        </p:sp>
        <p:sp>
          <p:nvSpPr>
            <p:cNvPr id="39" name="object 39"/>
            <p:cNvSpPr/>
            <p:nvPr/>
          </p:nvSpPr>
          <p:spPr>
            <a:xfrm>
              <a:off x="2805978" y="10678686"/>
              <a:ext cx="249937" cy="250057"/>
            </a:xfrm>
            <a:prstGeom prst="rect">
              <a:avLst/>
            </a:prstGeom>
            <a:blipFill>
              <a:blip r:embed="rId8" cstate="print"/>
              <a:stretch>
                <a:fillRect/>
              </a:stretch>
            </a:blipFill>
          </p:spPr>
          <p:txBody>
            <a:bodyPr wrap="square" lIns="0" tIns="0" rIns="0" bIns="0" rtlCol="0"/>
            <a:lstStyle/>
            <a:p>
              <a:endParaRPr>
                <a:solidFill>
                  <a:prstClr val="black"/>
                </a:solidFill>
                <a:latin typeface="Calibri"/>
              </a:endParaRPr>
            </a:p>
          </p:txBody>
        </p:sp>
        <p:sp>
          <p:nvSpPr>
            <p:cNvPr id="40" name="object 40"/>
            <p:cNvSpPr/>
            <p:nvPr/>
          </p:nvSpPr>
          <p:spPr>
            <a:xfrm>
              <a:off x="3423782" y="9901220"/>
              <a:ext cx="560070" cy="560070"/>
            </a:xfrm>
            <a:custGeom>
              <a:avLst/>
              <a:gdLst/>
              <a:ahLst/>
              <a:cxnLst/>
              <a:rect l="l" t="t" r="r" b="b"/>
              <a:pathLst>
                <a:path w="560070" h="560070">
                  <a:moveTo>
                    <a:pt x="279859" y="0"/>
                  </a:moveTo>
                  <a:lnTo>
                    <a:pt x="234465" y="3664"/>
                  </a:lnTo>
                  <a:lnTo>
                    <a:pt x="191402" y="14274"/>
                  </a:lnTo>
                  <a:lnTo>
                    <a:pt x="151248" y="31252"/>
                  </a:lnTo>
                  <a:lnTo>
                    <a:pt x="114578" y="54022"/>
                  </a:lnTo>
                  <a:lnTo>
                    <a:pt x="81969" y="82008"/>
                  </a:lnTo>
                  <a:lnTo>
                    <a:pt x="53996" y="114632"/>
                  </a:lnTo>
                  <a:lnTo>
                    <a:pt x="31237" y="151320"/>
                  </a:lnTo>
                  <a:lnTo>
                    <a:pt x="14267" y="191493"/>
                  </a:lnTo>
                  <a:lnTo>
                    <a:pt x="3662" y="234577"/>
                  </a:lnTo>
                  <a:lnTo>
                    <a:pt x="0" y="279993"/>
                  </a:lnTo>
                  <a:lnTo>
                    <a:pt x="3662" y="325409"/>
                  </a:lnTo>
                  <a:lnTo>
                    <a:pt x="14267" y="368493"/>
                  </a:lnTo>
                  <a:lnTo>
                    <a:pt x="31237" y="408666"/>
                  </a:lnTo>
                  <a:lnTo>
                    <a:pt x="53996" y="445354"/>
                  </a:lnTo>
                  <a:lnTo>
                    <a:pt x="81969" y="477978"/>
                  </a:lnTo>
                  <a:lnTo>
                    <a:pt x="114578" y="505964"/>
                  </a:lnTo>
                  <a:lnTo>
                    <a:pt x="151248" y="528734"/>
                  </a:lnTo>
                  <a:lnTo>
                    <a:pt x="191402" y="545712"/>
                  </a:lnTo>
                  <a:lnTo>
                    <a:pt x="234465" y="556322"/>
                  </a:lnTo>
                  <a:lnTo>
                    <a:pt x="279859" y="559987"/>
                  </a:lnTo>
                  <a:lnTo>
                    <a:pt x="325254" y="556322"/>
                  </a:lnTo>
                  <a:lnTo>
                    <a:pt x="368317" y="545712"/>
                  </a:lnTo>
                  <a:lnTo>
                    <a:pt x="408471" y="528734"/>
                  </a:lnTo>
                  <a:lnTo>
                    <a:pt x="445141" y="505964"/>
                  </a:lnTo>
                  <a:lnTo>
                    <a:pt x="477750" y="477978"/>
                  </a:lnTo>
                  <a:lnTo>
                    <a:pt x="505723" y="445354"/>
                  </a:lnTo>
                  <a:lnTo>
                    <a:pt x="528482" y="408666"/>
                  </a:lnTo>
                  <a:lnTo>
                    <a:pt x="545452" y="368493"/>
                  </a:lnTo>
                  <a:lnTo>
                    <a:pt x="556057" y="325409"/>
                  </a:lnTo>
                  <a:lnTo>
                    <a:pt x="559719" y="279993"/>
                  </a:lnTo>
                  <a:lnTo>
                    <a:pt x="556057" y="234577"/>
                  </a:lnTo>
                  <a:lnTo>
                    <a:pt x="545452" y="191493"/>
                  </a:lnTo>
                  <a:lnTo>
                    <a:pt x="528482" y="151320"/>
                  </a:lnTo>
                  <a:lnTo>
                    <a:pt x="505723" y="114632"/>
                  </a:lnTo>
                  <a:lnTo>
                    <a:pt x="477750" y="82008"/>
                  </a:lnTo>
                  <a:lnTo>
                    <a:pt x="445141" y="54022"/>
                  </a:lnTo>
                  <a:lnTo>
                    <a:pt x="408471" y="31252"/>
                  </a:lnTo>
                  <a:lnTo>
                    <a:pt x="368317" y="14274"/>
                  </a:lnTo>
                  <a:lnTo>
                    <a:pt x="325254" y="3664"/>
                  </a:lnTo>
                  <a:lnTo>
                    <a:pt x="279859" y="0"/>
                  </a:lnTo>
                  <a:close/>
                </a:path>
              </a:pathLst>
            </a:custGeom>
            <a:solidFill>
              <a:srgbClr val="8000FF"/>
            </a:solidFill>
          </p:spPr>
          <p:txBody>
            <a:bodyPr wrap="square" lIns="0" tIns="0" rIns="0" bIns="0" rtlCol="0"/>
            <a:lstStyle/>
            <a:p>
              <a:endParaRPr>
                <a:solidFill>
                  <a:prstClr val="black"/>
                </a:solidFill>
                <a:latin typeface="Calibri"/>
              </a:endParaRPr>
            </a:p>
          </p:txBody>
        </p:sp>
      </p:grpSp>
      <p:sp>
        <p:nvSpPr>
          <p:cNvPr id="41" name="object 41"/>
          <p:cNvSpPr txBox="1"/>
          <p:nvPr/>
        </p:nvSpPr>
        <p:spPr>
          <a:xfrm>
            <a:off x="2499975" y="10596170"/>
            <a:ext cx="942340" cy="342900"/>
          </a:xfrm>
          <a:prstGeom prst="rect">
            <a:avLst/>
          </a:prstGeom>
        </p:spPr>
        <p:txBody>
          <a:bodyPr vert="horz" wrap="square" lIns="0" tIns="16510" rIns="0" bIns="0" rtlCol="0">
            <a:spAutoFit/>
          </a:bodyPr>
          <a:lstStyle/>
          <a:p>
            <a:pPr marL="12700">
              <a:spcBef>
                <a:spcPts val="130"/>
              </a:spcBef>
              <a:tabLst>
                <a:tab pos="784225" algn="l"/>
              </a:tabLst>
            </a:pPr>
            <a:r>
              <a:rPr sz="2050" spc="15" dirty="0">
                <a:solidFill>
                  <a:prstClr val="black"/>
                </a:solidFill>
                <a:latin typeface="Symbol"/>
                <a:cs typeface="Symbol"/>
              </a:rPr>
              <a:t></a:t>
            </a:r>
            <a:r>
              <a:rPr sz="2050" spc="15" dirty="0">
                <a:solidFill>
                  <a:prstClr val="black"/>
                </a:solidFill>
                <a:latin typeface="Times New Roman"/>
                <a:cs typeface="Times New Roman"/>
              </a:rPr>
              <a:t>	</a:t>
            </a:r>
            <a:r>
              <a:rPr sz="2050" spc="15" dirty="0">
                <a:solidFill>
                  <a:prstClr val="black"/>
                </a:solidFill>
                <a:latin typeface="Symbol"/>
                <a:cs typeface="Symbol"/>
              </a:rPr>
              <a:t></a:t>
            </a:r>
            <a:endParaRPr sz="2050">
              <a:solidFill>
                <a:prstClr val="black"/>
              </a:solidFill>
              <a:latin typeface="Symbol"/>
              <a:cs typeface="Symbol"/>
            </a:endParaRPr>
          </a:p>
        </p:txBody>
      </p:sp>
      <p:grpSp>
        <p:nvGrpSpPr>
          <p:cNvPr id="42" name="object 42"/>
          <p:cNvGrpSpPr/>
          <p:nvPr/>
        </p:nvGrpSpPr>
        <p:grpSpPr>
          <a:xfrm>
            <a:off x="1419508" y="7997746"/>
            <a:ext cx="4215765" cy="3122930"/>
            <a:chOff x="994057" y="7997746"/>
            <a:chExt cx="4215765" cy="3122930"/>
          </a:xfrm>
        </p:grpSpPr>
        <p:sp>
          <p:nvSpPr>
            <p:cNvPr id="43" name="object 43"/>
            <p:cNvSpPr/>
            <p:nvPr/>
          </p:nvSpPr>
          <p:spPr>
            <a:xfrm>
              <a:off x="1000207" y="8003896"/>
              <a:ext cx="2317750" cy="3111500"/>
            </a:xfrm>
            <a:custGeom>
              <a:avLst/>
              <a:gdLst/>
              <a:ahLst/>
              <a:cxnLst/>
              <a:rect l="l" t="t" r="r" b="b"/>
              <a:pathLst>
                <a:path w="2317750" h="3111500">
                  <a:moveTo>
                    <a:pt x="0" y="0"/>
                  </a:moveTo>
                  <a:lnTo>
                    <a:pt x="772812" y="0"/>
                  </a:lnTo>
                  <a:lnTo>
                    <a:pt x="772812" y="3111367"/>
                  </a:lnTo>
                </a:path>
                <a:path w="2317750" h="3111500">
                  <a:moveTo>
                    <a:pt x="0" y="3111367"/>
                  </a:moveTo>
                  <a:lnTo>
                    <a:pt x="0" y="622618"/>
                  </a:lnTo>
                  <a:lnTo>
                    <a:pt x="1545624" y="622618"/>
                  </a:lnTo>
                  <a:lnTo>
                    <a:pt x="1545624" y="3111368"/>
                  </a:lnTo>
                </a:path>
                <a:path w="2317750" h="3111500">
                  <a:moveTo>
                    <a:pt x="0" y="3111367"/>
                  </a:moveTo>
                  <a:lnTo>
                    <a:pt x="0" y="1244356"/>
                  </a:lnTo>
                  <a:lnTo>
                    <a:pt x="2317557" y="1244357"/>
                  </a:lnTo>
                  <a:lnTo>
                    <a:pt x="2317557" y="3111368"/>
                  </a:lnTo>
                </a:path>
              </a:pathLst>
            </a:custGeom>
            <a:ln w="3175">
              <a:solidFill>
                <a:srgbClr val="C0C0C0"/>
              </a:solidFill>
            </a:ln>
          </p:spPr>
          <p:txBody>
            <a:bodyPr wrap="square" lIns="0" tIns="0" rIns="0" bIns="0" rtlCol="0"/>
            <a:lstStyle/>
            <a:p>
              <a:endParaRPr>
                <a:solidFill>
                  <a:prstClr val="black"/>
                </a:solidFill>
                <a:latin typeface="Calibri"/>
              </a:endParaRPr>
            </a:p>
          </p:txBody>
        </p:sp>
        <p:sp>
          <p:nvSpPr>
            <p:cNvPr id="44" name="object 44"/>
            <p:cNvSpPr/>
            <p:nvPr/>
          </p:nvSpPr>
          <p:spPr>
            <a:xfrm>
              <a:off x="3479226" y="10579191"/>
              <a:ext cx="448945" cy="449580"/>
            </a:xfrm>
            <a:custGeom>
              <a:avLst/>
              <a:gdLst/>
              <a:ahLst/>
              <a:cxnLst/>
              <a:rect l="l" t="t" r="r" b="b"/>
              <a:pathLst>
                <a:path w="448945" h="449579">
                  <a:moveTo>
                    <a:pt x="224416" y="0"/>
                  </a:moveTo>
                  <a:lnTo>
                    <a:pt x="179189" y="4561"/>
                  </a:lnTo>
                  <a:lnTo>
                    <a:pt x="137065" y="17644"/>
                  </a:lnTo>
                  <a:lnTo>
                    <a:pt x="98945" y="38346"/>
                  </a:lnTo>
                  <a:lnTo>
                    <a:pt x="65731" y="65763"/>
                  </a:lnTo>
                  <a:lnTo>
                    <a:pt x="38328" y="98992"/>
                  </a:lnTo>
                  <a:lnTo>
                    <a:pt x="17636" y="137130"/>
                  </a:lnTo>
                  <a:lnTo>
                    <a:pt x="4559" y="179275"/>
                  </a:lnTo>
                  <a:lnTo>
                    <a:pt x="0" y="224523"/>
                  </a:lnTo>
                  <a:lnTo>
                    <a:pt x="4559" y="269770"/>
                  </a:lnTo>
                  <a:lnTo>
                    <a:pt x="17636" y="311915"/>
                  </a:lnTo>
                  <a:lnTo>
                    <a:pt x="38328" y="350053"/>
                  </a:lnTo>
                  <a:lnTo>
                    <a:pt x="65731" y="383282"/>
                  </a:lnTo>
                  <a:lnTo>
                    <a:pt x="98945" y="410699"/>
                  </a:lnTo>
                  <a:lnTo>
                    <a:pt x="137065" y="431401"/>
                  </a:lnTo>
                  <a:lnTo>
                    <a:pt x="179189" y="444484"/>
                  </a:lnTo>
                  <a:lnTo>
                    <a:pt x="224416" y="449046"/>
                  </a:lnTo>
                  <a:lnTo>
                    <a:pt x="269642" y="444484"/>
                  </a:lnTo>
                  <a:lnTo>
                    <a:pt x="311766" y="431401"/>
                  </a:lnTo>
                  <a:lnTo>
                    <a:pt x="349886" y="410699"/>
                  </a:lnTo>
                  <a:lnTo>
                    <a:pt x="383100" y="383282"/>
                  </a:lnTo>
                  <a:lnTo>
                    <a:pt x="410503" y="350053"/>
                  </a:lnTo>
                  <a:lnTo>
                    <a:pt x="431195" y="311915"/>
                  </a:lnTo>
                  <a:lnTo>
                    <a:pt x="444272" y="269770"/>
                  </a:lnTo>
                  <a:lnTo>
                    <a:pt x="448832" y="224523"/>
                  </a:lnTo>
                  <a:lnTo>
                    <a:pt x="444272" y="179275"/>
                  </a:lnTo>
                  <a:lnTo>
                    <a:pt x="431195" y="137130"/>
                  </a:lnTo>
                  <a:lnTo>
                    <a:pt x="410503" y="98992"/>
                  </a:lnTo>
                  <a:lnTo>
                    <a:pt x="383100" y="65763"/>
                  </a:lnTo>
                  <a:lnTo>
                    <a:pt x="349886" y="38346"/>
                  </a:lnTo>
                  <a:lnTo>
                    <a:pt x="311766" y="17644"/>
                  </a:lnTo>
                  <a:lnTo>
                    <a:pt x="269642" y="4561"/>
                  </a:lnTo>
                  <a:lnTo>
                    <a:pt x="224416" y="0"/>
                  </a:lnTo>
                  <a:close/>
                </a:path>
              </a:pathLst>
            </a:custGeom>
            <a:solidFill>
              <a:srgbClr val="AC57FF"/>
            </a:solidFill>
          </p:spPr>
          <p:txBody>
            <a:bodyPr wrap="square" lIns="0" tIns="0" rIns="0" bIns="0" rtlCol="0"/>
            <a:lstStyle/>
            <a:p>
              <a:endParaRPr>
                <a:solidFill>
                  <a:prstClr val="black"/>
                </a:solidFill>
                <a:latin typeface="Calibri"/>
              </a:endParaRPr>
            </a:p>
          </p:txBody>
        </p:sp>
        <p:sp>
          <p:nvSpPr>
            <p:cNvPr id="45" name="object 45"/>
            <p:cNvSpPr/>
            <p:nvPr/>
          </p:nvSpPr>
          <p:spPr>
            <a:xfrm>
              <a:off x="1000207" y="9870872"/>
              <a:ext cx="3090545" cy="1244600"/>
            </a:xfrm>
            <a:custGeom>
              <a:avLst/>
              <a:gdLst/>
              <a:ahLst/>
              <a:cxnLst/>
              <a:rect l="l" t="t" r="r" b="b"/>
              <a:pathLst>
                <a:path w="3090545" h="1244600">
                  <a:moveTo>
                    <a:pt x="0" y="1244392"/>
                  </a:moveTo>
                  <a:lnTo>
                    <a:pt x="0" y="0"/>
                  </a:lnTo>
                  <a:lnTo>
                    <a:pt x="3090369" y="0"/>
                  </a:lnTo>
                  <a:lnTo>
                    <a:pt x="3090369" y="1244392"/>
                  </a:lnTo>
                </a:path>
              </a:pathLst>
            </a:custGeom>
            <a:ln w="3175">
              <a:solidFill>
                <a:srgbClr val="C0C0C0"/>
              </a:solidFill>
            </a:ln>
          </p:spPr>
          <p:txBody>
            <a:bodyPr wrap="square" lIns="0" tIns="0" rIns="0" bIns="0" rtlCol="0"/>
            <a:lstStyle/>
            <a:p>
              <a:endParaRPr>
                <a:solidFill>
                  <a:prstClr val="black"/>
                </a:solidFill>
                <a:latin typeface="Calibri"/>
              </a:endParaRPr>
            </a:p>
          </p:txBody>
        </p:sp>
        <p:sp>
          <p:nvSpPr>
            <p:cNvPr id="46" name="object 46"/>
            <p:cNvSpPr/>
            <p:nvPr/>
          </p:nvSpPr>
          <p:spPr>
            <a:xfrm>
              <a:off x="4196478" y="10523721"/>
              <a:ext cx="560070" cy="560070"/>
            </a:xfrm>
            <a:custGeom>
              <a:avLst/>
              <a:gdLst/>
              <a:ahLst/>
              <a:cxnLst/>
              <a:rect l="l" t="t" r="r" b="b"/>
              <a:pathLst>
                <a:path w="560070" h="560070">
                  <a:moveTo>
                    <a:pt x="279859" y="0"/>
                  </a:moveTo>
                  <a:lnTo>
                    <a:pt x="234465" y="3664"/>
                  </a:lnTo>
                  <a:lnTo>
                    <a:pt x="191402" y="14274"/>
                  </a:lnTo>
                  <a:lnTo>
                    <a:pt x="151248" y="31252"/>
                  </a:lnTo>
                  <a:lnTo>
                    <a:pt x="114578" y="54022"/>
                  </a:lnTo>
                  <a:lnTo>
                    <a:pt x="81969" y="82008"/>
                  </a:lnTo>
                  <a:lnTo>
                    <a:pt x="53996" y="114632"/>
                  </a:lnTo>
                  <a:lnTo>
                    <a:pt x="31237" y="151320"/>
                  </a:lnTo>
                  <a:lnTo>
                    <a:pt x="14267" y="191493"/>
                  </a:lnTo>
                  <a:lnTo>
                    <a:pt x="3662" y="234577"/>
                  </a:lnTo>
                  <a:lnTo>
                    <a:pt x="0" y="279993"/>
                  </a:lnTo>
                  <a:lnTo>
                    <a:pt x="3662" y="325409"/>
                  </a:lnTo>
                  <a:lnTo>
                    <a:pt x="14267" y="368493"/>
                  </a:lnTo>
                  <a:lnTo>
                    <a:pt x="31237" y="408666"/>
                  </a:lnTo>
                  <a:lnTo>
                    <a:pt x="53996" y="445354"/>
                  </a:lnTo>
                  <a:lnTo>
                    <a:pt x="81969" y="477978"/>
                  </a:lnTo>
                  <a:lnTo>
                    <a:pt x="114578" y="505964"/>
                  </a:lnTo>
                  <a:lnTo>
                    <a:pt x="151248" y="528734"/>
                  </a:lnTo>
                  <a:lnTo>
                    <a:pt x="191402" y="545712"/>
                  </a:lnTo>
                  <a:lnTo>
                    <a:pt x="234465" y="556322"/>
                  </a:lnTo>
                  <a:lnTo>
                    <a:pt x="279859" y="559987"/>
                  </a:lnTo>
                  <a:lnTo>
                    <a:pt x="325254" y="556322"/>
                  </a:lnTo>
                  <a:lnTo>
                    <a:pt x="368317" y="545712"/>
                  </a:lnTo>
                  <a:lnTo>
                    <a:pt x="408471" y="528734"/>
                  </a:lnTo>
                  <a:lnTo>
                    <a:pt x="445141" y="505964"/>
                  </a:lnTo>
                  <a:lnTo>
                    <a:pt x="477750" y="477978"/>
                  </a:lnTo>
                  <a:lnTo>
                    <a:pt x="505723" y="445354"/>
                  </a:lnTo>
                  <a:lnTo>
                    <a:pt x="528482" y="408666"/>
                  </a:lnTo>
                  <a:lnTo>
                    <a:pt x="545452" y="368493"/>
                  </a:lnTo>
                  <a:lnTo>
                    <a:pt x="556057" y="325409"/>
                  </a:lnTo>
                  <a:lnTo>
                    <a:pt x="559719" y="279993"/>
                  </a:lnTo>
                  <a:lnTo>
                    <a:pt x="556057" y="234577"/>
                  </a:lnTo>
                  <a:lnTo>
                    <a:pt x="545452" y="191493"/>
                  </a:lnTo>
                  <a:lnTo>
                    <a:pt x="528482" y="151320"/>
                  </a:lnTo>
                  <a:lnTo>
                    <a:pt x="505723" y="114632"/>
                  </a:lnTo>
                  <a:lnTo>
                    <a:pt x="477750" y="82008"/>
                  </a:lnTo>
                  <a:lnTo>
                    <a:pt x="445141" y="54022"/>
                  </a:lnTo>
                  <a:lnTo>
                    <a:pt x="408471" y="31252"/>
                  </a:lnTo>
                  <a:lnTo>
                    <a:pt x="368317" y="14274"/>
                  </a:lnTo>
                  <a:lnTo>
                    <a:pt x="325254" y="3664"/>
                  </a:lnTo>
                  <a:lnTo>
                    <a:pt x="279859" y="0"/>
                  </a:lnTo>
                  <a:close/>
                </a:path>
              </a:pathLst>
            </a:custGeom>
            <a:solidFill>
              <a:srgbClr val="8000FF"/>
            </a:solidFill>
          </p:spPr>
          <p:txBody>
            <a:bodyPr wrap="square" lIns="0" tIns="0" rIns="0" bIns="0" rtlCol="0"/>
            <a:lstStyle/>
            <a:p>
              <a:endParaRPr>
                <a:solidFill>
                  <a:prstClr val="black"/>
                </a:solidFill>
                <a:latin typeface="Calibri"/>
              </a:endParaRPr>
            </a:p>
          </p:txBody>
        </p:sp>
        <p:sp>
          <p:nvSpPr>
            <p:cNvPr id="47" name="object 47"/>
            <p:cNvSpPr/>
            <p:nvPr/>
          </p:nvSpPr>
          <p:spPr>
            <a:xfrm>
              <a:off x="1000207" y="10492645"/>
              <a:ext cx="3863340" cy="622935"/>
            </a:xfrm>
            <a:custGeom>
              <a:avLst/>
              <a:gdLst/>
              <a:ahLst/>
              <a:cxnLst/>
              <a:rect l="l" t="t" r="r" b="b"/>
              <a:pathLst>
                <a:path w="3863340" h="622934">
                  <a:moveTo>
                    <a:pt x="0" y="622618"/>
                  </a:moveTo>
                  <a:lnTo>
                    <a:pt x="0" y="0"/>
                  </a:lnTo>
                  <a:lnTo>
                    <a:pt x="3863182" y="0"/>
                  </a:lnTo>
                  <a:lnTo>
                    <a:pt x="3863182" y="622619"/>
                  </a:lnTo>
                </a:path>
              </a:pathLst>
            </a:custGeom>
            <a:ln w="3175">
              <a:solidFill>
                <a:srgbClr val="C0C0C0"/>
              </a:solidFill>
            </a:ln>
          </p:spPr>
          <p:txBody>
            <a:bodyPr wrap="square" lIns="0" tIns="0" rIns="0" bIns="0" rtlCol="0"/>
            <a:lstStyle/>
            <a:p>
              <a:endParaRPr>
                <a:solidFill>
                  <a:prstClr val="black"/>
                </a:solidFill>
                <a:latin typeface="Calibri"/>
              </a:endParaRPr>
            </a:p>
          </p:txBody>
        </p:sp>
        <p:sp>
          <p:nvSpPr>
            <p:cNvPr id="48" name="object 48"/>
            <p:cNvSpPr/>
            <p:nvPr/>
          </p:nvSpPr>
          <p:spPr>
            <a:xfrm>
              <a:off x="1000653" y="8004342"/>
              <a:ext cx="3863340" cy="3111500"/>
            </a:xfrm>
            <a:custGeom>
              <a:avLst/>
              <a:gdLst/>
              <a:ahLst/>
              <a:cxnLst/>
              <a:rect l="l" t="t" r="r" b="b"/>
              <a:pathLst>
                <a:path w="3863340" h="3111500">
                  <a:moveTo>
                    <a:pt x="0" y="0"/>
                  </a:moveTo>
                  <a:lnTo>
                    <a:pt x="0" y="0"/>
                  </a:lnTo>
                </a:path>
                <a:path w="3863340" h="3111500">
                  <a:moveTo>
                    <a:pt x="772812" y="3111356"/>
                  </a:moveTo>
                  <a:lnTo>
                    <a:pt x="772812" y="3111356"/>
                  </a:lnTo>
                </a:path>
                <a:path w="3863340" h="3111500">
                  <a:moveTo>
                    <a:pt x="0" y="622618"/>
                  </a:moveTo>
                  <a:lnTo>
                    <a:pt x="0" y="622618"/>
                  </a:lnTo>
                </a:path>
                <a:path w="3863340" h="3111500">
                  <a:moveTo>
                    <a:pt x="1545624" y="3111356"/>
                  </a:moveTo>
                  <a:lnTo>
                    <a:pt x="1545624" y="3111356"/>
                  </a:lnTo>
                </a:path>
                <a:path w="3863340" h="3111500">
                  <a:moveTo>
                    <a:pt x="0" y="1244356"/>
                  </a:moveTo>
                  <a:lnTo>
                    <a:pt x="0" y="1244356"/>
                  </a:lnTo>
                </a:path>
                <a:path w="3863340" h="3111500">
                  <a:moveTo>
                    <a:pt x="2317557" y="3111356"/>
                  </a:moveTo>
                  <a:lnTo>
                    <a:pt x="2317557" y="3111356"/>
                  </a:lnTo>
                </a:path>
                <a:path w="3863340" h="3111500">
                  <a:moveTo>
                    <a:pt x="0" y="1866975"/>
                  </a:moveTo>
                  <a:lnTo>
                    <a:pt x="0" y="1866975"/>
                  </a:lnTo>
                </a:path>
                <a:path w="3863340" h="3111500">
                  <a:moveTo>
                    <a:pt x="3090358" y="3111356"/>
                  </a:moveTo>
                  <a:lnTo>
                    <a:pt x="3090358" y="3111356"/>
                  </a:lnTo>
                </a:path>
                <a:path w="3863340" h="3111500">
                  <a:moveTo>
                    <a:pt x="0" y="2488737"/>
                  </a:moveTo>
                  <a:lnTo>
                    <a:pt x="0" y="2488737"/>
                  </a:lnTo>
                </a:path>
                <a:path w="3863340" h="3111500">
                  <a:moveTo>
                    <a:pt x="3863170" y="3111356"/>
                  </a:moveTo>
                  <a:lnTo>
                    <a:pt x="3863170" y="3111356"/>
                  </a:lnTo>
                </a:path>
              </a:pathLst>
            </a:custGeom>
            <a:ln w="3175">
              <a:solidFill>
                <a:srgbClr val="C0C0C0"/>
              </a:solidFill>
            </a:ln>
          </p:spPr>
          <p:txBody>
            <a:bodyPr wrap="square" lIns="0" tIns="0" rIns="0" bIns="0" rtlCol="0"/>
            <a:lstStyle/>
            <a:p>
              <a:endParaRPr>
                <a:solidFill>
                  <a:prstClr val="black"/>
                </a:solidFill>
                <a:latin typeface="Calibri"/>
              </a:endParaRPr>
            </a:p>
          </p:txBody>
        </p:sp>
        <p:sp>
          <p:nvSpPr>
            <p:cNvPr id="49" name="object 49"/>
            <p:cNvSpPr/>
            <p:nvPr/>
          </p:nvSpPr>
          <p:spPr>
            <a:xfrm>
              <a:off x="2159871" y="8315211"/>
              <a:ext cx="2317750" cy="1867535"/>
            </a:xfrm>
            <a:custGeom>
              <a:avLst/>
              <a:gdLst/>
              <a:ahLst/>
              <a:cxnLst/>
              <a:rect l="l" t="t" r="r" b="b"/>
              <a:pathLst>
                <a:path w="2317750" h="1867534">
                  <a:moveTo>
                    <a:pt x="0" y="0"/>
                  </a:moveTo>
                  <a:lnTo>
                    <a:pt x="0" y="0"/>
                  </a:lnTo>
                </a:path>
                <a:path w="2317750" h="1867534">
                  <a:moveTo>
                    <a:pt x="771920" y="622618"/>
                  </a:moveTo>
                  <a:lnTo>
                    <a:pt x="771920" y="622618"/>
                  </a:lnTo>
                </a:path>
                <a:path w="2317750" h="1867534">
                  <a:moveTo>
                    <a:pt x="1544733" y="1245237"/>
                  </a:moveTo>
                  <a:lnTo>
                    <a:pt x="1544733" y="1245237"/>
                  </a:lnTo>
                </a:path>
                <a:path w="2317750" h="1867534">
                  <a:moveTo>
                    <a:pt x="2317545" y="1866999"/>
                  </a:moveTo>
                  <a:lnTo>
                    <a:pt x="2317545" y="1866999"/>
                  </a:lnTo>
                </a:path>
              </a:pathLst>
            </a:custGeom>
            <a:ln w="3175">
              <a:solidFill>
                <a:srgbClr val="000000"/>
              </a:solidFill>
            </a:ln>
          </p:spPr>
          <p:txBody>
            <a:bodyPr wrap="square" lIns="0" tIns="0" rIns="0" bIns="0" rtlCol="0"/>
            <a:lstStyle/>
            <a:p>
              <a:endParaRPr>
                <a:solidFill>
                  <a:prstClr val="black"/>
                </a:solidFill>
                <a:latin typeface="Calibri"/>
              </a:endParaRPr>
            </a:p>
          </p:txBody>
        </p:sp>
        <p:sp>
          <p:nvSpPr>
            <p:cNvPr id="50" name="object 50"/>
            <p:cNvSpPr/>
            <p:nvPr/>
          </p:nvSpPr>
          <p:spPr>
            <a:xfrm>
              <a:off x="1000089" y="8003779"/>
              <a:ext cx="3862704" cy="3110865"/>
            </a:xfrm>
            <a:custGeom>
              <a:avLst/>
              <a:gdLst/>
              <a:ahLst/>
              <a:cxnLst/>
              <a:rect l="l" t="t" r="r" b="b"/>
              <a:pathLst>
                <a:path w="3862704" h="3110865">
                  <a:moveTo>
                    <a:pt x="0" y="3110745"/>
                  </a:moveTo>
                  <a:lnTo>
                    <a:pt x="3862595" y="3110746"/>
                  </a:lnTo>
                </a:path>
                <a:path w="3862704" h="3110865">
                  <a:moveTo>
                    <a:pt x="0" y="0"/>
                  </a:moveTo>
                  <a:lnTo>
                    <a:pt x="0" y="3110745"/>
                  </a:lnTo>
                </a:path>
              </a:pathLst>
            </a:custGeom>
            <a:ln w="11443">
              <a:solidFill>
                <a:srgbClr val="000000"/>
              </a:solidFill>
            </a:ln>
          </p:spPr>
          <p:txBody>
            <a:bodyPr wrap="square" lIns="0" tIns="0" rIns="0" bIns="0" rtlCol="0"/>
            <a:lstStyle/>
            <a:p>
              <a:endParaRPr>
                <a:solidFill>
                  <a:prstClr val="black"/>
                </a:solidFill>
                <a:latin typeface="Calibri"/>
              </a:endParaRPr>
            </a:p>
          </p:txBody>
        </p:sp>
        <p:sp>
          <p:nvSpPr>
            <p:cNvPr id="51" name="object 51"/>
            <p:cNvSpPr/>
            <p:nvPr/>
          </p:nvSpPr>
          <p:spPr>
            <a:xfrm>
              <a:off x="4917073" y="11050109"/>
              <a:ext cx="229235" cy="31115"/>
            </a:xfrm>
            <a:custGeom>
              <a:avLst/>
              <a:gdLst/>
              <a:ahLst/>
              <a:cxnLst/>
              <a:rect l="l" t="t" r="r" b="b"/>
              <a:pathLst>
                <a:path w="229235" h="31115">
                  <a:moveTo>
                    <a:pt x="228874" y="0"/>
                  </a:moveTo>
                  <a:lnTo>
                    <a:pt x="0" y="0"/>
                  </a:lnTo>
                  <a:lnTo>
                    <a:pt x="0" y="30816"/>
                  </a:lnTo>
                  <a:lnTo>
                    <a:pt x="228874" y="30816"/>
                  </a:lnTo>
                  <a:lnTo>
                    <a:pt x="228874" y="0"/>
                  </a:lnTo>
                  <a:close/>
                </a:path>
              </a:pathLst>
            </a:custGeom>
            <a:solidFill>
              <a:srgbClr val="F4A666"/>
            </a:solidFill>
          </p:spPr>
          <p:txBody>
            <a:bodyPr wrap="square" lIns="0" tIns="0" rIns="0" bIns="0" rtlCol="0"/>
            <a:lstStyle/>
            <a:p>
              <a:endParaRPr>
                <a:solidFill>
                  <a:prstClr val="black"/>
                </a:solidFill>
                <a:latin typeface="Calibri"/>
              </a:endParaRPr>
            </a:p>
          </p:txBody>
        </p:sp>
        <p:sp>
          <p:nvSpPr>
            <p:cNvPr id="52" name="object 52"/>
            <p:cNvSpPr/>
            <p:nvPr/>
          </p:nvSpPr>
          <p:spPr>
            <a:xfrm>
              <a:off x="4917073" y="11020143"/>
              <a:ext cx="229235" cy="30480"/>
            </a:xfrm>
            <a:custGeom>
              <a:avLst/>
              <a:gdLst/>
              <a:ahLst/>
              <a:cxnLst/>
              <a:rect l="l" t="t" r="r" b="b"/>
              <a:pathLst>
                <a:path w="229235" h="30479">
                  <a:moveTo>
                    <a:pt x="228874" y="0"/>
                  </a:moveTo>
                  <a:lnTo>
                    <a:pt x="0" y="0"/>
                  </a:lnTo>
                  <a:lnTo>
                    <a:pt x="0" y="29965"/>
                  </a:lnTo>
                  <a:lnTo>
                    <a:pt x="228874" y="29965"/>
                  </a:lnTo>
                  <a:lnTo>
                    <a:pt x="228874" y="0"/>
                  </a:lnTo>
                  <a:close/>
                </a:path>
              </a:pathLst>
            </a:custGeom>
            <a:solidFill>
              <a:srgbClr val="F4A869"/>
            </a:solidFill>
          </p:spPr>
          <p:txBody>
            <a:bodyPr wrap="square" lIns="0" tIns="0" rIns="0" bIns="0" rtlCol="0"/>
            <a:lstStyle/>
            <a:p>
              <a:endParaRPr>
                <a:solidFill>
                  <a:prstClr val="black"/>
                </a:solidFill>
                <a:latin typeface="Calibri"/>
              </a:endParaRPr>
            </a:p>
          </p:txBody>
        </p:sp>
        <p:sp>
          <p:nvSpPr>
            <p:cNvPr id="53" name="object 53"/>
            <p:cNvSpPr/>
            <p:nvPr/>
          </p:nvSpPr>
          <p:spPr>
            <a:xfrm>
              <a:off x="4917073" y="10989320"/>
              <a:ext cx="229235" cy="31115"/>
            </a:xfrm>
            <a:custGeom>
              <a:avLst/>
              <a:gdLst/>
              <a:ahLst/>
              <a:cxnLst/>
              <a:rect l="l" t="t" r="r" b="b"/>
              <a:pathLst>
                <a:path w="229235" h="31115">
                  <a:moveTo>
                    <a:pt x="228874" y="0"/>
                  </a:moveTo>
                  <a:lnTo>
                    <a:pt x="0" y="0"/>
                  </a:lnTo>
                  <a:lnTo>
                    <a:pt x="0" y="30816"/>
                  </a:lnTo>
                  <a:lnTo>
                    <a:pt x="228874" y="30816"/>
                  </a:lnTo>
                  <a:lnTo>
                    <a:pt x="228874" y="0"/>
                  </a:lnTo>
                  <a:close/>
                </a:path>
              </a:pathLst>
            </a:custGeom>
            <a:solidFill>
              <a:srgbClr val="F4AA6C"/>
            </a:solidFill>
          </p:spPr>
          <p:txBody>
            <a:bodyPr wrap="square" lIns="0" tIns="0" rIns="0" bIns="0" rtlCol="0"/>
            <a:lstStyle/>
            <a:p>
              <a:endParaRPr>
                <a:solidFill>
                  <a:prstClr val="black"/>
                </a:solidFill>
                <a:latin typeface="Calibri"/>
              </a:endParaRPr>
            </a:p>
          </p:txBody>
        </p:sp>
        <p:sp>
          <p:nvSpPr>
            <p:cNvPr id="54" name="object 54"/>
            <p:cNvSpPr/>
            <p:nvPr/>
          </p:nvSpPr>
          <p:spPr>
            <a:xfrm>
              <a:off x="4917073" y="10959384"/>
              <a:ext cx="229235" cy="30480"/>
            </a:xfrm>
            <a:custGeom>
              <a:avLst/>
              <a:gdLst/>
              <a:ahLst/>
              <a:cxnLst/>
              <a:rect l="l" t="t" r="r" b="b"/>
              <a:pathLst>
                <a:path w="229235" h="30479">
                  <a:moveTo>
                    <a:pt x="228874" y="0"/>
                  </a:moveTo>
                  <a:lnTo>
                    <a:pt x="0" y="0"/>
                  </a:lnTo>
                  <a:lnTo>
                    <a:pt x="0" y="29936"/>
                  </a:lnTo>
                  <a:lnTo>
                    <a:pt x="228874" y="29936"/>
                  </a:lnTo>
                  <a:lnTo>
                    <a:pt x="228874" y="0"/>
                  </a:lnTo>
                  <a:close/>
                </a:path>
              </a:pathLst>
            </a:custGeom>
            <a:solidFill>
              <a:srgbClr val="F5AB6E"/>
            </a:solidFill>
          </p:spPr>
          <p:txBody>
            <a:bodyPr wrap="square" lIns="0" tIns="0" rIns="0" bIns="0" rtlCol="0"/>
            <a:lstStyle/>
            <a:p>
              <a:endParaRPr>
                <a:solidFill>
                  <a:prstClr val="black"/>
                </a:solidFill>
                <a:latin typeface="Calibri"/>
              </a:endParaRPr>
            </a:p>
          </p:txBody>
        </p:sp>
        <p:sp>
          <p:nvSpPr>
            <p:cNvPr id="55" name="object 55"/>
            <p:cNvSpPr/>
            <p:nvPr/>
          </p:nvSpPr>
          <p:spPr>
            <a:xfrm>
              <a:off x="4917073" y="10928567"/>
              <a:ext cx="229235" cy="31115"/>
            </a:xfrm>
            <a:custGeom>
              <a:avLst/>
              <a:gdLst/>
              <a:ahLst/>
              <a:cxnLst/>
              <a:rect l="l" t="t" r="r" b="b"/>
              <a:pathLst>
                <a:path w="229235" h="31115">
                  <a:moveTo>
                    <a:pt x="228874" y="0"/>
                  </a:moveTo>
                  <a:lnTo>
                    <a:pt x="0" y="0"/>
                  </a:lnTo>
                  <a:lnTo>
                    <a:pt x="0" y="30816"/>
                  </a:lnTo>
                  <a:lnTo>
                    <a:pt x="228874" y="30816"/>
                  </a:lnTo>
                  <a:lnTo>
                    <a:pt x="228874" y="0"/>
                  </a:lnTo>
                  <a:close/>
                </a:path>
              </a:pathLst>
            </a:custGeom>
            <a:solidFill>
              <a:srgbClr val="F5AC71"/>
            </a:solidFill>
          </p:spPr>
          <p:txBody>
            <a:bodyPr wrap="square" lIns="0" tIns="0" rIns="0" bIns="0" rtlCol="0"/>
            <a:lstStyle/>
            <a:p>
              <a:endParaRPr>
                <a:solidFill>
                  <a:prstClr val="black"/>
                </a:solidFill>
                <a:latin typeface="Calibri"/>
              </a:endParaRPr>
            </a:p>
          </p:txBody>
        </p:sp>
        <p:sp>
          <p:nvSpPr>
            <p:cNvPr id="56" name="object 56"/>
            <p:cNvSpPr/>
            <p:nvPr/>
          </p:nvSpPr>
          <p:spPr>
            <a:xfrm>
              <a:off x="4917073" y="10898630"/>
              <a:ext cx="229235" cy="30480"/>
            </a:xfrm>
            <a:custGeom>
              <a:avLst/>
              <a:gdLst/>
              <a:ahLst/>
              <a:cxnLst/>
              <a:rect l="l" t="t" r="r" b="b"/>
              <a:pathLst>
                <a:path w="229235" h="30479">
                  <a:moveTo>
                    <a:pt x="228874" y="0"/>
                  </a:moveTo>
                  <a:lnTo>
                    <a:pt x="0" y="0"/>
                  </a:lnTo>
                  <a:lnTo>
                    <a:pt x="0" y="29936"/>
                  </a:lnTo>
                  <a:lnTo>
                    <a:pt x="228874" y="29936"/>
                  </a:lnTo>
                  <a:lnTo>
                    <a:pt x="228874" y="0"/>
                  </a:lnTo>
                  <a:close/>
                </a:path>
              </a:pathLst>
            </a:custGeom>
            <a:solidFill>
              <a:srgbClr val="F5AE75"/>
            </a:solidFill>
          </p:spPr>
          <p:txBody>
            <a:bodyPr wrap="square" lIns="0" tIns="0" rIns="0" bIns="0" rtlCol="0"/>
            <a:lstStyle/>
            <a:p>
              <a:endParaRPr>
                <a:solidFill>
                  <a:prstClr val="black"/>
                </a:solidFill>
                <a:latin typeface="Calibri"/>
              </a:endParaRPr>
            </a:p>
          </p:txBody>
        </p:sp>
        <p:sp>
          <p:nvSpPr>
            <p:cNvPr id="57" name="object 57"/>
            <p:cNvSpPr/>
            <p:nvPr/>
          </p:nvSpPr>
          <p:spPr>
            <a:xfrm>
              <a:off x="4917073" y="10867784"/>
              <a:ext cx="229235" cy="31115"/>
            </a:xfrm>
            <a:custGeom>
              <a:avLst/>
              <a:gdLst/>
              <a:ahLst/>
              <a:cxnLst/>
              <a:rect l="l" t="t" r="r" b="b"/>
              <a:pathLst>
                <a:path w="229235" h="31115">
                  <a:moveTo>
                    <a:pt x="228874" y="0"/>
                  </a:moveTo>
                  <a:lnTo>
                    <a:pt x="0" y="0"/>
                  </a:lnTo>
                  <a:lnTo>
                    <a:pt x="0" y="30846"/>
                  </a:lnTo>
                  <a:lnTo>
                    <a:pt x="228874" y="30846"/>
                  </a:lnTo>
                  <a:lnTo>
                    <a:pt x="228874" y="0"/>
                  </a:lnTo>
                  <a:close/>
                </a:path>
              </a:pathLst>
            </a:custGeom>
            <a:solidFill>
              <a:srgbClr val="F5B078"/>
            </a:solidFill>
          </p:spPr>
          <p:txBody>
            <a:bodyPr wrap="square" lIns="0" tIns="0" rIns="0" bIns="0" rtlCol="0"/>
            <a:lstStyle/>
            <a:p>
              <a:endParaRPr>
                <a:solidFill>
                  <a:prstClr val="black"/>
                </a:solidFill>
                <a:latin typeface="Calibri"/>
              </a:endParaRPr>
            </a:p>
          </p:txBody>
        </p:sp>
        <p:sp>
          <p:nvSpPr>
            <p:cNvPr id="58" name="object 58"/>
            <p:cNvSpPr/>
            <p:nvPr/>
          </p:nvSpPr>
          <p:spPr>
            <a:xfrm>
              <a:off x="4917073" y="10837854"/>
              <a:ext cx="229235" cy="30480"/>
            </a:xfrm>
            <a:custGeom>
              <a:avLst/>
              <a:gdLst/>
              <a:ahLst/>
              <a:cxnLst/>
              <a:rect l="l" t="t" r="r" b="b"/>
              <a:pathLst>
                <a:path w="229235" h="30479">
                  <a:moveTo>
                    <a:pt x="228874" y="0"/>
                  </a:moveTo>
                  <a:lnTo>
                    <a:pt x="0" y="0"/>
                  </a:lnTo>
                  <a:lnTo>
                    <a:pt x="0" y="29936"/>
                  </a:lnTo>
                  <a:lnTo>
                    <a:pt x="228874" y="29936"/>
                  </a:lnTo>
                  <a:lnTo>
                    <a:pt x="228874" y="0"/>
                  </a:lnTo>
                  <a:close/>
                </a:path>
              </a:pathLst>
            </a:custGeom>
            <a:solidFill>
              <a:srgbClr val="F6B17A"/>
            </a:solidFill>
          </p:spPr>
          <p:txBody>
            <a:bodyPr wrap="square" lIns="0" tIns="0" rIns="0" bIns="0" rtlCol="0"/>
            <a:lstStyle/>
            <a:p>
              <a:endParaRPr>
                <a:solidFill>
                  <a:prstClr val="black"/>
                </a:solidFill>
                <a:latin typeface="Calibri"/>
              </a:endParaRPr>
            </a:p>
          </p:txBody>
        </p:sp>
        <p:sp>
          <p:nvSpPr>
            <p:cNvPr id="59" name="object 59"/>
            <p:cNvSpPr/>
            <p:nvPr/>
          </p:nvSpPr>
          <p:spPr>
            <a:xfrm>
              <a:off x="4917073" y="10807037"/>
              <a:ext cx="229235" cy="31115"/>
            </a:xfrm>
            <a:custGeom>
              <a:avLst/>
              <a:gdLst/>
              <a:ahLst/>
              <a:cxnLst/>
              <a:rect l="l" t="t" r="r" b="b"/>
              <a:pathLst>
                <a:path w="229235" h="31115">
                  <a:moveTo>
                    <a:pt x="228874" y="0"/>
                  </a:moveTo>
                  <a:lnTo>
                    <a:pt x="0" y="0"/>
                  </a:lnTo>
                  <a:lnTo>
                    <a:pt x="0" y="30816"/>
                  </a:lnTo>
                  <a:lnTo>
                    <a:pt x="228874" y="30816"/>
                  </a:lnTo>
                  <a:lnTo>
                    <a:pt x="228874" y="0"/>
                  </a:lnTo>
                  <a:close/>
                </a:path>
              </a:pathLst>
            </a:custGeom>
            <a:solidFill>
              <a:srgbClr val="F6B47D"/>
            </a:solidFill>
          </p:spPr>
          <p:txBody>
            <a:bodyPr wrap="square" lIns="0" tIns="0" rIns="0" bIns="0" rtlCol="0"/>
            <a:lstStyle/>
            <a:p>
              <a:endParaRPr>
                <a:solidFill>
                  <a:prstClr val="black"/>
                </a:solidFill>
                <a:latin typeface="Calibri"/>
              </a:endParaRPr>
            </a:p>
          </p:txBody>
        </p:sp>
        <p:sp>
          <p:nvSpPr>
            <p:cNvPr id="60" name="object 60"/>
            <p:cNvSpPr/>
            <p:nvPr/>
          </p:nvSpPr>
          <p:spPr>
            <a:xfrm>
              <a:off x="4917073" y="10777100"/>
              <a:ext cx="229235" cy="30480"/>
            </a:xfrm>
            <a:custGeom>
              <a:avLst/>
              <a:gdLst/>
              <a:ahLst/>
              <a:cxnLst/>
              <a:rect l="l" t="t" r="r" b="b"/>
              <a:pathLst>
                <a:path w="229235" h="30479">
                  <a:moveTo>
                    <a:pt x="228874" y="0"/>
                  </a:moveTo>
                  <a:lnTo>
                    <a:pt x="0" y="0"/>
                  </a:lnTo>
                  <a:lnTo>
                    <a:pt x="0" y="29936"/>
                  </a:lnTo>
                  <a:lnTo>
                    <a:pt x="228874" y="29936"/>
                  </a:lnTo>
                  <a:lnTo>
                    <a:pt x="228874" y="0"/>
                  </a:lnTo>
                  <a:close/>
                </a:path>
              </a:pathLst>
            </a:custGeom>
            <a:solidFill>
              <a:srgbClr val="F6B682"/>
            </a:solidFill>
          </p:spPr>
          <p:txBody>
            <a:bodyPr wrap="square" lIns="0" tIns="0" rIns="0" bIns="0" rtlCol="0"/>
            <a:lstStyle/>
            <a:p>
              <a:endParaRPr>
                <a:solidFill>
                  <a:prstClr val="black"/>
                </a:solidFill>
                <a:latin typeface="Calibri"/>
              </a:endParaRPr>
            </a:p>
          </p:txBody>
        </p:sp>
        <p:sp>
          <p:nvSpPr>
            <p:cNvPr id="61" name="object 61"/>
            <p:cNvSpPr/>
            <p:nvPr/>
          </p:nvSpPr>
          <p:spPr>
            <a:xfrm>
              <a:off x="4917073" y="10746254"/>
              <a:ext cx="229235" cy="31115"/>
            </a:xfrm>
            <a:custGeom>
              <a:avLst/>
              <a:gdLst/>
              <a:ahLst/>
              <a:cxnLst/>
              <a:rect l="l" t="t" r="r" b="b"/>
              <a:pathLst>
                <a:path w="229235" h="31115">
                  <a:moveTo>
                    <a:pt x="228874" y="0"/>
                  </a:moveTo>
                  <a:lnTo>
                    <a:pt x="0" y="0"/>
                  </a:lnTo>
                  <a:lnTo>
                    <a:pt x="0" y="30846"/>
                  </a:lnTo>
                  <a:lnTo>
                    <a:pt x="228874" y="30846"/>
                  </a:lnTo>
                  <a:lnTo>
                    <a:pt x="228874" y="0"/>
                  </a:lnTo>
                  <a:close/>
                </a:path>
              </a:pathLst>
            </a:custGeom>
            <a:solidFill>
              <a:srgbClr val="F6B885"/>
            </a:solidFill>
          </p:spPr>
          <p:txBody>
            <a:bodyPr wrap="square" lIns="0" tIns="0" rIns="0" bIns="0" rtlCol="0"/>
            <a:lstStyle/>
            <a:p>
              <a:endParaRPr>
                <a:solidFill>
                  <a:prstClr val="black"/>
                </a:solidFill>
                <a:latin typeface="Calibri"/>
              </a:endParaRPr>
            </a:p>
          </p:txBody>
        </p:sp>
        <p:sp>
          <p:nvSpPr>
            <p:cNvPr id="62" name="object 62"/>
            <p:cNvSpPr/>
            <p:nvPr/>
          </p:nvSpPr>
          <p:spPr>
            <a:xfrm>
              <a:off x="4917073" y="10715431"/>
              <a:ext cx="229235" cy="31115"/>
            </a:xfrm>
            <a:custGeom>
              <a:avLst/>
              <a:gdLst/>
              <a:ahLst/>
              <a:cxnLst/>
              <a:rect l="l" t="t" r="r" b="b"/>
              <a:pathLst>
                <a:path w="229235" h="31115">
                  <a:moveTo>
                    <a:pt x="228874" y="0"/>
                  </a:moveTo>
                  <a:lnTo>
                    <a:pt x="0" y="0"/>
                  </a:lnTo>
                  <a:lnTo>
                    <a:pt x="0" y="30816"/>
                  </a:lnTo>
                  <a:lnTo>
                    <a:pt x="228874" y="30816"/>
                  </a:lnTo>
                  <a:lnTo>
                    <a:pt x="228874" y="0"/>
                  </a:lnTo>
                  <a:close/>
                </a:path>
              </a:pathLst>
            </a:custGeom>
            <a:solidFill>
              <a:srgbClr val="F6B987"/>
            </a:solidFill>
          </p:spPr>
          <p:txBody>
            <a:bodyPr wrap="square" lIns="0" tIns="0" rIns="0" bIns="0" rtlCol="0"/>
            <a:lstStyle/>
            <a:p>
              <a:endParaRPr>
                <a:solidFill>
                  <a:prstClr val="black"/>
                </a:solidFill>
                <a:latin typeface="Calibri"/>
              </a:endParaRPr>
            </a:p>
          </p:txBody>
        </p:sp>
        <p:sp>
          <p:nvSpPr>
            <p:cNvPr id="63" name="object 63"/>
            <p:cNvSpPr/>
            <p:nvPr/>
          </p:nvSpPr>
          <p:spPr>
            <a:xfrm>
              <a:off x="4917073" y="10685495"/>
              <a:ext cx="229235" cy="30480"/>
            </a:xfrm>
            <a:custGeom>
              <a:avLst/>
              <a:gdLst/>
              <a:ahLst/>
              <a:cxnLst/>
              <a:rect l="l" t="t" r="r" b="b"/>
              <a:pathLst>
                <a:path w="229235" h="30479">
                  <a:moveTo>
                    <a:pt x="228874" y="0"/>
                  </a:moveTo>
                  <a:lnTo>
                    <a:pt x="0" y="0"/>
                  </a:lnTo>
                  <a:lnTo>
                    <a:pt x="0" y="29936"/>
                  </a:lnTo>
                  <a:lnTo>
                    <a:pt x="228874" y="29936"/>
                  </a:lnTo>
                  <a:lnTo>
                    <a:pt x="228874" y="0"/>
                  </a:lnTo>
                  <a:close/>
                </a:path>
              </a:pathLst>
            </a:custGeom>
            <a:solidFill>
              <a:srgbClr val="F7BA8A"/>
            </a:solidFill>
          </p:spPr>
          <p:txBody>
            <a:bodyPr wrap="square" lIns="0" tIns="0" rIns="0" bIns="0" rtlCol="0"/>
            <a:lstStyle/>
            <a:p>
              <a:endParaRPr>
                <a:solidFill>
                  <a:prstClr val="black"/>
                </a:solidFill>
                <a:latin typeface="Calibri"/>
              </a:endParaRPr>
            </a:p>
          </p:txBody>
        </p:sp>
        <p:sp>
          <p:nvSpPr>
            <p:cNvPr id="64" name="object 64"/>
            <p:cNvSpPr/>
            <p:nvPr/>
          </p:nvSpPr>
          <p:spPr>
            <a:xfrm>
              <a:off x="4917073" y="10654678"/>
              <a:ext cx="229235" cy="31115"/>
            </a:xfrm>
            <a:custGeom>
              <a:avLst/>
              <a:gdLst/>
              <a:ahLst/>
              <a:cxnLst/>
              <a:rect l="l" t="t" r="r" b="b"/>
              <a:pathLst>
                <a:path w="229235" h="31115">
                  <a:moveTo>
                    <a:pt x="228874" y="0"/>
                  </a:moveTo>
                  <a:lnTo>
                    <a:pt x="0" y="0"/>
                  </a:lnTo>
                  <a:lnTo>
                    <a:pt x="0" y="30816"/>
                  </a:lnTo>
                  <a:lnTo>
                    <a:pt x="228874" y="30816"/>
                  </a:lnTo>
                  <a:lnTo>
                    <a:pt x="228874" y="0"/>
                  </a:lnTo>
                  <a:close/>
                </a:path>
              </a:pathLst>
            </a:custGeom>
            <a:solidFill>
              <a:srgbClr val="F7BC8E"/>
            </a:solidFill>
          </p:spPr>
          <p:txBody>
            <a:bodyPr wrap="square" lIns="0" tIns="0" rIns="0" bIns="0" rtlCol="0"/>
            <a:lstStyle/>
            <a:p>
              <a:endParaRPr>
                <a:solidFill>
                  <a:prstClr val="black"/>
                </a:solidFill>
                <a:latin typeface="Calibri"/>
              </a:endParaRPr>
            </a:p>
          </p:txBody>
        </p:sp>
        <p:sp>
          <p:nvSpPr>
            <p:cNvPr id="65" name="object 65"/>
            <p:cNvSpPr/>
            <p:nvPr/>
          </p:nvSpPr>
          <p:spPr>
            <a:xfrm>
              <a:off x="4917073" y="10624742"/>
              <a:ext cx="229235" cy="30480"/>
            </a:xfrm>
            <a:custGeom>
              <a:avLst/>
              <a:gdLst/>
              <a:ahLst/>
              <a:cxnLst/>
              <a:rect l="l" t="t" r="r" b="b"/>
              <a:pathLst>
                <a:path w="229235" h="30479">
                  <a:moveTo>
                    <a:pt x="228874" y="0"/>
                  </a:moveTo>
                  <a:lnTo>
                    <a:pt x="0" y="0"/>
                  </a:lnTo>
                  <a:lnTo>
                    <a:pt x="0" y="29936"/>
                  </a:lnTo>
                  <a:lnTo>
                    <a:pt x="228874" y="29936"/>
                  </a:lnTo>
                  <a:lnTo>
                    <a:pt x="228874" y="0"/>
                  </a:lnTo>
                  <a:close/>
                </a:path>
              </a:pathLst>
            </a:custGeom>
            <a:solidFill>
              <a:srgbClr val="F7BE91"/>
            </a:solidFill>
          </p:spPr>
          <p:txBody>
            <a:bodyPr wrap="square" lIns="0" tIns="0" rIns="0" bIns="0" rtlCol="0"/>
            <a:lstStyle/>
            <a:p>
              <a:endParaRPr>
                <a:solidFill>
                  <a:prstClr val="black"/>
                </a:solidFill>
                <a:latin typeface="Calibri"/>
              </a:endParaRPr>
            </a:p>
          </p:txBody>
        </p:sp>
        <p:sp>
          <p:nvSpPr>
            <p:cNvPr id="66" name="object 66"/>
            <p:cNvSpPr/>
            <p:nvPr/>
          </p:nvSpPr>
          <p:spPr>
            <a:xfrm>
              <a:off x="4917073" y="10593895"/>
              <a:ext cx="229235" cy="31115"/>
            </a:xfrm>
            <a:custGeom>
              <a:avLst/>
              <a:gdLst/>
              <a:ahLst/>
              <a:cxnLst/>
              <a:rect l="l" t="t" r="r" b="b"/>
              <a:pathLst>
                <a:path w="229235" h="31115">
                  <a:moveTo>
                    <a:pt x="228874" y="0"/>
                  </a:moveTo>
                  <a:lnTo>
                    <a:pt x="0" y="0"/>
                  </a:lnTo>
                  <a:lnTo>
                    <a:pt x="0" y="30846"/>
                  </a:lnTo>
                  <a:lnTo>
                    <a:pt x="228874" y="30846"/>
                  </a:lnTo>
                  <a:lnTo>
                    <a:pt x="228874" y="0"/>
                  </a:lnTo>
                  <a:close/>
                </a:path>
              </a:pathLst>
            </a:custGeom>
            <a:solidFill>
              <a:srgbClr val="F7C193"/>
            </a:solidFill>
          </p:spPr>
          <p:txBody>
            <a:bodyPr wrap="square" lIns="0" tIns="0" rIns="0" bIns="0" rtlCol="0"/>
            <a:lstStyle/>
            <a:p>
              <a:endParaRPr>
                <a:solidFill>
                  <a:prstClr val="black"/>
                </a:solidFill>
                <a:latin typeface="Calibri"/>
              </a:endParaRPr>
            </a:p>
          </p:txBody>
        </p:sp>
        <p:sp>
          <p:nvSpPr>
            <p:cNvPr id="67" name="object 67"/>
            <p:cNvSpPr/>
            <p:nvPr/>
          </p:nvSpPr>
          <p:spPr>
            <a:xfrm>
              <a:off x="4917073" y="10563965"/>
              <a:ext cx="229235" cy="30480"/>
            </a:xfrm>
            <a:custGeom>
              <a:avLst/>
              <a:gdLst/>
              <a:ahLst/>
              <a:cxnLst/>
              <a:rect l="l" t="t" r="r" b="b"/>
              <a:pathLst>
                <a:path w="229235" h="30479">
                  <a:moveTo>
                    <a:pt x="228874" y="0"/>
                  </a:moveTo>
                  <a:lnTo>
                    <a:pt x="0" y="0"/>
                  </a:lnTo>
                  <a:lnTo>
                    <a:pt x="0" y="29936"/>
                  </a:lnTo>
                  <a:lnTo>
                    <a:pt x="228874" y="29936"/>
                  </a:lnTo>
                  <a:lnTo>
                    <a:pt x="228874" y="0"/>
                  </a:lnTo>
                  <a:close/>
                </a:path>
              </a:pathLst>
            </a:custGeom>
            <a:solidFill>
              <a:srgbClr val="F8C296"/>
            </a:solidFill>
          </p:spPr>
          <p:txBody>
            <a:bodyPr wrap="square" lIns="0" tIns="0" rIns="0" bIns="0" rtlCol="0"/>
            <a:lstStyle/>
            <a:p>
              <a:endParaRPr>
                <a:solidFill>
                  <a:prstClr val="black"/>
                </a:solidFill>
                <a:latin typeface="Calibri"/>
              </a:endParaRPr>
            </a:p>
          </p:txBody>
        </p:sp>
        <p:sp>
          <p:nvSpPr>
            <p:cNvPr id="68" name="object 68"/>
            <p:cNvSpPr/>
            <p:nvPr/>
          </p:nvSpPr>
          <p:spPr>
            <a:xfrm>
              <a:off x="4917073" y="10533148"/>
              <a:ext cx="229235" cy="31115"/>
            </a:xfrm>
            <a:custGeom>
              <a:avLst/>
              <a:gdLst/>
              <a:ahLst/>
              <a:cxnLst/>
              <a:rect l="l" t="t" r="r" b="b"/>
              <a:pathLst>
                <a:path w="229235" h="31115">
                  <a:moveTo>
                    <a:pt x="228874" y="0"/>
                  </a:moveTo>
                  <a:lnTo>
                    <a:pt x="0" y="0"/>
                  </a:lnTo>
                  <a:lnTo>
                    <a:pt x="0" y="30816"/>
                  </a:lnTo>
                  <a:lnTo>
                    <a:pt x="228874" y="30816"/>
                  </a:lnTo>
                  <a:lnTo>
                    <a:pt x="228874" y="0"/>
                  </a:lnTo>
                  <a:close/>
                </a:path>
              </a:pathLst>
            </a:custGeom>
            <a:solidFill>
              <a:srgbClr val="F8C49A"/>
            </a:solidFill>
          </p:spPr>
          <p:txBody>
            <a:bodyPr wrap="square" lIns="0" tIns="0" rIns="0" bIns="0" rtlCol="0"/>
            <a:lstStyle/>
            <a:p>
              <a:endParaRPr>
                <a:solidFill>
                  <a:prstClr val="black"/>
                </a:solidFill>
                <a:latin typeface="Calibri"/>
              </a:endParaRPr>
            </a:p>
          </p:txBody>
        </p:sp>
        <p:sp>
          <p:nvSpPr>
            <p:cNvPr id="69" name="object 69"/>
            <p:cNvSpPr/>
            <p:nvPr/>
          </p:nvSpPr>
          <p:spPr>
            <a:xfrm>
              <a:off x="4917073" y="10503211"/>
              <a:ext cx="229235" cy="30480"/>
            </a:xfrm>
            <a:custGeom>
              <a:avLst/>
              <a:gdLst/>
              <a:ahLst/>
              <a:cxnLst/>
              <a:rect l="l" t="t" r="r" b="b"/>
              <a:pathLst>
                <a:path w="229235" h="30479">
                  <a:moveTo>
                    <a:pt x="228874" y="0"/>
                  </a:moveTo>
                  <a:lnTo>
                    <a:pt x="0" y="0"/>
                  </a:lnTo>
                  <a:lnTo>
                    <a:pt x="0" y="29936"/>
                  </a:lnTo>
                  <a:lnTo>
                    <a:pt x="228874" y="29936"/>
                  </a:lnTo>
                  <a:lnTo>
                    <a:pt x="228874" y="0"/>
                  </a:lnTo>
                  <a:close/>
                </a:path>
              </a:pathLst>
            </a:custGeom>
            <a:solidFill>
              <a:srgbClr val="F8C59D"/>
            </a:solidFill>
          </p:spPr>
          <p:txBody>
            <a:bodyPr wrap="square" lIns="0" tIns="0" rIns="0" bIns="0" rtlCol="0"/>
            <a:lstStyle/>
            <a:p>
              <a:endParaRPr>
                <a:solidFill>
                  <a:prstClr val="black"/>
                </a:solidFill>
                <a:latin typeface="Calibri"/>
              </a:endParaRPr>
            </a:p>
          </p:txBody>
        </p:sp>
        <p:sp>
          <p:nvSpPr>
            <p:cNvPr id="70" name="object 70"/>
            <p:cNvSpPr/>
            <p:nvPr/>
          </p:nvSpPr>
          <p:spPr>
            <a:xfrm>
              <a:off x="4917073" y="10472395"/>
              <a:ext cx="229235" cy="31115"/>
            </a:xfrm>
            <a:custGeom>
              <a:avLst/>
              <a:gdLst/>
              <a:ahLst/>
              <a:cxnLst/>
              <a:rect l="l" t="t" r="r" b="b"/>
              <a:pathLst>
                <a:path w="229235" h="31115">
                  <a:moveTo>
                    <a:pt x="228874" y="0"/>
                  </a:moveTo>
                  <a:lnTo>
                    <a:pt x="0" y="0"/>
                  </a:lnTo>
                  <a:lnTo>
                    <a:pt x="0" y="30816"/>
                  </a:lnTo>
                  <a:lnTo>
                    <a:pt x="228874" y="30816"/>
                  </a:lnTo>
                  <a:lnTo>
                    <a:pt x="228874" y="0"/>
                  </a:lnTo>
                  <a:close/>
                </a:path>
              </a:pathLst>
            </a:custGeom>
            <a:solidFill>
              <a:srgbClr val="F8C79F"/>
            </a:solidFill>
          </p:spPr>
          <p:txBody>
            <a:bodyPr wrap="square" lIns="0" tIns="0" rIns="0" bIns="0" rtlCol="0"/>
            <a:lstStyle/>
            <a:p>
              <a:endParaRPr>
                <a:solidFill>
                  <a:prstClr val="black"/>
                </a:solidFill>
                <a:latin typeface="Calibri"/>
              </a:endParaRPr>
            </a:p>
          </p:txBody>
        </p:sp>
        <p:sp>
          <p:nvSpPr>
            <p:cNvPr id="71" name="object 71"/>
            <p:cNvSpPr/>
            <p:nvPr/>
          </p:nvSpPr>
          <p:spPr>
            <a:xfrm>
              <a:off x="4917073" y="10441548"/>
              <a:ext cx="229235" cy="31115"/>
            </a:xfrm>
            <a:custGeom>
              <a:avLst/>
              <a:gdLst/>
              <a:ahLst/>
              <a:cxnLst/>
              <a:rect l="l" t="t" r="r" b="b"/>
              <a:pathLst>
                <a:path w="229235" h="31115">
                  <a:moveTo>
                    <a:pt x="228874" y="0"/>
                  </a:moveTo>
                  <a:lnTo>
                    <a:pt x="0" y="0"/>
                  </a:lnTo>
                  <a:lnTo>
                    <a:pt x="0" y="30846"/>
                  </a:lnTo>
                  <a:lnTo>
                    <a:pt x="228874" y="30846"/>
                  </a:lnTo>
                  <a:lnTo>
                    <a:pt x="228874" y="0"/>
                  </a:lnTo>
                  <a:close/>
                </a:path>
              </a:pathLst>
            </a:custGeom>
            <a:solidFill>
              <a:srgbClr val="F8C9A2"/>
            </a:solidFill>
          </p:spPr>
          <p:txBody>
            <a:bodyPr wrap="square" lIns="0" tIns="0" rIns="0" bIns="0" rtlCol="0"/>
            <a:lstStyle/>
            <a:p>
              <a:endParaRPr>
                <a:solidFill>
                  <a:prstClr val="black"/>
                </a:solidFill>
                <a:latin typeface="Calibri"/>
              </a:endParaRPr>
            </a:p>
          </p:txBody>
        </p:sp>
        <p:sp>
          <p:nvSpPr>
            <p:cNvPr id="72" name="object 72"/>
            <p:cNvSpPr/>
            <p:nvPr/>
          </p:nvSpPr>
          <p:spPr>
            <a:xfrm>
              <a:off x="4917073" y="10411606"/>
              <a:ext cx="229235" cy="30480"/>
            </a:xfrm>
            <a:custGeom>
              <a:avLst/>
              <a:gdLst/>
              <a:ahLst/>
              <a:cxnLst/>
              <a:rect l="l" t="t" r="r" b="b"/>
              <a:pathLst>
                <a:path w="229235" h="30479">
                  <a:moveTo>
                    <a:pt x="228874" y="0"/>
                  </a:moveTo>
                  <a:lnTo>
                    <a:pt x="0" y="0"/>
                  </a:lnTo>
                  <a:lnTo>
                    <a:pt x="0" y="29936"/>
                  </a:lnTo>
                  <a:lnTo>
                    <a:pt x="228874" y="29936"/>
                  </a:lnTo>
                  <a:lnTo>
                    <a:pt x="228874" y="0"/>
                  </a:lnTo>
                  <a:close/>
                </a:path>
              </a:pathLst>
            </a:custGeom>
            <a:solidFill>
              <a:srgbClr val="F8CAA6"/>
            </a:solidFill>
          </p:spPr>
          <p:txBody>
            <a:bodyPr wrap="square" lIns="0" tIns="0" rIns="0" bIns="0" rtlCol="0"/>
            <a:lstStyle/>
            <a:p>
              <a:endParaRPr>
                <a:solidFill>
                  <a:prstClr val="black"/>
                </a:solidFill>
                <a:latin typeface="Calibri"/>
              </a:endParaRPr>
            </a:p>
          </p:txBody>
        </p:sp>
        <p:sp>
          <p:nvSpPr>
            <p:cNvPr id="73" name="object 73"/>
            <p:cNvSpPr/>
            <p:nvPr/>
          </p:nvSpPr>
          <p:spPr>
            <a:xfrm>
              <a:off x="4917073" y="10380789"/>
              <a:ext cx="229235" cy="31115"/>
            </a:xfrm>
            <a:custGeom>
              <a:avLst/>
              <a:gdLst/>
              <a:ahLst/>
              <a:cxnLst/>
              <a:rect l="l" t="t" r="r" b="b"/>
              <a:pathLst>
                <a:path w="229235" h="31115">
                  <a:moveTo>
                    <a:pt x="228874" y="0"/>
                  </a:moveTo>
                  <a:lnTo>
                    <a:pt x="0" y="0"/>
                  </a:lnTo>
                  <a:lnTo>
                    <a:pt x="0" y="30816"/>
                  </a:lnTo>
                  <a:lnTo>
                    <a:pt x="228874" y="30816"/>
                  </a:lnTo>
                  <a:lnTo>
                    <a:pt x="228874" y="0"/>
                  </a:lnTo>
                  <a:close/>
                </a:path>
              </a:pathLst>
            </a:custGeom>
            <a:solidFill>
              <a:srgbClr val="F8CDA9"/>
            </a:solidFill>
          </p:spPr>
          <p:txBody>
            <a:bodyPr wrap="square" lIns="0" tIns="0" rIns="0" bIns="0" rtlCol="0"/>
            <a:lstStyle/>
            <a:p>
              <a:endParaRPr>
                <a:solidFill>
                  <a:prstClr val="black"/>
                </a:solidFill>
                <a:latin typeface="Calibri"/>
              </a:endParaRPr>
            </a:p>
          </p:txBody>
        </p:sp>
        <p:sp>
          <p:nvSpPr>
            <p:cNvPr id="74" name="object 74"/>
            <p:cNvSpPr/>
            <p:nvPr/>
          </p:nvSpPr>
          <p:spPr>
            <a:xfrm>
              <a:off x="4917073" y="10350853"/>
              <a:ext cx="229235" cy="30480"/>
            </a:xfrm>
            <a:custGeom>
              <a:avLst/>
              <a:gdLst/>
              <a:ahLst/>
              <a:cxnLst/>
              <a:rect l="l" t="t" r="r" b="b"/>
              <a:pathLst>
                <a:path w="229235" h="30479">
                  <a:moveTo>
                    <a:pt x="228874" y="0"/>
                  </a:moveTo>
                  <a:lnTo>
                    <a:pt x="0" y="0"/>
                  </a:lnTo>
                  <a:lnTo>
                    <a:pt x="0" y="29936"/>
                  </a:lnTo>
                  <a:lnTo>
                    <a:pt x="228874" y="29936"/>
                  </a:lnTo>
                  <a:lnTo>
                    <a:pt x="228874" y="0"/>
                  </a:lnTo>
                  <a:close/>
                </a:path>
              </a:pathLst>
            </a:custGeom>
            <a:solidFill>
              <a:srgbClr val="F8CFAC"/>
            </a:solidFill>
          </p:spPr>
          <p:txBody>
            <a:bodyPr wrap="square" lIns="0" tIns="0" rIns="0" bIns="0" rtlCol="0"/>
            <a:lstStyle/>
            <a:p>
              <a:endParaRPr>
                <a:solidFill>
                  <a:prstClr val="black"/>
                </a:solidFill>
                <a:latin typeface="Calibri"/>
              </a:endParaRPr>
            </a:p>
          </p:txBody>
        </p:sp>
        <p:sp>
          <p:nvSpPr>
            <p:cNvPr id="75" name="object 75"/>
            <p:cNvSpPr/>
            <p:nvPr/>
          </p:nvSpPr>
          <p:spPr>
            <a:xfrm>
              <a:off x="4917073" y="10320036"/>
              <a:ext cx="229235" cy="31115"/>
            </a:xfrm>
            <a:custGeom>
              <a:avLst/>
              <a:gdLst/>
              <a:ahLst/>
              <a:cxnLst/>
              <a:rect l="l" t="t" r="r" b="b"/>
              <a:pathLst>
                <a:path w="229235" h="31115">
                  <a:moveTo>
                    <a:pt x="228874" y="0"/>
                  </a:moveTo>
                  <a:lnTo>
                    <a:pt x="0" y="0"/>
                  </a:lnTo>
                  <a:lnTo>
                    <a:pt x="0" y="30816"/>
                  </a:lnTo>
                  <a:lnTo>
                    <a:pt x="228874" y="30816"/>
                  </a:lnTo>
                  <a:lnTo>
                    <a:pt x="228874" y="0"/>
                  </a:lnTo>
                  <a:close/>
                </a:path>
              </a:pathLst>
            </a:custGeom>
            <a:solidFill>
              <a:srgbClr val="F8D1AE"/>
            </a:solidFill>
          </p:spPr>
          <p:txBody>
            <a:bodyPr wrap="square" lIns="0" tIns="0" rIns="0" bIns="0" rtlCol="0"/>
            <a:lstStyle/>
            <a:p>
              <a:endParaRPr>
                <a:solidFill>
                  <a:prstClr val="black"/>
                </a:solidFill>
                <a:latin typeface="Calibri"/>
              </a:endParaRPr>
            </a:p>
          </p:txBody>
        </p:sp>
        <p:sp>
          <p:nvSpPr>
            <p:cNvPr id="76" name="object 76"/>
            <p:cNvSpPr/>
            <p:nvPr/>
          </p:nvSpPr>
          <p:spPr>
            <a:xfrm>
              <a:off x="4917073" y="10290070"/>
              <a:ext cx="229235" cy="30480"/>
            </a:xfrm>
            <a:custGeom>
              <a:avLst/>
              <a:gdLst/>
              <a:ahLst/>
              <a:cxnLst/>
              <a:rect l="l" t="t" r="r" b="b"/>
              <a:pathLst>
                <a:path w="229235" h="30479">
                  <a:moveTo>
                    <a:pt x="228874" y="0"/>
                  </a:moveTo>
                  <a:lnTo>
                    <a:pt x="0" y="0"/>
                  </a:lnTo>
                  <a:lnTo>
                    <a:pt x="0" y="29965"/>
                  </a:lnTo>
                  <a:lnTo>
                    <a:pt x="228874" y="29965"/>
                  </a:lnTo>
                  <a:lnTo>
                    <a:pt x="228874" y="0"/>
                  </a:lnTo>
                  <a:close/>
                </a:path>
              </a:pathLst>
            </a:custGeom>
            <a:solidFill>
              <a:srgbClr val="F9D2B3"/>
            </a:solidFill>
          </p:spPr>
          <p:txBody>
            <a:bodyPr wrap="square" lIns="0" tIns="0" rIns="0" bIns="0" rtlCol="0"/>
            <a:lstStyle/>
            <a:p>
              <a:endParaRPr>
                <a:solidFill>
                  <a:prstClr val="black"/>
                </a:solidFill>
                <a:latin typeface="Calibri"/>
              </a:endParaRPr>
            </a:p>
          </p:txBody>
        </p:sp>
        <p:sp>
          <p:nvSpPr>
            <p:cNvPr id="77" name="object 77"/>
            <p:cNvSpPr/>
            <p:nvPr/>
          </p:nvSpPr>
          <p:spPr>
            <a:xfrm>
              <a:off x="4917073" y="10259259"/>
              <a:ext cx="229235" cy="31115"/>
            </a:xfrm>
            <a:custGeom>
              <a:avLst/>
              <a:gdLst/>
              <a:ahLst/>
              <a:cxnLst/>
              <a:rect l="l" t="t" r="r" b="b"/>
              <a:pathLst>
                <a:path w="229235" h="31115">
                  <a:moveTo>
                    <a:pt x="228874" y="0"/>
                  </a:moveTo>
                  <a:lnTo>
                    <a:pt x="0" y="0"/>
                  </a:lnTo>
                  <a:lnTo>
                    <a:pt x="0" y="30816"/>
                  </a:lnTo>
                  <a:lnTo>
                    <a:pt x="228874" y="30816"/>
                  </a:lnTo>
                  <a:lnTo>
                    <a:pt x="228874" y="0"/>
                  </a:lnTo>
                  <a:close/>
                </a:path>
              </a:pathLst>
            </a:custGeom>
            <a:solidFill>
              <a:srgbClr val="F9D3B6"/>
            </a:solidFill>
          </p:spPr>
          <p:txBody>
            <a:bodyPr wrap="square" lIns="0" tIns="0" rIns="0" bIns="0" rtlCol="0"/>
            <a:lstStyle/>
            <a:p>
              <a:endParaRPr>
                <a:solidFill>
                  <a:prstClr val="black"/>
                </a:solidFill>
                <a:latin typeface="Calibri"/>
              </a:endParaRPr>
            </a:p>
          </p:txBody>
        </p:sp>
        <p:sp>
          <p:nvSpPr>
            <p:cNvPr id="78" name="object 78"/>
            <p:cNvSpPr/>
            <p:nvPr/>
          </p:nvSpPr>
          <p:spPr>
            <a:xfrm>
              <a:off x="4917073" y="10229323"/>
              <a:ext cx="229235" cy="30480"/>
            </a:xfrm>
            <a:custGeom>
              <a:avLst/>
              <a:gdLst/>
              <a:ahLst/>
              <a:cxnLst/>
              <a:rect l="l" t="t" r="r" b="b"/>
              <a:pathLst>
                <a:path w="229235" h="30479">
                  <a:moveTo>
                    <a:pt x="228874" y="0"/>
                  </a:moveTo>
                  <a:lnTo>
                    <a:pt x="0" y="0"/>
                  </a:lnTo>
                  <a:lnTo>
                    <a:pt x="0" y="29936"/>
                  </a:lnTo>
                  <a:lnTo>
                    <a:pt x="228874" y="29936"/>
                  </a:lnTo>
                  <a:lnTo>
                    <a:pt x="228874" y="0"/>
                  </a:lnTo>
                  <a:close/>
                </a:path>
              </a:pathLst>
            </a:custGeom>
            <a:solidFill>
              <a:srgbClr val="F9D5B8"/>
            </a:solidFill>
          </p:spPr>
          <p:txBody>
            <a:bodyPr wrap="square" lIns="0" tIns="0" rIns="0" bIns="0" rtlCol="0"/>
            <a:lstStyle/>
            <a:p>
              <a:endParaRPr>
                <a:solidFill>
                  <a:prstClr val="black"/>
                </a:solidFill>
                <a:latin typeface="Calibri"/>
              </a:endParaRPr>
            </a:p>
          </p:txBody>
        </p:sp>
        <p:sp>
          <p:nvSpPr>
            <p:cNvPr id="79" name="object 79"/>
            <p:cNvSpPr/>
            <p:nvPr/>
          </p:nvSpPr>
          <p:spPr>
            <a:xfrm>
              <a:off x="4917073" y="10198506"/>
              <a:ext cx="229235" cy="31115"/>
            </a:xfrm>
            <a:custGeom>
              <a:avLst/>
              <a:gdLst/>
              <a:ahLst/>
              <a:cxnLst/>
              <a:rect l="l" t="t" r="r" b="b"/>
              <a:pathLst>
                <a:path w="229235" h="31115">
                  <a:moveTo>
                    <a:pt x="228874" y="0"/>
                  </a:moveTo>
                  <a:lnTo>
                    <a:pt x="0" y="0"/>
                  </a:lnTo>
                  <a:lnTo>
                    <a:pt x="0" y="30816"/>
                  </a:lnTo>
                  <a:lnTo>
                    <a:pt x="228874" y="30816"/>
                  </a:lnTo>
                  <a:lnTo>
                    <a:pt x="228874" y="0"/>
                  </a:lnTo>
                  <a:close/>
                </a:path>
              </a:pathLst>
            </a:custGeom>
            <a:solidFill>
              <a:srgbClr val="F9D7BB"/>
            </a:solidFill>
          </p:spPr>
          <p:txBody>
            <a:bodyPr wrap="square" lIns="0" tIns="0" rIns="0" bIns="0" rtlCol="0"/>
            <a:lstStyle/>
            <a:p>
              <a:endParaRPr>
                <a:solidFill>
                  <a:prstClr val="black"/>
                </a:solidFill>
                <a:latin typeface="Calibri"/>
              </a:endParaRPr>
            </a:p>
          </p:txBody>
        </p:sp>
        <p:sp>
          <p:nvSpPr>
            <p:cNvPr id="80" name="object 80"/>
            <p:cNvSpPr/>
            <p:nvPr/>
          </p:nvSpPr>
          <p:spPr>
            <a:xfrm>
              <a:off x="4917073" y="10168540"/>
              <a:ext cx="229235" cy="30480"/>
            </a:xfrm>
            <a:custGeom>
              <a:avLst/>
              <a:gdLst/>
              <a:ahLst/>
              <a:cxnLst/>
              <a:rect l="l" t="t" r="r" b="b"/>
              <a:pathLst>
                <a:path w="229235" h="30479">
                  <a:moveTo>
                    <a:pt x="228874" y="0"/>
                  </a:moveTo>
                  <a:lnTo>
                    <a:pt x="0" y="0"/>
                  </a:lnTo>
                  <a:lnTo>
                    <a:pt x="0" y="29965"/>
                  </a:lnTo>
                  <a:lnTo>
                    <a:pt x="228874" y="29965"/>
                  </a:lnTo>
                  <a:lnTo>
                    <a:pt x="228874" y="0"/>
                  </a:lnTo>
                  <a:close/>
                </a:path>
              </a:pathLst>
            </a:custGeom>
            <a:solidFill>
              <a:srgbClr val="F9DABE"/>
            </a:solidFill>
          </p:spPr>
          <p:txBody>
            <a:bodyPr wrap="square" lIns="0" tIns="0" rIns="0" bIns="0" rtlCol="0"/>
            <a:lstStyle/>
            <a:p>
              <a:endParaRPr>
                <a:solidFill>
                  <a:prstClr val="black"/>
                </a:solidFill>
                <a:latin typeface="Calibri"/>
              </a:endParaRPr>
            </a:p>
          </p:txBody>
        </p:sp>
        <p:sp>
          <p:nvSpPr>
            <p:cNvPr id="81" name="object 81"/>
            <p:cNvSpPr/>
            <p:nvPr/>
          </p:nvSpPr>
          <p:spPr>
            <a:xfrm>
              <a:off x="4917073" y="10137717"/>
              <a:ext cx="229235" cy="31115"/>
            </a:xfrm>
            <a:custGeom>
              <a:avLst/>
              <a:gdLst/>
              <a:ahLst/>
              <a:cxnLst/>
              <a:rect l="l" t="t" r="r" b="b"/>
              <a:pathLst>
                <a:path w="229235" h="31115">
                  <a:moveTo>
                    <a:pt x="228874" y="0"/>
                  </a:moveTo>
                  <a:lnTo>
                    <a:pt x="0" y="0"/>
                  </a:lnTo>
                  <a:lnTo>
                    <a:pt x="0" y="30816"/>
                  </a:lnTo>
                  <a:lnTo>
                    <a:pt x="228874" y="30816"/>
                  </a:lnTo>
                  <a:lnTo>
                    <a:pt x="228874" y="0"/>
                  </a:lnTo>
                  <a:close/>
                </a:path>
              </a:pathLst>
            </a:custGeom>
            <a:solidFill>
              <a:srgbClr val="FADBC2"/>
            </a:solidFill>
          </p:spPr>
          <p:txBody>
            <a:bodyPr wrap="square" lIns="0" tIns="0" rIns="0" bIns="0" rtlCol="0"/>
            <a:lstStyle/>
            <a:p>
              <a:endParaRPr>
                <a:solidFill>
                  <a:prstClr val="black"/>
                </a:solidFill>
                <a:latin typeface="Calibri"/>
              </a:endParaRPr>
            </a:p>
          </p:txBody>
        </p:sp>
        <p:sp>
          <p:nvSpPr>
            <p:cNvPr id="82" name="object 82"/>
            <p:cNvSpPr/>
            <p:nvPr/>
          </p:nvSpPr>
          <p:spPr>
            <a:xfrm>
              <a:off x="4917073" y="10106900"/>
              <a:ext cx="229235" cy="31115"/>
            </a:xfrm>
            <a:custGeom>
              <a:avLst/>
              <a:gdLst/>
              <a:ahLst/>
              <a:cxnLst/>
              <a:rect l="l" t="t" r="r" b="b"/>
              <a:pathLst>
                <a:path w="229235" h="31115">
                  <a:moveTo>
                    <a:pt x="228874" y="0"/>
                  </a:moveTo>
                  <a:lnTo>
                    <a:pt x="0" y="0"/>
                  </a:lnTo>
                  <a:lnTo>
                    <a:pt x="0" y="30816"/>
                  </a:lnTo>
                  <a:lnTo>
                    <a:pt x="228874" y="30816"/>
                  </a:lnTo>
                  <a:lnTo>
                    <a:pt x="228874" y="0"/>
                  </a:lnTo>
                  <a:close/>
                </a:path>
              </a:pathLst>
            </a:custGeom>
            <a:solidFill>
              <a:srgbClr val="FADDC5"/>
            </a:solidFill>
          </p:spPr>
          <p:txBody>
            <a:bodyPr wrap="square" lIns="0" tIns="0" rIns="0" bIns="0" rtlCol="0"/>
            <a:lstStyle/>
            <a:p>
              <a:endParaRPr>
                <a:solidFill>
                  <a:prstClr val="black"/>
                </a:solidFill>
                <a:latin typeface="Calibri"/>
              </a:endParaRPr>
            </a:p>
          </p:txBody>
        </p:sp>
        <p:sp>
          <p:nvSpPr>
            <p:cNvPr id="83" name="object 83"/>
            <p:cNvSpPr/>
            <p:nvPr/>
          </p:nvSpPr>
          <p:spPr>
            <a:xfrm>
              <a:off x="4917073" y="10076964"/>
              <a:ext cx="229235" cy="30480"/>
            </a:xfrm>
            <a:custGeom>
              <a:avLst/>
              <a:gdLst/>
              <a:ahLst/>
              <a:cxnLst/>
              <a:rect l="l" t="t" r="r" b="b"/>
              <a:pathLst>
                <a:path w="229235" h="30479">
                  <a:moveTo>
                    <a:pt x="228874" y="0"/>
                  </a:moveTo>
                  <a:lnTo>
                    <a:pt x="0" y="0"/>
                  </a:lnTo>
                  <a:lnTo>
                    <a:pt x="0" y="29936"/>
                  </a:lnTo>
                  <a:lnTo>
                    <a:pt x="228874" y="29936"/>
                  </a:lnTo>
                  <a:lnTo>
                    <a:pt x="228874" y="0"/>
                  </a:lnTo>
                  <a:close/>
                </a:path>
              </a:pathLst>
            </a:custGeom>
            <a:solidFill>
              <a:srgbClr val="FADFC7"/>
            </a:solidFill>
          </p:spPr>
          <p:txBody>
            <a:bodyPr wrap="square" lIns="0" tIns="0" rIns="0" bIns="0" rtlCol="0"/>
            <a:lstStyle/>
            <a:p>
              <a:endParaRPr>
                <a:solidFill>
                  <a:prstClr val="black"/>
                </a:solidFill>
                <a:latin typeface="Calibri"/>
              </a:endParaRPr>
            </a:p>
          </p:txBody>
        </p:sp>
        <p:sp>
          <p:nvSpPr>
            <p:cNvPr id="84" name="object 84"/>
            <p:cNvSpPr/>
            <p:nvPr/>
          </p:nvSpPr>
          <p:spPr>
            <a:xfrm>
              <a:off x="4917073" y="10046147"/>
              <a:ext cx="229235" cy="31115"/>
            </a:xfrm>
            <a:custGeom>
              <a:avLst/>
              <a:gdLst/>
              <a:ahLst/>
              <a:cxnLst/>
              <a:rect l="l" t="t" r="r" b="b"/>
              <a:pathLst>
                <a:path w="229235" h="31115">
                  <a:moveTo>
                    <a:pt x="228874" y="0"/>
                  </a:moveTo>
                  <a:lnTo>
                    <a:pt x="0" y="0"/>
                  </a:lnTo>
                  <a:lnTo>
                    <a:pt x="0" y="30816"/>
                  </a:lnTo>
                  <a:lnTo>
                    <a:pt x="228874" y="30816"/>
                  </a:lnTo>
                  <a:lnTo>
                    <a:pt x="228874" y="0"/>
                  </a:lnTo>
                  <a:close/>
                </a:path>
              </a:pathLst>
            </a:custGeom>
            <a:solidFill>
              <a:srgbClr val="FAE0CA"/>
            </a:solidFill>
          </p:spPr>
          <p:txBody>
            <a:bodyPr wrap="square" lIns="0" tIns="0" rIns="0" bIns="0" rtlCol="0"/>
            <a:lstStyle/>
            <a:p>
              <a:endParaRPr>
                <a:solidFill>
                  <a:prstClr val="black"/>
                </a:solidFill>
                <a:latin typeface="Calibri"/>
              </a:endParaRPr>
            </a:p>
          </p:txBody>
        </p:sp>
        <p:sp>
          <p:nvSpPr>
            <p:cNvPr id="85" name="object 85"/>
            <p:cNvSpPr/>
            <p:nvPr/>
          </p:nvSpPr>
          <p:spPr>
            <a:xfrm>
              <a:off x="4917073" y="10016181"/>
              <a:ext cx="229235" cy="30480"/>
            </a:xfrm>
            <a:custGeom>
              <a:avLst/>
              <a:gdLst/>
              <a:ahLst/>
              <a:cxnLst/>
              <a:rect l="l" t="t" r="r" b="b"/>
              <a:pathLst>
                <a:path w="229235" h="30479">
                  <a:moveTo>
                    <a:pt x="228874" y="0"/>
                  </a:moveTo>
                  <a:lnTo>
                    <a:pt x="0" y="0"/>
                  </a:lnTo>
                  <a:lnTo>
                    <a:pt x="0" y="29965"/>
                  </a:lnTo>
                  <a:lnTo>
                    <a:pt x="228874" y="29965"/>
                  </a:lnTo>
                  <a:lnTo>
                    <a:pt x="228874" y="0"/>
                  </a:lnTo>
                  <a:close/>
                </a:path>
              </a:pathLst>
            </a:custGeom>
            <a:solidFill>
              <a:srgbClr val="FAE2CE"/>
            </a:solidFill>
          </p:spPr>
          <p:txBody>
            <a:bodyPr wrap="square" lIns="0" tIns="0" rIns="0" bIns="0" rtlCol="0"/>
            <a:lstStyle/>
            <a:p>
              <a:endParaRPr>
                <a:solidFill>
                  <a:prstClr val="black"/>
                </a:solidFill>
                <a:latin typeface="Calibri"/>
              </a:endParaRPr>
            </a:p>
          </p:txBody>
        </p:sp>
        <p:sp>
          <p:nvSpPr>
            <p:cNvPr id="86" name="object 86"/>
            <p:cNvSpPr/>
            <p:nvPr/>
          </p:nvSpPr>
          <p:spPr>
            <a:xfrm>
              <a:off x="4917073" y="9985370"/>
              <a:ext cx="229235" cy="31115"/>
            </a:xfrm>
            <a:custGeom>
              <a:avLst/>
              <a:gdLst/>
              <a:ahLst/>
              <a:cxnLst/>
              <a:rect l="l" t="t" r="r" b="b"/>
              <a:pathLst>
                <a:path w="229235" h="31115">
                  <a:moveTo>
                    <a:pt x="228874" y="0"/>
                  </a:moveTo>
                  <a:lnTo>
                    <a:pt x="0" y="0"/>
                  </a:lnTo>
                  <a:lnTo>
                    <a:pt x="0" y="30816"/>
                  </a:lnTo>
                  <a:lnTo>
                    <a:pt x="228874" y="30816"/>
                  </a:lnTo>
                  <a:lnTo>
                    <a:pt x="228874" y="0"/>
                  </a:lnTo>
                  <a:close/>
                </a:path>
              </a:pathLst>
            </a:custGeom>
            <a:solidFill>
              <a:srgbClr val="FBE3D1"/>
            </a:solidFill>
          </p:spPr>
          <p:txBody>
            <a:bodyPr wrap="square" lIns="0" tIns="0" rIns="0" bIns="0" rtlCol="0"/>
            <a:lstStyle/>
            <a:p>
              <a:endParaRPr>
                <a:solidFill>
                  <a:prstClr val="black"/>
                </a:solidFill>
                <a:latin typeface="Calibri"/>
              </a:endParaRPr>
            </a:p>
          </p:txBody>
        </p:sp>
        <p:sp>
          <p:nvSpPr>
            <p:cNvPr id="87" name="object 87"/>
            <p:cNvSpPr/>
            <p:nvPr/>
          </p:nvSpPr>
          <p:spPr>
            <a:xfrm>
              <a:off x="4917073" y="9955434"/>
              <a:ext cx="229235" cy="30480"/>
            </a:xfrm>
            <a:custGeom>
              <a:avLst/>
              <a:gdLst/>
              <a:ahLst/>
              <a:cxnLst/>
              <a:rect l="l" t="t" r="r" b="b"/>
              <a:pathLst>
                <a:path w="229235" h="30479">
                  <a:moveTo>
                    <a:pt x="228874" y="0"/>
                  </a:moveTo>
                  <a:lnTo>
                    <a:pt x="0" y="0"/>
                  </a:lnTo>
                  <a:lnTo>
                    <a:pt x="0" y="29936"/>
                  </a:lnTo>
                  <a:lnTo>
                    <a:pt x="228874" y="29936"/>
                  </a:lnTo>
                  <a:lnTo>
                    <a:pt x="228874" y="0"/>
                  </a:lnTo>
                  <a:close/>
                </a:path>
              </a:pathLst>
            </a:custGeom>
            <a:solidFill>
              <a:srgbClr val="FBE6D3"/>
            </a:solidFill>
          </p:spPr>
          <p:txBody>
            <a:bodyPr wrap="square" lIns="0" tIns="0" rIns="0" bIns="0" rtlCol="0"/>
            <a:lstStyle/>
            <a:p>
              <a:endParaRPr>
                <a:solidFill>
                  <a:prstClr val="black"/>
                </a:solidFill>
                <a:latin typeface="Calibri"/>
              </a:endParaRPr>
            </a:p>
          </p:txBody>
        </p:sp>
        <p:sp>
          <p:nvSpPr>
            <p:cNvPr id="88" name="object 88"/>
            <p:cNvSpPr/>
            <p:nvPr/>
          </p:nvSpPr>
          <p:spPr>
            <a:xfrm>
              <a:off x="4917073" y="9924617"/>
              <a:ext cx="229235" cy="31115"/>
            </a:xfrm>
            <a:custGeom>
              <a:avLst/>
              <a:gdLst/>
              <a:ahLst/>
              <a:cxnLst/>
              <a:rect l="l" t="t" r="r" b="b"/>
              <a:pathLst>
                <a:path w="229235" h="31115">
                  <a:moveTo>
                    <a:pt x="228874" y="0"/>
                  </a:moveTo>
                  <a:lnTo>
                    <a:pt x="0" y="0"/>
                  </a:lnTo>
                  <a:lnTo>
                    <a:pt x="0" y="30816"/>
                  </a:lnTo>
                  <a:lnTo>
                    <a:pt x="228874" y="30816"/>
                  </a:lnTo>
                  <a:lnTo>
                    <a:pt x="228874" y="0"/>
                  </a:lnTo>
                  <a:close/>
                </a:path>
              </a:pathLst>
            </a:custGeom>
            <a:solidFill>
              <a:srgbClr val="FBE8D6"/>
            </a:solidFill>
          </p:spPr>
          <p:txBody>
            <a:bodyPr wrap="square" lIns="0" tIns="0" rIns="0" bIns="0" rtlCol="0"/>
            <a:lstStyle/>
            <a:p>
              <a:endParaRPr>
                <a:solidFill>
                  <a:prstClr val="black"/>
                </a:solidFill>
                <a:latin typeface="Calibri"/>
              </a:endParaRPr>
            </a:p>
          </p:txBody>
        </p:sp>
        <p:sp>
          <p:nvSpPr>
            <p:cNvPr id="89" name="object 89"/>
            <p:cNvSpPr/>
            <p:nvPr/>
          </p:nvSpPr>
          <p:spPr>
            <a:xfrm>
              <a:off x="4917073" y="9894680"/>
              <a:ext cx="229235" cy="30480"/>
            </a:xfrm>
            <a:custGeom>
              <a:avLst/>
              <a:gdLst/>
              <a:ahLst/>
              <a:cxnLst/>
              <a:rect l="l" t="t" r="r" b="b"/>
              <a:pathLst>
                <a:path w="229235" h="30479">
                  <a:moveTo>
                    <a:pt x="228874" y="0"/>
                  </a:moveTo>
                  <a:lnTo>
                    <a:pt x="0" y="0"/>
                  </a:lnTo>
                  <a:lnTo>
                    <a:pt x="0" y="29936"/>
                  </a:lnTo>
                  <a:lnTo>
                    <a:pt x="228874" y="29936"/>
                  </a:lnTo>
                  <a:lnTo>
                    <a:pt x="228874" y="0"/>
                  </a:lnTo>
                  <a:close/>
                </a:path>
              </a:pathLst>
            </a:custGeom>
            <a:solidFill>
              <a:srgbClr val="FBEADA"/>
            </a:solidFill>
          </p:spPr>
          <p:txBody>
            <a:bodyPr wrap="square" lIns="0" tIns="0" rIns="0" bIns="0" rtlCol="0"/>
            <a:lstStyle/>
            <a:p>
              <a:endParaRPr>
                <a:solidFill>
                  <a:prstClr val="black"/>
                </a:solidFill>
                <a:latin typeface="Calibri"/>
              </a:endParaRPr>
            </a:p>
          </p:txBody>
        </p:sp>
        <p:sp>
          <p:nvSpPr>
            <p:cNvPr id="90" name="object 90"/>
            <p:cNvSpPr/>
            <p:nvPr/>
          </p:nvSpPr>
          <p:spPr>
            <a:xfrm>
              <a:off x="4917073" y="9863834"/>
              <a:ext cx="229235" cy="31115"/>
            </a:xfrm>
            <a:custGeom>
              <a:avLst/>
              <a:gdLst/>
              <a:ahLst/>
              <a:cxnLst/>
              <a:rect l="l" t="t" r="r" b="b"/>
              <a:pathLst>
                <a:path w="229235" h="31115">
                  <a:moveTo>
                    <a:pt x="228874" y="0"/>
                  </a:moveTo>
                  <a:lnTo>
                    <a:pt x="0" y="0"/>
                  </a:lnTo>
                  <a:lnTo>
                    <a:pt x="0" y="30846"/>
                  </a:lnTo>
                  <a:lnTo>
                    <a:pt x="228874" y="30846"/>
                  </a:lnTo>
                  <a:lnTo>
                    <a:pt x="228874" y="0"/>
                  </a:lnTo>
                  <a:close/>
                </a:path>
              </a:pathLst>
            </a:custGeom>
            <a:solidFill>
              <a:srgbClr val="FCEBDD"/>
            </a:solidFill>
          </p:spPr>
          <p:txBody>
            <a:bodyPr wrap="square" lIns="0" tIns="0" rIns="0" bIns="0" rtlCol="0"/>
            <a:lstStyle/>
            <a:p>
              <a:endParaRPr>
                <a:solidFill>
                  <a:prstClr val="black"/>
                </a:solidFill>
                <a:latin typeface="Calibri"/>
              </a:endParaRPr>
            </a:p>
          </p:txBody>
        </p:sp>
        <p:sp>
          <p:nvSpPr>
            <p:cNvPr id="91" name="object 91"/>
            <p:cNvSpPr/>
            <p:nvPr/>
          </p:nvSpPr>
          <p:spPr>
            <a:xfrm>
              <a:off x="4917073" y="9833012"/>
              <a:ext cx="229235" cy="31115"/>
            </a:xfrm>
            <a:custGeom>
              <a:avLst/>
              <a:gdLst/>
              <a:ahLst/>
              <a:cxnLst/>
              <a:rect l="l" t="t" r="r" b="b"/>
              <a:pathLst>
                <a:path w="229235" h="31115">
                  <a:moveTo>
                    <a:pt x="228874" y="0"/>
                  </a:moveTo>
                  <a:lnTo>
                    <a:pt x="0" y="0"/>
                  </a:lnTo>
                  <a:lnTo>
                    <a:pt x="0" y="30816"/>
                  </a:lnTo>
                  <a:lnTo>
                    <a:pt x="228874" y="30816"/>
                  </a:lnTo>
                  <a:lnTo>
                    <a:pt x="228874" y="0"/>
                  </a:lnTo>
                  <a:close/>
                </a:path>
              </a:pathLst>
            </a:custGeom>
            <a:solidFill>
              <a:srgbClr val="FCECDF"/>
            </a:solidFill>
          </p:spPr>
          <p:txBody>
            <a:bodyPr wrap="square" lIns="0" tIns="0" rIns="0" bIns="0" rtlCol="0"/>
            <a:lstStyle/>
            <a:p>
              <a:endParaRPr>
                <a:solidFill>
                  <a:prstClr val="black"/>
                </a:solidFill>
                <a:latin typeface="Calibri"/>
              </a:endParaRPr>
            </a:p>
          </p:txBody>
        </p:sp>
        <p:sp>
          <p:nvSpPr>
            <p:cNvPr id="92" name="object 92"/>
            <p:cNvSpPr/>
            <p:nvPr/>
          </p:nvSpPr>
          <p:spPr>
            <a:xfrm>
              <a:off x="4917073" y="9803075"/>
              <a:ext cx="229235" cy="30480"/>
            </a:xfrm>
            <a:custGeom>
              <a:avLst/>
              <a:gdLst/>
              <a:ahLst/>
              <a:cxnLst/>
              <a:rect l="l" t="t" r="r" b="b"/>
              <a:pathLst>
                <a:path w="229235" h="30479">
                  <a:moveTo>
                    <a:pt x="228874" y="0"/>
                  </a:moveTo>
                  <a:lnTo>
                    <a:pt x="0" y="0"/>
                  </a:lnTo>
                  <a:lnTo>
                    <a:pt x="0" y="29936"/>
                  </a:lnTo>
                  <a:lnTo>
                    <a:pt x="228874" y="29936"/>
                  </a:lnTo>
                  <a:lnTo>
                    <a:pt x="228874" y="0"/>
                  </a:lnTo>
                  <a:close/>
                </a:path>
              </a:pathLst>
            </a:custGeom>
            <a:solidFill>
              <a:srgbClr val="FCEEE2"/>
            </a:solidFill>
          </p:spPr>
          <p:txBody>
            <a:bodyPr wrap="square" lIns="0" tIns="0" rIns="0" bIns="0" rtlCol="0"/>
            <a:lstStyle/>
            <a:p>
              <a:endParaRPr>
                <a:solidFill>
                  <a:prstClr val="black"/>
                </a:solidFill>
                <a:latin typeface="Calibri"/>
              </a:endParaRPr>
            </a:p>
          </p:txBody>
        </p:sp>
        <p:sp>
          <p:nvSpPr>
            <p:cNvPr id="93" name="object 93"/>
            <p:cNvSpPr/>
            <p:nvPr/>
          </p:nvSpPr>
          <p:spPr>
            <a:xfrm>
              <a:off x="4917073" y="9772258"/>
              <a:ext cx="229235" cy="31115"/>
            </a:xfrm>
            <a:custGeom>
              <a:avLst/>
              <a:gdLst/>
              <a:ahLst/>
              <a:cxnLst/>
              <a:rect l="l" t="t" r="r" b="b"/>
              <a:pathLst>
                <a:path w="229235" h="31115">
                  <a:moveTo>
                    <a:pt x="228874" y="0"/>
                  </a:moveTo>
                  <a:lnTo>
                    <a:pt x="0" y="0"/>
                  </a:lnTo>
                  <a:lnTo>
                    <a:pt x="0" y="30816"/>
                  </a:lnTo>
                  <a:lnTo>
                    <a:pt x="228874" y="30816"/>
                  </a:lnTo>
                  <a:lnTo>
                    <a:pt x="228874" y="0"/>
                  </a:lnTo>
                  <a:close/>
                </a:path>
              </a:pathLst>
            </a:custGeom>
            <a:solidFill>
              <a:srgbClr val="FCF0E7"/>
            </a:solidFill>
          </p:spPr>
          <p:txBody>
            <a:bodyPr wrap="square" lIns="0" tIns="0" rIns="0" bIns="0" rtlCol="0"/>
            <a:lstStyle/>
            <a:p>
              <a:endParaRPr>
                <a:solidFill>
                  <a:prstClr val="black"/>
                </a:solidFill>
                <a:latin typeface="Calibri"/>
              </a:endParaRPr>
            </a:p>
          </p:txBody>
        </p:sp>
        <p:sp>
          <p:nvSpPr>
            <p:cNvPr id="94" name="object 94"/>
            <p:cNvSpPr/>
            <p:nvPr/>
          </p:nvSpPr>
          <p:spPr>
            <a:xfrm>
              <a:off x="4917073" y="9742322"/>
              <a:ext cx="229235" cy="30480"/>
            </a:xfrm>
            <a:custGeom>
              <a:avLst/>
              <a:gdLst/>
              <a:ahLst/>
              <a:cxnLst/>
              <a:rect l="l" t="t" r="r" b="b"/>
              <a:pathLst>
                <a:path w="229235" h="30479">
                  <a:moveTo>
                    <a:pt x="228874" y="0"/>
                  </a:moveTo>
                  <a:lnTo>
                    <a:pt x="0" y="0"/>
                  </a:lnTo>
                  <a:lnTo>
                    <a:pt x="0" y="29936"/>
                  </a:lnTo>
                  <a:lnTo>
                    <a:pt x="228874" y="29936"/>
                  </a:lnTo>
                  <a:lnTo>
                    <a:pt x="228874" y="0"/>
                  </a:lnTo>
                  <a:close/>
                </a:path>
              </a:pathLst>
            </a:custGeom>
            <a:solidFill>
              <a:srgbClr val="FCF3EA"/>
            </a:solidFill>
          </p:spPr>
          <p:txBody>
            <a:bodyPr wrap="square" lIns="0" tIns="0" rIns="0" bIns="0" rtlCol="0"/>
            <a:lstStyle/>
            <a:p>
              <a:endParaRPr>
                <a:solidFill>
                  <a:prstClr val="black"/>
                </a:solidFill>
                <a:latin typeface="Calibri"/>
              </a:endParaRPr>
            </a:p>
          </p:txBody>
        </p:sp>
        <p:sp>
          <p:nvSpPr>
            <p:cNvPr id="95" name="object 95"/>
            <p:cNvSpPr/>
            <p:nvPr/>
          </p:nvSpPr>
          <p:spPr>
            <a:xfrm>
              <a:off x="4917073" y="9711476"/>
              <a:ext cx="229235" cy="31115"/>
            </a:xfrm>
            <a:custGeom>
              <a:avLst/>
              <a:gdLst/>
              <a:ahLst/>
              <a:cxnLst/>
              <a:rect l="l" t="t" r="r" b="b"/>
              <a:pathLst>
                <a:path w="229235" h="31115">
                  <a:moveTo>
                    <a:pt x="228874" y="0"/>
                  </a:moveTo>
                  <a:lnTo>
                    <a:pt x="0" y="0"/>
                  </a:lnTo>
                  <a:lnTo>
                    <a:pt x="0" y="30846"/>
                  </a:lnTo>
                  <a:lnTo>
                    <a:pt x="228874" y="30846"/>
                  </a:lnTo>
                  <a:lnTo>
                    <a:pt x="228874" y="0"/>
                  </a:lnTo>
                  <a:close/>
                </a:path>
              </a:pathLst>
            </a:custGeom>
            <a:solidFill>
              <a:srgbClr val="FDF4EC"/>
            </a:solidFill>
          </p:spPr>
          <p:txBody>
            <a:bodyPr wrap="square" lIns="0" tIns="0" rIns="0" bIns="0" rtlCol="0"/>
            <a:lstStyle/>
            <a:p>
              <a:endParaRPr>
                <a:solidFill>
                  <a:prstClr val="black"/>
                </a:solidFill>
                <a:latin typeface="Calibri"/>
              </a:endParaRPr>
            </a:p>
          </p:txBody>
        </p:sp>
        <p:sp>
          <p:nvSpPr>
            <p:cNvPr id="96" name="object 96"/>
            <p:cNvSpPr/>
            <p:nvPr/>
          </p:nvSpPr>
          <p:spPr>
            <a:xfrm>
              <a:off x="4917073" y="9681545"/>
              <a:ext cx="229235" cy="30480"/>
            </a:xfrm>
            <a:custGeom>
              <a:avLst/>
              <a:gdLst/>
              <a:ahLst/>
              <a:cxnLst/>
              <a:rect l="l" t="t" r="r" b="b"/>
              <a:pathLst>
                <a:path w="229235" h="30479">
                  <a:moveTo>
                    <a:pt x="228874" y="0"/>
                  </a:moveTo>
                  <a:lnTo>
                    <a:pt x="0" y="0"/>
                  </a:lnTo>
                  <a:lnTo>
                    <a:pt x="0" y="29936"/>
                  </a:lnTo>
                  <a:lnTo>
                    <a:pt x="228874" y="29936"/>
                  </a:lnTo>
                  <a:lnTo>
                    <a:pt x="228874" y="0"/>
                  </a:lnTo>
                  <a:close/>
                </a:path>
              </a:pathLst>
            </a:custGeom>
            <a:solidFill>
              <a:srgbClr val="FDF6EF"/>
            </a:solidFill>
          </p:spPr>
          <p:txBody>
            <a:bodyPr wrap="square" lIns="0" tIns="0" rIns="0" bIns="0" rtlCol="0"/>
            <a:lstStyle/>
            <a:p>
              <a:endParaRPr>
                <a:solidFill>
                  <a:prstClr val="black"/>
                </a:solidFill>
                <a:latin typeface="Calibri"/>
              </a:endParaRPr>
            </a:p>
          </p:txBody>
        </p:sp>
        <p:sp>
          <p:nvSpPr>
            <p:cNvPr id="97" name="object 97"/>
            <p:cNvSpPr/>
            <p:nvPr/>
          </p:nvSpPr>
          <p:spPr>
            <a:xfrm>
              <a:off x="4917073" y="9650728"/>
              <a:ext cx="229235" cy="31115"/>
            </a:xfrm>
            <a:custGeom>
              <a:avLst/>
              <a:gdLst/>
              <a:ahLst/>
              <a:cxnLst/>
              <a:rect l="l" t="t" r="r" b="b"/>
              <a:pathLst>
                <a:path w="229235" h="31115">
                  <a:moveTo>
                    <a:pt x="228874" y="0"/>
                  </a:moveTo>
                  <a:lnTo>
                    <a:pt x="0" y="0"/>
                  </a:lnTo>
                  <a:lnTo>
                    <a:pt x="0" y="30816"/>
                  </a:lnTo>
                  <a:lnTo>
                    <a:pt x="228874" y="30816"/>
                  </a:lnTo>
                  <a:lnTo>
                    <a:pt x="228874" y="0"/>
                  </a:lnTo>
                  <a:close/>
                </a:path>
              </a:pathLst>
            </a:custGeom>
            <a:solidFill>
              <a:srgbClr val="FDF8F3"/>
            </a:solidFill>
          </p:spPr>
          <p:txBody>
            <a:bodyPr wrap="square" lIns="0" tIns="0" rIns="0" bIns="0" rtlCol="0"/>
            <a:lstStyle/>
            <a:p>
              <a:endParaRPr>
                <a:solidFill>
                  <a:prstClr val="black"/>
                </a:solidFill>
                <a:latin typeface="Calibri"/>
              </a:endParaRPr>
            </a:p>
          </p:txBody>
        </p:sp>
        <p:sp>
          <p:nvSpPr>
            <p:cNvPr id="98" name="object 98"/>
            <p:cNvSpPr/>
            <p:nvPr/>
          </p:nvSpPr>
          <p:spPr>
            <a:xfrm>
              <a:off x="4917073" y="9620792"/>
              <a:ext cx="229235" cy="30480"/>
            </a:xfrm>
            <a:custGeom>
              <a:avLst/>
              <a:gdLst/>
              <a:ahLst/>
              <a:cxnLst/>
              <a:rect l="l" t="t" r="r" b="b"/>
              <a:pathLst>
                <a:path w="229235" h="30479">
                  <a:moveTo>
                    <a:pt x="228874" y="0"/>
                  </a:moveTo>
                  <a:lnTo>
                    <a:pt x="0" y="0"/>
                  </a:lnTo>
                  <a:lnTo>
                    <a:pt x="0" y="29936"/>
                  </a:lnTo>
                  <a:lnTo>
                    <a:pt x="228874" y="29936"/>
                  </a:lnTo>
                  <a:lnTo>
                    <a:pt x="228874" y="0"/>
                  </a:lnTo>
                  <a:close/>
                </a:path>
              </a:pathLst>
            </a:custGeom>
            <a:solidFill>
              <a:srgbClr val="FDF9F6"/>
            </a:solidFill>
          </p:spPr>
          <p:txBody>
            <a:bodyPr wrap="square" lIns="0" tIns="0" rIns="0" bIns="0" rtlCol="0"/>
            <a:lstStyle/>
            <a:p>
              <a:endParaRPr>
                <a:solidFill>
                  <a:prstClr val="black"/>
                </a:solidFill>
                <a:latin typeface="Calibri"/>
              </a:endParaRPr>
            </a:p>
          </p:txBody>
        </p:sp>
        <p:sp>
          <p:nvSpPr>
            <p:cNvPr id="99" name="object 99"/>
            <p:cNvSpPr/>
            <p:nvPr/>
          </p:nvSpPr>
          <p:spPr>
            <a:xfrm>
              <a:off x="4917073" y="9589945"/>
              <a:ext cx="229235" cy="31115"/>
            </a:xfrm>
            <a:custGeom>
              <a:avLst/>
              <a:gdLst/>
              <a:ahLst/>
              <a:cxnLst/>
              <a:rect l="l" t="t" r="r" b="b"/>
              <a:pathLst>
                <a:path w="229235" h="31115">
                  <a:moveTo>
                    <a:pt x="228874" y="0"/>
                  </a:moveTo>
                  <a:lnTo>
                    <a:pt x="0" y="0"/>
                  </a:lnTo>
                  <a:lnTo>
                    <a:pt x="0" y="30846"/>
                  </a:lnTo>
                  <a:lnTo>
                    <a:pt x="228874" y="30846"/>
                  </a:lnTo>
                  <a:lnTo>
                    <a:pt x="228874" y="0"/>
                  </a:lnTo>
                  <a:close/>
                </a:path>
              </a:pathLst>
            </a:custGeom>
            <a:solidFill>
              <a:srgbClr val="FFFAF8"/>
            </a:solidFill>
          </p:spPr>
          <p:txBody>
            <a:bodyPr wrap="square" lIns="0" tIns="0" rIns="0" bIns="0" rtlCol="0"/>
            <a:lstStyle/>
            <a:p>
              <a:endParaRPr>
                <a:solidFill>
                  <a:prstClr val="black"/>
                </a:solidFill>
                <a:latin typeface="Calibri"/>
              </a:endParaRPr>
            </a:p>
          </p:txBody>
        </p:sp>
        <p:sp>
          <p:nvSpPr>
            <p:cNvPr id="100" name="object 100"/>
            <p:cNvSpPr/>
            <p:nvPr/>
          </p:nvSpPr>
          <p:spPr>
            <a:xfrm>
              <a:off x="4917073" y="9560003"/>
              <a:ext cx="229235" cy="30480"/>
            </a:xfrm>
            <a:custGeom>
              <a:avLst/>
              <a:gdLst/>
              <a:ahLst/>
              <a:cxnLst/>
              <a:rect l="l" t="t" r="r" b="b"/>
              <a:pathLst>
                <a:path w="229235" h="30479">
                  <a:moveTo>
                    <a:pt x="228874" y="0"/>
                  </a:moveTo>
                  <a:lnTo>
                    <a:pt x="0" y="0"/>
                  </a:lnTo>
                  <a:lnTo>
                    <a:pt x="0" y="29936"/>
                  </a:lnTo>
                  <a:lnTo>
                    <a:pt x="228874" y="29936"/>
                  </a:lnTo>
                  <a:lnTo>
                    <a:pt x="228874" y="0"/>
                  </a:lnTo>
                  <a:close/>
                </a:path>
              </a:pathLst>
            </a:custGeom>
            <a:solidFill>
              <a:srgbClr val="FFFCFB"/>
            </a:solidFill>
          </p:spPr>
          <p:txBody>
            <a:bodyPr wrap="square" lIns="0" tIns="0" rIns="0" bIns="0" rtlCol="0"/>
            <a:lstStyle/>
            <a:p>
              <a:endParaRPr>
                <a:solidFill>
                  <a:prstClr val="black"/>
                </a:solidFill>
                <a:latin typeface="Calibri"/>
              </a:endParaRPr>
            </a:p>
          </p:txBody>
        </p:sp>
        <p:sp>
          <p:nvSpPr>
            <p:cNvPr id="101" name="object 101"/>
            <p:cNvSpPr/>
            <p:nvPr/>
          </p:nvSpPr>
          <p:spPr>
            <a:xfrm>
              <a:off x="4917073" y="9529186"/>
              <a:ext cx="229235" cy="31115"/>
            </a:xfrm>
            <a:custGeom>
              <a:avLst/>
              <a:gdLst/>
              <a:ahLst/>
              <a:cxnLst/>
              <a:rect l="l" t="t" r="r" b="b"/>
              <a:pathLst>
                <a:path w="229235" h="31115">
                  <a:moveTo>
                    <a:pt x="228874" y="0"/>
                  </a:moveTo>
                  <a:lnTo>
                    <a:pt x="0" y="0"/>
                  </a:lnTo>
                  <a:lnTo>
                    <a:pt x="0" y="30816"/>
                  </a:lnTo>
                  <a:lnTo>
                    <a:pt x="228874" y="30816"/>
                  </a:lnTo>
                  <a:lnTo>
                    <a:pt x="228874" y="0"/>
                  </a:lnTo>
                  <a:close/>
                </a:path>
              </a:pathLst>
            </a:custGeom>
            <a:solidFill>
              <a:srgbClr val="FFFFFF"/>
            </a:solidFill>
          </p:spPr>
          <p:txBody>
            <a:bodyPr wrap="square" lIns="0" tIns="0" rIns="0" bIns="0" rtlCol="0"/>
            <a:lstStyle/>
            <a:p>
              <a:endParaRPr>
                <a:solidFill>
                  <a:prstClr val="black"/>
                </a:solidFill>
                <a:latin typeface="Calibri"/>
              </a:endParaRPr>
            </a:p>
          </p:txBody>
        </p:sp>
        <p:sp>
          <p:nvSpPr>
            <p:cNvPr id="102" name="object 102"/>
            <p:cNvSpPr/>
            <p:nvPr/>
          </p:nvSpPr>
          <p:spPr>
            <a:xfrm>
              <a:off x="4917073" y="9498369"/>
              <a:ext cx="229235" cy="31115"/>
            </a:xfrm>
            <a:custGeom>
              <a:avLst/>
              <a:gdLst/>
              <a:ahLst/>
              <a:cxnLst/>
              <a:rect l="l" t="t" r="r" b="b"/>
              <a:pathLst>
                <a:path w="229235" h="31115">
                  <a:moveTo>
                    <a:pt x="228874" y="0"/>
                  </a:moveTo>
                  <a:lnTo>
                    <a:pt x="0" y="0"/>
                  </a:lnTo>
                  <a:lnTo>
                    <a:pt x="0" y="30816"/>
                  </a:lnTo>
                  <a:lnTo>
                    <a:pt x="228874" y="30816"/>
                  </a:lnTo>
                  <a:lnTo>
                    <a:pt x="228874" y="0"/>
                  </a:lnTo>
                  <a:close/>
                </a:path>
              </a:pathLst>
            </a:custGeom>
            <a:solidFill>
              <a:srgbClr val="FBF9FF"/>
            </a:solidFill>
          </p:spPr>
          <p:txBody>
            <a:bodyPr wrap="square" lIns="0" tIns="0" rIns="0" bIns="0" rtlCol="0"/>
            <a:lstStyle/>
            <a:p>
              <a:endParaRPr>
                <a:solidFill>
                  <a:prstClr val="black"/>
                </a:solidFill>
                <a:latin typeface="Calibri"/>
              </a:endParaRPr>
            </a:p>
          </p:txBody>
        </p:sp>
        <p:sp>
          <p:nvSpPr>
            <p:cNvPr id="103" name="object 103"/>
            <p:cNvSpPr/>
            <p:nvPr/>
          </p:nvSpPr>
          <p:spPr>
            <a:xfrm>
              <a:off x="4917073" y="9468433"/>
              <a:ext cx="229235" cy="30480"/>
            </a:xfrm>
            <a:custGeom>
              <a:avLst/>
              <a:gdLst/>
              <a:ahLst/>
              <a:cxnLst/>
              <a:rect l="l" t="t" r="r" b="b"/>
              <a:pathLst>
                <a:path w="229235" h="30479">
                  <a:moveTo>
                    <a:pt x="228874" y="0"/>
                  </a:moveTo>
                  <a:lnTo>
                    <a:pt x="0" y="0"/>
                  </a:lnTo>
                  <a:lnTo>
                    <a:pt x="0" y="29936"/>
                  </a:lnTo>
                  <a:lnTo>
                    <a:pt x="228874" y="29936"/>
                  </a:lnTo>
                  <a:lnTo>
                    <a:pt x="228874" y="0"/>
                  </a:lnTo>
                  <a:close/>
                </a:path>
              </a:pathLst>
            </a:custGeom>
            <a:solidFill>
              <a:srgbClr val="F9F5FF"/>
            </a:solidFill>
          </p:spPr>
          <p:txBody>
            <a:bodyPr wrap="square" lIns="0" tIns="0" rIns="0" bIns="0" rtlCol="0"/>
            <a:lstStyle/>
            <a:p>
              <a:endParaRPr>
                <a:solidFill>
                  <a:prstClr val="black"/>
                </a:solidFill>
                <a:latin typeface="Calibri"/>
              </a:endParaRPr>
            </a:p>
          </p:txBody>
        </p:sp>
        <p:sp>
          <p:nvSpPr>
            <p:cNvPr id="104" name="object 104"/>
            <p:cNvSpPr/>
            <p:nvPr/>
          </p:nvSpPr>
          <p:spPr>
            <a:xfrm>
              <a:off x="4917073" y="9437587"/>
              <a:ext cx="229235" cy="31115"/>
            </a:xfrm>
            <a:custGeom>
              <a:avLst/>
              <a:gdLst/>
              <a:ahLst/>
              <a:cxnLst/>
              <a:rect l="l" t="t" r="r" b="b"/>
              <a:pathLst>
                <a:path w="229235" h="31115">
                  <a:moveTo>
                    <a:pt x="228874" y="0"/>
                  </a:moveTo>
                  <a:lnTo>
                    <a:pt x="0" y="0"/>
                  </a:lnTo>
                  <a:lnTo>
                    <a:pt x="0" y="30846"/>
                  </a:lnTo>
                  <a:lnTo>
                    <a:pt x="228874" y="30846"/>
                  </a:lnTo>
                  <a:lnTo>
                    <a:pt x="228874" y="0"/>
                  </a:lnTo>
                  <a:close/>
                </a:path>
              </a:pathLst>
            </a:custGeom>
            <a:solidFill>
              <a:srgbClr val="F7EEFF"/>
            </a:solidFill>
          </p:spPr>
          <p:txBody>
            <a:bodyPr wrap="square" lIns="0" tIns="0" rIns="0" bIns="0" rtlCol="0"/>
            <a:lstStyle/>
            <a:p>
              <a:endParaRPr>
                <a:solidFill>
                  <a:prstClr val="black"/>
                </a:solidFill>
                <a:latin typeface="Calibri"/>
              </a:endParaRPr>
            </a:p>
          </p:txBody>
        </p:sp>
        <p:sp>
          <p:nvSpPr>
            <p:cNvPr id="105" name="object 105"/>
            <p:cNvSpPr/>
            <p:nvPr/>
          </p:nvSpPr>
          <p:spPr>
            <a:xfrm>
              <a:off x="4917073" y="9407656"/>
              <a:ext cx="229235" cy="30480"/>
            </a:xfrm>
            <a:custGeom>
              <a:avLst/>
              <a:gdLst/>
              <a:ahLst/>
              <a:cxnLst/>
              <a:rect l="l" t="t" r="r" b="b"/>
              <a:pathLst>
                <a:path w="229235" h="30479">
                  <a:moveTo>
                    <a:pt x="228874" y="0"/>
                  </a:moveTo>
                  <a:lnTo>
                    <a:pt x="0" y="0"/>
                  </a:lnTo>
                  <a:lnTo>
                    <a:pt x="0" y="29936"/>
                  </a:lnTo>
                  <a:lnTo>
                    <a:pt x="228874" y="29936"/>
                  </a:lnTo>
                  <a:lnTo>
                    <a:pt x="228874" y="0"/>
                  </a:lnTo>
                  <a:close/>
                </a:path>
              </a:pathLst>
            </a:custGeom>
            <a:solidFill>
              <a:srgbClr val="F5EAFF"/>
            </a:solidFill>
          </p:spPr>
          <p:txBody>
            <a:bodyPr wrap="square" lIns="0" tIns="0" rIns="0" bIns="0" rtlCol="0"/>
            <a:lstStyle/>
            <a:p>
              <a:endParaRPr>
                <a:solidFill>
                  <a:prstClr val="black"/>
                </a:solidFill>
                <a:latin typeface="Calibri"/>
              </a:endParaRPr>
            </a:p>
          </p:txBody>
        </p:sp>
        <p:sp>
          <p:nvSpPr>
            <p:cNvPr id="106" name="object 106"/>
            <p:cNvSpPr/>
            <p:nvPr/>
          </p:nvSpPr>
          <p:spPr>
            <a:xfrm>
              <a:off x="4917073" y="9376839"/>
              <a:ext cx="229235" cy="31115"/>
            </a:xfrm>
            <a:custGeom>
              <a:avLst/>
              <a:gdLst/>
              <a:ahLst/>
              <a:cxnLst/>
              <a:rect l="l" t="t" r="r" b="b"/>
              <a:pathLst>
                <a:path w="229235" h="31115">
                  <a:moveTo>
                    <a:pt x="228874" y="0"/>
                  </a:moveTo>
                  <a:lnTo>
                    <a:pt x="0" y="0"/>
                  </a:lnTo>
                  <a:lnTo>
                    <a:pt x="0" y="30816"/>
                  </a:lnTo>
                  <a:lnTo>
                    <a:pt x="228874" y="30816"/>
                  </a:lnTo>
                  <a:lnTo>
                    <a:pt x="228874" y="0"/>
                  </a:lnTo>
                  <a:close/>
                </a:path>
              </a:pathLst>
            </a:custGeom>
            <a:solidFill>
              <a:srgbClr val="F1E4FF"/>
            </a:solidFill>
          </p:spPr>
          <p:txBody>
            <a:bodyPr wrap="square" lIns="0" tIns="0" rIns="0" bIns="0" rtlCol="0"/>
            <a:lstStyle/>
            <a:p>
              <a:endParaRPr>
                <a:solidFill>
                  <a:prstClr val="black"/>
                </a:solidFill>
                <a:latin typeface="Calibri"/>
              </a:endParaRPr>
            </a:p>
          </p:txBody>
        </p:sp>
        <p:sp>
          <p:nvSpPr>
            <p:cNvPr id="107" name="object 107"/>
            <p:cNvSpPr/>
            <p:nvPr/>
          </p:nvSpPr>
          <p:spPr>
            <a:xfrm>
              <a:off x="4917073" y="9346903"/>
              <a:ext cx="229235" cy="30480"/>
            </a:xfrm>
            <a:custGeom>
              <a:avLst/>
              <a:gdLst/>
              <a:ahLst/>
              <a:cxnLst/>
              <a:rect l="l" t="t" r="r" b="b"/>
              <a:pathLst>
                <a:path w="229235" h="30479">
                  <a:moveTo>
                    <a:pt x="228874" y="0"/>
                  </a:moveTo>
                  <a:lnTo>
                    <a:pt x="0" y="0"/>
                  </a:lnTo>
                  <a:lnTo>
                    <a:pt x="0" y="29936"/>
                  </a:lnTo>
                  <a:lnTo>
                    <a:pt x="228874" y="29936"/>
                  </a:lnTo>
                  <a:lnTo>
                    <a:pt x="228874" y="0"/>
                  </a:lnTo>
                  <a:close/>
                </a:path>
              </a:pathLst>
            </a:custGeom>
            <a:solidFill>
              <a:srgbClr val="EEDFFF"/>
            </a:solidFill>
          </p:spPr>
          <p:txBody>
            <a:bodyPr wrap="square" lIns="0" tIns="0" rIns="0" bIns="0" rtlCol="0"/>
            <a:lstStyle/>
            <a:p>
              <a:endParaRPr>
                <a:solidFill>
                  <a:prstClr val="black"/>
                </a:solidFill>
                <a:latin typeface="Calibri"/>
              </a:endParaRPr>
            </a:p>
          </p:txBody>
        </p:sp>
        <p:sp>
          <p:nvSpPr>
            <p:cNvPr id="108" name="object 108"/>
            <p:cNvSpPr/>
            <p:nvPr/>
          </p:nvSpPr>
          <p:spPr>
            <a:xfrm>
              <a:off x="4917073" y="9316086"/>
              <a:ext cx="229235" cy="31115"/>
            </a:xfrm>
            <a:custGeom>
              <a:avLst/>
              <a:gdLst/>
              <a:ahLst/>
              <a:cxnLst/>
              <a:rect l="l" t="t" r="r" b="b"/>
              <a:pathLst>
                <a:path w="229235" h="31115">
                  <a:moveTo>
                    <a:pt x="228874" y="0"/>
                  </a:moveTo>
                  <a:lnTo>
                    <a:pt x="0" y="0"/>
                  </a:lnTo>
                  <a:lnTo>
                    <a:pt x="0" y="30816"/>
                  </a:lnTo>
                  <a:lnTo>
                    <a:pt x="228874" y="30816"/>
                  </a:lnTo>
                  <a:lnTo>
                    <a:pt x="228874" y="0"/>
                  </a:lnTo>
                  <a:close/>
                </a:path>
              </a:pathLst>
            </a:custGeom>
            <a:solidFill>
              <a:srgbClr val="ECDBFF"/>
            </a:solidFill>
          </p:spPr>
          <p:txBody>
            <a:bodyPr wrap="square" lIns="0" tIns="0" rIns="0" bIns="0" rtlCol="0"/>
            <a:lstStyle/>
            <a:p>
              <a:endParaRPr>
                <a:solidFill>
                  <a:prstClr val="black"/>
                </a:solidFill>
                <a:latin typeface="Calibri"/>
              </a:endParaRPr>
            </a:p>
          </p:txBody>
        </p:sp>
        <p:sp>
          <p:nvSpPr>
            <p:cNvPr id="109" name="object 109"/>
            <p:cNvSpPr/>
            <p:nvPr/>
          </p:nvSpPr>
          <p:spPr>
            <a:xfrm>
              <a:off x="4917073" y="9286120"/>
              <a:ext cx="229235" cy="30480"/>
            </a:xfrm>
            <a:custGeom>
              <a:avLst/>
              <a:gdLst/>
              <a:ahLst/>
              <a:cxnLst/>
              <a:rect l="l" t="t" r="r" b="b"/>
              <a:pathLst>
                <a:path w="229235" h="30479">
                  <a:moveTo>
                    <a:pt x="228874" y="0"/>
                  </a:moveTo>
                  <a:lnTo>
                    <a:pt x="0" y="0"/>
                  </a:lnTo>
                  <a:lnTo>
                    <a:pt x="0" y="29965"/>
                  </a:lnTo>
                  <a:lnTo>
                    <a:pt x="228874" y="29965"/>
                  </a:lnTo>
                  <a:lnTo>
                    <a:pt x="228874" y="0"/>
                  </a:lnTo>
                  <a:close/>
                </a:path>
              </a:pathLst>
            </a:custGeom>
            <a:solidFill>
              <a:srgbClr val="EAD4FF"/>
            </a:solidFill>
          </p:spPr>
          <p:txBody>
            <a:bodyPr wrap="square" lIns="0" tIns="0" rIns="0" bIns="0" rtlCol="0"/>
            <a:lstStyle/>
            <a:p>
              <a:endParaRPr>
                <a:solidFill>
                  <a:prstClr val="black"/>
                </a:solidFill>
                <a:latin typeface="Calibri"/>
              </a:endParaRPr>
            </a:p>
          </p:txBody>
        </p:sp>
        <p:sp>
          <p:nvSpPr>
            <p:cNvPr id="110" name="object 110"/>
            <p:cNvSpPr/>
            <p:nvPr/>
          </p:nvSpPr>
          <p:spPr>
            <a:xfrm>
              <a:off x="4917073" y="9255297"/>
              <a:ext cx="229235" cy="31115"/>
            </a:xfrm>
            <a:custGeom>
              <a:avLst/>
              <a:gdLst/>
              <a:ahLst/>
              <a:cxnLst/>
              <a:rect l="l" t="t" r="r" b="b"/>
              <a:pathLst>
                <a:path w="229235" h="31115">
                  <a:moveTo>
                    <a:pt x="228874" y="0"/>
                  </a:moveTo>
                  <a:lnTo>
                    <a:pt x="0" y="0"/>
                  </a:lnTo>
                  <a:lnTo>
                    <a:pt x="0" y="30816"/>
                  </a:lnTo>
                  <a:lnTo>
                    <a:pt x="228874" y="30816"/>
                  </a:lnTo>
                  <a:lnTo>
                    <a:pt x="228874" y="0"/>
                  </a:lnTo>
                  <a:close/>
                </a:path>
              </a:pathLst>
            </a:custGeom>
            <a:solidFill>
              <a:srgbClr val="E8D0FF"/>
            </a:solidFill>
          </p:spPr>
          <p:txBody>
            <a:bodyPr wrap="square" lIns="0" tIns="0" rIns="0" bIns="0" rtlCol="0"/>
            <a:lstStyle/>
            <a:p>
              <a:endParaRPr>
                <a:solidFill>
                  <a:prstClr val="black"/>
                </a:solidFill>
                <a:latin typeface="Calibri"/>
              </a:endParaRPr>
            </a:p>
          </p:txBody>
        </p:sp>
        <p:sp>
          <p:nvSpPr>
            <p:cNvPr id="111" name="object 111"/>
            <p:cNvSpPr/>
            <p:nvPr/>
          </p:nvSpPr>
          <p:spPr>
            <a:xfrm>
              <a:off x="4917073" y="9224481"/>
              <a:ext cx="229235" cy="31115"/>
            </a:xfrm>
            <a:custGeom>
              <a:avLst/>
              <a:gdLst/>
              <a:ahLst/>
              <a:cxnLst/>
              <a:rect l="l" t="t" r="r" b="b"/>
              <a:pathLst>
                <a:path w="229235" h="31115">
                  <a:moveTo>
                    <a:pt x="228874" y="0"/>
                  </a:moveTo>
                  <a:lnTo>
                    <a:pt x="0" y="0"/>
                  </a:lnTo>
                  <a:lnTo>
                    <a:pt x="0" y="30816"/>
                  </a:lnTo>
                  <a:lnTo>
                    <a:pt x="228874" y="30816"/>
                  </a:lnTo>
                  <a:lnTo>
                    <a:pt x="228874" y="0"/>
                  </a:lnTo>
                  <a:close/>
                </a:path>
              </a:pathLst>
            </a:custGeom>
            <a:solidFill>
              <a:srgbClr val="E4CAFF"/>
            </a:solidFill>
          </p:spPr>
          <p:txBody>
            <a:bodyPr wrap="square" lIns="0" tIns="0" rIns="0" bIns="0" rtlCol="0"/>
            <a:lstStyle/>
            <a:p>
              <a:endParaRPr>
                <a:solidFill>
                  <a:prstClr val="black"/>
                </a:solidFill>
                <a:latin typeface="Calibri"/>
              </a:endParaRPr>
            </a:p>
          </p:txBody>
        </p:sp>
        <p:sp>
          <p:nvSpPr>
            <p:cNvPr id="112" name="object 112"/>
            <p:cNvSpPr/>
            <p:nvPr/>
          </p:nvSpPr>
          <p:spPr>
            <a:xfrm>
              <a:off x="4917073" y="9194544"/>
              <a:ext cx="229235" cy="30480"/>
            </a:xfrm>
            <a:custGeom>
              <a:avLst/>
              <a:gdLst/>
              <a:ahLst/>
              <a:cxnLst/>
              <a:rect l="l" t="t" r="r" b="b"/>
              <a:pathLst>
                <a:path w="229235" h="30479">
                  <a:moveTo>
                    <a:pt x="228874" y="0"/>
                  </a:moveTo>
                  <a:lnTo>
                    <a:pt x="0" y="0"/>
                  </a:lnTo>
                  <a:lnTo>
                    <a:pt x="0" y="29936"/>
                  </a:lnTo>
                  <a:lnTo>
                    <a:pt x="228874" y="29936"/>
                  </a:lnTo>
                  <a:lnTo>
                    <a:pt x="228874" y="0"/>
                  </a:lnTo>
                  <a:close/>
                </a:path>
              </a:pathLst>
            </a:custGeom>
            <a:solidFill>
              <a:srgbClr val="E1C5FF"/>
            </a:solidFill>
          </p:spPr>
          <p:txBody>
            <a:bodyPr wrap="square" lIns="0" tIns="0" rIns="0" bIns="0" rtlCol="0"/>
            <a:lstStyle/>
            <a:p>
              <a:endParaRPr>
                <a:solidFill>
                  <a:prstClr val="black"/>
                </a:solidFill>
                <a:latin typeface="Calibri"/>
              </a:endParaRPr>
            </a:p>
          </p:txBody>
        </p:sp>
        <p:sp>
          <p:nvSpPr>
            <p:cNvPr id="113" name="object 113"/>
            <p:cNvSpPr/>
            <p:nvPr/>
          </p:nvSpPr>
          <p:spPr>
            <a:xfrm>
              <a:off x="4917073" y="9163727"/>
              <a:ext cx="229235" cy="31115"/>
            </a:xfrm>
            <a:custGeom>
              <a:avLst/>
              <a:gdLst/>
              <a:ahLst/>
              <a:cxnLst/>
              <a:rect l="l" t="t" r="r" b="b"/>
              <a:pathLst>
                <a:path w="229235" h="31115">
                  <a:moveTo>
                    <a:pt x="228874" y="0"/>
                  </a:moveTo>
                  <a:lnTo>
                    <a:pt x="0" y="0"/>
                  </a:lnTo>
                  <a:lnTo>
                    <a:pt x="0" y="30816"/>
                  </a:lnTo>
                  <a:lnTo>
                    <a:pt x="228874" y="30816"/>
                  </a:lnTo>
                  <a:lnTo>
                    <a:pt x="228874" y="0"/>
                  </a:lnTo>
                  <a:close/>
                </a:path>
              </a:pathLst>
            </a:custGeom>
            <a:solidFill>
              <a:srgbClr val="DFC1FF"/>
            </a:solidFill>
          </p:spPr>
          <p:txBody>
            <a:bodyPr wrap="square" lIns="0" tIns="0" rIns="0" bIns="0" rtlCol="0"/>
            <a:lstStyle/>
            <a:p>
              <a:endParaRPr>
                <a:solidFill>
                  <a:prstClr val="black"/>
                </a:solidFill>
                <a:latin typeface="Calibri"/>
              </a:endParaRPr>
            </a:p>
          </p:txBody>
        </p:sp>
        <p:sp>
          <p:nvSpPr>
            <p:cNvPr id="114" name="object 114"/>
            <p:cNvSpPr/>
            <p:nvPr/>
          </p:nvSpPr>
          <p:spPr>
            <a:xfrm>
              <a:off x="4917073" y="9133761"/>
              <a:ext cx="229235" cy="30480"/>
            </a:xfrm>
            <a:custGeom>
              <a:avLst/>
              <a:gdLst/>
              <a:ahLst/>
              <a:cxnLst/>
              <a:rect l="l" t="t" r="r" b="b"/>
              <a:pathLst>
                <a:path w="229235" h="30479">
                  <a:moveTo>
                    <a:pt x="228874" y="0"/>
                  </a:moveTo>
                  <a:lnTo>
                    <a:pt x="0" y="0"/>
                  </a:lnTo>
                  <a:lnTo>
                    <a:pt x="0" y="29965"/>
                  </a:lnTo>
                  <a:lnTo>
                    <a:pt x="228874" y="29965"/>
                  </a:lnTo>
                  <a:lnTo>
                    <a:pt x="228874" y="0"/>
                  </a:lnTo>
                  <a:close/>
                </a:path>
              </a:pathLst>
            </a:custGeom>
            <a:solidFill>
              <a:srgbClr val="DDBAFF"/>
            </a:solidFill>
          </p:spPr>
          <p:txBody>
            <a:bodyPr wrap="square" lIns="0" tIns="0" rIns="0" bIns="0" rtlCol="0"/>
            <a:lstStyle/>
            <a:p>
              <a:endParaRPr>
                <a:solidFill>
                  <a:prstClr val="black"/>
                </a:solidFill>
                <a:latin typeface="Calibri"/>
              </a:endParaRPr>
            </a:p>
          </p:txBody>
        </p:sp>
        <p:sp>
          <p:nvSpPr>
            <p:cNvPr id="115" name="object 115"/>
            <p:cNvSpPr/>
            <p:nvPr/>
          </p:nvSpPr>
          <p:spPr>
            <a:xfrm>
              <a:off x="4917073" y="9102950"/>
              <a:ext cx="229235" cy="31115"/>
            </a:xfrm>
            <a:custGeom>
              <a:avLst/>
              <a:gdLst/>
              <a:ahLst/>
              <a:cxnLst/>
              <a:rect l="l" t="t" r="r" b="b"/>
              <a:pathLst>
                <a:path w="229235" h="31115">
                  <a:moveTo>
                    <a:pt x="228874" y="0"/>
                  </a:moveTo>
                  <a:lnTo>
                    <a:pt x="0" y="0"/>
                  </a:lnTo>
                  <a:lnTo>
                    <a:pt x="0" y="30816"/>
                  </a:lnTo>
                  <a:lnTo>
                    <a:pt x="228874" y="30816"/>
                  </a:lnTo>
                  <a:lnTo>
                    <a:pt x="228874" y="0"/>
                  </a:lnTo>
                  <a:close/>
                </a:path>
              </a:pathLst>
            </a:custGeom>
            <a:solidFill>
              <a:srgbClr val="DBB6FF"/>
            </a:solidFill>
          </p:spPr>
          <p:txBody>
            <a:bodyPr wrap="square" lIns="0" tIns="0" rIns="0" bIns="0" rtlCol="0"/>
            <a:lstStyle/>
            <a:p>
              <a:endParaRPr>
                <a:solidFill>
                  <a:prstClr val="black"/>
                </a:solidFill>
                <a:latin typeface="Calibri"/>
              </a:endParaRPr>
            </a:p>
          </p:txBody>
        </p:sp>
        <p:sp>
          <p:nvSpPr>
            <p:cNvPr id="116" name="object 116"/>
            <p:cNvSpPr/>
            <p:nvPr/>
          </p:nvSpPr>
          <p:spPr>
            <a:xfrm>
              <a:off x="4917073" y="9073014"/>
              <a:ext cx="229235" cy="30480"/>
            </a:xfrm>
            <a:custGeom>
              <a:avLst/>
              <a:gdLst/>
              <a:ahLst/>
              <a:cxnLst/>
              <a:rect l="l" t="t" r="r" b="b"/>
              <a:pathLst>
                <a:path w="229235" h="30479">
                  <a:moveTo>
                    <a:pt x="228874" y="0"/>
                  </a:moveTo>
                  <a:lnTo>
                    <a:pt x="0" y="0"/>
                  </a:lnTo>
                  <a:lnTo>
                    <a:pt x="0" y="29936"/>
                  </a:lnTo>
                  <a:lnTo>
                    <a:pt x="228874" y="29936"/>
                  </a:lnTo>
                  <a:lnTo>
                    <a:pt x="228874" y="0"/>
                  </a:lnTo>
                  <a:close/>
                </a:path>
              </a:pathLst>
            </a:custGeom>
            <a:solidFill>
              <a:srgbClr val="D7B0FF"/>
            </a:solidFill>
          </p:spPr>
          <p:txBody>
            <a:bodyPr wrap="square" lIns="0" tIns="0" rIns="0" bIns="0" rtlCol="0"/>
            <a:lstStyle/>
            <a:p>
              <a:endParaRPr>
                <a:solidFill>
                  <a:prstClr val="black"/>
                </a:solidFill>
                <a:latin typeface="Calibri"/>
              </a:endParaRPr>
            </a:p>
          </p:txBody>
        </p:sp>
        <p:sp>
          <p:nvSpPr>
            <p:cNvPr id="117" name="object 117"/>
            <p:cNvSpPr/>
            <p:nvPr/>
          </p:nvSpPr>
          <p:spPr>
            <a:xfrm>
              <a:off x="4917073" y="9042197"/>
              <a:ext cx="229235" cy="31115"/>
            </a:xfrm>
            <a:custGeom>
              <a:avLst/>
              <a:gdLst/>
              <a:ahLst/>
              <a:cxnLst/>
              <a:rect l="l" t="t" r="r" b="b"/>
              <a:pathLst>
                <a:path w="229235" h="31115">
                  <a:moveTo>
                    <a:pt x="228874" y="0"/>
                  </a:moveTo>
                  <a:lnTo>
                    <a:pt x="0" y="0"/>
                  </a:lnTo>
                  <a:lnTo>
                    <a:pt x="0" y="30816"/>
                  </a:lnTo>
                  <a:lnTo>
                    <a:pt x="228874" y="30816"/>
                  </a:lnTo>
                  <a:lnTo>
                    <a:pt x="228874" y="0"/>
                  </a:lnTo>
                  <a:close/>
                </a:path>
              </a:pathLst>
            </a:custGeom>
            <a:solidFill>
              <a:srgbClr val="D5ACFF"/>
            </a:solidFill>
          </p:spPr>
          <p:txBody>
            <a:bodyPr wrap="square" lIns="0" tIns="0" rIns="0" bIns="0" rtlCol="0"/>
            <a:lstStyle/>
            <a:p>
              <a:endParaRPr>
                <a:solidFill>
                  <a:prstClr val="black"/>
                </a:solidFill>
                <a:latin typeface="Calibri"/>
              </a:endParaRPr>
            </a:p>
          </p:txBody>
        </p:sp>
        <p:sp>
          <p:nvSpPr>
            <p:cNvPr id="118" name="object 118"/>
            <p:cNvSpPr/>
            <p:nvPr/>
          </p:nvSpPr>
          <p:spPr>
            <a:xfrm>
              <a:off x="4917073" y="9012231"/>
              <a:ext cx="229235" cy="30480"/>
            </a:xfrm>
            <a:custGeom>
              <a:avLst/>
              <a:gdLst/>
              <a:ahLst/>
              <a:cxnLst/>
              <a:rect l="l" t="t" r="r" b="b"/>
              <a:pathLst>
                <a:path w="229235" h="30479">
                  <a:moveTo>
                    <a:pt x="228874" y="0"/>
                  </a:moveTo>
                  <a:lnTo>
                    <a:pt x="0" y="0"/>
                  </a:lnTo>
                  <a:lnTo>
                    <a:pt x="0" y="29965"/>
                  </a:lnTo>
                  <a:lnTo>
                    <a:pt x="228874" y="29965"/>
                  </a:lnTo>
                  <a:lnTo>
                    <a:pt x="228874" y="0"/>
                  </a:lnTo>
                  <a:close/>
                </a:path>
              </a:pathLst>
            </a:custGeom>
            <a:solidFill>
              <a:srgbClr val="D2A7FF"/>
            </a:solidFill>
          </p:spPr>
          <p:txBody>
            <a:bodyPr wrap="square" lIns="0" tIns="0" rIns="0" bIns="0" rtlCol="0"/>
            <a:lstStyle/>
            <a:p>
              <a:endParaRPr>
                <a:solidFill>
                  <a:prstClr val="black"/>
                </a:solidFill>
                <a:latin typeface="Calibri"/>
              </a:endParaRPr>
            </a:p>
          </p:txBody>
        </p:sp>
        <p:sp>
          <p:nvSpPr>
            <p:cNvPr id="119" name="object 119"/>
            <p:cNvSpPr/>
            <p:nvPr/>
          </p:nvSpPr>
          <p:spPr>
            <a:xfrm>
              <a:off x="4917073" y="8981409"/>
              <a:ext cx="229235" cy="31115"/>
            </a:xfrm>
            <a:custGeom>
              <a:avLst/>
              <a:gdLst/>
              <a:ahLst/>
              <a:cxnLst/>
              <a:rect l="l" t="t" r="r" b="b"/>
              <a:pathLst>
                <a:path w="229235" h="31115">
                  <a:moveTo>
                    <a:pt x="228874" y="0"/>
                  </a:moveTo>
                  <a:lnTo>
                    <a:pt x="0" y="0"/>
                  </a:lnTo>
                  <a:lnTo>
                    <a:pt x="0" y="30816"/>
                  </a:lnTo>
                  <a:lnTo>
                    <a:pt x="228874" y="30816"/>
                  </a:lnTo>
                  <a:lnTo>
                    <a:pt x="228874" y="0"/>
                  </a:lnTo>
                  <a:close/>
                </a:path>
              </a:pathLst>
            </a:custGeom>
            <a:solidFill>
              <a:srgbClr val="D0A0FF"/>
            </a:solidFill>
          </p:spPr>
          <p:txBody>
            <a:bodyPr wrap="square" lIns="0" tIns="0" rIns="0" bIns="0" rtlCol="0"/>
            <a:lstStyle/>
            <a:p>
              <a:endParaRPr>
                <a:solidFill>
                  <a:prstClr val="black"/>
                </a:solidFill>
                <a:latin typeface="Calibri"/>
              </a:endParaRPr>
            </a:p>
          </p:txBody>
        </p:sp>
        <p:sp>
          <p:nvSpPr>
            <p:cNvPr id="120" name="object 120"/>
            <p:cNvSpPr/>
            <p:nvPr/>
          </p:nvSpPr>
          <p:spPr>
            <a:xfrm>
              <a:off x="4917073" y="8951472"/>
              <a:ext cx="229235" cy="30480"/>
            </a:xfrm>
            <a:custGeom>
              <a:avLst/>
              <a:gdLst/>
              <a:ahLst/>
              <a:cxnLst/>
              <a:rect l="l" t="t" r="r" b="b"/>
              <a:pathLst>
                <a:path w="229235" h="30479">
                  <a:moveTo>
                    <a:pt x="228874" y="0"/>
                  </a:moveTo>
                  <a:lnTo>
                    <a:pt x="0" y="0"/>
                  </a:lnTo>
                  <a:lnTo>
                    <a:pt x="0" y="29936"/>
                  </a:lnTo>
                  <a:lnTo>
                    <a:pt x="228874" y="29936"/>
                  </a:lnTo>
                  <a:lnTo>
                    <a:pt x="228874" y="0"/>
                  </a:lnTo>
                  <a:close/>
                </a:path>
              </a:pathLst>
            </a:custGeom>
            <a:solidFill>
              <a:srgbClr val="CE9CFF"/>
            </a:solidFill>
          </p:spPr>
          <p:txBody>
            <a:bodyPr wrap="square" lIns="0" tIns="0" rIns="0" bIns="0" rtlCol="0"/>
            <a:lstStyle/>
            <a:p>
              <a:endParaRPr>
                <a:solidFill>
                  <a:prstClr val="black"/>
                </a:solidFill>
                <a:latin typeface="Calibri"/>
              </a:endParaRPr>
            </a:p>
          </p:txBody>
        </p:sp>
        <p:sp>
          <p:nvSpPr>
            <p:cNvPr id="121" name="object 121"/>
            <p:cNvSpPr/>
            <p:nvPr/>
          </p:nvSpPr>
          <p:spPr>
            <a:xfrm>
              <a:off x="4917073" y="8920655"/>
              <a:ext cx="229235" cy="31115"/>
            </a:xfrm>
            <a:custGeom>
              <a:avLst/>
              <a:gdLst/>
              <a:ahLst/>
              <a:cxnLst/>
              <a:rect l="l" t="t" r="r" b="b"/>
              <a:pathLst>
                <a:path w="229235" h="31115">
                  <a:moveTo>
                    <a:pt x="228874" y="0"/>
                  </a:moveTo>
                  <a:lnTo>
                    <a:pt x="0" y="0"/>
                  </a:lnTo>
                  <a:lnTo>
                    <a:pt x="0" y="30816"/>
                  </a:lnTo>
                  <a:lnTo>
                    <a:pt x="228874" y="30816"/>
                  </a:lnTo>
                  <a:lnTo>
                    <a:pt x="228874" y="0"/>
                  </a:lnTo>
                  <a:close/>
                </a:path>
              </a:pathLst>
            </a:custGeom>
            <a:solidFill>
              <a:srgbClr val="CA96FF"/>
            </a:solidFill>
          </p:spPr>
          <p:txBody>
            <a:bodyPr wrap="square" lIns="0" tIns="0" rIns="0" bIns="0" rtlCol="0"/>
            <a:lstStyle/>
            <a:p>
              <a:endParaRPr>
                <a:solidFill>
                  <a:prstClr val="black"/>
                </a:solidFill>
                <a:latin typeface="Calibri"/>
              </a:endParaRPr>
            </a:p>
          </p:txBody>
        </p:sp>
        <p:sp>
          <p:nvSpPr>
            <p:cNvPr id="122" name="object 122"/>
            <p:cNvSpPr/>
            <p:nvPr/>
          </p:nvSpPr>
          <p:spPr>
            <a:xfrm>
              <a:off x="4917073" y="8889838"/>
              <a:ext cx="229235" cy="31115"/>
            </a:xfrm>
            <a:custGeom>
              <a:avLst/>
              <a:gdLst/>
              <a:ahLst/>
              <a:cxnLst/>
              <a:rect l="l" t="t" r="r" b="b"/>
              <a:pathLst>
                <a:path w="229235" h="31115">
                  <a:moveTo>
                    <a:pt x="228874" y="0"/>
                  </a:moveTo>
                  <a:lnTo>
                    <a:pt x="0" y="0"/>
                  </a:lnTo>
                  <a:lnTo>
                    <a:pt x="0" y="30816"/>
                  </a:lnTo>
                  <a:lnTo>
                    <a:pt x="228874" y="30816"/>
                  </a:lnTo>
                  <a:lnTo>
                    <a:pt x="228874" y="0"/>
                  </a:lnTo>
                  <a:close/>
                </a:path>
              </a:pathLst>
            </a:custGeom>
            <a:solidFill>
              <a:srgbClr val="C892FF"/>
            </a:solidFill>
          </p:spPr>
          <p:txBody>
            <a:bodyPr wrap="square" lIns="0" tIns="0" rIns="0" bIns="0" rtlCol="0"/>
            <a:lstStyle/>
            <a:p>
              <a:endParaRPr>
                <a:solidFill>
                  <a:prstClr val="black"/>
                </a:solidFill>
                <a:latin typeface="Calibri"/>
              </a:endParaRPr>
            </a:p>
          </p:txBody>
        </p:sp>
        <p:sp>
          <p:nvSpPr>
            <p:cNvPr id="123" name="object 123"/>
            <p:cNvSpPr/>
            <p:nvPr/>
          </p:nvSpPr>
          <p:spPr>
            <a:xfrm>
              <a:off x="4917073" y="8859873"/>
              <a:ext cx="229235" cy="30480"/>
            </a:xfrm>
            <a:custGeom>
              <a:avLst/>
              <a:gdLst/>
              <a:ahLst/>
              <a:cxnLst/>
              <a:rect l="l" t="t" r="r" b="b"/>
              <a:pathLst>
                <a:path w="229235" h="30479">
                  <a:moveTo>
                    <a:pt x="228874" y="0"/>
                  </a:moveTo>
                  <a:lnTo>
                    <a:pt x="0" y="0"/>
                  </a:lnTo>
                  <a:lnTo>
                    <a:pt x="0" y="29965"/>
                  </a:lnTo>
                  <a:lnTo>
                    <a:pt x="228874" y="29965"/>
                  </a:lnTo>
                  <a:lnTo>
                    <a:pt x="228874" y="0"/>
                  </a:lnTo>
                  <a:close/>
                </a:path>
              </a:pathLst>
            </a:custGeom>
            <a:solidFill>
              <a:srgbClr val="C58DFF"/>
            </a:solidFill>
          </p:spPr>
          <p:txBody>
            <a:bodyPr wrap="square" lIns="0" tIns="0" rIns="0" bIns="0" rtlCol="0"/>
            <a:lstStyle/>
            <a:p>
              <a:endParaRPr>
                <a:solidFill>
                  <a:prstClr val="black"/>
                </a:solidFill>
                <a:latin typeface="Calibri"/>
              </a:endParaRPr>
            </a:p>
          </p:txBody>
        </p:sp>
        <p:sp>
          <p:nvSpPr>
            <p:cNvPr id="124" name="object 124"/>
            <p:cNvSpPr/>
            <p:nvPr/>
          </p:nvSpPr>
          <p:spPr>
            <a:xfrm>
              <a:off x="4917073" y="8829062"/>
              <a:ext cx="229235" cy="31115"/>
            </a:xfrm>
            <a:custGeom>
              <a:avLst/>
              <a:gdLst/>
              <a:ahLst/>
              <a:cxnLst/>
              <a:rect l="l" t="t" r="r" b="b"/>
              <a:pathLst>
                <a:path w="229235" h="31115">
                  <a:moveTo>
                    <a:pt x="228874" y="0"/>
                  </a:moveTo>
                  <a:lnTo>
                    <a:pt x="0" y="0"/>
                  </a:lnTo>
                  <a:lnTo>
                    <a:pt x="0" y="30816"/>
                  </a:lnTo>
                  <a:lnTo>
                    <a:pt x="228874" y="30816"/>
                  </a:lnTo>
                  <a:lnTo>
                    <a:pt x="228874" y="0"/>
                  </a:lnTo>
                  <a:close/>
                </a:path>
              </a:pathLst>
            </a:custGeom>
            <a:solidFill>
              <a:srgbClr val="C386FF"/>
            </a:solidFill>
          </p:spPr>
          <p:txBody>
            <a:bodyPr wrap="square" lIns="0" tIns="0" rIns="0" bIns="0" rtlCol="0"/>
            <a:lstStyle/>
            <a:p>
              <a:endParaRPr>
                <a:solidFill>
                  <a:prstClr val="black"/>
                </a:solidFill>
                <a:latin typeface="Calibri"/>
              </a:endParaRPr>
            </a:p>
          </p:txBody>
        </p:sp>
        <p:sp>
          <p:nvSpPr>
            <p:cNvPr id="125" name="object 125"/>
            <p:cNvSpPr/>
            <p:nvPr/>
          </p:nvSpPr>
          <p:spPr>
            <a:xfrm>
              <a:off x="4917073" y="8799125"/>
              <a:ext cx="229235" cy="30480"/>
            </a:xfrm>
            <a:custGeom>
              <a:avLst/>
              <a:gdLst/>
              <a:ahLst/>
              <a:cxnLst/>
              <a:rect l="l" t="t" r="r" b="b"/>
              <a:pathLst>
                <a:path w="229235" h="30479">
                  <a:moveTo>
                    <a:pt x="228874" y="0"/>
                  </a:moveTo>
                  <a:lnTo>
                    <a:pt x="0" y="0"/>
                  </a:lnTo>
                  <a:lnTo>
                    <a:pt x="0" y="29936"/>
                  </a:lnTo>
                  <a:lnTo>
                    <a:pt x="228874" y="29936"/>
                  </a:lnTo>
                  <a:lnTo>
                    <a:pt x="228874" y="0"/>
                  </a:lnTo>
                  <a:close/>
                </a:path>
              </a:pathLst>
            </a:custGeom>
            <a:solidFill>
              <a:srgbClr val="C182FF"/>
            </a:solidFill>
          </p:spPr>
          <p:txBody>
            <a:bodyPr wrap="square" lIns="0" tIns="0" rIns="0" bIns="0" rtlCol="0"/>
            <a:lstStyle/>
            <a:p>
              <a:endParaRPr>
                <a:solidFill>
                  <a:prstClr val="black"/>
                </a:solidFill>
                <a:latin typeface="Calibri"/>
              </a:endParaRPr>
            </a:p>
          </p:txBody>
        </p:sp>
        <p:sp>
          <p:nvSpPr>
            <p:cNvPr id="126" name="object 126"/>
            <p:cNvSpPr/>
            <p:nvPr/>
          </p:nvSpPr>
          <p:spPr>
            <a:xfrm>
              <a:off x="4917073" y="8768308"/>
              <a:ext cx="229235" cy="31115"/>
            </a:xfrm>
            <a:custGeom>
              <a:avLst/>
              <a:gdLst/>
              <a:ahLst/>
              <a:cxnLst/>
              <a:rect l="l" t="t" r="r" b="b"/>
              <a:pathLst>
                <a:path w="229235" h="31115">
                  <a:moveTo>
                    <a:pt x="228874" y="0"/>
                  </a:moveTo>
                  <a:lnTo>
                    <a:pt x="0" y="0"/>
                  </a:lnTo>
                  <a:lnTo>
                    <a:pt x="0" y="30816"/>
                  </a:lnTo>
                  <a:lnTo>
                    <a:pt x="228874" y="30816"/>
                  </a:lnTo>
                  <a:lnTo>
                    <a:pt x="228874" y="0"/>
                  </a:lnTo>
                  <a:close/>
                </a:path>
              </a:pathLst>
            </a:custGeom>
            <a:solidFill>
              <a:srgbClr val="BD7CFF"/>
            </a:solidFill>
          </p:spPr>
          <p:txBody>
            <a:bodyPr wrap="square" lIns="0" tIns="0" rIns="0" bIns="0" rtlCol="0"/>
            <a:lstStyle/>
            <a:p>
              <a:endParaRPr>
                <a:solidFill>
                  <a:prstClr val="black"/>
                </a:solidFill>
                <a:latin typeface="Calibri"/>
              </a:endParaRPr>
            </a:p>
          </p:txBody>
        </p:sp>
        <p:sp>
          <p:nvSpPr>
            <p:cNvPr id="127" name="object 127"/>
            <p:cNvSpPr/>
            <p:nvPr/>
          </p:nvSpPr>
          <p:spPr>
            <a:xfrm>
              <a:off x="4917073" y="8738372"/>
              <a:ext cx="229235" cy="30480"/>
            </a:xfrm>
            <a:custGeom>
              <a:avLst/>
              <a:gdLst/>
              <a:ahLst/>
              <a:cxnLst/>
              <a:rect l="l" t="t" r="r" b="b"/>
              <a:pathLst>
                <a:path w="229235" h="30479">
                  <a:moveTo>
                    <a:pt x="228874" y="0"/>
                  </a:moveTo>
                  <a:lnTo>
                    <a:pt x="0" y="0"/>
                  </a:lnTo>
                  <a:lnTo>
                    <a:pt x="0" y="29936"/>
                  </a:lnTo>
                  <a:lnTo>
                    <a:pt x="228874" y="29936"/>
                  </a:lnTo>
                  <a:lnTo>
                    <a:pt x="228874" y="0"/>
                  </a:lnTo>
                  <a:close/>
                </a:path>
              </a:pathLst>
            </a:custGeom>
            <a:solidFill>
              <a:srgbClr val="BB78FF"/>
            </a:solidFill>
          </p:spPr>
          <p:txBody>
            <a:bodyPr wrap="square" lIns="0" tIns="0" rIns="0" bIns="0" rtlCol="0"/>
            <a:lstStyle/>
            <a:p>
              <a:endParaRPr>
                <a:solidFill>
                  <a:prstClr val="black"/>
                </a:solidFill>
                <a:latin typeface="Calibri"/>
              </a:endParaRPr>
            </a:p>
          </p:txBody>
        </p:sp>
        <p:sp>
          <p:nvSpPr>
            <p:cNvPr id="128" name="object 128"/>
            <p:cNvSpPr/>
            <p:nvPr/>
          </p:nvSpPr>
          <p:spPr>
            <a:xfrm>
              <a:off x="4917073" y="8707526"/>
              <a:ext cx="229235" cy="31115"/>
            </a:xfrm>
            <a:custGeom>
              <a:avLst/>
              <a:gdLst/>
              <a:ahLst/>
              <a:cxnLst/>
              <a:rect l="l" t="t" r="r" b="b"/>
              <a:pathLst>
                <a:path w="229235" h="31115">
                  <a:moveTo>
                    <a:pt x="228874" y="0"/>
                  </a:moveTo>
                  <a:lnTo>
                    <a:pt x="0" y="0"/>
                  </a:lnTo>
                  <a:lnTo>
                    <a:pt x="0" y="30846"/>
                  </a:lnTo>
                  <a:lnTo>
                    <a:pt x="228874" y="30846"/>
                  </a:lnTo>
                  <a:lnTo>
                    <a:pt x="228874" y="0"/>
                  </a:lnTo>
                  <a:close/>
                </a:path>
              </a:pathLst>
            </a:custGeom>
            <a:solidFill>
              <a:srgbClr val="B871FF"/>
            </a:solidFill>
          </p:spPr>
          <p:txBody>
            <a:bodyPr wrap="square" lIns="0" tIns="0" rIns="0" bIns="0" rtlCol="0"/>
            <a:lstStyle/>
            <a:p>
              <a:endParaRPr>
                <a:solidFill>
                  <a:prstClr val="black"/>
                </a:solidFill>
                <a:latin typeface="Calibri"/>
              </a:endParaRPr>
            </a:p>
          </p:txBody>
        </p:sp>
        <p:sp>
          <p:nvSpPr>
            <p:cNvPr id="129" name="object 129"/>
            <p:cNvSpPr/>
            <p:nvPr/>
          </p:nvSpPr>
          <p:spPr>
            <a:xfrm>
              <a:off x="4917073" y="8677583"/>
              <a:ext cx="229235" cy="30480"/>
            </a:xfrm>
            <a:custGeom>
              <a:avLst/>
              <a:gdLst/>
              <a:ahLst/>
              <a:cxnLst/>
              <a:rect l="l" t="t" r="r" b="b"/>
              <a:pathLst>
                <a:path w="229235" h="30479">
                  <a:moveTo>
                    <a:pt x="228874" y="0"/>
                  </a:moveTo>
                  <a:lnTo>
                    <a:pt x="0" y="0"/>
                  </a:lnTo>
                  <a:lnTo>
                    <a:pt x="0" y="29936"/>
                  </a:lnTo>
                  <a:lnTo>
                    <a:pt x="228874" y="29936"/>
                  </a:lnTo>
                  <a:lnTo>
                    <a:pt x="228874" y="0"/>
                  </a:lnTo>
                  <a:close/>
                </a:path>
              </a:pathLst>
            </a:custGeom>
            <a:solidFill>
              <a:srgbClr val="B66CFF"/>
            </a:solidFill>
          </p:spPr>
          <p:txBody>
            <a:bodyPr wrap="square" lIns="0" tIns="0" rIns="0" bIns="0" rtlCol="0"/>
            <a:lstStyle/>
            <a:p>
              <a:endParaRPr>
                <a:solidFill>
                  <a:prstClr val="black"/>
                </a:solidFill>
                <a:latin typeface="Calibri"/>
              </a:endParaRPr>
            </a:p>
          </p:txBody>
        </p:sp>
        <p:sp>
          <p:nvSpPr>
            <p:cNvPr id="130" name="object 130"/>
            <p:cNvSpPr/>
            <p:nvPr/>
          </p:nvSpPr>
          <p:spPr>
            <a:xfrm>
              <a:off x="4917073" y="8646766"/>
              <a:ext cx="229235" cy="31115"/>
            </a:xfrm>
            <a:custGeom>
              <a:avLst/>
              <a:gdLst/>
              <a:ahLst/>
              <a:cxnLst/>
              <a:rect l="l" t="t" r="r" b="b"/>
              <a:pathLst>
                <a:path w="229235" h="31115">
                  <a:moveTo>
                    <a:pt x="228874" y="0"/>
                  </a:moveTo>
                  <a:lnTo>
                    <a:pt x="0" y="0"/>
                  </a:lnTo>
                  <a:lnTo>
                    <a:pt x="0" y="30816"/>
                  </a:lnTo>
                  <a:lnTo>
                    <a:pt x="228874" y="30816"/>
                  </a:lnTo>
                  <a:lnTo>
                    <a:pt x="228874" y="0"/>
                  </a:lnTo>
                  <a:close/>
                </a:path>
              </a:pathLst>
            </a:custGeom>
            <a:solidFill>
              <a:srgbClr val="B468FF"/>
            </a:solidFill>
          </p:spPr>
          <p:txBody>
            <a:bodyPr wrap="square" lIns="0" tIns="0" rIns="0" bIns="0" rtlCol="0"/>
            <a:lstStyle/>
            <a:p>
              <a:endParaRPr>
                <a:solidFill>
                  <a:prstClr val="black"/>
                </a:solidFill>
                <a:latin typeface="Calibri"/>
              </a:endParaRPr>
            </a:p>
          </p:txBody>
        </p:sp>
        <p:sp>
          <p:nvSpPr>
            <p:cNvPr id="131" name="object 131"/>
            <p:cNvSpPr/>
            <p:nvPr/>
          </p:nvSpPr>
          <p:spPr>
            <a:xfrm>
              <a:off x="4917073" y="8615949"/>
              <a:ext cx="229235" cy="31115"/>
            </a:xfrm>
            <a:custGeom>
              <a:avLst/>
              <a:gdLst/>
              <a:ahLst/>
              <a:cxnLst/>
              <a:rect l="l" t="t" r="r" b="b"/>
              <a:pathLst>
                <a:path w="229235" h="31115">
                  <a:moveTo>
                    <a:pt x="228874" y="0"/>
                  </a:moveTo>
                  <a:lnTo>
                    <a:pt x="0" y="0"/>
                  </a:lnTo>
                  <a:lnTo>
                    <a:pt x="0" y="30816"/>
                  </a:lnTo>
                  <a:lnTo>
                    <a:pt x="228874" y="30816"/>
                  </a:lnTo>
                  <a:lnTo>
                    <a:pt x="228874" y="0"/>
                  </a:lnTo>
                  <a:close/>
                </a:path>
              </a:pathLst>
            </a:custGeom>
            <a:solidFill>
              <a:srgbClr val="B062FF"/>
            </a:solidFill>
          </p:spPr>
          <p:txBody>
            <a:bodyPr wrap="square" lIns="0" tIns="0" rIns="0" bIns="0" rtlCol="0"/>
            <a:lstStyle/>
            <a:p>
              <a:endParaRPr>
                <a:solidFill>
                  <a:prstClr val="black"/>
                </a:solidFill>
                <a:latin typeface="Calibri"/>
              </a:endParaRPr>
            </a:p>
          </p:txBody>
        </p:sp>
        <p:sp>
          <p:nvSpPr>
            <p:cNvPr id="132" name="object 132"/>
            <p:cNvSpPr/>
            <p:nvPr/>
          </p:nvSpPr>
          <p:spPr>
            <a:xfrm>
              <a:off x="4917073" y="8586013"/>
              <a:ext cx="229235" cy="30480"/>
            </a:xfrm>
            <a:custGeom>
              <a:avLst/>
              <a:gdLst/>
              <a:ahLst/>
              <a:cxnLst/>
              <a:rect l="l" t="t" r="r" b="b"/>
              <a:pathLst>
                <a:path w="229235" h="30479">
                  <a:moveTo>
                    <a:pt x="228874" y="0"/>
                  </a:moveTo>
                  <a:lnTo>
                    <a:pt x="0" y="0"/>
                  </a:lnTo>
                  <a:lnTo>
                    <a:pt x="0" y="29936"/>
                  </a:lnTo>
                  <a:lnTo>
                    <a:pt x="228874" y="29936"/>
                  </a:lnTo>
                  <a:lnTo>
                    <a:pt x="228874" y="0"/>
                  </a:lnTo>
                  <a:close/>
                </a:path>
              </a:pathLst>
            </a:custGeom>
            <a:solidFill>
              <a:srgbClr val="AE5EFF"/>
            </a:solidFill>
          </p:spPr>
          <p:txBody>
            <a:bodyPr wrap="square" lIns="0" tIns="0" rIns="0" bIns="0" rtlCol="0"/>
            <a:lstStyle/>
            <a:p>
              <a:endParaRPr>
                <a:solidFill>
                  <a:prstClr val="black"/>
                </a:solidFill>
                <a:latin typeface="Calibri"/>
              </a:endParaRPr>
            </a:p>
          </p:txBody>
        </p:sp>
        <p:sp>
          <p:nvSpPr>
            <p:cNvPr id="133" name="object 133"/>
            <p:cNvSpPr/>
            <p:nvPr/>
          </p:nvSpPr>
          <p:spPr>
            <a:xfrm>
              <a:off x="4917073" y="8555167"/>
              <a:ext cx="229235" cy="31115"/>
            </a:xfrm>
            <a:custGeom>
              <a:avLst/>
              <a:gdLst/>
              <a:ahLst/>
              <a:cxnLst/>
              <a:rect l="l" t="t" r="r" b="b"/>
              <a:pathLst>
                <a:path w="229235" h="31115">
                  <a:moveTo>
                    <a:pt x="228874" y="0"/>
                  </a:moveTo>
                  <a:lnTo>
                    <a:pt x="0" y="0"/>
                  </a:lnTo>
                  <a:lnTo>
                    <a:pt x="0" y="30846"/>
                  </a:lnTo>
                  <a:lnTo>
                    <a:pt x="228874" y="30846"/>
                  </a:lnTo>
                  <a:lnTo>
                    <a:pt x="228874" y="0"/>
                  </a:lnTo>
                  <a:close/>
                </a:path>
              </a:pathLst>
            </a:custGeom>
            <a:solidFill>
              <a:srgbClr val="AC57FF"/>
            </a:solidFill>
          </p:spPr>
          <p:txBody>
            <a:bodyPr wrap="square" lIns="0" tIns="0" rIns="0" bIns="0" rtlCol="0"/>
            <a:lstStyle/>
            <a:p>
              <a:endParaRPr>
                <a:solidFill>
                  <a:prstClr val="black"/>
                </a:solidFill>
                <a:latin typeface="Calibri"/>
              </a:endParaRPr>
            </a:p>
          </p:txBody>
        </p:sp>
        <p:sp>
          <p:nvSpPr>
            <p:cNvPr id="134" name="object 134"/>
            <p:cNvSpPr/>
            <p:nvPr/>
          </p:nvSpPr>
          <p:spPr>
            <a:xfrm>
              <a:off x="4917073" y="8525236"/>
              <a:ext cx="229235" cy="30480"/>
            </a:xfrm>
            <a:custGeom>
              <a:avLst/>
              <a:gdLst/>
              <a:ahLst/>
              <a:cxnLst/>
              <a:rect l="l" t="t" r="r" b="b"/>
              <a:pathLst>
                <a:path w="229235" h="30479">
                  <a:moveTo>
                    <a:pt x="228874" y="0"/>
                  </a:moveTo>
                  <a:lnTo>
                    <a:pt x="0" y="0"/>
                  </a:lnTo>
                  <a:lnTo>
                    <a:pt x="0" y="29936"/>
                  </a:lnTo>
                  <a:lnTo>
                    <a:pt x="228874" y="29936"/>
                  </a:lnTo>
                  <a:lnTo>
                    <a:pt x="228874" y="0"/>
                  </a:lnTo>
                  <a:close/>
                </a:path>
              </a:pathLst>
            </a:custGeom>
            <a:solidFill>
              <a:srgbClr val="A952FF"/>
            </a:solidFill>
          </p:spPr>
          <p:txBody>
            <a:bodyPr wrap="square" lIns="0" tIns="0" rIns="0" bIns="0" rtlCol="0"/>
            <a:lstStyle/>
            <a:p>
              <a:endParaRPr>
                <a:solidFill>
                  <a:prstClr val="black"/>
                </a:solidFill>
                <a:latin typeface="Calibri"/>
              </a:endParaRPr>
            </a:p>
          </p:txBody>
        </p:sp>
        <p:sp>
          <p:nvSpPr>
            <p:cNvPr id="135" name="object 135"/>
            <p:cNvSpPr/>
            <p:nvPr/>
          </p:nvSpPr>
          <p:spPr>
            <a:xfrm>
              <a:off x="4917073" y="8494419"/>
              <a:ext cx="229235" cy="31115"/>
            </a:xfrm>
            <a:custGeom>
              <a:avLst/>
              <a:gdLst/>
              <a:ahLst/>
              <a:cxnLst/>
              <a:rect l="l" t="t" r="r" b="b"/>
              <a:pathLst>
                <a:path w="229235" h="31115">
                  <a:moveTo>
                    <a:pt x="228874" y="0"/>
                  </a:moveTo>
                  <a:lnTo>
                    <a:pt x="0" y="0"/>
                  </a:lnTo>
                  <a:lnTo>
                    <a:pt x="0" y="30816"/>
                  </a:lnTo>
                  <a:lnTo>
                    <a:pt x="228874" y="30816"/>
                  </a:lnTo>
                  <a:lnTo>
                    <a:pt x="228874" y="0"/>
                  </a:lnTo>
                  <a:close/>
                </a:path>
              </a:pathLst>
            </a:custGeom>
            <a:solidFill>
              <a:srgbClr val="A74EFF"/>
            </a:solidFill>
          </p:spPr>
          <p:txBody>
            <a:bodyPr wrap="square" lIns="0" tIns="0" rIns="0" bIns="0" rtlCol="0"/>
            <a:lstStyle/>
            <a:p>
              <a:endParaRPr>
                <a:solidFill>
                  <a:prstClr val="black"/>
                </a:solidFill>
                <a:latin typeface="Calibri"/>
              </a:endParaRPr>
            </a:p>
          </p:txBody>
        </p:sp>
        <p:sp>
          <p:nvSpPr>
            <p:cNvPr id="136" name="object 136"/>
            <p:cNvSpPr/>
            <p:nvPr/>
          </p:nvSpPr>
          <p:spPr>
            <a:xfrm>
              <a:off x="4917073" y="8464483"/>
              <a:ext cx="229235" cy="30480"/>
            </a:xfrm>
            <a:custGeom>
              <a:avLst/>
              <a:gdLst/>
              <a:ahLst/>
              <a:cxnLst/>
              <a:rect l="l" t="t" r="r" b="b"/>
              <a:pathLst>
                <a:path w="229235" h="30479">
                  <a:moveTo>
                    <a:pt x="228874" y="0"/>
                  </a:moveTo>
                  <a:lnTo>
                    <a:pt x="0" y="0"/>
                  </a:lnTo>
                  <a:lnTo>
                    <a:pt x="0" y="29936"/>
                  </a:lnTo>
                  <a:lnTo>
                    <a:pt x="228874" y="29936"/>
                  </a:lnTo>
                  <a:lnTo>
                    <a:pt x="228874" y="0"/>
                  </a:lnTo>
                  <a:close/>
                </a:path>
              </a:pathLst>
            </a:custGeom>
            <a:solidFill>
              <a:srgbClr val="A348FF"/>
            </a:solidFill>
          </p:spPr>
          <p:txBody>
            <a:bodyPr wrap="square" lIns="0" tIns="0" rIns="0" bIns="0" rtlCol="0"/>
            <a:lstStyle/>
            <a:p>
              <a:endParaRPr>
                <a:solidFill>
                  <a:prstClr val="black"/>
                </a:solidFill>
                <a:latin typeface="Calibri"/>
              </a:endParaRPr>
            </a:p>
          </p:txBody>
        </p:sp>
        <p:sp>
          <p:nvSpPr>
            <p:cNvPr id="137" name="object 137"/>
            <p:cNvSpPr/>
            <p:nvPr/>
          </p:nvSpPr>
          <p:spPr>
            <a:xfrm>
              <a:off x="4917073" y="8433637"/>
              <a:ext cx="229235" cy="31115"/>
            </a:xfrm>
            <a:custGeom>
              <a:avLst/>
              <a:gdLst/>
              <a:ahLst/>
              <a:cxnLst/>
              <a:rect l="l" t="t" r="r" b="b"/>
              <a:pathLst>
                <a:path w="229235" h="31115">
                  <a:moveTo>
                    <a:pt x="228874" y="0"/>
                  </a:moveTo>
                  <a:lnTo>
                    <a:pt x="0" y="0"/>
                  </a:lnTo>
                  <a:lnTo>
                    <a:pt x="0" y="30846"/>
                  </a:lnTo>
                  <a:lnTo>
                    <a:pt x="228874" y="30846"/>
                  </a:lnTo>
                  <a:lnTo>
                    <a:pt x="228874" y="0"/>
                  </a:lnTo>
                  <a:close/>
                </a:path>
              </a:pathLst>
            </a:custGeom>
            <a:solidFill>
              <a:srgbClr val="A144FF"/>
            </a:solidFill>
          </p:spPr>
          <p:txBody>
            <a:bodyPr wrap="square" lIns="0" tIns="0" rIns="0" bIns="0" rtlCol="0"/>
            <a:lstStyle/>
            <a:p>
              <a:endParaRPr>
                <a:solidFill>
                  <a:prstClr val="black"/>
                </a:solidFill>
                <a:latin typeface="Calibri"/>
              </a:endParaRPr>
            </a:p>
          </p:txBody>
        </p:sp>
        <p:sp>
          <p:nvSpPr>
            <p:cNvPr id="138" name="object 138"/>
            <p:cNvSpPr/>
            <p:nvPr/>
          </p:nvSpPr>
          <p:spPr>
            <a:xfrm>
              <a:off x="4917073" y="8403694"/>
              <a:ext cx="229235" cy="30480"/>
            </a:xfrm>
            <a:custGeom>
              <a:avLst/>
              <a:gdLst/>
              <a:ahLst/>
              <a:cxnLst/>
              <a:rect l="l" t="t" r="r" b="b"/>
              <a:pathLst>
                <a:path w="229235" h="30479">
                  <a:moveTo>
                    <a:pt x="228874" y="0"/>
                  </a:moveTo>
                  <a:lnTo>
                    <a:pt x="0" y="0"/>
                  </a:lnTo>
                  <a:lnTo>
                    <a:pt x="0" y="29936"/>
                  </a:lnTo>
                  <a:lnTo>
                    <a:pt x="228874" y="29936"/>
                  </a:lnTo>
                  <a:lnTo>
                    <a:pt x="228874" y="0"/>
                  </a:lnTo>
                  <a:close/>
                </a:path>
              </a:pathLst>
            </a:custGeom>
            <a:solidFill>
              <a:srgbClr val="9F3DFF"/>
            </a:solidFill>
          </p:spPr>
          <p:txBody>
            <a:bodyPr wrap="square" lIns="0" tIns="0" rIns="0" bIns="0" rtlCol="0"/>
            <a:lstStyle/>
            <a:p>
              <a:endParaRPr>
                <a:solidFill>
                  <a:prstClr val="black"/>
                </a:solidFill>
                <a:latin typeface="Calibri"/>
              </a:endParaRPr>
            </a:p>
          </p:txBody>
        </p:sp>
        <p:sp>
          <p:nvSpPr>
            <p:cNvPr id="139" name="object 139"/>
            <p:cNvSpPr/>
            <p:nvPr/>
          </p:nvSpPr>
          <p:spPr>
            <a:xfrm>
              <a:off x="4917073" y="8372878"/>
              <a:ext cx="229235" cy="31115"/>
            </a:xfrm>
            <a:custGeom>
              <a:avLst/>
              <a:gdLst/>
              <a:ahLst/>
              <a:cxnLst/>
              <a:rect l="l" t="t" r="r" b="b"/>
              <a:pathLst>
                <a:path w="229235" h="31115">
                  <a:moveTo>
                    <a:pt x="228874" y="0"/>
                  </a:moveTo>
                  <a:lnTo>
                    <a:pt x="0" y="0"/>
                  </a:lnTo>
                  <a:lnTo>
                    <a:pt x="0" y="30816"/>
                  </a:lnTo>
                  <a:lnTo>
                    <a:pt x="228874" y="30816"/>
                  </a:lnTo>
                  <a:lnTo>
                    <a:pt x="228874" y="0"/>
                  </a:lnTo>
                  <a:close/>
                </a:path>
              </a:pathLst>
            </a:custGeom>
            <a:solidFill>
              <a:srgbClr val="9D39FF"/>
            </a:solidFill>
          </p:spPr>
          <p:txBody>
            <a:bodyPr wrap="square" lIns="0" tIns="0" rIns="0" bIns="0" rtlCol="0"/>
            <a:lstStyle/>
            <a:p>
              <a:endParaRPr>
                <a:solidFill>
                  <a:prstClr val="black"/>
                </a:solidFill>
                <a:latin typeface="Calibri"/>
              </a:endParaRPr>
            </a:p>
          </p:txBody>
        </p:sp>
        <p:sp>
          <p:nvSpPr>
            <p:cNvPr id="140" name="object 140"/>
            <p:cNvSpPr/>
            <p:nvPr/>
          </p:nvSpPr>
          <p:spPr>
            <a:xfrm>
              <a:off x="4917073" y="8342941"/>
              <a:ext cx="229235" cy="30480"/>
            </a:xfrm>
            <a:custGeom>
              <a:avLst/>
              <a:gdLst/>
              <a:ahLst/>
              <a:cxnLst/>
              <a:rect l="l" t="t" r="r" b="b"/>
              <a:pathLst>
                <a:path w="229235" h="30479">
                  <a:moveTo>
                    <a:pt x="228874" y="0"/>
                  </a:moveTo>
                  <a:lnTo>
                    <a:pt x="0" y="0"/>
                  </a:lnTo>
                  <a:lnTo>
                    <a:pt x="0" y="29936"/>
                  </a:lnTo>
                  <a:lnTo>
                    <a:pt x="228874" y="29936"/>
                  </a:lnTo>
                  <a:lnTo>
                    <a:pt x="228874" y="0"/>
                  </a:lnTo>
                  <a:close/>
                </a:path>
              </a:pathLst>
            </a:custGeom>
            <a:solidFill>
              <a:srgbClr val="9A34FF"/>
            </a:solidFill>
          </p:spPr>
          <p:txBody>
            <a:bodyPr wrap="square" lIns="0" tIns="0" rIns="0" bIns="0" rtlCol="0"/>
            <a:lstStyle/>
            <a:p>
              <a:endParaRPr>
                <a:solidFill>
                  <a:prstClr val="black"/>
                </a:solidFill>
                <a:latin typeface="Calibri"/>
              </a:endParaRPr>
            </a:p>
          </p:txBody>
        </p:sp>
        <p:sp>
          <p:nvSpPr>
            <p:cNvPr id="141" name="object 141"/>
            <p:cNvSpPr/>
            <p:nvPr/>
          </p:nvSpPr>
          <p:spPr>
            <a:xfrm>
              <a:off x="4917073" y="8312124"/>
              <a:ext cx="229235" cy="31115"/>
            </a:xfrm>
            <a:custGeom>
              <a:avLst/>
              <a:gdLst/>
              <a:ahLst/>
              <a:cxnLst/>
              <a:rect l="l" t="t" r="r" b="b"/>
              <a:pathLst>
                <a:path w="229235" h="31115">
                  <a:moveTo>
                    <a:pt x="228874" y="0"/>
                  </a:moveTo>
                  <a:lnTo>
                    <a:pt x="0" y="0"/>
                  </a:lnTo>
                  <a:lnTo>
                    <a:pt x="0" y="30816"/>
                  </a:lnTo>
                  <a:lnTo>
                    <a:pt x="228874" y="30816"/>
                  </a:lnTo>
                  <a:lnTo>
                    <a:pt x="228874" y="0"/>
                  </a:lnTo>
                  <a:close/>
                </a:path>
              </a:pathLst>
            </a:custGeom>
            <a:solidFill>
              <a:srgbClr val="962EFF"/>
            </a:solidFill>
          </p:spPr>
          <p:txBody>
            <a:bodyPr wrap="square" lIns="0" tIns="0" rIns="0" bIns="0" rtlCol="0"/>
            <a:lstStyle/>
            <a:p>
              <a:endParaRPr>
                <a:solidFill>
                  <a:prstClr val="black"/>
                </a:solidFill>
                <a:latin typeface="Calibri"/>
              </a:endParaRPr>
            </a:p>
          </p:txBody>
        </p:sp>
        <p:sp>
          <p:nvSpPr>
            <p:cNvPr id="142" name="object 142"/>
            <p:cNvSpPr/>
            <p:nvPr/>
          </p:nvSpPr>
          <p:spPr>
            <a:xfrm>
              <a:off x="4917073" y="8281278"/>
              <a:ext cx="229235" cy="31115"/>
            </a:xfrm>
            <a:custGeom>
              <a:avLst/>
              <a:gdLst/>
              <a:ahLst/>
              <a:cxnLst/>
              <a:rect l="l" t="t" r="r" b="b"/>
              <a:pathLst>
                <a:path w="229235" h="31115">
                  <a:moveTo>
                    <a:pt x="228874" y="0"/>
                  </a:moveTo>
                  <a:lnTo>
                    <a:pt x="0" y="0"/>
                  </a:lnTo>
                  <a:lnTo>
                    <a:pt x="0" y="30846"/>
                  </a:lnTo>
                  <a:lnTo>
                    <a:pt x="228874" y="30846"/>
                  </a:lnTo>
                  <a:lnTo>
                    <a:pt x="228874" y="0"/>
                  </a:lnTo>
                  <a:close/>
                </a:path>
              </a:pathLst>
            </a:custGeom>
            <a:solidFill>
              <a:srgbClr val="942AFF"/>
            </a:solidFill>
          </p:spPr>
          <p:txBody>
            <a:bodyPr wrap="square" lIns="0" tIns="0" rIns="0" bIns="0" rtlCol="0"/>
            <a:lstStyle/>
            <a:p>
              <a:endParaRPr>
                <a:solidFill>
                  <a:prstClr val="black"/>
                </a:solidFill>
                <a:latin typeface="Calibri"/>
              </a:endParaRPr>
            </a:p>
          </p:txBody>
        </p:sp>
        <p:sp>
          <p:nvSpPr>
            <p:cNvPr id="143" name="object 143"/>
            <p:cNvSpPr/>
            <p:nvPr/>
          </p:nvSpPr>
          <p:spPr>
            <a:xfrm>
              <a:off x="4917073" y="8251347"/>
              <a:ext cx="229235" cy="30480"/>
            </a:xfrm>
            <a:custGeom>
              <a:avLst/>
              <a:gdLst/>
              <a:ahLst/>
              <a:cxnLst/>
              <a:rect l="l" t="t" r="r" b="b"/>
              <a:pathLst>
                <a:path w="229235" h="30479">
                  <a:moveTo>
                    <a:pt x="228874" y="0"/>
                  </a:moveTo>
                  <a:lnTo>
                    <a:pt x="0" y="0"/>
                  </a:lnTo>
                  <a:lnTo>
                    <a:pt x="0" y="29936"/>
                  </a:lnTo>
                  <a:lnTo>
                    <a:pt x="228874" y="29936"/>
                  </a:lnTo>
                  <a:lnTo>
                    <a:pt x="228874" y="0"/>
                  </a:lnTo>
                  <a:close/>
                </a:path>
              </a:pathLst>
            </a:custGeom>
            <a:solidFill>
              <a:srgbClr val="9223FF"/>
            </a:solidFill>
          </p:spPr>
          <p:txBody>
            <a:bodyPr wrap="square" lIns="0" tIns="0" rIns="0" bIns="0" rtlCol="0"/>
            <a:lstStyle/>
            <a:p>
              <a:endParaRPr>
                <a:solidFill>
                  <a:prstClr val="black"/>
                </a:solidFill>
                <a:latin typeface="Calibri"/>
              </a:endParaRPr>
            </a:p>
          </p:txBody>
        </p:sp>
        <p:sp>
          <p:nvSpPr>
            <p:cNvPr id="144" name="object 144"/>
            <p:cNvSpPr/>
            <p:nvPr/>
          </p:nvSpPr>
          <p:spPr>
            <a:xfrm>
              <a:off x="4917073" y="8220531"/>
              <a:ext cx="229235" cy="31115"/>
            </a:xfrm>
            <a:custGeom>
              <a:avLst/>
              <a:gdLst/>
              <a:ahLst/>
              <a:cxnLst/>
              <a:rect l="l" t="t" r="r" b="b"/>
              <a:pathLst>
                <a:path w="229235" h="31115">
                  <a:moveTo>
                    <a:pt x="228874" y="0"/>
                  </a:moveTo>
                  <a:lnTo>
                    <a:pt x="0" y="0"/>
                  </a:lnTo>
                  <a:lnTo>
                    <a:pt x="0" y="30816"/>
                  </a:lnTo>
                  <a:lnTo>
                    <a:pt x="228874" y="30816"/>
                  </a:lnTo>
                  <a:lnTo>
                    <a:pt x="228874" y="0"/>
                  </a:lnTo>
                  <a:close/>
                </a:path>
              </a:pathLst>
            </a:custGeom>
            <a:solidFill>
              <a:srgbClr val="901FFF"/>
            </a:solidFill>
          </p:spPr>
          <p:txBody>
            <a:bodyPr wrap="square" lIns="0" tIns="0" rIns="0" bIns="0" rtlCol="0"/>
            <a:lstStyle/>
            <a:p>
              <a:endParaRPr>
                <a:solidFill>
                  <a:prstClr val="black"/>
                </a:solidFill>
                <a:latin typeface="Calibri"/>
              </a:endParaRPr>
            </a:p>
          </p:txBody>
        </p:sp>
        <p:sp>
          <p:nvSpPr>
            <p:cNvPr id="145" name="object 145"/>
            <p:cNvSpPr/>
            <p:nvPr/>
          </p:nvSpPr>
          <p:spPr>
            <a:xfrm>
              <a:off x="4917073" y="8190594"/>
              <a:ext cx="229235" cy="30480"/>
            </a:xfrm>
            <a:custGeom>
              <a:avLst/>
              <a:gdLst/>
              <a:ahLst/>
              <a:cxnLst/>
              <a:rect l="l" t="t" r="r" b="b"/>
              <a:pathLst>
                <a:path w="229235" h="30479">
                  <a:moveTo>
                    <a:pt x="228874" y="0"/>
                  </a:moveTo>
                  <a:lnTo>
                    <a:pt x="0" y="0"/>
                  </a:lnTo>
                  <a:lnTo>
                    <a:pt x="0" y="29936"/>
                  </a:lnTo>
                  <a:lnTo>
                    <a:pt x="228874" y="29936"/>
                  </a:lnTo>
                  <a:lnTo>
                    <a:pt x="228874" y="0"/>
                  </a:lnTo>
                  <a:close/>
                </a:path>
              </a:pathLst>
            </a:custGeom>
            <a:solidFill>
              <a:srgbClr val="8D1AFF"/>
            </a:solidFill>
          </p:spPr>
          <p:txBody>
            <a:bodyPr wrap="square" lIns="0" tIns="0" rIns="0" bIns="0" rtlCol="0"/>
            <a:lstStyle/>
            <a:p>
              <a:endParaRPr>
                <a:solidFill>
                  <a:prstClr val="black"/>
                </a:solidFill>
                <a:latin typeface="Calibri"/>
              </a:endParaRPr>
            </a:p>
          </p:txBody>
        </p:sp>
        <p:sp>
          <p:nvSpPr>
            <p:cNvPr id="146" name="object 146"/>
            <p:cNvSpPr/>
            <p:nvPr/>
          </p:nvSpPr>
          <p:spPr>
            <a:xfrm>
              <a:off x="4917073" y="8159777"/>
              <a:ext cx="229235" cy="31115"/>
            </a:xfrm>
            <a:custGeom>
              <a:avLst/>
              <a:gdLst/>
              <a:ahLst/>
              <a:cxnLst/>
              <a:rect l="l" t="t" r="r" b="b"/>
              <a:pathLst>
                <a:path w="229235" h="31115">
                  <a:moveTo>
                    <a:pt x="228874" y="0"/>
                  </a:moveTo>
                  <a:lnTo>
                    <a:pt x="0" y="0"/>
                  </a:lnTo>
                  <a:lnTo>
                    <a:pt x="0" y="30816"/>
                  </a:lnTo>
                  <a:lnTo>
                    <a:pt x="228874" y="30816"/>
                  </a:lnTo>
                  <a:lnTo>
                    <a:pt x="228874" y="0"/>
                  </a:lnTo>
                  <a:close/>
                </a:path>
              </a:pathLst>
            </a:custGeom>
            <a:solidFill>
              <a:srgbClr val="8915FF"/>
            </a:solidFill>
          </p:spPr>
          <p:txBody>
            <a:bodyPr wrap="square" lIns="0" tIns="0" rIns="0" bIns="0" rtlCol="0"/>
            <a:lstStyle/>
            <a:p>
              <a:endParaRPr>
                <a:solidFill>
                  <a:prstClr val="black"/>
                </a:solidFill>
                <a:latin typeface="Calibri"/>
              </a:endParaRPr>
            </a:p>
          </p:txBody>
        </p:sp>
        <p:sp>
          <p:nvSpPr>
            <p:cNvPr id="147" name="object 147"/>
            <p:cNvSpPr/>
            <p:nvPr/>
          </p:nvSpPr>
          <p:spPr>
            <a:xfrm>
              <a:off x="4917073" y="8129811"/>
              <a:ext cx="229235" cy="30480"/>
            </a:xfrm>
            <a:custGeom>
              <a:avLst/>
              <a:gdLst/>
              <a:ahLst/>
              <a:cxnLst/>
              <a:rect l="l" t="t" r="r" b="b"/>
              <a:pathLst>
                <a:path w="229235" h="30479">
                  <a:moveTo>
                    <a:pt x="228874" y="0"/>
                  </a:moveTo>
                  <a:lnTo>
                    <a:pt x="0" y="0"/>
                  </a:lnTo>
                  <a:lnTo>
                    <a:pt x="0" y="29965"/>
                  </a:lnTo>
                  <a:lnTo>
                    <a:pt x="228874" y="29965"/>
                  </a:lnTo>
                  <a:lnTo>
                    <a:pt x="228874" y="0"/>
                  </a:lnTo>
                  <a:close/>
                </a:path>
              </a:pathLst>
            </a:custGeom>
            <a:solidFill>
              <a:srgbClr val="870FFF"/>
            </a:solidFill>
          </p:spPr>
          <p:txBody>
            <a:bodyPr wrap="square" lIns="0" tIns="0" rIns="0" bIns="0" rtlCol="0"/>
            <a:lstStyle/>
            <a:p>
              <a:endParaRPr>
                <a:solidFill>
                  <a:prstClr val="black"/>
                </a:solidFill>
                <a:latin typeface="Calibri"/>
              </a:endParaRPr>
            </a:p>
          </p:txBody>
        </p:sp>
        <p:sp>
          <p:nvSpPr>
            <p:cNvPr id="148" name="object 148"/>
            <p:cNvSpPr/>
            <p:nvPr/>
          </p:nvSpPr>
          <p:spPr>
            <a:xfrm>
              <a:off x="4917073" y="8098989"/>
              <a:ext cx="229235" cy="31115"/>
            </a:xfrm>
            <a:custGeom>
              <a:avLst/>
              <a:gdLst/>
              <a:ahLst/>
              <a:cxnLst/>
              <a:rect l="l" t="t" r="r" b="b"/>
              <a:pathLst>
                <a:path w="229235" h="31115">
                  <a:moveTo>
                    <a:pt x="228874" y="0"/>
                  </a:moveTo>
                  <a:lnTo>
                    <a:pt x="0" y="0"/>
                  </a:lnTo>
                  <a:lnTo>
                    <a:pt x="0" y="30816"/>
                  </a:lnTo>
                  <a:lnTo>
                    <a:pt x="228874" y="30816"/>
                  </a:lnTo>
                  <a:lnTo>
                    <a:pt x="228874" y="0"/>
                  </a:lnTo>
                  <a:close/>
                </a:path>
              </a:pathLst>
            </a:custGeom>
            <a:solidFill>
              <a:srgbClr val="8509FF"/>
            </a:solidFill>
          </p:spPr>
          <p:txBody>
            <a:bodyPr wrap="square" lIns="0" tIns="0" rIns="0" bIns="0" rtlCol="0"/>
            <a:lstStyle/>
            <a:p>
              <a:endParaRPr>
                <a:solidFill>
                  <a:prstClr val="black"/>
                </a:solidFill>
                <a:latin typeface="Calibri"/>
              </a:endParaRPr>
            </a:p>
          </p:txBody>
        </p:sp>
        <p:sp>
          <p:nvSpPr>
            <p:cNvPr id="149" name="object 149"/>
            <p:cNvSpPr/>
            <p:nvPr/>
          </p:nvSpPr>
          <p:spPr>
            <a:xfrm>
              <a:off x="4917073" y="8069052"/>
              <a:ext cx="229235" cy="30480"/>
            </a:xfrm>
            <a:custGeom>
              <a:avLst/>
              <a:gdLst/>
              <a:ahLst/>
              <a:cxnLst/>
              <a:rect l="l" t="t" r="r" b="b"/>
              <a:pathLst>
                <a:path w="229235" h="30479">
                  <a:moveTo>
                    <a:pt x="228874" y="0"/>
                  </a:moveTo>
                  <a:lnTo>
                    <a:pt x="0" y="0"/>
                  </a:lnTo>
                  <a:lnTo>
                    <a:pt x="0" y="29936"/>
                  </a:lnTo>
                  <a:lnTo>
                    <a:pt x="228874" y="29936"/>
                  </a:lnTo>
                  <a:lnTo>
                    <a:pt x="228874" y="0"/>
                  </a:lnTo>
                  <a:close/>
                </a:path>
              </a:pathLst>
            </a:custGeom>
            <a:solidFill>
              <a:srgbClr val="8304FF"/>
            </a:solidFill>
          </p:spPr>
          <p:txBody>
            <a:bodyPr wrap="square" lIns="0" tIns="0" rIns="0" bIns="0" rtlCol="0"/>
            <a:lstStyle/>
            <a:p>
              <a:endParaRPr>
                <a:solidFill>
                  <a:prstClr val="black"/>
                </a:solidFill>
                <a:latin typeface="Calibri"/>
              </a:endParaRPr>
            </a:p>
          </p:txBody>
        </p:sp>
        <p:sp>
          <p:nvSpPr>
            <p:cNvPr id="150" name="object 150"/>
            <p:cNvSpPr/>
            <p:nvPr/>
          </p:nvSpPr>
          <p:spPr>
            <a:xfrm>
              <a:off x="4917073" y="8038235"/>
              <a:ext cx="229235" cy="31115"/>
            </a:xfrm>
            <a:custGeom>
              <a:avLst/>
              <a:gdLst/>
              <a:ahLst/>
              <a:cxnLst/>
              <a:rect l="l" t="t" r="r" b="b"/>
              <a:pathLst>
                <a:path w="229235" h="31115">
                  <a:moveTo>
                    <a:pt x="228874" y="0"/>
                  </a:moveTo>
                  <a:lnTo>
                    <a:pt x="0" y="0"/>
                  </a:lnTo>
                  <a:lnTo>
                    <a:pt x="0" y="30816"/>
                  </a:lnTo>
                  <a:lnTo>
                    <a:pt x="228874" y="30816"/>
                  </a:lnTo>
                  <a:lnTo>
                    <a:pt x="228874" y="0"/>
                  </a:lnTo>
                  <a:close/>
                </a:path>
              </a:pathLst>
            </a:custGeom>
            <a:solidFill>
              <a:srgbClr val="8000FF"/>
            </a:solidFill>
          </p:spPr>
          <p:txBody>
            <a:bodyPr wrap="square" lIns="0" tIns="0" rIns="0" bIns="0" rtlCol="0"/>
            <a:lstStyle/>
            <a:p>
              <a:endParaRPr>
                <a:solidFill>
                  <a:prstClr val="black"/>
                </a:solidFill>
                <a:latin typeface="Calibri"/>
              </a:endParaRPr>
            </a:p>
          </p:txBody>
        </p:sp>
        <p:sp>
          <p:nvSpPr>
            <p:cNvPr id="151" name="object 151"/>
            <p:cNvSpPr/>
            <p:nvPr/>
          </p:nvSpPr>
          <p:spPr>
            <a:xfrm>
              <a:off x="5145185" y="8038118"/>
              <a:ext cx="60960" cy="3042285"/>
            </a:xfrm>
            <a:custGeom>
              <a:avLst/>
              <a:gdLst/>
              <a:ahLst/>
              <a:cxnLst/>
              <a:rect l="l" t="t" r="r" b="b"/>
              <a:pathLst>
                <a:path w="60960" h="3042284">
                  <a:moveTo>
                    <a:pt x="0" y="3042068"/>
                  </a:moveTo>
                  <a:lnTo>
                    <a:pt x="0" y="0"/>
                  </a:lnTo>
                </a:path>
                <a:path w="60960" h="3042284">
                  <a:moveTo>
                    <a:pt x="0" y="3042068"/>
                  </a:moveTo>
                  <a:lnTo>
                    <a:pt x="60724" y="3042068"/>
                  </a:lnTo>
                </a:path>
                <a:path w="60960" h="3042284">
                  <a:moveTo>
                    <a:pt x="0" y="2738301"/>
                  </a:moveTo>
                  <a:lnTo>
                    <a:pt x="60724" y="2738301"/>
                  </a:lnTo>
                </a:path>
                <a:path w="60960" h="3042284">
                  <a:moveTo>
                    <a:pt x="0" y="2433654"/>
                  </a:moveTo>
                  <a:lnTo>
                    <a:pt x="60724" y="2433654"/>
                  </a:lnTo>
                </a:path>
                <a:path w="60960" h="3042284">
                  <a:moveTo>
                    <a:pt x="0" y="2129887"/>
                  </a:moveTo>
                  <a:lnTo>
                    <a:pt x="60724" y="2129887"/>
                  </a:lnTo>
                </a:path>
                <a:path w="60960" h="3042284">
                  <a:moveTo>
                    <a:pt x="0" y="1825240"/>
                  </a:moveTo>
                  <a:lnTo>
                    <a:pt x="60724" y="1825240"/>
                  </a:lnTo>
                </a:path>
                <a:path w="60960" h="3042284">
                  <a:moveTo>
                    <a:pt x="0" y="1521474"/>
                  </a:moveTo>
                  <a:lnTo>
                    <a:pt x="60724" y="1521474"/>
                  </a:lnTo>
                </a:path>
                <a:path w="60960" h="3042284">
                  <a:moveTo>
                    <a:pt x="0" y="1216827"/>
                  </a:moveTo>
                  <a:lnTo>
                    <a:pt x="60724" y="1216827"/>
                  </a:lnTo>
                </a:path>
                <a:path w="60960" h="3042284">
                  <a:moveTo>
                    <a:pt x="0" y="912180"/>
                  </a:moveTo>
                  <a:lnTo>
                    <a:pt x="60724" y="912180"/>
                  </a:lnTo>
                </a:path>
                <a:path w="60960" h="3042284">
                  <a:moveTo>
                    <a:pt x="0" y="608413"/>
                  </a:moveTo>
                  <a:lnTo>
                    <a:pt x="60724" y="608413"/>
                  </a:lnTo>
                </a:path>
                <a:path w="60960" h="3042284">
                  <a:moveTo>
                    <a:pt x="0" y="304647"/>
                  </a:moveTo>
                  <a:lnTo>
                    <a:pt x="60724" y="304647"/>
                  </a:lnTo>
                </a:path>
                <a:path w="60960" h="3042284">
                  <a:moveTo>
                    <a:pt x="0" y="0"/>
                  </a:moveTo>
                  <a:lnTo>
                    <a:pt x="60724" y="0"/>
                  </a:lnTo>
                </a:path>
              </a:pathLst>
            </a:custGeom>
            <a:ln w="7042">
              <a:solidFill>
                <a:srgbClr val="000000"/>
              </a:solidFill>
            </a:ln>
          </p:spPr>
          <p:txBody>
            <a:bodyPr wrap="square" lIns="0" tIns="0" rIns="0" bIns="0" rtlCol="0"/>
            <a:lstStyle/>
            <a:p>
              <a:endParaRPr>
                <a:solidFill>
                  <a:prstClr val="black"/>
                </a:solidFill>
                <a:latin typeface="Calibri"/>
              </a:endParaRPr>
            </a:p>
          </p:txBody>
        </p:sp>
      </p:grpSp>
      <p:sp>
        <p:nvSpPr>
          <p:cNvPr id="152" name="object 152"/>
          <p:cNvSpPr txBox="1"/>
          <p:nvPr/>
        </p:nvSpPr>
        <p:spPr>
          <a:xfrm>
            <a:off x="5653746" y="11011847"/>
            <a:ext cx="103505" cy="119263"/>
          </a:xfrm>
          <a:prstGeom prst="rect">
            <a:avLst/>
          </a:prstGeom>
        </p:spPr>
        <p:txBody>
          <a:bodyPr vert="horz" wrap="square" lIns="0" tIns="11430" rIns="0" bIns="0" rtlCol="0">
            <a:spAutoFit/>
          </a:bodyPr>
          <a:lstStyle/>
          <a:p>
            <a:pPr marL="12700">
              <a:spcBef>
                <a:spcPts val="90"/>
              </a:spcBef>
            </a:pPr>
            <a:r>
              <a:rPr sz="700" b="1" spc="-10" dirty="0">
                <a:solidFill>
                  <a:prstClr val="black"/>
                </a:solidFill>
                <a:latin typeface="Arial"/>
                <a:cs typeface="Arial"/>
              </a:rPr>
              <a:t>-1</a:t>
            </a:r>
            <a:endParaRPr sz="700">
              <a:solidFill>
                <a:prstClr val="black"/>
              </a:solidFill>
              <a:latin typeface="Arial"/>
              <a:cs typeface="Arial"/>
            </a:endParaRPr>
          </a:p>
        </p:txBody>
      </p:sp>
      <p:sp>
        <p:nvSpPr>
          <p:cNvPr id="153" name="object 153"/>
          <p:cNvSpPr txBox="1"/>
          <p:nvPr/>
        </p:nvSpPr>
        <p:spPr>
          <a:xfrm>
            <a:off x="5653746" y="10708021"/>
            <a:ext cx="177165" cy="119263"/>
          </a:xfrm>
          <a:prstGeom prst="rect">
            <a:avLst/>
          </a:prstGeom>
        </p:spPr>
        <p:txBody>
          <a:bodyPr vert="horz" wrap="square" lIns="0" tIns="11430" rIns="0" bIns="0" rtlCol="0">
            <a:spAutoFit/>
          </a:bodyPr>
          <a:lstStyle/>
          <a:p>
            <a:pPr marL="12700">
              <a:spcBef>
                <a:spcPts val="90"/>
              </a:spcBef>
            </a:pPr>
            <a:r>
              <a:rPr sz="700" b="1" spc="-10" dirty="0">
                <a:solidFill>
                  <a:prstClr val="black"/>
                </a:solidFill>
                <a:latin typeface="Arial"/>
                <a:cs typeface="Arial"/>
              </a:rPr>
              <a:t>-</a:t>
            </a:r>
            <a:r>
              <a:rPr sz="700" b="1" spc="-5" dirty="0">
                <a:solidFill>
                  <a:prstClr val="black"/>
                </a:solidFill>
                <a:latin typeface="Arial"/>
                <a:cs typeface="Arial"/>
              </a:rPr>
              <a:t>0,8</a:t>
            </a:r>
            <a:endParaRPr sz="700">
              <a:solidFill>
                <a:prstClr val="black"/>
              </a:solidFill>
              <a:latin typeface="Arial"/>
              <a:cs typeface="Arial"/>
            </a:endParaRPr>
          </a:p>
        </p:txBody>
      </p:sp>
      <p:sp>
        <p:nvSpPr>
          <p:cNvPr id="154" name="object 154"/>
          <p:cNvSpPr txBox="1"/>
          <p:nvPr/>
        </p:nvSpPr>
        <p:spPr>
          <a:xfrm>
            <a:off x="5653746" y="10403316"/>
            <a:ext cx="177165" cy="119263"/>
          </a:xfrm>
          <a:prstGeom prst="rect">
            <a:avLst/>
          </a:prstGeom>
        </p:spPr>
        <p:txBody>
          <a:bodyPr vert="horz" wrap="square" lIns="0" tIns="11430" rIns="0" bIns="0" rtlCol="0">
            <a:spAutoFit/>
          </a:bodyPr>
          <a:lstStyle/>
          <a:p>
            <a:pPr marL="12700">
              <a:spcBef>
                <a:spcPts val="90"/>
              </a:spcBef>
            </a:pPr>
            <a:r>
              <a:rPr sz="700" b="1" spc="-10" dirty="0">
                <a:solidFill>
                  <a:prstClr val="black"/>
                </a:solidFill>
                <a:latin typeface="Arial"/>
                <a:cs typeface="Arial"/>
              </a:rPr>
              <a:t>-</a:t>
            </a:r>
            <a:r>
              <a:rPr sz="700" b="1" spc="-5" dirty="0">
                <a:solidFill>
                  <a:prstClr val="black"/>
                </a:solidFill>
                <a:latin typeface="Arial"/>
                <a:cs typeface="Arial"/>
              </a:rPr>
              <a:t>0,6</a:t>
            </a:r>
            <a:endParaRPr sz="700">
              <a:solidFill>
                <a:prstClr val="black"/>
              </a:solidFill>
              <a:latin typeface="Arial"/>
              <a:cs typeface="Arial"/>
            </a:endParaRPr>
          </a:p>
        </p:txBody>
      </p:sp>
      <p:sp>
        <p:nvSpPr>
          <p:cNvPr id="155" name="object 155"/>
          <p:cNvSpPr txBox="1"/>
          <p:nvPr/>
        </p:nvSpPr>
        <p:spPr>
          <a:xfrm>
            <a:off x="5653746" y="10099490"/>
            <a:ext cx="177165" cy="119263"/>
          </a:xfrm>
          <a:prstGeom prst="rect">
            <a:avLst/>
          </a:prstGeom>
        </p:spPr>
        <p:txBody>
          <a:bodyPr vert="horz" wrap="square" lIns="0" tIns="11430" rIns="0" bIns="0" rtlCol="0">
            <a:spAutoFit/>
          </a:bodyPr>
          <a:lstStyle/>
          <a:p>
            <a:pPr marL="12700">
              <a:spcBef>
                <a:spcPts val="90"/>
              </a:spcBef>
            </a:pPr>
            <a:r>
              <a:rPr sz="700" b="1" spc="-10" dirty="0">
                <a:solidFill>
                  <a:prstClr val="black"/>
                </a:solidFill>
                <a:latin typeface="Arial"/>
                <a:cs typeface="Arial"/>
              </a:rPr>
              <a:t>-</a:t>
            </a:r>
            <a:r>
              <a:rPr sz="700" b="1" spc="-5" dirty="0">
                <a:solidFill>
                  <a:prstClr val="black"/>
                </a:solidFill>
                <a:latin typeface="Arial"/>
                <a:cs typeface="Arial"/>
              </a:rPr>
              <a:t>0,4</a:t>
            </a:r>
            <a:endParaRPr sz="700">
              <a:solidFill>
                <a:prstClr val="black"/>
              </a:solidFill>
              <a:latin typeface="Arial"/>
              <a:cs typeface="Arial"/>
            </a:endParaRPr>
          </a:p>
        </p:txBody>
      </p:sp>
      <p:sp>
        <p:nvSpPr>
          <p:cNvPr id="156" name="object 156"/>
          <p:cNvSpPr txBox="1"/>
          <p:nvPr/>
        </p:nvSpPr>
        <p:spPr>
          <a:xfrm>
            <a:off x="5653746" y="9794785"/>
            <a:ext cx="177165" cy="119263"/>
          </a:xfrm>
          <a:prstGeom prst="rect">
            <a:avLst/>
          </a:prstGeom>
        </p:spPr>
        <p:txBody>
          <a:bodyPr vert="horz" wrap="square" lIns="0" tIns="11430" rIns="0" bIns="0" rtlCol="0">
            <a:spAutoFit/>
          </a:bodyPr>
          <a:lstStyle/>
          <a:p>
            <a:pPr marL="12700">
              <a:spcBef>
                <a:spcPts val="90"/>
              </a:spcBef>
            </a:pPr>
            <a:r>
              <a:rPr sz="700" b="1" spc="-10" dirty="0">
                <a:solidFill>
                  <a:prstClr val="black"/>
                </a:solidFill>
                <a:latin typeface="Arial"/>
                <a:cs typeface="Arial"/>
              </a:rPr>
              <a:t>-</a:t>
            </a:r>
            <a:r>
              <a:rPr sz="700" b="1" spc="-5" dirty="0">
                <a:solidFill>
                  <a:prstClr val="black"/>
                </a:solidFill>
                <a:latin typeface="Arial"/>
                <a:cs typeface="Arial"/>
              </a:rPr>
              <a:t>0,2</a:t>
            </a:r>
            <a:endParaRPr sz="700">
              <a:solidFill>
                <a:prstClr val="black"/>
              </a:solidFill>
              <a:latin typeface="Arial"/>
              <a:cs typeface="Arial"/>
            </a:endParaRPr>
          </a:p>
        </p:txBody>
      </p:sp>
      <p:sp>
        <p:nvSpPr>
          <p:cNvPr id="157" name="object 157"/>
          <p:cNvSpPr txBox="1"/>
          <p:nvPr/>
        </p:nvSpPr>
        <p:spPr>
          <a:xfrm>
            <a:off x="5653745" y="9490924"/>
            <a:ext cx="74930" cy="119263"/>
          </a:xfrm>
          <a:prstGeom prst="rect">
            <a:avLst/>
          </a:prstGeom>
        </p:spPr>
        <p:txBody>
          <a:bodyPr vert="horz" wrap="square" lIns="0" tIns="11430" rIns="0" bIns="0" rtlCol="0">
            <a:spAutoFit/>
          </a:bodyPr>
          <a:lstStyle/>
          <a:p>
            <a:pPr marL="12700">
              <a:spcBef>
                <a:spcPts val="90"/>
              </a:spcBef>
            </a:pPr>
            <a:r>
              <a:rPr sz="700" b="1" spc="-5" dirty="0">
                <a:solidFill>
                  <a:prstClr val="black"/>
                </a:solidFill>
                <a:latin typeface="Arial"/>
                <a:cs typeface="Arial"/>
              </a:rPr>
              <a:t>0</a:t>
            </a:r>
            <a:endParaRPr sz="700">
              <a:solidFill>
                <a:prstClr val="black"/>
              </a:solidFill>
              <a:latin typeface="Arial"/>
              <a:cs typeface="Arial"/>
            </a:endParaRPr>
          </a:p>
        </p:txBody>
      </p:sp>
      <p:sp>
        <p:nvSpPr>
          <p:cNvPr id="158" name="object 158"/>
          <p:cNvSpPr txBox="1"/>
          <p:nvPr/>
        </p:nvSpPr>
        <p:spPr>
          <a:xfrm>
            <a:off x="5653745" y="9186219"/>
            <a:ext cx="148590" cy="119263"/>
          </a:xfrm>
          <a:prstGeom prst="rect">
            <a:avLst/>
          </a:prstGeom>
        </p:spPr>
        <p:txBody>
          <a:bodyPr vert="horz" wrap="square" lIns="0" tIns="11430" rIns="0" bIns="0" rtlCol="0">
            <a:spAutoFit/>
          </a:bodyPr>
          <a:lstStyle/>
          <a:p>
            <a:pPr marL="12700">
              <a:spcBef>
                <a:spcPts val="90"/>
              </a:spcBef>
            </a:pPr>
            <a:r>
              <a:rPr sz="700" b="1" spc="-5" dirty="0">
                <a:solidFill>
                  <a:prstClr val="black"/>
                </a:solidFill>
                <a:latin typeface="Arial"/>
                <a:cs typeface="Arial"/>
              </a:rPr>
              <a:t>0,2</a:t>
            </a:r>
            <a:endParaRPr sz="700">
              <a:solidFill>
                <a:prstClr val="black"/>
              </a:solidFill>
              <a:latin typeface="Arial"/>
              <a:cs typeface="Arial"/>
            </a:endParaRPr>
          </a:p>
        </p:txBody>
      </p:sp>
      <p:sp>
        <p:nvSpPr>
          <p:cNvPr id="159" name="object 159"/>
          <p:cNvSpPr txBox="1"/>
          <p:nvPr/>
        </p:nvSpPr>
        <p:spPr>
          <a:xfrm>
            <a:off x="5653745" y="8881513"/>
            <a:ext cx="148590" cy="119263"/>
          </a:xfrm>
          <a:prstGeom prst="rect">
            <a:avLst/>
          </a:prstGeom>
        </p:spPr>
        <p:txBody>
          <a:bodyPr vert="horz" wrap="square" lIns="0" tIns="11430" rIns="0" bIns="0" rtlCol="0">
            <a:spAutoFit/>
          </a:bodyPr>
          <a:lstStyle/>
          <a:p>
            <a:pPr marL="12700">
              <a:spcBef>
                <a:spcPts val="90"/>
              </a:spcBef>
            </a:pPr>
            <a:r>
              <a:rPr sz="700" b="1" spc="-5" dirty="0">
                <a:solidFill>
                  <a:prstClr val="black"/>
                </a:solidFill>
                <a:latin typeface="Arial"/>
                <a:cs typeface="Arial"/>
              </a:rPr>
              <a:t>0,4</a:t>
            </a:r>
            <a:endParaRPr sz="700">
              <a:solidFill>
                <a:prstClr val="black"/>
              </a:solidFill>
              <a:latin typeface="Arial"/>
              <a:cs typeface="Arial"/>
            </a:endParaRPr>
          </a:p>
        </p:txBody>
      </p:sp>
      <p:sp>
        <p:nvSpPr>
          <p:cNvPr id="160" name="object 160"/>
          <p:cNvSpPr txBox="1"/>
          <p:nvPr/>
        </p:nvSpPr>
        <p:spPr>
          <a:xfrm>
            <a:off x="5653745" y="8577688"/>
            <a:ext cx="148590" cy="119263"/>
          </a:xfrm>
          <a:prstGeom prst="rect">
            <a:avLst/>
          </a:prstGeom>
        </p:spPr>
        <p:txBody>
          <a:bodyPr vert="horz" wrap="square" lIns="0" tIns="11430" rIns="0" bIns="0" rtlCol="0">
            <a:spAutoFit/>
          </a:bodyPr>
          <a:lstStyle/>
          <a:p>
            <a:pPr marL="12700">
              <a:spcBef>
                <a:spcPts val="90"/>
              </a:spcBef>
            </a:pPr>
            <a:r>
              <a:rPr sz="700" b="1" spc="-5" dirty="0">
                <a:solidFill>
                  <a:prstClr val="black"/>
                </a:solidFill>
                <a:latin typeface="Arial"/>
                <a:cs typeface="Arial"/>
              </a:rPr>
              <a:t>0,6</a:t>
            </a:r>
            <a:endParaRPr sz="700">
              <a:solidFill>
                <a:prstClr val="black"/>
              </a:solidFill>
              <a:latin typeface="Arial"/>
              <a:cs typeface="Arial"/>
            </a:endParaRPr>
          </a:p>
        </p:txBody>
      </p:sp>
      <p:sp>
        <p:nvSpPr>
          <p:cNvPr id="161" name="object 161"/>
          <p:cNvSpPr txBox="1"/>
          <p:nvPr/>
        </p:nvSpPr>
        <p:spPr>
          <a:xfrm>
            <a:off x="5653745" y="8273862"/>
            <a:ext cx="148590" cy="119263"/>
          </a:xfrm>
          <a:prstGeom prst="rect">
            <a:avLst/>
          </a:prstGeom>
        </p:spPr>
        <p:txBody>
          <a:bodyPr vert="horz" wrap="square" lIns="0" tIns="11430" rIns="0" bIns="0" rtlCol="0">
            <a:spAutoFit/>
          </a:bodyPr>
          <a:lstStyle/>
          <a:p>
            <a:pPr marL="12700">
              <a:spcBef>
                <a:spcPts val="90"/>
              </a:spcBef>
            </a:pPr>
            <a:r>
              <a:rPr sz="700" b="1" spc="-5" dirty="0">
                <a:solidFill>
                  <a:prstClr val="black"/>
                </a:solidFill>
                <a:latin typeface="Arial"/>
                <a:cs typeface="Arial"/>
              </a:rPr>
              <a:t>0,8</a:t>
            </a:r>
            <a:endParaRPr sz="700">
              <a:solidFill>
                <a:prstClr val="black"/>
              </a:solidFill>
              <a:latin typeface="Arial"/>
              <a:cs typeface="Arial"/>
            </a:endParaRPr>
          </a:p>
        </p:txBody>
      </p:sp>
      <p:sp>
        <p:nvSpPr>
          <p:cNvPr id="162" name="object 162"/>
          <p:cNvSpPr txBox="1"/>
          <p:nvPr/>
        </p:nvSpPr>
        <p:spPr>
          <a:xfrm>
            <a:off x="5653745" y="7969157"/>
            <a:ext cx="74930" cy="119263"/>
          </a:xfrm>
          <a:prstGeom prst="rect">
            <a:avLst/>
          </a:prstGeom>
        </p:spPr>
        <p:txBody>
          <a:bodyPr vert="horz" wrap="square" lIns="0" tIns="11430" rIns="0" bIns="0" rtlCol="0">
            <a:spAutoFit/>
          </a:bodyPr>
          <a:lstStyle/>
          <a:p>
            <a:pPr marL="12700">
              <a:spcBef>
                <a:spcPts val="90"/>
              </a:spcBef>
            </a:pPr>
            <a:r>
              <a:rPr sz="700" b="1" spc="-5" dirty="0">
                <a:solidFill>
                  <a:prstClr val="black"/>
                </a:solidFill>
                <a:latin typeface="Arial"/>
                <a:cs typeface="Arial"/>
              </a:rPr>
              <a:t>1</a:t>
            </a:r>
            <a:endParaRPr sz="700">
              <a:solidFill>
                <a:prstClr val="black"/>
              </a:solidFill>
              <a:latin typeface="Arial"/>
              <a:cs typeface="Arial"/>
            </a:endParaRPr>
          </a:p>
        </p:txBody>
      </p:sp>
      <p:grpSp>
        <p:nvGrpSpPr>
          <p:cNvPr id="163" name="object 163"/>
          <p:cNvGrpSpPr/>
          <p:nvPr/>
        </p:nvGrpSpPr>
        <p:grpSpPr>
          <a:xfrm>
            <a:off x="1381564" y="3994908"/>
            <a:ext cx="4194175" cy="7157720"/>
            <a:chOff x="956113" y="3994908"/>
            <a:chExt cx="4194175" cy="7157720"/>
          </a:xfrm>
        </p:grpSpPr>
        <p:sp>
          <p:nvSpPr>
            <p:cNvPr id="164" name="object 164"/>
            <p:cNvSpPr/>
            <p:nvPr/>
          </p:nvSpPr>
          <p:spPr>
            <a:xfrm>
              <a:off x="974210" y="9777896"/>
              <a:ext cx="765810" cy="1356995"/>
            </a:xfrm>
            <a:custGeom>
              <a:avLst/>
              <a:gdLst/>
              <a:ahLst/>
              <a:cxnLst/>
              <a:rect l="l" t="t" r="r" b="b"/>
              <a:pathLst>
                <a:path w="765810" h="1356995">
                  <a:moveTo>
                    <a:pt x="0" y="678225"/>
                  </a:moveTo>
                  <a:lnTo>
                    <a:pt x="1563" y="616497"/>
                  </a:lnTo>
                  <a:lnTo>
                    <a:pt x="6164" y="556320"/>
                  </a:lnTo>
                  <a:lnTo>
                    <a:pt x="13668" y="497936"/>
                  </a:lnTo>
                  <a:lnTo>
                    <a:pt x="23938" y="441581"/>
                  </a:lnTo>
                  <a:lnTo>
                    <a:pt x="36841" y="387498"/>
                  </a:lnTo>
                  <a:lnTo>
                    <a:pt x="52240" y="335924"/>
                  </a:lnTo>
                  <a:lnTo>
                    <a:pt x="70001" y="287100"/>
                  </a:lnTo>
                  <a:lnTo>
                    <a:pt x="89989" y="241265"/>
                  </a:lnTo>
                  <a:lnTo>
                    <a:pt x="112068" y="198658"/>
                  </a:lnTo>
                  <a:lnTo>
                    <a:pt x="136103" y="159519"/>
                  </a:lnTo>
                  <a:lnTo>
                    <a:pt x="161960" y="124088"/>
                  </a:lnTo>
                  <a:lnTo>
                    <a:pt x="189502" y="92603"/>
                  </a:lnTo>
                  <a:lnTo>
                    <a:pt x="218596" y="65306"/>
                  </a:lnTo>
                  <a:lnTo>
                    <a:pt x="249105" y="42434"/>
                  </a:lnTo>
                  <a:lnTo>
                    <a:pt x="313830" y="10928"/>
                  </a:lnTo>
                  <a:lnTo>
                    <a:pt x="382597" y="0"/>
                  </a:lnTo>
                  <a:lnTo>
                    <a:pt x="417418" y="2771"/>
                  </a:lnTo>
                  <a:lnTo>
                    <a:pt x="484300" y="24228"/>
                  </a:lnTo>
                  <a:lnTo>
                    <a:pt x="546599" y="65306"/>
                  </a:lnTo>
                  <a:lnTo>
                    <a:pt x="575692" y="92603"/>
                  </a:lnTo>
                  <a:lnTo>
                    <a:pt x="603235" y="124088"/>
                  </a:lnTo>
                  <a:lnTo>
                    <a:pt x="629091" y="159519"/>
                  </a:lnTo>
                  <a:lnTo>
                    <a:pt x="653127" y="198658"/>
                  </a:lnTo>
                  <a:lnTo>
                    <a:pt x="675206" y="241265"/>
                  </a:lnTo>
                  <a:lnTo>
                    <a:pt x="695194" y="287100"/>
                  </a:lnTo>
                  <a:lnTo>
                    <a:pt x="712955" y="335924"/>
                  </a:lnTo>
                  <a:lnTo>
                    <a:pt x="728354" y="387498"/>
                  </a:lnTo>
                  <a:lnTo>
                    <a:pt x="741256" y="441581"/>
                  </a:lnTo>
                  <a:lnTo>
                    <a:pt x="751527" y="497936"/>
                  </a:lnTo>
                  <a:lnTo>
                    <a:pt x="759030" y="556320"/>
                  </a:lnTo>
                  <a:lnTo>
                    <a:pt x="763631" y="616497"/>
                  </a:lnTo>
                  <a:lnTo>
                    <a:pt x="765195" y="678225"/>
                  </a:lnTo>
                  <a:lnTo>
                    <a:pt x="763631" y="739953"/>
                  </a:lnTo>
                  <a:lnTo>
                    <a:pt x="759030" y="800129"/>
                  </a:lnTo>
                  <a:lnTo>
                    <a:pt x="751527" y="858514"/>
                  </a:lnTo>
                  <a:lnTo>
                    <a:pt x="741256" y="914868"/>
                  </a:lnTo>
                  <a:lnTo>
                    <a:pt x="728354" y="968952"/>
                  </a:lnTo>
                  <a:lnTo>
                    <a:pt x="712955" y="1020525"/>
                  </a:lnTo>
                  <a:lnTo>
                    <a:pt x="695194" y="1069350"/>
                  </a:lnTo>
                  <a:lnTo>
                    <a:pt x="675206" y="1115185"/>
                  </a:lnTo>
                  <a:lnTo>
                    <a:pt x="653127" y="1157792"/>
                  </a:lnTo>
                  <a:lnTo>
                    <a:pt x="629091" y="1196931"/>
                  </a:lnTo>
                  <a:lnTo>
                    <a:pt x="603235" y="1232362"/>
                  </a:lnTo>
                  <a:lnTo>
                    <a:pt x="575692" y="1263846"/>
                  </a:lnTo>
                  <a:lnTo>
                    <a:pt x="546599" y="1291144"/>
                  </a:lnTo>
                  <a:lnTo>
                    <a:pt x="516090" y="1314015"/>
                  </a:lnTo>
                  <a:lnTo>
                    <a:pt x="451364" y="1345522"/>
                  </a:lnTo>
                  <a:lnTo>
                    <a:pt x="382597" y="1356450"/>
                  </a:lnTo>
                  <a:lnTo>
                    <a:pt x="347776" y="1353678"/>
                  </a:lnTo>
                  <a:lnTo>
                    <a:pt x="280895" y="1332221"/>
                  </a:lnTo>
                  <a:lnTo>
                    <a:pt x="218596" y="1291144"/>
                  </a:lnTo>
                  <a:lnTo>
                    <a:pt x="189502" y="1263846"/>
                  </a:lnTo>
                  <a:lnTo>
                    <a:pt x="161960" y="1232362"/>
                  </a:lnTo>
                  <a:lnTo>
                    <a:pt x="136103" y="1196931"/>
                  </a:lnTo>
                  <a:lnTo>
                    <a:pt x="112068" y="1157792"/>
                  </a:lnTo>
                  <a:lnTo>
                    <a:pt x="89989" y="1115185"/>
                  </a:lnTo>
                  <a:lnTo>
                    <a:pt x="70001" y="1069350"/>
                  </a:lnTo>
                  <a:lnTo>
                    <a:pt x="52240" y="1020525"/>
                  </a:lnTo>
                  <a:lnTo>
                    <a:pt x="36841" y="968952"/>
                  </a:lnTo>
                  <a:lnTo>
                    <a:pt x="23938" y="914868"/>
                  </a:lnTo>
                  <a:lnTo>
                    <a:pt x="13668" y="858514"/>
                  </a:lnTo>
                  <a:lnTo>
                    <a:pt x="6164" y="800129"/>
                  </a:lnTo>
                  <a:lnTo>
                    <a:pt x="1563" y="739953"/>
                  </a:lnTo>
                  <a:lnTo>
                    <a:pt x="0" y="678225"/>
                  </a:lnTo>
                  <a:close/>
                </a:path>
              </a:pathLst>
            </a:custGeom>
            <a:ln w="35790">
              <a:solidFill>
                <a:srgbClr val="8000FF"/>
              </a:solidFill>
            </a:ln>
          </p:spPr>
          <p:txBody>
            <a:bodyPr wrap="square" lIns="0" tIns="0" rIns="0" bIns="0" rtlCol="0"/>
            <a:lstStyle/>
            <a:p>
              <a:endParaRPr>
                <a:solidFill>
                  <a:prstClr val="black"/>
                </a:solidFill>
                <a:latin typeface="Calibri"/>
              </a:endParaRPr>
            </a:p>
          </p:txBody>
        </p:sp>
        <p:sp>
          <p:nvSpPr>
            <p:cNvPr id="165" name="object 165"/>
            <p:cNvSpPr/>
            <p:nvPr/>
          </p:nvSpPr>
          <p:spPr>
            <a:xfrm>
              <a:off x="4917073" y="8038236"/>
              <a:ext cx="229235" cy="3042920"/>
            </a:xfrm>
            <a:custGeom>
              <a:avLst/>
              <a:gdLst/>
              <a:ahLst/>
              <a:cxnLst/>
              <a:rect l="l" t="t" r="r" b="b"/>
              <a:pathLst>
                <a:path w="229235" h="3042920">
                  <a:moveTo>
                    <a:pt x="0" y="0"/>
                  </a:moveTo>
                  <a:lnTo>
                    <a:pt x="228874" y="0"/>
                  </a:lnTo>
                  <a:lnTo>
                    <a:pt x="228875" y="3042690"/>
                  </a:lnTo>
                  <a:lnTo>
                    <a:pt x="0" y="3042690"/>
                  </a:lnTo>
                  <a:lnTo>
                    <a:pt x="0" y="0"/>
                  </a:lnTo>
                </a:path>
              </a:pathLst>
            </a:custGeom>
            <a:ln w="7040">
              <a:solidFill>
                <a:srgbClr val="000000"/>
              </a:solidFill>
            </a:ln>
          </p:spPr>
          <p:txBody>
            <a:bodyPr wrap="square" lIns="0" tIns="0" rIns="0" bIns="0" rtlCol="0"/>
            <a:lstStyle/>
            <a:p>
              <a:endParaRPr>
                <a:solidFill>
                  <a:prstClr val="black"/>
                </a:solidFill>
                <a:latin typeface="Calibri"/>
              </a:endParaRPr>
            </a:p>
          </p:txBody>
        </p:sp>
        <p:sp>
          <p:nvSpPr>
            <p:cNvPr id="166" name="object 166"/>
            <p:cNvSpPr/>
            <p:nvPr/>
          </p:nvSpPr>
          <p:spPr>
            <a:xfrm>
              <a:off x="3711449" y="3994908"/>
              <a:ext cx="655677" cy="3594056"/>
            </a:xfrm>
            <a:prstGeom prst="rect">
              <a:avLst/>
            </a:prstGeom>
            <a:blipFill>
              <a:blip r:embed="rId9" cstate="print"/>
              <a:stretch>
                <a:fillRect/>
              </a:stretch>
            </a:blipFill>
          </p:spPr>
          <p:txBody>
            <a:bodyPr wrap="square" lIns="0" tIns="0" rIns="0" bIns="0" rtlCol="0"/>
            <a:lstStyle/>
            <a:p>
              <a:endParaRPr>
                <a:solidFill>
                  <a:prstClr val="black"/>
                </a:solidFill>
                <a:latin typeface="Calibri"/>
              </a:endParaRPr>
            </a:p>
          </p:txBody>
        </p:sp>
      </p:grpSp>
      <p:sp>
        <p:nvSpPr>
          <p:cNvPr id="167" name="object 167"/>
          <p:cNvSpPr txBox="1"/>
          <p:nvPr/>
        </p:nvSpPr>
        <p:spPr>
          <a:xfrm>
            <a:off x="734311" y="11697883"/>
            <a:ext cx="1572260" cy="137217"/>
          </a:xfrm>
          <a:prstGeom prst="rect">
            <a:avLst/>
          </a:prstGeom>
        </p:spPr>
        <p:txBody>
          <a:bodyPr vert="horz" wrap="square" lIns="0" tIns="13970" rIns="0" bIns="0" rtlCol="0">
            <a:spAutoFit/>
          </a:bodyPr>
          <a:lstStyle/>
          <a:p>
            <a:pPr marL="12700">
              <a:spcBef>
                <a:spcPts val="110"/>
              </a:spcBef>
            </a:pPr>
            <a:r>
              <a:rPr sz="800" b="1" dirty="0">
                <a:solidFill>
                  <a:prstClr val="black"/>
                </a:solidFill>
                <a:latin typeface="Arial"/>
                <a:cs typeface="Arial"/>
              </a:rPr>
              <a:t>siginficant level of 0.01,</a:t>
            </a:r>
            <a:r>
              <a:rPr sz="800" b="1" spc="40" dirty="0">
                <a:solidFill>
                  <a:prstClr val="black"/>
                </a:solidFill>
                <a:latin typeface="Arial"/>
                <a:cs typeface="Arial"/>
              </a:rPr>
              <a:t> </a:t>
            </a:r>
            <a:r>
              <a:rPr sz="800" b="1" dirty="0">
                <a:solidFill>
                  <a:prstClr val="black"/>
                </a:solidFill>
                <a:latin typeface="Arial"/>
                <a:cs typeface="Arial"/>
              </a:rPr>
              <a:t>2-tailed</a:t>
            </a:r>
            <a:endParaRPr sz="800">
              <a:solidFill>
                <a:prstClr val="black"/>
              </a:solidFill>
              <a:latin typeface="Arial"/>
              <a:cs typeface="Arial"/>
            </a:endParaRPr>
          </a:p>
        </p:txBody>
      </p:sp>
      <p:sp>
        <p:nvSpPr>
          <p:cNvPr id="168" name="object 168"/>
          <p:cNvSpPr/>
          <p:nvPr/>
        </p:nvSpPr>
        <p:spPr>
          <a:xfrm>
            <a:off x="7768177" y="4543931"/>
            <a:ext cx="2412978" cy="1838187"/>
          </a:xfrm>
          <a:prstGeom prst="rect">
            <a:avLst/>
          </a:prstGeom>
          <a:blipFill>
            <a:blip r:embed="rId10" cstate="print"/>
            <a:stretch>
              <a:fillRect/>
            </a:stretch>
          </a:blipFill>
        </p:spPr>
        <p:txBody>
          <a:bodyPr wrap="square" lIns="0" tIns="0" rIns="0" bIns="0" rtlCol="0"/>
          <a:lstStyle/>
          <a:p>
            <a:endParaRPr>
              <a:solidFill>
                <a:prstClr val="black"/>
              </a:solidFill>
              <a:latin typeface="Calibri"/>
            </a:endParaRPr>
          </a:p>
        </p:txBody>
      </p:sp>
      <p:sp>
        <p:nvSpPr>
          <p:cNvPr id="169" name="object 169"/>
          <p:cNvSpPr/>
          <p:nvPr/>
        </p:nvSpPr>
        <p:spPr>
          <a:xfrm>
            <a:off x="4944505" y="4174337"/>
            <a:ext cx="1088390" cy="358775"/>
          </a:xfrm>
          <a:custGeom>
            <a:avLst/>
            <a:gdLst/>
            <a:ahLst/>
            <a:cxnLst/>
            <a:rect l="l" t="t" r="r" b="b"/>
            <a:pathLst>
              <a:path w="1088389" h="358775">
                <a:moveTo>
                  <a:pt x="108623" y="9424"/>
                </a:moveTo>
                <a:lnTo>
                  <a:pt x="64064" y="18660"/>
                </a:lnTo>
                <a:lnTo>
                  <a:pt x="29295" y="45871"/>
                </a:lnTo>
                <a:lnTo>
                  <a:pt x="7423" y="89503"/>
                </a:lnTo>
                <a:lnTo>
                  <a:pt x="0" y="147097"/>
                </a:lnTo>
                <a:lnTo>
                  <a:pt x="459" y="163921"/>
                </a:lnTo>
                <a:lnTo>
                  <a:pt x="7396" y="206986"/>
                </a:lnTo>
                <a:lnTo>
                  <a:pt x="28691" y="248503"/>
                </a:lnTo>
                <a:lnTo>
                  <a:pt x="61917" y="272721"/>
                </a:lnTo>
                <a:lnTo>
                  <a:pt x="104686" y="280416"/>
                </a:lnTo>
                <a:lnTo>
                  <a:pt x="120813" y="279442"/>
                </a:lnTo>
                <a:lnTo>
                  <a:pt x="135906" y="276516"/>
                </a:lnTo>
                <a:lnTo>
                  <a:pt x="149958" y="271634"/>
                </a:lnTo>
                <a:lnTo>
                  <a:pt x="162964" y="264788"/>
                </a:lnTo>
                <a:lnTo>
                  <a:pt x="174514" y="256138"/>
                </a:lnTo>
                <a:lnTo>
                  <a:pt x="108802" y="256138"/>
                </a:lnTo>
                <a:lnTo>
                  <a:pt x="94653" y="254349"/>
                </a:lnTo>
                <a:lnTo>
                  <a:pt x="62752" y="227506"/>
                </a:lnTo>
                <a:lnTo>
                  <a:pt x="47711" y="168578"/>
                </a:lnTo>
                <a:lnTo>
                  <a:pt x="46709" y="141669"/>
                </a:lnTo>
                <a:lnTo>
                  <a:pt x="46929" y="129588"/>
                </a:lnTo>
                <a:lnTo>
                  <a:pt x="52357" y="86700"/>
                </a:lnTo>
                <a:lnTo>
                  <a:pt x="70059" y="49972"/>
                </a:lnTo>
                <a:lnTo>
                  <a:pt x="107311" y="33702"/>
                </a:lnTo>
                <a:lnTo>
                  <a:pt x="178686" y="33702"/>
                </a:lnTo>
                <a:lnTo>
                  <a:pt x="178558" y="33566"/>
                </a:lnTo>
                <a:lnTo>
                  <a:pt x="167319" y="24933"/>
                </a:lnTo>
                <a:lnTo>
                  <a:pt x="154633" y="18157"/>
                </a:lnTo>
                <a:lnTo>
                  <a:pt x="140633" y="13309"/>
                </a:lnTo>
                <a:lnTo>
                  <a:pt x="125302" y="10396"/>
                </a:lnTo>
                <a:lnTo>
                  <a:pt x="108623" y="9424"/>
                </a:lnTo>
                <a:close/>
              </a:path>
              <a:path w="1088389" h="358775">
                <a:moveTo>
                  <a:pt x="178686" y="33702"/>
                </a:moveTo>
                <a:lnTo>
                  <a:pt x="107311" y="33702"/>
                </a:lnTo>
                <a:lnTo>
                  <a:pt x="115945" y="34418"/>
                </a:lnTo>
                <a:lnTo>
                  <a:pt x="124043" y="36565"/>
                </a:lnTo>
                <a:lnTo>
                  <a:pt x="155924" y="70689"/>
                </a:lnTo>
                <a:lnTo>
                  <a:pt x="166461" y="112716"/>
                </a:lnTo>
                <a:lnTo>
                  <a:pt x="168512" y="149543"/>
                </a:lnTo>
                <a:lnTo>
                  <a:pt x="168076" y="165593"/>
                </a:lnTo>
                <a:lnTo>
                  <a:pt x="161533" y="207165"/>
                </a:lnTo>
                <a:lnTo>
                  <a:pt x="141252" y="243910"/>
                </a:lnTo>
                <a:lnTo>
                  <a:pt x="108802" y="256138"/>
                </a:lnTo>
                <a:lnTo>
                  <a:pt x="174514" y="256138"/>
                </a:lnTo>
                <a:lnTo>
                  <a:pt x="201558" y="217783"/>
                </a:lnTo>
                <a:lnTo>
                  <a:pt x="214367" y="163200"/>
                </a:lnTo>
                <a:lnTo>
                  <a:pt x="215218" y="141669"/>
                </a:lnTo>
                <a:lnTo>
                  <a:pt x="214469" y="121492"/>
                </a:lnTo>
                <a:lnTo>
                  <a:pt x="203228" y="70089"/>
                </a:lnTo>
                <a:lnTo>
                  <a:pt x="188294" y="43977"/>
                </a:lnTo>
                <a:lnTo>
                  <a:pt x="178686" y="33702"/>
                </a:lnTo>
                <a:close/>
              </a:path>
              <a:path w="1088389" h="358775">
                <a:moveTo>
                  <a:pt x="274034" y="224882"/>
                </a:moveTo>
                <a:lnTo>
                  <a:pt x="248682" y="224882"/>
                </a:lnTo>
                <a:lnTo>
                  <a:pt x="248682" y="271051"/>
                </a:lnTo>
                <a:lnTo>
                  <a:pt x="288505" y="279108"/>
                </a:lnTo>
                <a:lnTo>
                  <a:pt x="312269" y="280416"/>
                </a:lnTo>
                <a:lnTo>
                  <a:pt x="319944" y="280236"/>
                </a:lnTo>
                <a:lnTo>
                  <a:pt x="357783" y="272244"/>
                </a:lnTo>
                <a:lnTo>
                  <a:pt x="375512" y="257868"/>
                </a:lnTo>
                <a:lnTo>
                  <a:pt x="313582" y="257868"/>
                </a:lnTo>
                <a:lnTo>
                  <a:pt x="305976" y="257432"/>
                </a:lnTo>
                <a:lnTo>
                  <a:pt x="277020" y="233626"/>
                </a:lnTo>
                <a:lnTo>
                  <a:pt x="274034" y="224882"/>
                </a:lnTo>
                <a:close/>
              </a:path>
              <a:path w="1088389" h="358775">
                <a:moveTo>
                  <a:pt x="334400" y="86314"/>
                </a:moveTo>
                <a:lnTo>
                  <a:pt x="326228" y="86314"/>
                </a:lnTo>
                <a:lnTo>
                  <a:pt x="315591" y="86715"/>
                </a:lnTo>
                <a:lnTo>
                  <a:pt x="272736" y="100615"/>
                </a:lnTo>
                <a:lnTo>
                  <a:pt x="252619" y="140536"/>
                </a:lnTo>
                <a:lnTo>
                  <a:pt x="252619" y="149722"/>
                </a:lnTo>
                <a:lnTo>
                  <a:pt x="276523" y="181635"/>
                </a:lnTo>
                <a:lnTo>
                  <a:pt x="310182" y="196190"/>
                </a:lnTo>
                <a:lnTo>
                  <a:pt x="319487" y="201499"/>
                </a:lnTo>
                <a:lnTo>
                  <a:pt x="345733" y="226850"/>
                </a:lnTo>
                <a:lnTo>
                  <a:pt x="345733" y="237468"/>
                </a:lnTo>
                <a:lnTo>
                  <a:pt x="325989" y="256556"/>
                </a:lnTo>
                <a:lnTo>
                  <a:pt x="322052" y="257451"/>
                </a:lnTo>
                <a:lnTo>
                  <a:pt x="317936" y="257868"/>
                </a:lnTo>
                <a:lnTo>
                  <a:pt x="375512" y="257868"/>
                </a:lnTo>
                <a:lnTo>
                  <a:pt x="385461" y="213667"/>
                </a:lnTo>
                <a:lnTo>
                  <a:pt x="383313" y="205734"/>
                </a:lnTo>
                <a:lnTo>
                  <a:pt x="378959" y="198993"/>
                </a:lnTo>
                <a:lnTo>
                  <a:pt x="374664" y="192253"/>
                </a:lnTo>
                <a:lnTo>
                  <a:pt x="340328" y="170059"/>
                </a:lnTo>
                <a:lnTo>
                  <a:pt x="322377" y="162093"/>
                </a:lnTo>
                <a:lnTo>
                  <a:pt x="315215" y="158752"/>
                </a:lnTo>
                <a:lnTo>
                  <a:pt x="292167" y="136539"/>
                </a:lnTo>
                <a:lnTo>
                  <a:pt x="292167" y="124490"/>
                </a:lnTo>
                <a:lnTo>
                  <a:pt x="294732" y="119002"/>
                </a:lnTo>
                <a:lnTo>
                  <a:pt x="299862" y="114946"/>
                </a:lnTo>
                <a:lnTo>
                  <a:pt x="304992" y="110949"/>
                </a:lnTo>
                <a:lnTo>
                  <a:pt x="312031" y="108921"/>
                </a:lnTo>
                <a:lnTo>
                  <a:pt x="383432" y="108921"/>
                </a:lnTo>
                <a:lnTo>
                  <a:pt x="383432" y="93173"/>
                </a:lnTo>
                <a:lnTo>
                  <a:pt x="342453" y="86791"/>
                </a:lnTo>
                <a:lnTo>
                  <a:pt x="334400" y="86314"/>
                </a:lnTo>
                <a:close/>
              </a:path>
              <a:path w="1088389" h="358775">
                <a:moveTo>
                  <a:pt x="383432" y="108921"/>
                </a:moveTo>
                <a:lnTo>
                  <a:pt x="327421" y="108921"/>
                </a:lnTo>
                <a:lnTo>
                  <a:pt x="332789" y="109697"/>
                </a:lnTo>
                <a:lnTo>
                  <a:pt x="341438" y="112918"/>
                </a:lnTo>
                <a:lnTo>
                  <a:pt x="358499" y="138508"/>
                </a:lnTo>
                <a:lnTo>
                  <a:pt x="383432" y="138508"/>
                </a:lnTo>
                <a:lnTo>
                  <a:pt x="383432" y="108921"/>
                </a:lnTo>
                <a:close/>
              </a:path>
              <a:path w="1088389" h="358775">
                <a:moveTo>
                  <a:pt x="559008" y="112500"/>
                </a:moveTo>
                <a:lnTo>
                  <a:pt x="516274" y="112500"/>
                </a:lnTo>
                <a:lnTo>
                  <a:pt x="413019" y="263117"/>
                </a:lnTo>
                <a:lnTo>
                  <a:pt x="413019" y="277434"/>
                </a:lnTo>
                <a:lnTo>
                  <a:pt x="566022" y="277434"/>
                </a:lnTo>
                <a:lnTo>
                  <a:pt x="566022" y="254468"/>
                </a:lnTo>
                <a:lnTo>
                  <a:pt x="461813" y="254468"/>
                </a:lnTo>
                <a:lnTo>
                  <a:pt x="559008" y="112500"/>
                </a:lnTo>
                <a:close/>
              </a:path>
              <a:path w="1088389" h="358775">
                <a:moveTo>
                  <a:pt x="566022" y="215099"/>
                </a:moveTo>
                <a:lnTo>
                  <a:pt x="542699" y="215099"/>
                </a:lnTo>
                <a:lnTo>
                  <a:pt x="540081" y="223419"/>
                </a:lnTo>
                <a:lnTo>
                  <a:pt x="537770" y="230302"/>
                </a:lnTo>
                <a:lnTo>
                  <a:pt x="527906" y="249100"/>
                </a:lnTo>
                <a:lnTo>
                  <a:pt x="525937" y="250949"/>
                </a:lnTo>
                <a:lnTo>
                  <a:pt x="523492" y="252321"/>
                </a:lnTo>
                <a:lnTo>
                  <a:pt x="520748" y="253156"/>
                </a:lnTo>
                <a:lnTo>
                  <a:pt x="517944" y="254051"/>
                </a:lnTo>
                <a:lnTo>
                  <a:pt x="513470" y="254468"/>
                </a:lnTo>
                <a:lnTo>
                  <a:pt x="566022" y="254468"/>
                </a:lnTo>
                <a:lnTo>
                  <a:pt x="566022" y="215099"/>
                </a:lnTo>
                <a:close/>
              </a:path>
              <a:path w="1088389" h="358775">
                <a:moveTo>
                  <a:pt x="564889" y="89535"/>
                </a:moveTo>
                <a:lnTo>
                  <a:pt x="414152" y="89535"/>
                </a:lnTo>
                <a:lnTo>
                  <a:pt x="414152" y="148529"/>
                </a:lnTo>
                <a:lnTo>
                  <a:pt x="437297" y="148529"/>
                </a:lnTo>
                <a:lnTo>
                  <a:pt x="440816" y="138090"/>
                </a:lnTo>
                <a:lnTo>
                  <a:pt x="444097" y="130455"/>
                </a:lnTo>
                <a:lnTo>
                  <a:pt x="450181" y="120672"/>
                </a:lnTo>
                <a:lnTo>
                  <a:pt x="453223" y="117272"/>
                </a:lnTo>
                <a:lnTo>
                  <a:pt x="459308" y="113455"/>
                </a:lnTo>
                <a:lnTo>
                  <a:pt x="463603" y="112500"/>
                </a:lnTo>
                <a:lnTo>
                  <a:pt x="559008" y="112500"/>
                </a:lnTo>
                <a:lnTo>
                  <a:pt x="564889" y="103911"/>
                </a:lnTo>
                <a:lnTo>
                  <a:pt x="564889" y="89535"/>
                </a:lnTo>
                <a:close/>
              </a:path>
              <a:path w="1088389" h="358775">
                <a:moveTo>
                  <a:pt x="650308" y="0"/>
                </a:moveTo>
                <a:lnTo>
                  <a:pt x="636291" y="0"/>
                </a:lnTo>
                <a:lnTo>
                  <a:pt x="585707" y="2087"/>
                </a:lnTo>
                <a:lnTo>
                  <a:pt x="585707" y="18849"/>
                </a:lnTo>
                <a:lnTo>
                  <a:pt x="593939" y="20281"/>
                </a:lnTo>
                <a:lnTo>
                  <a:pt x="599069" y="21474"/>
                </a:lnTo>
                <a:lnTo>
                  <a:pt x="601037" y="22428"/>
                </a:lnTo>
                <a:lnTo>
                  <a:pt x="603065" y="23323"/>
                </a:lnTo>
                <a:lnTo>
                  <a:pt x="604616" y="24516"/>
                </a:lnTo>
                <a:lnTo>
                  <a:pt x="610044" y="232994"/>
                </a:lnTo>
                <a:lnTo>
                  <a:pt x="609806" y="238243"/>
                </a:lnTo>
                <a:lnTo>
                  <a:pt x="603244" y="256258"/>
                </a:lnTo>
                <a:lnTo>
                  <a:pt x="601276" y="257689"/>
                </a:lnTo>
                <a:lnTo>
                  <a:pt x="596444" y="259419"/>
                </a:lnTo>
                <a:lnTo>
                  <a:pt x="588749" y="261388"/>
                </a:lnTo>
                <a:lnTo>
                  <a:pt x="588749" y="277434"/>
                </a:lnTo>
                <a:lnTo>
                  <a:pt x="671425" y="277434"/>
                </a:lnTo>
                <a:lnTo>
                  <a:pt x="671425" y="261388"/>
                </a:lnTo>
                <a:lnTo>
                  <a:pt x="663551" y="259419"/>
                </a:lnTo>
                <a:lnTo>
                  <a:pt x="658480" y="257510"/>
                </a:lnTo>
                <a:lnTo>
                  <a:pt x="656273" y="255780"/>
                </a:lnTo>
                <a:lnTo>
                  <a:pt x="654007" y="254051"/>
                </a:lnTo>
                <a:lnTo>
                  <a:pt x="652456" y="251366"/>
                </a:lnTo>
                <a:lnTo>
                  <a:pt x="651621" y="247787"/>
                </a:lnTo>
                <a:lnTo>
                  <a:pt x="650726" y="244149"/>
                </a:lnTo>
                <a:lnTo>
                  <a:pt x="650379" y="238243"/>
                </a:lnTo>
                <a:lnTo>
                  <a:pt x="650308" y="0"/>
                </a:lnTo>
                <a:close/>
              </a:path>
              <a:path w="1088389" h="358775">
                <a:moveTo>
                  <a:pt x="786908" y="86314"/>
                </a:moveTo>
                <a:lnTo>
                  <a:pt x="741991" y="97349"/>
                </a:lnTo>
                <a:lnTo>
                  <a:pt x="710854" y="130753"/>
                </a:lnTo>
                <a:lnTo>
                  <a:pt x="700284" y="169742"/>
                </a:lnTo>
                <a:lnTo>
                  <a:pt x="699660" y="186467"/>
                </a:lnTo>
                <a:lnTo>
                  <a:pt x="700933" y="207143"/>
                </a:lnTo>
                <a:lnTo>
                  <a:pt x="721233" y="256198"/>
                </a:lnTo>
                <a:lnTo>
                  <a:pt x="764617" y="278905"/>
                </a:lnTo>
                <a:lnTo>
                  <a:pt x="783866" y="280416"/>
                </a:lnTo>
                <a:lnTo>
                  <a:pt x="796984" y="279721"/>
                </a:lnTo>
                <a:lnTo>
                  <a:pt x="840490" y="262905"/>
                </a:lnTo>
                <a:lnTo>
                  <a:pt x="845904" y="257868"/>
                </a:lnTo>
                <a:lnTo>
                  <a:pt x="786729" y="257868"/>
                </a:lnTo>
                <a:lnTo>
                  <a:pt x="776966" y="256651"/>
                </a:lnTo>
                <a:lnTo>
                  <a:pt x="749532" y="227622"/>
                </a:lnTo>
                <a:lnTo>
                  <a:pt x="743065" y="181217"/>
                </a:lnTo>
                <a:lnTo>
                  <a:pt x="743769" y="164521"/>
                </a:lnTo>
                <a:lnTo>
                  <a:pt x="754339" y="127293"/>
                </a:lnTo>
                <a:lnTo>
                  <a:pt x="786132" y="108921"/>
                </a:lnTo>
                <a:lnTo>
                  <a:pt x="848487" y="108921"/>
                </a:lnTo>
                <a:lnTo>
                  <a:pt x="838697" y="100255"/>
                </a:lnTo>
                <a:lnTo>
                  <a:pt x="823966" y="92517"/>
                </a:lnTo>
                <a:lnTo>
                  <a:pt x="806706" y="87866"/>
                </a:lnTo>
                <a:lnTo>
                  <a:pt x="786908" y="86314"/>
                </a:lnTo>
                <a:close/>
              </a:path>
              <a:path w="1088389" h="358775">
                <a:moveTo>
                  <a:pt x="848487" y="108921"/>
                </a:moveTo>
                <a:lnTo>
                  <a:pt x="794245" y="108921"/>
                </a:lnTo>
                <a:lnTo>
                  <a:pt x="801522" y="111546"/>
                </a:lnTo>
                <a:lnTo>
                  <a:pt x="807905" y="116735"/>
                </a:lnTo>
                <a:lnTo>
                  <a:pt x="825938" y="151353"/>
                </a:lnTo>
                <a:lnTo>
                  <a:pt x="829260" y="186467"/>
                </a:lnTo>
                <a:lnTo>
                  <a:pt x="829105" y="193669"/>
                </a:lnTo>
                <a:lnTo>
                  <a:pt x="819298" y="237110"/>
                </a:lnTo>
                <a:lnTo>
                  <a:pt x="794364" y="257868"/>
                </a:lnTo>
                <a:lnTo>
                  <a:pt x="845904" y="257868"/>
                </a:lnTo>
                <a:lnTo>
                  <a:pt x="866630" y="223727"/>
                </a:lnTo>
                <a:lnTo>
                  <a:pt x="872745" y="181039"/>
                </a:lnTo>
                <a:lnTo>
                  <a:pt x="871380" y="159696"/>
                </a:lnTo>
                <a:lnTo>
                  <a:pt x="867287" y="140931"/>
                </a:lnTo>
                <a:lnTo>
                  <a:pt x="860464" y="124728"/>
                </a:lnTo>
                <a:lnTo>
                  <a:pt x="850913" y="111069"/>
                </a:lnTo>
                <a:lnTo>
                  <a:pt x="848487" y="108921"/>
                </a:lnTo>
                <a:close/>
              </a:path>
              <a:path w="1088389" h="358775">
                <a:moveTo>
                  <a:pt x="962638" y="87865"/>
                </a:moveTo>
                <a:lnTo>
                  <a:pt x="948501" y="87865"/>
                </a:lnTo>
                <a:lnTo>
                  <a:pt x="898991" y="89773"/>
                </a:lnTo>
                <a:lnTo>
                  <a:pt x="898991" y="106535"/>
                </a:lnTo>
                <a:lnTo>
                  <a:pt x="906268" y="108026"/>
                </a:lnTo>
                <a:lnTo>
                  <a:pt x="911040" y="109219"/>
                </a:lnTo>
                <a:lnTo>
                  <a:pt x="913128" y="110233"/>
                </a:lnTo>
                <a:lnTo>
                  <a:pt x="915276" y="111188"/>
                </a:lnTo>
                <a:lnTo>
                  <a:pt x="916826" y="112262"/>
                </a:lnTo>
                <a:lnTo>
                  <a:pt x="922087" y="315848"/>
                </a:lnTo>
                <a:lnTo>
                  <a:pt x="921897" y="320263"/>
                </a:lnTo>
                <a:lnTo>
                  <a:pt x="921323" y="325333"/>
                </a:lnTo>
                <a:lnTo>
                  <a:pt x="921002" y="328494"/>
                </a:lnTo>
                <a:lnTo>
                  <a:pt x="900840" y="342512"/>
                </a:lnTo>
                <a:lnTo>
                  <a:pt x="900840" y="358439"/>
                </a:lnTo>
                <a:lnTo>
                  <a:pt x="985603" y="358439"/>
                </a:lnTo>
                <a:lnTo>
                  <a:pt x="985603" y="342333"/>
                </a:lnTo>
                <a:lnTo>
                  <a:pt x="977849" y="340723"/>
                </a:lnTo>
                <a:lnTo>
                  <a:pt x="972898" y="339291"/>
                </a:lnTo>
                <a:lnTo>
                  <a:pt x="970691" y="338038"/>
                </a:lnTo>
                <a:lnTo>
                  <a:pt x="968484" y="336845"/>
                </a:lnTo>
                <a:lnTo>
                  <a:pt x="966813" y="335295"/>
                </a:lnTo>
                <a:lnTo>
                  <a:pt x="965680" y="333505"/>
                </a:lnTo>
                <a:lnTo>
                  <a:pt x="964547" y="331656"/>
                </a:lnTo>
                <a:lnTo>
                  <a:pt x="963712" y="328972"/>
                </a:lnTo>
                <a:lnTo>
                  <a:pt x="963234" y="325333"/>
                </a:lnTo>
                <a:lnTo>
                  <a:pt x="962698" y="321694"/>
                </a:lnTo>
                <a:lnTo>
                  <a:pt x="962459" y="315848"/>
                </a:lnTo>
                <a:lnTo>
                  <a:pt x="962459" y="271767"/>
                </a:lnTo>
                <a:lnTo>
                  <a:pt x="1044301" y="271767"/>
                </a:lnTo>
                <a:lnTo>
                  <a:pt x="1049489" y="269202"/>
                </a:lnTo>
                <a:lnTo>
                  <a:pt x="1058403" y="262917"/>
                </a:lnTo>
                <a:lnTo>
                  <a:pt x="1063522" y="257868"/>
                </a:lnTo>
                <a:lnTo>
                  <a:pt x="994790" y="257868"/>
                </a:lnTo>
                <a:lnTo>
                  <a:pt x="988407" y="256974"/>
                </a:lnTo>
                <a:lnTo>
                  <a:pt x="983754" y="255184"/>
                </a:lnTo>
                <a:lnTo>
                  <a:pt x="979101" y="253335"/>
                </a:lnTo>
                <a:lnTo>
                  <a:pt x="975045" y="250651"/>
                </a:lnTo>
                <a:lnTo>
                  <a:pt x="971705" y="247072"/>
                </a:lnTo>
                <a:lnTo>
                  <a:pt x="968305" y="243493"/>
                </a:lnTo>
                <a:lnTo>
                  <a:pt x="962459" y="151213"/>
                </a:lnTo>
                <a:lnTo>
                  <a:pt x="963413" y="146740"/>
                </a:lnTo>
                <a:lnTo>
                  <a:pt x="989484" y="119599"/>
                </a:lnTo>
                <a:lnTo>
                  <a:pt x="960192" y="119599"/>
                </a:lnTo>
                <a:lnTo>
                  <a:pt x="957806" y="119300"/>
                </a:lnTo>
                <a:lnTo>
                  <a:pt x="960430" y="116519"/>
                </a:lnTo>
                <a:lnTo>
                  <a:pt x="962638" y="87865"/>
                </a:lnTo>
                <a:close/>
              </a:path>
              <a:path w="1088389" h="358775">
                <a:moveTo>
                  <a:pt x="1044301" y="271767"/>
                </a:moveTo>
                <a:lnTo>
                  <a:pt x="962459" y="271767"/>
                </a:lnTo>
                <a:lnTo>
                  <a:pt x="965143" y="274272"/>
                </a:lnTo>
                <a:lnTo>
                  <a:pt x="1004393" y="280416"/>
                </a:lnTo>
                <a:lnTo>
                  <a:pt x="1017001" y="279721"/>
                </a:lnTo>
                <a:lnTo>
                  <a:pt x="1028708" y="277627"/>
                </a:lnTo>
                <a:lnTo>
                  <a:pt x="1039532" y="274125"/>
                </a:lnTo>
                <a:lnTo>
                  <a:pt x="1044301" y="271767"/>
                </a:lnTo>
                <a:close/>
              </a:path>
              <a:path w="1088389" h="358775">
                <a:moveTo>
                  <a:pt x="1073780" y="116855"/>
                </a:moveTo>
                <a:lnTo>
                  <a:pt x="1005527" y="116855"/>
                </a:lnTo>
                <a:lnTo>
                  <a:pt x="1022716" y="121229"/>
                </a:lnTo>
                <a:lnTo>
                  <a:pt x="1035001" y="134355"/>
                </a:lnTo>
                <a:lnTo>
                  <a:pt x="1042377" y="156238"/>
                </a:lnTo>
                <a:lnTo>
                  <a:pt x="1044836" y="186884"/>
                </a:lnTo>
                <a:lnTo>
                  <a:pt x="1044174" y="203648"/>
                </a:lnTo>
                <a:lnTo>
                  <a:pt x="1028210" y="247978"/>
                </a:lnTo>
                <a:lnTo>
                  <a:pt x="1002902" y="257868"/>
                </a:lnTo>
                <a:lnTo>
                  <a:pt x="1063522" y="257868"/>
                </a:lnTo>
                <a:lnTo>
                  <a:pt x="1082606" y="224100"/>
                </a:lnTo>
                <a:lnTo>
                  <a:pt x="1088142" y="181814"/>
                </a:lnTo>
                <a:lnTo>
                  <a:pt x="1087045" y="160116"/>
                </a:lnTo>
                <a:lnTo>
                  <a:pt x="1083751" y="141103"/>
                </a:lnTo>
                <a:lnTo>
                  <a:pt x="1078253" y="124773"/>
                </a:lnTo>
                <a:lnTo>
                  <a:pt x="1073780" y="116855"/>
                </a:lnTo>
                <a:close/>
              </a:path>
              <a:path w="1088389" h="358775">
                <a:moveTo>
                  <a:pt x="960430" y="116519"/>
                </a:moveTo>
                <a:lnTo>
                  <a:pt x="957806" y="119300"/>
                </a:lnTo>
                <a:lnTo>
                  <a:pt x="960192" y="119599"/>
                </a:lnTo>
                <a:lnTo>
                  <a:pt x="960430" y="116519"/>
                </a:lnTo>
                <a:close/>
              </a:path>
              <a:path w="1088389" h="358775">
                <a:moveTo>
                  <a:pt x="1019664" y="86552"/>
                </a:moveTo>
                <a:lnTo>
                  <a:pt x="1014415" y="86552"/>
                </a:lnTo>
                <a:lnTo>
                  <a:pt x="1009344" y="87089"/>
                </a:lnTo>
                <a:lnTo>
                  <a:pt x="970508" y="106535"/>
                </a:lnTo>
                <a:lnTo>
                  <a:pt x="960192" y="119599"/>
                </a:lnTo>
                <a:lnTo>
                  <a:pt x="989484" y="119599"/>
                </a:lnTo>
                <a:lnTo>
                  <a:pt x="993537" y="117809"/>
                </a:lnTo>
                <a:lnTo>
                  <a:pt x="999084" y="116855"/>
                </a:lnTo>
                <a:lnTo>
                  <a:pt x="1073780" y="116855"/>
                </a:lnTo>
                <a:lnTo>
                  <a:pt x="1070546" y="111128"/>
                </a:lnTo>
                <a:lnTo>
                  <a:pt x="1060750" y="100368"/>
                </a:lnTo>
                <a:lnTo>
                  <a:pt x="1048997" y="92689"/>
                </a:lnTo>
                <a:lnTo>
                  <a:pt x="1035298" y="88085"/>
                </a:lnTo>
                <a:lnTo>
                  <a:pt x="1019664" y="86552"/>
                </a:lnTo>
                <a:close/>
              </a:path>
            </a:pathLst>
          </a:custGeom>
          <a:solidFill>
            <a:srgbClr val="E7E6E6"/>
          </a:solidFill>
        </p:spPr>
        <p:txBody>
          <a:bodyPr wrap="square" lIns="0" tIns="0" rIns="0" bIns="0" rtlCol="0"/>
          <a:lstStyle/>
          <a:p>
            <a:endParaRPr>
              <a:solidFill>
                <a:prstClr val="black"/>
              </a:solidFill>
              <a:latin typeface="Calibri"/>
            </a:endParaRPr>
          </a:p>
        </p:txBody>
      </p:sp>
      <p:sp>
        <p:nvSpPr>
          <p:cNvPr id="170" name="object 170"/>
          <p:cNvSpPr/>
          <p:nvPr/>
        </p:nvSpPr>
        <p:spPr>
          <a:xfrm>
            <a:off x="6142406" y="4174336"/>
            <a:ext cx="1450399" cy="280416"/>
          </a:xfrm>
          <a:prstGeom prst="rect">
            <a:avLst/>
          </a:prstGeom>
          <a:blipFill>
            <a:blip r:embed="rId11" cstate="print"/>
            <a:stretch>
              <a:fillRect/>
            </a:stretch>
          </a:blipFill>
        </p:spPr>
        <p:txBody>
          <a:bodyPr wrap="square" lIns="0" tIns="0" rIns="0" bIns="0" rtlCol="0"/>
          <a:lstStyle/>
          <a:p>
            <a:endParaRPr>
              <a:solidFill>
                <a:prstClr val="black"/>
              </a:solidFill>
              <a:latin typeface="Calibri"/>
            </a:endParaRPr>
          </a:p>
        </p:txBody>
      </p:sp>
      <p:sp>
        <p:nvSpPr>
          <p:cNvPr id="171" name="object 171"/>
          <p:cNvSpPr txBox="1"/>
          <p:nvPr/>
        </p:nvSpPr>
        <p:spPr>
          <a:xfrm>
            <a:off x="4897686" y="4033626"/>
            <a:ext cx="2698115" cy="497840"/>
          </a:xfrm>
          <a:prstGeom prst="rect">
            <a:avLst/>
          </a:prstGeom>
        </p:spPr>
        <p:txBody>
          <a:bodyPr vert="horz" wrap="square" lIns="0" tIns="12700" rIns="0" bIns="0" rtlCol="0">
            <a:spAutoFit/>
          </a:bodyPr>
          <a:lstStyle/>
          <a:p>
            <a:pPr marL="12700">
              <a:spcBef>
                <a:spcPts val="100"/>
              </a:spcBef>
            </a:pPr>
            <a:r>
              <a:rPr sz="3100" b="1" spc="5" dirty="0">
                <a:solidFill>
                  <a:srgbClr val="8000FF"/>
                </a:solidFill>
                <a:latin typeface="Cambria Math"/>
                <a:cs typeface="Cambria Math"/>
              </a:rPr>
              <a:t>Oszlop</a:t>
            </a:r>
            <a:r>
              <a:rPr sz="3100" b="1" spc="-110" dirty="0">
                <a:solidFill>
                  <a:srgbClr val="8000FF"/>
                </a:solidFill>
                <a:latin typeface="Cambria Math"/>
                <a:cs typeface="Cambria Math"/>
              </a:rPr>
              <a:t> </a:t>
            </a:r>
            <a:r>
              <a:rPr sz="3100" b="1" spc="-5" dirty="0">
                <a:solidFill>
                  <a:srgbClr val="8000FF"/>
                </a:solidFill>
                <a:latin typeface="Cambria Math"/>
                <a:cs typeface="Cambria Math"/>
              </a:rPr>
              <a:t>rendszer</a:t>
            </a:r>
            <a:endParaRPr sz="3100">
              <a:solidFill>
                <a:prstClr val="black"/>
              </a:solidFill>
              <a:latin typeface="Cambria Math"/>
              <a:cs typeface="Cambria Math"/>
            </a:endParaRPr>
          </a:p>
        </p:txBody>
      </p:sp>
      <p:sp>
        <p:nvSpPr>
          <p:cNvPr id="172" name="object 172"/>
          <p:cNvSpPr/>
          <p:nvPr/>
        </p:nvSpPr>
        <p:spPr>
          <a:xfrm>
            <a:off x="13667844" y="4067205"/>
            <a:ext cx="941283" cy="3468791"/>
          </a:xfrm>
          <a:prstGeom prst="rect">
            <a:avLst/>
          </a:prstGeom>
          <a:blipFill>
            <a:blip r:embed="rId12" cstate="print"/>
            <a:stretch>
              <a:fillRect/>
            </a:stretch>
          </a:blipFill>
        </p:spPr>
        <p:txBody>
          <a:bodyPr wrap="square" lIns="0" tIns="0" rIns="0" bIns="0" rtlCol="0"/>
          <a:lstStyle/>
          <a:p>
            <a:endParaRPr>
              <a:solidFill>
                <a:prstClr val="black"/>
              </a:solidFill>
              <a:latin typeface="Calibri"/>
            </a:endParaRPr>
          </a:p>
        </p:txBody>
      </p:sp>
      <p:sp>
        <p:nvSpPr>
          <p:cNvPr id="173" name="object 173"/>
          <p:cNvSpPr txBox="1"/>
          <p:nvPr/>
        </p:nvSpPr>
        <p:spPr>
          <a:xfrm>
            <a:off x="5020805" y="4809690"/>
            <a:ext cx="2762885" cy="1056640"/>
          </a:xfrm>
          <a:prstGeom prst="rect">
            <a:avLst/>
          </a:prstGeom>
        </p:spPr>
        <p:txBody>
          <a:bodyPr vert="horz" wrap="square" lIns="0" tIns="73660" rIns="0" bIns="0" rtlCol="0">
            <a:spAutoFit/>
          </a:bodyPr>
          <a:lstStyle/>
          <a:p>
            <a:pPr marL="202565" indent="-190500">
              <a:spcBef>
                <a:spcPts val="580"/>
              </a:spcBef>
              <a:buSzPct val="94594"/>
              <a:buFont typeface="Wingdings"/>
              <a:buChar char=""/>
              <a:tabLst>
                <a:tab pos="203200" algn="l"/>
              </a:tabLst>
            </a:pPr>
            <a:r>
              <a:rPr sz="1850" b="1" spc="5" dirty="0">
                <a:solidFill>
                  <a:prstClr val="black"/>
                </a:solidFill>
                <a:latin typeface="Cambria Math"/>
                <a:cs typeface="Cambria Math"/>
              </a:rPr>
              <a:t>Reális </a:t>
            </a:r>
            <a:r>
              <a:rPr sz="1850" b="1" spc="10" dirty="0">
                <a:solidFill>
                  <a:prstClr val="black"/>
                </a:solidFill>
                <a:latin typeface="Cambria Math"/>
                <a:cs typeface="Cambria Math"/>
              </a:rPr>
              <a:t>kontakt</a:t>
            </a:r>
            <a:r>
              <a:rPr sz="1850" b="1" spc="-70" dirty="0">
                <a:solidFill>
                  <a:prstClr val="black"/>
                </a:solidFill>
                <a:latin typeface="Cambria Math"/>
                <a:cs typeface="Cambria Math"/>
              </a:rPr>
              <a:t> </a:t>
            </a:r>
            <a:r>
              <a:rPr sz="1850" b="1" spc="20" dirty="0">
                <a:solidFill>
                  <a:prstClr val="black"/>
                </a:solidFill>
                <a:latin typeface="Cambria Math"/>
                <a:cs typeface="Cambria Math"/>
              </a:rPr>
              <a:t>idő</a:t>
            </a:r>
            <a:endParaRPr sz="1850">
              <a:solidFill>
                <a:prstClr val="black"/>
              </a:solidFill>
              <a:latin typeface="Cambria Math"/>
              <a:cs typeface="Cambria Math"/>
            </a:endParaRPr>
          </a:p>
          <a:p>
            <a:pPr marL="202565" indent="-190500">
              <a:spcBef>
                <a:spcPts val="484"/>
              </a:spcBef>
              <a:buSzPct val="94594"/>
              <a:buFont typeface="Wingdings"/>
              <a:buChar char=""/>
              <a:tabLst>
                <a:tab pos="203200" algn="l"/>
              </a:tabLst>
            </a:pPr>
            <a:r>
              <a:rPr sz="1850" b="1" spc="-5" dirty="0">
                <a:solidFill>
                  <a:prstClr val="black"/>
                </a:solidFill>
                <a:latin typeface="Cambria Math"/>
                <a:cs typeface="Cambria Math"/>
              </a:rPr>
              <a:t>Valódi </a:t>
            </a:r>
            <a:r>
              <a:rPr sz="1850" b="1" spc="5" dirty="0">
                <a:solidFill>
                  <a:prstClr val="black"/>
                </a:solidFill>
                <a:latin typeface="Cambria Math"/>
                <a:cs typeface="Cambria Math"/>
              </a:rPr>
              <a:t>tömegátadási</a:t>
            </a:r>
            <a:r>
              <a:rPr sz="1850" b="1" spc="-70" dirty="0">
                <a:solidFill>
                  <a:prstClr val="black"/>
                </a:solidFill>
                <a:latin typeface="Cambria Math"/>
                <a:cs typeface="Cambria Math"/>
              </a:rPr>
              <a:t> </a:t>
            </a:r>
            <a:r>
              <a:rPr sz="1850" b="1" spc="20" dirty="0">
                <a:solidFill>
                  <a:prstClr val="black"/>
                </a:solidFill>
                <a:latin typeface="Cambria Math"/>
                <a:cs typeface="Cambria Math"/>
              </a:rPr>
              <a:t>zóna</a:t>
            </a:r>
            <a:endParaRPr sz="1850">
              <a:solidFill>
                <a:prstClr val="black"/>
              </a:solidFill>
              <a:latin typeface="Cambria Math"/>
              <a:cs typeface="Cambria Math"/>
            </a:endParaRPr>
          </a:p>
          <a:p>
            <a:pPr marL="202565" indent="-190500">
              <a:spcBef>
                <a:spcPts val="484"/>
              </a:spcBef>
              <a:buSzPct val="94594"/>
              <a:buFont typeface="Wingdings"/>
              <a:buChar char=""/>
              <a:tabLst>
                <a:tab pos="203200" algn="l"/>
              </a:tabLst>
            </a:pPr>
            <a:r>
              <a:rPr sz="1850" b="1" spc="5" dirty="0">
                <a:solidFill>
                  <a:prstClr val="black"/>
                </a:solidFill>
                <a:latin typeface="Cambria Math"/>
                <a:cs typeface="Cambria Math"/>
              </a:rPr>
              <a:t>Reális</a:t>
            </a:r>
            <a:r>
              <a:rPr sz="1850" b="1" spc="-45" dirty="0">
                <a:solidFill>
                  <a:prstClr val="black"/>
                </a:solidFill>
                <a:latin typeface="Cambria Math"/>
                <a:cs typeface="Cambria Math"/>
              </a:rPr>
              <a:t> </a:t>
            </a:r>
            <a:r>
              <a:rPr sz="1850" b="1" spc="5" dirty="0">
                <a:solidFill>
                  <a:prstClr val="black"/>
                </a:solidFill>
                <a:latin typeface="Cambria Math"/>
                <a:cs typeface="Cambria Math"/>
              </a:rPr>
              <a:t>áteresztőképesség</a:t>
            </a:r>
            <a:endParaRPr sz="1850">
              <a:solidFill>
                <a:prstClr val="black"/>
              </a:solidFill>
              <a:latin typeface="Cambria Math"/>
              <a:cs typeface="Cambria Math"/>
            </a:endParaRPr>
          </a:p>
        </p:txBody>
      </p:sp>
      <p:sp>
        <p:nvSpPr>
          <p:cNvPr id="174" name="object 174"/>
          <p:cNvSpPr/>
          <p:nvPr/>
        </p:nvSpPr>
        <p:spPr>
          <a:xfrm>
            <a:off x="10802715" y="4125124"/>
            <a:ext cx="908833" cy="280416"/>
          </a:xfrm>
          <a:prstGeom prst="rect">
            <a:avLst/>
          </a:prstGeom>
          <a:blipFill>
            <a:blip r:embed="rId13" cstate="print"/>
            <a:stretch>
              <a:fillRect/>
            </a:stretch>
          </a:blipFill>
        </p:spPr>
        <p:txBody>
          <a:bodyPr wrap="square" lIns="0" tIns="0" rIns="0" bIns="0" rtlCol="0"/>
          <a:lstStyle/>
          <a:p>
            <a:endParaRPr>
              <a:solidFill>
                <a:prstClr val="black"/>
              </a:solidFill>
              <a:latin typeface="Calibri"/>
            </a:endParaRPr>
          </a:p>
        </p:txBody>
      </p:sp>
      <p:sp>
        <p:nvSpPr>
          <p:cNvPr id="175" name="object 175"/>
          <p:cNvSpPr/>
          <p:nvPr/>
        </p:nvSpPr>
        <p:spPr>
          <a:xfrm>
            <a:off x="11815519" y="4125124"/>
            <a:ext cx="1450399" cy="280416"/>
          </a:xfrm>
          <a:prstGeom prst="rect">
            <a:avLst/>
          </a:prstGeom>
          <a:blipFill>
            <a:blip r:embed="rId14" cstate="print"/>
            <a:stretch>
              <a:fillRect/>
            </a:stretch>
          </a:blipFill>
        </p:spPr>
        <p:txBody>
          <a:bodyPr wrap="square" lIns="0" tIns="0" rIns="0" bIns="0" rtlCol="0"/>
          <a:lstStyle/>
          <a:p>
            <a:endParaRPr>
              <a:solidFill>
                <a:prstClr val="black"/>
              </a:solidFill>
              <a:latin typeface="Calibri"/>
            </a:endParaRPr>
          </a:p>
        </p:txBody>
      </p:sp>
      <p:sp>
        <p:nvSpPr>
          <p:cNvPr id="176" name="object 176"/>
          <p:cNvSpPr txBox="1"/>
          <p:nvPr/>
        </p:nvSpPr>
        <p:spPr>
          <a:xfrm>
            <a:off x="10755834" y="3984356"/>
            <a:ext cx="2513330" cy="497840"/>
          </a:xfrm>
          <a:prstGeom prst="rect">
            <a:avLst/>
          </a:prstGeom>
        </p:spPr>
        <p:txBody>
          <a:bodyPr vert="horz" wrap="square" lIns="0" tIns="12700" rIns="0" bIns="0" rtlCol="0">
            <a:spAutoFit/>
          </a:bodyPr>
          <a:lstStyle/>
          <a:p>
            <a:pPr marL="12700">
              <a:spcBef>
                <a:spcPts val="100"/>
              </a:spcBef>
            </a:pPr>
            <a:r>
              <a:rPr sz="3100" b="1" dirty="0">
                <a:solidFill>
                  <a:srgbClr val="8000FF"/>
                </a:solidFill>
                <a:latin typeface="Cambria Math"/>
                <a:cs typeface="Cambria Math"/>
              </a:rPr>
              <a:t>Batch</a:t>
            </a:r>
            <a:r>
              <a:rPr sz="3100" b="1" spc="-110" dirty="0">
                <a:solidFill>
                  <a:srgbClr val="8000FF"/>
                </a:solidFill>
                <a:latin typeface="Cambria Math"/>
                <a:cs typeface="Cambria Math"/>
              </a:rPr>
              <a:t> </a:t>
            </a:r>
            <a:r>
              <a:rPr sz="3100" b="1" spc="-5" dirty="0">
                <a:solidFill>
                  <a:srgbClr val="8000FF"/>
                </a:solidFill>
                <a:latin typeface="Cambria Math"/>
                <a:cs typeface="Cambria Math"/>
              </a:rPr>
              <a:t>rendszer</a:t>
            </a:r>
            <a:endParaRPr sz="3100">
              <a:solidFill>
                <a:prstClr val="black"/>
              </a:solidFill>
              <a:latin typeface="Cambria Math"/>
              <a:cs typeface="Cambria Math"/>
            </a:endParaRPr>
          </a:p>
        </p:txBody>
      </p:sp>
      <p:sp>
        <p:nvSpPr>
          <p:cNvPr id="177" name="object 177"/>
          <p:cNvSpPr txBox="1"/>
          <p:nvPr/>
        </p:nvSpPr>
        <p:spPr>
          <a:xfrm>
            <a:off x="10265507" y="4796925"/>
            <a:ext cx="3407410" cy="1056640"/>
          </a:xfrm>
          <a:prstGeom prst="rect">
            <a:avLst/>
          </a:prstGeom>
        </p:spPr>
        <p:txBody>
          <a:bodyPr vert="horz" wrap="square" lIns="0" tIns="73660" rIns="0" bIns="0" rtlCol="0">
            <a:spAutoFit/>
          </a:bodyPr>
          <a:lstStyle/>
          <a:p>
            <a:pPr marL="202565" indent="-190500">
              <a:spcBef>
                <a:spcPts val="580"/>
              </a:spcBef>
              <a:buSzPct val="94594"/>
              <a:buFont typeface="Wingdings"/>
              <a:buChar char=""/>
              <a:tabLst>
                <a:tab pos="203200" algn="l"/>
              </a:tabLst>
            </a:pPr>
            <a:r>
              <a:rPr sz="1850" b="1" spc="10" dirty="0">
                <a:solidFill>
                  <a:prstClr val="black"/>
                </a:solidFill>
                <a:latin typeface="Cambria Math"/>
                <a:cs typeface="Cambria Math"/>
              </a:rPr>
              <a:t>Előre </a:t>
            </a:r>
            <a:r>
              <a:rPr sz="1850" b="1" spc="5" dirty="0">
                <a:solidFill>
                  <a:prstClr val="black"/>
                </a:solidFill>
                <a:latin typeface="Cambria Math"/>
                <a:cs typeface="Cambria Math"/>
              </a:rPr>
              <a:t>meghatározott</a:t>
            </a:r>
            <a:r>
              <a:rPr sz="1850" b="1" spc="-80" dirty="0">
                <a:solidFill>
                  <a:prstClr val="black"/>
                </a:solidFill>
                <a:latin typeface="Cambria Math"/>
                <a:cs typeface="Cambria Math"/>
              </a:rPr>
              <a:t> </a:t>
            </a:r>
            <a:r>
              <a:rPr sz="1850" b="1" spc="10" dirty="0">
                <a:solidFill>
                  <a:prstClr val="black"/>
                </a:solidFill>
                <a:latin typeface="Cambria Math"/>
                <a:cs typeface="Cambria Math"/>
              </a:rPr>
              <a:t>kontaktidő</a:t>
            </a:r>
            <a:endParaRPr sz="1850">
              <a:solidFill>
                <a:prstClr val="black"/>
              </a:solidFill>
              <a:latin typeface="Cambria Math"/>
              <a:cs typeface="Cambria Math"/>
            </a:endParaRPr>
          </a:p>
          <a:p>
            <a:pPr marL="202565" indent="-190500">
              <a:spcBef>
                <a:spcPts val="484"/>
              </a:spcBef>
              <a:buSzPct val="94594"/>
              <a:buFont typeface="Wingdings"/>
              <a:buChar char=""/>
              <a:tabLst>
                <a:tab pos="203200" algn="l"/>
              </a:tabLst>
            </a:pPr>
            <a:r>
              <a:rPr sz="1850" b="1" spc="-5" dirty="0">
                <a:solidFill>
                  <a:prstClr val="black"/>
                </a:solidFill>
                <a:latin typeface="Cambria Math"/>
                <a:cs typeface="Cambria Math"/>
              </a:rPr>
              <a:t>Folyamatos</a:t>
            </a:r>
            <a:r>
              <a:rPr sz="1850" b="1" spc="-30" dirty="0">
                <a:solidFill>
                  <a:prstClr val="black"/>
                </a:solidFill>
                <a:latin typeface="Cambria Math"/>
                <a:cs typeface="Cambria Math"/>
              </a:rPr>
              <a:t> </a:t>
            </a:r>
            <a:r>
              <a:rPr sz="1850" b="1" spc="10" dirty="0">
                <a:solidFill>
                  <a:prstClr val="black"/>
                </a:solidFill>
                <a:latin typeface="Cambria Math"/>
                <a:cs typeface="Cambria Math"/>
              </a:rPr>
              <a:t>kapcsolat</a:t>
            </a:r>
            <a:endParaRPr sz="1850">
              <a:solidFill>
                <a:prstClr val="black"/>
              </a:solidFill>
              <a:latin typeface="Cambria Math"/>
              <a:cs typeface="Cambria Math"/>
            </a:endParaRPr>
          </a:p>
          <a:p>
            <a:pPr marL="202565" indent="-190500">
              <a:spcBef>
                <a:spcPts val="484"/>
              </a:spcBef>
              <a:buSzPct val="94594"/>
              <a:buFont typeface="Wingdings"/>
              <a:buChar char=""/>
              <a:tabLst>
                <a:tab pos="203200" algn="l"/>
              </a:tabLst>
            </a:pPr>
            <a:r>
              <a:rPr sz="1850" b="1" spc="30" dirty="0">
                <a:solidFill>
                  <a:prstClr val="black"/>
                </a:solidFill>
                <a:latin typeface="Cambria Math"/>
                <a:cs typeface="Cambria Math"/>
              </a:rPr>
              <a:t>Nem </a:t>
            </a:r>
            <a:r>
              <a:rPr sz="1850" b="1" spc="5" dirty="0">
                <a:solidFill>
                  <a:prstClr val="black"/>
                </a:solidFill>
                <a:latin typeface="Cambria Math"/>
                <a:cs typeface="Cambria Math"/>
              </a:rPr>
              <a:t>valós</a:t>
            </a:r>
            <a:r>
              <a:rPr sz="1850" b="1" spc="-120" dirty="0">
                <a:solidFill>
                  <a:prstClr val="black"/>
                </a:solidFill>
                <a:latin typeface="Cambria Math"/>
                <a:cs typeface="Cambria Math"/>
              </a:rPr>
              <a:t> </a:t>
            </a:r>
            <a:r>
              <a:rPr sz="1850" b="1" spc="5" dirty="0">
                <a:solidFill>
                  <a:prstClr val="black"/>
                </a:solidFill>
                <a:latin typeface="Cambria Math"/>
                <a:cs typeface="Cambria Math"/>
              </a:rPr>
              <a:t>áteresztőképességét</a:t>
            </a:r>
            <a:endParaRPr sz="1850">
              <a:solidFill>
                <a:prstClr val="black"/>
              </a:solidFill>
              <a:latin typeface="Cambria Math"/>
              <a:cs typeface="Cambria Math"/>
            </a:endParaRPr>
          </a:p>
        </p:txBody>
      </p:sp>
      <p:grpSp>
        <p:nvGrpSpPr>
          <p:cNvPr id="178" name="object 178"/>
          <p:cNvGrpSpPr/>
          <p:nvPr/>
        </p:nvGrpSpPr>
        <p:grpSpPr>
          <a:xfrm>
            <a:off x="9928539" y="7827728"/>
            <a:ext cx="1332865" cy="1713864"/>
            <a:chOff x="9503088" y="7827728"/>
            <a:chExt cx="1332865" cy="1713864"/>
          </a:xfrm>
        </p:grpSpPr>
        <p:sp>
          <p:nvSpPr>
            <p:cNvPr id="179" name="object 179"/>
            <p:cNvSpPr/>
            <p:nvPr/>
          </p:nvSpPr>
          <p:spPr>
            <a:xfrm>
              <a:off x="9503088" y="7827728"/>
              <a:ext cx="560070" cy="560070"/>
            </a:xfrm>
            <a:custGeom>
              <a:avLst/>
              <a:gdLst/>
              <a:ahLst/>
              <a:cxnLst/>
              <a:rect l="l" t="t" r="r" b="b"/>
              <a:pathLst>
                <a:path w="560070" h="560070">
                  <a:moveTo>
                    <a:pt x="279902" y="0"/>
                  </a:moveTo>
                  <a:lnTo>
                    <a:pt x="234500" y="3664"/>
                  </a:lnTo>
                  <a:lnTo>
                    <a:pt x="191431" y="14274"/>
                  </a:lnTo>
                  <a:lnTo>
                    <a:pt x="151271" y="31252"/>
                  </a:lnTo>
                  <a:lnTo>
                    <a:pt x="114595" y="54022"/>
                  </a:lnTo>
                  <a:lnTo>
                    <a:pt x="81981" y="82008"/>
                  </a:lnTo>
                  <a:lnTo>
                    <a:pt x="54004" y="114632"/>
                  </a:lnTo>
                  <a:lnTo>
                    <a:pt x="31242" y="151320"/>
                  </a:lnTo>
                  <a:lnTo>
                    <a:pt x="14269" y="191493"/>
                  </a:lnTo>
                  <a:lnTo>
                    <a:pt x="3663" y="234577"/>
                  </a:lnTo>
                  <a:lnTo>
                    <a:pt x="0" y="279993"/>
                  </a:lnTo>
                  <a:lnTo>
                    <a:pt x="3663" y="325409"/>
                  </a:lnTo>
                  <a:lnTo>
                    <a:pt x="14269" y="368493"/>
                  </a:lnTo>
                  <a:lnTo>
                    <a:pt x="31242" y="408666"/>
                  </a:lnTo>
                  <a:lnTo>
                    <a:pt x="54004" y="445354"/>
                  </a:lnTo>
                  <a:lnTo>
                    <a:pt x="81981" y="477978"/>
                  </a:lnTo>
                  <a:lnTo>
                    <a:pt x="114595" y="505964"/>
                  </a:lnTo>
                  <a:lnTo>
                    <a:pt x="151271" y="528734"/>
                  </a:lnTo>
                  <a:lnTo>
                    <a:pt x="191431" y="545712"/>
                  </a:lnTo>
                  <a:lnTo>
                    <a:pt x="234500" y="556322"/>
                  </a:lnTo>
                  <a:lnTo>
                    <a:pt x="279902" y="559987"/>
                  </a:lnTo>
                  <a:lnTo>
                    <a:pt x="325304" y="556322"/>
                  </a:lnTo>
                  <a:lnTo>
                    <a:pt x="368373" y="545712"/>
                  </a:lnTo>
                  <a:lnTo>
                    <a:pt x="408533" y="528734"/>
                  </a:lnTo>
                  <a:lnTo>
                    <a:pt x="445209" y="505964"/>
                  </a:lnTo>
                  <a:lnTo>
                    <a:pt x="477823" y="477978"/>
                  </a:lnTo>
                  <a:lnTo>
                    <a:pt x="505799" y="445354"/>
                  </a:lnTo>
                  <a:lnTo>
                    <a:pt x="528562" y="408666"/>
                  </a:lnTo>
                  <a:lnTo>
                    <a:pt x="545535" y="368493"/>
                  </a:lnTo>
                  <a:lnTo>
                    <a:pt x="556141" y="325409"/>
                  </a:lnTo>
                  <a:lnTo>
                    <a:pt x="559804" y="279993"/>
                  </a:lnTo>
                  <a:lnTo>
                    <a:pt x="556141" y="234577"/>
                  </a:lnTo>
                  <a:lnTo>
                    <a:pt x="545535" y="191493"/>
                  </a:lnTo>
                  <a:lnTo>
                    <a:pt x="528562" y="151320"/>
                  </a:lnTo>
                  <a:lnTo>
                    <a:pt x="505799" y="114632"/>
                  </a:lnTo>
                  <a:lnTo>
                    <a:pt x="477823" y="82008"/>
                  </a:lnTo>
                  <a:lnTo>
                    <a:pt x="445209" y="54022"/>
                  </a:lnTo>
                  <a:lnTo>
                    <a:pt x="408533" y="31252"/>
                  </a:lnTo>
                  <a:lnTo>
                    <a:pt x="368373" y="14274"/>
                  </a:lnTo>
                  <a:lnTo>
                    <a:pt x="325303" y="3664"/>
                  </a:lnTo>
                  <a:lnTo>
                    <a:pt x="279902" y="0"/>
                  </a:lnTo>
                  <a:close/>
                </a:path>
              </a:pathLst>
            </a:custGeom>
            <a:solidFill>
              <a:srgbClr val="8000FF"/>
            </a:solidFill>
          </p:spPr>
          <p:txBody>
            <a:bodyPr wrap="square" lIns="0" tIns="0" rIns="0" bIns="0" rtlCol="0"/>
            <a:lstStyle/>
            <a:p>
              <a:endParaRPr>
                <a:solidFill>
                  <a:prstClr val="black"/>
                </a:solidFill>
                <a:latin typeface="Calibri"/>
              </a:endParaRPr>
            </a:p>
          </p:txBody>
        </p:sp>
        <p:sp>
          <p:nvSpPr>
            <p:cNvPr id="180" name="object 180"/>
            <p:cNvSpPr/>
            <p:nvPr/>
          </p:nvSpPr>
          <p:spPr>
            <a:xfrm>
              <a:off x="9552380" y="8499536"/>
              <a:ext cx="461645" cy="461645"/>
            </a:xfrm>
            <a:custGeom>
              <a:avLst/>
              <a:gdLst/>
              <a:ahLst/>
              <a:cxnLst/>
              <a:rect l="l" t="t" r="r" b="b"/>
              <a:pathLst>
                <a:path w="461645" h="461645">
                  <a:moveTo>
                    <a:pt x="230611" y="0"/>
                  </a:moveTo>
                  <a:lnTo>
                    <a:pt x="184136" y="4686"/>
                  </a:lnTo>
                  <a:lnTo>
                    <a:pt x="140848" y="18129"/>
                  </a:lnTo>
                  <a:lnTo>
                    <a:pt x="101676" y="39398"/>
                  </a:lnTo>
                  <a:lnTo>
                    <a:pt x="67546" y="67568"/>
                  </a:lnTo>
                  <a:lnTo>
                    <a:pt x="39386" y="101709"/>
                  </a:lnTo>
                  <a:lnTo>
                    <a:pt x="18123" y="140894"/>
                  </a:lnTo>
                  <a:lnTo>
                    <a:pt x="4685" y="184196"/>
                  </a:lnTo>
                  <a:lnTo>
                    <a:pt x="0" y="230686"/>
                  </a:lnTo>
                  <a:lnTo>
                    <a:pt x="4685" y="277176"/>
                  </a:lnTo>
                  <a:lnTo>
                    <a:pt x="18123" y="320478"/>
                  </a:lnTo>
                  <a:lnTo>
                    <a:pt x="39386" y="359663"/>
                  </a:lnTo>
                  <a:lnTo>
                    <a:pt x="67546" y="393804"/>
                  </a:lnTo>
                  <a:lnTo>
                    <a:pt x="101676" y="421974"/>
                  </a:lnTo>
                  <a:lnTo>
                    <a:pt x="140849" y="443243"/>
                  </a:lnTo>
                  <a:lnTo>
                    <a:pt x="184136" y="456686"/>
                  </a:lnTo>
                  <a:lnTo>
                    <a:pt x="230611" y="461372"/>
                  </a:lnTo>
                  <a:lnTo>
                    <a:pt x="277086" y="456686"/>
                  </a:lnTo>
                  <a:lnTo>
                    <a:pt x="320373" y="443243"/>
                  </a:lnTo>
                  <a:lnTo>
                    <a:pt x="359546" y="421974"/>
                  </a:lnTo>
                  <a:lnTo>
                    <a:pt x="393676" y="393804"/>
                  </a:lnTo>
                  <a:lnTo>
                    <a:pt x="421836" y="359663"/>
                  </a:lnTo>
                  <a:lnTo>
                    <a:pt x="443099" y="320478"/>
                  </a:lnTo>
                  <a:lnTo>
                    <a:pt x="456537" y="277176"/>
                  </a:lnTo>
                  <a:lnTo>
                    <a:pt x="461222" y="230686"/>
                  </a:lnTo>
                  <a:lnTo>
                    <a:pt x="456537" y="184196"/>
                  </a:lnTo>
                  <a:lnTo>
                    <a:pt x="443099" y="140894"/>
                  </a:lnTo>
                  <a:lnTo>
                    <a:pt x="421836" y="101709"/>
                  </a:lnTo>
                  <a:lnTo>
                    <a:pt x="393676" y="67568"/>
                  </a:lnTo>
                  <a:lnTo>
                    <a:pt x="359546" y="39398"/>
                  </a:lnTo>
                  <a:lnTo>
                    <a:pt x="320373" y="18129"/>
                  </a:lnTo>
                  <a:lnTo>
                    <a:pt x="277086" y="4686"/>
                  </a:lnTo>
                  <a:lnTo>
                    <a:pt x="230611" y="0"/>
                  </a:lnTo>
                  <a:close/>
                </a:path>
              </a:pathLst>
            </a:custGeom>
            <a:solidFill>
              <a:srgbClr val="A952FF"/>
            </a:solidFill>
          </p:spPr>
          <p:txBody>
            <a:bodyPr wrap="square" lIns="0" tIns="0" rIns="0" bIns="0" rtlCol="0"/>
            <a:lstStyle/>
            <a:p>
              <a:endParaRPr>
                <a:solidFill>
                  <a:prstClr val="black"/>
                </a:solidFill>
                <a:latin typeface="Calibri"/>
              </a:endParaRPr>
            </a:p>
          </p:txBody>
        </p:sp>
        <p:sp>
          <p:nvSpPr>
            <p:cNvPr id="181" name="object 181"/>
            <p:cNvSpPr/>
            <p:nvPr/>
          </p:nvSpPr>
          <p:spPr>
            <a:xfrm>
              <a:off x="9594629" y="9164301"/>
              <a:ext cx="377190" cy="377190"/>
            </a:xfrm>
            <a:custGeom>
              <a:avLst/>
              <a:gdLst/>
              <a:ahLst/>
              <a:cxnLst/>
              <a:rect l="l" t="t" r="r" b="b"/>
              <a:pathLst>
                <a:path w="377190" h="377190">
                  <a:moveTo>
                    <a:pt x="188361" y="0"/>
                  </a:moveTo>
                  <a:lnTo>
                    <a:pt x="138288" y="6730"/>
                  </a:lnTo>
                  <a:lnTo>
                    <a:pt x="93292" y="25725"/>
                  </a:lnTo>
                  <a:lnTo>
                    <a:pt x="55170" y="55188"/>
                  </a:lnTo>
                  <a:lnTo>
                    <a:pt x="25717" y="93323"/>
                  </a:lnTo>
                  <a:lnTo>
                    <a:pt x="6728" y="138333"/>
                  </a:lnTo>
                  <a:lnTo>
                    <a:pt x="0" y="188423"/>
                  </a:lnTo>
                  <a:lnTo>
                    <a:pt x="6728" y="238512"/>
                  </a:lnTo>
                  <a:lnTo>
                    <a:pt x="25717" y="283523"/>
                  </a:lnTo>
                  <a:lnTo>
                    <a:pt x="55170" y="321657"/>
                  </a:lnTo>
                  <a:lnTo>
                    <a:pt x="93292" y="351120"/>
                  </a:lnTo>
                  <a:lnTo>
                    <a:pt x="138288" y="370115"/>
                  </a:lnTo>
                  <a:lnTo>
                    <a:pt x="188362" y="376846"/>
                  </a:lnTo>
                  <a:lnTo>
                    <a:pt x="238435" y="370115"/>
                  </a:lnTo>
                  <a:lnTo>
                    <a:pt x="283431" y="351120"/>
                  </a:lnTo>
                  <a:lnTo>
                    <a:pt x="321553" y="321657"/>
                  </a:lnTo>
                  <a:lnTo>
                    <a:pt x="351006" y="283523"/>
                  </a:lnTo>
                  <a:lnTo>
                    <a:pt x="369995" y="238513"/>
                  </a:lnTo>
                  <a:lnTo>
                    <a:pt x="376723" y="188423"/>
                  </a:lnTo>
                  <a:lnTo>
                    <a:pt x="369995" y="138333"/>
                  </a:lnTo>
                  <a:lnTo>
                    <a:pt x="351006" y="93323"/>
                  </a:lnTo>
                  <a:lnTo>
                    <a:pt x="321553" y="55188"/>
                  </a:lnTo>
                  <a:lnTo>
                    <a:pt x="283430" y="25725"/>
                  </a:lnTo>
                  <a:lnTo>
                    <a:pt x="238435" y="6730"/>
                  </a:lnTo>
                  <a:lnTo>
                    <a:pt x="188361" y="0"/>
                  </a:lnTo>
                  <a:close/>
                </a:path>
              </a:pathLst>
            </a:custGeom>
            <a:solidFill>
              <a:srgbClr val="C58DFF"/>
            </a:solidFill>
          </p:spPr>
          <p:txBody>
            <a:bodyPr wrap="square" lIns="0" tIns="0" rIns="0" bIns="0" rtlCol="0"/>
            <a:lstStyle/>
            <a:p>
              <a:endParaRPr>
                <a:solidFill>
                  <a:prstClr val="black"/>
                </a:solidFill>
                <a:latin typeface="Calibri"/>
              </a:endParaRPr>
            </a:p>
          </p:txBody>
        </p:sp>
        <p:sp>
          <p:nvSpPr>
            <p:cNvPr id="182" name="object 182"/>
            <p:cNvSpPr/>
            <p:nvPr/>
          </p:nvSpPr>
          <p:spPr>
            <a:xfrm>
              <a:off x="10275901" y="8450229"/>
              <a:ext cx="560070" cy="560070"/>
            </a:xfrm>
            <a:custGeom>
              <a:avLst/>
              <a:gdLst/>
              <a:ahLst/>
              <a:cxnLst/>
              <a:rect l="l" t="t" r="r" b="b"/>
              <a:pathLst>
                <a:path w="560070" h="560070">
                  <a:moveTo>
                    <a:pt x="279902" y="0"/>
                  </a:moveTo>
                  <a:lnTo>
                    <a:pt x="234500" y="3664"/>
                  </a:lnTo>
                  <a:lnTo>
                    <a:pt x="191431" y="14274"/>
                  </a:lnTo>
                  <a:lnTo>
                    <a:pt x="151271" y="31252"/>
                  </a:lnTo>
                  <a:lnTo>
                    <a:pt x="114595" y="54022"/>
                  </a:lnTo>
                  <a:lnTo>
                    <a:pt x="81981" y="82008"/>
                  </a:lnTo>
                  <a:lnTo>
                    <a:pt x="54004" y="114632"/>
                  </a:lnTo>
                  <a:lnTo>
                    <a:pt x="31242" y="151320"/>
                  </a:lnTo>
                  <a:lnTo>
                    <a:pt x="14269" y="191493"/>
                  </a:lnTo>
                  <a:lnTo>
                    <a:pt x="3663" y="234577"/>
                  </a:lnTo>
                  <a:lnTo>
                    <a:pt x="0" y="279993"/>
                  </a:lnTo>
                  <a:lnTo>
                    <a:pt x="3663" y="325409"/>
                  </a:lnTo>
                  <a:lnTo>
                    <a:pt x="14269" y="368493"/>
                  </a:lnTo>
                  <a:lnTo>
                    <a:pt x="31242" y="408666"/>
                  </a:lnTo>
                  <a:lnTo>
                    <a:pt x="54004" y="445354"/>
                  </a:lnTo>
                  <a:lnTo>
                    <a:pt x="81981" y="477978"/>
                  </a:lnTo>
                  <a:lnTo>
                    <a:pt x="114595" y="505964"/>
                  </a:lnTo>
                  <a:lnTo>
                    <a:pt x="151271" y="528734"/>
                  </a:lnTo>
                  <a:lnTo>
                    <a:pt x="191431" y="545712"/>
                  </a:lnTo>
                  <a:lnTo>
                    <a:pt x="234500" y="556322"/>
                  </a:lnTo>
                  <a:lnTo>
                    <a:pt x="279902" y="559987"/>
                  </a:lnTo>
                  <a:lnTo>
                    <a:pt x="325304" y="556322"/>
                  </a:lnTo>
                  <a:lnTo>
                    <a:pt x="368373" y="545712"/>
                  </a:lnTo>
                  <a:lnTo>
                    <a:pt x="408533" y="528734"/>
                  </a:lnTo>
                  <a:lnTo>
                    <a:pt x="445209" y="505964"/>
                  </a:lnTo>
                  <a:lnTo>
                    <a:pt x="477823" y="477978"/>
                  </a:lnTo>
                  <a:lnTo>
                    <a:pt x="505799" y="445354"/>
                  </a:lnTo>
                  <a:lnTo>
                    <a:pt x="528562" y="408666"/>
                  </a:lnTo>
                  <a:lnTo>
                    <a:pt x="545535" y="368493"/>
                  </a:lnTo>
                  <a:lnTo>
                    <a:pt x="556141" y="325409"/>
                  </a:lnTo>
                  <a:lnTo>
                    <a:pt x="559804" y="279993"/>
                  </a:lnTo>
                  <a:lnTo>
                    <a:pt x="556141" y="234577"/>
                  </a:lnTo>
                  <a:lnTo>
                    <a:pt x="545535" y="191493"/>
                  </a:lnTo>
                  <a:lnTo>
                    <a:pt x="528562" y="151320"/>
                  </a:lnTo>
                  <a:lnTo>
                    <a:pt x="505799" y="114632"/>
                  </a:lnTo>
                  <a:lnTo>
                    <a:pt x="477823" y="82008"/>
                  </a:lnTo>
                  <a:lnTo>
                    <a:pt x="445209" y="54022"/>
                  </a:lnTo>
                  <a:lnTo>
                    <a:pt x="408533" y="31252"/>
                  </a:lnTo>
                  <a:lnTo>
                    <a:pt x="368373" y="14274"/>
                  </a:lnTo>
                  <a:lnTo>
                    <a:pt x="325303" y="3664"/>
                  </a:lnTo>
                  <a:lnTo>
                    <a:pt x="279902" y="0"/>
                  </a:lnTo>
                  <a:close/>
                </a:path>
              </a:pathLst>
            </a:custGeom>
            <a:solidFill>
              <a:srgbClr val="8000FF"/>
            </a:solidFill>
          </p:spPr>
          <p:txBody>
            <a:bodyPr wrap="square" lIns="0" tIns="0" rIns="0" bIns="0" rtlCol="0"/>
            <a:lstStyle/>
            <a:p>
              <a:endParaRPr>
                <a:solidFill>
                  <a:prstClr val="black"/>
                </a:solidFill>
                <a:latin typeface="Calibri"/>
              </a:endParaRPr>
            </a:p>
          </p:txBody>
        </p:sp>
      </p:grpSp>
      <p:sp>
        <p:nvSpPr>
          <p:cNvPr id="183" name="object 183"/>
          <p:cNvSpPr txBox="1"/>
          <p:nvPr/>
        </p:nvSpPr>
        <p:spPr>
          <a:xfrm>
            <a:off x="10123718" y="9144945"/>
            <a:ext cx="170815" cy="342900"/>
          </a:xfrm>
          <a:prstGeom prst="rect">
            <a:avLst/>
          </a:prstGeom>
        </p:spPr>
        <p:txBody>
          <a:bodyPr vert="horz" wrap="square" lIns="0" tIns="16510" rIns="0" bIns="0" rtlCol="0">
            <a:spAutoFit/>
          </a:bodyPr>
          <a:lstStyle/>
          <a:p>
            <a:pPr marL="12700">
              <a:spcBef>
                <a:spcPts val="130"/>
              </a:spcBef>
            </a:pPr>
            <a:r>
              <a:rPr sz="2050" spc="15" dirty="0">
                <a:solidFill>
                  <a:prstClr val="black"/>
                </a:solidFill>
                <a:latin typeface="Symbol"/>
                <a:cs typeface="Symbol"/>
              </a:rPr>
              <a:t></a:t>
            </a:r>
            <a:endParaRPr sz="2050">
              <a:solidFill>
                <a:prstClr val="black"/>
              </a:solidFill>
              <a:latin typeface="Symbol"/>
              <a:cs typeface="Symbol"/>
            </a:endParaRPr>
          </a:p>
        </p:txBody>
      </p:sp>
      <p:grpSp>
        <p:nvGrpSpPr>
          <p:cNvPr id="184" name="object 184"/>
          <p:cNvGrpSpPr/>
          <p:nvPr/>
        </p:nvGrpSpPr>
        <p:grpSpPr>
          <a:xfrm>
            <a:off x="10056168" y="9072731"/>
            <a:ext cx="1977389" cy="1054100"/>
            <a:chOff x="9630717" y="9072731"/>
            <a:chExt cx="1977389" cy="1054100"/>
          </a:xfrm>
        </p:grpSpPr>
        <p:sp>
          <p:nvSpPr>
            <p:cNvPr id="185" name="object 185"/>
            <p:cNvSpPr/>
            <p:nvPr/>
          </p:nvSpPr>
          <p:spPr>
            <a:xfrm>
              <a:off x="9630717" y="9822022"/>
              <a:ext cx="304800" cy="304800"/>
            </a:xfrm>
            <a:custGeom>
              <a:avLst/>
              <a:gdLst/>
              <a:ahLst/>
              <a:cxnLst/>
              <a:rect l="l" t="t" r="r" b="b"/>
              <a:pathLst>
                <a:path w="304800" h="304800">
                  <a:moveTo>
                    <a:pt x="152273" y="0"/>
                  </a:moveTo>
                  <a:lnTo>
                    <a:pt x="104143" y="7765"/>
                  </a:lnTo>
                  <a:lnTo>
                    <a:pt x="62342" y="29389"/>
                  </a:lnTo>
                  <a:lnTo>
                    <a:pt x="29379" y="62362"/>
                  </a:lnTo>
                  <a:lnTo>
                    <a:pt x="7762" y="104177"/>
                  </a:lnTo>
                  <a:lnTo>
                    <a:pt x="0" y="152323"/>
                  </a:lnTo>
                  <a:lnTo>
                    <a:pt x="7762" y="200469"/>
                  </a:lnTo>
                  <a:lnTo>
                    <a:pt x="29379" y="242284"/>
                  </a:lnTo>
                  <a:lnTo>
                    <a:pt x="62342" y="275257"/>
                  </a:lnTo>
                  <a:lnTo>
                    <a:pt x="104143" y="296881"/>
                  </a:lnTo>
                  <a:lnTo>
                    <a:pt x="152273" y="304647"/>
                  </a:lnTo>
                  <a:lnTo>
                    <a:pt x="200404" y="296881"/>
                  </a:lnTo>
                  <a:lnTo>
                    <a:pt x="242205" y="275257"/>
                  </a:lnTo>
                  <a:lnTo>
                    <a:pt x="275168" y="242284"/>
                  </a:lnTo>
                  <a:lnTo>
                    <a:pt x="296784" y="200470"/>
                  </a:lnTo>
                  <a:lnTo>
                    <a:pt x="304547" y="152323"/>
                  </a:lnTo>
                  <a:lnTo>
                    <a:pt x="296784" y="104177"/>
                  </a:lnTo>
                  <a:lnTo>
                    <a:pt x="275168" y="62362"/>
                  </a:lnTo>
                  <a:lnTo>
                    <a:pt x="242205" y="29389"/>
                  </a:lnTo>
                  <a:lnTo>
                    <a:pt x="200404" y="7765"/>
                  </a:lnTo>
                  <a:lnTo>
                    <a:pt x="152273" y="0"/>
                  </a:lnTo>
                  <a:close/>
                </a:path>
              </a:pathLst>
            </a:custGeom>
            <a:solidFill>
              <a:srgbClr val="FBE3D1"/>
            </a:solidFill>
          </p:spPr>
          <p:txBody>
            <a:bodyPr wrap="square" lIns="0" tIns="0" rIns="0" bIns="0" rtlCol="0"/>
            <a:lstStyle/>
            <a:p>
              <a:endParaRPr>
                <a:solidFill>
                  <a:prstClr val="black"/>
                </a:solidFill>
                <a:latin typeface="Calibri"/>
              </a:endParaRPr>
            </a:p>
          </p:txBody>
        </p:sp>
        <p:sp>
          <p:nvSpPr>
            <p:cNvPr id="186" name="object 186"/>
            <p:cNvSpPr/>
            <p:nvPr/>
          </p:nvSpPr>
          <p:spPr>
            <a:xfrm>
              <a:off x="10282062" y="9078894"/>
              <a:ext cx="548005" cy="548005"/>
            </a:xfrm>
            <a:custGeom>
              <a:avLst/>
              <a:gdLst/>
              <a:ahLst/>
              <a:cxnLst/>
              <a:rect l="l" t="t" r="r" b="b"/>
              <a:pathLst>
                <a:path w="548004" h="548004">
                  <a:moveTo>
                    <a:pt x="273740" y="0"/>
                  </a:moveTo>
                  <a:lnTo>
                    <a:pt x="224535" y="4411"/>
                  </a:lnTo>
                  <a:lnTo>
                    <a:pt x="178224" y="17131"/>
                  </a:lnTo>
                  <a:lnTo>
                    <a:pt x="135578" y="37385"/>
                  </a:lnTo>
                  <a:lnTo>
                    <a:pt x="97373" y="64401"/>
                  </a:lnTo>
                  <a:lnTo>
                    <a:pt x="64380" y="97405"/>
                  </a:lnTo>
                  <a:lnTo>
                    <a:pt x="37373" y="135623"/>
                  </a:lnTo>
                  <a:lnTo>
                    <a:pt x="17125" y="178282"/>
                  </a:lnTo>
                  <a:lnTo>
                    <a:pt x="4410" y="224608"/>
                  </a:lnTo>
                  <a:lnTo>
                    <a:pt x="0" y="273830"/>
                  </a:lnTo>
                  <a:lnTo>
                    <a:pt x="4410" y="323051"/>
                  </a:lnTo>
                  <a:lnTo>
                    <a:pt x="17125" y="369378"/>
                  </a:lnTo>
                  <a:lnTo>
                    <a:pt x="37373" y="412037"/>
                  </a:lnTo>
                  <a:lnTo>
                    <a:pt x="64380" y="450255"/>
                  </a:lnTo>
                  <a:lnTo>
                    <a:pt x="97373" y="483258"/>
                  </a:lnTo>
                  <a:lnTo>
                    <a:pt x="135578" y="510274"/>
                  </a:lnTo>
                  <a:lnTo>
                    <a:pt x="178224" y="530528"/>
                  </a:lnTo>
                  <a:lnTo>
                    <a:pt x="224535" y="543248"/>
                  </a:lnTo>
                  <a:lnTo>
                    <a:pt x="273741" y="547660"/>
                  </a:lnTo>
                  <a:lnTo>
                    <a:pt x="322946" y="543248"/>
                  </a:lnTo>
                  <a:lnTo>
                    <a:pt x="369257" y="530528"/>
                  </a:lnTo>
                  <a:lnTo>
                    <a:pt x="411903" y="510274"/>
                  </a:lnTo>
                  <a:lnTo>
                    <a:pt x="450108" y="483258"/>
                  </a:lnTo>
                  <a:lnTo>
                    <a:pt x="483101" y="450255"/>
                  </a:lnTo>
                  <a:lnTo>
                    <a:pt x="510108" y="412037"/>
                  </a:lnTo>
                  <a:lnTo>
                    <a:pt x="530356" y="369378"/>
                  </a:lnTo>
                  <a:lnTo>
                    <a:pt x="543071" y="323051"/>
                  </a:lnTo>
                  <a:lnTo>
                    <a:pt x="547482" y="273830"/>
                  </a:lnTo>
                  <a:lnTo>
                    <a:pt x="543071" y="224608"/>
                  </a:lnTo>
                  <a:lnTo>
                    <a:pt x="530356" y="178282"/>
                  </a:lnTo>
                  <a:lnTo>
                    <a:pt x="510108" y="135623"/>
                  </a:lnTo>
                  <a:lnTo>
                    <a:pt x="483101" y="97405"/>
                  </a:lnTo>
                  <a:lnTo>
                    <a:pt x="450108" y="64401"/>
                  </a:lnTo>
                  <a:lnTo>
                    <a:pt x="411903" y="37385"/>
                  </a:lnTo>
                  <a:lnTo>
                    <a:pt x="369257" y="17131"/>
                  </a:lnTo>
                  <a:lnTo>
                    <a:pt x="322946" y="4411"/>
                  </a:lnTo>
                  <a:lnTo>
                    <a:pt x="273740" y="0"/>
                  </a:lnTo>
                  <a:close/>
                </a:path>
              </a:pathLst>
            </a:custGeom>
            <a:solidFill>
              <a:srgbClr val="8509FF"/>
            </a:solidFill>
          </p:spPr>
          <p:txBody>
            <a:bodyPr wrap="square" lIns="0" tIns="0" rIns="0" bIns="0" rtlCol="0"/>
            <a:lstStyle/>
            <a:p>
              <a:endParaRPr>
                <a:solidFill>
                  <a:prstClr val="black"/>
                </a:solidFill>
                <a:latin typeface="Calibri"/>
              </a:endParaRPr>
            </a:p>
          </p:txBody>
        </p:sp>
        <p:sp>
          <p:nvSpPr>
            <p:cNvPr id="187" name="object 187"/>
            <p:cNvSpPr/>
            <p:nvPr/>
          </p:nvSpPr>
          <p:spPr>
            <a:xfrm>
              <a:off x="11047833" y="9072731"/>
              <a:ext cx="560070" cy="560070"/>
            </a:xfrm>
            <a:custGeom>
              <a:avLst/>
              <a:gdLst/>
              <a:ahLst/>
              <a:cxnLst/>
              <a:rect l="l" t="t" r="r" b="b"/>
              <a:pathLst>
                <a:path w="560070" h="560070">
                  <a:moveTo>
                    <a:pt x="279902" y="0"/>
                  </a:moveTo>
                  <a:lnTo>
                    <a:pt x="234500" y="3664"/>
                  </a:lnTo>
                  <a:lnTo>
                    <a:pt x="191431" y="14274"/>
                  </a:lnTo>
                  <a:lnTo>
                    <a:pt x="151271" y="31252"/>
                  </a:lnTo>
                  <a:lnTo>
                    <a:pt x="114595" y="54022"/>
                  </a:lnTo>
                  <a:lnTo>
                    <a:pt x="81981" y="82008"/>
                  </a:lnTo>
                  <a:lnTo>
                    <a:pt x="54004" y="114632"/>
                  </a:lnTo>
                  <a:lnTo>
                    <a:pt x="31242" y="151320"/>
                  </a:lnTo>
                  <a:lnTo>
                    <a:pt x="14269" y="191493"/>
                  </a:lnTo>
                  <a:lnTo>
                    <a:pt x="3663" y="234577"/>
                  </a:lnTo>
                  <a:lnTo>
                    <a:pt x="0" y="279993"/>
                  </a:lnTo>
                  <a:lnTo>
                    <a:pt x="3663" y="325409"/>
                  </a:lnTo>
                  <a:lnTo>
                    <a:pt x="14269" y="368493"/>
                  </a:lnTo>
                  <a:lnTo>
                    <a:pt x="31242" y="408666"/>
                  </a:lnTo>
                  <a:lnTo>
                    <a:pt x="54004" y="445354"/>
                  </a:lnTo>
                  <a:lnTo>
                    <a:pt x="81981" y="477978"/>
                  </a:lnTo>
                  <a:lnTo>
                    <a:pt x="114595" y="505964"/>
                  </a:lnTo>
                  <a:lnTo>
                    <a:pt x="151271" y="528734"/>
                  </a:lnTo>
                  <a:lnTo>
                    <a:pt x="191431" y="545712"/>
                  </a:lnTo>
                  <a:lnTo>
                    <a:pt x="234500" y="556322"/>
                  </a:lnTo>
                  <a:lnTo>
                    <a:pt x="279902" y="559987"/>
                  </a:lnTo>
                  <a:lnTo>
                    <a:pt x="325304" y="556322"/>
                  </a:lnTo>
                  <a:lnTo>
                    <a:pt x="368373" y="545712"/>
                  </a:lnTo>
                  <a:lnTo>
                    <a:pt x="408533" y="528734"/>
                  </a:lnTo>
                  <a:lnTo>
                    <a:pt x="445209" y="505964"/>
                  </a:lnTo>
                  <a:lnTo>
                    <a:pt x="477823" y="477978"/>
                  </a:lnTo>
                  <a:lnTo>
                    <a:pt x="505799" y="445354"/>
                  </a:lnTo>
                  <a:lnTo>
                    <a:pt x="528562" y="408666"/>
                  </a:lnTo>
                  <a:lnTo>
                    <a:pt x="545535" y="368493"/>
                  </a:lnTo>
                  <a:lnTo>
                    <a:pt x="556141" y="325409"/>
                  </a:lnTo>
                  <a:lnTo>
                    <a:pt x="559804" y="279993"/>
                  </a:lnTo>
                  <a:lnTo>
                    <a:pt x="556141" y="234577"/>
                  </a:lnTo>
                  <a:lnTo>
                    <a:pt x="545535" y="191493"/>
                  </a:lnTo>
                  <a:lnTo>
                    <a:pt x="528562" y="151320"/>
                  </a:lnTo>
                  <a:lnTo>
                    <a:pt x="505799" y="114632"/>
                  </a:lnTo>
                  <a:lnTo>
                    <a:pt x="477823" y="82008"/>
                  </a:lnTo>
                  <a:lnTo>
                    <a:pt x="445209" y="54022"/>
                  </a:lnTo>
                  <a:lnTo>
                    <a:pt x="408533" y="31252"/>
                  </a:lnTo>
                  <a:lnTo>
                    <a:pt x="368373" y="14274"/>
                  </a:lnTo>
                  <a:lnTo>
                    <a:pt x="325303" y="3664"/>
                  </a:lnTo>
                  <a:lnTo>
                    <a:pt x="279902" y="0"/>
                  </a:lnTo>
                  <a:close/>
                </a:path>
              </a:pathLst>
            </a:custGeom>
            <a:solidFill>
              <a:srgbClr val="8000FF"/>
            </a:solidFill>
          </p:spPr>
          <p:txBody>
            <a:bodyPr wrap="square" lIns="0" tIns="0" rIns="0" bIns="0" rtlCol="0"/>
            <a:lstStyle/>
            <a:p>
              <a:endParaRPr>
                <a:solidFill>
                  <a:prstClr val="black"/>
                </a:solidFill>
                <a:latin typeface="Calibri"/>
              </a:endParaRPr>
            </a:p>
          </p:txBody>
        </p:sp>
      </p:grpSp>
      <p:sp>
        <p:nvSpPr>
          <p:cNvPr id="188" name="object 188"/>
          <p:cNvSpPr txBox="1"/>
          <p:nvPr/>
        </p:nvSpPr>
        <p:spPr>
          <a:xfrm>
            <a:off x="10123718" y="9766683"/>
            <a:ext cx="170815" cy="342900"/>
          </a:xfrm>
          <a:prstGeom prst="rect">
            <a:avLst/>
          </a:prstGeom>
        </p:spPr>
        <p:txBody>
          <a:bodyPr vert="horz" wrap="square" lIns="0" tIns="16510" rIns="0" bIns="0" rtlCol="0">
            <a:spAutoFit/>
          </a:bodyPr>
          <a:lstStyle/>
          <a:p>
            <a:pPr marL="12700">
              <a:spcBef>
                <a:spcPts val="130"/>
              </a:spcBef>
            </a:pPr>
            <a:r>
              <a:rPr sz="2050" spc="15" dirty="0">
                <a:solidFill>
                  <a:prstClr val="black"/>
                </a:solidFill>
                <a:latin typeface="Symbol"/>
                <a:cs typeface="Symbol"/>
              </a:rPr>
              <a:t></a:t>
            </a:r>
            <a:endParaRPr sz="2050">
              <a:solidFill>
                <a:prstClr val="black"/>
              </a:solidFill>
              <a:latin typeface="Symbol"/>
              <a:cs typeface="Symbol"/>
            </a:endParaRPr>
          </a:p>
        </p:txBody>
      </p:sp>
      <p:grpSp>
        <p:nvGrpSpPr>
          <p:cNvPr id="189" name="object 189"/>
          <p:cNvGrpSpPr/>
          <p:nvPr/>
        </p:nvGrpSpPr>
        <p:grpSpPr>
          <a:xfrm>
            <a:off x="10066729" y="9694353"/>
            <a:ext cx="2739390" cy="1044575"/>
            <a:chOff x="9641279" y="9694352"/>
            <a:chExt cx="2739390" cy="1044575"/>
          </a:xfrm>
        </p:grpSpPr>
        <p:sp>
          <p:nvSpPr>
            <p:cNvPr id="190" name="object 190"/>
            <p:cNvSpPr/>
            <p:nvPr/>
          </p:nvSpPr>
          <p:spPr>
            <a:xfrm>
              <a:off x="9641279" y="10455089"/>
              <a:ext cx="283845" cy="283845"/>
            </a:xfrm>
            <a:custGeom>
              <a:avLst/>
              <a:gdLst/>
              <a:ahLst/>
              <a:cxnLst/>
              <a:rect l="l" t="t" r="r" b="b"/>
              <a:pathLst>
                <a:path w="283845" h="283845">
                  <a:moveTo>
                    <a:pt x="141711" y="0"/>
                  </a:moveTo>
                  <a:lnTo>
                    <a:pt x="96919" y="7226"/>
                  </a:lnTo>
                  <a:lnTo>
                    <a:pt x="58017" y="27350"/>
                  </a:lnTo>
                  <a:lnTo>
                    <a:pt x="27341" y="58036"/>
                  </a:lnTo>
                  <a:lnTo>
                    <a:pt x="7224" y="96950"/>
                  </a:lnTo>
                  <a:lnTo>
                    <a:pt x="0" y="141757"/>
                  </a:lnTo>
                  <a:lnTo>
                    <a:pt x="7224" y="186564"/>
                  </a:lnTo>
                  <a:lnTo>
                    <a:pt x="27341" y="225478"/>
                  </a:lnTo>
                  <a:lnTo>
                    <a:pt x="58017" y="256164"/>
                  </a:lnTo>
                  <a:lnTo>
                    <a:pt x="96919" y="276288"/>
                  </a:lnTo>
                  <a:lnTo>
                    <a:pt x="141711" y="283515"/>
                  </a:lnTo>
                  <a:lnTo>
                    <a:pt x="186504" y="276288"/>
                  </a:lnTo>
                  <a:lnTo>
                    <a:pt x="225405" y="256164"/>
                  </a:lnTo>
                  <a:lnTo>
                    <a:pt x="256081" y="225478"/>
                  </a:lnTo>
                  <a:lnTo>
                    <a:pt x="276198" y="186564"/>
                  </a:lnTo>
                  <a:lnTo>
                    <a:pt x="283423" y="141757"/>
                  </a:lnTo>
                  <a:lnTo>
                    <a:pt x="276198" y="96950"/>
                  </a:lnTo>
                  <a:lnTo>
                    <a:pt x="256081" y="58036"/>
                  </a:lnTo>
                  <a:lnTo>
                    <a:pt x="225405" y="27350"/>
                  </a:lnTo>
                  <a:lnTo>
                    <a:pt x="186504" y="7226"/>
                  </a:lnTo>
                  <a:lnTo>
                    <a:pt x="141711" y="0"/>
                  </a:lnTo>
                  <a:close/>
                </a:path>
              </a:pathLst>
            </a:custGeom>
            <a:solidFill>
              <a:srgbClr val="FBE8D6"/>
            </a:solidFill>
          </p:spPr>
          <p:txBody>
            <a:bodyPr wrap="square" lIns="0" tIns="0" rIns="0" bIns="0" rtlCol="0"/>
            <a:lstStyle/>
            <a:p>
              <a:endParaRPr>
                <a:solidFill>
                  <a:prstClr val="black"/>
                </a:solidFill>
                <a:latin typeface="Calibri"/>
              </a:endParaRPr>
            </a:p>
          </p:txBody>
        </p:sp>
        <p:sp>
          <p:nvSpPr>
            <p:cNvPr id="191" name="object 191"/>
            <p:cNvSpPr/>
            <p:nvPr/>
          </p:nvSpPr>
          <p:spPr>
            <a:xfrm>
              <a:off x="10344556" y="9763029"/>
              <a:ext cx="422909" cy="422909"/>
            </a:xfrm>
            <a:custGeom>
              <a:avLst/>
              <a:gdLst/>
              <a:ahLst/>
              <a:cxnLst/>
              <a:rect l="l" t="t" r="r" b="b"/>
              <a:pathLst>
                <a:path w="422909" h="422909">
                  <a:moveTo>
                    <a:pt x="211247" y="0"/>
                  </a:moveTo>
                  <a:lnTo>
                    <a:pt x="162810" y="5581"/>
                  </a:lnTo>
                  <a:lnTo>
                    <a:pt x="118346" y="21478"/>
                  </a:lnTo>
                  <a:lnTo>
                    <a:pt x="79123" y="46424"/>
                  </a:lnTo>
                  <a:lnTo>
                    <a:pt x="46409" y="79149"/>
                  </a:lnTo>
                  <a:lnTo>
                    <a:pt x="21471" y="118385"/>
                  </a:lnTo>
                  <a:lnTo>
                    <a:pt x="5579" y="162863"/>
                  </a:lnTo>
                  <a:lnTo>
                    <a:pt x="0" y="211315"/>
                  </a:lnTo>
                  <a:lnTo>
                    <a:pt x="5579" y="259768"/>
                  </a:lnTo>
                  <a:lnTo>
                    <a:pt x="21471" y="304246"/>
                  </a:lnTo>
                  <a:lnTo>
                    <a:pt x="46409" y="343482"/>
                  </a:lnTo>
                  <a:lnTo>
                    <a:pt x="79123" y="376207"/>
                  </a:lnTo>
                  <a:lnTo>
                    <a:pt x="118346" y="401153"/>
                  </a:lnTo>
                  <a:lnTo>
                    <a:pt x="162810" y="417050"/>
                  </a:lnTo>
                  <a:lnTo>
                    <a:pt x="211247" y="422631"/>
                  </a:lnTo>
                  <a:lnTo>
                    <a:pt x="259683" y="417050"/>
                  </a:lnTo>
                  <a:lnTo>
                    <a:pt x="304147" y="401153"/>
                  </a:lnTo>
                  <a:lnTo>
                    <a:pt x="343370" y="376207"/>
                  </a:lnTo>
                  <a:lnTo>
                    <a:pt x="376085" y="343482"/>
                  </a:lnTo>
                  <a:lnTo>
                    <a:pt x="401022" y="304246"/>
                  </a:lnTo>
                  <a:lnTo>
                    <a:pt x="416914" y="259768"/>
                  </a:lnTo>
                  <a:lnTo>
                    <a:pt x="422494" y="211315"/>
                  </a:lnTo>
                  <a:lnTo>
                    <a:pt x="416914" y="162863"/>
                  </a:lnTo>
                  <a:lnTo>
                    <a:pt x="401022" y="118385"/>
                  </a:lnTo>
                  <a:lnTo>
                    <a:pt x="376085" y="79149"/>
                  </a:lnTo>
                  <a:lnTo>
                    <a:pt x="343370" y="46424"/>
                  </a:lnTo>
                  <a:lnTo>
                    <a:pt x="304147" y="21478"/>
                  </a:lnTo>
                  <a:lnTo>
                    <a:pt x="259683" y="5581"/>
                  </a:lnTo>
                  <a:lnTo>
                    <a:pt x="211247" y="0"/>
                  </a:lnTo>
                  <a:close/>
                </a:path>
              </a:pathLst>
            </a:custGeom>
            <a:solidFill>
              <a:srgbClr val="F8CAA6"/>
            </a:solidFill>
          </p:spPr>
          <p:txBody>
            <a:bodyPr wrap="square" lIns="0" tIns="0" rIns="0" bIns="0" rtlCol="0"/>
            <a:lstStyle/>
            <a:p>
              <a:endParaRPr>
                <a:solidFill>
                  <a:prstClr val="black"/>
                </a:solidFill>
                <a:latin typeface="Calibri"/>
              </a:endParaRPr>
            </a:p>
          </p:txBody>
        </p:sp>
        <p:sp>
          <p:nvSpPr>
            <p:cNvPr id="192" name="object 192"/>
            <p:cNvSpPr/>
            <p:nvPr/>
          </p:nvSpPr>
          <p:spPr>
            <a:xfrm>
              <a:off x="11112967" y="9759508"/>
              <a:ext cx="429895" cy="429895"/>
            </a:xfrm>
            <a:custGeom>
              <a:avLst/>
              <a:gdLst/>
              <a:ahLst/>
              <a:cxnLst/>
              <a:rect l="l" t="t" r="r" b="b"/>
              <a:pathLst>
                <a:path w="429895" h="429895">
                  <a:moveTo>
                    <a:pt x="214767" y="0"/>
                  </a:moveTo>
                  <a:lnTo>
                    <a:pt x="165522" y="5673"/>
                  </a:lnTo>
                  <a:lnTo>
                    <a:pt x="120317" y="21835"/>
                  </a:lnTo>
                  <a:lnTo>
                    <a:pt x="80440" y="47196"/>
                  </a:lnTo>
                  <a:lnTo>
                    <a:pt x="47181" y="80466"/>
                  </a:lnTo>
                  <a:lnTo>
                    <a:pt x="21828" y="120356"/>
                  </a:lnTo>
                  <a:lnTo>
                    <a:pt x="5672" y="165576"/>
                  </a:lnTo>
                  <a:lnTo>
                    <a:pt x="0" y="214837"/>
                  </a:lnTo>
                  <a:lnTo>
                    <a:pt x="5672" y="264098"/>
                  </a:lnTo>
                  <a:lnTo>
                    <a:pt x="21828" y="309318"/>
                  </a:lnTo>
                  <a:lnTo>
                    <a:pt x="47181" y="349208"/>
                  </a:lnTo>
                  <a:lnTo>
                    <a:pt x="80440" y="382478"/>
                  </a:lnTo>
                  <a:lnTo>
                    <a:pt x="120317" y="407839"/>
                  </a:lnTo>
                  <a:lnTo>
                    <a:pt x="165522" y="424001"/>
                  </a:lnTo>
                  <a:lnTo>
                    <a:pt x="214767" y="429675"/>
                  </a:lnTo>
                  <a:lnTo>
                    <a:pt x="264012" y="424001"/>
                  </a:lnTo>
                  <a:lnTo>
                    <a:pt x="309218" y="407839"/>
                  </a:lnTo>
                  <a:lnTo>
                    <a:pt x="349095" y="382478"/>
                  </a:lnTo>
                  <a:lnTo>
                    <a:pt x="382354" y="349208"/>
                  </a:lnTo>
                  <a:lnTo>
                    <a:pt x="407706" y="309319"/>
                  </a:lnTo>
                  <a:lnTo>
                    <a:pt x="423863" y="264098"/>
                  </a:lnTo>
                  <a:lnTo>
                    <a:pt x="429535" y="214837"/>
                  </a:lnTo>
                  <a:lnTo>
                    <a:pt x="423863" y="165576"/>
                  </a:lnTo>
                  <a:lnTo>
                    <a:pt x="407706" y="120356"/>
                  </a:lnTo>
                  <a:lnTo>
                    <a:pt x="382354" y="80466"/>
                  </a:lnTo>
                  <a:lnTo>
                    <a:pt x="349095" y="47196"/>
                  </a:lnTo>
                  <a:lnTo>
                    <a:pt x="309218" y="21835"/>
                  </a:lnTo>
                  <a:lnTo>
                    <a:pt x="264012" y="5673"/>
                  </a:lnTo>
                  <a:lnTo>
                    <a:pt x="214767" y="0"/>
                  </a:lnTo>
                  <a:close/>
                </a:path>
              </a:pathLst>
            </a:custGeom>
            <a:solidFill>
              <a:srgbClr val="F8C9A2"/>
            </a:solidFill>
          </p:spPr>
          <p:txBody>
            <a:bodyPr wrap="square" lIns="0" tIns="0" rIns="0" bIns="0" rtlCol="0"/>
            <a:lstStyle/>
            <a:p>
              <a:endParaRPr>
                <a:solidFill>
                  <a:prstClr val="black"/>
                </a:solidFill>
                <a:latin typeface="Calibri"/>
              </a:endParaRPr>
            </a:p>
          </p:txBody>
        </p:sp>
        <p:sp>
          <p:nvSpPr>
            <p:cNvPr id="193" name="object 193"/>
            <p:cNvSpPr/>
            <p:nvPr/>
          </p:nvSpPr>
          <p:spPr>
            <a:xfrm>
              <a:off x="11820645" y="9694352"/>
              <a:ext cx="560070" cy="560070"/>
            </a:xfrm>
            <a:custGeom>
              <a:avLst/>
              <a:gdLst/>
              <a:ahLst/>
              <a:cxnLst/>
              <a:rect l="l" t="t" r="r" b="b"/>
              <a:pathLst>
                <a:path w="560070" h="560070">
                  <a:moveTo>
                    <a:pt x="279902" y="0"/>
                  </a:moveTo>
                  <a:lnTo>
                    <a:pt x="234500" y="3664"/>
                  </a:lnTo>
                  <a:lnTo>
                    <a:pt x="191431" y="14274"/>
                  </a:lnTo>
                  <a:lnTo>
                    <a:pt x="151271" y="31252"/>
                  </a:lnTo>
                  <a:lnTo>
                    <a:pt x="114595" y="54022"/>
                  </a:lnTo>
                  <a:lnTo>
                    <a:pt x="81981" y="82008"/>
                  </a:lnTo>
                  <a:lnTo>
                    <a:pt x="54004" y="114632"/>
                  </a:lnTo>
                  <a:lnTo>
                    <a:pt x="31242" y="151320"/>
                  </a:lnTo>
                  <a:lnTo>
                    <a:pt x="14269" y="191493"/>
                  </a:lnTo>
                  <a:lnTo>
                    <a:pt x="3663" y="234577"/>
                  </a:lnTo>
                  <a:lnTo>
                    <a:pt x="0" y="279993"/>
                  </a:lnTo>
                  <a:lnTo>
                    <a:pt x="3663" y="325409"/>
                  </a:lnTo>
                  <a:lnTo>
                    <a:pt x="14269" y="368493"/>
                  </a:lnTo>
                  <a:lnTo>
                    <a:pt x="31242" y="408666"/>
                  </a:lnTo>
                  <a:lnTo>
                    <a:pt x="54004" y="445354"/>
                  </a:lnTo>
                  <a:lnTo>
                    <a:pt x="81981" y="477978"/>
                  </a:lnTo>
                  <a:lnTo>
                    <a:pt x="114595" y="505964"/>
                  </a:lnTo>
                  <a:lnTo>
                    <a:pt x="151271" y="528734"/>
                  </a:lnTo>
                  <a:lnTo>
                    <a:pt x="191431" y="545712"/>
                  </a:lnTo>
                  <a:lnTo>
                    <a:pt x="234500" y="556322"/>
                  </a:lnTo>
                  <a:lnTo>
                    <a:pt x="279902" y="559987"/>
                  </a:lnTo>
                  <a:lnTo>
                    <a:pt x="325304" y="556322"/>
                  </a:lnTo>
                  <a:lnTo>
                    <a:pt x="368373" y="545712"/>
                  </a:lnTo>
                  <a:lnTo>
                    <a:pt x="408533" y="528734"/>
                  </a:lnTo>
                  <a:lnTo>
                    <a:pt x="445209" y="505964"/>
                  </a:lnTo>
                  <a:lnTo>
                    <a:pt x="477823" y="477978"/>
                  </a:lnTo>
                  <a:lnTo>
                    <a:pt x="505799" y="445354"/>
                  </a:lnTo>
                  <a:lnTo>
                    <a:pt x="528562" y="408666"/>
                  </a:lnTo>
                  <a:lnTo>
                    <a:pt x="545535" y="368493"/>
                  </a:lnTo>
                  <a:lnTo>
                    <a:pt x="556141" y="325409"/>
                  </a:lnTo>
                  <a:lnTo>
                    <a:pt x="559804" y="279993"/>
                  </a:lnTo>
                  <a:lnTo>
                    <a:pt x="556141" y="234577"/>
                  </a:lnTo>
                  <a:lnTo>
                    <a:pt x="545535" y="191493"/>
                  </a:lnTo>
                  <a:lnTo>
                    <a:pt x="528562" y="151320"/>
                  </a:lnTo>
                  <a:lnTo>
                    <a:pt x="505799" y="114632"/>
                  </a:lnTo>
                  <a:lnTo>
                    <a:pt x="477823" y="82008"/>
                  </a:lnTo>
                  <a:lnTo>
                    <a:pt x="445209" y="54022"/>
                  </a:lnTo>
                  <a:lnTo>
                    <a:pt x="408533" y="31252"/>
                  </a:lnTo>
                  <a:lnTo>
                    <a:pt x="368373" y="14274"/>
                  </a:lnTo>
                  <a:lnTo>
                    <a:pt x="325303" y="3664"/>
                  </a:lnTo>
                  <a:lnTo>
                    <a:pt x="279902" y="0"/>
                  </a:lnTo>
                  <a:close/>
                </a:path>
              </a:pathLst>
            </a:custGeom>
            <a:solidFill>
              <a:srgbClr val="8000FF"/>
            </a:solidFill>
          </p:spPr>
          <p:txBody>
            <a:bodyPr wrap="square" lIns="0" tIns="0" rIns="0" bIns="0" rtlCol="0"/>
            <a:lstStyle/>
            <a:p>
              <a:endParaRPr>
                <a:solidFill>
                  <a:prstClr val="black"/>
                </a:solidFill>
                <a:latin typeface="Calibri"/>
              </a:endParaRPr>
            </a:p>
          </p:txBody>
        </p:sp>
      </p:grpSp>
      <p:sp>
        <p:nvSpPr>
          <p:cNvPr id="194" name="object 194"/>
          <p:cNvSpPr txBox="1"/>
          <p:nvPr/>
        </p:nvSpPr>
        <p:spPr>
          <a:xfrm>
            <a:off x="10123718" y="10389302"/>
            <a:ext cx="170815" cy="342900"/>
          </a:xfrm>
          <a:prstGeom prst="rect">
            <a:avLst/>
          </a:prstGeom>
        </p:spPr>
        <p:txBody>
          <a:bodyPr vert="horz" wrap="square" lIns="0" tIns="16510" rIns="0" bIns="0" rtlCol="0">
            <a:spAutoFit/>
          </a:bodyPr>
          <a:lstStyle/>
          <a:p>
            <a:pPr marL="12700">
              <a:spcBef>
                <a:spcPts val="130"/>
              </a:spcBef>
            </a:pPr>
            <a:r>
              <a:rPr sz="2050" spc="15" dirty="0">
                <a:solidFill>
                  <a:prstClr val="black"/>
                </a:solidFill>
                <a:latin typeface="Symbol"/>
                <a:cs typeface="Symbol"/>
              </a:rPr>
              <a:t></a:t>
            </a:r>
            <a:endParaRPr sz="2050">
              <a:solidFill>
                <a:prstClr val="black"/>
              </a:solidFill>
              <a:latin typeface="Symbol"/>
              <a:cs typeface="Symbol"/>
            </a:endParaRPr>
          </a:p>
        </p:txBody>
      </p:sp>
      <p:grpSp>
        <p:nvGrpSpPr>
          <p:cNvPr id="195" name="object 195"/>
          <p:cNvGrpSpPr/>
          <p:nvPr/>
        </p:nvGrpSpPr>
        <p:grpSpPr>
          <a:xfrm>
            <a:off x="13739613" y="7827441"/>
            <a:ext cx="292735" cy="3049905"/>
            <a:chOff x="13314162" y="7827440"/>
            <a:chExt cx="292735" cy="3049905"/>
          </a:xfrm>
        </p:grpSpPr>
        <p:sp>
          <p:nvSpPr>
            <p:cNvPr id="196" name="object 196"/>
            <p:cNvSpPr/>
            <p:nvPr/>
          </p:nvSpPr>
          <p:spPr>
            <a:xfrm>
              <a:off x="13314162" y="10843241"/>
              <a:ext cx="229235" cy="31115"/>
            </a:xfrm>
            <a:custGeom>
              <a:avLst/>
              <a:gdLst/>
              <a:ahLst/>
              <a:cxnLst/>
              <a:rect l="l" t="t" r="r" b="b"/>
              <a:pathLst>
                <a:path w="229234" h="31115">
                  <a:moveTo>
                    <a:pt x="228909" y="0"/>
                  </a:moveTo>
                  <a:lnTo>
                    <a:pt x="0" y="0"/>
                  </a:lnTo>
                  <a:lnTo>
                    <a:pt x="0" y="30816"/>
                  </a:lnTo>
                  <a:lnTo>
                    <a:pt x="228909" y="30816"/>
                  </a:lnTo>
                  <a:lnTo>
                    <a:pt x="228909" y="0"/>
                  </a:lnTo>
                  <a:close/>
                </a:path>
              </a:pathLst>
            </a:custGeom>
            <a:solidFill>
              <a:srgbClr val="F4A666"/>
            </a:solidFill>
          </p:spPr>
          <p:txBody>
            <a:bodyPr wrap="square" lIns="0" tIns="0" rIns="0" bIns="0" rtlCol="0"/>
            <a:lstStyle/>
            <a:p>
              <a:endParaRPr>
                <a:solidFill>
                  <a:prstClr val="black"/>
                </a:solidFill>
                <a:latin typeface="Calibri"/>
              </a:endParaRPr>
            </a:p>
          </p:txBody>
        </p:sp>
        <p:sp>
          <p:nvSpPr>
            <p:cNvPr id="197" name="object 197"/>
            <p:cNvSpPr/>
            <p:nvPr/>
          </p:nvSpPr>
          <p:spPr>
            <a:xfrm>
              <a:off x="13314162" y="10813275"/>
              <a:ext cx="229235" cy="30480"/>
            </a:xfrm>
            <a:custGeom>
              <a:avLst/>
              <a:gdLst/>
              <a:ahLst/>
              <a:cxnLst/>
              <a:rect l="l" t="t" r="r" b="b"/>
              <a:pathLst>
                <a:path w="229234" h="30479">
                  <a:moveTo>
                    <a:pt x="228909" y="0"/>
                  </a:moveTo>
                  <a:lnTo>
                    <a:pt x="0" y="0"/>
                  </a:lnTo>
                  <a:lnTo>
                    <a:pt x="0" y="29965"/>
                  </a:lnTo>
                  <a:lnTo>
                    <a:pt x="228909" y="29965"/>
                  </a:lnTo>
                  <a:lnTo>
                    <a:pt x="228909" y="0"/>
                  </a:lnTo>
                  <a:close/>
                </a:path>
              </a:pathLst>
            </a:custGeom>
            <a:solidFill>
              <a:srgbClr val="F4A869"/>
            </a:solidFill>
          </p:spPr>
          <p:txBody>
            <a:bodyPr wrap="square" lIns="0" tIns="0" rIns="0" bIns="0" rtlCol="0"/>
            <a:lstStyle/>
            <a:p>
              <a:endParaRPr>
                <a:solidFill>
                  <a:prstClr val="black"/>
                </a:solidFill>
                <a:latin typeface="Calibri"/>
              </a:endParaRPr>
            </a:p>
          </p:txBody>
        </p:sp>
        <p:sp>
          <p:nvSpPr>
            <p:cNvPr id="198" name="object 198"/>
            <p:cNvSpPr/>
            <p:nvPr/>
          </p:nvSpPr>
          <p:spPr>
            <a:xfrm>
              <a:off x="13314162" y="10782453"/>
              <a:ext cx="229235" cy="31115"/>
            </a:xfrm>
            <a:custGeom>
              <a:avLst/>
              <a:gdLst/>
              <a:ahLst/>
              <a:cxnLst/>
              <a:rect l="l" t="t" r="r" b="b"/>
              <a:pathLst>
                <a:path w="229234" h="31115">
                  <a:moveTo>
                    <a:pt x="228909" y="0"/>
                  </a:moveTo>
                  <a:lnTo>
                    <a:pt x="0" y="0"/>
                  </a:lnTo>
                  <a:lnTo>
                    <a:pt x="0" y="30816"/>
                  </a:lnTo>
                  <a:lnTo>
                    <a:pt x="228909" y="30816"/>
                  </a:lnTo>
                  <a:lnTo>
                    <a:pt x="228909" y="0"/>
                  </a:lnTo>
                  <a:close/>
                </a:path>
              </a:pathLst>
            </a:custGeom>
            <a:solidFill>
              <a:srgbClr val="F4AA6C"/>
            </a:solidFill>
          </p:spPr>
          <p:txBody>
            <a:bodyPr wrap="square" lIns="0" tIns="0" rIns="0" bIns="0" rtlCol="0"/>
            <a:lstStyle/>
            <a:p>
              <a:endParaRPr>
                <a:solidFill>
                  <a:prstClr val="black"/>
                </a:solidFill>
                <a:latin typeface="Calibri"/>
              </a:endParaRPr>
            </a:p>
          </p:txBody>
        </p:sp>
        <p:sp>
          <p:nvSpPr>
            <p:cNvPr id="199" name="object 199"/>
            <p:cNvSpPr/>
            <p:nvPr/>
          </p:nvSpPr>
          <p:spPr>
            <a:xfrm>
              <a:off x="13314162" y="10752516"/>
              <a:ext cx="229235" cy="30480"/>
            </a:xfrm>
            <a:custGeom>
              <a:avLst/>
              <a:gdLst/>
              <a:ahLst/>
              <a:cxnLst/>
              <a:rect l="l" t="t" r="r" b="b"/>
              <a:pathLst>
                <a:path w="229234" h="30479">
                  <a:moveTo>
                    <a:pt x="228909" y="0"/>
                  </a:moveTo>
                  <a:lnTo>
                    <a:pt x="0" y="0"/>
                  </a:lnTo>
                  <a:lnTo>
                    <a:pt x="0" y="29936"/>
                  </a:lnTo>
                  <a:lnTo>
                    <a:pt x="228909" y="29936"/>
                  </a:lnTo>
                  <a:lnTo>
                    <a:pt x="228909" y="0"/>
                  </a:lnTo>
                  <a:close/>
                </a:path>
              </a:pathLst>
            </a:custGeom>
            <a:solidFill>
              <a:srgbClr val="F5AB6E"/>
            </a:solidFill>
          </p:spPr>
          <p:txBody>
            <a:bodyPr wrap="square" lIns="0" tIns="0" rIns="0" bIns="0" rtlCol="0"/>
            <a:lstStyle/>
            <a:p>
              <a:endParaRPr>
                <a:solidFill>
                  <a:prstClr val="black"/>
                </a:solidFill>
                <a:latin typeface="Calibri"/>
              </a:endParaRPr>
            </a:p>
          </p:txBody>
        </p:sp>
        <p:sp>
          <p:nvSpPr>
            <p:cNvPr id="200" name="object 200"/>
            <p:cNvSpPr/>
            <p:nvPr/>
          </p:nvSpPr>
          <p:spPr>
            <a:xfrm>
              <a:off x="13314162" y="10721699"/>
              <a:ext cx="229235" cy="31115"/>
            </a:xfrm>
            <a:custGeom>
              <a:avLst/>
              <a:gdLst/>
              <a:ahLst/>
              <a:cxnLst/>
              <a:rect l="l" t="t" r="r" b="b"/>
              <a:pathLst>
                <a:path w="229234" h="31115">
                  <a:moveTo>
                    <a:pt x="228909" y="0"/>
                  </a:moveTo>
                  <a:lnTo>
                    <a:pt x="0" y="0"/>
                  </a:lnTo>
                  <a:lnTo>
                    <a:pt x="0" y="30816"/>
                  </a:lnTo>
                  <a:lnTo>
                    <a:pt x="228909" y="30816"/>
                  </a:lnTo>
                  <a:lnTo>
                    <a:pt x="228909" y="0"/>
                  </a:lnTo>
                  <a:close/>
                </a:path>
              </a:pathLst>
            </a:custGeom>
            <a:solidFill>
              <a:srgbClr val="F5AC71"/>
            </a:solidFill>
          </p:spPr>
          <p:txBody>
            <a:bodyPr wrap="square" lIns="0" tIns="0" rIns="0" bIns="0" rtlCol="0"/>
            <a:lstStyle/>
            <a:p>
              <a:endParaRPr>
                <a:solidFill>
                  <a:prstClr val="black"/>
                </a:solidFill>
                <a:latin typeface="Calibri"/>
              </a:endParaRPr>
            </a:p>
          </p:txBody>
        </p:sp>
        <p:sp>
          <p:nvSpPr>
            <p:cNvPr id="201" name="object 201"/>
            <p:cNvSpPr/>
            <p:nvPr/>
          </p:nvSpPr>
          <p:spPr>
            <a:xfrm>
              <a:off x="13314162" y="10691763"/>
              <a:ext cx="229235" cy="30480"/>
            </a:xfrm>
            <a:custGeom>
              <a:avLst/>
              <a:gdLst/>
              <a:ahLst/>
              <a:cxnLst/>
              <a:rect l="l" t="t" r="r" b="b"/>
              <a:pathLst>
                <a:path w="229234" h="30479">
                  <a:moveTo>
                    <a:pt x="228909" y="0"/>
                  </a:moveTo>
                  <a:lnTo>
                    <a:pt x="0" y="0"/>
                  </a:lnTo>
                  <a:lnTo>
                    <a:pt x="0" y="29936"/>
                  </a:lnTo>
                  <a:lnTo>
                    <a:pt x="228909" y="29936"/>
                  </a:lnTo>
                  <a:lnTo>
                    <a:pt x="228909" y="0"/>
                  </a:lnTo>
                  <a:close/>
                </a:path>
              </a:pathLst>
            </a:custGeom>
            <a:solidFill>
              <a:srgbClr val="F5AE75"/>
            </a:solidFill>
          </p:spPr>
          <p:txBody>
            <a:bodyPr wrap="square" lIns="0" tIns="0" rIns="0" bIns="0" rtlCol="0"/>
            <a:lstStyle/>
            <a:p>
              <a:endParaRPr>
                <a:solidFill>
                  <a:prstClr val="black"/>
                </a:solidFill>
                <a:latin typeface="Calibri"/>
              </a:endParaRPr>
            </a:p>
          </p:txBody>
        </p:sp>
        <p:sp>
          <p:nvSpPr>
            <p:cNvPr id="202" name="object 202"/>
            <p:cNvSpPr/>
            <p:nvPr/>
          </p:nvSpPr>
          <p:spPr>
            <a:xfrm>
              <a:off x="13314162" y="10660917"/>
              <a:ext cx="229235" cy="31115"/>
            </a:xfrm>
            <a:custGeom>
              <a:avLst/>
              <a:gdLst/>
              <a:ahLst/>
              <a:cxnLst/>
              <a:rect l="l" t="t" r="r" b="b"/>
              <a:pathLst>
                <a:path w="229234" h="31115">
                  <a:moveTo>
                    <a:pt x="228909" y="0"/>
                  </a:moveTo>
                  <a:lnTo>
                    <a:pt x="0" y="0"/>
                  </a:lnTo>
                  <a:lnTo>
                    <a:pt x="0" y="30846"/>
                  </a:lnTo>
                  <a:lnTo>
                    <a:pt x="228909" y="30846"/>
                  </a:lnTo>
                  <a:lnTo>
                    <a:pt x="228909" y="0"/>
                  </a:lnTo>
                  <a:close/>
                </a:path>
              </a:pathLst>
            </a:custGeom>
            <a:solidFill>
              <a:srgbClr val="F5B078"/>
            </a:solidFill>
          </p:spPr>
          <p:txBody>
            <a:bodyPr wrap="square" lIns="0" tIns="0" rIns="0" bIns="0" rtlCol="0"/>
            <a:lstStyle/>
            <a:p>
              <a:endParaRPr>
                <a:solidFill>
                  <a:prstClr val="black"/>
                </a:solidFill>
                <a:latin typeface="Calibri"/>
              </a:endParaRPr>
            </a:p>
          </p:txBody>
        </p:sp>
        <p:sp>
          <p:nvSpPr>
            <p:cNvPr id="203" name="object 203"/>
            <p:cNvSpPr/>
            <p:nvPr/>
          </p:nvSpPr>
          <p:spPr>
            <a:xfrm>
              <a:off x="13314162" y="10630986"/>
              <a:ext cx="229235" cy="30480"/>
            </a:xfrm>
            <a:custGeom>
              <a:avLst/>
              <a:gdLst/>
              <a:ahLst/>
              <a:cxnLst/>
              <a:rect l="l" t="t" r="r" b="b"/>
              <a:pathLst>
                <a:path w="229234" h="30479">
                  <a:moveTo>
                    <a:pt x="228909" y="0"/>
                  </a:moveTo>
                  <a:lnTo>
                    <a:pt x="0" y="0"/>
                  </a:lnTo>
                  <a:lnTo>
                    <a:pt x="0" y="29936"/>
                  </a:lnTo>
                  <a:lnTo>
                    <a:pt x="228909" y="29936"/>
                  </a:lnTo>
                  <a:lnTo>
                    <a:pt x="228909" y="0"/>
                  </a:lnTo>
                  <a:close/>
                </a:path>
              </a:pathLst>
            </a:custGeom>
            <a:solidFill>
              <a:srgbClr val="F6B17A"/>
            </a:solidFill>
          </p:spPr>
          <p:txBody>
            <a:bodyPr wrap="square" lIns="0" tIns="0" rIns="0" bIns="0" rtlCol="0"/>
            <a:lstStyle/>
            <a:p>
              <a:endParaRPr>
                <a:solidFill>
                  <a:prstClr val="black"/>
                </a:solidFill>
                <a:latin typeface="Calibri"/>
              </a:endParaRPr>
            </a:p>
          </p:txBody>
        </p:sp>
        <p:sp>
          <p:nvSpPr>
            <p:cNvPr id="204" name="object 204"/>
            <p:cNvSpPr/>
            <p:nvPr/>
          </p:nvSpPr>
          <p:spPr>
            <a:xfrm>
              <a:off x="13314162" y="10600169"/>
              <a:ext cx="229235" cy="31115"/>
            </a:xfrm>
            <a:custGeom>
              <a:avLst/>
              <a:gdLst/>
              <a:ahLst/>
              <a:cxnLst/>
              <a:rect l="l" t="t" r="r" b="b"/>
              <a:pathLst>
                <a:path w="229234" h="31115">
                  <a:moveTo>
                    <a:pt x="228909" y="0"/>
                  </a:moveTo>
                  <a:lnTo>
                    <a:pt x="0" y="0"/>
                  </a:lnTo>
                  <a:lnTo>
                    <a:pt x="0" y="30816"/>
                  </a:lnTo>
                  <a:lnTo>
                    <a:pt x="228909" y="30816"/>
                  </a:lnTo>
                  <a:lnTo>
                    <a:pt x="228909" y="0"/>
                  </a:lnTo>
                  <a:close/>
                </a:path>
              </a:pathLst>
            </a:custGeom>
            <a:solidFill>
              <a:srgbClr val="F6B47D"/>
            </a:solidFill>
          </p:spPr>
          <p:txBody>
            <a:bodyPr wrap="square" lIns="0" tIns="0" rIns="0" bIns="0" rtlCol="0"/>
            <a:lstStyle/>
            <a:p>
              <a:endParaRPr>
                <a:solidFill>
                  <a:prstClr val="black"/>
                </a:solidFill>
                <a:latin typeface="Calibri"/>
              </a:endParaRPr>
            </a:p>
          </p:txBody>
        </p:sp>
        <p:sp>
          <p:nvSpPr>
            <p:cNvPr id="205" name="object 205"/>
            <p:cNvSpPr/>
            <p:nvPr/>
          </p:nvSpPr>
          <p:spPr>
            <a:xfrm>
              <a:off x="13314162" y="10570233"/>
              <a:ext cx="229235" cy="30480"/>
            </a:xfrm>
            <a:custGeom>
              <a:avLst/>
              <a:gdLst/>
              <a:ahLst/>
              <a:cxnLst/>
              <a:rect l="l" t="t" r="r" b="b"/>
              <a:pathLst>
                <a:path w="229234" h="30479">
                  <a:moveTo>
                    <a:pt x="228909" y="0"/>
                  </a:moveTo>
                  <a:lnTo>
                    <a:pt x="0" y="0"/>
                  </a:lnTo>
                  <a:lnTo>
                    <a:pt x="0" y="29936"/>
                  </a:lnTo>
                  <a:lnTo>
                    <a:pt x="228909" y="29936"/>
                  </a:lnTo>
                  <a:lnTo>
                    <a:pt x="228909" y="0"/>
                  </a:lnTo>
                  <a:close/>
                </a:path>
              </a:pathLst>
            </a:custGeom>
            <a:solidFill>
              <a:srgbClr val="F6B682"/>
            </a:solidFill>
          </p:spPr>
          <p:txBody>
            <a:bodyPr wrap="square" lIns="0" tIns="0" rIns="0" bIns="0" rtlCol="0"/>
            <a:lstStyle/>
            <a:p>
              <a:endParaRPr>
                <a:solidFill>
                  <a:prstClr val="black"/>
                </a:solidFill>
                <a:latin typeface="Calibri"/>
              </a:endParaRPr>
            </a:p>
          </p:txBody>
        </p:sp>
        <p:sp>
          <p:nvSpPr>
            <p:cNvPr id="206" name="object 206"/>
            <p:cNvSpPr/>
            <p:nvPr/>
          </p:nvSpPr>
          <p:spPr>
            <a:xfrm>
              <a:off x="13314162" y="10539386"/>
              <a:ext cx="229235" cy="31115"/>
            </a:xfrm>
            <a:custGeom>
              <a:avLst/>
              <a:gdLst/>
              <a:ahLst/>
              <a:cxnLst/>
              <a:rect l="l" t="t" r="r" b="b"/>
              <a:pathLst>
                <a:path w="229234" h="31115">
                  <a:moveTo>
                    <a:pt x="228909" y="0"/>
                  </a:moveTo>
                  <a:lnTo>
                    <a:pt x="0" y="0"/>
                  </a:lnTo>
                  <a:lnTo>
                    <a:pt x="0" y="30846"/>
                  </a:lnTo>
                  <a:lnTo>
                    <a:pt x="228909" y="30846"/>
                  </a:lnTo>
                  <a:lnTo>
                    <a:pt x="228909" y="0"/>
                  </a:lnTo>
                  <a:close/>
                </a:path>
              </a:pathLst>
            </a:custGeom>
            <a:solidFill>
              <a:srgbClr val="F6B885"/>
            </a:solidFill>
          </p:spPr>
          <p:txBody>
            <a:bodyPr wrap="square" lIns="0" tIns="0" rIns="0" bIns="0" rtlCol="0"/>
            <a:lstStyle/>
            <a:p>
              <a:endParaRPr>
                <a:solidFill>
                  <a:prstClr val="black"/>
                </a:solidFill>
                <a:latin typeface="Calibri"/>
              </a:endParaRPr>
            </a:p>
          </p:txBody>
        </p:sp>
        <p:sp>
          <p:nvSpPr>
            <p:cNvPr id="207" name="object 207"/>
            <p:cNvSpPr/>
            <p:nvPr/>
          </p:nvSpPr>
          <p:spPr>
            <a:xfrm>
              <a:off x="13314162" y="10508564"/>
              <a:ext cx="229235" cy="31115"/>
            </a:xfrm>
            <a:custGeom>
              <a:avLst/>
              <a:gdLst/>
              <a:ahLst/>
              <a:cxnLst/>
              <a:rect l="l" t="t" r="r" b="b"/>
              <a:pathLst>
                <a:path w="229234" h="31115">
                  <a:moveTo>
                    <a:pt x="228909" y="0"/>
                  </a:moveTo>
                  <a:lnTo>
                    <a:pt x="0" y="0"/>
                  </a:lnTo>
                  <a:lnTo>
                    <a:pt x="0" y="30816"/>
                  </a:lnTo>
                  <a:lnTo>
                    <a:pt x="228909" y="30816"/>
                  </a:lnTo>
                  <a:lnTo>
                    <a:pt x="228909" y="0"/>
                  </a:lnTo>
                  <a:close/>
                </a:path>
              </a:pathLst>
            </a:custGeom>
            <a:solidFill>
              <a:srgbClr val="F6B987"/>
            </a:solidFill>
          </p:spPr>
          <p:txBody>
            <a:bodyPr wrap="square" lIns="0" tIns="0" rIns="0" bIns="0" rtlCol="0"/>
            <a:lstStyle/>
            <a:p>
              <a:endParaRPr>
                <a:solidFill>
                  <a:prstClr val="black"/>
                </a:solidFill>
                <a:latin typeface="Calibri"/>
              </a:endParaRPr>
            </a:p>
          </p:txBody>
        </p:sp>
        <p:sp>
          <p:nvSpPr>
            <p:cNvPr id="208" name="object 208"/>
            <p:cNvSpPr/>
            <p:nvPr/>
          </p:nvSpPr>
          <p:spPr>
            <a:xfrm>
              <a:off x="13314162" y="10478627"/>
              <a:ext cx="229235" cy="30480"/>
            </a:xfrm>
            <a:custGeom>
              <a:avLst/>
              <a:gdLst/>
              <a:ahLst/>
              <a:cxnLst/>
              <a:rect l="l" t="t" r="r" b="b"/>
              <a:pathLst>
                <a:path w="229234" h="30479">
                  <a:moveTo>
                    <a:pt x="228909" y="0"/>
                  </a:moveTo>
                  <a:lnTo>
                    <a:pt x="0" y="0"/>
                  </a:lnTo>
                  <a:lnTo>
                    <a:pt x="0" y="29936"/>
                  </a:lnTo>
                  <a:lnTo>
                    <a:pt x="228909" y="29936"/>
                  </a:lnTo>
                  <a:lnTo>
                    <a:pt x="228909" y="0"/>
                  </a:lnTo>
                  <a:close/>
                </a:path>
              </a:pathLst>
            </a:custGeom>
            <a:solidFill>
              <a:srgbClr val="F7BA8A"/>
            </a:solidFill>
          </p:spPr>
          <p:txBody>
            <a:bodyPr wrap="square" lIns="0" tIns="0" rIns="0" bIns="0" rtlCol="0"/>
            <a:lstStyle/>
            <a:p>
              <a:endParaRPr>
                <a:solidFill>
                  <a:prstClr val="black"/>
                </a:solidFill>
                <a:latin typeface="Calibri"/>
              </a:endParaRPr>
            </a:p>
          </p:txBody>
        </p:sp>
        <p:sp>
          <p:nvSpPr>
            <p:cNvPr id="209" name="object 209"/>
            <p:cNvSpPr/>
            <p:nvPr/>
          </p:nvSpPr>
          <p:spPr>
            <a:xfrm>
              <a:off x="13314162" y="10447810"/>
              <a:ext cx="229235" cy="31115"/>
            </a:xfrm>
            <a:custGeom>
              <a:avLst/>
              <a:gdLst/>
              <a:ahLst/>
              <a:cxnLst/>
              <a:rect l="l" t="t" r="r" b="b"/>
              <a:pathLst>
                <a:path w="229234" h="31115">
                  <a:moveTo>
                    <a:pt x="228909" y="0"/>
                  </a:moveTo>
                  <a:lnTo>
                    <a:pt x="0" y="0"/>
                  </a:lnTo>
                  <a:lnTo>
                    <a:pt x="0" y="30816"/>
                  </a:lnTo>
                  <a:lnTo>
                    <a:pt x="228909" y="30816"/>
                  </a:lnTo>
                  <a:lnTo>
                    <a:pt x="228909" y="0"/>
                  </a:lnTo>
                  <a:close/>
                </a:path>
              </a:pathLst>
            </a:custGeom>
            <a:solidFill>
              <a:srgbClr val="F7BC8E"/>
            </a:solidFill>
          </p:spPr>
          <p:txBody>
            <a:bodyPr wrap="square" lIns="0" tIns="0" rIns="0" bIns="0" rtlCol="0"/>
            <a:lstStyle/>
            <a:p>
              <a:endParaRPr>
                <a:solidFill>
                  <a:prstClr val="black"/>
                </a:solidFill>
                <a:latin typeface="Calibri"/>
              </a:endParaRPr>
            </a:p>
          </p:txBody>
        </p:sp>
        <p:sp>
          <p:nvSpPr>
            <p:cNvPr id="210" name="object 210"/>
            <p:cNvSpPr/>
            <p:nvPr/>
          </p:nvSpPr>
          <p:spPr>
            <a:xfrm>
              <a:off x="13314162" y="10417874"/>
              <a:ext cx="229235" cy="30480"/>
            </a:xfrm>
            <a:custGeom>
              <a:avLst/>
              <a:gdLst/>
              <a:ahLst/>
              <a:cxnLst/>
              <a:rect l="l" t="t" r="r" b="b"/>
              <a:pathLst>
                <a:path w="229234" h="30479">
                  <a:moveTo>
                    <a:pt x="228909" y="0"/>
                  </a:moveTo>
                  <a:lnTo>
                    <a:pt x="0" y="0"/>
                  </a:lnTo>
                  <a:lnTo>
                    <a:pt x="0" y="29936"/>
                  </a:lnTo>
                  <a:lnTo>
                    <a:pt x="228909" y="29936"/>
                  </a:lnTo>
                  <a:lnTo>
                    <a:pt x="228909" y="0"/>
                  </a:lnTo>
                  <a:close/>
                </a:path>
              </a:pathLst>
            </a:custGeom>
            <a:solidFill>
              <a:srgbClr val="F7BE91"/>
            </a:solidFill>
          </p:spPr>
          <p:txBody>
            <a:bodyPr wrap="square" lIns="0" tIns="0" rIns="0" bIns="0" rtlCol="0"/>
            <a:lstStyle/>
            <a:p>
              <a:endParaRPr>
                <a:solidFill>
                  <a:prstClr val="black"/>
                </a:solidFill>
                <a:latin typeface="Calibri"/>
              </a:endParaRPr>
            </a:p>
          </p:txBody>
        </p:sp>
        <p:sp>
          <p:nvSpPr>
            <p:cNvPr id="211" name="object 211"/>
            <p:cNvSpPr/>
            <p:nvPr/>
          </p:nvSpPr>
          <p:spPr>
            <a:xfrm>
              <a:off x="13314162" y="10387028"/>
              <a:ext cx="229235" cy="31115"/>
            </a:xfrm>
            <a:custGeom>
              <a:avLst/>
              <a:gdLst/>
              <a:ahLst/>
              <a:cxnLst/>
              <a:rect l="l" t="t" r="r" b="b"/>
              <a:pathLst>
                <a:path w="229234" h="31115">
                  <a:moveTo>
                    <a:pt x="228909" y="0"/>
                  </a:moveTo>
                  <a:lnTo>
                    <a:pt x="0" y="0"/>
                  </a:lnTo>
                  <a:lnTo>
                    <a:pt x="0" y="30846"/>
                  </a:lnTo>
                  <a:lnTo>
                    <a:pt x="228909" y="30846"/>
                  </a:lnTo>
                  <a:lnTo>
                    <a:pt x="228909" y="0"/>
                  </a:lnTo>
                  <a:close/>
                </a:path>
              </a:pathLst>
            </a:custGeom>
            <a:solidFill>
              <a:srgbClr val="F7C193"/>
            </a:solidFill>
          </p:spPr>
          <p:txBody>
            <a:bodyPr wrap="square" lIns="0" tIns="0" rIns="0" bIns="0" rtlCol="0"/>
            <a:lstStyle/>
            <a:p>
              <a:endParaRPr>
                <a:solidFill>
                  <a:prstClr val="black"/>
                </a:solidFill>
                <a:latin typeface="Calibri"/>
              </a:endParaRPr>
            </a:p>
          </p:txBody>
        </p:sp>
        <p:sp>
          <p:nvSpPr>
            <p:cNvPr id="212" name="object 212"/>
            <p:cNvSpPr/>
            <p:nvPr/>
          </p:nvSpPr>
          <p:spPr>
            <a:xfrm>
              <a:off x="13314162" y="10357097"/>
              <a:ext cx="229235" cy="30480"/>
            </a:xfrm>
            <a:custGeom>
              <a:avLst/>
              <a:gdLst/>
              <a:ahLst/>
              <a:cxnLst/>
              <a:rect l="l" t="t" r="r" b="b"/>
              <a:pathLst>
                <a:path w="229234" h="30479">
                  <a:moveTo>
                    <a:pt x="228909" y="0"/>
                  </a:moveTo>
                  <a:lnTo>
                    <a:pt x="0" y="0"/>
                  </a:lnTo>
                  <a:lnTo>
                    <a:pt x="0" y="29936"/>
                  </a:lnTo>
                  <a:lnTo>
                    <a:pt x="228909" y="29936"/>
                  </a:lnTo>
                  <a:lnTo>
                    <a:pt x="228909" y="0"/>
                  </a:lnTo>
                  <a:close/>
                </a:path>
              </a:pathLst>
            </a:custGeom>
            <a:solidFill>
              <a:srgbClr val="F8C296"/>
            </a:solidFill>
          </p:spPr>
          <p:txBody>
            <a:bodyPr wrap="square" lIns="0" tIns="0" rIns="0" bIns="0" rtlCol="0"/>
            <a:lstStyle/>
            <a:p>
              <a:endParaRPr>
                <a:solidFill>
                  <a:prstClr val="black"/>
                </a:solidFill>
                <a:latin typeface="Calibri"/>
              </a:endParaRPr>
            </a:p>
          </p:txBody>
        </p:sp>
        <p:sp>
          <p:nvSpPr>
            <p:cNvPr id="213" name="object 213"/>
            <p:cNvSpPr/>
            <p:nvPr/>
          </p:nvSpPr>
          <p:spPr>
            <a:xfrm>
              <a:off x="13314162" y="10326280"/>
              <a:ext cx="229235" cy="31115"/>
            </a:xfrm>
            <a:custGeom>
              <a:avLst/>
              <a:gdLst/>
              <a:ahLst/>
              <a:cxnLst/>
              <a:rect l="l" t="t" r="r" b="b"/>
              <a:pathLst>
                <a:path w="229234" h="31115">
                  <a:moveTo>
                    <a:pt x="228909" y="0"/>
                  </a:moveTo>
                  <a:lnTo>
                    <a:pt x="0" y="0"/>
                  </a:lnTo>
                  <a:lnTo>
                    <a:pt x="0" y="30816"/>
                  </a:lnTo>
                  <a:lnTo>
                    <a:pt x="228909" y="30816"/>
                  </a:lnTo>
                  <a:lnTo>
                    <a:pt x="228909" y="0"/>
                  </a:lnTo>
                  <a:close/>
                </a:path>
              </a:pathLst>
            </a:custGeom>
            <a:solidFill>
              <a:srgbClr val="F8C49A"/>
            </a:solidFill>
          </p:spPr>
          <p:txBody>
            <a:bodyPr wrap="square" lIns="0" tIns="0" rIns="0" bIns="0" rtlCol="0"/>
            <a:lstStyle/>
            <a:p>
              <a:endParaRPr>
                <a:solidFill>
                  <a:prstClr val="black"/>
                </a:solidFill>
                <a:latin typeface="Calibri"/>
              </a:endParaRPr>
            </a:p>
          </p:txBody>
        </p:sp>
        <p:sp>
          <p:nvSpPr>
            <p:cNvPr id="214" name="object 214"/>
            <p:cNvSpPr/>
            <p:nvPr/>
          </p:nvSpPr>
          <p:spPr>
            <a:xfrm>
              <a:off x="13314162" y="10296344"/>
              <a:ext cx="229235" cy="30480"/>
            </a:xfrm>
            <a:custGeom>
              <a:avLst/>
              <a:gdLst/>
              <a:ahLst/>
              <a:cxnLst/>
              <a:rect l="l" t="t" r="r" b="b"/>
              <a:pathLst>
                <a:path w="229234" h="30479">
                  <a:moveTo>
                    <a:pt x="228909" y="0"/>
                  </a:moveTo>
                  <a:lnTo>
                    <a:pt x="0" y="0"/>
                  </a:lnTo>
                  <a:lnTo>
                    <a:pt x="0" y="29936"/>
                  </a:lnTo>
                  <a:lnTo>
                    <a:pt x="228909" y="29936"/>
                  </a:lnTo>
                  <a:lnTo>
                    <a:pt x="228909" y="0"/>
                  </a:lnTo>
                  <a:close/>
                </a:path>
              </a:pathLst>
            </a:custGeom>
            <a:solidFill>
              <a:srgbClr val="F8C59D"/>
            </a:solidFill>
          </p:spPr>
          <p:txBody>
            <a:bodyPr wrap="square" lIns="0" tIns="0" rIns="0" bIns="0" rtlCol="0"/>
            <a:lstStyle/>
            <a:p>
              <a:endParaRPr>
                <a:solidFill>
                  <a:prstClr val="black"/>
                </a:solidFill>
                <a:latin typeface="Calibri"/>
              </a:endParaRPr>
            </a:p>
          </p:txBody>
        </p:sp>
        <p:sp>
          <p:nvSpPr>
            <p:cNvPr id="215" name="object 215"/>
            <p:cNvSpPr/>
            <p:nvPr/>
          </p:nvSpPr>
          <p:spPr>
            <a:xfrm>
              <a:off x="13314162" y="10265527"/>
              <a:ext cx="229235" cy="31115"/>
            </a:xfrm>
            <a:custGeom>
              <a:avLst/>
              <a:gdLst/>
              <a:ahLst/>
              <a:cxnLst/>
              <a:rect l="l" t="t" r="r" b="b"/>
              <a:pathLst>
                <a:path w="229234" h="31115">
                  <a:moveTo>
                    <a:pt x="228909" y="0"/>
                  </a:moveTo>
                  <a:lnTo>
                    <a:pt x="0" y="0"/>
                  </a:lnTo>
                  <a:lnTo>
                    <a:pt x="0" y="30816"/>
                  </a:lnTo>
                  <a:lnTo>
                    <a:pt x="228909" y="30816"/>
                  </a:lnTo>
                  <a:lnTo>
                    <a:pt x="228909" y="0"/>
                  </a:lnTo>
                  <a:close/>
                </a:path>
              </a:pathLst>
            </a:custGeom>
            <a:solidFill>
              <a:srgbClr val="F8C79F"/>
            </a:solidFill>
          </p:spPr>
          <p:txBody>
            <a:bodyPr wrap="square" lIns="0" tIns="0" rIns="0" bIns="0" rtlCol="0"/>
            <a:lstStyle/>
            <a:p>
              <a:endParaRPr>
                <a:solidFill>
                  <a:prstClr val="black"/>
                </a:solidFill>
                <a:latin typeface="Calibri"/>
              </a:endParaRPr>
            </a:p>
          </p:txBody>
        </p:sp>
        <p:sp>
          <p:nvSpPr>
            <p:cNvPr id="216" name="object 216"/>
            <p:cNvSpPr/>
            <p:nvPr/>
          </p:nvSpPr>
          <p:spPr>
            <a:xfrm>
              <a:off x="13314162" y="10234681"/>
              <a:ext cx="229235" cy="31115"/>
            </a:xfrm>
            <a:custGeom>
              <a:avLst/>
              <a:gdLst/>
              <a:ahLst/>
              <a:cxnLst/>
              <a:rect l="l" t="t" r="r" b="b"/>
              <a:pathLst>
                <a:path w="229234" h="31115">
                  <a:moveTo>
                    <a:pt x="228909" y="0"/>
                  </a:moveTo>
                  <a:lnTo>
                    <a:pt x="0" y="0"/>
                  </a:lnTo>
                  <a:lnTo>
                    <a:pt x="0" y="30846"/>
                  </a:lnTo>
                  <a:lnTo>
                    <a:pt x="228909" y="30846"/>
                  </a:lnTo>
                  <a:lnTo>
                    <a:pt x="228909" y="0"/>
                  </a:lnTo>
                  <a:close/>
                </a:path>
              </a:pathLst>
            </a:custGeom>
            <a:solidFill>
              <a:srgbClr val="F8C9A2"/>
            </a:solidFill>
          </p:spPr>
          <p:txBody>
            <a:bodyPr wrap="square" lIns="0" tIns="0" rIns="0" bIns="0" rtlCol="0"/>
            <a:lstStyle/>
            <a:p>
              <a:endParaRPr>
                <a:solidFill>
                  <a:prstClr val="black"/>
                </a:solidFill>
                <a:latin typeface="Calibri"/>
              </a:endParaRPr>
            </a:p>
          </p:txBody>
        </p:sp>
        <p:sp>
          <p:nvSpPr>
            <p:cNvPr id="217" name="object 217"/>
            <p:cNvSpPr/>
            <p:nvPr/>
          </p:nvSpPr>
          <p:spPr>
            <a:xfrm>
              <a:off x="13314162" y="10204738"/>
              <a:ext cx="229235" cy="30480"/>
            </a:xfrm>
            <a:custGeom>
              <a:avLst/>
              <a:gdLst/>
              <a:ahLst/>
              <a:cxnLst/>
              <a:rect l="l" t="t" r="r" b="b"/>
              <a:pathLst>
                <a:path w="229234" h="30479">
                  <a:moveTo>
                    <a:pt x="228909" y="0"/>
                  </a:moveTo>
                  <a:lnTo>
                    <a:pt x="0" y="0"/>
                  </a:lnTo>
                  <a:lnTo>
                    <a:pt x="0" y="29936"/>
                  </a:lnTo>
                  <a:lnTo>
                    <a:pt x="228909" y="29936"/>
                  </a:lnTo>
                  <a:lnTo>
                    <a:pt x="228909" y="0"/>
                  </a:lnTo>
                  <a:close/>
                </a:path>
              </a:pathLst>
            </a:custGeom>
            <a:solidFill>
              <a:srgbClr val="F8CAA6"/>
            </a:solidFill>
          </p:spPr>
          <p:txBody>
            <a:bodyPr wrap="square" lIns="0" tIns="0" rIns="0" bIns="0" rtlCol="0"/>
            <a:lstStyle/>
            <a:p>
              <a:endParaRPr>
                <a:solidFill>
                  <a:prstClr val="black"/>
                </a:solidFill>
                <a:latin typeface="Calibri"/>
              </a:endParaRPr>
            </a:p>
          </p:txBody>
        </p:sp>
        <p:sp>
          <p:nvSpPr>
            <p:cNvPr id="218" name="object 218"/>
            <p:cNvSpPr/>
            <p:nvPr/>
          </p:nvSpPr>
          <p:spPr>
            <a:xfrm>
              <a:off x="13314162" y="10173922"/>
              <a:ext cx="229235" cy="31115"/>
            </a:xfrm>
            <a:custGeom>
              <a:avLst/>
              <a:gdLst/>
              <a:ahLst/>
              <a:cxnLst/>
              <a:rect l="l" t="t" r="r" b="b"/>
              <a:pathLst>
                <a:path w="229234" h="31115">
                  <a:moveTo>
                    <a:pt x="228909" y="0"/>
                  </a:moveTo>
                  <a:lnTo>
                    <a:pt x="0" y="0"/>
                  </a:lnTo>
                  <a:lnTo>
                    <a:pt x="0" y="30816"/>
                  </a:lnTo>
                  <a:lnTo>
                    <a:pt x="228909" y="30816"/>
                  </a:lnTo>
                  <a:lnTo>
                    <a:pt x="228909" y="0"/>
                  </a:lnTo>
                  <a:close/>
                </a:path>
              </a:pathLst>
            </a:custGeom>
            <a:solidFill>
              <a:srgbClr val="F8CDA9"/>
            </a:solidFill>
          </p:spPr>
          <p:txBody>
            <a:bodyPr wrap="square" lIns="0" tIns="0" rIns="0" bIns="0" rtlCol="0"/>
            <a:lstStyle/>
            <a:p>
              <a:endParaRPr>
                <a:solidFill>
                  <a:prstClr val="black"/>
                </a:solidFill>
                <a:latin typeface="Calibri"/>
              </a:endParaRPr>
            </a:p>
          </p:txBody>
        </p:sp>
        <p:sp>
          <p:nvSpPr>
            <p:cNvPr id="219" name="object 219"/>
            <p:cNvSpPr/>
            <p:nvPr/>
          </p:nvSpPr>
          <p:spPr>
            <a:xfrm>
              <a:off x="13314162" y="10143985"/>
              <a:ext cx="229235" cy="30480"/>
            </a:xfrm>
            <a:custGeom>
              <a:avLst/>
              <a:gdLst/>
              <a:ahLst/>
              <a:cxnLst/>
              <a:rect l="l" t="t" r="r" b="b"/>
              <a:pathLst>
                <a:path w="229234" h="30479">
                  <a:moveTo>
                    <a:pt x="228909" y="0"/>
                  </a:moveTo>
                  <a:lnTo>
                    <a:pt x="0" y="0"/>
                  </a:lnTo>
                  <a:lnTo>
                    <a:pt x="0" y="29936"/>
                  </a:lnTo>
                  <a:lnTo>
                    <a:pt x="228909" y="29936"/>
                  </a:lnTo>
                  <a:lnTo>
                    <a:pt x="228909" y="0"/>
                  </a:lnTo>
                  <a:close/>
                </a:path>
              </a:pathLst>
            </a:custGeom>
            <a:solidFill>
              <a:srgbClr val="F8CFAC"/>
            </a:solidFill>
          </p:spPr>
          <p:txBody>
            <a:bodyPr wrap="square" lIns="0" tIns="0" rIns="0" bIns="0" rtlCol="0"/>
            <a:lstStyle/>
            <a:p>
              <a:endParaRPr>
                <a:solidFill>
                  <a:prstClr val="black"/>
                </a:solidFill>
                <a:latin typeface="Calibri"/>
              </a:endParaRPr>
            </a:p>
          </p:txBody>
        </p:sp>
        <p:sp>
          <p:nvSpPr>
            <p:cNvPr id="220" name="object 220"/>
            <p:cNvSpPr/>
            <p:nvPr/>
          </p:nvSpPr>
          <p:spPr>
            <a:xfrm>
              <a:off x="13314162" y="10113168"/>
              <a:ext cx="229235" cy="31115"/>
            </a:xfrm>
            <a:custGeom>
              <a:avLst/>
              <a:gdLst/>
              <a:ahLst/>
              <a:cxnLst/>
              <a:rect l="l" t="t" r="r" b="b"/>
              <a:pathLst>
                <a:path w="229234" h="31115">
                  <a:moveTo>
                    <a:pt x="228909" y="0"/>
                  </a:moveTo>
                  <a:lnTo>
                    <a:pt x="0" y="0"/>
                  </a:lnTo>
                  <a:lnTo>
                    <a:pt x="0" y="30816"/>
                  </a:lnTo>
                  <a:lnTo>
                    <a:pt x="228909" y="30816"/>
                  </a:lnTo>
                  <a:lnTo>
                    <a:pt x="228909" y="0"/>
                  </a:lnTo>
                  <a:close/>
                </a:path>
              </a:pathLst>
            </a:custGeom>
            <a:solidFill>
              <a:srgbClr val="F8D1AE"/>
            </a:solidFill>
          </p:spPr>
          <p:txBody>
            <a:bodyPr wrap="square" lIns="0" tIns="0" rIns="0" bIns="0" rtlCol="0"/>
            <a:lstStyle/>
            <a:p>
              <a:endParaRPr>
                <a:solidFill>
                  <a:prstClr val="black"/>
                </a:solidFill>
                <a:latin typeface="Calibri"/>
              </a:endParaRPr>
            </a:p>
          </p:txBody>
        </p:sp>
        <p:sp>
          <p:nvSpPr>
            <p:cNvPr id="221" name="object 221"/>
            <p:cNvSpPr/>
            <p:nvPr/>
          </p:nvSpPr>
          <p:spPr>
            <a:xfrm>
              <a:off x="13314162" y="10083202"/>
              <a:ext cx="229235" cy="30480"/>
            </a:xfrm>
            <a:custGeom>
              <a:avLst/>
              <a:gdLst/>
              <a:ahLst/>
              <a:cxnLst/>
              <a:rect l="l" t="t" r="r" b="b"/>
              <a:pathLst>
                <a:path w="229234" h="30479">
                  <a:moveTo>
                    <a:pt x="228909" y="0"/>
                  </a:moveTo>
                  <a:lnTo>
                    <a:pt x="0" y="0"/>
                  </a:lnTo>
                  <a:lnTo>
                    <a:pt x="0" y="29965"/>
                  </a:lnTo>
                  <a:lnTo>
                    <a:pt x="228909" y="29965"/>
                  </a:lnTo>
                  <a:lnTo>
                    <a:pt x="228909" y="0"/>
                  </a:lnTo>
                  <a:close/>
                </a:path>
              </a:pathLst>
            </a:custGeom>
            <a:solidFill>
              <a:srgbClr val="F9D2B3"/>
            </a:solidFill>
          </p:spPr>
          <p:txBody>
            <a:bodyPr wrap="square" lIns="0" tIns="0" rIns="0" bIns="0" rtlCol="0"/>
            <a:lstStyle/>
            <a:p>
              <a:endParaRPr>
                <a:solidFill>
                  <a:prstClr val="black"/>
                </a:solidFill>
                <a:latin typeface="Calibri"/>
              </a:endParaRPr>
            </a:p>
          </p:txBody>
        </p:sp>
        <p:sp>
          <p:nvSpPr>
            <p:cNvPr id="222" name="object 222"/>
            <p:cNvSpPr/>
            <p:nvPr/>
          </p:nvSpPr>
          <p:spPr>
            <a:xfrm>
              <a:off x="13314162" y="10052391"/>
              <a:ext cx="229235" cy="31115"/>
            </a:xfrm>
            <a:custGeom>
              <a:avLst/>
              <a:gdLst/>
              <a:ahLst/>
              <a:cxnLst/>
              <a:rect l="l" t="t" r="r" b="b"/>
              <a:pathLst>
                <a:path w="229234" h="31115">
                  <a:moveTo>
                    <a:pt x="228909" y="0"/>
                  </a:moveTo>
                  <a:lnTo>
                    <a:pt x="0" y="0"/>
                  </a:lnTo>
                  <a:lnTo>
                    <a:pt x="0" y="30816"/>
                  </a:lnTo>
                  <a:lnTo>
                    <a:pt x="228909" y="30816"/>
                  </a:lnTo>
                  <a:lnTo>
                    <a:pt x="228909" y="0"/>
                  </a:lnTo>
                  <a:close/>
                </a:path>
              </a:pathLst>
            </a:custGeom>
            <a:solidFill>
              <a:srgbClr val="F9D3B6"/>
            </a:solidFill>
          </p:spPr>
          <p:txBody>
            <a:bodyPr wrap="square" lIns="0" tIns="0" rIns="0" bIns="0" rtlCol="0"/>
            <a:lstStyle/>
            <a:p>
              <a:endParaRPr>
                <a:solidFill>
                  <a:prstClr val="black"/>
                </a:solidFill>
                <a:latin typeface="Calibri"/>
              </a:endParaRPr>
            </a:p>
          </p:txBody>
        </p:sp>
        <p:sp>
          <p:nvSpPr>
            <p:cNvPr id="223" name="object 223"/>
            <p:cNvSpPr/>
            <p:nvPr/>
          </p:nvSpPr>
          <p:spPr>
            <a:xfrm>
              <a:off x="13314162" y="10022455"/>
              <a:ext cx="229235" cy="30480"/>
            </a:xfrm>
            <a:custGeom>
              <a:avLst/>
              <a:gdLst/>
              <a:ahLst/>
              <a:cxnLst/>
              <a:rect l="l" t="t" r="r" b="b"/>
              <a:pathLst>
                <a:path w="229234" h="30479">
                  <a:moveTo>
                    <a:pt x="228909" y="0"/>
                  </a:moveTo>
                  <a:lnTo>
                    <a:pt x="0" y="0"/>
                  </a:lnTo>
                  <a:lnTo>
                    <a:pt x="0" y="29936"/>
                  </a:lnTo>
                  <a:lnTo>
                    <a:pt x="228909" y="29936"/>
                  </a:lnTo>
                  <a:lnTo>
                    <a:pt x="228909" y="0"/>
                  </a:lnTo>
                  <a:close/>
                </a:path>
              </a:pathLst>
            </a:custGeom>
            <a:solidFill>
              <a:srgbClr val="F9D5B8"/>
            </a:solidFill>
          </p:spPr>
          <p:txBody>
            <a:bodyPr wrap="square" lIns="0" tIns="0" rIns="0" bIns="0" rtlCol="0"/>
            <a:lstStyle/>
            <a:p>
              <a:endParaRPr>
                <a:solidFill>
                  <a:prstClr val="black"/>
                </a:solidFill>
                <a:latin typeface="Calibri"/>
              </a:endParaRPr>
            </a:p>
          </p:txBody>
        </p:sp>
        <p:sp>
          <p:nvSpPr>
            <p:cNvPr id="224" name="object 224"/>
            <p:cNvSpPr/>
            <p:nvPr/>
          </p:nvSpPr>
          <p:spPr>
            <a:xfrm>
              <a:off x="13314162" y="9991638"/>
              <a:ext cx="229235" cy="31115"/>
            </a:xfrm>
            <a:custGeom>
              <a:avLst/>
              <a:gdLst/>
              <a:ahLst/>
              <a:cxnLst/>
              <a:rect l="l" t="t" r="r" b="b"/>
              <a:pathLst>
                <a:path w="229234" h="31115">
                  <a:moveTo>
                    <a:pt x="228909" y="0"/>
                  </a:moveTo>
                  <a:lnTo>
                    <a:pt x="0" y="0"/>
                  </a:lnTo>
                  <a:lnTo>
                    <a:pt x="0" y="30816"/>
                  </a:lnTo>
                  <a:lnTo>
                    <a:pt x="228909" y="30816"/>
                  </a:lnTo>
                  <a:lnTo>
                    <a:pt x="228909" y="0"/>
                  </a:lnTo>
                  <a:close/>
                </a:path>
              </a:pathLst>
            </a:custGeom>
            <a:solidFill>
              <a:srgbClr val="F9D7BB"/>
            </a:solidFill>
          </p:spPr>
          <p:txBody>
            <a:bodyPr wrap="square" lIns="0" tIns="0" rIns="0" bIns="0" rtlCol="0"/>
            <a:lstStyle/>
            <a:p>
              <a:endParaRPr>
                <a:solidFill>
                  <a:prstClr val="black"/>
                </a:solidFill>
                <a:latin typeface="Calibri"/>
              </a:endParaRPr>
            </a:p>
          </p:txBody>
        </p:sp>
        <p:sp>
          <p:nvSpPr>
            <p:cNvPr id="225" name="object 225"/>
            <p:cNvSpPr/>
            <p:nvPr/>
          </p:nvSpPr>
          <p:spPr>
            <a:xfrm>
              <a:off x="13314162" y="9961672"/>
              <a:ext cx="229235" cy="30480"/>
            </a:xfrm>
            <a:custGeom>
              <a:avLst/>
              <a:gdLst/>
              <a:ahLst/>
              <a:cxnLst/>
              <a:rect l="l" t="t" r="r" b="b"/>
              <a:pathLst>
                <a:path w="229234" h="30479">
                  <a:moveTo>
                    <a:pt x="228909" y="0"/>
                  </a:moveTo>
                  <a:lnTo>
                    <a:pt x="0" y="0"/>
                  </a:lnTo>
                  <a:lnTo>
                    <a:pt x="0" y="29965"/>
                  </a:lnTo>
                  <a:lnTo>
                    <a:pt x="228909" y="29965"/>
                  </a:lnTo>
                  <a:lnTo>
                    <a:pt x="228909" y="0"/>
                  </a:lnTo>
                  <a:close/>
                </a:path>
              </a:pathLst>
            </a:custGeom>
            <a:solidFill>
              <a:srgbClr val="F9DABE"/>
            </a:solidFill>
          </p:spPr>
          <p:txBody>
            <a:bodyPr wrap="square" lIns="0" tIns="0" rIns="0" bIns="0" rtlCol="0"/>
            <a:lstStyle/>
            <a:p>
              <a:endParaRPr>
                <a:solidFill>
                  <a:prstClr val="black"/>
                </a:solidFill>
                <a:latin typeface="Calibri"/>
              </a:endParaRPr>
            </a:p>
          </p:txBody>
        </p:sp>
        <p:sp>
          <p:nvSpPr>
            <p:cNvPr id="226" name="object 226"/>
            <p:cNvSpPr/>
            <p:nvPr/>
          </p:nvSpPr>
          <p:spPr>
            <a:xfrm>
              <a:off x="13314162" y="9930850"/>
              <a:ext cx="229235" cy="31115"/>
            </a:xfrm>
            <a:custGeom>
              <a:avLst/>
              <a:gdLst/>
              <a:ahLst/>
              <a:cxnLst/>
              <a:rect l="l" t="t" r="r" b="b"/>
              <a:pathLst>
                <a:path w="229234" h="31115">
                  <a:moveTo>
                    <a:pt x="228909" y="0"/>
                  </a:moveTo>
                  <a:lnTo>
                    <a:pt x="0" y="0"/>
                  </a:lnTo>
                  <a:lnTo>
                    <a:pt x="0" y="30816"/>
                  </a:lnTo>
                  <a:lnTo>
                    <a:pt x="228909" y="30816"/>
                  </a:lnTo>
                  <a:lnTo>
                    <a:pt x="228909" y="0"/>
                  </a:lnTo>
                  <a:close/>
                </a:path>
              </a:pathLst>
            </a:custGeom>
            <a:solidFill>
              <a:srgbClr val="FADBC2"/>
            </a:solidFill>
          </p:spPr>
          <p:txBody>
            <a:bodyPr wrap="square" lIns="0" tIns="0" rIns="0" bIns="0" rtlCol="0"/>
            <a:lstStyle/>
            <a:p>
              <a:endParaRPr>
                <a:solidFill>
                  <a:prstClr val="black"/>
                </a:solidFill>
                <a:latin typeface="Calibri"/>
              </a:endParaRPr>
            </a:p>
          </p:txBody>
        </p:sp>
        <p:sp>
          <p:nvSpPr>
            <p:cNvPr id="227" name="object 227"/>
            <p:cNvSpPr/>
            <p:nvPr/>
          </p:nvSpPr>
          <p:spPr>
            <a:xfrm>
              <a:off x="13314162" y="9900033"/>
              <a:ext cx="229235" cy="31115"/>
            </a:xfrm>
            <a:custGeom>
              <a:avLst/>
              <a:gdLst/>
              <a:ahLst/>
              <a:cxnLst/>
              <a:rect l="l" t="t" r="r" b="b"/>
              <a:pathLst>
                <a:path w="229234" h="31115">
                  <a:moveTo>
                    <a:pt x="228909" y="0"/>
                  </a:moveTo>
                  <a:lnTo>
                    <a:pt x="0" y="0"/>
                  </a:lnTo>
                  <a:lnTo>
                    <a:pt x="0" y="30816"/>
                  </a:lnTo>
                  <a:lnTo>
                    <a:pt x="228909" y="30816"/>
                  </a:lnTo>
                  <a:lnTo>
                    <a:pt x="228909" y="0"/>
                  </a:lnTo>
                  <a:close/>
                </a:path>
              </a:pathLst>
            </a:custGeom>
            <a:solidFill>
              <a:srgbClr val="FADDC5"/>
            </a:solidFill>
          </p:spPr>
          <p:txBody>
            <a:bodyPr wrap="square" lIns="0" tIns="0" rIns="0" bIns="0" rtlCol="0"/>
            <a:lstStyle/>
            <a:p>
              <a:endParaRPr>
                <a:solidFill>
                  <a:prstClr val="black"/>
                </a:solidFill>
                <a:latin typeface="Calibri"/>
              </a:endParaRPr>
            </a:p>
          </p:txBody>
        </p:sp>
        <p:sp>
          <p:nvSpPr>
            <p:cNvPr id="228" name="object 228"/>
            <p:cNvSpPr/>
            <p:nvPr/>
          </p:nvSpPr>
          <p:spPr>
            <a:xfrm>
              <a:off x="13314162" y="9870096"/>
              <a:ext cx="229235" cy="30480"/>
            </a:xfrm>
            <a:custGeom>
              <a:avLst/>
              <a:gdLst/>
              <a:ahLst/>
              <a:cxnLst/>
              <a:rect l="l" t="t" r="r" b="b"/>
              <a:pathLst>
                <a:path w="229234" h="30479">
                  <a:moveTo>
                    <a:pt x="228909" y="0"/>
                  </a:moveTo>
                  <a:lnTo>
                    <a:pt x="0" y="0"/>
                  </a:lnTo>
                  <a:lnTo>
                    <a:pt x="0" y="29936"/>
                  </a:lnTo>
                  <a:lnTo>
                    <a:pt x="228909" y="29936"/>
                  </a:lnTo>
                  <a:lnTo>
                    <a:pt x="228909" y="0"/>
                  </a:lnTo>
                  <a:close/>
                </a:path>
              </a:pathLst>
            </a:custGeom>
            <a:solidFill>
              <a:srgbClr val="FADFC7"/>
            </a:solidFill>
          </p:spPr>
          <p:txBody>
            <a:bodyPr wrap="square" lIns="0" tIns="0" rIns="0" bIns="0" rtlCol="0"/>
            <a:lstStyle/>
            <a:p>
              <a:endParaRPr>
                <a:solidFill>
                  <a:prstClr val="black"/>
                </a:solidFill>
                <a:latin typeface="Calibri"/>
              </a:endParaRPr>
            </a:p>
          </p:txBody>
        </p:sp>
        <p:sp>
          <p:nvSpPr>
            <p:cNvPr id="229" name="object 229"/>
            <p:cNvSpPr/>
            <p:nvPr/>
          </p:nvSpPr>
          <p:spPr>
            <a:xfrm>
              <a:off x="13314162" y="9839279"/>
              <a:ext cx="229235" cy="31115"/>
            </a:xfrm>
            <a:custGeom>
              <a:avLst/>
              <a:gdLst/>
              <a:ahLst/>
              <a:cxnLst/>
              <a:rect l="l" t="t" r="r" b="b"/>
              <a:pathLst>
                <a:path w="229234" h="31115">
                  <a:moveTo>
                    <a:pt x="228909" y="0"/>
                  </a:moveTo>
                  <a:lnTo>
                    <a:pt x="0" y="0"/>
                  </a:lnTo>
                  <a:lnTo>
                    <a:pt x="0" y="30816"/>
                  </a:lnTo>
                  <a:lnTo>
                    <a:pt x="228909" y="30816"/>
                  </a:lnTo>
                  <a:lnTo>
                    <a:pt x="228909" y="0"/>
                  </a:lnTo>
                  <a:close/>
                </a:path>
              </a:pathLst>
            </a:custGeom>
            <a:solidFill>
              <a:srgbClr val="FAE0CA"/>
            </a:solidFill>
          </p:spPr>
          <p:txBody>
            <a:bodyPr wrap="square" lIns="0" tIns="0" rIns="0" bIns="0" rtlCol="0"/>
            <a:lstStyle/>
            <a:p>
              <a:endParaRPr>
                <a:solidFill>
                  <a:prstClr val="black"/>
                </a:solidFill>
                <a:latin typeface="Calibri"/>
              </a:endParaRPr>
            </a:p>
          </p:txBody>
        </p:sp>
        <p:sp>
          <p:nvSpPr>
            <p:cNvPr id="230" name="object 230"/>
            <p:cNvSpPr/>
            <p:nvPr/>
          </p:nvSpPr>
          <p:spPr>
            <a:xfrm>
              <a:off x="13314162" y="9809314"/>
              <a:ext cx="229235" cy="30480"/>
            </a:xfrm>
            <a:custGeom>
              <a:avLst/>
              <a:gdLst/>
              <a:ahLst/>
              <a:cxnLst/>
              <a:rect l="l" t="t" r="r" b="b"/>
              <a:pathLst>
                <a:path w="229234" h="30479">
                  <a:moveTo>
                    <a:pt x="228909" y="0"/>
                  </a:moveTo>
                  <a:lnTo>
                    <a:pt x="0" y="0"/>
                  </a:lnTo>
                  <a:lnTo>
                    <a:pt x="0" y="29965"/>
                  </a:lnTo>
                  <a:lnTo>
                    <a:pt x="228909" y="29965"/>
                  </a:lnTo>
                  <a:lnTo>
                    <a:pt x="228909" y="0"/>
                  </a:lnTo>
                  <a:close/>
                </a:path>
              </a:pathLst>
            </a:custGeom>
            <a:solidFill>
              <a:srgbClr val="FAE2CE"/>
            </a:solidFill>
          </p:spPr>
          <p:txBody>
            <a:bodyPr wrap="square" lIns="0" tIns="0" rIns="0" bIns="0" rtlCol="0"/>
            <a:lstStyle/>
            <a:p>
              <a:endParaRPr>
                <a:solidFill>
                  <a:prstClr val="black"/>
                </a:solidFill>
                <a:latin typeface="Calibri"/>
              </a:endParaRPr>
            </a:p>
          </p:txBody>
        </p:sp>
        <p:sp>
          <p:nvSpPr>
            <p:cNvPr id="231" name="object 231"/>
            <p:cNvSpPr/>
            <p:nvPr/>
          </p:nvSpPr>
          <p:spPr>
            <a:xfrm>
              <a:off x="13314162" y="9778503"/>
              <a:ext cx="229235" cy="31115"/>
            </a:xfrm>
            <a:custGeom>
              <a:avLst/>
              <a:gdLst/>
              <a:ahLst/>
              <a:cxnLst/>
              <a:rect l="l" t="t" r="r" b="b"/>
              <a:pathLst>
                <a:path w="229234" h="31115">
                  <a:moveTo>
                    <a:pt x="228909" y="0"/>
                  </a:moveTo>
                  <a:lnTo>
                    <a:pt x="0" y="0"/>
                  </a:lnTo>
                  <a:lnTo>
                    <a:pt x="0" y="30816"/>
                  </a:lnTo>
                  <a:lnTo>
                    <a:pt x="228909" y="30816"/>
                  </a:lnTo>
                  <a:lnTo>
                    <a:pt x="228909" y="0"/>
                  </a:lnTo>
                  <a:close/>
                </a:path>
              </a:pathLst>
            </a:custGeom>
            <a:solidFill>
              <a:srgbClr val="FBE3D1"/>
            </a:solidFill>
          </p:spPr>
          <p:txBody>
            <a:bodyPr wrap="square" lIns="0" tIns="0" rIns="0" bIns="0" rtlCol="0"/>
            <a:lstStyle/>
            <a:p>
              <a:endParaRPr>
                <a:solidFill>
                  <a:prstClr val="black"/>
                </a:solidFill>
                <a:latin typeface="Calibri"/>
              </a:endParaRPr>
            </a:p>
          </p:txBody>
        </p:sp>
        <p:sp>
          <p:nvSpPr>
            <p:cNvPr id="232" name="object 232"/>
            <p:cNvSpPr/>
            <p:nvPr/>
          </p:nvSpPr>
          <p:spPr>
            <a:xfrm>
              <a:off x="13314162" y="9748566"/>
              <a:ext cx="229235" cy="30480"/>
            </a:xfrm>
            <a:custGeom>
              <a:avLst/>
              <a:gdLst/>
              <a:ahLst/>
              <a:cxnLst/>
              <a:rect l="l" t="t" r="r" b="b"/>
              <a:pathLst>
                <a:path w="229234" h="30479">
                  <a:moveTo>
                    <a:pt x="228909" y="0"/>
                  </a:moveTo>
                  <a:lnTo>
                    <a:pt x="0" y="0"/>
                  </a:lnTo>
                  <a:lnTo>
                    <a:pt x="0" y="29936"/>
                  </a:lnTo>
                  <a:lnTo>
                    <a:pt x="228909" y="29936"/>
                  </a:lnTo>
                  <a:lnTo>
                    <a:pt x="228909" y="0"/>
                  </a:lnTo>
                  <a:close/>
                </a:path>
              </a:pathLst>
            </a:custGeom>
            <a:solidFill>
              <a:srgbClr val="FBE6D3"/>
            </a:solidFill>
          </p:spPr>
          <p:txBody>
            <a:bodyPr wrap="square" lIns="0" tIns="0" rIns="0" bIns="0" rtlCol="0"/>
            <a:lstStyle/>
            <a:p>
              <a:endParaRPr>
                <a:solidFill>
                  <a:prstClr val="black"/>
                </a:solidFill>
                <a:latin typeface="Calibri"/>
              </a:endParaRPr>
            </a:p>
          </p:txBody>
        </p:sp>
        <p:sp>
          <p:nvSpPr>
            <p:cNvPr id="233" name="object 233"/>
            <p:cNvSpPr/>
            <p:nvPr/>
          </p:nvSpPr>
          <p:spPr>
            <a:xfrm>
              <a:off x="13314162" y="9717749"/>
              <a:ext cx="229235" cy="31115"/>
            </a:xfrm>
            <a:custGeom>
              <a:avLst/>
              <a:gdLst/>
              <a:ahLst/>
              <a:cxnLst/>
              <a:rect l="l" t="t" r="r" b="b"/>
              <a:pathLst>
                <a:path w="229234" h="31115">
                  <a:moveTo>
                    <a:pt x="228909" y="0"/>
                  </a:moveTo>
                  <a:lnTo>
                    <a:pt x="0" y="0"/>
                  </a:lnTo>
                  <a:lnTo>
                    <a:pt x="0" y="30816"/>
                  </a:lnTo>
                  <a:lnTo>
                    <a:pt x="228909" y="30816"/>
                  </a:lnTo>
                  <a:lnTo>
                    <a:pt x="228909" y="0"/>
                  </a:lnTo>
                  <a:close/>
                </a:path>
              </a:pathLst>
            </a:custGeom>
            <a:solidFill>
              <a:srgbClr val="FBE8D6"/>
            </a:solidFill>
          </p:spPr>
          <p:txBody>
            <a:bodyPr wrap="square" lIns="0" tIns="0" rIns="0" bIns="0" rtlCol="0"/>
            <a:lstStyle/>
            <a:p>
              <a:endParaRPr>
                <a:solidFill>
                  <a:prstClr val="black"/>
                </a:solidFill>
                <a:latin typeface="Calibri"/>
              </a:endParaRPr>
            </a:p>
          </p:txBody>
        </p:sp>
        <p:sp>
          <p:nvSpPr>
            <p:cNvPr id="234" name="object 234"/>
            <p:cNvSpPr/>
            <p:nvPr/>
          </p:nvSpPr>
          <p:spPr>
            <a:xfrm>
              <a:off x="13314162" y="9687813"/>
              <a:ext cx="229235" cy="30480"/>
            </a:xfrm>
            <a:custGeom>
              <a:avLst/>
              <a:gdLst/>
              <a:ahLst/>
              <a:cxnLst/>
              <a:rect l="l" t="t" r="r" b="b"/>
              <a:pathLst>
                <a:path w="229234" h="30479">
                  <a:moveTo>
                    <a:pt x="228909" y="0"/>
                  </a:moveTo>
                  <a:lnTo>
                    <a:pt x="0" y="0"/>
                  </a:lnTo>
                  <a:lnTo>
                    <a:pt x="0" y="29936"/>
                  </a:lnTo>
                  <a:lnTo>
                    <a:pt x="228909" y="29936"/>
                  </a:lnTo>
                  <a:lnTo>
                    <a:pt x="228909" y="0"/>
                  </a:lnTo>
                  <a:close/>
                </a:path>
              </a:pathLst>
            </a:custGeom>
            <a:solidFill>
              <a:srgbClr val="FBEADA"/>
            </a:solidFill>
          </p:spPr>
          <p:txBody>
            <a:bodyPr wrap="square" lIns="0" tIns="0" rIns="0" bIns="0" rtlCol="0"/>
            <a:lstStyle/>
            <a:p>
              <a:endParaRPr>
                <a:solidFill>
                  <a:prstClr val="black"/>
                </a:solidFill>
                <a:latin typeface="Calibri"/>
              </a:endParaRPr>
            </a:p>
          </p:txBody>
        </p:sp>
        <p:sp>
          <p:nvSpPr>
            <p:cNvPr id="235" name="object 235"/>
            <p:cNvSpPr/>
            <p:nvPr/>
          </p:nvSpPr>
          <p:spPr>
            <a:xfrm>
              <a:off x="13314162" y="9656967"/>
              <a:ext cx="229235" cy="31115"/>
            </a:xfrm>
            <a:custGeom>
              <a:avLst/>
              <a:gdLst/>
              <a:ahLst/>
              <a:cxnLst/>
              <a:rect l="l" t="t" r="r" b="b"/>
              <a:pathLst>
                <a:path w="229234" h="31115">
                  <a:moveTo>
                    <a:pt x="228909" y="0"/>
                  </a:moveTo>
                  <a:lnTo>
                    <a:pt x="0" y="0"/>
                  </a:lnTo>
                  <a:lnTo>
                    <a:pt x="0" y="30846"/>
                  </a:lnTo>
                  <a:lnTo>
                    <a:pt x="228909" y="30846"/>
                  </a:lnTo>
                  <a:lnTo>
                    <a:pt x="228909" y="0"/>
                  </a:lnTo>
                  <a:close/>
                </a:path>
              </a:pathLst>
            </a:custGeom>
            <a:solidFill>
              <a:srgbClr val="FCEBDD"/>
            </a:solidFill>
          </p:spPr>
          <p:txBody>
            <a:bodyPr wrap="square" lIns="0" tIns="0" rIns="0" bIns="0" rtlCol="0"/>
            <a:lstStyle/>
            <a:p>
              <a:endParaRPr>
                <a:solidFill>
                  <a:prstClr val="black"/>
                </a:solidFill>
                <a:latin typeface="Calibri"/>
              </a:endParaRPr>
            </a:p>
          </p:txBody>
        </p:sp>
        <p:sp>
          <p:nvSpPr>
            <p:cNvPr id="236" name="object 236"/>
            <p:cNvSpPr/>
            <p:nvPr/>
          </p:nvSpPr>
          <p:spPr>
            <a:xfrm>
              <a:off x="13314162" y="9626144"/>
              <a:ext cx="229235" cy="31115"/>
            </a:xfrm>
            <a:custGeom>
              <a:avLst/>
              <a:gdLst/>
              <a:ahLst/>
              <a:cxnLst/>
              <a:rect l="l" t="t" r="r" b="b"/>
              <a:pathLst>
                <a:path w="229234" h="31115">
                  <a:moveTo>
                    <a:pt x="228909" y="0"/>
                  </a:moveTo>
                  <a:lnTo>
                    <a:pt x="0" y="0"/>
                  </a:lnTo>
                  <a:lnTo>
                    <a:pt x="0" y="30816"/>
                  </a:lnTo>
                  <a:lnTo>
                    <a:pt x="228909" y="30816"/>
                  </a:lnTo>
                  <a:lnTo>
                    <a:pt x="228909" y="0"/>
                  </a:lnTo>
                  <a:close/>
                </a:path>
              </a:pathLst>
            </a:custGeom>
            <a:solidFill>
              <a:srgbClr val="FCECDF"/>
            </a:solidFill>
          </p:spPr>
          <p:txBody>
            <a:bodyPr wrap="square" lIns="0" tIns="0" rIns="0" bIns="0" rtlCol="0"/>
            <a:lstStyle/>
            <a:p>
              <a:endParaRPr>
                <a:solidFill>
                  <a:prstClr val="black"/>
                </a:solidFill>
                <a:latin typeface="Calibri"/>
              </a:endParaRPr>
            </a:p>
          </p:txBody>
        </p:sp>
        <p:sp>
          <p:nvSpPr>
            <p:cNvPr id="237" name="object 237"/>
            <p:cNvSpPr/>
            <p:nvPr/>
          </p:nvSpPr>
          <p:spPr>
            <a:xfrm>
              <a:off x="13314162" y="9596207"/>
              <a:ext cx="229235" cy="30480"/>
            </a:xfrm>
            <a:custGeom>
              <a:avLst/>
              <a:gdLst/>
              <a:ahLst/>
              <a:cxnLst/>
              <a:rect l="l" t="t" r="r" b="b"/>
              <a:pathLst>
                <a:path w="229234" h="30479">
                  <a:moveTo>
                    <a:pt x="228909" y="0"/>
                  </a:moveTo>
                  <a:lnTo>
                    <a:pt x="0" y="0"/>
                  </a:lnTo>
                  <a:lnTo>
                    <a:pt x="0" y="29936"/>
                  </a:lnTo>
                  <a:lnTo>
                    <a:pt x="228909" y="29936"/>
                  </a:lnTo>
                  <a:lnTo>
                    <a:pt x="228909" y="0"/>
                  </a:lnTo>
                  <a:close/>
                </a:path>
              </a:pathLst>
            </a:custGeom>
            <a:solidFill>
              <a:srgbClr val="FCEEE2"/>
            </a:solidFill>
          </p:spPr>
          <p:txBody>
            <a:bodyPr wrap="square" lIns="0" tIns="0" rIns="0" bIns="0" rtlCol="0"/>
            <a:lstStyle/>
            <a:p>
              <a:endParaRPr>
                <a:solidFill>
                  <a:prstClr val="black"/>
                </a:solidFill>
                <a:latin typeface="Calibri"/>
              </a:endParaRPr>
            </a:p>
          </p:txBody>
        </p:sp>
        <p:sp>
          <p:nvSpPr>
            <p:cNvPr id="238" name="object 238"/>
            <p:cNvSpPr/>
            <p:nvPr/>
          </p:nvSpPr>
          <p:spPr>
            <a:xfrm>
              <a:off x="13314162" y="9565390"/>
              <a:ext cx="229235" cy="31115"/>
            </a:xfrm>
            <a:custGeom>
              <a:avLst/>
              <a:gdLst/>
              <a:ahLst/>
              <a:cxnLst/>
              <a:rect l="l" t="t" r="r" b="b"/>
              <a:pathLst>
                <a:path w="229234" h="31115">
                  <a:moveTo>
                    <a:pt x="228909" y="0"/>
                  </a:moveTo>
                  <a:lnTo>
                    <a:pt x="0" y="0"/>
                  </a:lnTo>
                  <a:lnTo>
                    <a:pt x="0" y="30816"/>
                  </a:lnTo>
                  <a:lnTo>
                    <a:pt x="228909" y="30816"/>
                  </a:lnTo>
                  <a:lnTo>
                    <a:pt x="228909" y="0"/>
                  </a:lnTo>
                  <a:close/>
                </a:path>
              </a:pathLst>
            </a:custGeom>
            <a:solidFill>
              <a:srgbClr val="FCF0E7"/>
            </a:solidFill>
          </p:spPr>
          <p:txBody>
            <a:bodyPr wrap="square" lIns="0" tIns="0" rIns="0" bIns="0" rtlCol="0"/>
            <a:lstStyle/>
            <a:p>
              <a:endParaRPr>
                <a:solidFill>
                  <a:prstClr val="black"/>
                </a:solidFill>
                <a:latin typeface="Calibri"/>
              </a:endParaRPr>
            </a:p>
          </p:txBody>
        </p:sp>
        <p:sp>
          <p:nvSpPr>
            <p:cNvPr id="239" name="object 239"/>
            <p:cNvSpPr/>
            <p:nvPr/>
          </p:nvSpPr>
          <p:spPr>
            <a:xfrm>
              <a:off x="13314162" y="9535454"/>
              <a:ext cx="229235" cy="30480"/>
            </a:xfrm>
            <a:custGeom>
              <a:avLst/>
              <a:gdLst/>
              <a:ahLst/>
              <a:cxnLst/>
              <a:rect l="l" t="t" r="r" b="b"/>
              <a:pathLst>
                <a:path w="229234" h="30479">
                  <a:moveTo>
                    <a:pt x="228909" y="0"/>
                  </a:moveTo>
                  <a:lnTo>
                    <a:pt x="0" y="0"/>
                  </a:lnTo>
                  <a:lnTo>
                    <a:pt x="0" y="29936"/>
                  </a:lnTo>
                  <a:lnTo>
                    <a:pt x="228909" y="29936"/>
                  </a:lnTo>
                  <a:lnTo>
                    <a:pt x="228909" y="0"/>
                  </a:lnTo>
                  <a:close/>
                </a:path>
              </a:pathLst>
            </a:custGeom>
            <a:solidFill>
              <a:srgbClr val="FCF3EA"/>
            </a:solidFill>
          </p:spPr>
          <p:txBody>
            <a:bodyPr wrap="square" lIns="0" tIns="0" rIns="0" bIns="0" rtlCol="0"/>
            <a:lstStyle/>
            <a:p>
              <a:endParaRPr>
                <a:solidFill>
                  <a:prstClr val="black"/>
                </a:solidFill>
                <a:latin typeface="Calibri"/>
              </a:endParaRPr>
            </a:p>
          </p:txBody>
        </p:sp>
        <p:sp>
          <p:nvSpPr>
            <p:cNvPr id="240" name="object 240"/>
            <p:cNvSpPr/>
            <p:nvPr/>
          </p:nvSpPr>
          <p:spPr>
            <a:xfrm>
              <a:off x="13314162" y="9504608"/>
              <a:ext cx="229235" cy="31115"/>
            </a:xfrm>
            <a:custGeom>
              <a:avLst/>
              <a:gdLst/>
              <a:ahLst/>
              <a:cxnLst/>
              <a:rect l="l" t="t" r="r" b="b"/>
              <a:pathLst>
                <a:path w="229234" h="31115">
                  <a:moveTo>
                    <a:pt x="228909" y="0"/>
                  </a:moveTo>
                  <a:lnTo>
                    <a:pt x="0" y="0"/>
                  </a:lnTo>
                  <a:lnTo>
                    <a:pt x="0" y="30846"/>
                  </a:lnTo>
                  <a:lnTo>
                    <a:pt x="228909" y="30846"/>
                  </a:lnTo>
                  <a:lnTo>
                    <a:pt x="228909" y="0"/>
                  </a:lnTo>
                  <a:close/>
                </a:path>
              </a:pathLst>
            </a:custGeom>
            <a:solidFill>
              <a:srgbClr val="FDF4EC"/>
            </a:solidFill>
          </p:spPr>
          <p:txBody>
            <a:bodyPr wrap="square" lIns="0" tIns="0" rIns="0" bIns="0" rtlCol="0"/>
            <a:lstStyle/>
            <a:p>
              <a:endParaRPr>
                <a:solidFill>
                  <a:prstClr val="black"/>
                </a:solidFill>
                <a:latin typeface="Calibri"/>
              </a:endParaRPr>
            </a:p>
          </p:txBody>
        </p:sp>
        <p:sp>
          <p:nvSpPr>
            <p:cNvPr id="241" name="object 241"/>
            <p:cNvSpPr/>
            <p:nvPr/>
          </p:nvSpPr>
          <p:spPr>
            <a:xfrm>
              <a:off x="13314162" y="9474677"/>
              <a:ext cx="229235" cy="30480"/>
            </a:xfrm>
            <a:custGeom>
              <a:avLst/>
              <a:gdLst/>
              <a:ahLst/>
              <a:cxnLst/>
              <a:rect l="l" t="t" r="r" b="b"/>
              <a:pathLst>
                <a:path w="229234" h="30479">
                  <a:moveTo>
                    <a:pt x="228909" y="0"/>
                  </a:moveTo>
                  <a:lnTo>
                    <a:pt x="0" y="0"/>
                  </a:lnTo>
                  <a:lnTo>
                    <a:pt x="0" y="29936"/>
                  </a:lnTo>
                  <a:lnTo>
                    <a:pt x="228909" y="29936"/>
                  </a:lnTo>
                  <a:lnTo>
                    <a:pt x="228909" y="0"/>
                  </a:lnTo>
                  <a:close/>
                </a:path>
              </a:pathLst>
            </a:custGeom>
            <a:solidFill>
              <a:srgbClr val="FDF6EF"/>
            </a:solidFill>
          </p:spPr>
          <p:txBody>
            <a:bodyPr wrap="square" lIns="0" tIns="0" rIns="0" bIns="0" rtlCol="0"/>
            <a:lstStyle/>
            <a:p>
              <a:endParaRPr>
                <a:solidFill>
                  <a:prstClr val="black"/>
                </a:solidFill>
                <a:latin typeface="Calibri"/>
              </a:endParaRPr>
            </a:p>
          </p:txBody>
        </p:sp>
        <p:sp>
          <p:nvSpPr>
            <p:cNvPr id="242" name="object 242"/>
            <p:cNvSpPr/>
            <p:nvPr/>
          </p:nvSpPr>
          <p:spPr>
            <a:xfrm>
              <a:off x="13314162" y="9443860"/>
              <a:ext cx="229235" cy="31115"/>
            </a:xfrm>
            <a:custGeom>
              <a:avLst/>
              <a:gdLst/>
              <a:ahLst/>
              <a:cxnLst/>
              <a:rect l="l" t="t" r="r" b="b"/>
              <a:pathLst>
                <a:path w="229234" h="31115">
                  <a:moveTo>
                    <a:pt x="228909" y="0"/>
                  </a:moveTo>
                  <a:lnTo>
                    <a:pt x="0" y="0"/>
                  </a:lnTo>
                  <a:lnTo>
                    <a:pt x="0" y="30816"/>
                  </a:lnTo>
                  <a:lnTo>
                    <a:pt x="228909" y="30816"/>
                  </a:lnTo>
                  <a:lnTo>
                    <a:pt x="228909" y="0"/>
                  </a:lnTo>
                  <a:close/>
                </a:path>
              </a:pathLst>
            </a:custGeom>
            <a:solidFill>
              <a:srgbClr val="FDF8F3"/>
            </a:solidFill>
          </p:spPr>
          <p:txBody>
            <a:bodyPr wrap="square" lIns="0" tIns="0" rIns="0" bIns="0" rtlCol="0"/>
            <a:lstStyle/>
            <a:p>
              <a:endParaRPr>
                <a:solidFill>
                  <a:prstClr val="black"/>
                </a:solidFill>
                <a:latin typeface="Calibri"/>
              </a:endParaRPr>
            </a:p>
          </p:txBody>
        </p:sp>
        <p:sp>
          <p:nvSpPr>
            <p:cNvPr id="243" name="object 243"/>
            <p:cNvSpPr/>
            <p:nvPr/>
          </p:nvSpPr>
          <p:spPr>
            <a:xfrm>
              <a:off x="13314162" y="9413924"/>
              <a:ext cx="229235" cy="30480"/>
            </a:xfrm>
            <a:custGeom>
              <a:avLst/>
              <a:gdLst/>
              <a:ahLst/>
              <a:cxnLst/>
              <a:rect l="l" t="t" r="r" b="b"/>
              <a:pathLst>
                <a:path w="229234" h="30479">
                  <a:moveTo>
                    <a:pt x="228909" y="0"/>
                  </a:moveTo>
                  <a:lnTo>
                    <a:pt x="0" y="0"/>
                  </a:lnTo>
                  <a:lnTo>
                    <a:pt x="0" y="29936"/>
                  </a:lnTo>
                  <a:lnTo>
                    <a:pt x="228909" y="29936"/>
                  </a:lnTo>
                  <a:lnTo>
                    <a:pt x="228909" y="0"/>
                  </a:lnTo>
                  <a:close/>
                </a:path>
              </a:pathLst>
            </a:custGeom>
            <a:solidFill>
              <a:srgbClr val="FDF9F6"/>
            </a:solidFill>
          </p:spPr>
          <p:txBody>
            <a:bodyPr wrap="square" lIns="0" tIns="0" rIns="0" bIns="0" rtlCol="0"/>
            <a:lstStyle/>
            <a:p>
              <a:endParaRPr>
                <a:solidFill>
                  <a:prstClr val="black"/>
                </a:solidFill>
                <a:latin typeface="Calibri"/>
              </a:endParaRPr>
            </a:p>
          </p:txBody>
        </p:sp>
        <p:sp>
          <p:nvSpPr>
            <p:cNvPr id="244" name="object 244"/>
            <p:cNvSpPr/>
            <p:nvPr/>
          </p:nvSpPr>
          <p:spPr>
            <a:xfrm>
              <a:off x="13314162" y="9383078"/>
              <a:ext cx="229235" cy="31115"/>
            </a:xfrm>
            <a:custGeom>
              <a:avLst/>
              <a:gdLst/>
              <a:ahLst/>
              <a:cxnLst/>
              <a:rect l="l" t="t" r="r" b="b"/>
              <a:pathLst>
                <a:path w="229234" h="31115">
                  <a:moveTo>
                    <a:pt x="228909" y="0"/>
                  </a:moveTo>
                  <a:lnTo>
                    <a:pt x="0" y="0"/>
                  </a:lnTo>
                  <a:lnTo>
                    <a:pt x="0" y="30846"/>
                  </a:lnTo>
                  <a:lnTo>
                    <a:pt x="228909" y="30846"/>
                  </a:lnTo>
                  <a:lnTo>
                    <a:pt x="228909" y="0"/>
                  </a:lnTo>
                  <a:close/>
                </a:path>
              </a:pathLst>
            </a:custGeom>
            <a:solidFill>
              <a:srgbClr val="FFFAF8"/>
            </a:solidFill>
          </p:spPr>
          <p:txBody>
            <a:bodyPr wrap="square" lIns="0" tIns="0" rIns="0" bIns="0" rtlCol="0"/>
            <a:lstStyle/>
            <a:p>
              <a:endParaRPr>
                <a:solidFill>
                  <a:prstClr val="black"/>
                </a:solidFill>
                <a:latin typeface="Calibri"/>
              </a:endParaRPr>
            </a:p>
          </p:txBody>
        </p:sp>
        <p:sp>
          <p:nvSpPr>
            <p:cNvPr id="245" name="object 245"/>
            <p:cNvSpPr/>
            <p:nvPr/>
          </p:nvSpPr>
          <p:spPr>
            <a:xfrm>
              <a:off x="13314162" y="9353135"/>
              <a:ext cx="229235" cy="30480"/>
            </a:xfrm>
            <a:custGeom>
              <a:avLst/>
              <a:gdLst/>
              <a:ahLst/>
              <a:cxnLst/>
              <a:rect l="l" t="t" r="r" b="b"/>
              <a:pathLst>
                <a:path w="229234" h="30479">
                  <a:moveTo>
                    <a:pt x="228909" y="0"/>
                  </a:moveTo>
                  <a:lnTo>
                    <a:pt x="0" y="0"/>
                  </a:lnTo>
                  <a:lnTo>
                    <a:pt x="0" y="29936"/>
                  </a:lnTo>
                  <a:lnTo>
                    <a:pt x="228909" y="29936"/>
                  </a:lnTo>
                  <a:lnTo>
                    <a:pt x="228909" y="0"/>
                  </a:lnTo>
                  <a:close/>
                </a:path>
              </a:pathLst>
            </a:custGeom>
            <a:solidFill>
              <a:srgbClr val="FFFCFB"/>
            </a:solidFill>
          </p:spPr>
          <p:txBody>
            <a:bodyPr wrap="square" lIns="0" tIns="0" rIns="0" bIns="0" rtlCol="0"/>
            <a:lstStyle/>
            <a:p>
              <a:endParaRPr>
                <a:solidFill>
                  <a:prstClr val="black"/>
                </a:solidFill>
                <a:latin typeface="Calibri"/>
              </a:endParaRPr>
            </a:p>
          </p:txBody>
        </p:sp>
        <p:sp>
          <p:nvSpPr>
            <p:cNvPr id="246" name="object 246"/>
            <p:cNvSpPr/>
            <p:nvPr/>
          </p:nvSpPr>
          <p:spPr>
            <a:xfrm>
              <a:off x="13314162" y="9322319"/>
              <a:ext cx="229235" cy="31115"/>
            </a:xfrm>
            <a:custGeom>
              <a:avLst/>
              <a:gdLst/>
              <a:ahLst/>
              <a:cxnLst/>
              <a:rect l="l" t="t" r="r" b="b"/>
              <a:pathLst>
                <a:path w="229234" h="31115">
                  <a:moveTo>
                    <a:pt x="228909" y="0"/>
                  </a:moveTo>
                  <a:lnTo>
                    <a:pt x="0" y="0"/>
                  </a:lnTo>
                  <a:lnTo>
                    <a:pt x="0" y="30816"/>
                  </a:lnTo>
                  <a:lnTo>
                    <a:pt x="228909" y="30816"/>
                  </a:lnTo>
                  <a:lnTo>
                    <a:pt x="228909" y="0"/>
                  </a:lnTo>
                  <a:close/>
                </a:path>
              </a:pathLst>
            </a:custGeom>
            <a:solidFill>
              <a:srgbClr val="FFFFFF"/>
            </a:solidFill>
          </p:spPr>
          <p:txBody>
            <a:bodyPr wrap="square" lIns="0" tIns="0" rIns="0" bIns="0" rtlCol="0"/>
            <a:lstStyle/>
            <a:p>
              <a:endParaRPr>
                <a:solidFill>
                  <a:prstClr val="black"/>
                </a:solidFill>
                <a:latin typeface="Calibri"/>
              </a:endParaRPr>
            </a:p>
          </p:txBody>
        </p:sp>
        <p:sp>
          <p:nvSpPr>
            <p:cNvPr id="247" name="object 247"/>
            <p:cNvSpPr/>
            <p:nvPr/>
          </p:nvSpPr>
          <p:spPr>
            <a:xfrm>
              <a:off x="13314162" y="9291502"/>
              <a:ext cx="229235" cy="31115"/>
            </a:xfrm>
            <a:custGeom>
              <a:avLst/>
              <a:gdLst/>
              <a:ahLst/>
              <a:cxnLst/>
              <a:rect l="l" t="t" r="r" b="b"/>
              <a:pathLst>
                <a:path w="229234" h="31115">
                  <a:moveTo>
                    <a:pt x="228909" y="0"/>
                  </a:moveTo>
                  <a:lnTo>
                    <a:pt x="0" y="0"/>
                  </a:lnTo>
                  <a:lnTo>
                    <a:pt x="0" y="30816"/>
                  </a:lnTo>
                  <a:lnTo>
                    <a:pt x="228909" y="30816"/>
                  </a:lnTo>
                  <a:lnTo>
                    <a:pt x="228909" y="0"/>
                  </a:lnTo>
                  <a:close/>
                </a:path>
              </a:pathLst>
            </a:custGeom>
            <a:solidFill>
              <a:srgbClr val="FBF9FF"/>
            </a:solidFill>
          </p:spPr>
          <p:txBody>
            <a:bodyPr wrap="square" lIns="0" tIns="0" rIns="0" bIns="0" rtlCol="0"/>
            <a:lstStyle/>
            <a:p>
              <a:endParaRPr>
                <a:solidFill>
                  <a:prstClr val="black"/>
                </a:solidFill>
                <a:latin typeface="Calibri"/>
              </a:endParaRPr>
            </a:p>
          </p:txBody>
        </p:sp>
        <p:sp>
          <p:nvSpPr>
            <p:cNvPr id="248" name="object 248"/>
            <p:cNvSpPr/>
            <p:nvPr/>
          </p:nvSpPr>
          <p:spPr>
            <a:xfrm>
              <a:off x="13314162" y="9261565"/>
              <a:ext cx="229235" cy="30480"/>
            </a:xfrm>
            <a:custGeom>
              <a:avLst/>
              <a:gdLst/>
              <a:ahLst/>
              <a:cxnLst/>
              <a:rect l="l" t="t" r="r" b="b"/>
              <a:pathLst>
                <a:path w="229234" h="30479">
                  <a:moveTo>
                    <a:pt x="228909" y="0"/>
                  </a:moveTo>
                  <a:lnTo>
                    <a:pt x="0" y="0"/>
                  </a:lnTo>
                  <a:lnTo>
                    <a:pt x="0" y="29936"/>
                  </a:lnTo>
                  <a:lnTo>
                    <a:pt x="228909" y="29936"/>
                  </a:lnTo>
                  <a:lnTo>
                    <a:pt x="228909" y="0"/>
                  </a:lnTo>
                  <a:close/>
                </a:path>
              </a:pathLst>
            </a:custGeom>
            <a:solidFill>
              <a:srgbClr val="F9F5FF"/>
            </a:solidFill>
          </p:spPr>
          <p:txBody>
            <a:bodyPr wrap="square" lIns="0" tIns="0" rIns="0" bIns="0" rtlCol="0"/>
            <a:lstStyle/>
            <a:p>
              <a:endParaRPr>
                <a:solidFill>
                  <a:prstClr val="black"/>
                </a:solidFill>
                <a:latin typeface="Calibri"/>
              </a:endParaRPr>
            </a:p>
          </p:txBody>
        </p:sp>
        <p:sp>
          <p:nvSpPr>
            <p:cNvPr id="249" name="object 249"/>
            <p:cNvSpPr/>
            <p:nvPr/>
          </p:nvSpPr>
          <p:spPr>
            <a:xfrm>
              <a:off x="13314162" y="9230719"/>
              <a:ext cx="229235" cy="31115"/>
            </a:xfrm>
            <a:custGeom>
              <a:avLst/>
              <a:gdLst/>
              <a:ahLst/>
              <a:cxnLst/>
              <a:rect l="l" t="t" r="r" b="b"/>
              <a:pathLst>
                <a:path w="229234" h="31115">
                  <a:moveTo>
                    <a:pt x="228909" y="0"/>
                  </a:moveTo>
                  <a:lnTo>
                    <a:pt x="0" y="0"/>
                  </a:lnTo>
                  <a:lnTo>
                    <a:pt x="0" y="30846"/>
                  </a:lnTo>
                  <a:lnTo>
                    <a:pt x="228909" y="30846"/>
                  </a:lnTo>
                  <a:lnTo>
                    <a:pt x="228909" y="0"/>
                  </a:lnTo>
                  <a:close/>
                </a:path>
              </a:pathLst>
            </a:custGeom>
            <a:solidFill>
              <a:srgbClr val="F7EEFF"/>
            </a:solidFill>
          </p:spPr>
          <p:txBody>
            <a:bodyPr wrap="square" lIns="0" tIns="0" rIns="0" bIns="0" rtlCol="0"/>
            <a:lstStyle/>
            <a:p>
              <a:endParaRPr>
                <a:solidFill>
                  <a:prstClr val="black"/>
                </a:solidFill>
                <a:latin typeface="Calibri"/>
              </a:endParaRPr>
            </a:p>
          </p:txBody>
        </p:sp>
        <p:sp>
          <p:nvSpPr>
            <p:cNvPr id="250" name="object 250"/>
            <p:cNvSpPr/>
            <p:nvPr/>
          </p:nvSpPr>
          <p:spPr>
            <a:xfrm>
              <a:off x="13314162" y="9200788"/>
              <a:ext cx="229235" cy="30480"/>
            </a:xfrm>
            <a:custGeom>
              <a:avLst/>
              <a:gdLst/>
              <a:ahLst/>
              <a:cxnLst/>
              <a:rect l="l" t="t" r="r" b="b"/>
              <a:pathLst>
                <a:path w="229234" h="30479">
                  <a:moveTo>
                    <a:pt x="228909" y="0"/>
                  </a:moveTo>
                  <a:lnTo>
                    <a:pt x="0" y="0"/>
                  </a:lnTo>
                  <a:lnTo>
                    <a:pt x="0" y="29936"/>
                  </a:lnTo>
                  <a:lnTo>
                    <a:pt x="228909" y="29936"/>
                  </a:lnTo>
                  <a:lnTo>
                    <a:pt x="228909" y="0"/>
                  </a:lnTo>
                  <a:close/>
                </a:path>
              </a:pathLst>
            </a:custGeom>
            <a:solidFill>
              <a:srgbClr val="F5EAFF"/>
            </a:solidFill>
          </p:spPr>
          <p:txBody>
            <a:bodyPr wrap="square" lIns="0" tIns="0" rIns="0" bIns="0" rtlCol="0"/>
            <a:lstStyle/>
            <a:p>
              <a:endParaRPr>
                <a:solidFill>
                  <a:prstClr val="black"/>
                </a:solidFill>
                <a:latin typeface="Calibri"/>
              </a:endParaRPr>
            </a:p>
          </p:txBody>
        </p:sp>
        <p:sp>
          <p:nvSpPr>
            <p:cNvPr id="251" name="object 251"/>
            <p:cNvSpPr/>
            <p:nvPr/>
          </p:nvSpPr>
          <p:spPr>
            <a:xfrm>
              <a:off x="13314162" y="9169972"/>
              <a:ext cx="229235" cy="31115"/>
            </a:xfrm>
            <a:custGeom>
              <a:avLst/>
              <a:gdLst/>
              <a:ahLst/>
              <a:cxnLst/>
              <a:rect l="l" t="t" r="r" b="b"/>
              <a:pathLst>
                <a:path w="229234" h="31115">
                  <a:moveTo>
                    <a:pt x="228909" y="0"/>
                  </a:moveTo>
                  <a:lnTo>
                    <a:pt x="0" y="0"/>
                  </a:lnTo>
                  <a:lnTo>
                    <a:pt x="0" y="30816"/>
                  </a:lnTo>
                  <a:lnTo>
                    <a:pt x="228909" y="30816"/>
                  </a:lnTo>
                  <a:lnTo>
                    <a:pt x="228909" y="0"/>
                  </a:lnTo>
                  <a:close/>
                </a:path>
              </a:pathLst>
            </a:custGeom>
            <a:solidFill>
              <a:srgbClr val="F1E4FF"/>
            </a:solidFill>
          </p:spPr>
          <p:txBody>
            <a:bodyPr wrap="square" lIns="0" tIns="0" rIns="0" bIns="0" rtlCol="0"/>
            <a:lstStyle/>
            <a:p>
              <a:endParaRPr>
                <a:solidFill>
                  <a:prstClr val="black"/>
                </a:solidFill>
                <a:latin typeface="Calibri"/>
              </a:endParaRPr>
            </a:p>
          </p:txBody>
        </p:sp>
        <p:sp>
          <p:nvSpPr>
            <p:cNvPr id="252" name="object 252"/>
            <p:cNvSpPr/>
            <p:nvPr/>
          </p:nvSpPr>
          <p:spPr>
            <a:xfrm>
              <a:off x="13314162" y="9140035"/>
              <a:ext cx="229235" cy="30480"/>
            </a:xfrm>
            <a:custGeom>
              <a:avLst/>
              <a:gdLst/>
              <a:ahLst/>
              <a:cxnLst/>
              <a:rect l="l" t="t" r="r" b="b"/>
              <a:pathLst>
                <a:path w="229234" h="30479">
                  <a:moveTo>
                    <a:pt x="228909" y="0"/>
                  </a:moveTo>
                  <a:lnTo>
                    <a:pt x="0" y="0"/>
                  </a:lnTo>
                  <a:lnTo>
                    <a:pt x="0" y="29936"/>
                  </a:lnTo>
                  <a:lnTo>
                    <a:pt x="228909" y="29936"/>
                  </a:lnTo>
                  <a:lnTo>
                    <a:pt x="228909" y="0"/>
                  </a:lnTo>
                  <a:close/>
                </a:path>
              </a:pathLst>
            </a:custGeom>
            <a:solidFill>
              <a:srgbClr val="EEDFFF"/>
            </a:solidFill>
          </p:spPr>
          <p:txBody>
            <a:bodyPr wrap="square" lIns="0" tIns="0" rIns="0" bIns="0" rtlCol="0"/>
            <a:lstStyle/>
            <a:p>
              <a:endParaRPr>
                <a:solidFill>
                  <a:prstClr val="black"/>
                </a:solidFill>
                <a:latin typeface="Calibri"/>
              </a:endParaRPr>
            </a:p>
          </p:txBody>
        </p:sp>
        <p:sp>
          <p:nvSpPr>
            <p:cNvPr id="253" name="object 253"/>
            <p:cNvSpPr/>
            <p:nvPr/>
          </p:nvSpPr>
          <p:spPr>
            <a:xfrm>
              <a:off x="13314162" y="9109218"/>
              <a:ext cx="229235" cy="31115"/>
            </a:xfrm>
            <a:custGeom>
              <a:avLst/>
              <a:gdLst/>
              <a:ahLst/>
              <a:cxnLst/>
              <a:rect l="l" t="t" r="r" b="b"/>
              <a:pathLst>
                <a:path w="229234" h="31115">
                  <a:moveTo>
                    <a:pt x="228909" y="0"/>
                  </a:moveTo>
                  <a:lnTo>
                    <a:pt x="0" y="0"/>
                  </a:lnTo>
                  <a:lnTo>
                    <a:pt x="0" y="30816"/>
                  </a:lnTo>
                  <a:lnTo>
                    <a:pt x="228909" y="30816"/>
                  </a:lnTo>
                  <a:lnTo>
                    <a:pt x="228909" y="0"/>
                  </a:lnTo>
                  <a:close/>
                </a:path>
              </a:pathLst>
            </a:custGeom>
            <a:solidFill>
              <a:srgbClr val="ECDBFF"/>
            </a:solidFill>
          </p:spPr>
          <p:txBody>
            <a:bodyPr wrap="square" lIns="0" tIns="0" rIns="0" bIns="0" rtlCol="0"/>
            <a:lstStyle/>
            <a:p>
              <a:endParaRPr>
                <a:solidFill>
                  <a:prstClr val="black"/>
                </a:solidFill>
                <a:latin typeface="Calibri"/>
              </a:endParaRPr>
            </a:p>
          </p:txBody>
        </p:sp>
        <p:sp>
          <p:nvSpPr>
            <p:cNvPr id="254" name="object 254"/>
            <p:cNvSpPr/>
            <p:nvPr/>
          </p:nvSpPr>
          <p:spPr>
            <a:xfrm>
              <a:off x="13314162" y="9079252"/>
              <a:ext cx="229235" cy="30480"/>
            </a:xfrm>
            <a:custGeom>
              <a:avLst/>
              <a:gdLst/>
              <a:ahLst/>
              <a:cxnLst/>
              <a:rect l="l" t="t" r="r" b="b"/>
              <a:pathLst>
                <a:path w="229234" h="30479">
                  <a:moveTo>
                    <a:pt x="228909" y="0"/>
                  </a:moveTo>
                  <a:lnTo>
                    <a:pt x="0" y="0"/>
                  </a:lnTo>
                  <a:lnTo>
                    <a:pt x="0" y="29965"/>
                  </a:lnTo>
                  <a:lnTo>
                    <a:pt x="228909" y="29965"/>
                  </a:lnTo>
                  <a:lnTo>
                    <a:pt x="228909" y="0"/>
                  </a:lnTo>
                  <a:close/>
                </a:path>
              </a:pathLst>
            </a:custGeom>
            <a:solidFill>
              <a:srgbClr val="EAD4FF"/>
            </a:solidFill>
          </p:spPr>
          <p:txBody>
            <a:bodyPr wrap="square" lIns="0" tIns="0" rIns="0" bIns="0" rtlCol="0"/>
            <a:lstStyle/>
            <a:p>
              <a:endParaRPr>
                <a:solidFill>
                  <a:prstClr val="black"/>
                </a:solidFill>
                <a:latin typeface="Calibri"/>
              </a:endParaRPr>
            </a:p>
          </p:txBody>
        </p:sp>
        <p:sp>
          <p:nvSpPr>
            <p:cNvPr id="255" name="object 255"/>
            <p:cNvSpPr/>
            <p:nvPr/>
          </p:nvSpPr>
          <p:spPr>
            <a:xfrm>
              <a:off x="13314162" y="9048430"/>
              <a:ext cx="229235" cy="31115"/>
            </a:xfrm>
            <a:custGeom>
              <a:avLst/>
              <a:gdLst/>
              <a:ahLst/>
              <a:cxnLst/>
              <a:rect l="l" t="t" r="r" b="b"/>
              <a:pathLst>
                <a:path w="229234" h="31115">
                  <a:moveTo>
                    <a:pt x="228909" y="0"/>
                  </a:moveTo>
                  <a:lnTo>
                    <a:pt x="0" y="0"/>
                  </a:lnTo>
                  <a:lnTo>
                    <a:pt x="0" y="30816"/>
                  </a:lnTo>
                  <a:lnTo>
                    <a:pt x="228909" y="30816"/>
                  </a:lnTo>
                  <a:lnTo>
                    <a:pt x="228909" y="0"/>
                  </a:lnTo>
                  <a:close/>
                </a:path>
              </a:pathLst>
            </a:custGeom>
            <a:solidFill>
              <a:srgbClr val="E8D0FF"/>
            </a:solidFill>
          </p:spPr>
          <p:txBody>
            <a:bodyPr wrap="square" lIns="0" tIns="0" rIns="0" bIns="0" rtlCol="0"/>
            <a:lstStyle/>
            <a:p>
              <a:endParaRPr>
                <a:solidFill>
                  <a:prstClr val="black"/>
                </a:solidFill>
                <a:latin typeface="Calibri"/>
              </a:endParaRPr>
            </a:p>
          </p:txBody>
        </p:sp>
        <p:sp>
          <p:nvSpPr>
            <p:cNvPr id="256" name="object 256"/>
            <p:cNvSpPr/>
            <p:nvPr/>
          </p:nvSpPr>
          <p:spPr>
            <a:xfrm>
              <a:off x="13314162" y="9017613"/>
              <a:ext cx="229235" cy="31115"/>
            </a:xfrm>
            <a:custGeom>
              <a:avLst/>
              <a:gdLst/>
              <a:ahLst/>
              <a:cxnLst/>
              <a:rect l="l" t="t" r="r" b="b"/>
              <a:pathLst>
                <a:path w="229234" h="31115">
                  <a:moveTo>
                    <a:pt x="228909" y="0"/>
                  </a:moveTo>
                  <a:lnTo>
                    <a:pt x="0" y="0"/>
                  </a:lnTo>
                  <a:lnTo>
                    <a:pt x="0" y="30816"/>
                  </a:lnTo>
                  <a:lnTo>
                    <a:pt x="228909" y="30816"/>
                  </a:lnTo>
                  <a:lnTo>
                    <a:pt x="228909" y="0"/>
                  </a:lnTo>
                  <a:close/>
                </a:path>
              </a:pathLst>
            </a:custGeom>
            <a:solidFill>
              <a:srgbClr val="E4CAFF"/>
            </a:solidFill>
          </p:spPr>
          <p:txBody>
            <a:bodyPr wrap="square" lIns="0" tIns="0" rIns="0" bIns="0" rtlCol="0"/>
            <a:lstStyle/>
            <a:p>
              <a:endParaRPr>
                <a:solidFill>
                  <a:prstClr val="black"/>
                </a:solidFill>
                <a:latin typeface="Calibri"/>
              </a:endParaRPr>
            </a:p>
          </p:txBody>
        </p:sp>
        <p:sp>
          <p:nvSpPr>
            <p:cNvPr id="257" name="object 257"/>
            <p:cNvSpPr/>
            <p:nvPr/>
          </p:nvSpPr>
          <p:spPr>
            <a:xfrm>
              <a:off x="13314162" y="8987676"/>
              <a:ext cx="229235" cy="30480"/>
            </a:xfrm>
            <a:custGeom>
              <a:avLst/>
              <a:gdLst/>
              <a:ahLst/>
              <a:cxnLst/>
              <a:rect l="l" t="t" r="r" b="b"/>
              <a:pathLst>
                <a:path w="229234" h="30479">
                  <a:moveTo>
                    <a:pt x="228909" y="0"/>
                  </a:moveTo>
                  <a:lnTo>
                    <a:pt x="0" y="0"/>
                  </a:lnTo>
                  <a:lnTo>
                    <a:pt x="0" y="29936"/>
                  </a:lnTo>
                  <a:lnTo>
                    <a:pt x="228909" y="29936"/>
                  </a:lnTo>
                  <a:lnTo>
                    <a:pt x="228909" y="0"/>
                  </a:lnTo>
                  <a:close/>
                </a:path>
              </a:pathLst>
            </a:custGeom>
            <a:solidFill>
              <a:srgbClr val="E1C5FF"/>
            </a:solidFill>
          </p:spPr>
          <p:txBody>
            <a:bodyPr wrap="square" lIns="0" tIns="0" rIns="0" bIns="0" rtlCol="0"/>
            <a:lstStyle/>
            <a:p>
              <a:endParaRPr>
                <a:solidFill>
                  <a:prstClr val="black"/>
                </a:solidFill>
                <a:latin typeface="Calibri"/>
              </a:endParaRPr>
            </a:p>
          </p:txBody>
        </p:sp>
        <p:sp>
          <p:nvSpPr>
            <p:cNvPr id="258" name="object 258"/>
            <p:cNvSpPr/>
            <p:nvPr/>
          </p:nvSpPr>
          <p:spPr>
            <a:xfrm>
              <a:off x="13314162" y="8956859"/>
              <a:ext cx="229235" cy="31115"/>
            </a:xfrm>
            <a:custGeom>
              <a:avLst/>
              <a:gdLst/>
              <a:ahLst/>
              <a:cxnLst/>
              <a:rect l="l" t="t" r="r" b="b"/>
              <a:pathLst>
                <a:path w="229234" h="31115">
                  <a:moveTo>
                    <a:pt x="228909" y="0"/>
                  </a:moveTo>
                  <a:lnTo>
                    <a:pt x="0" y="0"/>
                  </a:lnTo>
                  <a:lnTo>
                    <a:pt x="0" y="30816"/>
                  </a:lnTo>
                  <a:lnTo>
                    <a:pt x="228909" y="30816"/>
                  </a:lnTo>
                  <a:lnTo>
                    <a:pt x="228909" y="0"/>
                  </a:lnTo>
                  <a:close/>
                </a:path>
              </a:pathLst>
            </a:custGeom>
            <a:solidFill>
              <a:srgbClr val="DFC1FF"/>
            </a:solidFill>
          </p:spPr>
          <p:txBody>
            <a:bodyPr wrap="square" lIns="0" tIns="0" rIns="0" bIns="0" rtlCol="0"/>
            <a:lstStyle/>
            <a:p>
              <a:endParaRPr>
                <a:solidFill>
                  <a:prstClr val="black"/>
                </a:solidFill>
                <a:latin typeface="Calibri"/>
              </a:endParaRPr>
            </a:p>
          </p:txBody>
        </p:sp>
        <p:sp>
          <p:nvSpPr>
            <p:cNvPr id="259" name="object 259"/>
            <p:cNvSpPr/>
            <p:nvPr/>
          </p:nvSpPr>
          <p:spPr>
            <a:xfrm>
              <a:off x="13314162" y="8926894"/>
              <a:ext cx="229235" cy="30480"/>
            </a:xfrm>
            <a:custGeom>
              <a:avLst/>
              <a:gdLst/>
              <a:ahLst/>
              <a:cxnLst/>
              <a:rect l="l" t="t" r="r" b="b"/>
              <a:pathLst>
                <a:path w="229234" h="30479">
                  <a:moveTo>
                    <a:pt x="228909" y="0"/>
                  </a:moveTo>
                  <a:lnTo>
                    <a:pt x="0" y="0"/>
                  </a:lnTo>
                  <a:lnTo>
                    <a:pt x="0" y="29965"/>
                  </a:lnTo>
                  <a:lnTo>
                    <a:pt x="228909" y="29965"/>
                  </a:lnTo>
                  <a:lnTo>
                    <a:pt x="228909" y="0"/>
                  </a:lnTo>
                  <a:close/>
                </a:path>
              </a:pathLst>
            </a:custGeom>
            <a:solidFill>
              <a:srgbClr val="DDBAFF"/>
            </a:solidFill>
          </p:spPr>
          <p:txBody>
            <a:bodyPr wrap="square" lIns="0" tIns="0" rIns="0" bIns="0" rtlCol="0"/>
            <a:lstStyle/>
            <a:p>
              <a:endParaRPr>
                <a:solidFill>
                  <a:prstClr val="black"/>
                </a:solidFill>
                <a:latin typeface="Calibri"/>
              </a:endParaRPr>
            </a:p>
          </p:txBody>
        </p:sp>
        <p:sp>
          <p:nvSpPr>
            <p:cNvPr id="260" name="object 260"/>
            <p:cNvSpPr/>
            <p:nvPr/>
          </p:nvSpPr>
          <p:spPr>
            <a:xfrm>
              <a:off x="13314162" y="8896083"/>
              <a:ext cx="229235" cy="31115"/>
            </a:xfrm>
            <a:custGeom>
              <a:avLst/>
              <a:gdLst/>
              <a:ahLst/>
              <a:cxnLst/>
              <a:rect l="l" t="t" r="r" b="b"/>
              <a:pathLst>
                <a:path w="229234" h="31115">
                  <a:moveTo>
                    <a:pt x="228909" y="0"/>
                  </a:moveTo>
                  <a:lnTo>
                    <a:pt x="0" y="0"/>
                  </a:lnTo>
                  <a:lnTo>
                    <a:pt x="0" y="30816"/>
                  </a:lnTo>
                  <a:lnTo>
                    <a:pt x="228909" y="30816"/>
                  </a:lnTo>
                  <a:lnTo>
                    <a:pt x="228909" y="0"/>
                  </a:lnTo>
                  <a:close/>
                </a:path>
              </a:pathLst>
            </a:custGeom>
            <a:solidFill>
              <a:srgbClr val="DBB6FF"/>
            </a:solidFill>
          </p:spPr>
          <p:txBody>
            <a:bodyPr wrap="square" lIns="0" tIns="0" rIns="0" bIns="0" rtlCol="0"/>
            <a:lstStyle/>
            <a:p>
              <a:endParaRPr>
                <a:solidFill>
                  <a:prstClr val="black"/>
                </a:solidFill>
                <a:latin typeface="Calibri"/>
              </a:endParaRPr>
            </a:p>
          </p:txBody>
        </p:sp>
        <p:sp>
          <p:nvSpPr>
            <p:cNvPr id="261" name="object 261"/>
            <p:cNvSpPr/>
            <p:nvPr/>
          </p:nvSpPr>
          <p:spPr>
            <a:xfrm>
              <a:off x="13314162" y="8866146"/>
              <a:ext cx="229235" cy="30480"/>
            </a:xfrm>
            <a:custGeom>
              <a:avLst/>
              <a:gdLst/>
              <a:ahLst/>
              <a:cxnLst/>
              <a:rect l="l" t="t" r="r" b="b"/>
              <a:pathLst>
                <a:path w="229234" h="30479">
                  <a:moveTo>
                    <a:pt x="228909" y="0"/>
                  </a:moveTo>
                  <a:lnTo>
                    <a:pt x="0" y="0"/>
                  </a:lnTo>
                  <a:lnTo>
                    <a:pt x="0" y="29936"/>
                  </a:lnTo>
                  <a:lnTo>
                    <a:pt x="228909" y="29936"/>
                  </a:lnTo>
                  <a:lnTo>
                    <a:pt x="228909" y="0"/>
                  </a:lnTo>
                  <a:close/>
                </a:path>
              </a:pathLst>
            </a:custGeom>
            <a:solidFill>
              <a:srgbClr val="D7B0FF"/>
            </a:solidFill>
          </p:spPr>
          <p:txBody>
            <a:bodyPr wrap="square" lIns="0" tIns="0" rIns="0" bIns="0" rtlCol="0"/>
            <a:lstStyle/>
            <a:p>
              <a:endParaRPr>
                <a:solidFill>
                  <a:prstClr val="black"/>
                </a:solidFill>
                <a:latin typeface="Calibri"/>
              </a:endParaRPr>
            </a:p>
          </p:txBody>
        </p:sp>
        <p:sp>
          <p:nvSpPr>
            <p:cNvPr id="262" name="object 262"/>
            <p:cNvSpPr/>
            <p:nvPr/>
          </p:nvSpPr>
          <p:spPr>
            <a:xfrm>
              <a:off x="13314162" y="8835329"/>
              <a:ext cx="229235" cy="31115"/>
            </a:xfrm>
            <a:custGeom>
              <a:avLst/>
              <a:gdLst/>
              <a:ahLst/>
              <a:cxnLst/>
              <a:rect l="l" t="t" r="r" b="b"/>
              <a:pathLst>
                <a:path w="229234" h="31115">
                  <a:moveTo>
                    <a:pt x="228909" y="0"/>
                  </a:moveTo>
                  <a:lnTo>
                    <a:pt x="0" y="0"/>
                  </a:lnTo>
                  <a:lnTo>
                    <a:pt x="0" y="30816"/>
                  </a:lnTo>
                  <a:lnTo>
                    <a:pt x="228909" y="30816"/>
                  </a:lnTo>
                  <a:lnTo>
                    <a:pt x="228909" y="0"/>
                  </a:lnTo>
                  <a:close/>
                </a:path>
              </a:pathLst>
            </a:custGeom>
            <a:solidFill>
              <a:srgbClr val="D5ACFF"/>
            </a:solidFill>
          </p:spPr>
          <p:txBody>
            <a:bodyPr wrap="square" lIns="0" tIns="0" rIns="0" bIns="0" rtlCol="0"/>
            <a:lstStyle/>
            <a:p>
              <a:endParaRPr>
                <a:solidFill>
                  <a:prstClr val="black"/>
                </a:solidFill>
                <a:latin typeface="Calibri"/>
              </a:endParaRPr>
            </a:p>
          </p:txBody>
        </p:sp>
        <p:sp>
          <p:nvSpPr>
            <p:cNvPr id="263" name="object 263"/>
            <p:cNvSpPr/>
            <p:nvPr/>
          </p:nvSpPr>
          <p:spPr>
            <a:xfrm>
              <a:off x="13314162" y="8805364"/>
              <a:ext cx="229235" cy="30480"/>
            </a:xfrm>
            <a:custGeom>
              <a:avLst/>
              <a:gdLst/>
              <a:ahLst/>
              <a:cxnLst/>
              <a:rect l="l" t="t" r="r" b="b"/>
              <a:pathLst>
                <a:path w="229234" h="30479">
                  <a:moveTo>
                    <a:pt x="228909" y="0"/>
                  </a:moveTo>
                  <a:lnTo>
                    <a:pt x="0" y="0"/>
                  </a:lnTo>
                  <a:lnTo>
                    <a:pt x="0" y="29965"/>
                  </a:lnTo>
                  <a:lnTo>
                    <a:pt x="228909" y="29965"/>
                  </a:lnTo>
                  <a:lnTo>
                    <a:pt x="228909" y="0"/>
                  </a:lnTo>
                  <a:close/>
                </a:path>
              </a:pathLst>
            </a:custGeom>
            <a:solidFill>
              <a:srgbClr val="D2A7FF"/>
            </a:solidFill>
          </p:spPr>
          <p:txBody>
            <a:bodyPr wrap="square" lIns="0" tIns="0" rIns="0" bIns="0" rtlCol="0"/>
            <a:lstStyle/>
            <a:p>
              <a:endParaRPr>
                <a:solidFill>
                  <a:prstClr val="black"/>
                </a:solidFill>
                <a:latin typeface="Calibri"/>
              </a:endParaRPr>
            </a:p>
          </p:txBody>
        </p:sp>
        <p:sp>
          <p:nvSpPr>
            <p:cNvPr id="264" name="object 264"/>
            <p:cNvSpPr/>
            <p:nvPr/>
          </p:nvSpPr>
          <p:spPr>
            <a:xfrm>
              <a:off x="13314162" y="8774541"/>
              <a:ext cx="229235" cy="31115"/>
            </a:xfrm>
            <a:custGeom>
              <a:avLst/>
              <a:gdLst/>
              <a:ahLst/>
              <a:cxnLst/>
              <a:rect l="l" t="t" r="r" b="b"/>
              <a:pathLst>
                <a:path w="229234" h="31115">
                  <a:moveTo>
                    <a:pt x="228909" y="0"/>
                  </a:moveTo>
                  <a:lnTo>
                    <a:pt x="0" y="0"/>
                  </a:lnTo>
                  <a:lnTo>
                    <a:pt x="0" y="30816"/>
                  </a:lnTo>
                  <a:lnTo>
                    <a:pt x="228909" y="30816"/>
                  </a:lnTo>
                  <a:lnTo>
                    <a:pt x="228909" y="0"/>
                  </a:lnTo>
                  <a:close/>
                </a:path>
              </a:pathLst>
            </a:custGeom>
            <a:solidFill>
              <a:srgbClr val="D0A0FF"/>
            </a:solidFill>
          </p:spPr>
          <p:txBody>
            <a:bodyPr wrap="square" lIns="0" tIns="0" rIns="0" bIns="0" rtlCol="0"/>
            <a:lstStyle/>
            <a:p>
              <a:endParaRPr>
                <a:solidFill>
                  <a:prstClr val="black"/>
                </a:solidFill>
                <a:latin typeface="Calibri"/>
              </a:endParaRPr>
            </a:p>
          </p:txBody>
        </p:sp>
        <p:sp>
          <p:nvSpPr>
            <p:cNvPr id="265" name="object 265"/>
            <p:cNvSpPr/>
            <p:nvPr/>
          </p:nvSpPr>
          <p:spPr>
            <a:xfrm>
              <a:off x="13314162" y="8744604"/>
              <a:ext cx="229235" cy="30480"/>
            </a:xfrm>
            <a:custGeom>
              <a:avLst/>
              <a:gdLst/>
              <a:ahLst/>
              <a:cxnLst/>
              <a:rect l="l" t="t" r="r" b="b"/>
              <a:pathLst>
                <a:path w="229234" h="30479">
                  <a:moveTo>
                    <a:pt x="228909" y="0"/>
                  </a:moveTo>
                  <a:lnTo>
                    <a:pt x="0" y="0"/>
                  </a:lnTo>
                  <a:lnTo>
                    <a:pt x="0" y="29936"/>
                  </a:lnTo>
                  <a:lnTo>
                    <a:pt x="228909" y="29936"/>
                  </a:lnTo>
                  <a:lnTo>
                    <a:pt x="228909" y="0"/>
                  </a:lnTo>
                  <a:close/>
                </a:path>
              </a:pathLst>
            </a:custGeom>
            <a:solidFill>
              <a:srgbClr val="CE9CFF"/>
            </a:solidFill>
          </p:spPr>
          <p:txBody>
            <a:bodyPr wrap="square" lIns="0" tIns="0" rIns="0" bIns="0" rtlCol="0"/>
            <a:lstStyle/>
            <a:p>
              <a:endParaRPr>
                <a:solidFill>
                  <a:prstClr val="black"/>
                </a:solidFill>
                <a:latin typeface="Calibri"/>
              </a:endParaRPr>
            </a:p>
          </p:txBody>
        </p:sp>
        <p:sp>
          <p:nvSpPr>
            <p:cNvPr id="266" name="object 266"/>
            <p:cNvSpPr/>
            <p:nvPr/>
          </p:nvSpPr>
          <p:spPr>
            <a:xfrm>
              <a:off x="13314162" y="8713788"/>
              <a:ext cx="229235" cy="31115"/>
            </a:xfrm>
            <a:custGeom>
              <a:avLst/>
              <a:gdLst/>
              <a:ahLst/>
              <a:cxnLst/>
              <a:rect l="l" t="t" r="r" b="b"/>
              <a:pathLst>
                <a:path w="229234" h="31115">
                  <a:moveTo>
                    <a:pt x="228909" y="0"/>
                  </a:moveTo>
                  <a:lnTo>
                    <a:pt x="0" y="0"/>
                  </a:lnTo>
                  <a:lnTo>
                    <a:pt x="0" y="30816"/>
                  </a:lnTo>
                  <a:lnTo>
                    <a:pt x="228909" y="30816"/>
                  </a:lnTo>
                  <a:lnTo>
                    <a:pt x="228909" y="0"/>
                  </a:lnTo>
                  <a:close/>
                </a:path>
              </a:pathLst>
            </a:custGeom>
            <a:solidFill>
              <a:srgbClr val="CA96FF"/>
            </a:solidFill>
          </p:spPr>
          <p:txBody>
            <a:bodyPr wrap="square" lIns="0" tIns="0" rIns="0" bIns="0" rtlCol="0"/>
            <a:lstStyle/>
            <a:p>
              <a:endParaRPr>
                <a:solidFill>
                  <a:prstClr val="black"/>
                </a:solidFill>
                <a:latin typeface="Calibri"/>
              </a:endParaRPr>
            </a:p>
          </p:txBody>
        </p:sp>
        <p:sp>
          <p:nvSpPr>
            <p:cNvPr id="267" name="object 267"/>
            <p:cNvSpPr/>
            <p:nvPr/>
          </p:nvSpPr>
          <p:spPr>
            <a:xfrm>
              <a:off x="13314162" y="8682971"/>
              <a:ext cx="229235" cy="31115"/>
            </a:xfrm>
            <a:custGeom>
              <a:avLst/>
              <a:gdLst/>
              <a:ahLst/>
              <a:cxnLst/>
              <a:rect l="l" t="t" r="r" b="b"/>
              <a:pathLst>
                <a:path w="229234" h="31115">
                  <a:moveTo>
                    <a:pt x="228909" y="0"/>
                  </a:moveTo>
                  <a:lnTo>
                    <a:pt x="0" y="0"/>
                  </a:lnTo>
                  <a:lnTo>
                    <a:pt x="0" y="30816"/>
                  </a:lnTo>
                  <a:lnTo>
                    <a:pt x="228909" y="30816"/>
                  </a:lnTo>
                  <a:lnTo>
                    <a:pt x="228909" y="0"/>
                  </a:lnTo>
                  <a:close/>
                </a:path>
              </a:pathLst>
            </a:custGeom>
            <a:solidFill>
              <a:srgbClr val="C892FF"/>
            </a:solidFill>
          </p:spPr>
          <p:txBody>
            <a:bodyPr wrap="square" lIns="0" tIns="0" rIns="0" bIns="0" rtlCol="0"/>
            <a:lstStyle/>
            <a:p>
              <a:endParaRPr>
                <a:solidFill>
                  <a:prstClr val="black"/>
                </a:solidFill>
                <a:latin typeface="Calibri"/>
              </a:endParaRPr>
            </a:p>
          </p:txBody>
        </p:sp>
        <p:sp>
          <p:nvSpPr>
            <p:cNvPr id="268" name="object 268"/>
            <p:cNvSpPr/>
            <p:nvPr/>
          </p:nvSpPr>
          <p:spPr>
            <a:xfrm>
              <a:off x="13314162" y="8653005"/>
              <a:ext cx="229235" cy="30480"/>
            </a:xfrm>
            <a:custGeom>
              <a:avLst/>
              <a:gdLst/>
              <a:ahLst/>
              <a:cxnLst/>
              <a:rect l="l" t="t" r="r" b="b"/>
              <a:pathLst>
                <a:path w="229234" h="30479">
                  <a:moveTo>
                    <a:pt x="228909" y="0"/>
                  </a:moveTo>
                  <a:lnTo>
                    <a:pt x="0" y="0"/>
                  </a:lnTo>
                  <a:lnTo>
                    <a:pt x="0" y="29965"/>
                  </a:lnTo>
                  <a:lnTo>
                    <a:pt x="228909" y="29965"/>
                  </a:lnTo>
                  <a:lnTo>
                    <a:pt x="228909" y="0"/>
                  </a:lnTo>
                  <a:close/>
                </a:path>
              </a:pathLst>
            </a:custGeom>
            <a:solidFill>
              <a:srgbClr val="C58DFF"/>
            </a:solidFill>
          </p:spPr>
          <p:txBody>
            <a:bodyPr wrap="square" lIns="0" tIns="0" rIns="0" bIns="0" rtlCol="0"/>
            <a:lstStyle/>
            <a:p>
              <a:endParaRPr>
                <a:solidFill>
                  <a:prstClr val="black"/>
                </a:solidFill>
                <a:latin typeface="Calibri"/>
              </a:endParaRPr>
            </a:p>
          </p:txBody>
        </p:sp>
        <p:sp>
          <p:nvSpPr>
            <p:cNvPr id="269" name="object 269"/>
            <p:cNvSpPr/>
            <p:nvPr/>
          </p:nvSpPr>
          <p:spPr>
            <a:xfrm>
              <a:off x="13314162" y="8622194"/>
              <a:ext cx="229235" cy="31115"/>
            </a:xfrm>
            <a:custGeom>
              <a:avLst/>
              <a:gdLst/>
              <a:ahLst/>
              <a:cxnLst/>
              <a:rect l="l" t="t" r="r" b="b"/>
              <a:pathLst>
                <a:path w="229234" h="31115">
                  <a:moveTo>
                    <a:pt x="228909" y="0"/>
                  </a:moveTo>
                  <a:lnTo>
                    <a:pt x="0" y="0"/>
                  </a:lnTo>
                  <a:lnTo>
                    <a:pt x="0" y="30816"/>
                  </a:lnTo>
                  <a:lnTo>
                    <a:pt x="228909" y="30816"/>
                  </a:lnTo>
                  <a:lnTo>
                    <a:pt x="228909" y="0"/>
                  </a:lnTo>
                  <a:close/>
                </a:path>
              </a:pathLst>
            </a:custGeom>
            <a:solidFill>
              <a:srgbClr val="C386FF"/>
            </a:solidFill>
          </p:spPr>
          <p:txBody>
            <a:bodyPr wrap="square" lIns="0" tIns="0" rIns="0" bIns="0" rtlCol="0"/>
            <a:lstStyle/>
            <a:p>
              <a:endParaRPr>
                <a:solidFill>
                  <a:prstClr val="black"/>
                </a:solidFill>
                <a:latin typeface="Calibri"/>
              </a:endParaRPr>
            </a:p>
          </p:txBody>
        </p:sp>
        <p:sp>
          <p:nvSpPr>
            <p:cNvPr id="270" name="object 270"/>
            <p:cNvSpPr/>
            <p:nvPr/>
          </p:nvSpPr>
          <p:spPr>
            <a:xfrm>
              <a:off x="13314162" y="8592257"/>
              <a:ext cx="229235" cy="30480"/>
            </a:xfrm>
            <a:custGeom>
              <a:avLst/>
              <a:gdLst/>
              <a:ahLst/>
              <a:cxnLst/>
              <a:rect l="l" t="t" r="r" b="b"/>
              <a:pathLst>
                <a:path w="229234" h="30479">
                  <a:moveTo>
                    <a:pt x="228909" y="0"/>
                  </a:moveTo>
                  <a:lnTo>
                    <a:pt x="0" y="0"/>
                  </a:lnTo>
                  <a:lnTo>
                    <a:pt x="0" y="29936"/>
                  </a:lnTo>
                  <a:lnTo>
                    <a:pt x="228909" y="29936"/>
                  </a:lnTo>
                  <a:lnTo>
                    <a:pt x="228909" y="0"/>
                  </a:lnTo>
                  <a:close/>
                </a:path>
              </a:pathLst>
            </a:custGeom>
            <a:solidFill>
              <a:srgbClr val="C182FF"/>
            </a:solidFill>
          </p:spPr>
          <p:txBody>
            <a:bodyPr wrap="square" lIns="0" tIns="0" rIns="0" bIns="0" rtlCol="0"/>
            <a:lstStyle/>
            <a:p>
              <a:endParaRPr>
                <a:solidFill>
                  <a:prstClr val="black"/>
                </a:solidFill>
                <a:latin typeface="Calibri"/>
              </a:endParaRPr>
            </a:p>
          </p:txBody>
        </p:sp>
        <p:sp>
          <p:nvSpPr>
            <p:cNvPr id="271" name="object 271"/>
            <p:cNvSpPr/>
            <p:nvPr/>
          </p:nvSpPr>
          <p:spPr>
            <a:xfrm>
              <a:off x="13314162" y="8561441"/>
              <a:ext cx="229235" cy="31115"/>
            </a:xfrm>
            <a:custGeom>
              <a:avLst/>
              <a:gdLst/>
              <a:ahLst/>
              <a:cxnLst/>
              <a:rect l="l" t="t" r="r" b="b"/>
              <a:pathLst>
                <a:path w="229234" h="31115">
                  <a:moveTo>
                    <a:pt x="228909" y="0"/>
                  </a:moveTo>
                  <a:lnTo>
                    <a:pt x="0" y="0"/>
                  </a:lnTo>
                  <a:lnTo>
                    <a:pt x="0" y="30816"/>
                  </a:lnTo>
                  <a:lnTo>
                    <a:pt x="228909" y="30816"/>
                  </a:lnTo>
                  <a:lnTo>
                    <a:pt x="228909" y="0"/>
                  </a:lnTo>
                  <a:close/>
                </a:path>
              </a:pathLst>
            </a:custGeom>
            <a:solidFill>
              <a:srgbClr val="BD7CFF"/>
            </a:solidFill>
          </p:spPr>
          <p:txBody>
            <a:bodyPr wrap="square" lIns="0" tIns="0" rIns="0" bIns="0" rtlCol="0"/>
            <a:lstStyle/>
            <a:p>
              <a:endParaRPr>
                <a:solidFill>
                  <a:prstClr val="black"/>
                </a:solidFill>
                <a:latin typeface="Calibri"/>
              </a:endParaRPr>
            </a:p>
          </p:txBody>
        </p:sp>
        <p:sp>
          <p:nvSpPr>
            <p:cNvPr id="272" name="object 272"/>
            <p:cNvSpPr/>
            <p:nvPr/>
          </p:nvSpPr>
          <p:spPr>
            <a:xfrm>
              <a:off x="13314162" y="8531504"/>
              <a:ext cx="229235" cy="30480"/>
            </a:xfrm>
            <a:custGeom>
              <a:avLst/>
              <a:gdLst/>
              <a:ahLst/>
              <a:cxnLst/>
              <a:rect l="l" t="t" r="r" b="b"/>
              <a:pathLst>
                <a:path w="229234" h="30479">
                  <a:moveTo>
                    <a:pt x="228909" y="0"/>
                  </a:moveTo>
                  <a:lnTo>
                    <a:pt x="0" y="0"/>
                  </a:lnTo>
                  <a:lnTo>
                    <a:pt x="0" y="29936"/>
                  </a:lnTo>
                  <a:lnTo>
                    <a:pt x="228909" y="29936"/>
                  </a:lnTo>
                  <a:lnTo>
                    <a:pt x="228909" y="0"/>
                  </a:lnTo>
                  <a:close/>
                </a:path>
              </a:pathLst>
            </a:custGeom>
            <a:solidFill>
              <a:srgbClr val="BB78FF"/>
            </a:solidFill>
          </p:spPr>
          <p:txBody>
            <a:bodyPr wrap="square" lIns="0" tIns="0" rIns="0" bIns="0" rtlCol="0"/>
            <a:lstStyle/>
            <a:p>
              <a:endParaRPr>
                <a:solidFill>
                  <a:prstClr val="black"/>
                </a:solidFill>
                <a:latin typeface="Calibri"/>
              </a:endParaRPr>
            </a:p>
          </p:txBody>
        </p:sp>
        <p:sp>
          <p:nvSpPr>
            <p:cNvPr id="273" name="object 273"/>
            <p:cNvSpPr/>
            <p:nvPr/>
          </p:nvSpPr>
          <p:spPr>
            <a:xfrm>
              <a:off x="13314162" y="8500658"/>
              <a:ext cx="229235" cy="31115"/>
            </a:xfrm>
            <a:custGeom>
              <a:avLst/>
              <a:gdLst/>
              <a:ahLst/>
              <a:cxnLst/>
              <a:rect l="l" t="t" r="r" b="b"/>
              <a:pathLst>
                <a:path w="229234" h="31115">
                  <a:moveTo>
                    <a:pt x="228909" y="0"/>
                  </a:moveTo>
                  <a:lnTo>
                    <a:pt x="0" y="0"/>
                  </a:lnTo>
                  <a:lnTo>
                    <a:pt x="0" y="30846"/>
                  </a:lnTo>
                  <a:lnTo>
                    <a:pt x="228909" y="30846"/>
                  </a:lnTo>
                  <a:lnTo>
                    <a:pt x="228909" y="0"/>
                  </a:lnTo>
                  <a:close/>
                </a:path>
              </a:pathLst>
            </a:custGeom>
            <a:solidFill>
              <a:srgbClr val="B871FF"/>
            </a:solidFill>
          </p:spPr>
          <p:txBody>
            <a:bodyPr wrap="square" lIns="0" tIns="0" rIns="0" bIns="0" rtlCol="0"/>
            <a:lstStyle/>
            <a:p>
              <a:endParaRPr>
                <a:solidFill>
                  <a:prstClr val="black"/>
                </a:solidFill>
                <a:latin typeface="Calibri"/>
              </a:endParaRPr>
            </a:p>
          </p:txBody>
        </p:sp>
        <p:sp>
          <p:nvSpPr>
            <p:cNvPr id="274" name="object 274"/>
            <p:cNvSpPr/>
            <p:nvPr/>
          </p:nvSpPr>
          <p:spPr>
            <a:xfrm>
              <a:off x="13314162" y="8470716"/>
              <a:ext cx="229235" cy="30480"/>
            </a:xfrm>
            <a:custGeom>
              <a:avLst/>
              <a:gdLst/>
              <a:ahLst/>
              <a:cxnLst/>
              <a:rect l="l" t="t" r="r" b="b"/>
              <a:pathLst>
                <a:path w="229234" h="30479">
                  <a:moveTo>
                    <a:pt x="228909" y="0"/>
                  </a:moveTo>
                  <a:lnTo>
                    <a:pt x="0" y="0"/>
                  </a:lnTo>
                  <a:lnTo>
                    <a:pt x="0" y="29936"/>
                  </a:lnTo>
                  <a:lnTo>
                    <a:pt x="228909" y="29936"/>
                  </a:lnTo>
                  <a:lnTo>
                    <a:pt x="228909" y="0"/>
                  </a:lnTo>
                  <a:close/>
                </a:path>
              </a:pathLst>
            </a:custGeom>
            <a:solidFill>
              <a:srgbClr val="B66CFF"/>
            </a:solidFill>
          </p:spPr>
          <p:txBody>
            <a:bodyPr wrap="square" lIns="0" tIns="0" rIns="0" bIns="0" rtlCol="0"/>
            <a:lstStyle/>
            <a:p>
              <a:endParaRPr>
                <a:solidFill>
                  <a:prstClr val="black"/>
                </a:solidFill>
                <a:latin typeface="Calibri"/>
              </a:endParaRPr>
            </a:p>
          </p:txBody>
        </p:sp>
        <p:sp>
          <p:nvSpPr>
            <p:cNvPr id="275" name="object 275"/>
            <p:cNvSpPr/>
            <p:nvPr/>
          </p:nvSpPr>
          <p:spPr>
            <a:xfrm>
              <a:off x="13314162" y="8439899"/>
              <a:ext cx="229235" cy="31115"/>
            </a:xfrm>
            <a:custGeom>
              <a:avLst/>
              <a:gdLst/>
              <a:ahLst/>
              <a:cxnLst/>
              <a:rect l="l" t="t" r="r" b="b"/>
              <a:pathLst>
                <a:path w="229234" h="31115">
                  <a:moveTo>
                    <a:pt x="228909" y="0"/>
                  </a:moveTo>
                  <a:lnTo>
                    <a:pt x="0" y="0"/>
                  </a:lnTo>
                  <a:lnTo>
                    <a:pt x="0" y="30816"/>
                  </a:lnTo>
                  <a:lnTo>
                    <a:pt x="228909" y="30816"/>
                  </a:lnTo>
                  <a:lnTo>
                    <a:pt x="228909" y="0"/>
                  </a:lnTo>
                  <a:close/>
                </a:path>
              </a:pathLst>
            </a:custGeom>
            <a:solidFill>
              <a:srgbClr val="B468FF"/>
            </a:solidFill>
          </p:spPr>
          <p:txBody>
            <a:bodyPr wrap="square" lIns="0" tIns="0" rIns="0" bIns="0" rtlCol="0"/>
            <a:lstStyle/>
            <a:p>
              <a:endParaRPr>
                <a:solidFill>
                  <a:prstClr val="black"/>
                </a:solidFill>
                <a:latin typeface="Calibri"/>
              </a:endParaRPr>
            </a:p>
          </p:txBody>
        </p:sp>
        <p:sp>
          <p:nvSpPr>
            <p:cNvPr id="276" name="object 276"/>
            <p:cNvSpPr/>
            <p:nvPr/>
          </p:nvSpPr>
          <p:spPr>
            <a:xfrm>
              <a:off x="13314162" y="8409082"/>
              <a:ext cx="229235" cy="31115"/>
            </a:xfrm>
            <a:custGeom>
              <a:avLst/>
              <a:gdLst/>
              <a:ahLst/>
              <a:cxnLst/>
              <a:rect l="l" t="t" r="r" b="b"/>
              <a:pathLst>
                <a:path w="229234" h="31115">
                  <a:moveTo>
                    <a:pt x="228909" y="0"/>
                  </a:moveTo>
                  <a:lnTo>
                    <a:pt x="0" y="0"/>
                  </a:lnTo>
                  <a:lnTo>
                    <a:pt x="0" y="30816"/>
                  </a:lnTo>
                  <a:lnTo>
                    <a:pt x="228909" y="30816"/>
                  </a:lnTo>
                  <a:lnTo>
                    <a:pt x="228909" y="0"/>
                  </a:lnTo>
                  <a:close/>
                </a:path>
              </a:pathLst>
            </a:custGeom>
            <a:solidFill>
              <a:srgbClr val="B062FF"/>
            </a:solidFill>
          </p:spPr>
          <p:txBody>
            <a:bodyPr wrap="square" lIns="0" tIns="0" rIns="0" bIns="0" rtlCol="0"/>
            <a:lstStyle/>
            <a:p>
              <a:endParaRPr>
                <a:solidFill>
                  <a:prstClr val="black"/>
                </a:solidFill>
                <a:latin typeface="Calibri"/>
              </a:endParaRPr>
            </a:p>
          </p:txBody>
        </p:sp>
        <p:sp>
          <p:nvSpPr>
            <p:cNvPr id="277" name="object 277"/>
            <p:cNvSpPr/>
            <p:nvPr/>
          </p:nvSpPr>
          <p:spPr>
            <a:xfrm>
              <a:off x="13314162" y="8379145"/>
              <a:ext cx="229235" cy="30480"/>
            </a:xfrm>
            <a:custGeom>
              <a:avLst/>
              <a:gdLst/>
              <a:ahLst/>
              <a:cxnLst/>
              <a:rect l="l" t="t" r="r" b="b"/>
              <a:pathLst>
                <a:path w="229234" h="30479">
                  <a:moveTo>
                    <a:pt x="228909" y="0"/>
                  </a:moveTo>
                  <a:lnTo>
                    <a:pt x="0" y="0"/>
                  </a:lnTo>
                  <a:lnTo>
                    <a:pt x="0" y="29936"/>
                  </a:lnTo>
                  <a:lnTo>
                    <a:pt x="228909" y="29936"/>
                  </a:lnTo>
                  <a:lnTo>
                    <a:pt x="228909" y="0"/>
                  </a:lnTo>
                  <a:close/>
                </a:path>
              </a:pathLst>
            </a:custGeom>
            <a:solidFill>
              <a:srgbClr val="AE5EFF"/>
            </a:solidFill>
          </p:spPr>
          <p:txBody>
            <a:bodyPr wrap="square" lIns="0" tIns="0" rIns="0" bIns="0" rtlCol="0"/>
            <a:lstStyle/>
            <a:p>
              <a:endParaRPr>
                <a:solidFill>
                  <a:prstClr val="black"/>
                </a:solidFill>
                <a:latin typeface="Calibri"/>
              </a:endParaRPr>
            </a:p>
          </p:txBody>
        </p:sp>
        <p:sp>
          <p:nvSpPr>
            <p:cNvPr id="278" name="object 278"/>
            <p:cNvSpPr/>
            <p:nvPr/>
          </p:nvSpPr>
          <p:spPr>
            <a:xfrm>
              <a:off x="13314162" y="8348299"/>
              <a:ext cx="229235" cy="31115"/>
            </a:xfrm>
            <a:custGeom>
              <a:avLst/>
              <a:gdLst/>
              <a:ahLst/>
              <a:cxnLst/>
              <a:rect l="l" t="t" r="r" b="b"/>
              <a:pathLst>
                <a:path w="229234" h="31115">
                  <a:moveTo>
                    <a:pt x="228909" y="0"/>
                  </a:moveTo>
                  <a:lnTo>
                    <a:pt x="0" y="0"/>
                  </a:lnTo>
                  <a:lnTo>
                    <a:pt x="0" y="30846"/>
                  </a:lnTo>
                  <a:lnTo>
                    <a:pt x="228909" y="30846"/>
                  </a:lnTo>
                  <a:lnTo>
                    <a:pt x="228909" y="0"/>
                  </a:lnTo>
                  <a:close/>
                </a:path>
              </a:pathLst>
            </a:custGeom>
            <a:solidFill>
              <a:srgbClr val="AC57FF"/>
            </a:solidFill>
          </p:spPr>
          <p:txBody>
            <a:bodyPr wrap="square" lIns="0" tIns="0" rIns="0" bIns="0" rtlCol="0"/>
            <a:lstStyle/>
            <a:p>
              <a:endParaRPr>
                <a:solidFill>
                  <a:prstClr val="black"/>
                </a:solidFill>
                <a:latin typeface="Calibri"/>
              </a:endParaRPr>
            </a:p>
          </p:txBody>
        </p:sp>
        <p:sp>
          <p:nvSpPr>
            <p:cNvPr id="279" name="object 279"/>
            <p:cNvSpPr/>
            <p:nvPr/>
          </p:nvSpPr>
          <p:spPr>
            <a:xfrm>
              <a:off x="13314162" y="8318369"/>
              <a:ext cx="229235" cy="30480"/>
            </a:xfrm>
            <a:custGeom>
              <a:avLst/>
              <a:gdLst/>
              <a:ahLst/>
              <a:cxnLst/>
              <a:rect l="l" t="t" r="r" b="b"/>
              <a:pathLst>
                <a:path w="229234" h="30479">
                  <a:moveTo>
                    <a:pt x="228909" y="0"/>
                  </a:moveTo>
                  <a:lnTo>
                    <a:pt x="0" y="0"/>
                  </a:lnTo>
                  <a:lnTo>
                    <a:pt x="0" y="29936"/>
                  </a:lnTo>
                  <a:lnTo>
                    <a:pt x="228909" y="29936"/>
                  </a:lnTo>
                  <a:lnTo>
                    <a:pt x="228909" y="0"/>
                  </a:lnTo>
                  <a:close/>
                </a:path>
              </a:pathLst>
            </a:custGeom>
            <a:solidFill>
              <a:srgbClr val="A952FF"/>
            </a:solidFill>
          </p:spPr>
          <p:txBody>
            <a:bodyPr wrap="square" lIns="0" tIns="0" rIns="0" bIns="0" rtlCol="0"/>
            <a:lstStyle/>
            <a:p>
              <a:endParaRPr>
                <a:solidFill>
                  <a:prstClr val="black"/>
                </a:solidFill>
                <a:latin typeface="Calibri"/>
              </a:endParaRPr>
            </a:p>
          </p:txBody>
        </p:sp>
        <p:sp>
          <p:nvSpPr>
            <p:cNvPr id="280" name="object 280"/>
            <p:cNvSpPr/>
            <p:nvPr/>
          </p:nvSpPr>
          <p:spPr>
            <a:xfrm>
              <a:off x="13314162" y="8287552"/>
              <a:ext cx="229235" cy="31115"/>
            </a:xfrm>
            <a:custGeom>
              <a:avLst/>
              <a:gdLst/>
              <a:ahLst/>
              <a:cxnLst/>
              <a:rect l="l" t="t" r="r" b="b"/>
              <a:pathLst>
                <a:path w="229234" h="31115">
                  <a:moveTo>
                    <a:pt x="228909" y="0"/>
                  </a:moveTo>
                  <a:lnTo>
                    <a:pt x="0" y="0"/>
                  </a:lnTo>
                  <a:lnTo>
                    <a:pt x="0" y="30816"/>
                  </a:lnTo>
                  <a:lnTo>
                    <a:pt x="228909" y="30816"/>
                  </a:lnTo>
                  <a:lnTo>
                    <a:pt x="228909" y="0"/>
                  </a:lnTo>
                  <a:close/>
                </a:path>
              </a:pathLst>
            </a:custGeom>
            <a:solidFill>
              <a:srgbClr val="A74EFF"/>
            </a:solidFill>
          </p:spPr>
          <p:txBody>
            <a:bodyPr wrap="square" lIns="0" tIns="0" rIns="0" bIns="0" rtlCol="0"/>
            <a:lstStyle/>
            <a:p>
              <a:endParaRPr>
                <a:solidFill>
                  <a:prstClr val="black"/>
                </a:solidFill>
                <a:latin typeface="Calibri"/>
              </a:endParaRPr>
            </a:p>
          </p:txBody>
        </p:sp>
        <p:sp>
          <p:nvSpPr>
            <p:cNvPr id="281" name="object 281"/>
            <p:cNvSpPr/>
            <p:nvPr/>
          </p:nvSpPr>
          <p:spPr>
            <a:xfrm>
              <a:off x="13314162" y="8257615"/>
              <a:ext cx="229235" cy="30480"/>
            </a:xfrm>
            <a:custGeom>
              <a:avLst/>
              <a:gdLst/>
              <a:ahLst/>
              <a:cxnLst/>
              <a:rect l="l" t="t" r="r" b="b"/>
              <a:pathLst>
                <a:path w="229234" h="30479">
                  <a:moveTo>
                    <a:pt x="228909" y="0"/>
                  </a:moveTo>
                  <a:lnTo>
                    <a:pt x="0" y="0"/>
                  </a:lnTo>
                  <a:lnTo>
                    <a:pt x="0" y="29936"/>
                  </a:lnTo>
                  <a:lnTo>
                    <a:pt x="228909" y="29936"/>
                  </a:lnTo>
                  <a:lnTo>
                    <a:pt x="228909" y="0"/>
                  </a:lnTo>
                  <a:close/>
                </a:path>
              </a:pathLst>
            </a:custGeom>
            <a:solidFill>
              <a:srgbClr val="A348FF"/>
            </a:solidFill>
          </p:spPr>
          <p:txBody>
            <a:bodyPr wrap="square" lIns="0" tIns="0" rIns="0" bIns="0" rtlCol="0"/>
            <a:lstStyle/>
            <a:p>
              <a:endParaRPr>
                <a:solidFill>
                  <a:prstClr val="black"/>
                </a:solidFill>
                <a:latin typeface="Calibri"/>
              </a:endParaRPr>
            </a:p>
          </p:txBody>
        </p:sp>
        <p:sp>
          <p:nvSpPr>
            <p:cNvPr id="282" name="object 282"/>
            <p:cNvSpPr/>
            <p:nvPr/>
          </p:nvSpPr>
          <p:spPr>
            <a:xfrm>
              <a:off x="13314162" y="8226769"/>
              <a:ext cx="229235" cy="31115"/>
            </a:xfrm>
            <a:custGeom>
              <a:avLst/>
              <a:gdLst/>
              <a:ahLst/>
              <a:cxnLst/>
              <a:rect l="l" t="t" r="r" b="b"/>
              <a:pathLst>
                <a:path w="229234" h="31115">
                  <a:moveTo>
                    <a:pt x="228909" y="0"/>
                  </a:moveTo>
                  <a:lnTo>
                    <a:pt x="0" y="0"/>
                  </a:lnTo>
                  <a:lnTo>
                    <a:pt x="0" y="30846"/>
                  </a:lnTo>
                  <a:lnTo>
                    <a:pt x="228909" y="30846"/>
                  </a:lnTo>
                  <a:lnTo>
                    <a:pt x="228909" y="0"/>
                  </a:lnTo>
                  <a:close/>
                </a:path>
              </a:pathLst>
            </a:custGeom>
            <a:solidFill>
              <a:srgbClr val="A144FF"/>
            </a:solidFill>
          </p:spPr>
          <p:txBody>
            <a:bodyPr wrap="square" lIns="0" tIns="0" rIns="0" bIns="0" rtlCol="0"/>
            <a:lstStyle/>
            <a:p>
              <a:endParaRPr>
                <a:solidFill>
                  <a:prstClr val="black"/>
                </a:solidFill>
                <a:latin typeface="Calibri"/>
              </a:endParaRPr>
            </a:p>
          </p:txBody>
        </p:sp>
        <p:sp>
          <p:nvSpPr>
            <p:cNvPr id="283" name="object 283"/>
            <p:cNvSpPr/>
            <p:nvPr/>
          </p:nvSpPr>
          <p:spPr>
            <a:xfrm>
              <a:off x="13314162" y="8196827"/>
              <a:ext cx="229235" cy="30480"/>
            </a:xfrm>
            <a:custGeom>
              <a:avLst/>
              <a:gdLst/>
              <a:ahLst/>
              <a:cxnLst/>
              <a:rect l="l" t="t" r="r" b="b"/>
              <a:pathLst>
                <a:path w="229234" h="30479">
                  <a:moveTo>
                    <a:pt x="228909" y="0"/>
                  </a:moveTo>
                  <a:lnTo>
                    <a:pt x="0" y="0"/>
                  </a:lnTo>
                  <a:lnTo>
                    <a:pt x="0" y="29936"/>
                  </a:lnTo>
                  <a:lnTo>
                    <a:pt x="228909" y="29936"/>
                  </a:lnTo>
                  <a:lnTo>
                    <a:pt x="228909" y="0"/>
                  </a:lnTo>
                  <a:close/>
                </a:path>
              </a:pathLst>
            </a:custGeom>
            <a:solidFill>
              <a:srgbClr val="9F3DFF"/>
            </a:solidFill>
          </p:spPr>
          <p:txBody>
            <a:bodyPr wrap="square" lIns="0" tIns="0" rIns="0" bIns="0" rtlCol="0"/>
            <a:lstStyle/>
            <a:p>
              <a:endParaRPr>
                <a:solidFill>
                  <a:prstClr val="black"/>
                </a:solidFill>
                <a:latin typeface="Calibri"/>
              </a:endParaRPr>
            </a:p>
          </p:txBody>
        </p:sp>
        <p:sp>
          <p:nvSpPr>
            <p:cNvPr id="284" name="object 284"/>
            <p:cNvSpPr/>
            <p:nvPr/>
          </p:nvSpPr>
          <p:spPr>
            <a:xfrm>
              <a:off x="13314162" y="8166010"/>
              <a:ext cx="229235" cy="31115"/>
            </a:xfrm>
            <a:custGeom>
              <a:avLst/>
              <a:gdLst/>
              <a:ahLst/>
              <a:cxnLst/>
              <a:rect l="l" t="t" r="r" b="b"/>
              <a:pathLst>
                <a:path w="229234" h="31115">
                  <a:moveTo>
                    <a:pt x="228909" y="0"/>
                  </a:moveTo>
                  <a:lnTo>
                    <a:pt x="0" y="0"/>
                  </a:lnTo>
                  <a:lnTo>
                    <a:pt x="0" y="30816"/>
                  </a:lnTo>
                  <a:lnTo>
                    <a:pt x="228909" y="30816"/>
                  </a:lnTo>
                  <a:lnTo>
                    <a:pt x="228909" y="0"/>
                  </a:lnTo>
                  <a:close/>
                </a:path>
              </a:pathLst>
            </a:custGeom>
            <a:solidFill>
              <a:srgbClr val="9D39FF"/>
            </a:solidFill>
          </p:spPr>
          <p:txBody>
            <a:bodyPr wrap="square" lIns="0" tIns="0" rIns="0" bIns="0" rtlCol="0"/>
            <a:lstStyle/>
            <a:p>
              <a:endParaRPr>
                <a:solidFill>
                  <a:prstClr val="black"/>
                </a:solidFill>
                <a:latin typeface="Calibri"/>
              </a:endParaRPr>
            </a:p>
          </p:txBody>
        </p:sp>
        <p:sp>
          <p:nvSpPr>
            <p:cNvPr id="285" name="object 285"/>
            <p:cNvSpPr/>
            <p:nvPr/>
          </p:nvSpPr>
          <p:spPr>
            <a:xfrm>
              <a:off x="13314162" y="8136073"/>
              <a:ext cx="229235" cy="30480"/>
            </a:xfrm>
            <a:custGeom>
              <a:avLst/>
              <a:gdLst/>
              <a:ahLst/>
              <a:cxnLst/>
              <a:rect l="l" t="t" r="r" b="b"/>
              <a:pathLst>
                <a:path w="229234" h="30479">
                  <a:moveTo>
                    <a:pt x="228909" y="0"/>
                  </a:moveTo>
                  <a:lnTo>
                    <a:pt x="0" y="0"/>
                  </a:lnTo>
                  <a:lnTo>
                    <a:pt x="0" y="29936"/>
                  </a:lnTo>
                  <a:lnTo>
                    <a:pt x="228909" y="29936"/>
                  </a:lnTo>
                  <a:lnTo>
                    <a:pt x="228909" y="0"/>
                  </a:lnTo>
                  <a:close/>
                </a:path>
              </a:pathLst>
            </a:custGeom>
            <a:solidFill>
              <a:srgbClr val="9A34FF"/>
            </a:solidFill>
          </p:spPr>
          <p:txBody>
            <a:bodyPr wrap="square" lIns="0" tIns="0" rIns="0" bIns="0" rtlCol="0"/>
            <a:lstStyle/>
            <a:p>
              <a:endParaRPr>
                <a:solidFill>
                  <a:prstClr val="black"/>
                </a:solidFill>
                <a:latin typeface="Calibri"/>
              </a:endParaRPr>
            </a:p>
          </p:txBody>
        </p:sp>
        <p:sp>
          <p:nvSpPr>
            <p:cNvPr id="286" name="object 286"/>
            <p:cNvSpPr/>
            <p:nvPr/>
          </p:nvSpPr>
          <p:spPr>
            <a:xfrm>
              <a:off x="13314162" y="8105257"/>
              <a:ext cx="229235" cy="31115"/>
            </a:xfrm>
            <a:custGeom>
              <a:avLst/>
              <a:gdLst/>
              <a:ahLst/>
              <a:cxnLst/>
              <a:rect l="l" t="t" r="r" b="b"/>
              <a:pathLst>
                <a:path w="229234" h="31115">
                  <a:moveTo>
                    <a:pt x="228909" y="0"/>
                  </a:moveTo>
                  <a:lnTo>
                    <a:pt x="0" y="0"/>
                  </a:lnTo>
                  <a:lnTo>
                    <a:pt x="0" y="30816"/>
                  </a:lnTo>
                  <a:lnTo>
                    <a:pt x="228909" y="30816"/>
                  </a:lnTo>
                  <a:lnTo>
                    <a:pt x="228909" y="0"/>
                  </a:lnTo>
                  <a:close/>
                </a:path>
              </a:pathLst>
            </a:custGeom>
            <a:solidFill>
              <a:srgbClr val="962EFF"/>
            </a:solidFill>
          </p:spPr>
          <p:txBody>
            <a:bodyPr wrap="square" lIns="0" tIns="0" rIns="0" bIns="0" rtlCol="0"/>
            <a:lstStyle/>
            <a:p>
              <a:endParaRPr>
                <a:solidFill>
                  <a:prstClr val="black"/>
                </a:solidFill>
                <a:latin typeface="Calibri"/>
              </a:endParaRPr>
            </a:p>
          </p:txBody>
        </p:sp>
        <p:sp>
          <p:nvSpPr>
            <p:cNvPr id="287" name="object 287"/>
            <p:cNvSpPr/>
            <p:nvPr/>
          </p:nvSpPr>
          <p:spPr>
            <a:xfrm>
              <a:off x="13314162" y="8074410"/>
              <a:ext cx="229235" cy="31115"/>
            </a:xfrm>
            <a:custGeom>
              <a:avLst/>
              <a:gdLst/>
              <a:ahLst/>
              <a:cxnLst/>
              <a:rect l="l" t="t" r="r" b="b"/>
              <a:pathLst>
                <a:path w="229234" h="31115">
                  <a:moveTo>
                    <a:pt x="228909" y="0"/>
                  </a:moveTo>
                  <a:lnTo>
                    <a:pt x="0" y="0"/>
                  </a:lnTo>
                  <a:lnTo>
                    <a:pt x="0" y="30846"/>
                  </a:lnTo>
                  <a:lnTo>
                    <a:pt x="228909" y="30846"/>
                  </a:lnTo>
                  <a:lnTo>
                    <a:pt x="228909" y="0"/>
                  </a:lnTo>
                  <a:close/>
                </a:path>
              </a:pathLst>
            </a:custGeom>
            <a:solidFill>
              <a:srgbClr val="942AFF"/>
            </a:solidFill>
          </p:spPr>
          <p:txBody>
            <a:bodyPr wrap="square" lIns="0" tIns="0" rIns="0" bIns="0" rtlCol="0"/>
            <a:lstStyle/>
            <a:p>
              <a:endParaRPr>
                <a:solidFill>
                  <a:prstClr val="black"/>
                </a:solidFill>
                <a:latin typeface="Calibri"/>
              </a:endParaRPr>
            </a:p>
          </p:txBody>
        </p:sp>
        <p:sp>
          <p:nvSpPr>
            <p:cNvPr id="288" name="object 288"/>
            <p:cNvSpPr/>
            <p:nvPr/>
          </p:nvSpPr>
          <p:spPr>
            <a:xfrm>
              <a:off x="13314162" y="8044480"/>
              <a:ext cx="229235" cy="30480"/>
            </a:xfrm>
            <a:custGeom>
              <a:avLst/>
              <a:gdLst/>
              <a:ahLst/>
              <a:cxnLst/>
              <a:rect l="l" t="t" r="r" b="b"/>
              <a:pathLst>
                <a:path w="229234" h="30479">
                  <a:moveTo>
                    <a:pt x="228909" y="0"/>
                  </a:moveTo>
                  <a:lnTo>
                    <a:pt x="0" y="0"/>
                  </a:lnTo>
                  <a:lnTo>
                    <a:pt x="0" y="29936"/>
                  </a:lnTo>
                  <a:lnTo>
                    <a:pt x="228909" y="29936"/>
                  </a:lnTo>
                  <a:lnTo>
                    <a:pt x="228909" y="0"/>
                  </a:lnTo>
                  <a:close/>
                </a:path>
              </a:pathLst>
            </a:custGeom>
            <a:solidFill>
              <a:srgbClr val="9223FF"/>
            </a:solidFill>
          </p:spPr>
          <p:txBody>
            <a:bodyPr wrap="square" lIns="0" tIns="0" rIns="0" bIns="0" rtlCol="0"/>
            <a:lstStyle/>
            <a:p>
              <a:endParaRPr>
                <a:solidFill>
                  <a:prstClr val="black"/>
                </a:solidFill>
                <a:latin typeface="Calibri"/>
              </a:endParaRPr>
            </a:p>
          </p:txBody>
        </p:sp>
        <p:sp>
          <p:nvSpPr>
            <p:cNvPr id="289" name="object 289"/>
            <p:cNvSpPr/>
            <p:nvPr/>
          </p:nvSpPr>
          <p:spPr>
            <a:xfrm>
              <a:off x="13314162" y="8013663"/>
              <a:ext cx="229235" cy="31115"/>
            </a:xfrm>
            <a:custGeom>
              <a:avLst/>
              <a:gdLst/>
              <a:ahLst/>
              <a:cxnLst/>
              <a:rect l="l" t="t" r="r" b="b"/>
              <a:pathLst>
                <a:path w="229234" h="31115">
                  <a:moveTo>
                    <a:pt x="228909" y="0"/>
                  </a:moveTo>
                  <a:lnTo>
                    <a:pt x="0" y="0"/>
                  </a:lnTo>
                  <a:lnTo>
                    <a:pt x="0" y="30816"/>
                  </a:lnTo>
                  <a:lnTo>
                    <a:pt x="228909" y="30816"/>
                  </a:lnTo>
                  <a:lnTo>
                    <a:pt x="228909" y="0"/>
                  </a:lnTo>
                  <a:close/>
                </a:path>
              </a:pathLst>
            </a:custGeom>
            <a:solidFill>
              <a:srgbClr val="901FFF"/>
            </a:solidFill>
          </p:spPr>
          <p:txBody>
            <a:bodyPr wrap="square" lIns="0" tIns="0" rIns="0" bIns="0" rtlCol="0"/>
            <a:lstStyle/>
            <a:p>
              <a:endParaRPr>
                <a:solidFill>
                  <a:prstClr val="black"/>
                </a:solidFill>
                <a:latin typeface="Calibri"/>
              </a:endParaRPr>
            </a:p>
          </p:txBody>
        </p:sp>
        <p:sp>
          <p:nvSpPr>
            <p:cNvPr id="290" name="object 290"/>
            <p:cNvSpPr/>
            <p:nvPr/>
          </p:nvSpPr>
          <p:spPr>
            <a:xfrm>
              <a:off x="13314162" y="7983726"/>
              <a:ext cx="229235" cy="30480"/>
            </a:xfrm>
            <a:custGeom>
              <a:avLst/>
              <a:gdLst/>
              <a:ahLst/>
              <a:cxnLst/>
              <a:rect l="l" t="t" r="r" b="b"/>
              <a:pathLst>
                <a:path w="229234" h="30479">
                  <a:moveTo>
                    <a:pt x="228909" y="0"/>
                  </a:moveTo>
                  <a:lnTo>
                    <a:pt x="0" y="0"/>
                  </a:lnTo>
                  <a:lnTo>
                    <a:pt x="0" y="29936"/>
                  </a:lnTo>
                  <a:lnTo>
                    <a:pt x="228909" y="29936"/>
                  </a:lnTo>
                  <a:lnTo>
                    <a:pt x="228909" y="0"/>
                  </a:lnTo>
                  <a:close/>
                </a:path>
              </a:pathLst>
            </a:custGeom>
            <a:solidFill>
              <a:srgbClr val="8D1AFF"/>
            </a:solidFill>
          </p:spPr>
          <p:txBody>
            <a:bodyPr wrap="square" lIns="0" tIns="0" rIns="0" bIns="0" rtlCol="0"/>
            <a:lstStyle/>
            <a:p>
              <a:endParaRPr>
                <a:solidFill>
                  <a:prstClr val="black"/>
                </a:solidFill>
                <a:latin typeface="Calibri"/>
              </a:endParaRPr>
            </a:p>
          </p:txBody>
        </p:sp>
        <p:sp>
          <p:nvSpPr>
            <p:cNvPr id="291" name="object 291"/>
            <p:cNvSpPr/>
            <p:nvPr/>
          </p:nvSpPr>
          <p:spPr>
            <a:xfrm>
              <a:off x="13314162" y="7952910"/>
              <a:ext cx="229235" cy="31115"/>
            </a:xfrm>
            <a:custGeom>
              <a:avLst/>
              <a:gdLst/>
              <a:ahLst/>
              <a:cxnLst/>
              <a:rect l="l" t="t" r="r" b="b"/>
              <a:pathLst>
                <a:path w="229234" h="31115">
                  <a:moveTo>
                    <a:pt x="228909" y="0"/>
                  </a:moveTo>
                  <a:lnTo>
                    <a:pt x="0" y="0"/>
                  </a:lnTo>
                  <a:lnTo>
                    <a:pt x="0" y="30816"/>
                  </a:lnTo>
                  <a:lnTo>
                    <a:pt x="228909" y="30816"/>
                  </a:lnTo>
                  <a:lnTo>
                    <a:pt x="228909" y="0"/>
                  </a:lnTo>
                  <a:close/>
                </a:path>
              </a:pathLst>
            </a:custGeom>
            <a:solidFill>
              <a:srgbClr val="8915FF"/>
            </a:solidFill>
          </p:spPr>
          <p:txBody>
            <a:bodyPr wrap="square" lIns="0" tIns="0" rIns="0" bIns="0" rtlCol="0"/>
            <a:lstStyle/>
            <a:p>
              <a:endParaRPr>
                <a:solidFill>
                  <a:prstClr val="black"/>
                </a:solidFill>
                <a:latin typeface="Calibri"/>
              </a:endParaRPr>
            </a:p>
          </p:txBody>
        </p:sp>
        <p:sp>
          <p:nvSpPr>
            <p:cNvPr id="292" name="object 292"/>
            <p:cNvSpPr/>
            <p:nvPr/>
          </p:nvSpPr>
          <p:spPr>
            <a:xfrm>
              <a:off x="13314162" y="7922944"/>
              <a:ext cx="229235" cy="30480"/>
            </a:xfrm>
            <a:custGeom>
              <a:avLst/>
              <a:gdLst/>
              <a:ahLst/>
              <a:cxnLst/>
              <a:rect l="l" t="t" r="r" b="b"/>
              <a:pathLst>
                <a:path w="229234" h="30479">
                  <a:moveTo>
                    <a:pt x="228909" y="0"/>
                  </a:moveTo>
                  <a:lnTo>
                    <a:pt x="0" y="0"/>
                  </a:lnTo>
                  <a:lnTo>
                    <a:pt x="0" y="29965"/>
                  </a:lnTo>
                  <a:lnTo>
                    <a:pt x="228909" y="29965"/>
                  </a:lnTo>
                  <a:lnTo>
                    <a:pt x="228909" y="0"/>
                  </a:lnTo>
                  <a:close/>
                </a:path>
              </a:pathLst>
            </a:custGeom>
            <a:solidFill>
              <a:srgbClr val="870FFF"/>
            </a:solidFill>
          </p:spPr>
          <p:txBody>
            <a:bodyPr wrap="square" lIns="0" tIns="0" rIns="0" bIns="0" rtlCol="0"/>
            <a:lstStyle/>
            <a:p>
              <a:endParaRPr>
                <a:solidFill>
                  <a:prstClr val="black"/>
                </a:solidFill>
                <a:latin typeface="Calibri"/>
              </a:endParaRPr>
            </a:p>
          </p:txBody>
        </p:sp>
        <p:sp>
          <p:nvSpPr>
            <p:cNvPr id="293" name="object 293"/>
            <p:cNvSpPr/>
            <p:nvPr/>
          </p:nvSpPr>
          <p:spPr>
            <a:xfrm>
              <a:off x="13314162" y="7892121"/>
              <a:ext cx="229235" cy="31115"/>
            </a:xfrm>
            <a:custGeom>
              <a:avLst/>
              <a:gdLst/>
              <a:ahLst/>
              <a:cxnLst/>
              <a:rect l="l" t="t" r="r" b="b"/>
              <a:pathLst>
                <a:path w="229234" h="31115">
                  <a:moveTo>
                    <a:pt x="228909" y="0"/>
                  </a:moveTo>
                  <a:lnTo>
                    <a:pt x="0" y="0"/>
                  </a:lnTo>
                  <a:lnTo>
                    <a:pt x="0" y="30816"/>
                  </a:lnTo>
                  <a:lnTo>
                    <a:pt x="228909" y="30816"/>
                  </a:lnTo>
                  <a:lnTo>
                    <a:pt x="228909" y="0"/>
                  </a:lnTo>
                  <a:close/>
                </a:path>
              </a:pathLst>
            </a:custGeom>
            <a:solidFill>
              <a:srgbClr val="8509FF"/>
            </a:solidFill>
          </p:spPr>
          <p:txBody>
            <a:bodyPr wrap="square" lIns="0" tIns="0" rIns="0" bIns="0" rtlCol="0"/>
            <a:lstStyle/>
            <a:p>
              <a:endParaRPr>
                <a:solidFill>
                  <a:prstClr val="black"/>
                </a:solidFill>
                <a:latin typeface="Calibri"/>
              </a:endParaRPr>
            </a:p>
          </p:txBody>
        </p:sp>
        <p:sp>
          <p:nvSpPr>
            <p:cNvPr id="294" name="object 294"/>
            <p:cNvSpPr/>
            <p:nvPr/>
          </p:nvSpPr>
          <p:spPr>
            <a:xfrm>
              <a:off x="13314162" y="7862185"/>
              <a:ext cx="229235" cy="30480"/>
            </a:xfrm>
            <a:custGeom>
              <a:avLst/>
              <a:gdLst/>
              <a:ahLst/>
              <a:cxnLst/>
              <a:rect l="l" t="t" r="r" b="b"/>
              <a:pathLst>
                <a:path w="229234" h="30479">
                  <a:moveTo>
                    <a:pt x="228909" y="0"/>
                  </a:moveTo>
                  <a:lnTo>
                    <a:pt x="0" y="0"/>
                  </a:lnTo>
                  <a:lnTo>
                    <a:pt x="0" y="29936"/>
                  </a:lnTo>
                  <a:lnTo>
                    <a:pt x="228909" y="29936"/>
                  </a:lnTo>
                  <a:lnTo>
                    <a:pt x="228909" y="0"/>
                  </a:lnTo>
                  <a:close/>
                </a:path>
              </a:pathLst>
            </a:custGeom>
            <a:solidFill>
              <a:srgbClr val="8304FF"/>
            </a:solidFill>
          </p:spPr>
          <p:txBody>
            <a:bodyPr wrap="square" lIns="0" tIns="0" rIns="0" bIns="0" rtlCol="0"/>
            <a:lstStyle/>
            <a:p>
              <a:endParaRPr>
                <a:solidFill>
                  <a:prstClr val="black"/>
                </a:solidFill>
                <a:latin typeface="Calibri"/>
              </a:endParaRPr>
            </a:p>
          </p:txBody>
        </p:sp>
        <p:sp>
          <p:nvSpPr>
            <p:cNvPr id="295" name="object 295"/>
            <p:cNvSpPr/>
            <p:nvPr/>
          </p:nvSpPr>
          <p:spPr>
            <a:xfrm>
              <a:off x="13314162" y="7831368"/>
              <a:ext cx="229235" cy="31115"/>
            </a:xfrm>
            <a:custGeom>
              <a:avLst/>
              <a:gdLst/>
              <a:ahLst/>
              <a:cxnLst/>
              <a:rect l="l" t="t" r="r" b="b"/>
              <a:pathLst>
                <a:path w="229234" h="31115">
                  <a:moveTo>
                    <a:pt x="228909" y="0"/>
                  </a:moveTo>
                  <a:lnTo>
                    <a:pt x="0" y="0"/>
                  </a:lnTo>
                  <a:lnTo>
                    <a:pt x="0" y="30816"/>
                  </a:lnTo>
                  <a:lnTo>
                    <a:pt x="228909" y="30816"/>
                  </a:lnTo>
                  <a:lnTo>
                    <a:pt x="228909" y="0"/>
                  </a:lnTo>
                  <a:close/>
                </a:path>
              </a:pathLst>
            </a:custGeom>
            <a:solidFill>
              <a:srgbClr val="8000FF"/>
            </a:solidFill>
          </p:spPr>
          <p:txBody>
            <a:bodyPr wrap="square" lIns="0" tIns="0" rIns="0" bIns="0" rtlCol="0"/>
            <a:lstStyle/>
            <a:p>
              <a:endParaRPr>
                <a:solidFill>
                  <a:prstClr val="black"/>
                </a:solidFill>
                <a:latin typeface="Calibri"/>
              </a:endParaRPr>
            </a:p>
          </p:txBody>
        </p:sp>
        <p:sp>
          <p:nvSpPr>
            <p:cNvPr id="296" name="object 296"/>
            <p:cNvSpPr/>
            <p:nvPr/>
          </p:nvSpPr>
          <p:spPr>
            <a:xfrm>
              <a:off x="13542309" y="7831250"/>
              <a:ext cx="60960" cy="3042285"/>
            </a:xfrm>
            <a:custGeom>
              <a:avLst/>
              <a:gdLst/>
              <a:ahLst/>
              <a:cxnLst/>
              <a:rect l="l" t="t" r="r" b="b"/>
              <a:pathLst>
                <a:path w="60959" h="3042284">
                  <a:moveTo>
                    <a:pt x="0" y="3042068"/>
                  </a:moveTo>
                  <a:lnTo>
                    <a:pt x="0" y="0"/>
                  </a:lnTo>
                </a:path>
                <a:path w="60959" h="3042284">
                  <a:moveTo>
                    <a:pt x="0" y="3042068"/>
                  </a:moveTo>
                  <a:lnTo>
                    <a:pt x="60733" y="3042068"/>
                  </a:lnTo>
                </a:path>
                <a:path w="60959" h="3042284">
                  <a:moveTo>
                    <a:pt x="0" y="2738301"/>
                  </a:moveTo>
                  <a:lnTo>
                    <a:pt x="60733" y="2738301"/>
                  </a:lnTo>
                </a:path>
                <a:path w="60959" h="3042284">
                  <a:moveTo>
                    <a:pt x="0" y="2433654"/>
                  </a:moveTo>
                  <a:lnTo>
                    <a:pt x="60733" y="2433654"/>
                  </a:lnTo>
                </a:path>
                <a:path w="60959" h="3042284">
                  <a:moveTo>
                    <a:pt x="0" y="2129887"/>
                  </a:moveTo>
                  <a:lnTo>
                    <a:pt x="60733" y="2129887"/>
                  </a:lnTo>
                </a:path>
                <a:path w="60959" h="3042284">
                  <a:moveTo>
                    <a:pt x="0" y="1825240"/>
                  </a:moveTo>
                  <a:lnTo>
                    <a:pt x="60733" y="1825240"/>
                  </a:lnTo>
                </a:path>
                <a:path w="60959" h="3042284">
                  <a:moveTo>
                    <a:pt x="0" y="1521474"/>
                  </a:moveTo>
                  <a:lnTo>
                    <a:pt x="60733" y="1521474"/>
                  </a:lnTo>
                </a:path>
                <a:path w="60959" h="3042284">
                  <a:moveTo>
                    <a:pt x="0" y="1216827"/>
                  </a:moveTo>
                  <a:lnTo>
                    <a:pt x="60733" y="1216827"/>
                  </a:lnTo>
                </a:path>
                <a:path w="60959" h="3042284">
                  <a:moveTo>
                    <a:pt x="0" y="912180"/>
                  </a:moveTo>
                  <a:lnTo>
                    <a:pt x="60733" y="912180"/>
                  </a:lnTo>
                </a:path>
                <a:path w="60959" h="3042284">
                  <a:moveTo>
                    <a:pt x="0" y="608413"/>
                  </a:moveTo>
                  <a:lnTo>
                    <a:pt x="60733" y="608413"/>
                  </a:lnTo>
                </a:path>
                <a:path w="60959" h="3042284">
                  <a:moveTo>
                    <a:pt x="0" y="304647"/>
                  </a:moveTo>
                  <a:lnTo>
                    <a:pt x="60733" y="304647"/>
                  </a:lnTo>
                </a:path>
                <a:path w="60959" h="3042284">
                  <a:moveTo>
                    <a:pt x="0" y="0"/>
                  </a:moveTo>
                  <a:lnTo>
                    <a:pt x="60733" y="0"/>
                  </a:lnTo>
                </a:path>
              </a:pathLst>
            </a:custGeom>
            <a:ln w="7042">
              <a:solidFill>
                <a:srgbClr val="000000"/>
              </a:solidFill>
            </a:ln>
          </p:spPr>
          <p:txBody>
            <a:bodyPr wrap="square" lIns="0" tIns="0" rIns="0" bIns="0" rtlCol="0"/>
            <a:lstStyle/>
            <a:p>
              <a:endParaRPr>
                <a:solidFill>
                  <a:prstClr val="black"/>
                </a:solidFill>
                <a:latin typeface="Calibri"/>
              </a:endParaRPr>
            </a:p>
          </p:txBody>
        </p:sp>
      </p:grpSp>
      <p:grpSp>
        <p:nvGrpSpPr>
          <p:cNvPr id="297" name="object 297"/>
          <p:cNvGrpSpPr/>
          <p:nvPr/>
        </p:nvGrpSpPr>
        <p:grpSpPr>
          <a:xfrm>
            <a:off x="9768651" y="7790880"/>
            <a:ext cx="3923029" cy="3173095"/>
            <a:chOff x="9343200" y="7790879"/>
            <a:chExt cx="3923029" cy="3173095"/>
          </a:xfrm>
        </p:grpSpPr>
        <p:sp>
          <p:nvSpPr>
            <p:cNvPr id="298" name="object 298"/>
            <p:cNvSpPr/>
            <p:nvPr/>
          </p:nvSpPr>
          <p:spPr>
            <a:xfrm>
              <a:off x="9396702" y="7797029"/>
              <a:ext cx="773430" cy="3111500"/>
            </a:xfrm>
            <a:custGeom>
              <a:avLst/>
              <a:gdLst/>
              <a:ahLst/>
              <a:cxnLst/>
              <a:rect l="l" t="t" r="r" b="b"/>
              <a:pathLst>
                <a:path w="773429" h="3111500">
                  <a:moveTo>
                    <a:pt x="0" y="0"/>
                  </a:moveTo>
                  <a:lnTo>
                    <a:pt x="772929" y="0"/>
                  </a:lnTo>
                  <a:lnTo>
                    <a:pt x="772930" y="3111367"/>
                  </a:lnTo>
                </a:path>
              </a:pathLst>
            </a:custGeom>
            <a:ln w="3175">
              <a:solidFill>
                <a:srgbClr val="C0C0C0"/>
              </a:solidFill>
            </a:ln>
          </p:spPr>
          <p:txBody>
            <a:bodyPr wrap="square" lIns="0" tIns="0" rIns="0" bIns="0" rtlCol="0"/>
            <a:lstStyle/>
            <a:p>
              <a:endParaRPr>
                <a:solidFill>
                  <a:prstClr val="black"/>
                </a:solidFill>
                <a:latin typeface="Calibri"/>
              </a:endParaRPr>
            </a:p>
          </p:txBody>
        </p:sp>
        <p:sp>
          <p:nvSpPr>
            <p:cNvPr id="299" name="object 299"/>
            <p:cNvSpPr/>
            <p:nvPr/>
          </p:nvSpPr>
          <p:spPr>
            <a:xfrm>
              <a:off x="10341035" y="10382009"/>
              <a:ext cx="429895" cy="429895"/>
            </a:xfrm>
            <a:custGeom>
              <a:avLst/>
              <a:gdLst/>
              <a:ahLst/>
              <a:cxnLst/>
              <a:rect l="l" t="t" r="r" b="b"/>
              <a:pathLst>
                <a:path w="429895" h="429895">
                  <a:moveTo>
                    <a:pt x="214767" y="0"/>
                  </a:moveTo>
                  <a:lnTo>
                    <a:pt x="165522" y="5673"/>
                  </a:lnTo>
                  <a:lnTo>
                    <a:pt x="120317" y="21835"/>
                  </a:lnTo>
                  <a:lnTo>
                    <a:pt x="80440" y="47196"/>
                  </a:lnTo>
                  <a:lnTo>
                    <a:pt x="47181" y="80466"/>
                  </a:lnTo>
                  <a:lnTo>
                    <a:pt x="21828" y="120356"/>
                  </a:lnTo>
                  <a:lnTo>
                    <a:pt x="5672" y="165576"/>
                  </a:lnTo>
                  <a:lnTo>
                    <a:pt x="0" y="214837"/>
                  </a:lnTo>
                  <a:lnTo>
                    <a:pt x="5672" y="264098"/>
                  </a:lnTo>
                  <a:lnTo>
                    <a:pt x="21828" y="309318"/>
                  </a:lnTo>
                  <a:lnTo>
                    <a:pt x="47181" y="349208"/>
                  </a:lnTo>
                  <a:lnTo>
                    <a:pt x="80440" y="382478"/>
                  </a:lnTo>
                  <a:lnTo>
                    <a:pt x="120317" y="407839"/>
                  </a:lnTo>
                  <a:lnTo>
                    <a:pt x="165522" y="424001"/>
                  </a:lnTo>
                  <a:lnTo>
                    <a:pt x="214767" y="429675"/>
                  </a:lnTo>
                  <a:lnTo>
                    <a:pt x="264012" y="424001"/>
                  </a:lnTo>
                  <a:lnTo>
                    <a:pt x="309218" y="407839"/>
                  </a:lnTo>
                  <a:lnTo>
                    <a:pt x="349095" y="382478"/>
                  </a:lnTo>
                  <a:lnTo>
                    <a:pt x="382354" y="349208"/>
                  </a:lnTo>
                  <a:lnTo>
                    <a:pt x="407706" y="309319"/>
                  </a:lnTo>
                  <a:lnTo>
                    <a:pt x="423863" y="264098"/>
                  </a:lnTo>
                  <a:lnTo>
                    <a:pt x="429535" y="214837"/>
                  </a:lnTo>
                  <a:lnTo>
                    <a:pt x="423863" y="165576"/>
                  </a:lnTo>
                  <a:lnTo>
                    <a:pt x="407706" y="120356"/>
                  </a:lnTo>
                  <a:lnTo>
                    <a:pt x="382354" y="80466"/>
                  </a:lnTo>
                  <a:lnTo>
                    <a:pt x="349095" y="47196"/>
                  </a:lnTo>
                  <a:lnTo>
                    <a:pt x="309218" y="21835"/>
                  </a:lnTo>
                  <a:lnTo>
                    <a:pt x="264012" y="5673"/>
                  </a:lnTo>
                  <a:lnTo>
                    <a:pt x="214767" y="0"/>
                  </a:lnTo>
                  <a:close/>
                </a:path>
              </a:pathLst>
            </a:custGeom>
            <a:solidFill>
              <a:srgbClr val="F8C9A2"/>
            </a:solidFill>
          </p:spPr>
          <p:txBody>
            <a:bodyPr wrap="square" lIns="0" tIns="0" rIns="0" bIns="0" rtlCol="0"/>
            <a:lstStyle/>
            <a:p>
              <a:endParaRPr>
                <a:solidFill>
                  <a:prstClr val="black"/>
                </a:solidFill>
                <a:latin typeface="Calibri"/>
              </a:endParaRPr>
            </a:p>
          </p:txBody>
        </p:sp>
        <p:sp>
          <p:nvSpPr>
            <p:cNvPr id="300" name="object 300"/>
            <p:cNvSpPr/>
            <p:nvPr/>
          </p:nvSpPr>
          <p:spPr>
            <a:xfrm>
              <a:off x="9396702" y="8419648"/>
              <a:ext cx="1546225" cy="2489200"/>
            </a:xfrm>
            <a:custGeom>
              <a:avLst/>
              <a:gdLst/>
              <a:ahLst/>
              <a:cxnLst/>
              <a:rect l="l" t="t" r="r" b="b"/>
              <a:pathLst>
                <a:path w="1546225" h="2489200">
                  <a:moveTo>
                    <a:pt x="0" y="2488749"/>
                  </a:moveTo>
                  <a:lnTo>
                    <a:pt x="0" y="0"/>
                  </a:lnTo>
                  <a:lnTo>
                    <a:pt x="1545859" y="0"/>
                  </a:lnTo>
                  <a:lnTo>
                    <a:pt x="1545859" y="2488749"/>
                  </a:lnTo>
                </a:path>
              </a:pathLst>
            </a:custGeom>
            <a:ln w="3175">
              <a:solidFill>
                <a:srgbClr val="C0C0C0"/>
              </a:solidFill>
            </a:ln>
          </p:spPr>
          <p:txBody>
            <a:bodyPr wrap="square" lIns="0" tIns="0" rIns="0" bIns="0" rtlCol="0"/>
            <a:lstStyle/>
            <a:p>
              <a:endParaRPr>
                <a:solidFill>
                  <a:prstClr val="black"/>
                </a:solidFill>
                <a:latin typeface="Calibri"/>
              </a:endParaRPr>
            </a:p>
          </p:txBody>
        </p:sp>
        <p:sp>
          <p:nvSpPr>
            <p:cNvPr id="301" name="object 301"/>
            <p:cNvSpPr/>
            <p:nvPr/>
          </p:nvSpPr>
          <p:spPr>
            <a:xfrm>
              <a:off x="11107686" y="10376726"/>
              <a:ext cx="440690" cy="440690"/>
            </a:xfrm>
            <a:custGeom>
              <a:avLst/>
              <a:gdLst/>
              <a:ahLst/>
              <a:cxnLst/>
              <a:rect l="l" t="t" r="r" b="b"/>
              <a:pathLst>
                <a:path w="440690" h="440690">
                  <a:moveTo>
                    <a:pt x="220049" y="0"/>
                  </a:moveTo>
                  <a:lnTo>
                    <a:pt x="175702" y="4472"/>
                  </a:lnTo>
                  <a:lnTo>
                    <a:pt x="134397" y="17298"/>
                  </a:lnTo>
                  <a:lnTo>
                    <a:pt x="97019" y="37594"/>
                  </a:lnTo>
                  <a:lnTo>
                    <a:pt x="64452" y="64473"/>
                  </a:lnTo>
                  <a:lnTo>
                    <a:pt x="37581" y="97050"/>
                  </a:lnTo>
                  <a:lnTo>
                    <a:pt x="17293" y="134441"/>
                  </a:lnTo>
                  <a:lnTo>
                    <a:pt x="4470" y="175759"/>
                  </a:lnTo>
                  <a:lnTo>
                    <a:pt x="0" y="220120"/>
                  </a:lnTo>
                  <a:lnTo>
                    <a:pt x="4470" y="264481"/>
                  </a:lnTo>
                  <a:lnTo>
                    <a:pt x="17293" y="305799"/>
                  </a:lnTo>
                  <a:lnTo>
                    <a:pt x="37581" y="343190"/>
                  </a:lnTo>
                  <a:lnTo>
                    <a:pt x="64452" y="375768"/>
                  </a:lnTo>
                  <a:lnTo>
                    <a:pt x="97019" y="402647"/>
                  </a:lnTo>
                  <a:lnTo>
                    <a:pt x="134397" y="422942"/>
                  </a:lnTo>
                  <a:lnTo>
                    <a:pt x="175702" y="435769"/>
                  </a:lnTo>
                  <a:lnTo>
                    <a:pt x="220049" y="440241"/>
                  </a:lnTo>
                  <a:lnTo>
                    <a:pt x="264395" y="435769"/>
                  </a:lnTo>
                  <a:lnTo>
                    <a:pt x="305700" y="422942"/>
                  </a:lnTo>
                  <a:lnTo>
                    <a:pt x="343078" y="402647"/>
                  </a:lnTo>
                  <a:lnTo>
                    <a:pt x="375645" y="375768"/>
                  </a:lnTo>
                  <a:lnTo>
                    <a:pt x="402516" y="343190"/>
                  </a:lnTo>
                  <a:lnTo>
                    <a:pt x="422804" y="305799"/>
                  </a:lnTo>
                  <a:lnTo>
                    <a:pt x="435627" y="264481"/>
                  </a:lnTo>
                  <a:lnTo>
                    <a:pt x="440098" y="220120"/>
                  </a:lnTo>
                  <a:lnTo>
                    <a:pt x="435627" y="175759"/>
                  </a:lnTo>
                  <a:lnTo>
                    <a:pt x="422804" y="134441"/>
                  </a:lnTo>
                  <a:lnTo>
                    <a:pt x="402516" y="97050"/>
                  </a:lnTo>
                  <a:lnTo>
                    <a:pt x="375645" y="64473"/>
                  </a:lnTo>
                  <a:lnTo>
                    <a:pt x="343078" y="37594"/>
                  </a:lnTo>
                  <a:lnTo>
                    <a:pt x="305700" y="17298"/>
                  </a:lnTo>
                  <a:lnTo>
                    <a:pt x="264395" y="4472"/>
                  </a:lnTo>
                  <a:lnTo>
                    <a:pt x="220049" y="0"/>
                  </a:lnTo>
                  <a:close/>
                </a:path>
              </a:pathLst>
            </a:custGeom>
            <a:solidFill>
              <a:srgbClr val="F8C79F"/>
            </a:solidFill>
          </p:spPr>
          <p:txBody>
            <a:bodyPr wrap="square" lIns="0" tIns="0" rIns="0" bIns="0" rtlCol="0"/>
            <a:lstStyle/>
            <a:p>
              <a:endParaRPr>
                <a:solidFill>
                  <a:prstClr val="black"/>
                </a:solidFill>
                <a:latin typeface="Calibri"/>
              </a:endParaRPr>
            </a:p>
          </p:txBody>
        </p:sp>
        <p:sp>
          <p:nvSpPr>
            <p:cNvPr id="302" name="object 302"/>
            <p:cNvSpPr/>
            <p:nvPr/>
          </p:nvSpPr>
          <p:spPr>
            <a:xfrm>
              <a:off x="9396702" y="9041386"/>
              <a:ext cx="2318385" cy="1867535"/>
            </a:xfrm>
            <a:custGeom>
              <a:avLst/>
              <a:gdLst/>
              <a:ahLst/>
              <a:cxnLst/>
              <a:rect l="l" t="t" r="r" b="b"/>
              <a:pathLst>
                <a:path w="2318384" h="1867534">
                  <a:moveTo>
                    <a:pt x="0" y="1867010"/>
                  </a:moveTo>
                  <a:lnTo>
                    <a:pt x="0" y="0"/>
                  </a:lnTo>
                  <a:lnTo>
                    <a:pt x="2317908" y="0"/>
                  </a:lnTo>
                  <a:lnTo>
                    <a:pt x="2317908" y="1867011"/>
                  </a:lnTo>
                </a:path>
              </a:pathLst>
            </a:custGeom>
            <a:ln w="3175">
              <a:solidFill>
                <a:srgbClr val="C0C0C0"/>
              </a:solidFill>
            </a:ln>
          </p:spPr>
          <p:txBody>
            <a:bodyPr wrap="square" lIns="0" tIns="0" rIns="0" bIns="0" rtlCol="0"/>
            <a:lstStyle/>
            <a:p>
              <a:endParaRPr>
                <a:solidFill>
                  <a:prstClr val="black"/>
                </a:solidFill>
                <a:latin typeface="Calibri"/>
              </a:endParaRPr>
            </a:p>
          </p:txBody>
        </p:sp>
        <p:sp>
          <p:nvSpPr>
            <p:cNvPr id="303" name="object 303"/>
            <p:cNvSpPr/>
            <p:nvPr/>
          </p:nvSpPr>
          <p:spPr>
            <a:xfrm>
              <a:off x="11876097" y="10372324"/>
              <a:ext cx="448945" cy="449580"/>
            </a:xfrm>
            <a:custGeom>
              <a:avLst/>
              <a:gdLst/>
              <a:ahLst/>
              <a:cxnLst/>
              <a:rect l="l" t="t" r="r" b="b"/>
              <a:pathLst>
                <a:path w="448945" h="449579">
                  <a:moveTo>
                    <a:pt x="224449" y="0"/>
                  </a:moveTo>
                  <a:lnTo>
                    <a:pt x="179216" y="4561"/>
                  </a:lnTo>
                  <a:lnTo>
                    <a:pt x="137086" y="17644"/>
                  </a:lnTo>
                  <a:lnTo>
                    <a:pt x="98960" y="38346"/>
                  </a:lnTo>
                  <a:lnTo>
                    <a:pt x="65741" y="65763"/>
                  </a:lnTo>
                  <a:lnTo>
                    <a:pt x="38333" y="98992"/>
                  </a:lnTo>
                  <a:lnTo>
                    <a:pt x="17639" y="137130"/>
                  </a:lnTo>
                  <a:lnTo>
                    <a:pt x="4560" y="179275"/>
                  </a:lnTo>
                  <a:lnTo>
                    <a:pt x="0" y="224523"/>
                  </a:lnTo>
                  <a:lnTo>
                    <a:pt x="4560" y="269770"/>
                  </a:lnTo>
                  <a:lnTo>
                    <a:pt x="17639" y="311915"/>
                  </a:lnTo>
                  <a:lnTo>
                    <a:pt x="38333" y="350053"/>
                  </a:lnTo>
                  <a:lnTo>
                    <a:pt x="65741" y="383282"/>
                  </a:lnTo>
                  <a:lnTo>
                    <a:pt x="98960" y="410699"/>
                  </a:lnTo>
                  <a:lnTo>
                    <a:pt x="137086" y="431401"/>
                  </a:lnTo>
                  <a:lnTo>
                    <a:pt x="179217" y="444484"/>
                  </a:lnTo>
                  <a:lnTo>
                    <a:pt x="224450" y="449046"/>
                  </a:lnTo>
                  <a:lnTo>
                    <a:pt x="269683" y="444484"/>
                  </a:lnTo>
                  <a:lnTo>
                    <a:pt x="311813" y="431401"/>
                  </a:lnTo>
                  <a:lnTo>
                    <a:pt x="349939" y="410699"/>
                  </a:lnTo>
                  <a:lnTo>
                    <a:pt x="383158" y="383282"/>
                  </a:lnTo>
                  <a:lnTo>
                    <a:pt x="410566" y="350053"/>
                  </a:lnTo>
                  <a:lnTo>
                    <a:pt x="431260" y="311915"/>
                  </a:lnTo>
                  <a:lnTo>
                    <a:pt x="444339" y="269770"/>
                  </a:lnTo>
                  <a:lnTo>
                    <a:pt x="448900" y="224523"/>
                  </a:lnTo>
                  <a:lnTo>
                    <a:pt x="444339" y="179275"/>
                  </a:lnTo>
                  <a:lnTo>
                    <a:pt x="431260" y="137130"/>
                  </a:lnTo>
                  <a:lnTo>
                    <a:pt x="410566" y="98992"/>
                  </a:lnTo>
                  <a:lnTo>
                    <a:pt x="383158" y="65763"/>
                  </a:lnTo>
                  <a:lnTo>
                    <a:pt x="349939" y="38346"/>
                  </a:lnTo>
                  <a:lnTo>
                    <a:pt x="311813" y="17644"/>
                  </a:lnTo>
                  <a:lnTo>
                    <a:pt x="269682" y="4561"/>
                  </a:lnTo>
                  <a:lnTo>
                    <a:pt x="224449" y="0"/>
                  </a:lnTo>
                  <a:close/>
                </a:path>
              </a:pathLst>
            </a:custGeom>
            <a:solidFill>
              <a:srgbClr val="AC57FF"/>
            </a:solidFill>
          </p:spPr>
          <p:txBody>
            <a:bodyPr wrap="square" lIns="0" tIns="0" rIns="0" bIns="0" rtlCol="0"/>
            <a:lstStyle/>
            <a:p>
              <a:endParaRPr>
                <a:solidFill>
                  <a:prstClr val="black"/>
                </a:solidFill>
                <a:latin typeface="Calibri"/>
              </a:endParaRPr>
            </a:p>
          </p:txBody>
        </p:sp>
        <p:sp>
          <p:nvSpPr>
            <p:cNvPr id="304" name="object 304"/>
            <p:cNvSpPr/>
            <p:nvPr/>
          </p:nvSpPr>
          <p:spPr>
            <a:xfrm>
              <a:off x="9396702" y="9664005"/>
              <a:ext cx="3091180" cy="1244600"/>
            </a:xfrm>
            <a:custGeom>
              <a:avLst/>
              <a:gdLst/>
              <a:ahLst/>
              <a:cxnLst/>
              <a:rect l="l" t="t" r="r" b="b"/>
              <a:pathLst>
                <a:path w="3091179" h="1244600">
                  <a:moveTo>
                    <a:pt x="0" y="1244392"/>
                  </a:moveTo>
                  <a:lnTo>
                    <a:pt x="0" y="0"/>
                  </a:lnTo>
                  <a:lnTo>
                    <a:pt x="3090838" y="0"/>
                  </a:lnTo>
                  <a:lnTo>
                    <a:pt x="3090838" y="1244392"/>
                  </a:lnTo>
                </a:path>
              </a:pathLst>
            </a:custGeom>
            <a:ln w="3175">
              <a:solidFill>
                <a:srgbClr val="C0C0C0"/>
              </a:solidFill>
            </a:ln>
          </p:spPr>
          <p:txBody>
            <a:bodyPr wrap="square" lIns="0" tIns="0" rIns="0" bIns="0" rtlCol="0"/>
            <a:lstStyle/>
            <a:p>
              <a:endParaRPr>
                <a:solidFill>
                  <a:prstClr val="black"/>
                </a:solidFill>
                <a:latin typeface="Calibri"/>
              </a:endParaRPr>
            </a:p>
          </p:txBody>
        </p:sp>
        <p:sp>
          <p:nvSpPr>
            <p:cNvPr id="305" name="object 305"/>
            <p:cNvSpPr/>
            <p:nvPr/>
          </p:nvSpPr>
          <p:spPr>
            <a:xfrm>
              <a:off x="12593457" y="10316854"/>
              <a:ext cx="560070" cy="560070"/>
            </a:xfrm>
            <a:custGeom>
              <a:avLst/>
              <a:gdLst/>
              <a:ahLst/>
              <a:cxnLst/>
              <a:rect l="l" t="t" r="r" b="b"/>
              <a:pathLst>
                <a:path w="560069" h="560070">
                  <a:moveTo>
                    <a:pt x="279902" y="0"/>
                  </a:moveTo>
                  <a:lnTo>
                    <a:pt x="234500" y="3664"/>
                  </a:lnTo>
                  <a:lnTo>
                    <a:pt x="191431" y="14274"/>
                  </a:lnTo>
                  <a:lnTo>
                    <a:pt x="151271" y="31252"/>
                  </a:lnTo>
                  <a:lnTo>
                    <a:pt x="114595" y="54022"/>
                  </a:lnTo>
                  <a:lnTo>
                    <a:pt x="81981" y="82008"/>
                  </a:lnTo>
                  <a:lnTo>
                    <a:pt x="54004" y="114632"/>
                  </a:lnTo>
                  <a:lnTo>
                    <a:pt x="31242" y="151320"/>
                  </a:lnTo>
                  <a:lnTo>
                    <a:pt x="14269" y="191493"/>
                  </a:lnTo>
                  <a:lnTo>
                    <a:pt x="3663" y="234577"/>
                  </a:lnTo>
                  <a:lnTo>
                    <a:pt x="0" y="279993"/>
                  </a:lnTo>
                  <a:lnTo>
                    <a:pt x="3663" y="325409"/>
                  </a:lnTo>
                  <a:lnTo>
                    <a:pt x="14269" y="368493"/>
                  </a:lnTo>
                  <a:lnTo>
                    <a:pt x="31242" y="408666"/>
                  </a:lnTo>
                  <a:lnTo>
                    <a:pt x="54004" y="445354"/>
                  </a:lnTo>
                  <a:lnTo>
                    <a:pt x="81981" y="477978"/>
                  </a:lnTo>
                  <a:lnTo>
                    <a:pt x="114595" y="505964"/>
                  </a:lnTo>
                  <a:lnTo>
                    <a:pt x="151271" y="528734"/>
                  </a:lnTo>
                  <a:lnTo>
                    <a:pt x="191431" y="545712"/>
                  </a:lnTo>
                  <a:lnTo>
                    <a:pt x="234500" y="556322"/>
                  </a:lnTo>
                  <a:lnTo>
                    <a:pt x="279902" y="559987"/>
                  </a:lnTo>
                  <a:lnTo>
                    <a:pt x="325304" y="556322"/>
                  </a:lnTo>
                  <a:lnTo>
                    <a:pt x="368373" y="545712"/>
                  </a:lnTo>
                  <a:lnTo>
                    <a:pt x="408533" y="528734"/>
                  </a:lnTo>
                  <a:lnTo>
                    <a:pt x="445209" y="505964"/>
                  </a:lnTo>
                  <a:lnTo>
                    <a:pt x="477823" y="477978"/>
                  </a:lnTo>
                  <a:lnTo>
                    <a:pt x="505799" y="445354"/>
                  </a:lnTo>
                  <a:lnTo>
                    <a:pt x="528562" y="408666"/>
                  </a:lnTo>
                  <a:lnTo>
                    <a:pt x="545535" y="368493"/>
                  </a:lnTo>
                  <a:lnTo>
                    <a:pt x="556141" y="325409"/>
                  </a:lnTo>
                  <a:lnTo>
                    <a:pt x="559804" y="279993"/>
                  </a:lnTo>
                  <a:lnTo>
                    <a:pt x="556141" y="234577"/>
                  </a:lnTo>
                  <a:lnTo>
                    <a:pt x="545535" y="191493"/>
                  </a:lnTo>
                  <a:lnTo>
                    <a:pt x="528562" y="151320"/>
                  </a:lnTo>
                  <a:lnTo>
                    <a:pt x="505799" y="114632"/>
                  </a:lnTo>
                  <a:lnTo>
                    <a:pt x="477823" y="82008"/>
                  </a:lnTo>
                  <a:lnTo>
                    <a:pt x="445209" y="54022"/>
                  </a:lnTo>
                  <a:lnTo>
                    <a:pt x="408533" y="31252"/>
                  </a:lnTo>
                  <a:lnTo>
                    <a:pt x="368373" y="14274"/>
                  </a:lnTo>
                  <a:lnTo>
                    <a:pt x="325303" y="3664"/>
                  </a:lnTo>
                  <a:lnTo>
                    <a:pt x="279902" y="0"/>
                  </a:lnTo>
                  <a:close/>
                </a:path>
              </a:pathLst>
            </a:custGeom>
            <a:solidFill>
              <a:srgbClr val="8000FF"/>
            </a:solidFill>
          </p:spPr>
          <p:txBody>
            <a:bodyPr wrap="square" lIns="0" tIns="0" rIns="0" bIns="0" rtlCol="0"/>
            <a:lstStyle/>
            <a:p>
              <a:endParaRPr>
                <a:solidFill>
                  <a:prstClr val="black"/>
                </a:solidFill>
                <a:latin typeface="Calibri"/>
              </a:endParaRPr>
            </a:p>
          </p:txBody>
        </p:sp>
        <p:sp>
          <p:nvSpPr>
            <p:cNvPr id="306" name="object 306"/>
            <p:cNvSpPr/>
            <p:nvPr/>
          </p:nvSpPr>
          <p:spPr>
            <a:xfrm>
              <a:off x="9396702" y="10285778"/>
              <a:ext cx="3863975" cy="622935"/>
            </a:xfrm>
            <a:custGeom>
              <a:avLst/>
              <a:gdLst/>
              <a:ahLst/>
              <a:cxnLst/>
              <a:rect l="l" t="t" r="r" b="b"/>
              <a:pathLst>
                <a:path w="3863975" h="622934">
                  <a:moveTo>
                    <a:pt x="0" y="622618"/>
                  </a:moveTo>
                  <a:lnTo>
                    <a:pt x="0" y="0"/>
                  </a:lnTo>
                  <a:lnTo>
                    <a:pt x="3863767" y="0"/>
                  </a:lnTo>
                  <a:lnTo>
                    <a:pt x="3863767" y="622619"/>
                  </a:lnTo>
                </a:path>
              </a:pathLst>
            </a:custGeom>
            <a:ln w="3175">
              <a:solidFill>
                <a:srgbClr val="C0C0C0"/>
              </a:solidFill>
            </a:ln>
          </p:spPr>
          <p:txBody>
            <a:bodyPr wrap="square" lIns="0" tIns="0" rIns="0" bIns="0" rtlCol="0"/>
            <a:lstStyle/>
            <a:p>
              <a:endParaRPr>
                <a:solidFill>
                  <a:prstClr val="black"/>
                </a:solidFill>
                <a:latin typeface="Calibri"/>
              </a:endParaRPr>
            </a:p>
          </p:txBody>
        </p:sp>
        <p:sp>
          <p:nvSpPr>
            <p:cNvPr id="307" name="object 307"/>
            <p:cNvSpPr/>
            <p:nvPr/>
          </p:nvSpPr>
          <p:spPr>
            <a:xfrm>
              <a:off x="9397148" y="7797475"/>
              <a:ext cx="3863975" cy="3111500"/>
            </a:xfrm>
            <a:custGeom>
              <a:avLst/>
              <a:gdLst/>
              <a:ahLst/>
              <a:cxnLst/>
              <a:rect l="l" t="t" r="r" b="b"/>
              <a:pathLst>
                <a:path w="3863975" h="3111500">
                  <a:moveTo>
                    <a:pt x="0" y="0"/>
                  </a:moveTo>
                  <a:lnTo>
                    <a:pt x="0" y="0"/>
                  </a:lnTo>
                </a:path>
                <a:path w="3863975" h="3111500">
                  <a:moveTo>
                    <a:pt x="772930" y="3111356"/>
                  </a:moveTo>
                  <a:lnTo>
                    <a:pt x="772930" y="3111356"/>
                  </a:lnTo>
                </a:path>
                <a:path w="3863975" h="3111500">
                  <a:moveTo>
                    <a:pt x="0" y="622618"/>
                  </a:moveTo>
                  <a:lnTo>
                    <a:pt x="0" y="622618"/>
                  </a:lnTo>
                </a:path>
                <a:path w="3863975" h="3111500">
                  <a:moveTo>
                    <a:pt x="1545859" y="3111356"/>
                  </a:moveTo>
                  <a:lnTo>
                    <a:pt x="1545859" y="3111356"/>
                  </a:lnTo>
                </a:path>
                <a:path w="3863975" h="3111500">
                  <a:moveTo>
                    <a:pt x="0" y="1244356"/>
                  </a:moveTo>
                  <a:lnTo>
                    <a:pt x="0" y="1244356"/>
                  </a:lnTo>
                </a:path>
                <a:path w="3863975" h="3111500">
                  <a:moveTo>
                    <a:pt x="2317909" y="3111356"/>
                  </a:moveTo>
                  <a:lnTo>
                    <a:pt x="2317909" y="3111356"/>
                  </a:lnTo>
                </a:path>
                <a:path w="3863975" h="3111500">
                  <a:moveTo>
                    <a:pt x="0" y="1866975"/>
                  </a:moveTo>
                  <a:lnTo>
                    <a:pt x="0" y="1866975"/>
                  </a:lnTo>
                </a:path>
                <a:path w="3863975" h="3111500">
                  <a:moveTo>
                    <a:pt x="3090826" y="3111356"/>
                  </a:moveTo>
                  <a:lnTo>
                    <a:pt x="3090826" y="3111356"/>
                  </a:lnTo>
                </a:path>
                <a:path w="3863975" h="3111500">
                  <a:moveTo>
                    <a:pt x="0" y="2488737"/>
                  </a:moveTo>
                  <a:lnTo>
                    <a:pt x="0" y="2488737"/>
                  </a:lnTo>
                </a:path>
                <a:path w="3863975" h="3111500">
                  <a:moveTo>
                    <a:pt x="3863756" y="3111356"/>
                  </a:moveTo>
                  <a:lnTo>
                    <a:pt x="3863756" y="3111356"/>
                  </a:lnTo>
                </a:path>
              </a:pathLst>
            </a:custGeom>
            <a:ln w="3175">
              <a:solidFill>
                <a:srgbClr val="C0C0C0"/>
              </a:solidFill>
            </a:ln>
          </p:spPr>
          <p:txBody>
            <a:bodyPr wrap="square" lIns="0" tIns="0" rIns="0" bIns="0" rtlCol="0"/>
            <a:lstStyle/>
            <a:p>
              <a:endParaRPr>
                <a:solidFill>
                  <a:prstClr val="black"/>
                </a:solidFill>
                <a:latin typeface="Calibri"/>
              </a:endParaRPr>
            </a:p>
          </p:txBody>
        </p:sp>
        <p:sp>
          <p:nvSpPr>
            <p:cNvPr id="308" name="object 308"/>
            <p:cNvSpPr/>
            <p:nvPr/>
          </p:nvSpPr>
          <p:spPr>
            <a:xfrm>
              <a:off x="10556542" y="8108344"/>
              <a:ext cx="2318385" cy="1867535"/>
            </a:xfrm>
            <a:custGeom>
              <a:avLst/>
              <a:gdLst/>
              <a:ahLst/>
              <a:cxnLst/>
              <a:rect l="l" t="t" r="r" b="b"/>
              <a:pathLst>
                <a:path w="2318384" h="1867534">
                  <a:moveTo>
                    <a:pt x="0" y="0"/>
                  </a:moveTo>
                  <a:lnTo>
                    <a:pt x="0" y="0"/>
                  </a:lnTo>
                </a:path>
                <a:path w="2318384" h="1867534">
                  <a:moveTo>
                    <a:pt x="772037" y="622618"/>
                  </a:moveTo>
                  <a:lnTo>
                    <a:pt x="772037" y="622618"/>
                  </a:lnTo>
                </a:path>
                <a:path w="2318384" h="1867534">
                  <a:moveTo>
                    <a:pt x="1544967" y="1245237"/>
                  </a:moveTo>
                  <a:lnTo>
                    <a:pt x="1544967" y="1245237"/>
                  </a:lnTo>
                </a:path>
                <a:path w="2318384" h="1867534">
                  <a:moveTo>
                    <a:pt x="2317897" y="1866999"/>
                  </a:moveTo>
                  <a:lnTo>
                    <a:pt x="2317897" y="1866999"/>
                  </a:lnTo>
                </a:path>
              </a:pathLst>
            </a:custGeom>
            <a:ln w="3175">
              <a:solidFill>
                <a:srgbClr val="000000"/>
              </a:solidFill>
            </a:ln>
          </p:spPr>
          <p:txBody>
            <a:bodyPr wrap="square" lIns="0" tIns="0" rIns="0" bIns="0" rtlCol="0"/>
            <a:lstStyle/>
            <a:p>
              <a:endParaRPr>
                <a:solidFill>
                  <a:prstClr val="black"/>
                </a:solidFill>
                <a:latin typeface="Calibri"/>
              </a:endParaRPr>
            </a:p>
          </p:txBody>
        </p:sp>
        <p:sp>
          <p:nvSpPr>
            <p:cNvPr id="309" name="object 309"/>
            <p:cNvSpPr/>
            <p:nvPr/>
          </p:nvSpPr>
          <p:spPr>
            <a:xfrm>
              <a:off x="9396584" y="7796911"/>
              <a:ext cx="3863340" cy="3110865"/>
            </a:xfrm>
            <a:custGeom>
              <a:avLst/>
              <a:gdLst/>
              <a:ahLst/>
              <a:cxnLst/>
              <a:rect l="l" t="t" r="r" b="b"/>
              <a:pathLst>
                <a:path w="3863340" h="3110865">
                  <a:moveTo>
                    <a:pt x="0" y="3110745"/>
                  </a:moveTo>
                  <a:lnTo>
                    <a:pt x="3863181" y="3110746"/>
                  </a:lnTo>
                </a:path>
                <a:path w="3863340" h="3110865">
                  <a:moveTo>
                    <a:pt x="0" y="0"/>
                  </a:moveTo>
                  <a:lnTo>
                    <a:pt x="0" y="3110745"/>
                  </a:lnTo>
                </a:path>
              </a:pathLst>
            </a:custGeom>
            <a:ln w="11444">
              <a:solidFill>
                <a:srgbClr val="000000"/>
              </a:solidFill>
            </a:ln>
          </p:spPr>
          <p:txBody>
            <a:bodyPr wrap="square" lIns="0" tIns="0" rIns="0" bIns="0" rtlCol="0"/>
            <a:lstStyle/>
            <a:p>
              <a:endParaRPr>
                <a:solidFill>
                  <a:prstClr val="black"/>
                </a:solidFill>
                <a:latin typeface="Calibri"/>
              </a:endParaRPr>
            </a:p>
          </p:txBody>
        </p:sp>
        <p:sp>
          <p:nvSpPr>
            <p:cNvPr id="310" name="object 310"/>
            <p:cNvSpPr/>
            <p:nvPr/>
          </p:nvSpPr>
          <p:spPr>
            <a:xfrm>
              <a:off x="9361297" y="9589640"/>
              <a:ext cx="766445" cy="1356360"/>
            </a:xfrm>
            <a:custGeom>
              <a:avLst/>
              <a:gdLst/>
              <a:ahLst/>
              <a:cxnLst/>
              <a:rect l="l" t="t" r="r" b="b"/>
              <a:pathLst>
                <a:path w="766445" h="1356359">
                  <a:moveTo>
                    <a:pt x="0" y="677867"/>
                  </a:moveTo>
                  <a:lnTo>
                    <a:pt x="1564" y="616169"/>
                  </a:lnTo>
                  <a:lnTo>
                    <a:pt x="6169" y="556022"/>
                  </a:lnTo>
                  <a:lnTo>
                    <a:pt x="13678" y="497666"/>
                  </a:lnTo>
                  <a:lnTo>
                    <a:pt x="23956" y="441341"/>
                  </a:lnTo>
                  <a:lnTo>
                    <a:pt x="36868" y="387285"/>
                  </a:lnTo>
                  <a:lnTo>
                    <a:pt x="52280" y="335739"/>
                  </a:lnTo>
                  <a:lnTo>
                    <a:pt x="70055" y="286940"/>
                  </a:lnTo>
                  <a:lnTo>
                    <a:pt x="90059" y="241130"/>
                  </a:lnTo>
                  <a:lnTo>
                    <a:pt x="112157" y="198546"/>
                  </a:lnTo>
                  <a:lnTo>
                    <a:pt x="136214" y="159429"/>
                  </a:lnTo>
                  <a:lnTo>
                    <a:pt x="162093" y="124017"/>
                  </a:lnTo>
                  <a:lnTo>
                    <a:pt x="189661" y="92550"/>
                  </a:lnTo>
                  <a:lnTo>
                    <a:pt x="218782" y="65268"/>
                  </a:lnTo>
                  <a:lnTo>
                    <a:pt x="249322" y="42410"/>
                  </a:lnTo>
                  <a:lnTo>
                    <a:pt x="314113" y="10921"/>
                  </a:lnTo>
                  <a:lnTo>
                    <a:pt x="382955" y="0"/>
                  </a:lnTo>
                  <a:lnTo>
                    <a:pt x="417815" y="2770"/>
                  </a:lnTo>
                  <a:lnTo>
                    <a:pt x="484767" y="24214"/>
                  </a:lnTo>
                  <a:lnTo>
                    <a:pt x="547128" y="65268"/>
                  </a:lnTo>
                  <a:lnTo>
                    <a:pt x="576249" y="92550"/>
                  </a:lnTo>
                  <a:lnTo>
                    <a:pt x="603817" y="124017"/>
                  </a:lnTo>
                  <a:lnTo>
                    <a:pt x="629697" y="159429"/>
                  </a:lnTo>
                  <a:lnTo>
                    <a:pt x="653753" y="198546"/>
                  </a:lnTo>
                  <a:lnTo>
                    <a:pt x="675851" y="241130"/>
                  </a:lnTo>
                  <a:lnTo>
                    <a:pt x="695855" y="286940"/>
                  </a:lnTo>
                  <a:lnTo>
                    <a:pt x="713631" y="335739"/>
                  </a:lnTo>
                  <a:lnTo>
                    <a:pt x="729042" y="387285"/>
                  </a:lnTo>
                  <a:lnTo>
                    <a:pt x="741954" y="441341"/>
                  </a:lnTo>
                  <a:lnTo>
                    <a:pt x="752233" y="497666"/>
                  </a:lnTo>
                  <a:lnTo>
                    <a:pt x="759742" y="556022"/>
                  </a:lnTo>
                  <a:lnTo>
                    <a:pt x="764346" y="616169"/>
                  </a:lnTo>
                  <a:lnTo>
                    <a:pt x="765911" y="677867"/>
                  </a:lnTo>
                  <a:lnTo>
                    <a:pt x="764346" y="739565"/>
                  </a:lnTo>
                  <a:lnTo>
                    <a:pt x="759742" y="799712"/>
                  </a:lnTo>
                  <a:lnTo>
                    <a:pt x="752233" y="858067"/>
                  </a:lnTo>
                  <a:lnTo>
                    <a:pt x="741954" y="914393"/>
                  </a:lnTo>
                  <a:lnTo>
                    <a:pt x="729042" y="968448"/>
                  </a:lnTo>
                  <a:lnTo>
                    <a:pt x="713631" y="1019995"/>
                  </a:lnTo>
                  <a:lnTo>
                    <a:pt x="695855" y="1068793"/>
                  </a:lnTo>
                  <a:lnTo>
                    <a:pt x="675851" y="1114604"/>
                  </a:lnTo>
                  <a:lnTo>
                    <a:pt x="653753" y="1157188"/>
                  </a:lnTo>
                  <a:lnTo>
                    <a:pt x="629697" y="1196305"/>
                  </a:lnTo>
                  <a:lnTo>
                    <a:pt x="603817" y="1231717"/>
                  </a:lnTo>
                  <a:lnTo>
                    <a:pt x="576249" y="1263183"/>
                  </a:lnTo>
                  <a:lnTo>
                    <a:pt x="547128" y="1290465"/>
                  </a:lnTo>
                  <a:lnTo>
                    <a:pt x="516589" y="1313324"/>
                  </a:lnTo>
                  <a:lnTo>
                    <a:pt x="451797" y="1344813"/>
                  </a:lnTo>
                  <a:lnTo>
                    <a:pt x="382955" y="1355734"/>
                  </a:lnTo>
                  <a:lnTo>
                    <a:pt x="348095" y="1352964"/>
                  </a:lnTo>
                  <a:lnTo>
                    <a:pt x="281144" y="1331519"/>
                  </a:lnTo>
                  <a:lnTo>
                    <a:pt x="218782" y="1290465"/>
                  </a:lnTo>
                  <a:lnTo>
                    <a:pt x="189661" y="1263183"/>
                  </a:lnTo>
                  <a:lnTo>
                    <a:pt x="162093" y="1231717"/>
                  </a:lnTo>
                  <a:lnTo>
                    <a:pt x="136214" y="1196305"/>
                  </a:lnTo>
                  <a:lnTo>
                    <a:pt x="112157" y="1157188"/>
                  </a:lnTo>
                  <a:lnTo>
                    <a:pt x="90059" y="1114604"/>
                  </a:lnTo>
                  <a:lnTo>
                    <a:pt x="70055" y="1068793"/>
                  </a:lnTo>
                  <a:lnTo>
                    <a:pt x="52280" y="1019995"/>
                  </a:lnTo>
                  <a:lnTo>
                    <a:pt x="36868" y="968448"/>
                  </a:lnTo>
                  <a:lnTo>
                    <a:pt x="23956" y="914393"/>
                  </a:lnTo>
                  <a:lnTo>
                    <a:pt x="13678" y="858067"/>
                  </a:lnTo>
                  <a:lnTo>
                    <a:pt x="6169" y="799712"/>
                  </a:lnTo>
                  <a:lnTo>
                    <a:pt x="1564" y="739565"/>
                  </a:lnTo>
                  <a:lnTo>
                    <a:pt x="0" y="677867"/>
                  </a:lnTo>
                  <a:close/>
                </a:path>
              </a:pathLst>
            </a:custGeom>
            <a:ln w="35790">
              <a:solidFill>
                <a:srgbClr val="8000FF"/>
              </a:solidFill>
            </a:ln>
          </p:spPr>
          <p:txBody>
            <a:bodyPr wrap="square" lIns="0" tIns="0" rIns="0" bIns="0" rtlCol="0"/>
            <a:lstStyle/>
            <a:p>
              <a:endParaRPr>
                <a:solidFill>
                  <a:prstClr val="black"/>
                </a:solidFill>
                <a:latin typeface="Calibri"/>
              </a:endParaRPr>
            </a:p>
          </p:txBody>
        </p:sp>
      </p:grpSp>
      <p:sp>
        <p:nvSpPr>
          <p:cNvPr id="311" name="object 311"/>
          <p:cNvSpPr txBox="1"/>
          <p:nvPr/>
        </p:nvSpPr>
        <p:spPr>
          <a:xfrm>
            <a:off x="14050884" y="10804979"/>
            <a:ext cx="103505" cy="119263"/>
          </a:xfrm>
          <a:prstGeom prst="rect">
            <a:avLst/>
          </a:prstGeom>
        </p:spPr>
        <p:txBody>
          <a:bodyPr vert="horz" wrap="square" lIns="0" tIns="11430" rIns="0" bIns="0" rtlCol="0">
            <a:spAutoFit/>
          </a:bodyPr>
          <a:lstStyle/>
          <a:p>
            <a:pPr marL="12700">
              <a:spcBef>
                <a:spcPts val="90"/>
              </a:spcBef>
            </a:pPr>
            <a:r>
              <a:rPr sz="700" b="1" spc="-10" dirty="0">
                <a:solidFill>
                  <a:prstClr val="black"/>
                </a:solidFill>
                <a:latin typeface="Arial"/>
                <a:cs typeface="Arial"/>
              </a:rPr>
              <a:t>-1</a:t>
            </a:r>
            <a:endParaRPr sz="700">
              <a:solidFill>
                <a:prstClr val="black"/>
              </a:solidFill>
              <a:latin typeface="Arial"/>
              <a:cs typeface="Arial"/>
            </a:endParaRPr>
          </a:p>
        </p:txBody>
      </p:sp>
      <p:sp>
        <p:nvSpPr>
          <p:cNvPr id="312" name="object 312"/>
          <p:cNvSpPr txBox="1"/>
          <p:nvPr/>
        </p:nvSpPr>
        <p:spPr>
          <a:xfrm>
            <a:off x="14050884" y="10501154"/>
            <a:ext cx="177165" cy="119263"/>
          </a:xfrm>
          <a:prstGeom prst="rect">
            <a:avLst/>
          </a:prstGeom>
        </p:spPr>
        <p:txBody>
          <a:bodyPr vert="horz" wrap="square" lIns="0" tIns="11430" rIns="0" bIns="0" rtlCol="0">
            <a:spAutoFit/>
          </a:bodyPr>
          <a:lstStyle/>
          <a:p>
            <a:pPr marL="12700">
              <a:spcBef>
                <a:spcPts val="90"/>
              </a:spcBef>
            </a:pPr>
            <a:r>
              <a:rPr sz="700" b="1" spc="-10" dirty="0">
                <a:solidFill>
                  <a:prstClr val="black"/>
                </a:solidFill>
                <a:latin typeface="Arial"/>
                <a:cs typeface="Arial"/>
              </a:rPr>
              <a:t>-</a:t>
            </a:r>
            <a:r>
              <a:rPr sz="700" b="1" spc="-5" dirty="0">
                <a:solidFill>
                  <a:prstClr val="black"/>
                </a:solidFill>
                <a:latin typeface="Arial"/>
                <a:cs typeface="Arial"/>
              </a:rPr>
              <a:t>0,8</a:t>
            </a:r>
            <a:endParaRPr sz="700">
              <a:solidFill>
                <a:prstClr val="black"/>
              </a:solidFill>
              <a:latin typeface="Arial"/>
              <a:cs typeface="Arial"/>
            </a:endParaRPr>
          </a:p>
        </p:txBody>
      </p:sp>
      <p:sp>
        <p:nvSpPr>
          <p:cNvPr id="313" name="object 313"/>
          <p:cNvSpPr txBox="1"/>
          <p:nvPr/>
        </p:nvSpPr>
        <p:spPr>
          <a:xfrm>
            <a:off x="14050884" y="10196448"/>
            <a:ext cx="177165" cy="119263"/>
          </a:xfrm>
          <a:prstGeom prst="rect">
            <a:avLst/>
          </a:prstGeom>
        </p:spPr>
        <p:txBody>
          <a:bodyPr vert="horz" wrap="square" lIns="0" tIns="11430" rIns="0" bIns="0" rtlCol="0">
            <a:spAutoFit/>
          </a:bodyPr>
          <a:lstStyle/>
          <a:p>
            <a:pPr marL="12700">
              <a:spcBef>
                <a:spcPts val="90"/>
              </a:spcBef>
            </a:pPr>
            <a:r>
              <a:rPr sz="700" b="1" spc="-10" dirty="0">
                <a:solidFill>
                  <a:prstClr val="black"/>
                </a:solidFill>
                <a:latin typeface="Arial"/>
                <a:cs typeface="Arial"/>
              </a:rPr>
              <a:t>-</a:t>
            </a:r>
            <a:r>
              <a:rPr sz="700" b="1" spc="-5" dirty="0">
                <a:solidFill>
                  <a:prstClr val="black"/>
                </a:solidFill>
                <a:latin typeface="Arial"/>
                <a:cs typeface="Arial"/>
              </a:rPr>
              <a:t>0,6</a:t>
            </a:r>
            <a:endParaRPr sz="700">
              <a:solidFill>
                <a:prstClr val="black"/>
              </a:solidFill>
              <a:latin typeface="Arial"/>
              <a:cs typeface="Arial"/>
            </a:endParaRPr>
          </a:p>
        </p:txBody>
      </p:sp>
      <p:sp>
        <p:nvSpPr>
          <p:cNvPr id="314" name="object 314"/>
          <p:cNvSpPr txBox="1"/>
          <p:nvPr/>
        </p:nvSpPr>
        <p:spPr>
          <a:xfrm>
            <a:off x="14050884" y="9892623"/>
            <a:ext cx="177165" cy="119263"/>
          </a:xfrm>
          <a:prstGeom prst="rect">
            <a:avLst/>
          </a:prstGeom>
        </p:spPr>
        <p:txBody>
          <a:bodyPr vert="horz" wrap="square" lIns="0" tIns="11430" rIns="0" bIns="0" rtlCol="0">
            <a:spAutoFit/>
          </a:bodyPr>
          <a:lstStyle/>
          <a:p>
            <a:pPr marL="12700">
              <a:spcBef>
                <a:spcPts val="90"/>
              </a:spcBef>
            </a:pPr>
            <a:r>
              <a:rPr sz="700" b="1" spc="-10" dirty="0">
                <a:solidFill>
                  <a:prstClr val="black"/>
                </a:solidFill>
                <a:latin typeface="Arial"/>
                <a:cs typeface="Arial"/>
              </a:rPr>
              <a:t>-</a:t>
            </a:r>
            <a:r>
              <a:rPr sz="700" b="1" spc="-5" dirty="0">
                <a:solidFill>
                  <a:prstClr val="black"/>
                </a:solidFill>
                <a:latin typeface="Arial"/>
                <a:cs typeface="Arial"/>
              </a:rPr>
              <a:t>0,4</a:t>
            </a:r>
            <a:endParaRPr sz="700">
              <a:solidFill>
                <a:prstClr val="black"/>
              </a:solidFill>
              <a:latin typeface="Arial"/>
              <a:cs typeface="Arial"/>
            </a:endParaRPr>
          </a:p>
        </p:txBody>
      </p:sp>
      <p:sp>
        <p:nvSpPr>
          <p:cNvPr id="315" name="object 315"/>
          <p:cNvSpPr txBox="1"/>
          <p:nvPr/>
        </p:nvSpPr>
        <p:spPr>
          <a:xfrm>
            <a:off x="14050884" y="9587917"/>
            <a:ext cx="177165" cy="119263"/>
          </a:xfrm>
          <a:prstGeom prst="rect">
            <a:avLst/>
          </a:prstGeom>
        </p:spPr>
        <p:txBody>
          <a:bodyPr vert="horz" wrap="square" lIns="0" tIns="11430" rIns="0" bIns="0" rtlCol="0">
            <a:spAutoFit/>
          </a:bodyPr>
          <a:lstStyle/>
          <a:p>
            <a:pPr marL="12700">
              <a:spcBef>
                <a:spcPts val="90"/>
              </a:spcBef>
            </a:pPr>
            <a:r>
              <a:rPr sz="700" b="1" spc="-10" dirty="0">
                <a:solidFill>
                  <a:prstClr val="black"/>
                </a:solidFill>
                <a:latin typeface="Arial"/>
                <a:cs typeface="Arial"/>
              </a:rPr>
              <a:t>-</a:t>
            </a:r>
            <a:r>
              <a:rPr sz="700" b="1" spc="-5" dirty="0">
                <a:solidFill>
                  <a:prstClr val="black"/>
                </a:solidFill>
                <a:latin typeface="Arial"/>
                <a:cs typeface="Arial"/>
              </a:rPr>
              <a:t>0,2</a:t>
            </a:r>
            <a:endParaRPr sz="700">
              <a:solidFill>
                <a:prstClr val="black"/>
              </a:solidFill>
              <a:latin typeface="Arial"/>
              <a:cs typeface="Arial"/>
            </a:endParaRPr>
          </a:p>
        </p:txBody>
      </p:sp>
      <p:sp>
        <p:nvSpPr>
          <p:cNvPr id="316" name="object 316"/>
          <p:cNvSpPr txBox="1"/>
          <p:nvPr/>
        </p:nvSpPr>
        <p:spPr>
          <a:xfrm>
            <a:off x="14050883" y="9284056"/>
            <a:ext cx="74930" cy="119263"/>
          </a:xfrm>
          <a:prstGeom prst="rect">
            <a:avLst/>
          </a:prstGeom>
        </p:spPr>
        <p:txBody>
          <a:bodyPr vert="horz" wrap="square" lIns="0" tIns="11430" rIns="0" bIns="0" rtlCol="0">
            <a:spAutoFit/>
          </a:bodyPr>
          <a:lstStyle/>
          <a:p>
            <a:pPr marL="12700">
              <a:spcBef>
                <a:spcPts val="90"/>
              </a:spcBef>
            </a:pPr>
            <a:r>
              <a:rPr sz="700" b="1" spc="-5" dirty="0">
                <a:solidFill>
                  <a:prstClr val="black"/>
                </a:solidFill>
                <a:latin typeface="Arial"/>
                <a:cs typeface="Arial"/>
              </a:rPr>
              <a:t>0</a:t>
            </a:r>
            <a:endParaRPr sz="700">
              <a:solidFill>
                <a:prstClr val="black"/>
              </a:solidFill>
              <a:latin typeface="Arial"/>
              <a:cs typeface="Arial"/>
            </a:endParaRPr>
          </a:p>
        </p:txBody>
      </p:sp>
      <p:sp>
        <p:nvSpPr>
          <p:cNvPr id="317" name="object 317"/>
          <p:cNvSpPr txBox="1"/>
          <p:nvPr/>
        </p:nvSpPr>
        <p:spPr>
          <a:xfrm>
            <a:off x="14050883" y="8979351"/>
            <a:ext cx="148590" cy="119263"/>
          </a:xfrm>
          <a:prstGeom prst="rect">
            <a:avLst/>
          </a:prstGeom>
        </p:spPr>
        <p:txBody>
          <a:bodyPr vert="horz" wrap="square" lIns="0" tIns="11430" rIns="0" bIns="0" rtlCol="0">
            <a:spAutoFit/>
          </a:bodyPr>
          <a:lstStyle/>
          <a:p>
            <a:pPr marL="12700">
              <a:spcBef>
                <a:spcPts val="90"/>
              </a:spcBef>
            </a:pPr>
            <a:r>
              <a:rPr sz="700" b="1" spc="-5" dirty="0">
                <a:solidFill>
                  <a:prstClr val="black"/>
                </a:solidFill>
                <a:latin typeface="Arial"/>
                <a:cs typeface="Arial"/>
              </a:rPr>
              <a:t>0,2</a:t>
            </a:r>
            <a:endParaRPr sz="700">
              <a:solidFill>
                <a:prstClr val="black"/>
              </a:solidFill>
              <a:latin typeface="Arial"/>
              <a:cs typeface="Arial"/>
            </a:endParaRPr>
          </a:p>
        </p:txBody>
      </p:sp>
      <p:sp>
        <p:nvSpPr>
          <p:cNvPr id="318" name="object 318"/>
          <p:cNvSpPr txBox="1"/>
          <p:nvPr/>
        </p:nvSpPr>
        <p:spPr>
          <a:xfrm>
            <a:off x="14050883" y="8674645"/>
            <a:ext cx="148590" cy="119263"/>
          </a:xfrm>
          <a:prstGeom prst="rect">
            <a:avLst/>
          </a:prstGeom>
        </p:spPr>
        <p:txBody>
          <a:bodyPr vert="horz" wrap="square" lIns="0" tIns="11430" rIns="0" bIns="0" rtlCol="0">
            <a:spAutoFit/>
          </a:bodyPr>
          <a:lstStyle/>
          <a:p>
            <a:pPr marL="12700">
              <a:spcBef>
                <a:spcPts val="90"/>
              </a:spcBef>
            </a:pPr>
            <a:r>
              <a:rPr sz="700" b="1" spc="-5" dirty="0">
                <a:solidFill>
                  <a:prstClr val="black"/>
                </a:solidFill>
                <a:latin typeface="Arial"/>
                <a:cs typeface="Arial"/>
              </a:rPr>
              <a:t>0,4</a:t>
            </a:r>
            <a:endParaRPr sz="700">
              <a:solidFill>
                <a:prstClr val="black"/>
              </a:solidFill>
              <a:latin typeface="Arial"/>
              <a:cs typeface="Arial"/>
            </a:endParaRPr>
          </a:p>
        </p:txBody>
      </p:sp>
      <p:sp>
        <p:nvSpPr>
          <p:cNvPr id="319" name="object 319"/>
          <p:cNvSpPr txBox="1"/>
          <p:nvPr/>
        </p:nvSpPr>
        <p:spPr>
          <a:xfrm>
            <a:off x="14050883" y="8370820"/>
            <a:ext cx="148590" cy="119263"/>
          </a:xfrm>
          <a:prstGeom prst="rect">
            <a:avLst/>
          </a:prstGeom>
        </p:spPr>
        <p:txBody>
          <a:bodyPr vert="horz" wrap="square" lIns="0" tIns="11430" rIns="0" bIns="0" rtlCol="0">
            <a:spAutoFit/>
          </a:bodyPr>
          <a:lstStyle/>
          <a:p>
            <a:pPr marL="12700">
              <a:spcBef>
                <a:spcPts val="90"/>
              </a:spcBef>
            </a:pPr>
            <a:r>
              <a:rPr sz="700" b="1" spc="-5" dirty="0">
                <a:solidFill>
                  <a:prstClr val="black"/>
                </a:solidFill>
                <a:latin typeface="Arial"/>
                <a:cs typeface="Arial"/>
              </a:rPr>
              <a:t>0,6</a:t>
            </a:r>
            <a:endParaRPr sz="700">
              <a:solidFill>
                <a:prstClr val="black"/>
              </a:solidFill>
              <a:latin typeface="Arial"/>
              <a:cs typeface="Arial"/>
            </a:endParaRPr>
          </a:p>
        </p:txBody>
      </p:sp>
      <p:sp>
        <p:nvSpPr>
          <p:cNvPr id="320" name="object 320"/>
          <p:cNvSpPr txBox="1"/>
          <p:nvPr/>
        </p:nvSpPr>
        <p:spPr>
          <a:xfrm>
            <a:off x="14050883" y="8066995"/>
            <a:ext cx="148590" cy="119263"/>
          </a:xfrm>
          <a:prstGeom prst="rect">
            <a:avLst/>
          </a:prstGeom>
        </p:spPr>
        <p:txBody>
          <a:bodyPr vert="horz" wrap="square" lIns="0" tIns="11430" rIns="0" bIns="0" rtlCol="0">
            <a:spAutoFit/>
          </a:bodyPr>
          <a:lstStyle/>
          <a:p>
            <a:pPr marL="12700">
              <a:spcBef>
                <a:spcPts val="90"/>
              </a:spcBef>
            </a:pPr>
            <a:r>
              <a:rPr sz="700" b="1" spc="-5" dirty="0">
                <a:solidFill>
                  <a:prstClr val="black"/>
                </a:solidFill>
                <a:latin typeface="Arial"/>
                <a:cs typeface="Arial"/>
              </a:rPr>
              <a:t>0,8</a:t>
            </a:r>
            <a:endParaRPr sz="700">
              <a:solidFill>
                <a:prstClr val="black"/>
              </a:solidFill>
              <a:latin typeface="Arial"/>
              <a:cs typeface="Arial"/>
            </a:endParaRPr>
          </a:p>
        </p:txBody>
      </p:sp>
      <p:sp>
        <p:nvSpPr>
          <p:cNvPr id="321" name="object 321"/>
          <p:cNvSpPr txBox="1"/>
          <p:nvPr/>
        </p:nvSpPr>
        <p:spPr>
          <a:xfrm>
            <a:off x="14050883" y="7762289"/>
            <a:ext cx="74930" cy="119263"/>
          </a:xfrm>
          <a:prstGeom prst="rect">
            <a:avLst/>
          </a:prstGeom>
        </p:spPr>
        <p:txBody>
          <a:bodyPr vert="horz" wrap="square" lIns="0" tIns="11430" rIns="0" bIns="0" rtlCol="0">
            <a:spAutoFit/>
          </a:bodyPr>
          <a:lstStyle/>
          <a:p>
            <a:pPr marL="12700">
              <a:spcBef>
                <a:spcPts val="90"/>
              </a:spcBef>
            </a:pPr>
            <a:r>
              <a:rPr sz="700" b="1" spc="-5" dirty="0">
                <a:solidFill>
                  <a:prstClr val="black"/>
                </a:solidFill>
                <a:latin typeface="Arial"/>
                <a:cs typeface="Arial"/>
              </a:rPr>
              <a:t>1</a:t>
            </a:r>
            <a:endParaRPr sz="700">
              <a:solidFill>
                <a:prstClr val="black"/>
              </a:solidFill>
              <a:latin typeface="Arial"/>
              <a:cs typeface="Arial"/>
            </a:endParaRPr>
          </a:p>
        </p:txBody>
      </p:sp>
      <p:sp>
        <p:nvSpPr>
          <p:cNvPr id="322" name="object 322"/>
          <p:cNvSpPr/>
          <p:nvPr/>
        </p:nvSpPr>
        <p:spPr>
          <a:xfrm>
            <a:off x="13739613" y="7831368"/>
            <a:ext cx="229235" cy="3042920"/>
          </a:xfrm>
          <a:custGeom>
            <a:avLst/>
            <a:gdLst/>
            <a:ahLst/>
            <a:cxnLst/>
            <a:rect l="l" t="t" r="r" b="b"/>
            <a:pathLst>
              <a:path w="229234" h="3042920">
                <a:moveTo>
                  <a:pt x="0" y="0"/>
                </a:moveTo>
                <a:lnTo>
                  <a:pt x="228909" y="0"/>
                </a:lnTo>
                <a:lnTo>
                  <a:pt x="228910" y="3042690"/>
                </a:lnTo>
                <a:lnTo>
                  <a:pt x="0" y="3042690"/>
                </a:lnTo>
                <a:lnTo>
                  <a:pt x="0" y="0"/>
                </a:lnTo>
              </a:path>
            </a:pathLst>
          </a:custGeom>
          <a:ln w="7041">
            <a:solidFill>
              <a:srgbClr val="000000"/>
            </a:solidFill>
          </a:ln>
        </p:spPr>
        <p:txBody>
          <a:bodyPr wrap="square" lIns="0" tIns="0" rIns="0" bIns="0" rtlCol="0"/>
          <a:lstStyle/>
          <a:p>
            <a:endParaRPr>
              <a:solidFill>
                <a:prstClr val="black"/>
              </a:solidFill>
              <a:latin typeface="Calibri"/>
            </a:endParaRPr>
          </a:p>
        </p:txBody>
      </p:sp>
      <p:sp>
        <p:nvSpPr>
          <p:cNvPr id="323" name="object 323"/>
          <p:cNvSpPr txBox="1"/>
          <p:nvPr/>
        </p:nvSpPr>
        <p:spPr>
          <a:xfrm>
            <a:off x="9130704" y="11491015"/>
            <a:ext cx="1652270" cy="137217"/>
          </a:xfrm>
          <a:prstGeom prst="rect">
            <a:avLst/>
          </a:prstGeom>
        </p:spPr>
        <p:txBody>
          <a:bodyPr vert="horz" wrap="square" lIns="0" tIns="13970" rIns="0" bIns="0" rtlCol="0">
            <a:spAutoFit/>
          </a:bodyPr>
          <a:lstStyle/>
          <a:p>
            <a:pPr marL="12700">
              <a:spcBef>
                <a:spcPts val="110"/>
              </a:spcBef>
            </a:pPr>
            <a:r>
              <a:rPr sz="800" b="1" dirty="0">
                <a:solidFill>
                  <a:prstClr val="black"/>
                </a:solidFill>
                <a:latin typeface="Arial"/>
                <a:cs typeface="Arial"/>
              </a:rPr>
              <a:t>significance level of 0.01,</a:t>
            </a:r>
            <a:r>
              <a:rPr sz="800" b="1" spc="40" dirty="0">
                <a:solidFill>
                  <a:prstClr val="black"/>
                </a:solidFill>
                <a:latin typeface="Arial"/>
                <a:cs typeface="Arial"/>
              </a:rPr>
              <a:t> </a:t>
            </a:r>
            <a:r>
              <a:rPr sz="800" b="1" dirty="0">
                <a:solidFill>
                  <a:prstClr val="black"/>
                </a:solidFill>
                <a:latin typeface="Arial"/>
                <a:cs typeface="Arial"/>
              </a:rPr>
              <a:t>2-tailed</a:t>
            </a:r>
            <a:endParaRPr sz="800">
              <a:solidFill>
                <a:prstClr val="black"/>
              </a:solidFill>
              <a:latin typeface="Arial"/>
              <a:cs typeface="Arial"/>
            </a:endParaRPr>
          </a:p>
        </p:txBody>
      </p:sp>
      <p:sp>
        <p:nvSpPr>
          <p:cNvPr id="324" name="object 324"/>
          <p:cNvSpPr txBox="1"/>
          <p:nvPr/>
        </p:nvSpPr>
        <p:spPr>
          <a:xfrm>
            <a:off x="6276923" y="6258444"/>
            <a:ext cx="2277110" cy="340995"/>
          </a:xfrm>
          <a:prstGeom prst="rect">
            <a:avLst/>
          </a:prstGeom>
        </p:spPr>
        <p:txBody>
          <a:bodyPr vert="horz" wrap="square" lIns="0" tIns="15240" rIns="0" bIns="0" rtlCol="0">
            <a:spAutoFit/>
          </a:bodyPr>
          <a:lstStyle/>
          <a:p>
            <a:pPr marL="12700">
              <a:spcBef>
                <a:spcPts val="120"/>
              </a:spcBef>
            </a:pPr>
            <a:r>
              <a:rPr sz="2050" b="1" spc="5" dirty="0">
                <a:solidFill>
                  <a:prstClr val="black"/>
                </a:solidFill>
                <a:latin typeface="Cambria Math"/>
                <a:cs typeface="Cambria Math"/>
              </a:rPr>
              <a:t>Pearson </a:t>
            </a:r>
            <a:r>
              <a:rPr sz="2050" b="1" dirty="0">
                <a:solidFill>
                  <a:prstClr val="black"/>
                </a:solidFill>
                <a:latin typeface="Cambria Math"/>
                <a:cs typeface="Cambria Math"/>
              </a:rPr>
              <a:t>korreláció</a:t>
            </a:r>
            <a:r>
              <a:rPr sz="2050" b="1" spc="-150" dirty="0">
                <a:solidFill>
                  <a:prstClr val="black"/>
                </a:solidFill>
                <a:latin typeface="Cambria Math"/>
                <a:cs typeface="Cambria Math"/>
              </a:rPr>
              <a:t> </a:t>
            </a:r>
            <a:r>
              <a:rPr sz="2050" b="1" spc="25" dirty="0">
                <a:solidFill>
                  <a:prstClr val="black"/>
                </a:solidFill>
                <a:latin typeface="Cambria Math"/>
                <a:cs typeface="Cambria Math"/>
              </a:rPr>
              <a:t>a</a:t>
            </a:r>
            <a:endParaRPr sz="2050">
              <a:solidFill>
                <a:prstClr val="black"/>
              </a:solidFill>
              <a:latin typeface="Cambria Math"/>
              <a:cs typeface="Cambria Math"/>
            </a:endParaRPr>
          </a:p>
        </p:txBody>
      </p:sp>
      <p:sp>
        <p:nvSpPr>
          <p:cNvPr id="325" name="object 325"/>
          <p:cNvSpPr txBox="1"/>
          <p:nvPr/>
        </p:nvSpPr>
        <p:spPr>
          <a:xfrm>
            <a:off x="6279070" y="6574006"/>
            <a:ext cx="2272030" cy="1159510"/>
          </a:xfrm>
          <a:prstGeom prst="rect">
            <a:avLst/>
          </a:prstGeom>
        </p:spPr>
        <p:txBody>
          <a:bodyPr vert="horz" wrap="square" lIns="0" tIns="12065" rIns="0" bIns="0" rtlCol="0">
            <a:spAutoFit/>
          </a:bodyPr>
          <a:lstStyle/>
          <a:p>
            <a:pPr marL="12065" marR="5080" algn="ctr">
              <a:lnSpc>
                <a:spcPct val="121000"/>
              </a:lnSpc>
              <a:spcBef>
                <a:spcPts val="95"/>
              </a:spcBef>
            </a:pPr>
            <a:r>
              <a:rPr sz="2050" b="1" dirty="0">
                <a:solidFill>
                  <a:prstClr val="black"/>
                </a:solidFill>
                <a:latin typeface="Cambria Math"/>
                <a:cs typeface="Cambria Math"/>
              </a:rPr>
              <a:t>termodinamikai </a:t>
            </a:r>
            <a:r>
              <a:rPr sz="2050" b="1" spc="15" dirty="0">
                <a:solidFill>
                  <a:prstClr val="black"/>
                </a:solidFill>
                <a:latin typeface="Cambria Math"/>
                <a:cs typeface="Cambria Math"/>
              </a:rPr>
              <a:t>és</a:t>
            </a:r>
            <a:r>
              <a:rPr sz="2050" b="1" spc="-75" dirty="0">
                <a:solidFill>
                  <a:prstClr val="black"/>
                </a:solidFill>
                <a:latin typeface="Cambria Math"/>
                <a:cs typeface="Cambria Math"/>
              </a:rPr>
              <a:t> </a:t>
            </a:r>
            <a:r>
              <a:rPr sz="2050" b="1" spc="25" dirty="0">
                <a:solidFill>
                  <a:prstClr val="black"/>
                </a:solidFill>
                <a:latin typeface="Cambria Math"/>
                <a:cs typeface="Cambria Math"/>
              </a:rPr>
              <a:t>a  </a:t>
            </a:r>
            <a:r>
              <a:rPr sz="2050" b="1" spc="5" dirty="0">
                <a:solidFill>
                  <a:prstClr val="black"/>
                </a:solidFill>
                <a:latin typeface="Cambria Math"/>
                <a:cs typeface="Cambria Math"/>
              </a:rPr>
              <a:t>szorpciós  </a:t>
            </a:r>
            <a:r>
              <a:rPr sz="2050" b="1" dirty="0">
                <a:solidFill>
                  <a:prstClr val="black"/>
                </a:solidFill>
                <a:latin typeface="Cambria Math"/>
                <a:cs typeface="Cambria Math"/>
              </a:rPr>
              <a:t>paraméterek</a:t>
            </a:r>
            <a:r>
              <a:rPr sz="2050" b="1" spc="-80" dirty="0">
                <a:solidFill>
                  <a:prstClr val="black"/>
                </a:solidFill>
                <a:latin typeface="Cambria Math"/>
                <a:cs typeface="Cambria Math"/>
              </a:rPr>
              <a:t> </a:t>
            </a:r>
            <a:r>
              <a:rPr sz="2050" b="1" dirty="0">
                <a:solidFill>
                  <a:prstClr val="black"/>
                </a:solidFill>
                <a:latin typeface="Cambria Math"/>
                <a:cs typeface="Cambria Math"/>
              </a:rPr>
              <a:t>között</a:t>
            </a:r>
            <a:endParaRPr sz="2050">
              <a:solidFill>
                <a:prstClr val="black"/>
              </a:solidFill>
              <a:latin typeface="Cambria Math"/>
              <a:cs typeface="Cambria Math"/>
            </a:endParaRPr>
          </a:p>
        </p:txBody>
      </p:sp>
      <p:sp>
        <p:nvSpPr>
          <p:cNvPr id="326" name="object 326"/>
          <p:cNvSpPr txBox="1"/>
          <p:nvPr/>
        </p:nvSpPr>
        <p:spPr>
          <a:xfrm>
            <a:off x="1587755" y="7636274"/>
            <a:ext cx="477520" cy="283210"/>
          </a:xfrm>
          <a:prstGeom prst="rect">
            <a:avLst/>
          </a:prstGeom>
        </p:spPr>
        <p:txBody>
          <a:bodyPr vert="horz" wrap="square" lIns="0" tIns="11430" rIns="0" bIns="0" rtlCol="0">
            <a:spAutoFit/>
          </a:bodyPr>
          <a:lstStyle/>
          <a:p>
            <a:pPr marL="38100">
              <a:spcBef>
                <a:spcPts val="90"/>
              </a:spcBef>
            </a:pPr>
            <a:r>
              <a:rPr sz="1700" b="1" spc="-5" dirty="0">
                <a:solidFill>
                  <a:prstClr val="black"/>
                </a:solidFill>
                <a:latin typeface="Arial"/>
                <a:cs typeface="Arial"/>
              </a:rPr>
              <a:t>ΔG</a:t>
            </a:r>
            <a:r>
              <a:rPr sz="1650" b="1" spc="-7" baseline="25252" dirty="0">
                <a:solidFill>
                  <a:prstClr val="black"/>
                </a:solidFill>
                <a:latin typeface="Arial"/>
                <a:cs typeface="Arial"/>
              </a:rPr>
              <a:t>0</a:t>
            </a:r>
            <a:endParaRPr sz="1650" baseline="25252">
              <a:solidFill>
                <a:prstClr val="black"/>
              </a:solidFill>
              <a:latin typeface="Arial"/>
              <a:cs typeface="Arial"/>
            </a:endParaRPr>
          </a:p>
        </p:txBody>
      </p:sp>
      <p:sp>
        <p:nvSpPr>
          <p:cNvPr id="327" name="object 327"/>
          <p:cNvSpPr txBox="1"/>
          <p:nvPr/>
        </p:nvSpPr>
        <p:spPr>
          <a:xfrm>
            <a:off x="2326883" y="8296365"/>
            <a:ext cx="466090" cy="283210"/>
          </a:xfrm>
          <a:prstGeom prst="rect">
            <a:avLst/>
          </a:prstGeom>
        </p:spPr>
        <p:txBody>
          <a:bodyPr vert="horz" wrap="square" lIns="0" tIns="11430" rIns="0" bIns="0" rtlCol="0">
            <a:spAutoFit/>
          </a:bodyPr>
          <a:lstStyle/>
          <a:p>
            <a:pPr marL="38100">
              <a:spcBef>
                <a:spcPts val="90"/>
              </a:spcBef>
            </a:pPr>
            <a:r>
              <a:rPr sz="1700" b="1" dirty="0">
                <a:solidFill>
                  <a:prstClr val="black"/>
                </a:solidFill>
                <a:latin typeface="Arial"/>
                <a:cs typeface="Arial"/>
              </a:rPr>
              <a:t>ΔH</a:t>
            </a:r>
            <a:r>
              <a:rPr sz="1650" b="1" baseline="25252" dirty="0">
                <a:solidFill>
                  <a:prstClr val="black"/>
                </a:solidFill>
                <a:latin typeface="Arial"/>
                <a:cs typeface="Arial"/>
              </a:rPr>
              <a:t>0</a:t>
            </a:r>
            <a:endParaRPr sz="1650" baseline="25252">
              <a:solidFill>
                <a:prstClr val="black"/>
              </a:solidFill>
              <a:latin typeface="Arial"/>
              <a:cs typeface="Arial"/>
            </a:endParaRPr>
          </a:p>
        </p:txBody>
      </p:sp>
      <p:sp>
        <p:nvSpPr>
          <p:cNvPr id="328" name="object 328"/>
          <p:cNvSpPr txBox="1"/>
          <p:nvPr/>
        </p:nvSpPr>
        <p:spPr>
          <a:xfrm>
            <a:off x="3179038" y="8860001"/>
            <a:ext cx="323850" cy="283210"/>
          </a:xfrm>
          <a:prstGeom prst="rect">
            <a:avLst/>
          </a:prstGeom>
        </p:spPr>
        <p:txBody>
          <a:bodyPr vert="horz" wrap="square" lIns="0" tIns="11430" rIns="0" bIns="0" rtlCol="0">
            <a:spAutoFit/>
          </a:bodyPr>
          <a:lstStyle/>
          <a:p>
            <a:pPr marL="12700">
              <a:spcBef>
                <a:spcPts val="90"/>
              </a:spcBef>
            </a:pPr>
            <a:r>
              <a:rPr sz="1700" b="1" spc="-10" dirty="0">
                <a:solidFill>
                  <a:prstClr val="black"/>
                </a:solidFill>
                <a:latin typeface="Arial"/>
                <a:cs typeface="Arial"/>
              </a:rPr>
              <a:t>ΔS</a:t>
            </a:r>
            <a:endParaRPr sz="1700">
              <a:solidFill>
                <a:prstClr val="black"/>
              </a:solidFill>
              <a:latin typeface="Arial"/>
              <a:cs typeface="Arial"/>
            </a:endParaRPr>
          </a:p>
        </p:txBody>
      </p:sp>
      <p:sp>
        <p:nvSpPr>
          <p:cNvPr id="329" name="object 329"/>
          <p:cNvSpPr txBox="1"/>
          <p:nvPr/>
        </p:nvSpPr>
        <p:spPr>
          <a:xfrm>
            <a:off x="3476812" y="8867160"/>
            <a:ext cx="105410" cy="185307"/>
          </a:xfrm>
          <a:prstGeom prst="rect">
            <a:avLst/>
          </a:prstGeom>
        </p:spPr>
        <p:txBody>
          <a:bodyPr vert="horz" wrap="square" lIns="0" tIns="15875" rIns="0" bIns="0" rtlCol="0">
            <a:spAutoFit/>
          </a:bodyPr>
          <a:lstStyle/>
          <a:p>
            <a:pPr marL="12700">
              <a:spcBef>
                <a:spcPts val="125"/>
              </a:spcBef>
            </a:pPr>
            <a:r>
              <a:rPr sz="1100" b="1" spc="15" dirty="0">
                <a:solidFill>
                  <a:prstClr val="black"/>
                </a:solidFill>
                <a:latin typeface="Arial"/>
                <a:cs typeface="Arial"/>
              </a:rPr>
              <a:t>0</a:t>
            </a:r>
            <a:endParaRPr sz="1100">
              <a:solidFill>
                <a:prstClr val="black"/>
              </a:solidFill>
              <a:latin typeface="Arial"/>
              <a:cs typeface="Arial"/>
            </a:endParaRPr>
          </a:p>
        </p:txBody>
      </p:sp>
      <p:sp>
        <p:nvSpPr>
          <p:cNvPr id="330" name="object 330"/>
          <p:cNvSpPr txBox="1"/>
          <p:nvPr/>
        </p:nvSpPr>
        <p:spPr>
          <a:xfrm>
            <a:off x="4575824" y="10215438"/>
            <a:ext cx="640715" cy="283210"/>
          </a:xfrm>
          <a:prstGeom prst="rect">
            <a:avLst/>
          </a:prstGeom>
        </p:spPr>
        <p:txBody>
          <a:bodyPr vert="horz" wrap="square" lIns="0" tIns="11430" rIns="0" bIns="0" rtlCol="0">
            <a:spAutoFit/>
          </a:bodyPr>
          <a:lstStyle/>
          <a:p>
            <a:pPr marL="38100">
              <a:spcBef>
                <a:spcPts val="90"/>
              </a:spcBef>
            </a:pPr>
            <a:r>
              <a:rPr sz="2550" b="1" spc="7" baseline="13071" dirty="0">
                <a:solidFill>
                  <a:prstClr val="black"/>
                </a:solidFill>
                <a:latin typeface="Arial"/>
                <a:cs typeface="Arial"/>
              </a:rPr>
              <a:t>qd</a:t>
            </a:r>
            <a:r>
              <a:rPr sz="1100" b="1" spc="5" dirty="0">
                <a:solidFill>
                  <a:prstClr val="black"/>
                </a:solidFill>
                <a:latin typeface="Arial"/>
                <a:cs typeface="Arial"/>
              </a:rPr>
              <a:t>total</a:t>
            </a:r>
            <a:endParaRPr sz="1100">
              <a:solidFill>
                <a:prstClr val="black"/>
              </a:solidFill>
              <a:latin typeface="Arial"/>
              <a:cs typeface="Arial"/>
            </a:endParaRPr>
          </a:p>
        </p:txBody>
      </p:sp>
      <p:sp>
        <p:nvSpPr>
          <p:cNvPr id="331" name="object 331"/>
          <p:cNvSpPr txBox="1"/>
          <p:nvPr/>
        </p:nvSpPr>
        <p:spPr>
          <a:xfrm>
            <a:off x="861069" y="8187861"/>
            <a:ext cx="477520" cy="283210"/>
          </a:xfrm>
          <a:prstGeom prst="rect">
            <a:avLst/>
          </a:prstGeom>
        </p:spPr>
        <p:txBody>
          <a:bodyPr vert="horz" wrap="square" lIns="0" tIns="11430" rIns="0" bIns="0" rtlCol="0">
            <a:spAutoFit/>
          </a:bodyPr>
          <a:lstStyle/>
          <a:p>
            <a:pPr marL="38100">
              <a:spcBef>
                <a:spcPts val="90"/>
              </a:spcBef>
            </a:pPr>
            <a:r>
              <a:rPr sz="1700" b="1" spc="-5" dirty="0">
                <a:solidFill>
                  <a:prstClr val="black"/>
                </a:solidFill>
                <a:latin typeface="Arial"/>
                <a:cs typeface="Arial"/>
              </a:rPr>
              <a:t>ΔG</a:t>
            </a:r>
            <a:r>
              <a:rPr sz="1650" b="1" spc="-7" baseline="25252" dirty="0">
                <a:solidFill>
                  <a:prstClr val="black"/>
                </a:solidFill>
                <a:latin typeface="Arial"/>
                <a:cs typeface="Arial"/>
              </a:rPr>
              <a:t>0</a:t>
            </a:r>
            <a:endParaRPr sz="1650" baseline="25252">
              <a:solidFill>
                <a:prstClr val="black"/>
              </a:solidFill>
              <a:latin typeface="Arial"/>
              <a:cs typeface="Arial"/>
            </a:endParaRPr>
          </a:p>
        </p:txBody>
      </p:sp>
      <p:sp>
        <p:nvSpPr>
          <p:cNvPr id="332" name="object 332"/>
          <p:cNvSpPr txBox="1"/>
          <p:nvPr/>
        </p:nvSpPr>
        <p:spPr>
          <a:xfrm>
            <a:off x="886469" y="8866981"/>
            <a:ext cx="335280" cy="283210"/>
          </a:xfrm>
          <a:prstGeom prst="rect">
            <a:avLst/>
          </a:prstGeom>
        </p:spPr>
        <p:txBody>
          <a:bodyPr vert="horz" wrap="square" lIns="0" tIns="11430" rIns="0" bIns="0" rtlCol="0">
            <a:spAutoFit/>
          </a:bodyPr>
          <a:lstStyle/>
          <a:p>
            <a:pPr marL="12700">
              <a:spcBef>
                <a:spcPts val="90"/>
              </a:spcBef>
            </a:pPr>
            <a:r>
              <a:rPr sz="1700" b="1" spc="-10" dirty="0">
                <a:solidFill>
                  <a:prstClr val="black"/>
                </a:solidFill>
                <a:latin typeface="Arial"/>
                <a:cs typeface="Arial"/>
              </a:rPr>
              <a:t>ΔH</a:t>
            </a:r>
            <a:endParaRPr sz="1700">
              <a:solidFill>
                <a:prstClr val="black"/>
              </a:solidFill>
              <a:latin typeface="Arial"/>
              <a:cs typeface="Arial"/>
            </a:endParaRPr>
          </a:p>
        </p:txBody>
      </p:sp>
      <p:sp>
        <p:nvSpPr>
          <p:cNvPr id="333" name="object 333"/>
          <p:cNvSpPr txBox="1"/>
          <p:nvPr/>
        </p:nvSpPr>
        <p:spPr>
          <a:xfrm>
            <a:off x="1196437" y="8874139"/>
            <a:ext cx="105410" cy="185307"/>
          </a:xfrm>
          <a:prstGeom prst="rect">
            <a:avLst/>
          </a:prstGeom>
        </p:spPr>
        <p:txBody>
          <a:bodyPr vert="horz" wrap="square" lIns="0" tIns="15875" rIns="0" bIns="0" rtlCol="0">
            <a:spAutoFit/>
          </a:bodyPr>
          <a:lstStyle/>
          <a:p>
            <a:pPr marL="12700">
              <a:spcBef>
                <a:spcPts val="125"/>
              </a:spcBef>
            </a:pPr>
            <a:r>
              <a:rPr sz="1100" b="1" spc="15" dirty="0">
                <a:solidFill>
                  <a:prstClr val="black"/>
                </a:solidFill>
                <a:latin typeface="Arial"/>
                <a:cs typeface="Arial"/>
              </a:rPr>
              <a:t>0</a:t>
            </a:r>
            <a:endParaRPr sz="1100">
              <a:solidFill>
                <a:prstClr val="black"/>
              </a:solidFill>
              <a:latin typeface="Arial"/>
              <a:cs typeface="Arial"/>
            </a:endParaRPr>
          </a:p>
        </p:txBody>
      </p:sp>
      <p:sp>
        <p:nvSpPr>
          <p:cNvPr id="334" name="object 334"/>
          <p:cNvSpPr txBox="1"/>
          <p:nvPr/>
        </p:nvSpPr>
        <p:spPr>
          <a:xfrm>
            <a:off x="867369" y="9430057"/>
            <a:ext cx="454025" cy="283845"/>
          </a:xfrm>
          <a:prstGeom prst="rect">
            <a:avLst/>
          </a:prstGeom>
        </p:spPr>
        <p:txBody>
          <a:bodyPr vert="horz" wrap="square" lIns="0" tIns="11430" rIns="0" bIns="0" rtlCol="0">
            <a:spAutoFit/>
          </a:bodyPr>
          <a:lstStyle/>
          <a:p>
            <a:pPr marL="38100">
              <a:spcBef>
                <a:spcPts val="90"/>
              </a:spcBef>
            </a:pPr>
            <a:r>
              <a:rPr sz="1700" b="1" spc="-5" dirty="0">
                <a:solidFill>
                  <a:prstClr val="black"/>
                </a:solidFill>
                <a:latin typeface="Arial"/>
                <a:cs typeface="Arial"/>
              </a:rPr>
              <a:t>ΔS</a:t>
            </a:r>
            <a:r>
              <a:rPr sz="1650" b="1" spc="-7" baseline="25252" dirty="0">
                <a:solidFill>
                  <a:prstClr val="black"/>
                </a:solidFill>
                <a:latin typeface="Arial"/>
                <a:cs typeface="Arial"/>
              </a:rPr>
              <a:t>0</a:t>
            </a:r>
            <a:endParaRPr sz="1650" baseline="25252">
              <a:solidFill>
                <a:prstClr val="black"/>
              </a:solidFill>
              <a:latin typeface="Arial"/>
              <a:cs typeface="Arial"/>
            </a:endParaRPr>
          </a:p>
        </p:txBody>
      </p:sp>
      <p:sp>
        <p:nvSpPr>
          <p:cNvPr id="335" name="object 335"/>
          <p:cNvSpPr txBox="1"/>
          <p:nvPr/>
        </p:nvSpPr>
        <p:spPr>
          <a:xfrm>
            <a:off x="816320" y="10046091"/>
            <a:ext cx="171450" cy="311785"/>
          </a:xfrm>
          <a:prstGeom prst="rect">
            <a:avLst/>
          </a:prstGeom>
        </p:spPr>
        <p:txBody>
          <a:bodyPr vert="horz" wrap="square" lIns="0" tIns="15875" rIns="0" bIns="0" rtlCol="0">
            <a:spAutoFit/>
          </a:bodyPr>
          <a:lstStyle/>
          <a:p>
            <a:pPr marL="12700">
              <a:spcBef>
                <a:spcPts val="125"/>
              </a:spcBef>
            </a:pPr>
            <a:r>
              <a:rPr sz="1850" b="1" spc="15" dirty="0">
                <a:solidFill>
                  <a:prstClr val="black"/>
                </a:solidFill>
                <a:latin typeface="Arial"/>
                <a:cs typeface="Arial"/>
              </a:rPr>
              <a:t>q</a:t>
            </a:r>
            <a:endParaRPr sz="1850">
              <a:solidFill>
                <a:prstClr val="black"/>
              </a:solidFill>
              <a:latin typeface="Arial"/>
              <a:cs typeface="Arial"/>
            </a:endParaRPr>
          </a:p>
        </p:txBody>
      </p:sp>
      <p:sp>
        <p:nvSpPr>
          <p:cNvPr id="336" name="object 336"/>
          <p:cNvSpPr txBox="1"/>
          <p:nvPr/>
        </p:nvSpPr>
        <p:spPr>
          <a:xfrm>
            <a:off x="961629" y="10184241"/>
            <a:ext cx="342900" cy="205184"/>
          </a:xfrm>
          <a:prstGeom prst="rect">
            <a:avLst/>
          </a:prstGeom>
        </p:spPr>
        <p:txBody>
          <a:bodyPr vert="horz" wrap="square" lIns="0" tIns="12700" rIns="0" bIns="0" rtlCol="0">
            <a:spAutoFit/>
          </a:bodyPr>
          <a:lstStyle/>
          <a:p>
            <a:pPr marL="12700">
              <a:spcBef>
                <a:spcPts val="100"/>
              </a:spcBef>
            </a:pPr>
            <a:r>
              <a:rPr sz="1250" b="1" spc="-5" dirty="0">
                <a:solidFill>
                  <a:prstClr val="black"/>
                </a:solidFill>
                <a:latin typeface="Arial"/>
                <a:cs typeface="Arial"/>
              </a:rPr>
              <a:t>max</a:t>
            </a:r>
            <a:endParaRPr sz="1250">
              <a:solidFill>
                <a:prstClr val="black"/>
              </a:solidFill>
              <a:latin typeface="Arial"/>
              <a:cs typeface="Arial"/>
            </a:endParaRPr>
          </a:p>
        </p:txBody>
      </p:sp>
      <p:sp>
        <p:nvSpPr>
          <p:cNvPr id="337" name="object 337"/>
          <p:cNvSpPr txBox="1"/>
          <p:nvPr/>
        </p:nvSpPr>
        <p:spPr>
          <a:xfrm>
            <a:off x="3833952" y="9508223"/>
            <a:ext cx="539115" cy="311785"/>
          </a:xfrm>
          <a:prstGeom prst="rect">
            <a:avLst/>
          </a:prstGeom>
        </p:spPr>
        <p:txBody>
          <a:bodyPr vert="horz" wrap="square" lIns="0" tIns="15875" rIns="0" bIns="0" rtlCol="0">
            <a:spAutoFit/>
          </a:bodyPr>
          <a:lstStyle/>
          <a:p>
            <a:pPr marL="38100">
              <a:spcBef>
                <a:spcPts val="125"/>
              </a:spcBef>
            </a:pPr>
            <a:r>
              <a:rPr sz="2775" b="1" spc="-7" baseline="13513" dirty="0">
                <a:solidFill>
                  <a:prstClr val="black"/>
                </a:solidFill>
                <a:latin typeface="Arial"/>
                <a:cs typeface="Arial"/>
              </a:rPr>
              <a:t>q</a:t>
            </a:r>
            <a:r>
              <a:rPr sz="1250" b="1" spc="-5" dirty="0">
                <a:solidFill>
                  <a:prstClr val="black"/>
                </a:solidFill>
                <a:latin typeface="Arial"/>
                <a:cs typeface="Arial"/>
              </a:rPr>
              <a:t>max</a:t>
            </a:r>
            <a:endParaRPr sz="1250">
              <a:solidFill>
                <a:prstClr val="black"/>
              </a:solidFill>
              <a:latin typeface="Arial"/>
              <a:cs typeface="Arial"/>
            </a:endParaRPr>
          </a:p>
        </p:txBody>
      </p:sp>
      <p:sp>
        <p:nvSpPr>
          <p:cNvPr id="338" name="object 338"/>
          <p:cNvSpPr txBox="1"/>
          <p:nvPr/>
        </p:nvSpPr>
        <p:spPr>
          <a:xfrm>
            <a:off x="771941" y="10719782"/>
            <a:ext cx="287655" cy="283210"/>
          </a:xfrm>
          <a:prstGeom prst="rect">
            <a:avLst/>
          </a:prstGeom>
        </p:spPr>
        <p:txBody>
          <a:bodyPr vert="horz" wrap="square" lIns="0" tIns="11430" rIns="0" bIns="0" rtlCol="0">
            <a:spAutoFit/>
          </a:bodyPr>
          <a:lstStyle/>
          <a:p>
            <a:pPr marL="12700">
              <a:spcBef>
                <a:spcPts val="90"/>
              </a:spcBef>
            </a:pPr>
            <a:r>
              <a:rPr sz="1700" b="1" spc="-15" dirty="0">
                <a:solidFill>
                  <a:prstClr val="black"/>
                </a:solidFill>
                <a:latin typeface="Arial"/>
                <a:cs typeface="Arial"/>
              </a:rPr>
              <a:t>qd</a:t>
            </a:r>
            <a:endParaRPr sz="1700">
              <a:solidFill>
                <a:prstClr val="black"/>
              </a:solidFill>
              <a:latin typeface="Arial"/>
              <a:cs typeface="Arial"/>
            </a:endParaRPr>
          </a:p>
        </p:txBody>
      </p:sp>
      <p:sp>
        <p:nvSpPr>
          <p:cNvPr id="339" name="object 339"/>
          <p:cNvSpPr txBox="1"/>
          <p:nvPr/>
        </p:nvSpPr>
        <p:spPr>
          <a:xfrm>
            <a:off x="1033950" y="10844333"/>
            <a:ext cx="328295" cy="185307"/>
          </a:xfrm>
          <a:prstGeom prst="rect">
            <a:avLst/>
          </a:prstGeom>
        </p:spPr>
        <p:txBody>
          <a:bodyPr vert="horz" wrap="square" lIns="0" tIns="15875" rIns="0" bIns="0" rtlCol="0">
            <a:spAutoFit/>
          </a:bodyPr>
          <a:lstStyle/>
          <a:p>
            <a:pPr marL="12700">
              <a:spcBef>
                <a:spcPts val="125"/>
              </a:spcBef>
            </a:pPr>
            <a:r>
              <a:rPr sz="1100" b="1" spc="10" dirty="0">
                <a:solidFill>
                  <a:prstClr val="black"/>
                </a:solidFill>
                <a:latin typeface="Arial"/>
                <a:cs typeface="Arial"/>
              </a:rPr>
              <a:t>total</a:t>
            </a:r>
            <a:endParaRPr sz="1100">
              <a:solidFill>
                <a:prstClr val="black"/>
              </a:solidFill>
              <a:latin typeface="Arial"/>
              <a:cs typeface="Arial"/>
            </a:endParaRPr>
          </a:p>
        </p:txBody>
      </p:sp>
      <p:sp>
        <p:nvSpPr>
          <p:cNvPr id="340" name="object 340"/>
          <p:cNvSpPr txBox="1"/>
          <p:nvPr/>
        </p:nvSpPr>
        <p:spPr>
          <a:xfrm>
            <a:off x="9996435" y="7427676"/>
            <a:ext cx="477520" cy="283210"/>
          </a:xfrm>
          <a:prstGeom prst="rect">
            <a:avLst/>
          </a:prstGeom>
        </p:spPr>
        <p:txBody>
          <a:bodyPr vert="horz" wrap="square" lIns="0" tIns="11430" rIns="0" bIns="0" rtlCol="0">
            <a:spAutoFit/>
          </a:bodyPr>
          <a:lstStyle/>
          <a:p>
            <a:pPr marL="38100">
              <a:spcBef>
                <a:spcPts val="90"/>
              </a:spcBef>
            </a:pPr>
            <a:r>
              <a:rPr sz="1700" b="1" spc="-5" dirty="0">
                <a:solidFill>
                  <a:prstClr val="black"/>
                </a:solidFill>
                <a:latin typeface="Arial"/>
                <a:cs typeface="Arial"/>
              </a:rPr>
              <a:t>ΔG</a:t>
            </a:r>
            <a:r>
              <a:rPr sz="1650" b="1" spc="-7" baseline="25252" dirty="0">
                <a:solidFill>
                  <a:prstClr val="black"/>
                </a:solidFill>
                <a:latin typeface="Arial"/>
                <a:cs typeface="Arial"/>
              </a:rPr>
              <a:t>0</a:t>
            </a:r>
            <a:endParaRPr sz="1650" baseline="25252">
              <a:solidFill>
                <a:prstClr val="black"/>
              </a:solidFill>
              <a:latin typeface="Arial"/>
              <a:cs typeface="Arial"/>
            </a:endParaRPr>
          </a:p>
        </p:txBody>
      </p:sp>
      <p:sp>
        <p:nvSpPr>
          <p:cNvPr id="341" name="object 341"/>
          <p:cNvSpPr txBox="1"/>
          <p:nvPr/>
        </p:nvSpPr>
        <p:spPr>
          <a:xfrm>
            <a:off x="10735444" y="8087946"/>
            <a:ext cx="466090" cy="283210"/>
          </a:xfrm>
          <a:prstGeom prst="rect">
            <a:avLst/>
          </a:prstGeom>
        </p:spPr>
        <p:txBody>
          <a:bodyPr vert="horz" wrap="square" lIns="0" tIns="11430" rIns="0" bIns="0" rtlCol="0">
            <a:spAutoFit/>
          </a:bodyPr>
          <a:lstStyle/>
          <a:p>
            <a:pPr marL="38100">
              <a:spcBef>
                <a:spcPts val="90"/>
              </a:spcBef>
            </a:pPr>
            <a:r>
              <a:rPr sz="1700" b="1" dirty="0">
                <a:solidFill>
                  <a:prstClr val="black"/>
                </a:solidFill>
                <a:latin typeface="Arial"/>
                <a:cs typeface="Arial"/>
              </a:rPr>
              <a:t>ΔH</a:t>
            </a:r>
            <a:r>
              <a:rPr sz="1650" b="1" baseline="25252" dirty="0">
                <a:solidFill>
                  <a:prstClr val="black"/>
                </a:solidFill>
                <a:latin typeface="Arial"/>
                <a:cs typeface="Arial"/>
              </a:rPr>
              <a:t>0</a:t>
            </a:r>
            <a:endParaRPr sz="1650" baseline="25252">
              <a:solidFill>
                <a:prstClr val="black"/>
              </a:solidFill>
              <a:latin typeface="Arial"/>
              <a:cs typeface="Arial"/>
            </a:endParaRPr>
          </a:p>
        </p:txBody>
      </p:sp>
      <p:sp>
        <p:nvSpPr>
          <p:cNvPr id="342" name="object 342"/>
          <p:cNvSpPr txBox="1"/>
          <p:nvPr/>
        </p:nvSpPr>
        <p:spPr>
          <a:xfrm>
            <a:off x="11562200" y="8651404"/>
            <a:ext cx="454025" cy="283210"/>
          </a:xfrm>
          <a:prstGeom prst="rect">
            <a:avLst/>
          </a:prstGeom>
        </p:spPr>
        <p:txBody>
          <a:bodyPr vert="horz" wrap="square" lIns="0" tIns="11430" rIns="0" bIns="0" rtlCol="0">
            <a:spAutoFit/>
          </a:bodyPr>
          <a:lstStyle/>
          <a:p>
            <a:pPr marL="38100">
              <a:spcBef>
                <a:spcPts val="90"/>
              </a:spcBef>
            </a:pPr>
            <a:r>
              <a:rPr sz="1700" b="1" spc="-5" dirty="0">
                <a:solidFill>
                  <a:prstClr val="black"/>
                </a:solidFill>
                <a:latin typeface="Arial"/>
                <a:cs typeface="Arial"/>
              </a:rPr>
              <a:t>ΔS</a:t>
            </a:r>
            <a:r>
              <a:rPr sz="1650" b="1" spc="-7" baseline="25252" dirty="0">
                <a:solidFill>
                  <a:prstClr val="black"/>
                </a:solidFill>
                <a:latin typeface="Arial"/>
                <a:cs typeface="Arial"/>
              </a:rPr>
              <a:t>0</a:t>
            </a:r>
            <a:endParaRPr sz="1650" baseline="25252">
              <a:solidFill>
                <a:prstClr val="black"/>
              </a:solidFill>
              <a:latin typeface="Arial"/>
              <a:cs typeface="Arial"/>
            </a:endParaRPr>
          </a:p>
        </p:txBody>
      </p:sp>
      <p:sp>
        <p:nvSpPr>
          <p:cNvPr id="343" name="object 343"/>
          <p:cNvSpPr txBox="1"/>
          <p:nvPr/>
        </p:nvSpPr>
        <p:spPr>
          <a:xfrm>
            <a:off x="12984384" y="10007020"/>
            <a:ext cx="641350" cy="283210"/>
          </a:xfrm>
          <a:prstGeom prst="rect">
            <a:avLst/>
          </a:prstGeom>
        </p:spPr>
        <p:txBody>
          <a:bodyPr vert="horz" wrap="square" lIns="0" tIns="11430" rIns="0" bIns="0" rtlCol="0">
            <a:spAutoFit/>
          </a:bodyPr>
          <a:lstStyle/>
          <a:p>
            <a:pPr marL="38100">
              <a:spcBef>
                <a:spcPts val="90"/>
              </a:spcBef>
            </a:pPr>
            <a:r>
              <a:rPr sz="2550" b="1" spc="7" baseline="13071" dirty="0">
                <a:solidFill>
                  <a:prstClr val="black"/>
                </a:solidFill>
                <a:latin typeface="Arial"/>
                <a:cs typeface="Arial"/>
              </a:rPr>
              <a:t>qd</a:t>
            </a:r>
            <a:r>
              <a:rPr sz="1100" b="1" spc="5" dirty="0">
                <a:solidFill>
                  <a:prstClr val="black"/>
                </a:solidFill>
                <a:latin typeface="Arial"/>
                <a:cs typeface="Arial"/>
              </a:rPr>
              <a:t>total</a:t>
            </a:r>
            <a:endParaRPr sz="1100">
              <a:solidFill>
                <a:prstClr val="black"/>
              </a:solidFill>
              <a:latin typeface="Arial"/>
              <a:cs typeface="Arial"/>
            </a:endParaRPr>
          </a:p>
        </p:txBody>
      </p:sp>
      <p:sp>
        <p:nvSpPr>
          <p:cNvPr id="344" name="object 344"/>
          <p:cNvSpPr txBox="1"/>
          <p:nvPr/>
        </p:nvSpPr>
        <p:spPr>
          <a:xfrm>
            <a:off x="12268031" y="9240930"/>
            <a:ext cx="171450" cy="311785"/>
          </a:xfrm>
          <a:prstGeom prst="rect">
            <a:avLst/>
          </a:prstGeom>
        </p:spPr>
        <p:txBody>
          <a:bodyPr vert="horz" wrap="square" lIns="0" tIns="15875" rIns="0" bIns="0" rtlCol="0">
            <a:spAutoFit/>
          </a:bodyPr>
          <a:lstStyle/>
          <a:p>
            <a:pPr marL="12700">
              <a:spcBef>
                <a:spcPts val="125"/>
              </a:spcBef>
            </a:pPr>
            <a:r>
              <a:rPr sz="1850" b="1" spc="15" dirty="0">
                <a:solidFill>
                  <a:prstClr val="black"/>
                </a:solidFill>
                <a:latin typeface="Arial"/>
                <a:cs typeface="Arial"/>
              </a:rPr>
              <a:t>q</a:t>
            </a:r>
            <a:endParaRPr sz="1850">
              <a:solidFill>
                <a:prstClr val="black"/>
              </a:solidFill>
              <a:latin typeface="Arial"/>
              <a:cs typeface="Arial"/>
            </a:endParaRPr>
          </a:p>
        </p:txBody>
      </p:sp>
      <p:sp>
        <p:nvSpPr>
          <p:cNvPr id="345" name="object 345"/>
          <p:cNvSpPr txBox="1"/>
          <p:nvPr/>
        </p:nvSpPr>
        <p:spPr>
          <a:xfrm>
            <a:off x="12413339" y="9379079"/>
            <a:ext cx="342900" cy="205184"/>
          </a:xfrm>
          <a:prstGeom prst="rect">
            <a:avLst/>
          </a:prstGeom>
        </p:spPr>
        <p:txBody>
          <a:bodyPr vert="horz" wrap="square" lIns="0" tIns="12700" rIns="0" bIns="0" rtlCol="0">
            <a:spAutoFit/>
          </a:bodyPr>
          <a:lstStyle/>
          <a:p>
            <a:pPr marL="12700">
              <a:spcBef>
                <a:spcPts val="100"/>
              </a:spcBef>
            </a:pPr>
            <a:r>
              <a:rPr sz="1250" b="1" spc="-5" dirty="0">
                <a:solidFill>
                  <a:prstClr val="black"/>
                </a:solidFill>
                <a:latin typeface="Arial"/>
                <a:cs typeface="Arial"/>
              </a:rPr>
              <a:t>max</a:t>
            </a:r>
            <a:endParaRPr sz="1250">
              <a:solidFill>
                <a:prstClr val="black"/>
              </a:solidFill>
              <a:latin typeface="Arial"/>
              <a:cs typeface="Arial"/>
            </a:endParaRPr>
          </a:p>
        </p:txBody>
      </p:sp>
      <p:sp>
        <p:nvSpPr>
          <p:cNvPr id="346" name="object 346"/>
          <p:cNvSpPr txBox="1"/>
          <p:nvPr/>
        </p:nvSpPr>
        <p:spPr>
          <a:xfrm>
            <a:off x="9183460" y="7918837"/>
            <a:ext cx="477520" cy="283210"/>
          </a:xfrm>
          <a:prstGeom prst="rect">
            <a:avLst/>
          </a:prstGeom>
        </p:spPr>
        <p:txBody>
          <a:bodyPr vert="horz" wrap="square" lIns="0" tIns="11430" rIns="0" bIns="0" rtlCol="0">
            <a:spAutoFit/>
          </a:bodyPr>
          <a:lstStyle/>
          <a:p>
            <a:pPr marL="38100">
              <a:spcBef>
                <a:spcPts val="90"/>
              </a:spcBef>
            </a:pPr>
            <a:r>
              <a:rPr sz="1700" b="1" spc="-5" dirty="0">
                <a:solidFill>
                  <a:prstClr val="black"/>
                </a:solidFill>
                <a:latin typeface="Arial"/>
                <a:cs typeface="Arial"/>
              </a:rPr>
              <a:t>ΔG</a:t>
            </a:r>
            <a:r>
              <a:rPr sz="1650" b="1" spc="-7" baseline="25252" dirty="0">
                <a:solidFill>
                  <a:prstClr val="black"/>
                </a:solidFill>
                <a:latin typeface="Arial"/>
                <a:cs typeface="Arial"/>
              </a:rPr>
              <a:t>0</a:t>
            </a:r>
            <a:endParaRPr sz="1650" baseline="25252">
              <a:solidFill>
                <a:prstClr val="black"/>
              </a:solidFill>
              <a:latin typeface="Arial"/>
              <a:cs typeface="Arial"/>
            </a:endParaRPr>
          </a:p>
        </p:txBody>
      </p:sp>
      <p:sp>
        <p:nvSpPr>
          <p:cNvPr id="347" name="object 347"/>
          <p:cNvSpPr txBox="1"/>
          <p:nvPr/>
        </p:nvSpPr>
        <p:spPr>
          <a:xfrm>
            <a:off x="9183460" y="8598137"/>
            <a:ext cx="466090" cy="283210"/>
          </a:xfrm>
          <a:prstGeom prst="rect">
            <a:avLst/>
          </a:prstGeom>
        </p:spPr>
        <p:txBody>
          <a:bodyPr vert="horz" wrap="square" lIns="0" tIns="11430" rIns="0" bIns="0" rtlCol="0">
            <a:spAutoFit/>
          </a:bodyPr>
          <a:lstStyle/>
          <a:p>
            <a:pPr marL="38100">
              <a:spcBef>
                <a:spcPts val="90"/>
              </a:spcBef>
            </a:pPr>
            <a:r>
              <a:rPr sz="1700" b="1" dirty="0">
                <a:solidFill>
                  <a:prstClr val="black"/>
                </a:solidFill>
                <a:latin typeface="Arial"/>
                <a:cs typeface="Arial"/>
              </a:rPr>
              <a:t>ΔH</a:t>
            </a:r>
            <a:r>
              <a:rPr sz="1650" b="1" baseline="25252" dirty="0">
                <a:solidFill>
                  <a:prstClr val="black"/>
                </a:solidFill>
                <a:latin typeface="Arial"/>
                <a:cs typeface="Arial"/>
              </a:rPr>
              <a:t>0</a:t>
            </a:r>
            <a:endParaRPr sz="1650" baseline="25252">
              <a:solidFill>
                <a:prstClr val="black"/>
              </a:solidFill>
              <a:latin typeface="Arial"/>
              <a:cs typeface="Arial"/>
            </a:endParaRPr>
          </a:p>
        </p:txBody>
      </p:sp>
      <p:sp>
        <p:nvSpPr>
          <p:cNvPr id="348" name="object 348"/>
          <p:cNvSpPr txBox="1"/>
          <p:nvPr/>
        </p:nvSpPr>
        <p:spPr>
          <a:xfrm>
            <a:off x="9189903" y="9161356"/>
            <a:ext cx="454025" cy="283210"/>
          </a:xfrm>
          <a:prstGeom prst="rect">
            <a:avLst/>
          </a:prstGeom>
        </p:spPr>
        <p:txBody>
          <a:bodyPr vert="horz" wrap="square" lIns="0" tIns="11430" rIns="0" bIns="0" rtlCol="0">
            <a:spAutoFit/>
          </a:bodyPr>
          <a:lstStyle/>
          <a:p>
            <a:pPr marL="38100">
              <a:spcBef>
                <a:spcPts val="90"/>
              </a:spcBef>
            </a:pPr>
            <a:r>
              <a:rPr sz="1700" b="1" spc="-5" dirty="0">
                <a:solidFill>
                  <a:prstClr val="black"/>
                </a:solidFill>
                <a:latin typeface="Arial"/>
                <a:cs typeface="Arial"/>
              </a:rPr>
              <a:t>ΔS</a:t>
            </a:r>
            <a:r>
              <a:rPr sz="1650" b="1" spc="-7" baseline="25252" dirty="0">
                <a:solidFill>
                  <a:prstClr val="black"/>
                </a:solidFill>
                <a:latin typeface="Arial"/>
                <a:cs typeface="Arial"/>
              </a:rPr>
              <a:t>0</a:t>
            </a:r>
            <a:endParaRPr sz="1650" baseline="25252">
              <a:solidFill>
                <a:prstClr val="black"/>
              </a:solidFill>
              <a:latin typeface="Arial"/>
              <a:cs typeface="Arial"/>
            </a:endParaRPr>
          </a:p>
        </p:txBody>
      </p:sp>
      <p:sp>
        <p:nvSpPr>
          <p:cNvPr id="349" name="object 349"/>
          <p:cNvSpPr txBox="1"/>
          <p:nvPr/>
        </p:nvSpPr>
        <p:spPr>
          <a:xfrm>
            <a:off x="9138830" y="9777247"/>
            <a:ext cx="171450" cy="311785"/>
          </a:xfrm>
          <a:prstGeom prst="rect">
            <a:avLst/>
          </a:prstGeom>
        </p:spPr>
        <p:txBody>
          <a:bodyPr vert="horz" wrap="square" lIns="0" tIns="15875" rIns="0" bIns="0" rtlCol="0">
            <a:spAutoFit/>
          </a:bodyPr>
          <a:lstStyle/>
          <a:p>
            <a:pPr marL="12700">
              <a:spcBef>
                <a:spcPts val="125"/>
              </a:spcBef>
            </a:pPr>
            <a:r>
              <a:rPr sz="1850" b="1" spc="15" dirty="0">
                <a:solidFill>
                  <a:prstClr val="black"/>
                </a:solidFill>
                <a:latin typeface="Arial"/>
                <a:cs typeface="Arial"/>
              </a:rPr>
              <a:t>q</a:t>
            </a:r>
            <a:endParaRPr sz="1850">
              <a:solidFill>
                <a:prstClr val="black"/>
              </a:solidFill>
              <a:latin typeface="Arial"/>
              <a:cs typeface="Arial"/>
            </a:endParaRPr>
          </a:p>
        </p:txBody>
      </p:sp>
      <p:sp>
        <p:nvSpPr>
          <p:cNvPr id="350" name="object 350"/>
          <p:cNvSpPr txBox="1"/>
          <p:nvPr/>
        </p:nvSpPr>
        <p:spPr>
          <a:xfrm>
            <a:off x="9284138" y="9915396"/>
            <a:ext cx="342900" cy="205184"/>
          </a:xfrm>
          <a:prstGeom prst="rect">
            <a:avLst/>
          </a:prstGeom>
        </p:spPr>
        <p:txBody>
          <a:bodyPr vert="horz" wrap="square" lIns="0" tIns="12700" rIns="0" bIns="0" rtlCol="0">
            <a:spAutoFit/>
          </a:bodyPr>
          <a:lstStyle/>
          <a:p>
            <a:pPr marL="12700">
              <a:spcBef>
                <a:spcPts val="100"/>
              </a:spcBef>
            </a:pPr>
            <a:r>
              <a:rPr sz="1250" b="1" spc="-5" dirty="0">
                <a:solidFill>
                  <a:prstClr val="black"/>
                </a:solidFill>
                <a:latin typeface="Arial"/>
                <a:cs typeface="Arial"/>
              </a:rPr>
              <a:t>max</a:t>
            </a:r>
            <a:endParaRPr sz="1250">
              <a:solidFill>
                <a:prstClr val="black"/>
              </a:solidFill>
              <a:latin typeface="Arial"/>
              <a:cs typeface="Arial"/>
            </a:endParaRPr>
          </a:p>
        </p:txBody>
      </p:sp>
      <p:sp>
        <p:nvSpPr>
          <p:cNvPr id="351" name="object 351"/>
          <p:cNvSpPr txBox="1"/>
          <p:nvPr/>
        </p:nvSpPr>
        <p:spPr>
          <a:xfrm>
            <a:off x="9094452" y="10450677"/>
            <a:ext cx="287655" cy="283845"/>
          </a:xfrm>
          <a:prstGeom prst="rect">
            <a:avLst/>
          </a:prstGeom>
        </p:spPr>
        <p:txBody>
          <a:bodyPr vert="horz" wrap="square" lIns="0" tIns="11430" rIns="0" bIns="0" rtlCol="0">
            <a:spAutoFit/>
          </a:bodyPr>
          <a:lstStyle/>
          <a:p>
            <a:pPr marL="12700">
              <a:spcBef>
                <a:spcPts val="90"/>
              </a:spcBef>
            </a:pPr>
            <a:r>
              <a:rPr sz="1700" b="1" spc="-10" dirty="0">
                <a:solidFill>
                  <a:prstClr val="black"/>
                </a:solidFill>
                <a:latin typeface="Arial"/>
                <a:cs typeface="Arial"/>
              </a:rPr>
              <a:t>qd</a:t>
            </a:r>
            <a:endParaRPr sz="1700">
              <a:solidFill>
                <a:prstClr val="black"/>
              </a:solidFill>
              <a:latin typeface="Arial"/>
              <a:cs typeface="Arial"/>
            </a:endParaRPr>
          </a:p>
        </p:txBody>
      </p:sp>
      <p:sp>
        <p:nvSpPr>
          <p:cNvPr id="352" name="object 352"/>
          <p:cNvSpPr txBox="1"/>
          <p:nvPr/>
        </p:nvSpPr>
        <p:spPr>
          <a:xfrm>
            <a:off x="9356436" y="10575226"/>
            <a:ext cx="328295" cy="185307"/>
          </a:xfrm>
          <a:prstGeom prst="rect">
            <a:avLst/>
          </a:prstGeom>
        </p:spPr>
        <p:txBody>
          <a:bodyPr vert="horz" wrap="square" lIns="0" tIns="15875" rIns="0" bIns="0" rtlCol="0">
            <a:spAutoFit/>
          </a:bodyPr>
          <a:lstStyle/>
          <a:p>
            <a:pPr marL="12700">
              <a:spcBef>
                <a:spcPts val="125"/>
              </a:spcBef>
            </a:pPr>
            <a:r>
              <a:rPr sz="1100" b="1" spc="10" dirty="0">
                <a:solidFill>
                  <a:prstClr val="black"/>
                </a:solidFill>
                <a:latin typeface="Arial"/>
                <a:cs typeface="Arial"/>
              </a:rPr>
              <a:t>total</a:t>
            </a:r>
            <a:endParaRPr sz="1100">
              <a:solidFill>
                <a:prstClr val="black"/>
              </a:solidFill>
              <a:latin typeface="Arial"/>
              <a:cs typeface="Arial"/>
            </a:endParaRPr>
          </a:p>
        </p:txBody>
      </p:sp>
      <p:sp>
        <p:nvSpPr>
          <p:cNvPr id="353" name="object 353"/>
          <p:cNvSpPr/>
          <p:nvPr/>
        </p:nvSpPr>
        <p:spPr>
          <a:xfrm>
            <a:off x="425450" y="11919230"/>
            <a:ext cx="14220190" cy="17145"/>
          </a:xfrm>
          <a:custGeom>
            <a:avLst/>
            <a:gdLst/>
            <a:ahLst/>
            <a:cxnLst/>
            <a:rect l="l" t="t" r="r" b="b"/>
            <a:pathLst>
              <a:path w="14220190" h="17145">
                <a:moveTo>
                  <a:pt x="0" y="0"/>
                </a:moveTo>
                <a:lnTo>
                  <a:pt x="14220182" y="17096"/>
                </a:lnTo>
              </a:path>
            </a:pathLst>
          </a:custGeom>
          <a:ln w="13421">
            <a:solidFill>
              <a:srgbClr val="B3C9C5"/>
            </a:solidFill>
          </a:ln>
        </p:spPr>
        <p:txBody>
          <a:bodyPr wrap="square" lIns="0" tIns="0" rIns="0" bIns="0" rtlCol="0"/>
          <a:lstStyle/>
          <a:p>
            <a:endParaRPr>
              <a:solidFill>
                <a:prstClr val="black"/>
              </a:solidFill>
              <a:latin typeface="Calibri"/>
            </a:endParaRPr>
          </a:p>
        </p:txBody>
      </p:sp>
      <p:sp>
        <p:nvSpPr>
          <p:cNvPr id="354" name="object 354"/>
          <p:cNvSpPr/>
          <p:nvPr/>
        </p:nvSpPr>
        <p:spPr>
          <a:xfrm>
            <a:off x="630887" y="12115717"/>
            <a:ext cx="1549717" cy="279163"/>
          </a:xfrm>
          <a:prstGeom prst="rect">
            <a:avLst/>
          </a:prstGeom>
          <a:blipFill>
            <a:blip r:embed="rId15" cstate="print"/>
            <a:stretch>
              <a:fillRect/>
            </a:stretch>
          </a:blipFill>
        </p:spPr>
        <p:txBody>
          <a:bodyPr wrap="square" lIns="0" tIns="0" rIns="0" bIns="0" rtlCol="0"/>
          <a:lstStyle/>
          <a:p>
            <a:endParaRPr>
              <a:solidFill>
                <a:prstClr val="black"/>
              </a:solidFill>
              <a:latin typeface="Calibri"/>
            </a:endParaRPr>
          </a:p>
        </p:txBody>
      </p:sp>
      <p:grpSp>
        <p:nvGrpSpPr>
          <p:cNvPr id="355" name="object 355"/>
          <p:cNvGrpSpPr/>
          <p:nvPr/>
        </p:nvGrpSpPr>
        <p:grpSpPr>
          <a:xfrm>
            <a:off x="2841292" y="6185987"/>
            <a:ext cx="3444875" cy="3252470"/>
            <a:chOff x="2415841" y="6185987"/>
            <a:chExt cx="3444875" cy="3252470"/>
          </a:xfrm>
        </p:grpSpPr>
        <p:sp>
          <p:nvSpPr>
            <p:cNvPr id="356" name="object 356"/>
            <p:cNvSpPr/>
            <p:nvPr/>
          </p:nvSpPr>
          <p:spPr>
            <a:xfrm>
              <a:off x="4150953" y="6185987"/>
              <a:ext cx="1330960" cy="1835785"/>
            </a:xfrm>
            <a:custGeom>
              <a:avLst/>
              <a:gdLst/>
              <a:ahLst/>
              <a:cxnLst/>
              <a:rect l="l" t="t" r="r" b="b"/>
              <a:pathLst>
                <a:path w="1330960" h="1835784">
                  <a:moveTo>
                    <a:pt x="90012" y="1241802"/>
                  </a:moveTo>
                  <a:lnTo>
                    <a:pt x="0" y="1835264"/>
                  </a:lnTo>
                  <a:lnTo>
                    <a:pt x="528741" y="1551209"/>
                  </a:lnTo>
                  <a:lnTo>
                    <a:pt x="486196" y="1521204"/>
                  </a:lnTo>
                  <a:lnTo>
                    <a:pt x="330940" y="1521204"/>
                  </a:lnTo>
                  <a:lnTo>
                    <a:pt x="184677" y="1418069"/>
                  </a:lnTo>
                  <a:lnTo>
                    <a:pt x="236250" y="1344934"/>
                  </a:lnTo>
                  <a:lnTo>
                    <a:pt x="90012" y="1241802"/>
                  </a:lnTo>
                  <a:close/>
                </a:path>
                <a:path w="1330960" h="1835784">
                  <a:moveTo>
                    <a:pt x="236250" y="1344934"/>
                  </a:moveTo>
                  <a:lnTo>
                    <a:pt x="184677" y="1418069"/>
                  </a:lnTo>
                  <a:lnTo>
                    <a:pt x="330940" y="1521204"/>
                  </a:lnTo>
                  <a:lnTo>
                    <a:pt x="382503" y="1448076"/>
                  </a:lnTo>
                  <a:lnTo>
                    <a:pt x="236250" y="1344934"/>
                  </a:lnTo>
                  <a:close/>
                </a:path>
                <a:path w="1330960" h="1835784">
                  <a:moveTo>
                    <a:pt x="382503" y="1448076"/>
                  </a:moveTo>
                  <a:lnTo>
                    <a:pt x="330940" y="1521204"/>
                  </a:lnTo>
                  <a:lnTo>
                    <a:pt x="486196" y="1521204"/>
                  </a:lnTo>
                  <a:lnTo>
                    <a:pt x="382503" y="1448076"/>
                  </a:lnTo>
                  <a:close/>
                </a:path>
                <a:path w="1330960" h="1835784">
                  <a:moveTo>
                    <a:pt x="1184657" y="0"/>
                  </a:moveTo>
                  <a:lnTo>
                    <a:pt x="236250" y="1344934"/>
                  </a:lnTo>
                  <a:lnTo>
                    <a:pt x="382503" y="1448076"/>
                  </a:lnTo>
                  <a:lnTo>
                    <a:pt x="1330860" y="103075"/>
                  </a:lnTo>
                  <a:lnTo>
                    <a:pt x="1184657" y="0"/>
                  </a:lnTo>
                  <a:close/>
                </a:path>
              </a:pathLst>
            </a:custGeom>
            <a:solidFill>
              <a:srgbClr val="8000FF"/>
            </a:solidFill>
          </p:spPr>
          <p:txBody>
            <a:bodyPr wrap="square" lIns="0" tIns="0" rIns="0" bIns="0" rtlCol="0"/>
            <a:lstStyle/>
            <a:p>
              <a:endParaRPr>
                <a:solidFill>
                  <a:prstClr val="black"/>
                </a:solidFill>
                <a:latin typeface="Calibri"/>
              </a:endParaRPr>
            </a:p>
          </p:txBody>
        </p:sp>
        <p:sp>
          <p:nvSpPr>
            <p:cNvPr id="357" name="object 357"/>
            <p:cNvSpPr/>
            <p:nvPr/>
          </p:nvSpPr>
          <p:spPr>
            <a:xfrm>
              <a:off x="2415841" y="7753600"/>
              <a:ext cx="1018590" cy="561906"/>
            </a:xfrm>
            <a:prstGeom prst="rect">
              <a:avLst/>
            </a:prstGeom>
            <a:blipFill>
              <a:blip r:embed="rId16" cstate="print"/>
              <a:stretch>
                <a:fillRect/>
              </a:stretch>
            </a:blipFill>
          </p:spPr>
          <p:txBody>
            <a:bodyPr wrap="square" lIns="0" tIns="0" rIns="0" bIns="0" rtlCol="0"/>
            <a:lstStyle/>
            <a:p>
              <a:endParaRPr>
                <a:solidFill>
                  <a:prstClr val="black"/>
                </a:solidFill>
                <a:latin typeface="Calibri"/>
              </a:endParaRPr>
            </a:p>
          </p:txBody>
        </p:sp>
        <p:sp>
          <p:nvSpPr>
            <p:cNvPr id="358" name="object 358"/>
            <p:cNvSpPr/>
            <p:nvPr/>
          </p:nvSpPr>
          <p:spPr>
            <a:xfrm>
              <a:off x="3594056" y="8933246"/>
              <a:ext cx="917662" cy="504642"/>
            </a:xfrm>
            <a:prstGeom prst="rect">
              <a:avLst/>
            </a:prstGeom>
            <a:blipFill>
              <a:blip r:embed="rId17" cstate="print"/>
              <a:stretch>
                <a:fillRect/>
              </a:stretch>
            </a:blipFill>
          </p:spPr>
          <p:txBody>
            <a:bodyPr wrap="square" lIns="0" tIns="0" rIns="0" bIns="0" rtlCol="0"/>
            <a:lstStyle/>
            <a:p>
              <a:endParaRPr>
                <a:solidFill>
                  <a:prstClr val="black"/>
                </a:solidFill>
                <a:latin typeface="Calibri"/>
              </a:endParaRPr>
            </a:p>
          </p:txBody>
        </p:sp>
        <p:sp>
          <p:nvSpPr>
            <p:cNvPr id="359" name="object 359"/>
            <p:cNvSpPr/>
            <p:nvPr/>
          </p:nvSpPr>
          <p:spPr>
            <a:xfrm>
              <a:off x="5243271" y="7007015"/>
              <a:ext cx="617023" cy="444514"/>
            </a:xfrm>
            <a:prstGeom prst="rect">
              <a:avLst/>
            </a:prstGeom>
            <a:blipFill>
              <a:blip r:embed="rId18" cstate="print"/>
              <a:stretch>
                <a:fillRect/>
              </a:stretch>
            </a:blipFill>
          </p:spPr>
          <p:txBody>
            <a:bodyPr wrap="square" lIns="0" tIns="0" rIns="0" bIns="0" rtlCol="0"/>
            <a:lstStyle/>
            <a:p>
              <a:endParaRPr>
                <a:solidFill>
                  <a:prstClr val="black"/>
                </a:solidFill>
                <a:latin typeface="Calibri"/>
              </a:endParaRPr>
            </a:p>
          </p:txBody>
        </p:sp>
      </p:grpSp>
      <p:sp>
        <p:nvSpPr>
          <p:cNvPr id="360" name="object 360"/>
          <p:cNvSpPr txBox="1"/>
          <p:nvPr/>
        </p:nvSpPr>
        <p:spPr>
          <a:xfrm>
            <a:off x="2037216" y="13065751"/>
            <a:ext cx="643890" cy="189796"/>
          </a:xfrm>
          <a:prstGeom prst="rect">
            <a:avLst/>
          </a:prstGeom>
        </p:spPr>
        <p:txBody>
          <a:bodyPr vert="horz" wrap="square" lIns="0" tIns="12700" rIns="0" bIns="0" rtlCol="0">
            <a:spAutoFit/>
          </a:bodyPr>
          <a:lstStyle/>
          <a:p>
            <a:pPr marL="12700">
              <a:spcBef>
                <a:spcPts val="100"/>
              </a:spcBef>
            </a:pPr>
            <a:r>
              <a:rPr sz="1150" b="1" dirty="0">
                <a:solidFill>
                  <a:prstClr val="black"/>
                </a:solidFill>
                <a:latin typeface="Arial"/>
                <a:cs typeface="Arial"/>
              </a:rPr>
              <a:t>Prin</a:t>
            </a:r>
            <a:r>
              <a:rPr sz="1150" b="1" spc="5" dirty="0">
                <a:solidFill>
                  <a:prstClr val="black"/>
                </a:solidFill>
                <a:latin typeface="Arial"/>
                <a:cs typeface="Arial"/>
              </a:rPr>
              <a:t>c</a:t>
            </a:r>
            <a:r>
              <a:rPr sz="1150" b="1" dirty="0">
                <a:solidFill>
                  <a:prstClr val="black"/>
                </a:solidFill>
                <a:latin typeface="Arial"/>
                <a:cs typeface="Arial"/>
              </a:rPr>
              <a:t>ip</a:t>
            </a:r>
            <a:r>
              <a:rPr sz="1150" b="1" spc="-10" dirty="0">
                <a:solidFill>
                  <a:prstClr val="black"/>
                </a:solidFill>
                <a:latin typeface="Arial"/>
                <a:cs typeface="Arial"/>
              </a:rPr>
              <a:t>a</a:t>
            </a:r>
            <a:r>
              <a:rPr sz="1150" b="1" dirty="0">
                <a:solidFill>
                  <a:prstClr val="black"/>
                </a:solidFill>
                <a:latin typeface="Arial"/>
                <a:cs typeface="Arial"/>
              </a:rPr>
              <a:t>l</a:t>
            </a:r>
            <a:endParaRPr sz="1150">
              <a:solidFill>
                <a:prstClr val="black"/>
              </a:solidFill>
              <a:latin typeface="Arial"/>
              <a:cs typeface="Arial"/>
            </a:endParaRPr>
          </a:p>
        </p:txBody>
      </p:sp>
      <p:sp>
        <p:nvSpPr>
          <p:cNvPr id="361" name="object 361"/>
          <p:cNvSpPr txBox="1"/>
          <p:nvPr/>
        </p:nvSpPr>
        <p:spPr>
          <a:xfrm>
            <a:off x="1911427" y="13233942"/>
            <a:ext cx="895985" cy="189796"/>
          </a:xfrm>
          <a:prstGeom prst="rect">
            <a:avLst/>
          </a:prstGeom>
        </p:spPr>
        <p:txBody>
          <a:bodyPr vert="horz" wrap="square" lIns="0" tIns="12700" rIns="0" bIns="0" rtlCol="0">
            <a:spAutoFit/>
          </a:bodyPr>
          <a:lstStyle/>
          <a:p>
            <a:pPr marL="12700">
              <a:spcBef>
                <a:spcPts val="100"/>
              </a:spcBef>
            </a:pPr>
            <a:r>
              <a:rPr sz="1150" b="1" dirty="0">
                <a:solidFill>
                  <a:prstClr val="black"/>
                </a:solidFill>
                <a:latin typeface="Arial"/>
                <a:cs typeface="Arial"/>
              </a:rPr>
              <a:t>components</a:t>
            </a:r>
            <a:endParaRPr sz="1150">
              <a:solidFill>
                <a:prstClr val="black"/>
              </a:solidFill>
              <a:latin typeface="Arial"/>
              <a:cs typeface="Arial"/>
            </a:endParaRPr>
          </a:p>
        </p:txBody>
      </p:sp>
      <p:sp>
        <p:nvSpPr>
          <p:cNvPr id="362" name="object 362"/>
          <p:cNvSpPr/>
          <p:nvPr/>
        </p:nvSpPr>
        <p:spPr>
          <a:xfrm>
            <a:off x="872210" y="13081381"/>
            <a:ext cx="2382520" cy="6350"/>
          </a:xfrm>
          <a:custGeom>
            <a:avLst/>
            <a:gdLst/>
            <a:ahLst/>
            <a:cxnLst/>
            <a:rect l="l" t="t" r="r" b="b"/>
            <a:pathLst>
              <a:path w="2382520" h="6350">
                <a:moveTo>
                  <a:pt x="2382088" y="0"/>
                </a:moveTo>
                <a:lnTo>
                  <a:pt x="601408" y="0"/>
                </a:lnTo>
                <a:lnTo>
                  <a:pt x="595604" y="0"/>
                </a:lnTo>
                <a:lnTo>
                  <a:pt x="0" y="0"/>
                </a:lnTo>
                <a:lnTo>
                  <a:pt x="0" y="5854"/>
                </a:lnTo>
                <a:lnTo>
                  <a:pt x="595553" y="5854"/>
                </a:lnTo>
                <a:lnTo>
                  <a:pt x="601408" y="5854"/>
                </a:lnTo>
                <a:lnTo>
                  <a:pt x="2382088" y="5854"/>
                </a:lnTo>
                <a:lnTo>
                  <a:pt x="2382088" y="0"/>
                </a:lnTo>
                <a:close/>
              </a:path>
            </a:pathLst>
          </a:custGeom>
          <a:solidFill>
            <a:srgbClr val="000000"/>
          </a:solidFill>
        </p:spPr>
        <p:txBody>
          <a:bodyPr wrap="square" lIns="0" tIns="0" rIns="0" bIns="0" rtlCol="0"/>
          <a:lstStyle/>
          <a:p>
            <a:endParaRPr>
              <a:solidFill>
                <a:prstClr val="black"/>
              </a:solidFill>
              <a:latin typeface="Calibri"/>
            </a:endParaRPr>
          </a:p>
        </p:txBody>
      </p:sp>
      <p:graphicFrame>
        <p:nvGraphicFramePr>
          <p:cNvPr id="363" name="object 363"/>
          <p:cNvGraphicFramePr>
            <a:graphicFrameLocks noGrp="1"/>
          </p:cNvGraphicFramePr>
          <p:nvPr/>
        </p:nvGraphicFramePr>
        <p:xfrm>
          <a:off x="868930" y="13594971"/>
          <a:ext cx="2386330" cy="3214337"/>
        </p:xfrm>
        <a:graphic>
          <a:graphicData uri="http://schemas.openxmlformats.org/drawingml/2006/table">
            <a:tbl>
              <a:tblPr firstRow="1" bandRow="1">
                <a:tableStyleId>{2D5ABB26-0587-4C30-8999-92F81FD0307C}</a:tableStyleId>
              </a:tblPr>
              <a:tblGrid>
                <a:gridCol w="658495">
                  <a:extLst>
                    <a:ext uri="{9D8B030D-6E8A-4147-A177-3AD203B41FA5}">
                      <a16:colId xmlns:a16="http://schemas.microsoft.com/office/drawing/2014/main" val="20000"/>
                    </a:ext>
                  </a:extLst>
                </a:gridCol>
                <a:gridCol w="821055">
                  <a:extLst>
                    <a:ext uri="{9D8B030D-6E8A-4147-A177-3AD203B41FA5}">
                      <a16:colId xmlns:a16="http://schemas.microsoft.com/office/drawing/2014/main" val="20001"/>
                    </a:ext>
                  </a:extLst>
                </a:gridCol>
                <a:gridCol w="906780">
                  <a:extLst>
                    <a:ext uri="{9D8B030D-6E8A-4147-A177-3AD203B41FA5}">
                      <a16:colId xmlns:a16="http://schemas.microsoft.com/office/drawing/2014/main" val="20002"/>
                    </a:ext>
                  </a:extLst>
                </a:gridCol>
              </a:tblGrid>
              <a:tr h="210267">
                <a:tc>
                  <a:txBody>
                    <a:bodyPr/>
                    <a:lstStyle/>
                    <a:p>
                      <a:pPr>
                        <a:lnSpc>
                          <a:spcPct val="100000"/>
                        </a:lnSpc>
                      </a:pPr>
                      <a:endParaRPr sz="1200">
                        <a:latin typeface="Times New Roman"/>
                        <a:cs typeface="Times New Roman"/>
                      </a:endParaRPr>
                    </a:p>
                  </a:txBody>
                  <a:tcPr marL="0" marR="0" marT="0" marB="0">
                    <a:lnT w="6350">
                      <a:solidFill>
                        <a:srgbClr val="000000"/>
                      </a:solidFill>
                      <a:prstDash val="solid"/>
                    </a:lnT>
                    <a:solidFill>
                      <a:srgbClr val="FFFFFF"/>
                    </a:solidFill>
                  </a:tcPr>
                </a:tc>
                <a:tc>
                  <a:txBody>
                    <a:bodyPr/>
                    <a:lstStyle/>
                    <a:p>
                      <a:pPr marR="65405" algn="ctr">
                        <a:lnSpc>
                          <a:spcPct val="100000"/>
                        </a:lnSpc>
                      </a:pPr>
                      <a:r>
                        <a:rPr sz="1725" b="1" baseline="2415" dirty="0">
                          <a:latin typeface="Arial"/>
                          <a:cs typeface="Arial"/>
                        </a:rPr>
                        <a:t>PC</a:t>
                      </a:r>
                      <a:r>
                        <a:rPr sz="750" b="1" dirty="0">
                          <a:latin typeface="Arial"/>
                          <a:cs typeface="Arial"/>
                        </a:rPr>
                        <a:t>1</a:t>
                      </a:r>
                      <a:endParaRPr sz="750">
                        <a:latin typeface="Arial"/>
                        <a:cs typeface="Arial"/>
                      </a:endParaRPr>
                    </a:p>
                  </a:txBody>
                  <a:tcPr marL="0" marR="0" marT="0" marB="0">
                    <a:lnT w="6350">
                      <a:solidFill>
                        <a:srgbClr val="000000"/>
                      </a:solidFill>
                      <a:prstDash val="solid"/>
                    </a:lnT>
                    <a:solidFill>
                      <a:srgbClr val="FFFFFF"/>
                    </a:solidFill>
                  </a:tcPr>
                </a:tc>
                <a:tc>
                  <a:txBody>
                    <a:bodyPr/>
                    <a:lstStyle/>
                    <a:p>
                      <a:pPr marR="4445" algn="ctr">
                        <a:lnSpc>
                          <a:spcPct val="100000"/>
                        </a:lnSpc>
                      </a:pPr>
                      <a:r>
                        <a:rPr sz="1725" b="1" baseline="2415" dirty="0">
                          <a:latin typeface="Arial"/>
                          <a:cs typeface="Arial"/>
                        </a:rPr>
                        <a:t>PC</a:t>
                      </a:r>
                      <a:r>
                        <a:rPr sz="750" b="1" dirty="0">
                          <a:latin typeface="Arial"/>
                          <a:cs typeface="Arial"/>
                        </a:rPr>
                        <a:t>2</a:t>
                      </a:r>
                      <a:endParaRPr sz="750">
                        <a:latin typeface="Arial"/>
                        <a:cs typeface="Arial"/>
                      </a:endParaRPr>
                    </a:p>
                  </a:txBody>
                  <a:tcPr marL="0" marR="0" marT="0" marB="0">
                    <a:lnT w="6350">
                      <a:solidFill>
                        <a:srgbClr val="000000"/>
                      </a:solidFill>
                      <a:prstDash val="solid"/>
                    </a:lnT>
                    <a:solidFill>
                      <a:srgbClr val="FFFFFF"/>
                    </a:solidFill>
                  </a:tcPr>
                </a:tc>
                <a:extLst>
                  <a:ext uri="{0D108BD9-81ED-4DB2-BD59-A6C34878D82A}">
                    <a16:rowId xmlns:a16="http://schemas.microsoft.com/office/drawing/2014/main" val="10000"/>
                  </a:ext>
                </a:extLst>
              </a:tr>
              <a:tr h="245827">
                <a:tc>
                  <a:txBody>
                    <a:bodyPr/>
                    <a:lstStyle/>
                    <a:p>
                      <a:pPr marR="48260" algn="ctr">
                        <a:lnSpc>
                          <a:spcPct val="100000"/>
                        </a:lnSpc>
                        <a:spcBef>
                          <a:spcPts val="234"/>
                        </a:spcBef>
                      </a:pPr>
                      <a:r>
                        <a:rPr sz="1150" b="1" dirty="0">
                          <a:latin typeface="Arial"/>
                          <a:cs typeface="Arial"/>
                        </a:rPr>
                        <a:t>ΔG</a:t>
                      </a:r>
                      <a:r>
                        <a:rPr sz="1125" b="1" baseline="29629" dirty="0">
                          <a:latin typeface="Arial"/>
                          <a:cs typeface="Arial"/>
                        </a:rPr>
                        <a:t>0</a:t>
                      </a:r>
                      <a:endParaRPr sz="1125" baseline="29629">
                        <a:latin typeface="Arial"/>
                        <a:cs typeface="Arial"/>
                      </a:endParaRPr>
                    </a:p>
                  </a:txBody>
                  <a:tcPr marL="0" marR="0" marT="29844" marB="0">
                    <a:solidFill>
                      <a:srgbClr val="FFFFFF"/>
                    </a:solidFill>
                  </a:tcPr>
                </a:tc>
                <a:tc>
                  <a:txBody>
                    <a:bodyPr/>
                    <a:lstStyle/>
                    <a:p>
                      <a:pPr marR="65405" algn="ctr">
                        <a:lnSpc>
                          <a:spcPct val="100000"/>
                        </a:lnSpc>
                        <a:spcBef>
                          <a:spcPts val="234"/>
                        </a:spcBef>
                      </a:pPr>
                      <a:r>
                        <a:rPr sz="1150" b="1" dirty="0">
                          <a:latin typeface="Arial"/>
                          <a:cs typeface="Arial"/>
                        </a:rPr>
                        <a:t>-0,919</a:t>
                      </a:r>
                      <a:endParaRPr sz="1150">
                        <a:latin typeface="Arial"/>
                        <a:cs typeface="Arial"/>
                      </a:endParaRPr>
                    </a:p>
                  </a:txBody>
                  <a:tcPr marL="0" marR="0" marT="29844" marB="0">
                    <a:solidFill>
                      <a:srgbClr val="FFFFFF"/>
                    </a:solidFill>
                  </a:tcPr>
                </a:tc>
                <a:tc>
                  <a:txBody>
                    <a:bodyPr/>
                    <a:lstStyle/>
                    <a:p>
                      <a:pPr marR="4445" algn="ctr">
                        <a:lnSpc>
                          <a:spcPct val="100000"/>
                        </a:lnSpc>
                        <a:spcBef>
                          <a:spcPts val="234"/>
                        </a:spcBef>
                      </a:pPr>
                      <a:r>
                        <a:rPr sz="1150" dirty="0">
                          <a:latin typeface="Arial"/>
                          <a:cs typeface="Arial"/>
                        </a:rPr>
                        <a:t>-0,137</a:t>
                      </a:r>
                      <a:endParaRPr sz="1150">
                        <a:latin typeface="Arial"/>
                        <a:cs typeface="Arial"/>
                      </a:endParaRPr>
                    </a:p>
                  </a:txBody>
                  <a:tcPr marL="0" marR="0" marT="29844" marB="0">
                    <a:solidFill>
                      <a:srgbClr val="FFFFFF"/>
                    </a:solidFill>
                  </a:tcPr>
                </a:tc>
                <a:extLst>
                  <a:ext uri="{0D108BD9-81ED-4DB2-BD59-A6C34878D82A}">
                    <a16:rowId xmlns:a16="http://schemas.microsoft.com/office/drawing/2014/main" val="10001"/>
                  </a:ext>
                </a:extLst>
              </a:tr>
              <a:tr h="245827">
                <a:tc>
                  <a:txBody>
                    <a:bodyPr/>
                    <a:lstStyle/>
                    <a:p>
                      <a:pPr marR="48260" algn="ctr">
                        <a:lnSpc>
                          <a:spcPct val="100000"/>
                        </a:lnSpc>
                        <a:spcBef>
                          <a:spcPts val="235"/>
                        </a:spcBef>
                      </a:pPr>
                      <a:r>
                        <a:rPr sz="1150" b="1" dirty="0">
                          <a:latin typeface="Arial"/>
                          <a:cs typeface="Arial"/>
                        </a:rPr>
                        <a:t>ΔH</a:t>
                      </a:r>
                      <a:r>
                        <a:rPr sz="1125" b="1" baseline="29629" dirty="0">
                          <a:latin typeface="Arial"/>
                          <a:cs typeface="Arial"/>
                        </a:rPr>
                        <a:t>0</a:t>
                      </a:r>
                      <a:endParaRPr sz="1125" baseline="29629">
                        <a:latin typeface="Arial"/>
                        <a:cs typeface="Arial"/>
                      </a:endParaRPr>
                    </a:p>
                  </a:txBody>
                  <a:tcPr marL="0" marR="0" marT="29845" marB="0">
                    <a:solidFill>
                      <a:srgbClr val="FFFFFF"/>
                    </a:solidFill>
                  </a:tcPr>
                </a:tc>
                <a:tc>
                  <a:txBody>
                    <a:bodyPr/>
                    <a:lstStyle/>
                    <a:p>
                      <a:pPr marR="65405" algn="ctr">
                        <a:lnSpc>
                          <a:spcPct val="100000"/>
                        </a:lnSpc>
                        <a:spcBef>
                          <a:spcPts val="235"/>
                        </a:spcBef>
                      </a:pPr>
                      <a:r>
                        <a:rPr sz="1150" dirty="0">
                          <a:latin typeface="Arial"/>
                          <a:cs typeface="Arial"/>
                        </a:rPr>
                        <a:t>-0,051</a:t>
                      </a:r>
                      <a:endParaRPr sz="1150">
                        <a:latin typeface="Arial"/>
                        <a:cs typeface="Arial"/>
                      </a:endParaRPr>
                    </a:p>
                  </a:txBody>
                  <a:tcPr marL="0" marR="0" marT="29845" marB="0">
                    <a:solidFill>
                      <a:srgbClr val="FFFFFF"/>
                    </a:solidFill>
                  </a:tcPr>
                </a:tc>
                <a:tc>
                  <a:txBody>
                    <a:bodyPr/>
                    <a:lstStyle/>
                    <a:p>
                      <a:pPr marR="4445" algn="ctr">
                        <a:lnSpc>
                          <a:spcPct val="100000"/>
                        </a:lnSpc>
                        <a:spcBef>
                          <a:spcPts val="235"/>
                        </a:spcBef>
                      </a:pPr>
                      <a:r>
                        <a:rPr sz="1150" b="1" spc="-5" dirty="0">
                          <a:latin typeface="Arial"/>
                          <a:cs typeface="Arial"/>
                        </a:rPr>
                        <a:t>0,835</a:t>
                      </a:r>
                      <a:endParaRPr sz="1150">
                        <a:latin typeface="Arial"/>
                        <a:cs typeface="Arial"/>
                      </a:endParaRPr>
                    </a:p>
                  </a:txBody>
                  <a:tcPr marL="0" marR="0" marT="29845" marB="0">
                    <a:solidFill>
                      <a:srgbClr val="FFFFFF"/>
                    </a:solidFill>
                  </a:tcPr>
                </a:tc>
                <a:extLst>
                  <a:ext uri="{0D108BD9-81ED-4DB2-BD59-A6C34878D82A}">
                    <a16:rowId xmlns:a16="http://schemas.microsoft.com/office/drawing/2014/main" val="10002"/>
                  </a:ext>
                </a:extLst>
              </a:tr>
              <a:tr h="247991">
                <a:tc>
                  <a:txBody>
                    <a:bodyPr/>
                    <a:lstStyle/>
                    <a:p>
                      <a:pPr marR="49530" algn="ctr">
                        <a:lnSpc>
                          <a:spcPct val="100000"/>
                        </a:lnSpc>
                        <a:spcBef>
                          <a:spcPts val="234"/>
                        </a:spcBef>
                      </a:pPr>
                      <a:r>
                        <a:rPr sz="1150" b="1" dirty="0">
                          <a:latin typeface="Arial"/>
                          <a:cs typeface="Arial"/>
                        </a:rPr>
                        <a:t>ΔS</a:t>
                      </a:r>
                      <a:r>
                        <a:rPr sz="1125" b="1" baseline="29629" dirty="0">
                          <a:latin typeface="Arial"/>
                          <a:cs typeface="Arial"/>
                        </a:rPr>
                        <a:t>0</a:t>
                      </a:r>
                      <a:endParaRPr sz="1125" baseline="29629">
                        <a:latin typeface="Arial"/>
                        <a:cs typeface="Arial"/>
                      </a:endParaRPr>
                    </a:p>
                  </a:txBody>
                  <a:tcPr marL="0" marR="0" marT="29844" marB="0">
                    <a:solidFill>
                      <a:srgbClr val="FFFFFF"/>
                    </a:solidFill>
                  </a:tcPr>
                </a:tc>
                <a:tc>
                  <a:txBody>
                    <a:bodyPr/>
                    <a:lstStyle/>
                    <a:p>
                      <a:pPr marR="65405" algn="ctr">
                        <a:lnSpc>
                          <a:spcPct val="100000"/>
                        </a:lnSpc>
                        <a:spcBef>
                          <a:spcPts val="234"/>
                        </a:spcBef>
                      </a:pPr>
                      <a:r>
                        <a:rPr sz="1150" spc="-5" dirty="0">
                          <a:latin typeface="Arial"/>
                          <a:cs typeface="Arial"/>
                        </a:rPr>
                        <a:t>0,046</a:t>
                      </a:r>
                      <a:endParaRPr sz="1150">
                        <a:latin typeface="Arial"/>
                        <a:cs typeface="Arial"/>
                      </a:endParaRPr>
                    </a:p>
                  </a:txBody>
                  <a:tcPr marL="0" marR="0" marT="29844" marB="0">
                    <a:solidFill>
                      <a:srgbClr val="FFFFFF"/>
                    </a:solidFill>
                  </a:tcPr>
                </a:tc>
                <a:tc>
                  <a:txBody>
                    <a:bodyPr/>
                    <a:lstStyle/>
                    <a:p>
                      <a:pPr marR="4445" algn="ctr">
                        <a:lnSpc>
                          <a:spcPct val="100000"/>
                        </a:lnSpc>
                        <a:spcBef>
                          <a:spcPts val="234"/>
                        </a:spcBef>
                      </a:pPr>
                      <a:r>
                        <a:rPr sz="1150" b="1" spc="-5" dirty="0">
                          <a:latin typeface="Arial"/>
                          <a:cs typeface="Arial"/>
                        </a:rPr>
                        <a:t>0,846</a:t>
                      </a:r>
                      <a:endParaRPr sz="1150">
                        <a:latin typeface="Arial"/>
                        <a:cs typeface="Arial"/>
                      </a:endParaRPr>
                    </a:p>
                  </a:txBody>
                  <a:tcPr marL="0" marR="0" marT="29844" marB="0">
                    <a:solidFill>
                      <a:srgbClr val="FFFFFF"/>
                    </a:solidFill>
                  </a:tcPr>
                </a:tc>
                <a:extLst>
                  <a:ext uri="{0D108BD9-81ED-4DB2-BD59-A6C34878D82A}">
                    <a16:rowId xmlns:a16="http://schemas.microsoft.com/office/drawing/2014/main" val="10003"/>
                  </a:ext>
                </a:extLst>
              </a:tr>
              <a:tr h="245888">
                <a:tc>
                  <a:txBody>
                    <a:bodyPr/>
                    <a:lstStyle/>
                    <a:p>
                      <a:pPr marR="48260" algn="ctr">
                        <a:lnSpc>
                          <a:spcPct val="100000"/>
                        </a:lnSpc>
                        <a:spcBef>
                          <a:spcPts val="260"/>
                        </a:spcBef>
                      </a:pPr>
                      <a:r>
                        <a:rPr sz="1725" b="1" spc="7" baseline="2415" dirty="0">
                          <a:latin typeface="Arial"/>
                          <a:cs typeface="Arial"/>
                        </a:rPr>
                        <a:t>t</a:t>
                      </a:r>
                      <a:r>
                        <a:rPr sz="750" b="1" spc="5" dirty="0">
                          <a:latin typeface="Arial"/>
                          <a:cs typeface="Arial"/>
                        </a:rPr>
                        <a:t>break</a:t>
                      </a:r>
                      <a:endParaRPr sz="750">
                        <a:latin typeface="Arial"/>
                        <a:cs typeface="Arial"/>
                      </a:endParaRPr>
                    </a:p>
                  </a:txBody>
                  <a:tcPr marL="0" marR="0" marT="33020" marB="0">
                    <a:solidFill>
                      <a:srgbClr val="FFFFFF"/>
                    </a:solidFill>
                  </a:tcPr>
                </a:tc>
                <a:tc>
                  <a:txBody>
                    <a:bodyPr/>
                    <a:lstStyle/>
                    <a:p>
                      <a:pPr marR="65405" algn="ctr">
                        <a:lnSpc>
                          <a:spcPct val="100000"/>
                        </a:lnSpc>
                        <a:spcBef>
                          <a:spcPts val="215"/>
                        </a:spcBef>
                      </a:pPr>
                      <a:r>
                        <a:rPr sz="1150" b="1" spc="-5" dirty="0">
                          <a:latin typeface="Arial"/>
                          <a:cs typeface="Arial"/>
                        </a:rPr>
                        <a:t>0,747</a:t>
                      </a:r>
                      <a:endParaRPr sz="1150">
                        <a:latin typeface="Arial"/>
                        <a:cs typeface="Arial"/>
                      </a:endParaRPr>
                    </a:p>
                  </a:txBody>
                  <a:tcPr marL="0" marR="0" marT="27305" marB="0">
                    <a:solidFill>
                      <a:srgbClr val="FFFFFF"/>
                    </a:solidFill>
                  </a:tcPr>
                </a:tc>
                <a:tc>
                  <a:txBody>
                    <a:bodyPr/>
                    <a:lstStyle/>
                    <a:p>
                      <a:pPr marR="4445" algn="ctr">
                        <a:lnSpc>
                          <a:spcPct val="100000"/>
                        </a:lnSpc>
                        <a:spcBef>
                          <a:spcPts val="215"/>
                        </a:spcBef>
                      </a:pPr>
                      <a:r>
                        <a:rPr sz="1150" spc="-5" dirty="0">
                          <a:latin typeface="Arial"/>
                          <a:cs typeface="Arial"/>
                        </a:rPr>
                        <a:t>0,469</a:t>
                      </a:r>
                      <a:endParaRPr sz="1150">
                        <a:latin typeface="Arial"/>
                        <a:cs typeface="Arial"/>
                      </a:endParaRPr>
                    </a:p>
                  </a:txBody>
                  <a:tcPr marL="0" marR="0" marT="27305" marB="0">
                    <a:solidFill>
                      <a:srgbClr val="FFFFFF"/>
                    </a:solidFill>
                  </a:tcPr>
                </a:tc>
                <a:extLst>
                  <a:ext uri="{0D108BD9-81ED-4DB2-BD59-A6C34878D82A}">
                    <a16:rowId xmlns:a16="http://schemas.microsoft.com/office/drawing/2014/main" val="10004"/>
                  </a:ext>
                </a:extLst>
              </a:tr>
              <a:tr h="252469">
                <a:tc>
                  <a:txBody>
                    <a:bodyPr/>
                    <a:lstStyle/>
                    <a:p>
                      <a:pPr marR="51435" algn="ctr">
                        <a:lnSpc>
                          <a:spcPct val="100000"/>
                        </a:lnSpc>
                        <a:spcBef>
                          <a:spcPts val="265"/>
                        </a:spcBef>
                      </a:pPr>
                      <a:r>
                        <a:rPr sz="1725" b="1" baseline="2415" dirty="0">
                          <a:latin typeface="Arial"/>
                          <a:cs typeface="Arial"/>
                        </a:rPr>
                        <a:t>t</a:t>
                      </a:r>
                      <a:r>
                        <a:rPr sz="750" b="1" dirty="0">
                          <a:latin typeface="Arial"/>
                          <a:cs typeface="Arial"/>
                        </a:rPr>
                        <a:t>sat</a:t>
                      </a:r>
                      <a:endParaRPr sz="750">
                        <a:latin typeface="Arial"/>
                        <a:cs typeface="Arial"/>
                      </a:endParaRPr>
                    </a:p>
                  </a:txBody>
                  <a:tcPr marL="0" marR="0" marT="33655" marB="0">
                    <a:solidFill>
                      <a:srgbClr val="FFFFFF"/>
                    </a:solidFill>
                  </a:tcPr>
                </a:tc>
                <a:tc>
                  <a:txBody>
                    <a:bodyPr/>
                    <a:lstStyle/>
                    <a:p>
                      <a:pPr marR="65405" algn="ctr">
                        <a:lnSpc>
                          <a:spcPct val="100000"/>
                        </a:lnSpc>
                        <a:spcBef>
                          <a:spcPts val="215"/>
                        </a:spcBef>
                      </a:pPr>
                      <a:r>
                        <a:rPr sz="1150" b="1" spc="-5" dirty="0">
                          <a:latin typeface="Arial"/>
                          <a:cs typeface="Arial"/>
                        </a:rPr>
                        <a:t>0,951</a:t>
                      </a:r>
                      <a:endParaRPr sz="1150">
                        <a:latin typeface="Arial"/>
                        <a:cs typeface="Arial"/>
                      </a:endParaRPr>
                    </a:p>
                  </a:txBody>
                  <a:tcPr marL="0" marR="0" marT="27305" marB="0">
                    <a:solidFill>
                      <a:srgbClr val="FFFFFF"/>
                    </a:solidFill>
                  </a:tcPr>
                </a:tc>
                <a:tc>
                  <a:txBody>
                    <a:bodyPr/>
                    <a:lstStyle/>
                    <a:p>
                      <a:pPr marR="4445" algn="ctr">
                        <a:lnSpc>
                          <a:spcPct val="100000"/>
                        </a:lnSpc>
                        <a:spcBef>
                          <a:spcPts val="215"/>
                        </a:spcBef>
                      </a:pPr>
                      <a:r>
                        <a:rPr sz="1150" spc="-5" dirty="0">
                          <a:latin typeface="Arial"/>
                          <a:cs typeface="Arial"/>
                        </a:rPr>
                        <a:t>0,084</a:t>
                      </a:r>
                      <a:endParaRPr sz="1150">
                        <a:latin typeface="Arial"/>
                        <a:cs typeface="Arial"/>
                      </a:endParaRPr>
                    </a:p>
                  </a:txBody>
                  <a:tcPr marL="0" marR="0" marT="27305" marB="0">
                    <a:solidFill>
                      <a:srgbClr val="FFFFFF"/>
                    </a:solidFill>
                  </a:tcPr>
                </a:tc>
                <a:extLst>
                  <a:ext uri="{0D108BD9-81ED-4DB2-BD59-A6C34878D82A}">
                    <a16:rowId xmlns:a16="http://schemas.microsoft.com/office/drawing/2014/main" val="10005"/>
                  </a:ext>
                </a:extLst>
              </a:tr>
              <a:tr h="252287">
                <a:tc>
                  <a:txBody>
                    <a:bodyPr/>
                    <a:lstStyle/>
                    <a:p>
                      <a:pPr marR="48260" algn="ctr">
                        <a:lnSpc>
                          <a:spcPct val="100000"/>
                        </a:lnSpc>
                        <a:spcBef>
                          <a:spcPts val="315"/>
                        </a:spcBef>
                      </a:pPr>
                      <a:r>
                        <a:rPr sz="1725" b="1" spc="7" baseline="2415" dirty="0">
                          <a:latin typeface="Arial"/>
                          <a:cs typeface="Arial"/>
                        </a:rPr>
                        <a:t>q</a:t>
                      </a:r>
                      <a:r>
                        <a:rPr sz="750" b="1" spc="5" dirty="0">
                          <a:latin typeface="Arial"/>
                          <a:cs typeface="Arial"/>
                        </a:rPr>
                        <a:t>max</a:t>
                      </a:r>
                      <a:endParaRPr sz="750">
                        <a:latin typeface="Arial"/>
                        <a:cs typeface="Arial"/>
                      </a:endParaRPr>
                    </a:p>
                  </a:txBody>
                  <a:tcPr marL="0" marR="0" marT="40005" marB="0">
                    <a:solidFill>
                      <a:srgbClr val="FFFFFF"/>
                    </a:solidFill>
                  </a:tcPr>
                </a:tc>
                <a:tc>
                  <a:txBody>
                    <a:bodyPr/>
                    <a:lstStyle/>
                    <a:p>
                      <a:pPr marR="65405" algn="ctr">
                        <a:lnSpc>
                          <a:spcPct val="100000"/>
                        </a:lnSpc>
                        <a:spcBef>
                          <a:spcPts val="265"/>
                        </a:spcBef>
                      </a:pPr>
                      <a:r>
                        <a:rPr sz="1150" b="1" spc="-5" dirty="0">
                          <a:latin typeface="Arial"/>
                          <a:cs typeface="Arial"/>
                        </a:rPr>
                        <a:t>0,906</a:t>
                      </a:r>
                      <a:endParaRPr sz="1150">
                        <a:latin typeface="Arial"/>
                        <a:cs typeface="Arial"/>
                      </a:endParaRPr>
                    </a:p>
                  </a:txBody>
                  <a:tcPr marL="0" marR="0" marT="33655" marB="0">
                    <a:solidFill>
                      <a:srgbClr val="FFFFFF"/>
                    </a:solidFill>
                  </a:tcPr>
                </a:tc>
                <a:tc>
                  <a:txBody>
                    <a:bodyPr/>
                    <a:lstStyle/>
                    <a:p>
                      <a:pPr marR="4445" algn="ctr">
                        <a:lnSpc>
                          <a:spcPct val="100000"/>
                        </a:lnSpc>
                        <a:spcBef>
                          <a:spcPts val="265"/>
                        </a:spcBef>
                      </a:pPr>
                      <a:r>
                        <a:rPr sz="1150" spc="-5" dirty="0">
                          <a:latin typeface="Arial"/>
                          <a:cs typeface="Arial"/>
                        </a:rPr>
                        <a:t>0,304</a:t>
                      </a:r>
                      <a:endParaRPr sz="1150">
                        <a:latin typeface="Arial"/>
                        <a:cs typeface="Arial"/>
                      </a:endParaRPr>
                    </a:p>
                  </a:txBody>
                  <a:tcPr marL="0" marR="0" marT="33655" marB="0">
                    <a:solidFill>
                      <a:srgbClr val="FFFFFF"/>
                    </a:solidFill>
                  </a:tcPr>
                </a:tc>
                <a:extLst>
                  <a:ext uri="{0D108BD9-81ED-4DB2-BD59-A6C34878D82A}">
                    <a16:rowId xmlns:a16="http://schemas.microsoft.com/office/drawing/2014/main" val="10006"/>
                  </a:ext>
                </a:extLst>
              </a:tr>
              <a:tr h="245827">
                <a:tc>
                  <a:txBody>
                    <a:bodyPr/>
                    <a:lstStyle/>
                    <a:p>
                      <a:pPr marR="50800" algn="ctr">
                        <a:lnSpc>
                          <a:spcPct val="100000"/>
                        </a:lnSpc>
                        <a:spcBef>
                          <a:spcPts val="215"/>
                        </a:spcBef>
                      </a:pPr>
                      <a:r>
                        <a:rPr sz="1150" b="1" spc="-5" dirty="0">
                          <a:latin typeface="Arial"/>
                          <a:cs typeface="Arial"/>
                        </a:rPr>
                        <a:t>Aa</a:t>
                      </a:r>
                      <a:endParaRPr sz="1150">
                        <a:latin typeface="Arial"/>
                        <a:cs typeface="Arial"/>
                      </a:endParaRPr>
                    </a:p>
                  </a:txBody>
                  <a:tcPr marL="0" marR="0" marT="27305" marB="0">
                    <a:solidFill>
                      <a:srgbClr val="FFFFFF"/>
                    </a:solidFill>
                  </a:tcPr>
                </a:tc>
                <a:tc>
                  <a:txBody>
                    <a:bodyPr/>
                    <a:lstStyle/>
                    <a:p>
                      <a:pPr marR="65405" algn="ctr">
                        <a:lnSpc>
                          <a:spcPct val="100000"/>
                        </a:lnSpc>
                        <a:spcBef>
                          <a:spcPts val="215"/>
                        </a:spcBef>
                      </a:pPr>
                      <a:r>
                        <a:rPr sz="1150" b="1" spc="-5" dirty="0">
                          <a:latin typeface="Arial"/>
                          <a:cs typeface="Arial"/>
                        </a:rPr>
                        <a:t>0,942</a:t>
                      </a:r>
                      <a:endParaRPr sz="1150">
                        <a:latin typeface="Arial"/>
                        <a:cs typeface="Arial"/>
                      </a:endParaRPr>
                    </a:p>
                  </a:txBody>
                  <a:tcPr marL="0" marR="0" marT="27305" marB="0">
                    <a:solidFill>
                      <a:srgbClr val="FFFFFF"/>
                    </a:solidFill>
                  </a:tcPr>
                </a:tc>
                <a:tc>
                  <a:txBody>
                    <a:bodyPr/>
                    <a:lstStyle/>
                    <a:p>
                      <a:pPr marR="4445" algn="ctr">
                        <a:lnSpc>
                          <a:spcPct val="100000"/>
                        </a:lnSpc>
                        <a:spcBef>
                          <a:spcPts val="215"/>
                        </a:spcBef>
                      </a:pPr>
                      <a:r>
                        <a:rPr sz="1150" spc="-5" dirty="0">
                          <a:latin typeface="Arial"/>
                          <a:cs typeface="Arial"/>
                        </a:rPr>
                        <a:t>0,230</a:t>
                      </a:r>
                      <a:endParaRPr sz="1150">
                        <a:latin typeface="Arial"/>
                        <a:cs typeface="Arial"/>
                      </a:endParaRPr>
                    </a:p>
                  </a:txBody>
                  <a:tcPr marL="0" marR="0" marT="27305" marB="0">
                    <a:solidFill>
                      <a:srgbClr val="FFFFFF"/>
                    </a:solidFill>
                  </a:tcPr>
                </a:tc>
                <a:extLst>
                  <a:ext uri="{0D108BD9-81ED-4DB2-BD59-A6C34878D82A}">
                    <a16:rowId xmlns:a16="http://schemas.microsoft.com/office/drawing/2014/main" val="10007"/>
                  </a:ext>
                </a:extLst>
              </a:tr>
              <a:tr h="245833">
                <a:tc>
                  <a:txBody>
                    <a:bodyPr/>
                    <a:lstStyle/>
                    <a:p>
                      <a:pPr marR="50800" algn="ctr">
                        <a:lnSpc>
                          <a:spcPct val="100000"/>
                        </a:lnSpc>
                        <a:spcBef>
                          <a:spcPts val="260"/>
                        </a:spcBef>
                      </a:pPr>
                      <a:r>
                        <a:rPr sz="1725" b="1" baseline="2415" dirty="0">
                          <a:latin typeface="Arial"/>
                          <a:cs typeface="Arial"/>
                        </a:rPr>
                        <a:t>q</a:t>
                      </a:r>
                      <a:r>
                        <a:rPr sz="750" b="1" dirty="0">
                          <a:latin typeface="Arial"/>
                          <a:cs typeface="Arial"/>
                        </a:rPr>
                        <a:t>total</a:t>
                      </a:r>
                      <a:endParaRPr sz="750">
                        <a:latin typeface="Arial"/>
                        <a:cs typeface="Arial"/>
                      </a:endParaRPr>
                    </a:p>
                  </a:txBody>
                  <a:tcPr marL="0" marR="0" marT="33020" marB="0">
                    <a:solidFill>
                      <a:srgbClr val="FFFFFF"/>
                    </a:solidFill>
                  </a:tcPr>
                </a:tc>
                <a:tc>
                  <a:txBody>
                    <a:bodyPr/>
                    <a:lstStyle/>
                    <a:p>
                      <a:pPr marR="65405" algn="ctr">
                        <a:lnSpc>
                          <a:spcPct val="100000"/>
                        </a:lnSpc>
                        <a:spcBef>
                          <a:spcPts val="215"/>
                        </a:spcBef>
                      </a:pPr>
                      <a:r>
                        <a:rPr sz="1150" b="1" spc="-5" dirty="0">
                          <a:latin typeface="Arial"/>
                          <a:cs typeface="Arial"/>
                        </a:rPr>
                        <a:t>0,917</a:t>
                      </a:r>
                      <a:endParaRPr sz="1150">
                        <a:latin typeface="Arial"/>
                        <a:cs typeface="Arial"/>
                      </a:endParaRPr>
                    </a:p>
                  </a:txBody>
                  <a:tcPr marL="0" marR="0" marT="27305" marB="0">
                    <a:solidFill>
                      <a:srgbClr val="FFFFFF"/>
                    </a:solidFill>
                  </a:tcPr>
                </a:tc>
                <a:tc>
                  <a:txBody>
                    <a:bodyPr/>
                    <a:lstStyle/>
                    <a:p>
                      <a:pPr marR="4445" algn="ctr">
                        <a:lnSpc>
                          <a:spcPct val="100000"/>
                        </a:lnSpc>
                        <a:spcBef>
                          <a:spcPts val="215"/>
                        </a:spcBef>
                      </a:pPr>
                      <a:r>
                        <a:rPr sz="1150" spc="-5" dirty="0">
                          <a:latin typeface="Arial"/>
                          <a:cs typeface="Arial"/>
                        </a:rPr>
                        <a:t>0,298</a:t>
                      </a:r>
                      <a:endParaRPr sz="1150">
                        <a:latin typeface="Arial"/>
                        <a:cs typeface="Arial"/>
                      </a:endParaRPr>
                    </a:p>
                  </a:txBody>
                  <a:tcPr marL="0" marR="0" marT="27305" marB="0">
                    <a:solidFill>
                      <a:srgbClr val="FFFFFF"/>
                    </a:solidFill>
                  </a:tcPr>
                </a:tc>
                <a:extLst>
                  <a:ext uri="{0D108BD9-81ED-4DB2-BD59-A6C34878D82A}">
                    <a16:rowId xmlns:a16="http://schemas.microsoft.com/office/drawing/2014/main" val="10008"/>
                  </a:ext>
                </a:extLst>
              </a:tr>
              <a:tr h="245711">
                <a:tc>
                  <a:txBody>
                    <a:bodyPr/>
                    <a:lstStyle/>
                    <a:p>
                      <a:pPr marR="50800" algn="ctr">
                        <a:lnSpc>
                          <a:spcPct val="100000"/>
                        </a:lnSpc>
                        <a:spcBef>
                          <a:spcPts val="215"/>
                        </a:spcBef>
                      </a:pPr>
                      <a:r>
                        <a:rPr sz="1150" b="1" spc="-5" dirty="0">
                          <a:latin typeface="Arial"/>
                          <a:cs typeface="Arial"/>
                        </a:rPr>
                        <a:t>Da</a:t>
                      </a:r>
                      <a:endParaRPr sz="1150">
                        <a:latin typeface="Arial"/>
                        <a:cs typeface="Arial"/>
                      </a:endParaRPr>
                    </a:p>
                  </a:txBody>
                  <a:tcPr marL="0" marR="0" marT="27305" marB="0">
                    <a:solidFill>
                      <a:srgbClr val="FFFFFF"/>
                    </a:solidFill>
                  </a:tcPr>
                </a:tc>
                <a:tc>
                  <a:txBody>
                    <a:bodyPr/>
                    <a:lstStyle/>
                    <a:p>
                      <a:pPr marR="65405" algn="ctr">
                        <a:lnSpc>
                          <a:spcPct val="100000"/>
                        </a:lnSpc>
                        <a:spcBef>
                          <a:spcPts val="215"/>
                        </a:spcBef>
                      </a:pPr>
                      <a:r>
                        <a:rPr sz="1150" b="1" spc="-5" dirty="0">
                          <a:latin typeface="Arial"/>
                          <a:cs typeface="Arial"/>
                        </a:rPr>
                        <a:t>0,819</a:t>
                      </a:r>
                      <a:endParaRPr sz="1150">
                        <a:latin typeface="Arial"/>
                        <a:cs typeface="Arial"/>
                      </a:endParaRPr>
                    </a:p>
                  </a:txBody>
                  <a:tcPr marL="0" marR="0" marT="27305" marB="0">
                    <a:solidFill>
                      <a:srgbClr val="FFFFFF"/>
                    </a:solidFill>
                  </a:tcPr>
                </a:tc>
                <a:tc>
                  <a:txBody>
                    <a:bodyPr/>
                    <a:lstStyle/>
                    <a:p>
                      <a:pPr marR="4445" algn="ctr">
                        <a:lnSpc>
                          <a:spcPct val="100000"/>
                        </a:lnSpc>
                        <a:spcBef>
                          <a:spcPts val="215"/>
                        </a:spcBef>
                      </a:pPr>
                      <a:r>
                        <a:rPr sz="1150" dirty="0">
                          <a:latin typeface="Arial"/>
                          <a:cs typeface="Arial"/>
                        </a:rPr>
                        <a:t>-0,432</a:t>
                      </a:r>
                      <a:endParaRPr sz="1150">
                        <a:latin typeface="Arial"/>
                        <a:cs typeface="Arial"/>
                      </a:endParaRPr>
                    </a:p>
                  </a:txBody>
                  <a:tcPr marL="0" marR="0" marT="27305" marB="0">
                    <a:solidFill>
                      <a:srgbClr val="FFFFFF"/>
                    </a:solidFill>
                  </a:tcPr>
                </a:tc>
                <a:extLst>
                  <a:ext uri="{0D108BD9-81ED-4DB2-BD59-A6C34878D82A}">
                    <a16:rowId xmlns:a16="http://schemas.microsoft.com/office/drawing/2014/main" val="10009"/>
                  </a:ext>
                </a:extLst>
              </a:tr>
              <a:tr h="245851">
                <a:tc>
                  <a:txBody>
                    <a:bodyPr/>
                    <a:lstStyle/>
                    <a:p>
                      <a:pPr marR="48895" algn="ctr">
                        <a:lnSpc>
                          <a:spcPct val="100000"/>
                        </a:lnSpc>
                        <a:spcBef>
                          <a:spcPts val="260"/>
                        </a:spcBef>
                      </a:pPr>
                      <a:r>
                        <a:rPr sz="1725" b="1" baseline="2415" dirty="0">
                          <a:latin typeface="Arial"/>
                          <a:cs typeface="Arial"/>
                        </a:rPr>
                        <a:t>qd</a:t>
                      </a:r>
                      <a:r>
                        <a:rPr sz="750" b="1" dirty="0">
                          <a:latin typeface="Arial"/>
                          <a:cs typeface="Arial"/>
                        </a:rPr>
                        <a:t>total</a:t>
                      </a:r>
                      <a:endParaRPr sz="750">
                        <a:latin typeface="Arial"/>
                        <a:cs typeface="Arial"/>
                      </a:endParaRPr>
                    </a:p>
                  </a:txBody>
                  <a:tcPr marL="0" marR="0" marT="33020" marB="0">
                    <a:solidFill>
                      <a:srgbClr val="FFFFFF"/>
                    </a:solidFill>
                  </a:tcPr>
                </a:tc>
                <a:tc>
                  <a:txBody>
                    <a:bodyPr/>
                    <a:lstStyle/>
                    <a:p>
                      <a:pPr marR="65405" algn="ctr">
                        <a:lnSpc>
                          <a:spcPct val="100000"/>
                        </a:lnSpc>
                        <a:spcBef>
                          <a:spcPts val="215"/>
                        </a:spcBef>
                      </a:pPr>
                      <a:r>
                        <a:rPr sz="1150" b="1" spc="-5" dirty="0">
                          <a:latin typeface="Arial"/>
                          <a:cs typeface="Arial"/>
                        </a:rPr>
                        <a:t>0,877</a:t>
                      </a:r>
                      <a:endParaRPr sz="1150">
                        <a:latin typeface="Arial"/>
                        <a:cs typeface="Arial"/>
                      </a:endParaRPr>
                    </a:p>
                  </a:txBody>
                  <a:tcPr marL="0" marR="0" marT="27305" marB="0">
                    <a:solidFill>
                      <a:srgbClr val="FFFFFF"/>
                    </a:solidFill>
                  </a:tcPr>
                </a:tc>
                <a:tc>
                  <a:txBody>
                    <a:bodyPr/>
                    <a:lstStyle/>
                    <a:p>
                      <a:pPr marR="4445" algn="ctr">
                        <a:lnSpc>
                          <a:spcPct val="100000"/>
                        </a:lnSpc>
                        <a:spcBef>
                          <a:spcPts val="215"/>
                        </a:spcBef>
                      </a:pPr>
                      <a:r>
                        <a:rPr sz="1150" dirty="0">
                          <a:latin typeface="Arial"/>
                          <a:cs typeface="Arial"/>
                        </a:rPr>
                        <a:t>-0,395</a:t>
                      </a:r>
                      <a:endParaRPr sz="1150">
                        <a:latin typeface="Arial"/>
                        <a:cs typeface="Arial"/>
                      </a:endParaRPr>
                    </a:p>
                  </a:txBody>
                  <a:tcPr marL="0" marR="0" marT="27305" marB="0">
                    <a:solidFill>
                      <a:srgbClr val="FFFFFF"/>
                    </a:solidFill>
                  </a:tcPr>
                </a:tc>
                <a:extLst>
                  <a:ext uri="{0D108BD9-81ED-4DB2-BD59-A6C34878D82A}">
                    <a16:rowId xmlns:a16="http://schemas.microsoft.com/office/drawing/2014/main" val="10010"/>
                  </a:ext>
                </a:extLst>
              </a:tr>
              <a:tr h="245120">
                <a:tc>
                  <a:txBody>
                    <a:bodyPr/>
                    <a:lstStyle/>
                    <a:p>
                      <a:pPr marR="48260" algn="ctr">
                        <a:lnSpc>
                          <a:spcPct val="100000"/>
                        </a:lnSpc>
                        <a:spcBef>
                          <a:spcPts val="260"/>
                        </a:spcBef>
                      </a:pPr>
                      <a:r>
                        <a:rPr sz="1725" b="1" spc="7" baseline="2415" dirty="0">
                          <a:latin typeface="Arial"/>
                          <a:cs typeface="Arial"/>
                        </a:rPr>
                        <a:t>qd</a:t>
                      </a:r>
                      <a:r>
                        <a:rPr sz="750" b="1" spc="5" dirty="0">
                          <a:latin typeface="Arial"/>
                          <a:cs typeface="Arial"/>
                        </a:rPr>
                        <a:t>bed</a:t>
                      </a:r>
                      <a:endParaRPr sz="750">
                        <a:latin typeface="Arial"/>
                        <a:cs typeface="Arial"/>
                      </a:endParaRPr>
                    </a:p>
                  </a:txBody>
                  <a:tcPr marL="0" marR="0" marT="33020" marB="0">
                    <a:solidFill>
                      <a:srgbClr val="FFFFFF"/>
                    </a:solidFill>
                  </a:tcPr>
                </a:tc>
                <a:tc>
                  <a:txBody>
                    <a:bodyPr/>
                    <a:lstStyle/>
                    <a:p>
                      <a:pPr marR="65405" algn="ctr">
                        <a:lnSpc>
                          <a:spcPct val="100000"/>
                        </a:lnSpc>
                        <a:spcBef>
                          <a:spcPts val="215"/>
                        </a:spcBef>
                      </a:pPr>
                      <a:r>
                        <a:rPr sz="1150" b="1" spc="-5" dirty="0">
                          <a:latin typeface="Arial"/>
                          <a:cs typeface="Arial"/>
                        </a:rPr>
                        <a:t>0,795</a:t>
                      </a:r>
                      <a:endParaRPr sz="1150">
                        <a:latin typeface="Arial"/>
                        <a:cs typeface="Arial"/>
                      </a:endParaRPr>
                    </a:p>
                  </a:txBody>
                  <a:tcPr marL="0" marR="0" marT="27305" marB="0">
                    <a:solidFill>
                      <a:srgbClr val="FFFFFF"/>
                    </a:solidFill>
                  </a:tcPr>
                </a:tc>
                <a:tc>
                  <a:txBody>
                    <a:bodyPr/>
                    <a:lstStyle/>
                    <a:p>
                      <a:pPr marR="4445" algn="ctr">
                        <a:lnSpc>
                          <a:spcPct val="100000"/>
                        </a:lnSpc>
                        <a:spcBef>
                          <a:spcPts val="215"/>
                        </a:spcBef>
                      </a:pPr>
                      <a:r>
                        <a:rPr sz="1150" dirty="0">
                          <a:latin typeface="Arial"/>
                          <a:cs typeface="Arial"/>
                        </a:rPr>
                        <a:t>-0,357</a:t>
                      </a:r>
                      <a:endParaRPr sz="1150">
                        <a:latin typeface="Arial"/>
                        <a:cs typeface="Arial"/>
                      </a:endParaRPr>
                    </a:p>
                  </a:txBody>
                  <a:tcPr marL="0" marR="0" marT="27305" marB="0">
                    <a:solidFill>
                      <a:srgbClr val="FFFFFF"/>
                    </a:solidFill>
                  </a:tcPr>
                </a:tc>
                <a:extLst>
                  <a:ext uri="{0D108BD9-81ED-4DB2-BD59-A6C34878D82A}">
                    <a16:rowId xmlns:a16="http://schemas.microsoft.com/office/drawing/2014/main" val="10011"/>
                  </a:ext>
                </a:extLst>
              </a:tr>
              <a:tr h="285439">
                <a:tc>
                  <a:txBody>
                    <a:bodyPr/>
                    <a:lstStyle/>
                    <a:p>
                      <a:pPr marR="48895" algn="ctr">
                        <a:lnSpc>
                          <a:spcPct val="100000"/>
                        </a:lnSpc>
                        <a:spcBef>
                          <a:spcPts val="210"/>
                        </a:spcBef>
                      </a:pPr>
                      <a:r>
                        <a:rPr sz="1150" b="1" spc="-5" dirty="0">
                          <a:latin typeface="Arial"/>
                          <a:cs typeface="Arial"/>
                        </a:rPr>
                        <a:t>D%</a:t>
                      </a:r>
                      <a:endParaRPr sz="1150">
                        <a:latin typeface="Arial"/>
                        <a:cs typeface="Arial"/>
                      </a:endParaRPr>
                    </a:p>
                  </a:txBody>
                  <a:tcPr marL="0" marR="0" marT="26670" marB="0">
                    <a:lnB w="6350">
                      <a:solidFill>
                        <a:srgbClr val="000000"/>
                      </a:solidFill>
                      <a:prstDash val="solid"/>
                    </a:lnB>
                    <a:solidFill>
                      <a:srgbClr val="FFFFFF"/>
                    </a:solidFill>
                  </a:tcPr>
                </a:tc>
                <a:tc>
                  <a:txBody>
                    <a:bodyPr/>
                    <a:lstStyle/>
                    <a:p>
                      <a:pPr marR="65405" algn="ctr">
                        <a:lnSpc>
                          <a:spcPct val="100000"/>
                        </a:lnSpc>
                        <a:spcBef>
                          <a:spcPts val="210"/>
                        </a:spcBef>
                      </a:pPr>
                      <a:r>
                        <a:rPr sz="1150" spc="-5" dirty="0">
                          <a:latin typeface="Arial"/>
                          <a:cs typeface="Arial"/>
                        </a:rPr>
                        <a:t>0,597</a:t>
                      </a:r>
                      <a:endParaRPr sz="1150">
                        <a:latin typeface="Arial"/>
                        <a:cs typeface="Arial"/>
                      </a:endParaRPr>
                    </a:p>
                  </a:txBody>
                  <a:tcPr marL="0" marR="0" marT="26670" marB="0">
                    <a:lnB w="6350">
                      <a:solidFill>
                        <a:srgbClr val="000000"/>
                      </a:solidFill>
                      <a:prstDash val="solid"/>
                    </a:lnB>
                    <a:solidFill>
                      <a:srgbClr val="FFFFFF"/>
                    </a:solidFill>
                  </a:tcPr>
                </a:tc>
                <a:tc>
                  <a:txBody>
                    <a:bodyPr/>
                    <a:lstStyle/>
                    <a:p>
                      <a:pPr marR="4445" algn="ctr">
                        <a:lnSpc>
                          <a:spcPct val="100000"/>
                        </a:lnSpc>
                        <a:spcBef>
                          <a:spcPts val="210"/>
                        </a:spcBef>
                      </a:pPr>
                      <a:r>
                        <a:rPr sz="1150" dirty="0">
                          <a:latin typeface="Arial"/>
                          <a:cs typeface="Arial"/>
                        </a:rPr>
                        <a:t>-0,557</a:t>
                      </a:r>
                      <a:endParaRPr sz="1150">
                        <a:latin typeface="Arial"/>
                        <a:cs typeface="Arial"/>
                      </a:endParaRPr>
                    </a:p>
                  </a:txBody>
                  <a:tcPr marL="0" marR="0" marT="26670" marB="0">
                    <a:lnB w="6350">
                      <a:solidFill>
                        <a:srgbClr val="000000"/>
                      </a:solidFill>
                      <a:prstDash val="solid"/>
                    </a:lnB>
                    <a:solidFill>
                      <a:srgbClr val="FFFFFF"/>
                    </a:solidFill>
                  </a:tcPr>
                </a:tc>
                <a:extLst>
                  <a:ext uri="{0D108BD9-81ED-4DB2-BD59-A6C34878D82A}">
                    <a16:rowId xmlns:a16="http://schemas.microsoft.com/office/drawing/2014/main" val="10012"/>
                  </a:ext>
                </a:extLst>
              </a:tr>
            </a:tbl>
          </a:graphicData>
        </a:graphic>
      </p:graphicFrame>
      <p:grpSp>
        <p:nvGrpSpPr>
          <p:cNvPr id="364" name="object 364"/>
          <p:cNvGrpSpPr/>
          <p:nvPr/>
        </p:nvGrpSpPr>
        <p:grpSpPr>
          <a:xfrm>
            <a:off x="5426040" y="13204801"/>
            <a:ext cx="3710304" cy="3261360"/>
            <a:chOff x="5000590" y="13204801"/>
            <a:chExt cx="3710304" cy="3261360"/>
          </a:xfrm>
        </p:grpSpPr>
        <p:sp>
          <p:nvSpPr>
            <p:cNvPr id="365" name="object 365"/>
            <p:cNvSpPr/>
            <p:nvPr/>
          </p:nvSpPr>
          <p:spPr>
            <a:xfrm>
              <a:off x="5047867" y="13210516"/>
              <a:ext cx="3656965" cy="3212465"/>
            </a:xfrm>
            <a:custGeom>
              <a:avLst/>
              <a:gdLst/>
              <a:ahLst/>
              <a:cxnLst/>
              <a:rect l="l" t="t" r="r" b="b"/>
              <a:pathLst>
                <a:path w="3656965" h="3212465">
                  <a:moveTo>
                    <a:pt x="0" y="0"/>
                  </a:moveTo>
                  <a:lnTo>
                    <a:pt x="3656761" y="0"/>
                  </a:lnTo>
                </a:path>
                <a:path w="3656965" h="3212465">
                  <a:moveTo>
                    <a:pt x="3656761" y="0"/>
                  </a:moveTo>
                  <a:lnTo>
                    <a:pt x="3656761" y="3212111"/>
                  </a:lnTo>
                </a:path>
              </a:pathLst>
            </a:custGeom>
            <a:ln w="10178">
              <a:solidFill>
                <a:srgbClr val="000000"/>
              </a:solidFill>
            </a:ln>
          </p:spPr>
          <p:txBody>
            <a:bodyPr wrap="square" lIns="0" tIns="0" rIns="0" bIns="0" rtlCol="0"/>
            <a:lstStyle/>
            <a:p>
              <a:endParaRPr>
                <a:solidFill>
                  <a:prstClr val="black"/>
                </a:solidFill>
                <a:latin typeface="Calibri"/>
              </a:endParaRPr>
            </a:p>
          </p:txBody>
        </p:sp>
        <p:sp>
          <p:nvSpPr>
            <p:cNvPr id="366" name="object 366"/>
            <p:cNvSpPr/>
            <p:nvPr/>
          </p:nvSpPr>
          <p:spPr>
            <a:xfrm>
              <a:off x="5047867" y="14816562"/>
              <a:ext cx="3656965" cy="1606550"/>
            </a:xfrm>
            <a:custGeom>
              <a:avLst/>
              <a:gdLst/>
              <a:ahLst/>
              <a:cxnLst/>
              <a:rect l="l" t="t" r="r" b="b"/>
              <a:pathLst>
                <a:path w="3656965" h="1606550">
                  <a:moveTo>
                    <a:pt x="0" y="1606065"/>
                  </a:moveTo>
                  <a:lnTo>
                    <a:pt x="3656761" y="1606065"/>
                  </a:lnTo>
                </a:path>
                <a:path w="3656965" h="1606550">
                  <a:moveTo>
                    <a:pt x="0" y="0"/>
                  </a:moveTo>
                  <a:lnTo>
                    <a:pt x="3656761" y="0"/>
                  </a:lnTo>
                </a:path>
              </a:pathLst>
            </a:custGeom>
            <a:ln w="10178">
              <a:solidFill>
                <a:srgbClr val="000000"/>
              </a:solidFill>
            </a:ln>
          </p:spPr>
          <p:txBody>
            <a:bodyPr wrap="square" lIns="0" tIns="0" rIns="0" bIns="0" rtlCol="0"/>
            <a:lstStyle/>
            <a:p>
              <a:endParaRPr>
                <a:solidFill>
                  <a:prstClr val="black"/>
                </a:solidFill>
                <a:latin typeface="Calibri"/>
              </a:endParaRPr>
            </a:p>
          </p:txBody>
        </p:sp>
        <p:sp>
          <p:nvSpPr>
            <p:cNvPr id="367" name="object 367"/>
            <p:cNvSpPr/>
            <p:nvPr/>
          </p:nvSpPr>
          <p:spPr>
            <a:xfrm>
              <a:off x="5270893" y="16432147"/>
              <a:ext cx="3211195" cy="0"/>
            </a:xfrm>
            <a:custGeom>
              <a:avLst/>
              <a:gdLst/>
              <a:ahLst/>
              <a:cxnLst/>
              <a:rect l="l" t="t" r="r" b="b"/>
              <a:pathLst>
                <a:path w="3211195">
                  <a:moveTo>
                    <a:pt x="0" y="0"/>
                  </a:moveTo>
                  <a:lnTo>
                    <a:pt x="10837" y="0"/>
                  </a:lnTo>
                </a:path>
                <a:path w="3211195">
                  <a:moveTo>
                    <a:pt x="456877" y="0"/>
                  </a:moveTo>
                  <a:lnTo>
                    <a:pt x="467714" y="0"/>
                  </a:lnTo>
                </a:path>
                <a:path w="3211195">
                  <a:moveTo>
                    <a:pt x="914610" y="0"/>
                  </a:moveTo>
                  <a:lnTo>
                    <a:pt x="925447" y="0"/>
                  </a:lnTo>
                </a:path>
                <a:path w="3211195">
                  <a:moveTo>
                    <a:pt x="1371487" y="0"/>
                  </a:moveTo>
                  <a:lnTo>
                    <a:pt x="1382324" y="0"/>
                  </a:lnTo>
                </a:path>
                <a:path w="3211195">
                  <a:moveTo>
                    <a:pt x="1828364" y="0"/>
                  </a:moveTo>
                  <a:lnTo>
                    <a:pt x="1839201" y="0"/>
                  </a:lnTo>
                </a:path>
                <a:path w="3211195">
                  <a:moveTo>
                    <a:pt x="2285263" y="0"/>
                  </a:moveTo>
                  <a:lnTo>
                    <a:pt x="2296100" y="0"/>
                  </a:lnTo>
                </a:path>
                <a:path w="3211195">
                  <a:moveTo>
                    <a:pt x="2742974" y="0"/>
                  </a:moveTo>
                  <a:lnTo>
                    <a:pt x="2753811" y="0"/>
                  </a:lnTo>
                </a:path>
                <a:path w="3211195">
                  <a:moveTo>
                    <a:pt x="3199862" y="0"/>
                  </a:moveTo>
                  <a:lnTo>
                    <a:pt x="3210699" y="0"/>
                  </a:lnTo>
                </a:path>
              </a:pathLst>
            </a:custGeom>
            <a:ln w="19038">
              <a:solidFill>
                <a:srgbClr val="000000"/>
              </a:solidFill>
            </a:ln>
          </p:spPr>
          <p:txBody>
            <a:bodyPr wrap="square" lIns="0" tIns="0" rIns="0" bIns="0" rtlCol="0"/>
            <a:lstStyle/>
            <a:p>
              <a:endParaRPr>
                <a:solidFill>
                  <a:prstClr val="black"/>
                </a:solidFill>
                <a:latin typeface="Calibri"/>
              </a:endParaRPr>
            </a:p>
          </p:txBody>
        </p:sp>
        <p:sp>
          <p:nvSpPr>
            <p:cNvPr id="368" name="object 368"/>
            <p:cNvSpPr/>
            <p:nvPr/>
          </p:nvSpPr>
          <p:spPr>
            <a:xfrm>
              <a:off x="5047867" y="16422627"/>
              <a:ext cx="3656965" cy="37465"/>
            </a:xfrm>
            <a:custGeom>
              <a:avLst/>
              <a:gdLst/>
              <a:ahLst/>
              <a:cxnLst/>
              <a:rect l="l" t="t" r="r" b="b"/>
              <a:pathLst>
                <a:path w="3656965" h="37465">
                  <a:moveTo>
                    <a:pt x="0" y="0"/>
                  </a:moveTo>
                  <a:lnTo>
                    <a:pt x="0" y="37344"/>
                  </a:lnTo>
                </a:path>
                <a:path w="3656965" h="37465">
                  <a:moveTo>
                    <a:pt x="456877" y="0"/>
                  </a:moveTo>
                  <a:lnTo>
                    <a:pt x="456877" y="37344"/>
                  </a:lnTo>
                </a:path>
                <a:path w="3656965" h="37465">
                  <a:moveTo>
                    <a:pt x="914587" y="0"/>
                  </a:moveTo>
                  <a:lnTo>
                    <a:pt x="914587" y="37344"/>
                  </a:lnTo>
                </a:path>
                <a:path w="3656965" h="37465">
                  <a:moveTo>
                    <a:pt x="1371498" y="0"/>
                  </a:moveTo>
                  <a:lnTo>
                    <a:pt x="1371498" y="37344"/>
                  </a:lnTo>
                </a:path>
                <a:path w="3656965" h="37465">
                  <a:moveTo>
                    <a:pt x="1828364" y="0"/>
                  </a:moveTo>
                  <a:lnTo>
                    <a:pt x="1828364" y="37344"/>
                  </a:lnTo>
                </a:path>
                <a:path w="3656965" h="37465">
                  <a:moveTo>
                    <a:pt x="2285274" y="0"/>
                  </a:moveTo>
                  <a:lnTo>
                    <a:pt x="2285274" y="37344"/>
                  </a:lnTo>
                </a:path>
                <a:path w="3656965" h="37465">
                  <a:moveTo>
                    <a:pt x="2742985" y="0"/>
                  </a:moveTo>
                  <a:lnTo>
                    <a:pt x="2742985" y="37344"/>
                  </a:lnTo>
                </a:path>
                <a:path w="3656965" h="37465">
                  <a:moveTo>
                    <a:pt x="3199862" y="0"/>
                  </a:moveTo>
                  <a:lnTo>
                    <a:pt x="3199862" y="37344"/>
                  </a:lnTo>
                </a:path>
                <a:path w="3656965" h="37465">
                  <a:moveTo>
                    <a:pt x="3656761" y="0"/>
                  </a:moveTo>
                  <a:lnTo>
                    <a:pt x="3656761" y="37344"/>
                  </a:lnTo>
                </a:path>
              </a:pathLst>
            </a:custGeom>
            <a:ln w="10178">
              <a:solidFill>
                <a:srgbClr val="000000"/>
              </a:solidFill>
            </a:ln>
          </p:spPr>
          <p:txBody>
            <a:bodyPr wrap="square" lIns="0" tIns="0" rIns="0" bIns="0" rtlCol="0"/>
            <a:lstStyle/>
            <a:p>
              <a:endParaRPr>
                <a:solidFill>
                  <a:prstClr val="black"/>
                </a:solidFill>
                <a:latin typeface="Calibri"/>
              </a:endParaRPr>
            </a:p>
          </p:txBody>
        </p:sp>
        <p:sp>
          <p:nvSpPr>
            <p:cNvPr id="369" name="object 369"/>
            <p:cNvSpPr/>
            <p:nvPr/>
          </p:nvSpPr>
          <p:spPr>
            <a:xfrm>
              <a:off x="5047867" y="13210516"/>
              <a:ext cx="1828800" cy="3212465"/>
            </a:xfrm>
            <a:custGeom>
              <a:avLst/>
              <a:gdLst/>
              <a:ahLst/>
              <a:cxnLst/>
              <a:rect l="l" t="t" r="r" b="b"/>
              <a:pathLst>
                <a:path w="1828800" h="3212465">
                  <a:moveTo>
                    <a:pt x="0" y="3212111"/>
                  </a:moveTo>
                  <a:lnTo>
                    <a:pt x="0" y="0"/>
                  </a:lnTo>
                </a:path>
                <a:path w="1828800" h="3212465">
                  <a:moveTo>
                    <a:pt x="1828364" y="3212111"/>
                  </a:moveTo>
                  <a:lnTo>
                    <a:pt x="1828364" y="0"/>
                  </a:lnTo>
                </a:path>
              </a:pathLst>
            </a:custGeom>
            <a:ln w="10178">
              <a:solidFill>
                <a:srgbClr val="000000"/>
              </a:solidFill>
            </a:ln>
          </p:spPr>
          <p:txBody>
            <a:bodyPr wrap="square" lIns="0" tIns="0" rIns="0" bIns="0" rtlCol="0"/>
            <a:lstStyle/>
            <a:p>
              <a:endParaRPr>
                <a:solidFill>
                  <a:prstClr val="black"/>
                </a:solidFill>
                <a:latin typeface="Calibri"/>
              </a:endParaRPr>
            </a:p>
          </p:txBody>
        </p:sp>
        <p:sp>
          <p:nvSpPr>
            <p:cNvPr id="370" name="object 370"/>
            <p:cNvSpPr/>
            <p:nvPr/>
          </p:nvSpPr>
          <p:spPr>
            <a:xfrm>
              <a:off x="5005353" y="13611832"/>
              <a:ext cx="42545" cy="2811145"/>
            </a:xfrm>
            <a:custGeom>
              <a:avLst/>
              <a:gdLst/>
              <a:ahLst/>
              <a:cxnLst/>
              <a:rect l="l" t="t" r="r" b="b"/>
              <a:pathLst>
                <a:path w="42545" h="2811144">
                  <a:moveTo>
                    <a:pt x="42514" y="2409478"/>
                  </a:moveTo>
                  <a:lnTo>
                    <a:pt x="20840" y="2409478"/>
                  </a:lnTo>
                </a:path>
                <a:path w="42545" h="2811144">
                  <a:moveTo>
                    <a:pt x="42514" y="1606065"/>
                  </a:moveTo>
                  <a:lnTo>
                    <a:pt x="20840" y="1606065"/>
                  </a:lnTo>
                </a:path>
                <a:path w="42545" h="2811144">
                  <a:moveTo>
                    <a:pt x="42514" y="803413"/>
                  </a:moveTo>
                  <a:lnTo>
                    <a:pt x="20840" y="803413"/>
                  </a:lnTo>
                </a:path>
                <a:path w="42545" h="2811144">
                  <a:moveTo>
                    <a:pt x="42514" y="0"/>
                  </a:moveTo>
                  <a:lnTo>
                    <a:pt x="20840" y="0"/>
                  </a:lnTo>
                </a:path>
                <a:path w="42545" h="2811144">
                  <a:moveTo>
                    <a:pt x="42514" y="2810794"/>
                  </a:moveTo>
                  <a:lnTo>
                    <a:pt x="0" y="2810794"/>
                  </a:lnTo>
                </a:path>
                <a:path w="42545" h="2811144">
                  <a:moveTo>
                    <a:pt x="42514" y="2008142"/>
                  </a:moveTo>
                  <a:lnTo>
                    <a:pt x="0" y="2008142"/>
                  </a:lnTo>
                </a:path>
                <a:path w="42545" h="2811144">
                  <a:moveTo>
                    <a:pt x="42514" y="1204729"/>
                  </a:moveTo>
                  <a:lnTo>
                    <a:pt x="0" y="1204729"/>
                  </a:lnTo>
                </a:path>
                <a:path w="42545" h="2811144">
                  <a:moveTo>
                    <a:pt x="42514" y="402067"/>
                  </a:moveTo>
                  <a:lnTo>
                    <a:pt x="0" y="402067"/>
                  </a:lnTo>
                </a:path>
              </a:pathLst>
            </a:custGeom>
            <a:ln w="10178">
              <a:solidFill>
                <a:srgbClr val="000000"/>
              </a:solidFill>
            </a:ln>
          </p:spPr>
          <p:txBody>
            <a:bodyPr wrap="square" lIns="0" tIns="0" rIns="0" bIns="0" rtlCol="0"/>
            <a:lstStyle/>
            <a:p>
              <a:endParaRPr>
                <a:solidFill>
                  <a:prstClr val="black"/>
                </a:solidFill>
                <a:latin typeface="Calibri"/>
              </a:endParaRPr>
            </a:p>
          </p:txBody>
        </p:sp>
      </p:grpSp>
      <p:sp>
        <p:nvSpPr>
          <p:cNvPr id="371" name="object 371"/>
          <p:cNvSpPr txBox="1"/>
          <p:nvPr/>
        </p:nvSpPr>
        <p:spPr>
          <a:xfrm>
            <a:off x="5409768" y="16450943"/>
            <a:ext cx="127635" cy="134652"/>
          </a:xfrm>
          <a:prstGeom prst="rect">
            <a:avLst/>
          </a:prstGeom>
        </p:spPr>
        <p:txBody>
          <a:bodyPr vert="horz" wrap="square" lIns="0" tIns="11430" rIns="0" bIns="0" rtlCol="0">
            <a:spAutoFit/>
          </a:bodyPr>
          <a:lstStyle/>
          <a:p>
            <a:pPr marL="12700">
              <a:spcBef>
                <a:spcPts val="90"/>
              </a:spcBef>
            </a:pPr>
            <a:r>
              <a:rPr sz="800" b="1" spc="40" dirty="0">
                <a:solidFill>
                  <a:prstClr val="black"/>
                </a:solidFill>
                <a:latin typeface="Arial"/>
                <a:cs typeface="Arial"/>
              </a:rPr>
              <a:t>-4</a:t>
            </a:r>
            <a:endParaRPr sz="800">
              <a:solidFill>
                <a:prstClr val="black"/>
              </a:solidFill>
              <a:latin typeface="Arial"/>
              <a:cs typeface="Arial"/>
            </a:endParaRPr>
          </a:p>
        </p:txBody>
      </p:sp>
      <p:sp>
        <p:nvSpPr>
          <p:cNvPr id="372" name="object 372"/>
          <p:cNvSpPr txBox="1"/>
          <p:nvPr/>
        </p:nvSpPr>
        <p:spPr>
          <a:xfrm>
            <a:off x="5866645" y="16450943"/>
            <a:ext cx="127635" cy="134652"/>
          </a:xfrm>
          <a:prstGeom prst="rect">
            <a:avLst/>
          </a:prstGeom>
        </p:spPr>
        <p:txBody>
          <a:bodyPr vert="horz" wrap="square" lIns="0" tIns="11430" rIns="0" bIns="0" rtlCol="0">
            <a:spAutoFit/>
          </a:bodyPr>
          <a:lstStyle/>
          <a:p>
            <a:pPr marL="12700">
              <a:spcBef>
                <a:spcPts val="90"/>
              </a:spcBef>
            </a:pPr>
            <a:r>
              <a:rPr sz="800" b="1" spc="40" dirty="0">
                <a:solidFill>
                  <a:prstClr val="black"/>
                </a:solidFill>
                <a:latin typeface="Arial"/>
                <a:cs typeface="Arial"/>
              </a:rPr>
              <a:t>-3</a:t>
            </a:r>
            <a:endParaRPr sz="800">
              <a:solidFill>
                <a:prstClr val="black"/>
              </a:solidFill>
              <a:latin typeface="Arial"/>
              <a:cs typeface="Arial"/>
            </a:endParaRPr>
          </a:p>
        </p:txBody>
      </p:sp>
      <p:sp>
        <p:nvSpPr>
          <p:cNvPr id="373" name="object 373"/>
          <p:cNvSpPr txBox="1"/>
          <p:nvPr/>
        </p:nvSpPr>
        <p:spPr>
          <a:xfrm>
            <a:off x="6324356" y="16450943"/>
            <a:ext cx="127635" cy="134652"/>
          </a:xfrm>
          <a:prstGeom prst="rect">
            <a:avLst/>
          </a:prstGeom>
        </p:spPr>
        <p:txBody>
          <a:bodyPr vert="horz" wrap="square" lIns="0" tIns="11430" rIns="0" bIns="0" rtlCol="0">
            <a:spAutoFit/>
          </a:bodyPr>
          <a:lstStyle/>
          <a:p>
            <a:pPr marL="12700">
              <a:spcBef>
                <a:spcPts val="90"/>
              </a:spcBef>
            </a:pPr>
            <a:r>
              <a:rPr sz="800" b="1" spc="40" dirty="0">
                <a:solidFill>
                  <a:prstClr val="black"/>
                </a:solidFill>
                <a:latin typeface="Arial"/>
                <a:cs typeface="Arial"/>
              </a:rPr>
              <a:t>-2</a:t>
            </a:r>
            <a:endParaRPr sz="800">
              <a:solidFill>
                <a:prstClr val="black"/>
              </a:solidFill>
              <a:latin typeface="Arial"/>
              <a:cs typeface="Arial"/>
            </a:endParaRPr>
          </a:p>
        </p:txBody>
      </p:sp>
      <p:sp>
        <p:nvSpPr>
          <p:cNvPr id="374" name="object 374"/>
          <p:cNvSpPr txBox="1"/>
          <p:nvPr/>
        </p:nvSpPr>
        <p:spPr>
          <a:xfrm>
            <a:off x="6781266" y="16450943"/>
            <a:ext cx="127635" cy="134652"/>
          </a:xfrm>
          <a:prstGeom prst="rect">
            <a:avLst/>
          </a:prstGeom>
        </p:spPr>
        <p:txBody>
          <a:bodyPr vert="horz" wrap="square" lIns="0" tIns="11430" rIns="0" bIns="0" rtlCol="0">
            <a:spAutoFit/>
          </a:bodyPr>
          <a:lstStyle/>
          <a:p>
            <a:pPr marL="12700">
              <a:spcBef>
                <a:spcPts val="90"/>
              </a:spcBef>
            </a:pPr>
            <a:r>
              <a:rPr sz="800" b="1" spc="40" dirty="0">
                <a:solidFill>
                  <a:prstClr val="black"/>
                </a:solidFill>
                <a:latin typeface="Arial"/>
                <a:cs typeface="Arial"/>
              </a:rPr>
              <a:t>-1</a:t>
            </a:r>
            <a:endParaRPr sz="800">
              <a:solidFill>
                <a:prstClr val="black"/>
              </a:solidFill>
              <a:latin typeface="Arial"/>
              <a:cs typeface="Arial"/>
            </a:endParaRPr>
          </a:p>
        </p:txBody>
      </p:sp>
      <p:sp>
        <p:nvSpPr>
          <p:cNvPr id="375" name="object 375"/>
          <p:cNvSpPr txBox="1"/>
          <p:nvPr/>
        </p:nvSpPr>
        <p:spPr>
          <a:xfrm>
            <a:off x="8171927" y="16450943"/>
            <a:ext cx="89535" cy="134652"/>
          </a:xfrm>
          <a:prstGeom prst="rect">
            <a:avLst/>
          </a:prstGeom>
        </p:spPr>
        <p:txBody>
          <a:bodyPr vert="horz" wrap="square" lIns="0" tIns="11430" rIns="0" bIns="0" rtlCol="0">
            <a:spAutoFit/>
          </a:bodyPr>
          <a:lstStyle/>
          <a:p>
            <a:pPr marL="12700">
              <a:spcBef>
                <a:spcPts val="90"/>
              </a:spcBef>
            </a:pPr>
            <a:r>
              <a:rPr sz="800" b="1" spc="55" dirty="0">
                <a:solidFill>
                  <a:prstClr val="black"/>
                </a:solidFill>
                <a:latin typeface="Arial"/>
                <a:cs typeface="Arial"/>
              </a:rPr>
              <a:t>2</a:t>
            </a:r>
            <a:endParaRPr sz="800">
              <a:solidFill>
                <a:prstClr val="black"/>
              </a:solidFill>
              <a:latin typeface="Arial"/>
              <a:cs typeface="Arial"/>
            </a:endParaRPr>
          </a:p>
        </p:txBody>
      </p:sp>
      <p:sp>
        <p:nvSpPr>
          <p:cNvPr id="376" name="object 376"/>
          <p:cNvSpPr txBox="1"/>
          <p:nvPr/>
        </p:nvSpPr>
        <p:spPr>
          <a:xfrm>
            <a:off x="8628803" y="16450943"/>
            <a:ext cx="89535" cy="134652"/>
          </a:xfrm>
          <a:prstGeom prst="rect">
            <a:avLst/>
          </a:prstGeom>
        </p:spPr>
        <p:txBody>
          <a:bodyPr vert="horz" wrap="square" lIns="0" tIns="11430" rIns="0" bIns="0" rtlCol="0">
            <a:spAutoFit/>
          </a:bodyPr>
          <a:lstStyle/>
          <a:p>
            <a:pPr marL="12700">
              <a:spcBef>
                <a:spcPts val="90"/>
              </a:spcBef>
            </a:pPr>
            <a:r>
              <a:rPr sz="800" b="1" spc="55" dirty="0">
                <a:solidFill>
                  <a:prstClr val="black"/>
                </a:solidFill>
                <a:latin typeface="Arial"/>
                <a:cs typeface="Arial"/>
              </a:rPr>
              <a:t>3</a:t>
            </a:r>
            <a:endParaRPr sz="800">
              <a:solidFill>
                <a:prstClr val="black"/>
              </a:solidFill>
              <a:latin typeface="Arial"/>
              <a:cs typeface="Arial"/>
            </a:endParaRPr>
          </a:p>
        </p:txBody>
      </p:sp>
      <p:sp>
        <p:nvSpPr>
          <p:cNvPr id="377" name="object 377"/>
          <p:cNvSpPr txBox="1"/>
          <p:nvPr/>
        </p:nvSpPr>
        <p:spPr>
          <a:xfrm>
            <a:off x="9085681" y="16450943"/>
            <a:ext cx="89535" cy="134652"/>
          </a:xfrm>
          <a:prstGeom prst="rect">
            <a:avLst/>
          </a:prstGeom>
        </p:spPr>
        <p:txBody>
          <a:bodyPr vert="horz" wrap="square" lIns="0" tIns="11430" rIns="0" bIns="0" rtlCol="0">
            <a:spAutoFit/>
          </a:bodyPr>
          <a:lstStyle/>
          <a:p>
            <a:pPr marL="12700">
              <a:spcBef>
                <a:spcPts val="90"/>
              </a:spcBef>
            </a:pPr>
            <a:r>
              <a:rPr sz="800" b="1" spc="55" dirty="0">
                <a:solidFill>
                  <a:prstClr val="black"/>
                </a:solidFill>
                <a:latin typeface="Arial"/>
                <a:cs typeface="Arial"/>
              </a:rPr>
              <a:t>4</a:t>
            </a:r>
            <a:endParaRPr sz="800">
              <a:solidFill>
                <a:prstClr val="black"/>
              </a:solidFill>
              <a:latin typeface="Arial"/>
              <a:cs typeface="Arial"/>
            </a:endParaRPr>
          </a:p>
        </p:txBody>
      </p:sp>
      <p:sp>
        <p:nvSpPr>
          <p:cNvPr id="378" name="object 378"/>
          <p:cNvSpPr txBox="1"/>
          <p:nvPr/>
        </p:nvSpPr>
        <p:spPr>
          <a:xfrm>
            <a:off x="5286360" y="16338881"/>
            <a:ext cx="127635" cy="134652"/>
          </a:xfrm>
          <a:prstGeom prst="rect">
            <a:avLst/>
          </a:prstGeom>
        </p:spPr>
        <p:txBody>
          <a:bodyPr vert="horz" wrap="square" lIns="0" tIns="11430" rIns="0" bIns="0" rtlCol="0">
            <a:spAutoFit/>
          </a:bodyPr>
          <a:lstStyle/>
          <a:p>
            <a:pPr marL="12700">
              <a:spcBef>
                <a:spcPts val="90"/>
              </a:spcBef>
            </a:pPr>
            <a:r>
              <a:rPr sz="800" b="1" spc="40" dirty="0">
                <a:solidFill>
                  <a:prstClr val="black"/>
                </a:solidFill>
                <a:latin typeface="Arial"/>
                <a:cs typeface="Arial"/>
              </a:rPr>
              <a:t>-4</a:t>
            </a:r>
            <a:endParaRPr sz="800">
              <a:solidFill>
                <a:prstClr val="black"/>
              </a:solidFill>
              <a:latin typeface="Arial"/>
              <a:cs typeface="Arial"/>
            </a:endParaRPr>
          </a:p>
        </p:txBody>
      </p:sp>
      <p:sp>
        <p:nvSpPr>
          <p:cNvPr id="379" name="object 379"/>
          <p:cNvSpPr txBox="1"/>
          <p:nvPr/>
        </p:nvSpPr>
        <p:spPr>
          <a:xfrm>
            <a:off x="5286360" y="15536229"/>
            <a:ext cx="127635" cy="134652"/>
          </a:xfrm>
          <a:prstGeom prst="rect">
            <a:avLst/>
          </a:prstGeom>
        </p:spPr>
        <p:txBody>
          <a:bodyPr vert="horz" wrap="square" lIns="0" tIns="11430" rIns="0" bIns="0" rtlCol="0">
            <a:spAutoFit/>
          </a:bodyPr>
          <a:lstStyle/>
          <a:p>
            <a:pPr marL="12700">
              <a:spcBef>
                <a:spcPts val="90"/>
              </a:spcBef>
            </a:pPr>
            <a:r>
              <a:rPr sz="800" b="1" spc="40" dirty="0">
                <a:solidFill>
                  <a:prstClr val="black"/>
                </a:solidFill>
                <a:latin typeface="Arial"/>
                <a:cs typeface="Arial"/>
              </a:rPr>
              <a:t>-2</a:t>
            </a:r>
            <a:endParaRPr sz="800">
              <a:solidFill>
                <a:prstClr val="black"/>
              </a:solidFill>
              <a:latin typeface="Arial"/>
              <a:cs typeface="Arial"/>
            </a:endParaRPr>
          </a:p>
        </p:txBody>
      </p:sp>
      <p:sp>
        <p:nvSpPr>
          <p:cNvPr id="380" name="object 380"/>
          <p:cNvSpPr txBox="1"/>
          <p:nvPr/>
        </p:nvSpPr>
        <p:spPr>
          <a:xfrm>
            <a:off x="5324717" y="14732835"/>
            <a:ext cx="89535" cy="134652"/>
          </a:xfrm>
          <a:prstGeom prst="rect">
            <a:avLst/>
          </a:prstGeom>
        </p:spPr>
        <p:txBody>
          <a:bodyPr vert="horz" wrap="square" lIns="0" tIns="11430" rIns="0" bIns="0" rtlCol="0">
            <a:spAutoFit/>
          </a:bodyPr>
          <a:lstStyle/>
          <a:p>
            <a:pPr marL="12700">
              <a:spcBef>
                <a:spcPts val="90"/>
              </a:spcBef>
            </a:pPr>
            <a:r>
              <a:rPr sz="800" b="1" spc="55" dirty="0">
                <a:solidFill>
                  <a:prstClr val="black"/>
                </a:solidFill>
                <a:latin typeface="Arial"/>
                <a:cs typeface="Arial"/>
              </a:rPr>
              <a:t>0</a:t>
            </a:r>
            <a:endParaRPr sz="800">
              <a:solidFill>
                <a:prstClr val="black"/>
              </a:solidFill>
              <a:latin typeface="Arial"/>
              <a:cs typeface="Arial"/>
            </a:endParaRPr>
          </a:p>
        </p:txBody>
      </p:sp>
      <p:sp>
        <p:nvSpPr>
          <p:cNvPr id="381" name="object 381"/>
          <p:cNvSpPr txBox="1"/>
          <p:nvPr/>
        </p:nvSpPr>
        <p:spPr>
          <a:xfrm>
            <a:off x="5324717" y="13930154"/>
            <a:ext cx="89535" cy="134652"/>
          </a:xfrm>
          <a:prstGeom prst="rect">
            <a:avLst/>
          </a:prstGeom>
        </p:spPr>
        <p:txBody>
          <a:bodyPr vert="horz" wrap="square" lIns="0" tIns="11430" rIns="0" bIns="0" rtlCol="0">
            <a:spAutoFit/>
          </a:bodyPr>
          <a:lstStyle/>
          <a:p>
            <a:pPr marL="12700">
              <a:spcBef>
                <a:spcPts val="90"/>
              </a:spcBef>
            </a:pPr>
            <a:r>
              <a:rPr sz="800" b="1" spc="55" dirty="0">
                <a:solidFill>
                  <a:prstClr val="black"/>
                </a:solidFill>
                <a:latin typeface="Arial"/>
                <a:cs typeface="Arial"/>
              </a:rPr>
              <a:t>2</a:t>
            </a:r>
            <a:endParaRPr sz="800">
              <a:solidFill>
                <a:prstClr val="black"/>
              </a:solidFill>
              <a:latin typeface="Arial"/>
              <a:cs typeface="Arial"/>
            </a:endParaRPr>
          </a:p>
        </p:txBody>
      </p:sp>
      <p:grpSp>
        <p:nvGrpSpPr>
          <p:cNvPr id="382" name="object 382"/>
          <p:cNvGrpSpPr/>
          <p:nvPr/>
        </p:nvGrpSpPr>
        <p:grpSpPr>
          <a:xfrm>
            <a:off x="5473207" y="13205758"/>
            <a:ext cx="3662679" cy="3216910"/>
            <a:chOff x="5047756" y="13205758"/>
            <a:chExt cx="3662679" cy="3216910"/>
          </a:xfrm>
        </p:grpSpPr>
        <p:sp>
          <p:nvSpPr>
            <p:cNvPr id="383" name="object 383"/>
            <p:cNvSpPr/>
            <p:nvPr/>
          </p:nvSpPr>
          <p:spPr>
            <a:xfrm>
              <a:off x="5047756" y="13210420"/>
              <a:ext cx="3656329" cy="3211830"/>
            </a:xfrm>
            <a:custGeom>
              <a:avLst/>
              <a:gdLst/>
              <a:ahLst/>
              <a:cxnLst/>
              <a:rect l="l" t="t" r="r" b="b"/>
              <a:pathLst>
                <a:path w="3656329" h="3211830">
                  <a:moveTo>
                    <a:pt x="3656239" y="0"/>
                  </a:moveTo>
                  <a:lnTo>
                    <a:pt x="0" y="0"/>
                  </a:lnTo>
                  <a:lnTo>
                    <a:pt x="0" y="3211603"/>
                  </a:lnTo>
                  <a:lnTo>
                    <a:pt x="3656239" y="3211603"/>
                  </a:lnTo>
                  <a:lnTo>
                    <a:pt x="3656239" y="0"/>
                  </a:lnTo>
                  <a:close/>
                </a:path>
              </a:pathLst>
            </a:custGeom>
            <a:solidFill>
              <a:srgbClr val="C0C0C0">
                <a:alpha val="19999"/>
              </a:srgbClr>
            </a:solidFill>
          </p:spPr>
          <p:txBody>
            <a:bodyPr wrap="square" lIns="0" tIns="0" rIns="0" bIns="0" rtlCol="0"/>
            <a:lstStyle/>
            <a:p>
              <a:endParaRPr>
                <a:solidFill>
                  <a:prstClr val="black"/>
                </a:solidFill>
                <a:latin typeface="Calibri"/>
              </a:endParaRPr>
            </a:p>
          </p:txBody>
        </p:sp>
        <p:sp>
          <p:nvSpPr>
            <p:cNvPr id="384" name="object 384"/>
            <p:cNvSpPr/>
            <p:nvPr/>
          </p:nvSpPr>
          <p:spPr>
            <a:xfrm>
              <a:off x="5471291" y="13678928"/>
              <a:ext cx="2859119" cy="2658419"/>
            </a:xfrm>
            <a:prstGeom prst="rect">
              <a:avLst/>
            </a:prstGeom>
            <a:blipFill>
              <a:blip r:embed="rId19" cstate="print"/>
              <a:stretch>
                <a:fillRect/>
              </a:stretch>
            </a:blipFill>
          </p:spPr>
          <p:txBody>
            <a:bodyPr wrap="square" lIns="0" tIns="0" rIns="0" bIns="0" rtlCol="0"/>
            <a:lstStyle/>
            <a:p>
              <a:endParaRPr>
                <a:solidFill>
                  <a:prstClr val="black"/>
                </a:solidFill>
                <a:latin typeface="Calibri"/>
              </a:endParaRPr>
            </a:p>
          </p:txBody>
        </p:sp>
        <p:sp>
          <p:nvSpPr>
            <p:cNvPr id="385" name="object 385"/>
            <p:cNvSpPr/>
            <p:nvPr/>
          </p:nvSpPr>
          <p:spPr>
            <a:xfrm>
              <a:off x="5047867" y="13210517"/>
              <a:ext cx="3656965" cy="0"/>
            </a:xfrm>
            <a:custGeom>
              <a:avLst/>
              <a:gdLst/>
              <a:ahLst/>
              <a:cxnLst/>
              <a:rect l="l" t="t" r="r" b="b"/>
              <a:pathLst>
                <a:path w="3656965">
                  <a:moveTo>
                    <a:pt x="0" y="0"/>
                  </a:moveTo>
                  <a:lnTo>
                    <a:pt x="3656761" y="0"/>
                  </a:lnTo>
                </a:path>
              </a:pathLst>
            </a:custGeom>
            <a:ln w="9519">
              <a:solidFill>
                <a:srgbClr val="8000FF"/>
              </a:solidFill>
            </a:ln>
          </p:spPr>
          <p:txBody>
            <a:bodyPr wrap="square" lIns="0" tIns="0" rIns="0" bIns="0" rtlCol="0"/>
            <a:lstStyle/>
            <a:p>
              <a:endParaRPr>
                <a:solidFill>
                  <a:prstClr val="black"/>
                </a:solidFill>
                <a:latin typeface="Calibri"/>
              </a:endParaRPr>
            </a:p>
          </p:txBody>
        </p:sp>
        <p:sp>
          <p:nvSpPr>
            <p:cNvPr id="386" name="object 386"/>
            <p:cNvSpPr/>
            <p:nvPr/>
          </p:nvSpPr>
          <p:spPr>
            <a:xfrm>
              <a:off x="5728181" y="13220398"/>
              <a:ext cx="2297430" cy="0"/>
            </a:xfrm>
            <a:custGeom>
              <a:avLst/>
              <a:gdLst/>
              <a:ahLst/>
              <a:cxnLst/>
              <a:rect l="l" t="t" r="r" b="b"/>
              <a:pathLst>
                <a:path w="2297429">
                  <a:moveTo>
                    <a:pt x="0" y="0"/>
                  </a:moveTo>
                  <a:lnTo>
                    <a:pt x="10837" y="0"/>
                  </a:lnTo>
                </a:path>
                <a:path w="2297429">
                  <a:moveTo>
                    <a:pt x="762036" y="0"/>
                  </a:moveTo>
                  <a:lnTo>
                    <a:pt x="772873" y="0"/>
                  </a:lnTo>
                </a:path>
                <a:path w="2297429">
                  <a:moveTo>
                    <a:pt x="1524072" y="0"/>
                  </a:moveTo>
                  <a:lnTo>
                    <a:pt x="1534909" y="0"/>
                  </a:lnTo>
                </a:path>
                <a:path w="2297429">
                  <a:moveTo>
                    <a:pt x="2286108" y="0"/>
                  </a:moveTo>
                  <a:lnTo>
                    <a:pt x="2296945" y="0"/>
                  </a:lnTo>
                </a:path>
              </a:pathLst>
            </a:custGeom>
            <a:ln w="19038">
              <a:solidFill>
                <a:srgbClr val="8000FF"/>
              </a:solidFill>
            </a:ln>
          </p:spPr>
          <p:txBody>
            <a:bodyPr wrap="square" lIns="0" tIns="0" rIns="0" bIns="0" rtlCol="0"/>
            <a:lstStyle/>
            <a:p>
              <a:endParaRPr>
                <a:solidFill>
                  <a:prstClr val="black"/>
                </a:solidFill>
                <a:latin typeface="Calibri"/>
              </a:endParaRPr>
            </a:p>
          </p:txBody>
        </p:sp>
        <p:sp>
          <p:nvSpPr>
            <p:cNvPr id="387" name="object 387"/>
            <p:cNvSpPr/>
            <p:nvPr/>
          </p:nvSpPr>
          <p:spPr>
            <a:xfrm>
              <a:off x="5353415" y="13210879"/>
              <a:ext cx="3047365" cy="37465"/>
            </a:xfrm>
            <a:custGeom>
              <a:avLst/>
              <a:gdLst/>
              <a:ahLst/>
              <a:cxnLst/>
              <a:rect l="l" t="t" r="r" b="b"/>
              <a:pathLst>
                <a:path w="3047365" h="37465">
                  <a:moveTo>
                    <a:pt x="0" y="0"/>
                  </a:moveTo>
                  <a:lnTo>
                    <a:pt x="0" y="37344"/>
                  </a:lnTo>
                </a:path>
                <a:path w="3047365" h="37465">
                  <a:moveTo>
                    <a:pt x="761202" y="0"/>
                  </a:moveTo>
                  <a:lnTo>
                    <a:pt x="761202" y="37344"/>
                  </a:lnTo>
                </a:path>
                <a:path w="3047365" h="37465">
                  <a:moveTo>
                    <a:pt x="1523238" y="0"/>
                  </a:moveTo>
                  <a:lnTo>
                    <a:pt x="1523238" y="37344"/>
                  </a:lnTo>
                </a:path>
                <a:path w="3047365" h="37465">
                  <a:moveTo>
                    <a:pt x="2285274" y="0"/>
                  </a:moveTo>
                  <a:lnTo>
                    <a:pt x="2285274" y="37344"/>
                  </a:lnTo>
                </a:path>
                <a:path w="3047365" h="37465">
                  <a:moveTo>
                    <a:pt x="3047310" y="0"/>
                  </a:moveTo>
                  <a:lnTo>
                    <a:pt x="3047310" y="37344"/>
                  </a:lnTo>
                </a:path>
              </a:pathLst>
            </a:custGeom>
            <a:ln w="10178">
              <a:solidFill>
                <a:srgbClr val="8000FF"/>
              </a:solidFill>
            </a:ln>
          </p:spPr>
          <p:txBody>
            <a:bodyPr wrap="square" lIns="0" tIns="0" rIns="0" bIns="0" rtlCol="0"/>
            <a:lstStyle/>
            <a:p>
              <a:endParaRPr>
                <a:solidFill>
                  <a:prstClr val="black"/>
                </a:solidFill>
                <a:latin typeface="Calibri"/>
              </a:endParaRPr>
            </a:p>
          </p:txBody>
        </p:sp>
        <p:sp>
          <p:nvSpPr>
            <p:cNvPr id="388" name="object 388"/>
            <p:cNvSpPr/>
            <p:nvPr/>
          </p:nvSpPr>
          <p:spPr>
            <a:xfrm>
              <a:off x="8704629" y="13210517"/>
              <a:ext cx="0" cy="3212465"/>
            </a:xfrm>
            <a:custGeom>
              <a:avLst/>
              <a:gdLst/>
              <a:ahLst/>
              <a:cxnLst/>
              <a:rect l="l" t="t" r="r" b="b"/>
              <a:pathLst>
                <a:path h="3212465">
                  <a:moveTo>
                    <a:pt x="0" y="3212111"/>
                  </a:moveTo>
                  <a:lnTo>
                    <a:pt x="0" y="0"/>
                  </a:lnTo>
                </a:path>
              </a:pathLst>
            </a:custGeom>
            <a:ln w="10837">
              <a:solidFill>
                <a:srgbClr val="8000FF"/>
              </a:solidFill>
            </a:ln>
          </p:spPr>
          <p:txBody>
            <a:bodyPr wrap="square" lIns="0" tIns="0" rIns="0" bIns="0" rtlCol="0"/>
            <a:lstStyle/>
            <a:p>
              <a:endParaRPr>
                <a:solidFill>
                  <a:prstClr val="black"/>
                </a:solidFill>
                <a:latin typeface="Calibri"/>
              </a:endParaRPr>
            </a:p>
          </p:txBody>
        </p:sp>
        <p:sp>
          <p:nvSpPr>
            <p:cNvPr id="389" name="object 389"/>
            <p:cNvSpPr/>
            <p:nvPr/>
          </p:nvSpPr>
          <p:spPr>
            <a:xfrm>
              <a:off x="8662504" y="13478908"/>
              <a:ext cx="42545" cy="2677160"/>
            </a:xfrm>
            <a:custGeom>
              <a:avLst/>
              <a:gdLst/>
              <a:ahLst/>
              <a:cxnLst/>
              <a:rect l="l" t="t" r="r" b="b"/>
              <a:pathLst>
                <a:path w="42545" h="2677159">
                  <a:moveTo>
                    <a:pt x="42547" y="2342093"/>
                  </a:moveTo>
                  <a:lnTo>
                    <a:pt x="20873" y="2342093"/>
                  </a:lnTo>
                </a:path>
                <a:path w="42545" h="2677159">
                  <a:moveTo>
                    <a:pt x="42547" y="1672728"/>
                  </a:moveTo>
                  <a:lnTo>
                    <a:pt x="20873" y="1672728"/>
                  </a:lnTo>
                </a:path>
                <a:path w="42545" h="2677159">
                  <a:moveTo>
                    <a:pt x="42547" y="1003334"/>
                  </a:moveTo>
                  <a:lnTo>
                    <a:pt x="20873" y="1003334"/>
                  </a:lnTo>
                </a:path>
                <a:path w="42545" h="2677159">
                  <a:moveTo>
                    <a:pt x="42547" y="333969"/>
                  </a:moveTo>
                  <a:lnTo>
                    <a:pt x="20873" y="333969"/>
                  </a:lnTo>
                </a:path>
                <a:path w="42545" h="2677159">
                  <a:moveTo>
                    <a:pt x="42547" y="2676775"/>
                  </a:moveTo>
                  <a:lnTo>
                    <a:pt x="0" y="2676775"/>
                  </a:lnTo>
                </a:path>
                <a:path w="42545" h="2677159">
                  <a:moveTo>
                    <a:pt x="42547" y="2007410"/>
                  </a:moveTo>
                  <a:lnTo>
                    <a:pt x="0" y="2007410"/>
                  </a:lnTo>
                </a:path>
                <a:path w="42545" h="2677159">
                  <a:moveTo>
                    <a:pt x="42547" y="1338016"/>
                  </a:moveTo>
                  <a:lnTo>
                    <a:pt x="0" y="1338016"/>
                  </a:lnTo>
                </a:path>
                <a:path w="42545" h="2677159">
                  <a:moveTo>
                    <a:pt x="42547" y="668652"/>
                  </a:moveTo>
                  <a:lnTo>
                    <a:pt x="0" y="668652"/>
                  </a:lnTo>
                </a:path>
                <a:path w="42545" h="2677159">
                  <a:moveTo>
                    <a:pt x="42547" y="0"/>
                  </a:moveTo>
                  <a:lnTo>
                    <a:pt x="0" y="0"/>
                  </a:lnTo>
                </a:path>
              </a:pathLst>
            </a:custGeom>
            <a:ln w="10178">
              <a:solidFill>
                <a:srgbClr val="8000FF"/>
              </a:solidFill>
            </a:ln>
          </p:spPr>
          <p:txBody>
            <a:bodyPr wrap="square" lIns="0" tIns="0" rIns="0" bIns="0" rtlCol="0"/>
            <a:lstStyle/>
            <a:p>
              <a:endParaRPr>
                <a:solidFill>
                  <a:prstClr val="black"/>
                </a:solidFill>
                <a:latin typeface="Calibri"/>
              </a:endParaRPr>
            </a:p>
          </p:txBody>
        </p:sp>
      </p:grpSp>
      <p:sp>
        <p:nvSpPr>
          <p:cNvPr id="390" name="object 390"/>
          <p:cNvSpPr txBox="1"/>
          <p:nvPr/>
        </p:nvSpPr>
        <p:spPr>
          <a:xfrm>
            <a:off x="5714904" y="13030085"/>
            <a:ext cx="3155950" cy="134652"/>
          </a:xfrm>
          <a:prstGeom prst="rect">
            <a:avLst/>
          </a:prstGeom>
        </p:spPr>
        <p:txBody>
          <a:bodyPr vert="horz" wrap="square" lIns="0" tIns="11430" rIns="0" bIns="0" rtlCol="0">
            <a:spAutoFit/>
          </a:bodyPr>
          <a:lstStyle/>
          <a:p>
            <a:pPr marL="12700">
              <a:spcBef>
                <a:spcPts val="90"/>
              </a:spcBef>
              <a:tabLst>
                <a:tab pos="725805" algn="l"/>
                <a:tab pos="1554480" algn="l"/>
                <a:tab pos="2269490" algn="l"/>
                <a:tab pos="3079115" algn="l"/>
              </a:tabLst>
            </a:pPr>
            <a:r>
              <a:rPr sz="800" b="1" spc="40" dirty="0">
                <a:solidFill>
                  <a:srgbClr val="8000FF"/>
                </a:solidFill>
                <a:latin typeface="Arial"/>
                <a:cs typeface="Arial"/>
              </a:rPr>
              <a:t>-1	-0,5	</a:t>
            </a:r>
            <a:r>
              <a:rPr sz="800" b="1" spc="55" dirty="0">
                <a:solidFill>
                  <a:srgbClr val="8000FF"/>
                </a:solidFill>
                <a:latin typeface="Arial"/>
                <a:cs typeface="Arial"/>
              </a:rPr>
              <a:t>0	</a:t>
            </a:r>
            <a:r>
              <a:rPr sz="800" b="1" spc="45" dirty="0">
                <a:solidFill>
                  <a:srgbClr val="8000FF"/>
                </a:solidFill>
                <a:latin typeface="Arial"/>
                <a:cs typeface="Arial"/>
              </a:rPr>
              <a:t>0,5	</a:t>
            </a:r>
            <a:r>
              <a:rPr sz="800" b="1" spc="55" dirty="0">
                <a:solidFill>
                  <a:srgbClr val="8000FF"/>
                </a:solidFill>
                <a:latin typeface="Arial"/>
                <a:cs typeface="Arial"/>
              </a:rPr>
              <a:t>1</a:t>
            </a:r>
            <a:endParaRPr sz="800">
              <a:solidFill>
                <a:prstClr val="black"/>
              </a:solidFill>
              <a:latin typeface="Arial"/>
              <a:cs typeface="Arial"/>
            </a:endParaRPr>
          </a:p>
        </p:txBody>
      </p:sp>
      <p:sp>
        <p:nvSpPr>
          <p:cNvPr id="391" name="object 391"/>
          <p:cNvSpPr txBox="1"/>
          <p:nvPr/>
        </p:nvSpPr>
        <p:spPr>
          <a:xfrm>
            <a:off x="9164896" y="16071594"/>
            <a:ext cx="127635" cy="134652"/>
          </a:xfrm>
          <a:prstGeom prst="rect">
            <a:avLst/>
          </a:prstGeom>
        </p:spPr>
        <p:txBody>
          <a:bodyPr vert="horz" wrap="square" lIns="0" tIns="11430" rIns="0" bIns="0" rtlCol="0">
            <a:spAutoFit/>
          </a:bodyPr>
          <a:lstStyle/>
          <a:p>
            <a:pPr marL="12700">
              <a:spcBef>
                <a:spcPts val="90"/>
              </a:spcBef>
            </a:pPr>
            <a:r>
              <a:rPr sz="800" b="1" spc="40" dirty="0">
                <a:solidFill>
                  <a:srgbClr val="8000FF"/>
                </a:solidFill>
                <a:latin typeface="Arial"/>
                <a:cs typeface="Arial"/>
              </a:rPr>
              <a:t>-1</a:t>
            </a:r>
            <a:endParaRPr sz="800">
              <a:solidFill>
                <a:prstClr val="black"/>
              </a:solidFill>
              <a:latin typeface="Arial"/>
              <a:cs typeface="Arial"/>
            </a:endParaRPr>
          </a:p>
        </p:txBody>
      </p:sp>
      <p:sp>
        <p:nvSpPr>
          <p:cNvPr id="392" name="object 392"/>
          <p:cNvSpPr txBox="1"/>
          <p:nvPr/>
        </p:nvSpPr>
        <p:spPr>
          <a:xfrm>
            <a:off x="9164895" y="15402200"/>
            <a:ext cx="222250" cy="134652"/>
          </a:xfrm>
          <a:prstGeom prst="rect">
            <a:avLst/>
          </a:prstGeom>
        </p:spPr>
        <p:txBody>
          <a:bodyPr vert="horz" wrap="square" lIns="0" tIns="11430" rIns="0" bIns="0" rtlCol="0">
            <a:spAutoFit/>
          </a:bodyPr>
          <a:lstStyle/>
          <a:p>
            <a:pPr marL="12700">
              <a:spcBef>
                <a:spcPts val="90"/>
              </a:spcBef>
            </a:pPr>
            <a:r>
              <a:rPr sz="800" b="1" spc="40" dirty="0">
                <a:solidFill>
                  <a:srgbClr val="8000FF"/>
                </a:solidFill>
                <a:latin typeface="Arial"/>
                <a:cs typeface="Arial"/>
              </a:rPr>
              <a:t>-0,5</a:t>
            </a:r>
            <a:endParaRPr sz="800">
              <a:solidFill>
                <a:prstClr val="black"/>
              </a:solidFill>
              <a:latin typeface="Arial"/>
              <a:cs typeface="Arial"/>
            </a:endParaRPr>
          </a:p>
        </p:txBody>
      </p:sp>
      <p:sp>
        <p:nvSpPr>
          <p:cNvPr id="393" name="object 393"/>
          <p:cNvSpPr txBox="1"/>
          <p:nvPr/>
        </p:nvSpPr>
        <p:spPr>
          <a:xfrm>
            <a:off x="9164896" y="14732835"/>
            <a:ext cx="89535" cy="134652"/>
          </a:xfrm>
          <a:prstGeom prst="rect">
            <a:avLst/>
          </a:prstGeom>
        </p:spPr>
        <p:txBody>
          <a:bodyPr vert="horz" wrap="square" lIns="0" tIns="11430" rIns="0" bIns="0" rtlCol="0">
            <a:spAutoFit/>
          </a:bodyPr>
          <a:lstStyle/>
          <a:p>
            <a:pPr marL="12700">
              <a:spcBef>
                <a:spcPts val="90"/>
              </a:spcBef>
            </a:pPr>
            <a:r>
              <a:rPr sz="800" b="1" spc="55" dirty="0">
                <a:solidFill>
                  <a:srgbClr val="8000FF"/>
                </a:solidFill>
                <a:latin typeface="Arial"/>
                <a:cs typeface="Arial"/>
              </a:rPr>
              <a:t>0</a:t>
            </a:r>
            <a:endParaRPr sz="800">
              <a:solidFill>
                <a:prstClr val="black"/>
              </a:solidFill>
              <a:latin typeface="Arial"/>
              <a:cs typeface="Arial"/>
            </a:endParaRPr>
          </a:p>
        </p:txBody>
      </p:sp>
      <p:sp>
        <p:nvSpPr>
          <p:cNvPr id="394" name="object 394"/>
          <p:cNvSpPr txBox="1"/>
          <p:nvPr/>
        </p:nvSpPr>
        <p:spPr>
          <a:xfrm>
            <a:off x="9164896" y="14063451"/>
            <a:ext cx="184785" cy="134652"/>
          </a:xfrm>
          <a:prstGeom prst="rect">
            <a:avLst/>
          </a:prstGeom>
        </p:spPr>
        <p:txBody>
          <a:bodyPr vert="horz" wrap="square" lIns="0" tIns="11430" rIns="0" bIns="0" rtlCol="0">
            <a:spAutoFit/>
          </a:bodyPr>
          <a:lstStyle/>
          <a:p>
            <a:pPr marL="12700">
              <a:spcBef>
                <a:spcPts val="90"/>
              </a:spcBef>
            </a:pPr>
            <a:r>
              <a:rPr sz="800" b="1" spc="45" dirty="0">
                <a:solidFill>
                  <a:srgbClr val="8000FF"/>
                </a:solidFill>
                <a:latin typeface="Arial"/>
                <a:cs typeface="Arial"/>
              </a:rPr>
              <a:t>0,5</a:t>
            </a:r>
            <a:endParaRPr sz="800">
              <a:solidFill>
                <a:prstClr val="black"/>
              </a:solidFill>
              <a:latin typeface="Arial"/>
              <a:cs typeface="Arial"/>
            </a:endParaRPr>
          </a:p>
        </p:txBody>
      </p:sp>
      <p:sp>
        <p:nvSpPr>
          <p:cNvPr id="395" name="object 395"/>
          <p:cNvSpPr txBox="1"/>
          <p:nvPr/>
        </p:nvSpPr>
        <p:spPr>
          <a:xfrm>
            <a:off x="9164896" y="13394819"/>
            <a:ext cx="89535" cy="134652"/>
          </a:xfrm>
          <a:prstGeom prst="rect">
            <a:avLst/>
          </a:prstGeom>
        </p:spPr>
        <p:txBody>
          <a:bodyPr vert="horz" wrap="square" lIns="0" tIns="11430" rIns="0" bIns="0" rtlCol="0">
            <a:spAutoFit/>
          </a:bodyPr>
          <a:lstStyle/>
          <a:p>
            <a:pPr marL="12700">
              <a:spcBef>
                <a:spcPts val="90"/>
              </a:spcBef>
            </a:pPr>
            <a:r>
              <a:rPr sz="800" b="1" spc="55" dirty="0">
                <a:solidFill>
                  <a:srgbClr val="8000FF"/>
                </a:solidFill>
                <a:latin typeface="Arial"/>
                <a:cs typeface="Arial"/>
              </a:rPr>
              <a:t>1</a:t>
            </a:r>
            <a:endParaRPr sz="800">
              <a:solidFill>
                <a:prstClr val="black"/>
              </a:solidFill>
              <a:latin typeface="Arial"/>
              <a:cs typeface="Arial"/>
            </a:endParaRPr>
          </a:p>
        </p:txBody>
      </p:sp>
      <p:sp>
        <p:nvSpPr>
          <p:cNvPr id="396" name="object 396"/>
          <p:cNvSpPr txBox="1"/>
          <p:nvPr/>
        </p:nvSpPr>
        <p:spPr>
          <a:xfrm>
            <a:off x="6995773" y="16450944"/>
            <a:ext cx="895350" cy="409575"/>
          </a:xfrm>
          <a:prstGeom prst="rect">
            <a:avLst/>
          </a:prstGeom>
        </p:spPr>
        <p:txBody>
          <a:bodyPr vert="horz" wrap="square" lIns="0" tIns="11430" rIns="0" bIns="0" rtlCol="0">
            <a:spAutoFit/>
          </a:bodyPr>
          <a:lstStyle/>
          <a:p>
            <a:pPr marL="273685">
              <a:spcBef>
                <a:spcPts val="90"/>
              </a:spcBef>
              <a:tabLst>
                <a:tab pos="730885" algn="l"/>
              </a:tabLst>
            </a:pPr>
            <a:r>
              <a:rPr sz="800" b="1" spc="55" dirty="0">
                <a:solidFill>
                  <a:prstClr val="black"/>
                </a:solidFill>
                <a:latin typeface="Arial"/>
                <a:cs typeface="Arial"/>
              </a:rPr>
              <a:t>0	1</a:t>
            </a:r>
            <a:endParaRPr sz="800">
              <a:solidFill>
                <a:prstClr val="black"/>
              </a:solidFill>
              <a:latin typeface="Arial"/>
              <a:cs typeface="Arial"/>
            </a:endParaRPr>
          </a:p>
          <a:p>
            <a:endParaRPr sz="750">
              <a:solidFill>
                <a:prstClr val="black"/>
              </a:solidFill>
              <a:latin typeface="Arial"/>
              <a:cs typeface="Arial"/>
            </a:endParaRPr>
          </a:p>
          <a:p>
            <a:pPr marL="50800"/>
            <a:r>
              <a:rPr sz="1000" b="1" spc="100" dirty="0">
                <a:solidFill>
                  <a:prstClr val="black"/>
                </a:solidFill>
                <a:latin typeface="Arial"/>
                <a:cs typeface="Arial"/>
              </a:rPr>
              <a:t>PC</a:t>
            </a:r>
            <a:r>
              <a:rPr sz="1050" b="1" spc="150" baseline="-19841" dirty="0">
                <a:solidFill>
                  <a:prstClr val="black"/>
                </a:solidFill>
                <a:latin typeface="Arial"/>
                <a:cs typeface="Arial"/>
              </a:rPr>
              <a:t>1</a:t>
            </a:r>
            <a:r>
              <a:rPr sz="1050" b="1" spc="-60" baseline="-19841" dirty="0">
                <a:solidFill>
                  <a:prstClr val="black"/>
                </a:solidFill>
                <a:latin typeface="Arial"/>
                <a:cs typeface="Arial"/>
              </a:rPr>
              <a:t> </a:t>
            </a:r>
            <a:r>
              <a:rPr sz="850" b="1" spc="65" dirty="0">
                <a:solidFill>
                  <a:prstClr val="black"/>
                </a:solidFill>
                <a:latin typeface="Arial"/>
                <a:cs typeface="Arial"/>
              </a:rPr>
              <a:t>(60.75%)</a:t>
            </a:r>
            <a:endParaRPr sz="850">
              <a:solidFill>
                <a:prstClr val="black"/>
              </a:solidFill>
              <a:latin typeface="Arial"/>
              <a:cs typeface="Arial"/>
            </a:endParaRPr>
          </a:p>
        </p:txBody>
      </p:sp>
      <p:sp>
        <p:nvSpPr>
          <p:cNvPr id="397" name="object 397"/>
          <p:cNvSpPr txBox="1"/>
          <p:nvPr/>
        </p:nvSpPr>
        <p:spPr>
          <a:xfrm>
            <a:off x="5062105" y="14477077"/>
            <a:ext cx="176972" cy="723900"/>
          </a:xfrm>
          <a:prstGeom prst="rect">
            <a:avLst/>
          </a:prstGeom>
        </p:spPr>
        <p:txBody>
          <a:bodyPr vert="vert270" wrap="square" lIns="0" tIns="2540" rIns="0" bIns="0" rtlCol="0">
            <a:spAutoFit/>
          </a:bodyPr>
          <a:lstStyle/>
          <a:p>
            <a:pPr marL="12700">
              <a:spcBef>
                <a:spcPts val="20"/>
              </a:spcBef>
            </a:pPr>
            <a:r>
              <a:rPr sz="1150" b="1" spc="-75" dirty="0">
                <a:solidFill>
                  <a:prstClr val="black"/>
                </a:solidFill>
                <a:latin typeface="Arial"/>
                <a:cs typeface="Arial"/>
              </a:rPr>
              <a:t>PC</a:t>
            </a:r>
            <a:r>
              <a:rPr sz="1200" b="1" spc="-112" baseline="-17361" dirty="0">
                <a:solidFill>
                  <a:prstClr val="black"/>
                </a:solidFill>
                <a:latin typeface="Arial"/>
                <a:cs typeface="Arial"/>
              </a:rPr>
              <a:t>2</a:t>
            </a:r>
            <a:r>
              <a:rPr sz="1200" b="1" spc="-172" baseline="-17361" dirty="0">
                <a:solidFill>
                  <a:prstClr val="black"/>
                </a:solidFill>
                <a:latin typeface="Arial"/>
                <a:cs typeface="Arial"/>
              </a:rPr>
              <a:t> </a:t>
            </a:r>
            <a:r>
              <a:rPr sz="950" b="1" spc="-45" dirty="0">
                <a:solidFill>
                  <a:prstClr val="black"/>
                </a:solidFill>
                <a:latin typeface="Arial"/>
                <a:cs typeface="Arial"/>
              </a:rPr>
              <a:t>(22.27%)</a:t>
            </a:r>
            <a:endParaRPr sz="950">
              <a:solidFill>
                <a:prstClr val="black"/>
              </a:solidFill>
              <a:latin typeface="Arial"/>
              <a:cs typeface="Arial"/>
            </a:endParaRPr>
          </a:p>
        </p:txBody>
      </p:sp>
      <p:sp>
        <p:nvSpPr>
          <p:cNvPr id="398" name="object 398"/>
          <p:cNvSpPr txBox="1"/>
          <p:nvPr/>
        </p:nvSpPr>
        <p:spPr>
          <a:xfrm>
            <a:off x="5606142" y="14922515"/>
            <a:ext cx="314960" cy="155812"/>
          </a:xfrm>
          <a:prstGeom prst="rect">
            <a:avLst/>
          </a:prstGeom>
        </p:spPr>
        <p:txBody>
          <a:bodyPr vert="horz" wrap="square" lIns="0" tIns="17145" rIns="0" bIns="0" rtlCol="0">
            <a:spAutoFit/>
          </a:bodyPr>
          <a:lstStyle/>
          <a:p>
            <a:pPr marL="38100">
              <a:spcBef>
                <a:spcPts val="135"/>
              </a:spcBef>
            </a:pPr>
            <a:r>
              <a:rPr sz="900" spc="95" dirty="0">
                <a:solidFill>
                  <a:srgbClr val="8000FF"/>
                </a:solidFill>
                <a:latin typeface="Symbol"/>
                <a:cs typeface="Symbol"/>
              </a:rPr>
              <a:t></a:t>
            </a:r>
            <a:r>
              <a:rPr sz="900" spc="95" dirty="0">
                <a:solidFill>
                  <a:srgbClr val="8000FF"/>
                </a:solidFill>
                <a:latin typeface="Arial"/>
                <a:cs typeface="Arial"/>
              </a:rPr>
              <a:t>G</a:t>
            </a:r>
            <a:r>
              <a:rPr sz="900" spc="142" baseline="37037" dirty="0">
                <a:solidFill>
                  <a:srgbClr val="8000FF"/>
                </a:solidFill>
                <a:latin typeface="Arial"/>
                <a:cs typeface="Arial"/>
              </a:rPr>
              <a:t>0</a:t>
            </a:r>
            <a:endParaRPr sz="900" baseline="37037">
              <a:solidFill>
                <a:prstClr val="black"/>
              </a:solidFill>
              <a:latin typeface="Arial"/>
              <a:cs typeface="Arial"/>
            </a:endParaRPr>
          </a:p>
        </p:txBody>
      </p:sp>
      <p:sp>
        <p:nvSpPr>
          <p:cNvPr id="399" name="object 399"/>
          <p:cNvSpPr txBox="1"/>
          <p:nvPr/>
        </p:nvSpPr>
        <p:spPr>
          <a:xfrm>
            <a:off x="6977629" y="13536893"/>
            <a:ext cx="307340" cy="155812"/>
          </a:xfrm>
          <a:prstGeom prst="rect">
            <a:avLst/>
          </a:prstGeom>
        </p:spPr>
        <p:txBody>
          <a:bodyPr vert="horz" wrap="square" lIns="0" tIns="17145" rIns="0" bIns="0" rtlCol="0">
            <a:spAutoFit/>
          </a:bodyPr>
          <a:lstStyle/>
          <a:p>
            <a:pPr marL="38100">
              <a:spcBef>
                <a:spcPts val="135"/>
              </a:spcBef>
            </a:pPr>
            <a:r>
              <a:rPr sz="900" spc="90" dirty="0">
                <a:solidFill>
                  <a:srgbClr val="8000FF"/>
                </a:solidFill>
                <a:latin typeface="Symbol"/>
                <a:cs typeface="Symbol"/>
              </a:rPr>
              <a:t></a:t>
            </a:r>
            <a:r>
              <a:rPr sz="900" spc="90" dirty="0">
                <a:solidFill>
                  <a:srgbClr val="8000FF"/>
                </a:solidFill>
                <a:latin typeface="Arial"/>
                <a:cs typeface="Arial"/>
              </a:rPr>
              <a:t>H</a:t>
            </a:r>
            <a:r>
              <a:rPr sz="900" spc="135" baseline="37037" dirty="0">
                <a:solidFill>
                  <a:srgbClr val="8000FF"/>
                </a:solidFill>
                <a:latin typeface="Arial"/>
                <a:cs typeface="Arial"/>
              </a:rPr>
              <a:t>0</a:t>
            </a:r>
            <a:endParaRPr sz="900" baseline="37037">
              <a:solidFill>
                <a:prstClr val="black"/>
              </a:solidFill>
              <a:latin typeface="Arial"/>
              <a:cs typeface="Arial"/>
            </a:endParaRPr>
          </a:p>
        </p:txBody>
      </p:sp>
      <p:sp>
        <p:nvSpPr>
          <p:cNvPr id="400" name="object 400"/>
          <p:cNvSpPr txBox="1"/>
          <p:nvPr/>
        </p:nvSpPr>
        <p:spPr>
          <a:xfrm>
            <a:off x="7335307" y="13531036"/>
            <a:ext cx="300355" cy="155812"/>
          </a:xfrm>
          <a:prstGeom prst="rect">
            <a:avLst/>
          </a:prstGeom>
        </p:spPr>
        <p:txBody>
          <a:bodyPr vert="horz" wrap="square" lIns="0" tIns="17145" rIns="0" bIns="0" rtlCol="0">
            <a:spAutoFit/>
          </a:bodyPr>
          <a:lstStyle/>
          <a:p>
            <a:pPr marL="38100">
              <a:spcBef>
                <a:spcPts val="135"/>
              </a:spcBef>
            </a:pPr>
            <a:r>
              <a:rPr sz="900" spc="85" dirty="0">
                <a:solidFill>
                  <a:srgbClr val="8000FF"/>
                </a:solidFill>
                <a:latin typeface="Symbol"/>
                <a:cs typeface="Symbol"/>
              </a:rPr>
              <a:t></a:t>
            </a:r>
            <a:r>
              <a:rPr sz="900" spc="85" dirty="0">
                <a:solidFill>
                  <a:srgbClr val="8000FF"/>
                </a:solidFill>
                <a:latin typeface="Arial"/>
                <a:cs typeface="Arial"/>
              </a:rPr>
              <a:t>S</a:t>
            </a:r>
            <a:r>
              <a:rPr sz="900" spc="127" baseline="37037" dirty="0">
                <a:solidFill>
                  <a:srgbClr val="8000FF"/>
                </a:solidFill>
                <a:latin typeface="Arial"/>
                <a:cs typeface="Arial"/>
              </a:rPr>
              <a:t>0</a:t>
            </a:r>
            <a:endParaRPr sz="900" baseline="37037">
              <a:solidFill>
                <a:prstClr val="black"/>
              </a:solidFill>
              <a:latin typeface="Arial"/>
              <a:cs typeface="Arial"/>
            </a:endParaRPr>
          </a:p>
        </p:txBody>
      </p:sp>
      <p:sp>
        <p:nvSpPr>
          <p:cNvPr id="401" name="object 401"/>
          <p:cNvSpPr txBox="1"/>
          <p:nvPr/>
        </p:nvSpPr>
        <p:spPr>
          <a:xfrm>
            <a:off x="8746807" y="14648609"/>
            <a:ext cx="236220" cy="155812"/>
          </a:xfrm>
          <a:prstGeom prst="rect">
            <a:avLst/>
          </a:prstGeom>
        </p:spPr>
        <p:txBody>
          <a:bodyPr vert="horz" wrap="square" lIns="0" tIns="17145" rIns="0" bIns="0" rtlCol="0">
            <a:spAutoFit/>
          </a:bodyPr>
          <a:lstStyle/>
          <a:p>
            <a:pPr marL="38100">
              <a:spcBef>
                <a:spcPts val="135"/>
              </a:spcBef>
            </a:pPr>
            <a:r>
              <a:rPr sz="1350" spc="75" baseline="15432" dirty="0">
                <a:solidFill>
                  <a:srgbClr val="8000FF"/>
                </a:solidFill>
                <a:latin typeface="Arial"/>
                <a:cs typeface="Arial"/>
              </a:rPr>
              <a:t>t</a:t>
            </a:r>
            <a:r>
              <a:rPr sz="600" spc="50" dirty="0">
                <a:solidFill>
                  <a:srgbClr val="8000FF"/>
                </a:solidFill>
                <a:latin typeface="Arial"/>
                <a:cs typeface="Arial"/>
              </a:rPr>
              <a:t>sat</a:t>
            </a:r>
            <a:endParaRPr sz="600">
              <a:solidFill>
                <a:prstClr val="black"/>
              </a:solidFill>
              <a:latin typeface="Arial"/>
              <a:cs typeface="Arial"/>
            </a:endParaRPr>
          </a:p>
        </p:txBody>
      </p:sp>
      <p:sp>
        <p:nvSpPr>
          <p:cNvPr id="402" name="object 402"/>
          <p:cNvSpPr txBox="1"/>
          <p:nvPr/>
        </p:nvSpPr>
        <p:spPr>
          <a:xfrm>
            <a:off x="8726800" y="14235873"/>
            <a:ext cx="325120" cy="340734"/>
          </a:xfrm>
          <a:prstGeom prst="rect">
            <a:avLst/>
          </a:prstGeom>
        </p:spPr>
        <p:txBody>
          <a:bodyPr vert="horz" wrap="square" lIns="0" tIns="11430" rIns="0" bIns="0" rtlCol="0">
            <a:spAutoFit/>
          </a:bodyPr>
          <a:lstStyle/>
          <a:p>
            <a:pPr marL="38735" marR="30480" indent="-1270">
              <a:lnSpc>
                <a:spcPct val="124900"/>
              </a:lnSpc>
              <a:spcBef>
                <a:spcPts val="90"/>
              </a:spcBef>
            </a:pPr>
            <a:r>
              <a:rPr sz="1350" spc="127" baseline="15432" dirty="0">
                <a:solidFill>
                  <a:srgbClr val="8000FF"/>
                </a:solidFill>
                <a:latin typeface="Arial"/>
                <a:cs typeface="Arial"/>
              </a:rPr>
              <a:t>q</a:t>
            </a:r>
            <a:r>
              <a:rPr sz="600" spc="30" dirty="0">
                <a:solidFill>
                  <a:srgbClr val="8000FF"/>
                </a:solidFill>
                <a:latin typeface="Arial"/>
                <a:cs typeface="Arial"/>
              </a:rPr>
              <a:t>t</a:t>
            </a:r>
            <a:r>
              <a:rPr sz="600" spc="40" dirty="0">
                <a:solidFill>
                  <a:srgbClr val="8000FF"/>
                </a:solidFill>
                <a:latin typeface="Arial"/>
                <a:cs typeface="Arial"/>
              </a:rPr>
              <a:t>otal  </a:t>
            </a:r>
            <a:r>
              <a:rPr sz="900" spc="90" dirty="0">
                <a:solidFill>
                  <a:srgbClr val="8000FF"/>
                </a:solidFill>
                <a:latin typeface="Arial"/>
                <a:cs typeface="Arial"/>
              </a:rPr>
              <a:t>Aa</a:t>
            </a:r>
            <a:endParaRPr sz="900">
              <a:solidFill>
                <a:prstClr val="black"/>
              </a:solidFill>
              <a:latin typeface="Arial"/>
              <a:cs typeface="Arial"/>
            </a:endParaRPr>
          </a:p>
        </p:txBody>
      </p:sp>
      <p:sp>
        <p:nvSpPr>
          <p:cNvPr id="403" name="object 403"/>
          <p:cNvSpPr txBox="1"/>
          <p:nvPr/>
        </p:nvSpPr>
        <p:spPr>
          <a:xfrm>
            <a:off x="8221943" y="15571378"/>
            <a:ext cx="243204" cy="155812"/>
          </a:xfrm>
          <a:prstGeom prst="rect">
            <a:avLst/>
          </a:prstGeom>
        </p:spPr>
        <p:txBody>
          <a:bodyPr vert="horz" wrap="square" lIns="0" tIns="17145" rIns="0" bIns="0" rtlCol="0">
            <a:spAutoFit/>
          </a:bodyPr>
          <a:lstStyle/>
          <a:p>
            <a:pPr marL="12700">
              <a:spcBef>
                <a:spcPts val="135"/>
              </a:spcBef>
            </a:pPr>
            <a:r>
              <a:rPr sz="900" spc="130" dirty="0">
                <a:solidFill>
                  <a:srgbClr val="8000FF"/>
                </a:solidFill>
                <a:latin typeface="Arial"/>
                <a:cs typeface="Arial"/>
              </a:rPr>
              <a:t>D%</a:t>
            </a:r>
            <a:endParaRPr sz="900">
              <a:solidFill>
                <a:prstClr val="black"/>
              </a:solidFill>
              <a:latin typeface="Arial"/>
              <a:cs typeface="Arial"/>
            </a:endParaRPr>
          </a:p>
        </p:txBody>
      </p:sp>
      <p:sp>
        <p:nvSpPr>
          <p:cNvPr id="404" name="object 404"/>
          <p:cNvSpPr txBox="1"/>
          <p:nvPr/>
        </p:nvSpPr>
        <p:spPr>
          <a:xfrm>
            <a:off x="8329111" y="14026108"/>
            <a:ext cx="349885" cy="403860"/>
          </a:xfrm>
          <a:prstGeom prst="rect">
            <a:avLst/>
          </a:prstGeom>
        </p:spPr>
        <p:txBody>
          <a:bodyPr vert="horz" wrap="square" lIns="0" tIns="17145" rIns="0" bIns="0" rtlCol="0">
            <a:spAutoFit/>
          </a:bodyPr>
          <a:lstStyle/>
          <a:p>
            <a:pPr marL="38100">
              <a:spcBef>
                <a:spcPts val="135"/>
              </a:spcBef>
            </a:pPr>
            <a:r>
              <a:rPr sz="1350" spc="82" baseline="15432" dirty="0">
                <a:solidFill>
                  <a:srgbClr val="8000FF"/>
                </a:solidFill>
                <a:latin typeface="Arial"/>
                <a:cs typeface="Arial"/>
              </a:rPr>
              <a:t>t</a:t>
            </a:r>
            <a:r>
              <a:rPr sz="600" spc="55" dirty="0">
                <a:solidFill>
                  <a:srgbClr val="8000FF"/>
                </a:solidFill>
                <a:latin typeface="Arial"/>
                <a:cs typeface="Arial"/>
              </a:rPr>
              <a:t>break</a:t>
            </a:r>
            <a:endParaRPr sz="600">
              <a:solidFill>
                <a:prstClr val="black"/>
              </a:solidFill>
              <a:latin typeface="Arial"/>
              <a:cs typeface="Arial"/>
            </a:endParaRPr>
          </a:p>
          <a:p>
            <a:pPr marL="62865">
              <a:spcBef>
                <a:spcPts val="775"/>
              </a:spcBef>
            </a:pPr>
            <a:r>
              <a:rPr sz="1350" spc="112" baseline="15432" dirty="0">
                <a:solidFill>
                  <a:srgbClr val="8000FF"/>
                </a:solidFill>
                <a:latin typeface="Arial"/>
                <a:cs typeface="Arial"/>
              </a:rPr>
              <a:t>q</a:t>
            </a:r>
            <a:r>
              <a:rPr sz="600" spc="75" dirty="0">
                <a:solidFill>
                  <a:srgbClr val="8000FF"/>
                </a:solidFill>
                <a:latin typeface="Arial"/>
                <a:cs typeface="Arial"/>
              </a:rPr>
              <a:t>max</a:t>
            </a:r>
            <a:endParaRPr sz="600">
              <a:solidFill>
                <a:prstClr val="black"/>
              </a:solidFill>
              <a:latin typeface="Arial"/>
              <a:cs typeface="Arial"/>
            </a:endParaRPr>
          </a:p>
        </p:txBody>
      </p:sp>
      <p:sp>
        <p:nvSpPr>
          <p:cNvPr id="405" name="object 405"/>
          <p:cNvSpPr txBox="1"/>
          <p:nvPr/>
        </p:nvSpPr>
        <p:spPr>
          <a:xfrm>
            <a:off x="8441648" y="15062393"/>
            <a:ext cx="593090" cy="509905"/>
          </a:xfrm>
          <a:prstGeom prst="rect">
            <a:avLst/>
          </a:prstGeom>
        </p:spPr>
        <p:txBody>
          <a:bodyPr vert="horz" wrap="square" lIns="0" tIns="17145" rIns="0" bIns="0" rtlCol="0">
            <a:spAutoFit/>
          </a:bodyPr>
          <a:lstStyle/>
          <a:p>
            <a:pPr marL="79375">
              <a:spcBef>
                <a:spcPts val="135"/>
              </a:spcBef>
            </a:pPr>
            <a:r>
              <a:rPr sz="1350" spc="104" baseline="15432" dirty="0">
                <a:solidFill>
                  <a:srgbClr val="8000FF"/>
                </a:solidFill>
                <a:latin typeface="Arial"/>
                <a:cs typeface="Arial"/>
              </a:rPr>
              <a:t>qd</a:t>
            </a:r>
            <a:r>
              <a:rPr sz="600" spc="70" dirty="0">
                <a:solidFill>
                  <a:srgbClr val="8000FF"/>
                </a:solidFill>
                <a:latin typeface="Arial"/>
                <a:cs typeface="Arial"/>
              </a:rPr>
              <a:t>bed</a:t>
            </a:r>
            <a:endParaRPr sz="600">
              <a:solidFill>
                <a:prstClr val="black"/>
              </a:solidFill>
              <a:latin typeface="Arial"/>
              <a:cs typeface="Arial"/>
            </a:endParaRPr>
          </a:p>
          <a:p>
            <a:pPr marL="230504">
              <a:lnSpc>
                <a:spcPts val="830"/>
              </a:lnSpc>
              <a:spcBef>
                <a:spcPts val="975"/>
              </a:spcBef>
            </a:pPr>
            <a:r>
              <a:rPr sz="1350" spc="82" baseline="15432" dirty="0">
                <a:solidFill>
                  <a:srgbClr val="8000FF"/>
                </a:solidFill>
                <a:latin typeface="Arial"/>
                <a:cs typeface="Arial"/>
              </a:rPr>
              <a:t>qd</a:t>
            </a:r>
            <a:r>
              <a:rPr sz="600" spc="55" dirty="0">
                <a:solidFill>
                  <a:srgbClr val="8000FF"/>
                </a:solidFill>
                <a:latin typeface="Arial"/>
                <a:cs typeface="Arial"/>
              </a:rPr>
              <a:t>total</a:t>
            </a:r>
            <a:endParaRPr sz="600">
              <a:solidFill>
                <a:prstClr val="black"/>
              </a:solidFill>
              <a:latin typeface="Arial"/>
              <a:cs typeface="Arial"/>
            </a:endParaRPr>
          </a:p>
          <a:p>
            <a:pPr marL="38100">
              <a:lnSpc>
                <a:spcPts val="890"/>
              </a:lnSpc>
            </a:pPr>
            <a:r>
              <a:rPr sz="950" spc="75" dirty="0">
                <a:solidFill>
                  <a:srgbClr val="8000FF"/>
                </a:solidFill>
                <a:latin typeface="Arial"/>
                <a:cs typeface="Arial"/>
              </a:rPr>
              <a:t>Da</a:t>
            </a:r>
            <a:endParaRPr sz="950">
              <a:solidFill>
                <a:prstClr val="black"/>
              </a:solidFill>
              <a:latin typeface="Arial"/>
              <a:cs typeface="Arial"/>
            </a:endParaRPr>
          </a:p>
        </p:txBody>
      </p:sp>
      <p:sp>
        <p:nvSpPr>
          <p:cNvPr id="406" name="object 406"/>
          <p:cNvSpPr/>
          <p:nvPr/>
        </p:nvSpPr>
        <p:spPr>
          <a:xfrm>
            <a:off x="9612807" y="12666170"/>
            <a:ext cx="4837410" cy="4499550"/>
          </a:xfrm>
          <a:prstGeom prst="rect">
            <a:avLst/>
          </a:prstGeom>
          <a:blipFill>
            <a:blip r:embed="rId20" cstate="print"/>
            <a:stretch>
              <a:fillRect/>
            </a:stretch>
          </a:blipFill>
        </p:spPr>
        <p:txBody>
          <a:bodyPr wrap="square" lIns="0" tIns="0" rIns="0" bIns="0" rtlCol="0"/>
          <a:lstStyle/>
          <a:p>
            <a:endParaRPr>
              <a:solidFill>
                <a:prstClr val="black"/>
              </a:solidFill>
              <a:latin typeface="Calibri"/>
            </a:endParaRPr>
          </a:p>
        </p:txBody>
      </p:sp>
      <p:sp>
        <p:nvSpPr>
          <p:cNvPr id="407" name="object 407"/>
          <p:cNvSpPr txBox="1"/>
          <p:nvPr/>
        </p:nvSpPr>
        <p:spPr>
          <a:xfrm>
            <a:off x="12489763" y="13866498"/>
            <a:ext cx="1579880" cy="630237"/>
          </a:xfrm>
          <a:prstGeom prst="rect">
            <a:avLst/>
          </a:prstGeom>
        </p:spPr>
        <p:txBody>
          <a:bodyPr vert="horz" wrap="square" lIns="0" tIns="12700" rIns="0" bIns="0" rtlCol="0">
            <a:spAutoFit/>
          </a:bodyPr>
          <a:lstStyle/>
          <a:p>
            <a:pPr marL="332740" marR="30480" indent="-295275">
              <a:lnSpc>
                <a:spcPct val="100800"/>
              </a:lnSpc>
              <a:spcBef>
                <a:spcPts val="100"/>
              </a:spcBef>
            </a:pPr>
            <a:r>
              <a:rPr sz="2050" b="1" i="1" spc="10" dirty="0">
                <a:solidFill>
                  <a:prstClr val="black"/>
                </a:solidFill>
                <a:latin typeface="Arial"/>
                <a:cs typeface="Arial"/>
              </a:rPr>
              <a:t>y</a:t>
            </a:r>
            <a:r>
              <a:rPr sz="2050" b="1" i="1" spc="-50" dirty="0">
                <a:solidFill>
                  <a:prstClr val="black"/>
                </a:solidFill>
                <a:latin typeface="Arial"/>
                <a:cs typeface="Arial"/>
              </a:rPr>
              <a:t> </a:t>
            </a:r>
            <a:r>
              <a:rPr sz="2050" b="1" i="1" dirty="0">
                <a:solidFill>
                  <a:prstClr val="black"/>
                </a:solidFill>
                <a:latin typeface="Arial"/>
                <a:cs typeface="Arial"/>
              </a:rPr>
              <a:t>=-2+-0.64x  </a:t>
            </a:r>
            <a:r>
              <a:rPr sz="2050" b="1" i="1" spc="10" dirty="0">
                <a:solidFill>
                  <a:prstClr val="black"/>
                </a:solidFill>
                <a:latin typeface="Arial"/>
                <a:cs typeface="Arial"/>
              </a:rPr>
              <a:t>r</a:t>
            </a:r>
            <a:r>
              <a:rPr sz="2025" b="1" i="1" spc="15" baseline="24691" dirty="0">
                <a:solidFill>
                  <a:prstClr val="black"/>
                </a:solidFill>
                <a:latin typeface="Arial"/>
                <a:cs typeface="Arial"/>
              </a:rPr>
              <a:t>2</a:t>
            </a:r>
            <a:r>
              <a:rPr sz="2025" b="1" i="1" spc="-7" baseline="24691" dirty="0">
                <a:solidFill>
                  <a:prstClr val="black"/>
                </a:solidFill>
                <a:latin typeface="Arial"/>
                <a:cs typeface="Arial"/>
              </a:rPr>
              <a:t> </a:t>
            </a:r>
            <a:r>
              <a:rPr sz="2050" b="1" i="1" spc="5" dirty="0">
                <a:solidFill>
                  <a:prstClr val="black"/>
                </a:solidFill>
                <a:latin typeface="Arial"/>
                <a:cs typeface="Arial"/>
              </a:rPr>
              <a:t>=0.91</a:t>
            </a:r>
            <a:endParaRPr sz="2050">
              <a:solidFill>
                <a:prstClr val="black"/>
              </a:solidFill>
              <a:latin typeface="Arial"/>
              <a:cs typeface="Arial"/>
            </a:endParaRPr>
          </a:p>
        </p:txBody>
      </p:sp>
      <p:sp>
        <p:nvSpPr>
          <p:cNvPr id="408" name="object 408"/>
          <p:cNvSpPr txBox="1"/>
          <p:nvPr/>
        </p:nvSpPr>
        <p:spPr>
          <a:xfrm>
            <a:off x="10596230" y="16989983"/>
            <a:ext cx="600075" cy="224420"/>
          </a:xfrm>
          <a:prstGeom prst="rect">
            <a:avLst/>
          </a:prstGeom>
        </p:spPr>
        <p:txBody>
          <a:bodyPr vert="horz" wrap="square" lIns="0" tIns="16510" rIns="0" bIns="0" rtlCol="0">
            <a:spAutoFit/>
          </a:bodyPr>
          <a:lstStyle/>
          <a:p>
            <a:pPr marL="12700">
              <a:spcBef>
                <a:spcPts val="130"/>
              </a:spcBef>
            </a:pPr>
            <a:r>
              <a:rPr sz="1350" spc="15" dirty="0">
                <a:solidFill>
                  <a:prstClr val="black"/>
                </a:solidFill>
                <a:latin typeface="Arial"/>
                <a:cs typeface="Arial"/>
              </a:rPr>
              <a:t>Gr</a:t>
            </a:r>
            <a:r>
              <a:rPr sz="1350" spc="5" dirty="0">
                <a:solidFill>
                  <a:prstClr val="black"/>
                </a:solidFill>
                <a:latin typeface="Arial"/>
                <a:cs typeface="Arial"/>
              </a:rPr>
              <a:t>o</a:t>
            </a:r>
            <a:r>
              <a:rPr sz="1350" spc="15" dirty="0">
                <a:solidFill>
                  <a:prstClr val="black"/>
                </a:solidFill>
                <a:latin typeface="Arial"/>
                <a:cs typeface="Arial"/>
              </a:rPr>
              <a:t>u</a:t>
            </a:r>
            <a:r>
              <a:rPr sz="1350" spc="10" dirty="0">
                <a:solidFill>
                  <a:prstClr val="black"/>
                </a:solidFill>
                <a:latin typeface="Arial"/>
                <a:cs typeface="Arial"/>
              </a:rPr>
              <a:t>p</a:t>
            </a:r>
            <a:r>
              <a:rPr sz="1350" spc="15" dirty="0">
                <a:solidFill>
                  <a:prstClr val="black"/>
                </a:solidFill>
                <a:latin typeface="Arial"/>
                <a:cs typeface="Arial"/>
              </a:rPr>
              <a:t>s</a:t>
            </a:r>
            <a:endParaRPr sz="1350">
              <a:solidFill>
                <a:prstClr val="black"/>
              </a:solidFill>
              <a:latin typeface="Arial"/>
              <a:cs typeface="Arial"/>
            </a:endParaRPr>
          </a:p>
        </p:txBody>
      </p:sp>
      <p:sp>
        <p:nvSpPr>
          <p:cNvPr id="409" name="object 409"/>
          <p:cNvSpPr txBox="1"/>
          <p:nvPr/>
        </p:nvSpPr>
        <p:spPr>
          <a:xfrm>
            <a:off x="10596230" y="17420863"/>
            <a:ext cx="2986405" cy="224420"/>
          </a:xfrm>
          <a:prstGeom prst="rect">
            <a:avLst/>
          </a:prstGeom>
        </p:spPr>
        <p:txBody>
          <a:bodyPr vert="horz" wrap="square" lIns="0" tIns="16510" rIns="0" bIns="0" rtlCol="0">
            <a:spAutoFit/>
          </a:bodyPr>
          <a:lstStyle/>
          <a:p>
            <a:pPr marL="12700">
              <a:spcBef>
                <a:spcPts val="130"/>
              </a:spcBef>
            </a:pPr>
            <a:r>
              <a:rPr sz="1350" spc="10" dirty="0">
                <a:solidFill>
                  <a:prstClr val="black"/>
                </a:solidFill>
                <a:latin typeface="Arial"/>
                <a:cs typeface="Arial"/>
              </a:rPr>
              <a:t>lidocaine-hydrochloride_single</a:t>
            </a:r>
            <a:r>
              <a:rPr sz="1350" spc="-10" dirty="0">
                <a:solidFill>
                  <a:prstClr val="black"/>
                </a:solidFill>
                <a:latin typeface="Arial"/>
                <a:cs typeface="Arial"/>
              </a:rPr>
              <a:t> </a:t>
            </a:r>
            <a:r>
              <a:rPr sz="1350" spc="15" dirty="0">
                <a:solidFill>
                  <a:prstClr val="black"/>
                </a:solidFill>
                <a:latin typeface="Arial"/>
                <a:cs typeface="Arial"/>
              </a:rPr>
              <a:t>system</a:t>
            </a:r>
            <a:endParaRPr sz="1350">
              <a:solidFill>
                <a:prstClr val="black"/>
              </a:solidFill>
              <a:latin typeface="Arial"/>
              <a:cs typeface="Arial"/>
            </a:endParaRPr>
          </a:p>
        </p:txBody>
      </p:sp>
      <p:sp>
        <p:nvSpPr>
          <p:cNvPr id="410" name="object 410"/>
          <p:cNvSpPr txBox="1"/>
          <p:nvPr/>
        </p:nvSpPr>
        <p:spPr>
          <a:xfrm>
            <a:off x="10596229" y="17636297"/>
            <a:ext cx="3413760" cy="428194"/>
          </a:xfrm>
          <a:prstGeom prst="rect">
            <a:avLst/>
          </a:prstGeom>
        </p:spPr>
        <p:txBody>
          <a:bodyPr vert="horz" wrap="square" lIns="0" tIns="6985" rIns="0" bIns="0" rtlCol="0">
            <a:spAutoFit/>
          </a:bodyPr>
          <a:lstStyle/>
          <a:p>
            <a:pPr marL="12700" marR="5080">
              <a:lnSpc>
                <a:spcPct val="104700"/>
              </a:lnSpc>
              <a:spcBef>
                <a:spcPts val="55"/>
              </a:spcBef>
            </a:pPr>
            <a:r>
              <a:rPr sz="1350" spc="10" dirty="0">
                <a:solidFill>
                  <a:prstClr val="black"/>
                </a:solidFill>
                <a:latin typeface="Arial"/>
                <a:cs typeface="Arial"/>
              </a:rPr>
              <a:t>lidocaine-hydrochloride_competitive </a:t>
            </a:r>
            <a:r>
              <a:rPr sz="1350" spc="15" dirty="0">
                <a:solidFill>
                  <a:prstClr val="black"/>
                </a:solidFill>
                <a:latin typeface="Arial"/>
                <a:cs typeface="Arial"/>
              </a:rPr>
              <a:t>system  </a:t>
            </a:r>
            <a:r>
              <a:rPr sz="1350" spc="10" dirty="0">
                <a:solidFill>
                  <a:prstClr val="black"/>
                </a:solidFill>
                <a:latin typeface="Arial"/>
                <a:cs typeface="Arial"/>
              </a:rPr>
              <a:t>diclofenac-sodium_single</a:t>
            </a:r>
            <a:r>
              <a:rPr sz="1350" dirty="0">
                <a:solidFill>
                  <a:prstClr val="black"/>
                </a:solidFill>
                <a:latin typeface="Arial"/>
                <a:cs typeface="Arial"/>
              </a:rPr>
              <a:t> </a:t>
            </a:r>
            <a:r>
              <a:rPr sz="1350" spc="15" dirty="0">
                <a:solidFill>
                  <a:prstClr val="black"/>
                </a:solidFill>
                <a:latin typeface="Arial"/>
                <a:cs typeface="Arial"/>
              </a:rPr>
              <a:t>system</a:t>
            </a:r>
            <a:endParaRPr sz="1350">
              <a:solidFill>
                <a:prstClr val="black"/>
              </a:solidFill>
              <a:latin typeface="Arial"/>
              <a:cs typeface="Arial"/>
            </a:endParaRPr>
          </a:p>
        </p:txBody>
      </p:sp>
      <p:sp>
        <p:nvSpPr>
          <p:cNvPr id="411" name="object 411"/>
          <p:cNvSpPr txBox="1"/>
          <p:nvPr/>
        </p:nvSpPr>
        <p:spPr>
          <a:xfrm>
            <a:off x="10596230" y="18067177"/>
            <a:ext cx="3024505" cy="224420"/>
          </a:xfrm>
          <a:prstGeom prst="rect">
            <a:avLst/>
          </a:prstGeom>
        </p:spPr>
        <p:txBody>
          <a:bodyPr vert="horz" wrap="square" lIns="0" tIns="16510" rIns="0" bIns="0" rtlCol="0">
            <a:spAutoFit/>
          </a:bodyPr>
          <a:lstStyle/>
          <a:p>
            <a:pPr marL="12700">
              <a:spcBef>
                <a:spcPts val="130"/>
              </a:spcBef>
            </a:pPr>
            <a:r>
              <a:rPr sz="1350" spc="10" dirty="0">
                <a:solidFill>
                  <a:prstClr val="black"/>
                </a:solidFill>
                <a:latin typeface="Arial"/>
                <a:cs typeface="Arial"/>
              </a:rPr>
              <a:t>diclofenac-sodium_competitive</a:t>
            </a:r>
            <a:r>
              <a:rPr sz="1350" dirty="0">
                <a:solidFill>
                  <a:prstClr val="black"/>
                </a:solidFill>
                <a:latin typeface="Arial"/>
                <a:cs typeface="Arial"/>
              </a:rPr>
              <a:t> </a:t>
            </a:r>
            <a:r>
              <a:rPr sz="1350" spc="15" dirty="0">
                <a:solidFill>
                  <a:prstClr val="black"/>
                </a:solidFill>
                <a:latin typeface="Arial"/>
                <a:cs typeface="Arial"/>
              </a:rPr>
              <a:t>system</a:t>
            </a:r>
            <a:endParaRPr sz="1350">
              <a:solidFill>
                <a:prstClr val="black"/>
              </a:solidFill>
              <a:latin typeface="Arial"/>
              <a:cs typeface="Arial"/>
            </a:endParaRPr>
          </a:p>
        </p:txBody>
      </p:sp>
      <p:sp>
        <p:nvSpPr>
          <p:cNvPr id="412" name="object 412"/>
          <p:cNvSpPr txBox="1"/>
          <p:nvPr/>
        </p:nvSpPr>
        <p:spPr>
          <a:xfrm>
            <a:off x="10596229" y="18282611"/>
            <a:ext cx="3475990" cy="451484"/>
          </a:xfrm>
          <a:prstGeom prst="rect">
            <a:avLst/>
          </a:prstGeom>
        </p:spPr>
        <p:txBody>
          <a:bodyPr vert="horz" wrap="square" lIns="0" tIns="16510" rIns="0" bIns="0" rtlCol="0">
            <a:spAutoFit/>
          </a:bodyPr>
          <a:lstStyle/>
          <a:p>
            <a:pPr marL="12700">
              <a:spcBef>
                <a:spcPts val="130"/>
              </a:spcBef>
            </a:pPr>
            <a:r>
              <a:rPr sz="1350" spc="10" dirty="0">
                <a:solidFill>
                  <a:prstClr val="black"/>
                </a:solidFill>
                <a:latin typeface="Arial"/>
                <a:cs typeface="Arial"/>
              </a:rPr>
              <a:t>17α-ethylethyl-estradiol_single</a:t>
            </a:r>
            <a:r>
              <a:rPr sz="1350" dirty="0">
                <a:solidFill>
                  <a:prstClr val="black"/>
                </a:solidFill>
                <a:latin typeface="Arial"/>
                <a:cs typeface="Arial"/>
              </a:rPr>
              <a:t> </a:t>
            </a:r>
            <a:r>
              <a:rPr sz="1350" spc="15" dirty="0">
                <a:solidFill>
                  <a:prstClr val="black"/>
                </a:solidFill>
                <a:latin typeface="Arial"/>
                <a:cs typeface="Arial"/>
              </a:rPr>
              <a:t>system</a:t>
            </a:r>
            <a:endParaRPr sz="1350">
              <a:solidFill>
                <a:prstClr val="black"/>
              </a:solidFill>
              <a:latin typeface="Arial"/>
              <a:cs typeface="Arial"/>
            </a:endParaRPr>
          </a:p>
          <a:p>
            <a:pPr marL="12700">
              <a:spcBef>
                <a:spcPts val="75"/>
              </a:spcBef>
            </a:pPr>
            <a:r>
              <a:rPr sz="1350" spc="10" dirty="0">
                <a:solidFill>
                  <a:prstClr val="black"/>
                </a:solidFill>
                <a:latin typeface="Arial"/>
                <a:cs typeface="Arial"/>
              </a:rPr>
              <a:t>17α-ethylethyl-estradiol _competitive</a:t>
            </a:r>
            <a:r>
              <a:rPr sz="1350" spc="-30" dirty="0">
                <a:solidFill>
                  <a:prstClr val="black"/>
                </a:solidFill>
                <a:latin typeface="Arial"/>
                <a:cs typeface="Arial"/>
              </a:rPr>
              <a:t> </a:t>
            </a:r>
            <a:r>
              <a:rPr sz="1350" spc="10" dirty="0">
                <a:solidFill>
                  <a:prstClr val="black"/>
                </a:solidFill>
                <a:latin typeface="Arial"/>
                <a:cs typeface="Arial"/>
              </a:rPr>
              <a:t>system</a:t>
            </a:r>
            <a:endParaRPr sz="1350">
              <a:solidFill>
                <a:prstClr val="black"/>
              </a:solidFill>
              <a:latin typeface="Arial"/>
              <a:cs typeface="Arial"/>
            </a:endParaRPr>
          </a:p>
        </p:txBody>
      </p:sp>
      <p:sp>
        <p:nvSpPr>
          <p:cNvPr id="413" name="object 413"/>
          <p:cNvSpPr/>
          <p:nvPr/>
        </p:nvSpPr>
        <p:spPr>
          <a:xfrm>
            <a:off x="13603373" y="17505044"/>
            <a:ext cx="136391" cy="117255"/>
          </a:xfrm>
          <a:prstGeom prst="rect">
            <a:avLst/>
          </a:prstGeom>
          <a:blipFill>
            <a:blip r:embed="rId21" cstate="print"/>
            <a:stretch>
              <a:fillRect/>
            </a:stretch>
          </a:blipFill>
        </p:spPr>
        <p:txBody>
          <a:bodyPr wrap="square" lIns="0" tIns="0" rIns="0" bIns="0" rtlCol="0"/>
          <a:lstStyle/>
          <a:p>
            <a:endParaRPr>
              <a:solidFill>
                <a:prstClr val="black"/>
              </a:solidFill>
              <a:latin typeface="Calibri"/>
            </a:endParaRPr>
          </a:p>
        </p:txBody>
      </p:sp>
      <p:sp>
        <p:nvSpPr>
          <p:cNvPr id="414" name="object 414"/>
          <p:cNvSpPr/>
          <p:nvPr/>
        </p:nvSpPr>
        <p:spPr>
          <a:xfrm>
            <a:off x="14078428" y="17690920"/>
            <a:ext cx="136429" cy="119174"/>
          </a:xfrm>
          <a:prstGeom prst="rect">
            <a:avLst/>
          </a:prstGeom>
          <a:blipFill>
            <a:blip r:embed="rId22" cstate="print"/>
            <a:stretch>
              <a:fillRect/>
            </a:stretch>
          </a:blipFill>
        </p:spPr>
        <p:txBody>
          <a:bodyPr wrap="square" lIns="0" tIns="0" rIns="0" bIns="0" rtlCol="0"/>
          <a:lstStyle/>
          <a:p>
            <a:endParaRPr>
              <a:solidFill>
                <a:prstClr val="black"/>
              </a:solidFill>
              <a:latin typeface="Calibri"/>
            </a:endParaRPr>
          </a:p>
        </p:txBody>
      </p:sp>
      <p:sp>
        <p:nvSpPr>
          <p:cNvPr id="415" name="object 415"/>
          <p:cNvSpPr/>
          <p:nvPr/>
        </p:nvSpPr>
        <p:spPr>
          <a:xfrm>
            <a:off x="13276157" y="17927347"/>
            <a:ext cx="140231" cy="115361"/>
          </a:xfrm>
          <a:prstGeom prst="rect">
            <a:avLst/>
          </a:prstGeom>
          <a:blipFill>
            <a:blip r:embed="rId23" cstate="print"/>
            <a:stretch>
              <a:fillRect/>
            </a:stretch>
          </a:blipFill>
        </p:spPr>
        <p:txBody>
          <a:bodyPr wrap="square" lIns="0" tIns="0" rIns="0" bIns="0" rtlCol="0"/>
          <a:lstStyle/>
          <a:p>
            <a:endParaRPr>
              <a:solidFill>
                <a:prstClr val="black"/>
              </a:solidFill>
              <a:latin typeface="Calibri"/>
            </a:endParaRPr>
          </a:p>
        </p:txBody>
      </p:sp>
      <p:sp>
        <p:nvSpPr>
          <p:cNvPr id="416" name="object 416"/>
          <p:cNvSpPr/>
          <p:nvPr/>
        </p:nvSpPr>
        <p:spPr>
          <a:xfrm>
            <a:off x="13667277" y="18150406"/>
            <a:ext cx="136416" cy="122973"/>
          </a:xfrm>
          <a:prstGeom prst="rect">
            <a:avLst/>
          </a:prstGeom>
          <a:blipFill>
            <a:blip r:embed="rId24" cstate="print"/>
            <a:stretch>
              <a:fillRect/>
            </a:stretch>
          </a:blipFill>
        </p:spPr>
        <p:txBody>
          <a:bodyPr wrap="square" lIns="0" tIns="0" rIns="0" bIns="0" rtlCol="0"/>
          <a:lstStyle/>
          <a:p>
            <a:endParaRPr>
              <a:solidFill>
                <a:prstClr val="black"/>
              </a:solidFill>
              <a:latin typeface="Calibri"/>
            </a:endParaRPr>
          </a:p>
        </p:txBody>
      </p:sp>
      <p:sp>
        <p:nvSpPr>
          <p:cNvPr id="417" name="object 417"/>
          <p:cNvSpPr/>
          <p:nvPr/>
        </p:nvSpPr>
        <p:spPr>
          <a:xfrm>
            <a:off x="13659646" y="18359193"/>
            <a:ext cx="136416" cy="117229"/>
          </a:xfrm>
          <a:prstGeom prst="rect">
            <a:avLst/>
          </a:prstGeom>
          <a:blipFill>
            <a:blip r:embed="rId25" cstate="print"/>
            <a:stretch>
              <a:fillRect/>
            </a:stretch>
          </a:blipFill>
        </p:spPr>
        <p:txBody>
          <a:bodyPr wrap="square" lIns="0" tIns="0" rIns="0" bIns="0" rtlCol="0"/>
          <a:lstStyle/>
          <a:p>
            <a:endParaRPr>
              <a:solidFill>
                <a:prstClr val="black"/>
              </a:solidFill>
              <a:latin typeface="Calibri"/>
            </a:endParaRPr>
          </a:p>
        </p:txBody>
      </p:sp>
      <p:sp>
        <p:nvSpPr>
          <p:cNvPr id="418" name="object 418"/>
          <p:cNvSpPr/>
          <p:nvPr/>
        </p:nvSpPr>
        <p:spPr>
          <a:xfrm>
            <a:off x="14158547" y="18574613"/>
            <a:ext cx="136429" cy="114408"/>
          </a:xfrm>
          <a:prstGeom prst="rect">
            <a:avLst/>
          </a:prstGeom>
          <a:blipFill>
            <a:blip r:embed="rId26" cstate="print"/>
            <a:stretch>
              <a:fillRect/>
            </a:stretch>
          </a:blipFill>
        </p:spPr>
        <p:txBody>
          <a:bodyPr wrap="square" lIns="0" tIns="0" rIns="0" bIns="0" rtlCol="0"/>
          <a:lstStyle/>
          <a:p>
            <a:endParaRPr>
              <a:solidFill>
                <a:prstClr val="black"/>
              </a:solidFill>
              <a:latin typeface="Calibri"/>
            </a:endParaRPr>
          </a:p>
        </p:txBody>
      </p:sp>
      <p:sp>
        <p:nvSpPr>
          <p:cNvPr id="419" name="object 419"/>
          <p:cNvSpPr/>
          <p:nvPr/>
        </p:nvSpPr>
        <p:spPr>
          <a:xfrm>
            <a:off x="8264230" y="81602"/>
            <a:ext cx="1179646" cy="1179646"/>
          </a:xfrm>
          <a:prstGeom prst="rect">
            <a:avLst/>
          </a:prstGeom>
          <a:blipFill>
            <a:blip r:embed="rId27" cstate="print"/>
            <a:stretch>
              <a:fillRect/>
            </a:stretch>
          </a:blipFill>
        </p:spPr>
        <p:txBody>
          <a:bodyPr wrap="square" lIns="0" tIns="0" rIns="0" bIns="0" rtlCol="0"/>
          <a:lstStyle/>
          <a:p>
            <a:endParaRPr>
              <a:solidFill>
                <a:prstClr val="black"/>
              </a:solidFill>
              <a:latin typeface="Calibri"/>
            </a:endParaRPr>
          </a:p>
        </p:txBody>
      </p:sp>
      <p:sp>
        <p:nvSpPr>
          <p:cNvPr id="420" name="object 420"/>
          <p:cNvSpPr txBox="1"/>
          <p:nvPr/>
        </p:nvSpPr>
        <p:spPr>
          <a:xfrm>
            <a:off x="5907220" y="9053377"/>
            <a:ext cx="2937510" cy="2293620"/>
          </a:xfrm>
          <a:prstGeom prst="rect">
            <a:avLst/>
          </a:prstGeom>
        </p:spPr>
        <p:txBody>
          <a:bodyPr vert="horz" wrap="square" lIns="0" tIns="12065" rIns="0" bIns="0" rtlCol="0">
            <a:spAutoFit/>
          </a:bodyPr>
          <a:lstStyle/>
          <a:p>
            <a:pPr marL="38100" marR="30480" indent="1905" algn="ctr">
              <a:lnSpc>
                <a:spcPct val="121000"/>
              </a:lnSpc>
              <a:spcBef>
                <a:spcPts val="95"/>
              </a:spcBef>
            </a:pPr>
            <a:r>
              <a:rPr sz="2050" b="1" spc="10" dirty="0">
                <a:solidFill>
                  <a:prstClr val="black"/>
                </a:solidFill>
                <a:latin typeface="Cambria Math"/>
                <a:cs typeface="Cambria Math"/>
              </a:rPr>
              <a:t>Oszlop </a:t>
            </a:r>
            <a:r>
              <a:rPr sz="2050" b="1" spc="5" dirty="0">
                <a:solidFill>
                  <a:prstClr val="black"/>
                </a:solidFill>
                <a:latin typeface="Cambria Math"/>
                <a:cs typeface="Cambria Math"/>
              </a:rPr>
              <a:t>rendszerben  szorosabb kapcsolat </a:t>
            </a:r>
            <a:r>
              <a:rPr sz="2050" b="1" dirty="0">
                <a:solidFill>
                  <a:prstClr val="black"/>
                </a:solidFill>
                <a:latin typeface="Cambria Math"/>
                <a:cs typeface="Cambria Math"/>
              </a:rPr>
              <a:t>van</a:t>
            </a:r>
            <a:r>
              <a:rPr sz="2050" b="1" spc="-160" dirty="0">
                <a:solidFill>
                  <a:prstClr val="black"/>
                </a:solidFill>
                <a:latin typeface="Cambria Math"/>
                <a:cs typeface="Cambria Math"/>
              </a:rPr>
              <a:t> </a:t>
            </a:r>
            <a:r>
              <a:rPr sz="2050" b="1" spc="25" dirty="0">
                <a:solidFill>
                  <a:prstClr val="black"/>
                </a:solidFill>
                <a:latin typeface="Cambria Math"/>
                <a:cs typeface="Cambria Math"/>
              </a:rPr>
              <a:t>a  </a:t>
            </a:r>
            <a:r>
              <a:rPr sz="2050" b="1" spc="5" dirty="0">
                <a:solidFill>
                  <a:prstClr val="black"/>
                </a:solidFill>
                <a:latin typeface="Cambria Math"/>
                <a:cs typeface="Cambria Math"/>
              </a:rPr>
              <a:t>fő szorpciós </a:t>
            </a:r>
            <a:r>
              <a:rPr sz="2050" b="1" dirty="0">
                <a:solidFill>
                  <a:prstClr val="black"/>
                </a:solidFill>
                <a:latin typeface="Cambria Math"/>
                <a:cs typeface="Cambria Math"/>
              </a:rPr>
              <a:t>paraméterek  </a:t>
            </a:r>
            <a:r>
              <a:rPr sz="2050" b="1" spc="10" dirty="0">
                <a:solidFill>
                  <a:prstClr val="black"/>
                </a:solidFill>
                <a:latin typeface="Cambria Math"/>
                <a:cs typeface="Cambria Math"/>
              </a:rPr>
              <a:t>(q</a:t>
            </a:r>
            <a:r>
              <a:rPr sz="2025" b="1" spc="15" baseline="-20576" dirty="0">
                <a:solidFill>
                  <a:prstClr val="black"/>
                </a:solidFill>
                <a:latin typeface="Cambria Math"/>
                <a:cs typeface="Cambria Math"/>
              </a:rPr>
              <a:t>max</a:t>
            </a:r>
            <a:r>
              <a:rPr sz="2050" b="1" spc="10" dirty="0">
                <a:solidFill>
                  <a:prstClr val="black"/>
                </a:solidFill>
                <a:latin typeface="Cambria Math"/>
                <a:cs typeface="Cambria Math"/>
              </a:rPr>
              <a:t>, q</a:t>
            </a:r>
            <a:r>
              <a:rPr sz="2025" b="1" spc="15" baseline="-20576" dirty="0">
                <a:solidFill>
                  <a:prstClr val="black"/>
                </a:solidFill>
                <a:latin typeface="Cambria Math"/>
                <a:cs typeface="Cambria Math"/>
              </a:rPr>
              <a:t>dtotal</a:t>
            </a:r>
            <a:r>
              <a:rPr sz="2050" b="1" spc="10" dirty="0">
                <a:solidFill>
                  <a:prstClr val="black"/>
                </a:solidFill>
                <a:latin typeface="Cambria Math"/>
                <a:cs typeface="Cambria Math"/>
              </a:rPr>
              <a:t>) </a:t>
            </a:r>
            <a:r>
              <a:rPr sz="2050" b="1" spc="15" dirty="0">
                <a:solidFill>
                  <a:prstClr val="black"/>
                </a:solidFill>
                <a:latin typeface="Cambria Math"/>
                <a:cs typeface="Cambria Math"/>
              </a:rPr>
              <a:t>és </a:t>
            </a:r>
            <a:r>
              <a:rPr sz="2050" b="1" spc="25" dirty="0">
                <a:solidFill>
                  <a:prstClr val="black"/>
                </a:solidFill>
                <a:latin typeface="Cambria Math"/>
                <a:cs typeface="Cambria Math"/>
              </a:rPr>
              <a:t>a </a:t>
            </a:r>
            <a:r>
              <a:rPr sz="2050" b="1" spc="5" dirty="0">
                <a:solidFill>
                  <a:prstClr val="black"/>
                </a:solidFill>
                <a:latin typeface="Cambria Math"/>
                <a:cs typeface="Cambria Math"/>
              </a:rPr>
              <a:t>Gibbs-  féle </a:t>
            </a:r>
            <a:r>
              <a:rPr sz="2050" b="1" spc="10" dirty="0">
                <a:solidFill>
                  <a:prstClr val="black"/>
                </a:solidFill>
                <a:latin typeface="Cambria Math"/>
                <a:cs typeface="Cambria Math"/>
              </a:rPr>
              <a:t>szabad </a:t>
            </a:r>
            <a:r>
              <a:rPr sz="2050" b="1" spc="5" dirty="0">
                <a:solidFill>
                  <a:prstClr val="black"/>
                </a:solidFill>
                <a:latin typeface="Cambria Math"/>
                <a:cs typeface="Cambria Math"/>
              </a:rPr>
              <a:t>energia </a:t>
            </a:r>
            <a:r>
              <a:rPr sz="2050" b="1" spc="10" dirty="0">
                <a:solidFill>
                  <a:prstClr val="black"/>
                </a:solidFill>
                <a:latin typeface="Cambria Math"/>
                <a:cs typeface="Cambria Math"/>
              </a:rPr>
              <a:t>(ΔG</a:t>
            </a:r>
            <a:r>
              <a:rPr sz="2025" b="1" spc="15" baseline="24691" dirty="0">
                <a:solidFill>
                  <a:prstClr val="black"/>
                </a:solidFill>
                <a:latin typeface="Cambria Math"/>
                <a:cs typeface="Cambria Math"/>
              </a:rPr>
              <a:t>0</a:t>
            </a:r>
            <a:r>
              <a:rPr sz="2050" b="1" spc="10" dirty="0">
                <a:solidFill>
                  <a:prstClr val="black"/>
                </a:solidFill>
                <a:latin typeface="Cambria Math"/>
                <a:cs typeface="Cambria Math"/>
              </a:rPr>
              <a:t>)  </a:t>
            </a:r>
            <a:r>
              <a:rPr sz="2050" b="1" dirty="0">
                <a:solidFill>
                  <a:prstClr val="black"/>
                </a:solidFill>
                <a:latin typeface="Cambria Math"/>
                <a:cs typeface="Cambria Math"/>
              </a:rPr>
              <a:t>között.</a:t>
            </a:r>
            <a:endParaRPr sz="2050">
              <a:solidFill>
                <a:prstClr val="black"/>
              </a:solidFill>
              <a:latin typeface="Cambria Math"/>
              <a:cs typeface="Cambria Math"/>
            </a:endParaRPr>
          </a:p>
        </p:txBody>
      </p:sp>
      <p:sp>
        <p:nvSpPr>
          <p:cNvPr id="421" name="object 421"/>
          <p:cNvSpPr txBox="1"/>
          <p:nvPr/>
        </p:nvSpPr>
        <p:spPr>
          <a:xfrm>
            <a:off x="681320" y="12314607"/>
            <a:ext cx="8653780" cy="673326"/>
          </a:xfrm>
          <a:prstGeom prst="rect">
            <a:avLst/>
          </a:prstGeom>
        </p:spPr>
        <p:txBody>
          <a:bodyPr vert="horz" wrap="square" lIns="0" tIns="11430" rIns="0" bIns="0" rtlCol="0">
            <a:spAutoFit/>
          </a:bodyPr>
          <a:lstStyle/>
          <a:p>
            <a:pPr marL="2600325" marR="5080" indent="-2588260">
              <a:lnSpc>
                <a:spcPct val="121900"/>
              </a:lnSpc>
              <a:spcBef>
                <a:spcPts val="90"/>
              </a:spcBef>
            </a:pPr>
            <a:r>
              <a:rPr sz="1850" b="1" spc="5" dirty="0">
                <a:solidFill>
                  <a:prstClr val="black"/>
                </a:solidFill>
                <a:latin typeface="Cambria Math"/>
                <a:cs typeface="Cambria Math"/>
              </a:rPr>
              <a:t>Főkomponens-elemzést </a:t>
            </a:r>
            <a:r>
              <a:rPr sz="1850" b="1" spc="10" dirty="0">
                <a:solidFill>
                  <a:prstClr val="black"/>
                </a:solidFill>
                <a:latin typeface="Cambria Math"/>
                <a:cs typeface="Cambria Math"/>
              </a:rPr>
              <a:t>végeztünk </a:t>
            </a:r>
            <a:r>
              <a:rPr sz="1850" b="1" spc="30" dirty="0">
                <a:solidFill>
                  <a:prstClr val="black"/>
                </a:solidFill>
                <a:latin typeface="Cambria Math"/>
                <a:cs typeface="Cambria Math"/>
              </a:rPr>
              <a:t>a </a:t>
            </a:r>
            <a:r>
              <a:rPr sz="1850" b="1" spc="10" dirty="0">
                <a:solidFill>
                  <a:prstClr val="black"/>
                </a:solidFill>
                <a:latin typeface="Cambria Math"/>
                <a:cs typeface="Cambria Math"/>
              </a:rPr>
              <a:t>szorpciós </a:t>
            </a:r>
            <a:r>
              <a:rPr sz="1850" b="1" spc="20" dirty="0">
                <a:solidFill>
                  <a:prstClr val="black"/>
                </a:solidFill>
                <a:latin typeface="Cambria Math"/>
                <a:cs typeface="Cambria Math"/>
              </a:rPr>
              <a:t>és </a:t>
            </a:r>
            <a:r>
              <a:rPr sz="1850" b="1" spc="10" dirty="0">
                <a:solidFill>
                  <a:prstClr val="black"/>
                </a:solidFill>
                <a:latin typeface="Cambria Math"/>
                <a:cs typeface="Cambria Math"/>
              </a:rPr>
              <a:t>termodinamikai </a:t>
            </a:r>
            <a:r>
              <a:rPr sz="1850" b="1" spc="5" dirty="0">
                <a:solidFill>
                  <a:prstClr val="black"/>
                </a:solidFill>
                <a:latin typeface="Cambria Math"/>
                <a:cs typeface="Cambria Math"/>
              </a:rPr>
              <a:t>paraméterek</a:t>
            </a:r>
            <a:r>
              <a:rPr sz="1850" b="1" spc="-175" dirty="0">
                <a:solidFill>
                  <a:prstClr val="black"/>
                </a:solidFill>
                <a:latin typeface="Cambria Math"/>
                <a:cs typeface="Cambria Math"/>
              </a:rPr>
              <a:t> </a:t>
            </a:r>
            <a:r>
              <a:rPr sz="1850" b="1" spc="5" dirty="0">
                <a:solidFill>
                  <a:prstClr val="black"/>
                </a:solidFill>
                <a:latin typeface="Cambria Math"/>
                <a:cs typeface="Cambria Math"/>
              </a:rPr>
              <a:t>közötti  </a:t>
            </a:r>
            <a:r>
              <a:rPr sz="1850" b="1" spc="10" dirty="0">
                <a:solidFill>
                  <a:prstClr val="black"/>
                </a:solidFill>
                <a:latin typeface="Cambria Math"/>
                <a:cs typeface="Cambria Math"/>
              </a:rPr>
              <a:t>kemometriai kapcsolat</a:t>
            </a:r>
            <a:r>
              <a:rPr sz="1850" b="1" spc="-55" dirty="0">
                <a:solidFill>
                  <a:prstClr val="black"/>
                </a:solidFill>
                <a:latin typeface="Cambria Math"/>
                <a:cs typeface="Cambria Math"/>
              </a:rPr>
              <a:t> </a:t>
            </a:r>
            <a:r>
              <a:rPr sz="1850" b="1" dirty="0">
                <a:solidFill>
                  <a:prstClr val="black"/>
                </a:solidFill>
                <a:latin typeface="Cambria Math"/>
                <a:cs typeface="Cambria Math"/>
              </a:rPr>
              <a:t>feltárására.</a:t>
            </a:r>
            <a:endParaRPr sz="1850">
              <a:solidFill>
                <a:prstClr val="black"/>
              </a:solidFill>
              <a:latin typeface="Cambria Math"/>
              <a:cs typeface="Cambria Math"/>
            </a:endParaRPr>
          </a:p>
        </p:txBody>
      </p:sp>
      <p:grpSp>
        <p:nvGrpSpPr>
          <p:cNvPr id="422" name="object 422"/>
          <p:cNvGrpSpPr/>
          <p:nvPr/>
        </p:nvGrpSpPr>
        <p:grpSpPr>
          <a:xfrm>
            <a:off x="419672" y="17501382"/>
            <a:ext cx="9574530" cy="591185"/>
            <a:chOff x="-5778" y="17501381"/>
            <a:chExt cx="9574530" cy="591185"/>
          </a:xfrm>
        </p:grpSpPr>
        <p:sp>
          <p:nvSpPr>
            <p:cNvPr id="423" name="object 423"/>
            <p:cNvSpPr/>
            <p:nvPr/>
          </p:nvSpPr>
          <p:spPr>
            <a:xfrm>
              <a:off x="7873" y="17515033"/>
              <a:ext cx="9547225" cy="563880"/>
            </a:xfrm>
            <a:custGeom>
              <a:avLst/>
              <a:gdLst/>
              <a:ahLst/>
              <a:cxnLst/>
              <a:rect l="l" t="t" r="r" b="b"/>
              <a:pathLst>
                <a:path w="9547225" h="563880">
                  <a:moveTo>
                    <a:pt x="9546691" y="0"/>
                  </a:moveTo>
                  <a:lnTo>
                    <a:pt x="0" y="0"/>
                  </a:lnTo>
                  <a:lnTo>
                    <a:pt x="0" y="563338"/>
                  </a:lnTo>
                  <a:lnTo>
                    <a:pt x="9546691" y="563338"/>
                  </a:lnTo>
                  <a:lnTo>
                    <a:pt x="9546691" y="0"/>
                  </a:lnTo>
                  <a:close/>
                </a:path>
              </a:pathLst>
            </a:custGeom>
            <a:solidFill>
              <a:srgbClr val="B8DAC6"/>
            </a:solidFill>
          </p:spPr>
          <p:txBody>
            <a:bodyPr wrap="square" lIns="0" tIns="0" rIns="0" bIns="0" rtlCol="0"/>
            <a:lstStyle/>
            <a:p>
              <a:endParaRPr>
                <a:solidFill>
                  <a:prstClr val="black"/>
                </a:solidFill>
                <a:latin typeface="Calibri"/>
              </a:endParaRPr>
            </a:p>
          </p:txBody>
        </p:sp>
        <p:sp>
          <p:nvSpPr>
            <p:cNvPr id="424" name="object 424"/>
            <p:cNvSpPr/>
            <p:nvPr/>
          </p:nvSpPr>
          <p:spPr>
            <a:xfrm>
              <a:off x="7873" y="17515033"/>
              <a:ext cx="9547225" cy="563880"/>
            </a:xfrm>
            <a:custGeom>
              <a:avLst/>
              <a:gdLst/>
              <a:ahLst/>
              <a:cxnLst/>
              <a:rect l="l" t="t" r="r" b="b"/>
              <a:pathLst>
                <a:path w="9547225" h="563880">
                  <a:moveTo>
                    <a:pt x="0" y="563338"/>
                  </a:moveTo>
                  <a:lnTo>
                    <a:pt x="9546691" y="563338"/>
                  </a:lnTo>
                  <a:lnTo>
                    <a:pt x="9546691" y="0"/>
                  </a:lnTo>
                  <a:lnTo>
                    <a:pt x="0" y="0"/>
                  </a:lnTo>
                  <a:lnTo>
                    <a:pt x="0" y="563338"/>
                  </a:lnTo>
                  <a:close/>
                </a:path>
              </a:pathLst>
            </a:custGeom>
            <a:ln w="26842">
              <a:solidFill>
                <a:srgbClr val="000000"/>
              </a:solidFill>
            </a:ln>
          </p:spPr>
          <p:txBody>
            <a:bodyPr wrap="square" lIns="0" tIns="0" rIns="0" bIns="0" rtlCol="0"/>
            <a:lstStyle/>
            <a:p>
              <a:endParaRPr>
                <a:solidFill>
                  <a:prstClr val="black"/>
                </a:solidFill>
                <a:latin typeface="Calibri"/>
              </a:endParaRPr>
            </a:p>
          </p:txBody>
        </p:sp>
      </p:grpSp>
      <p:sp>
        <p:nvSpPr>
          <p:cNvPr id="425" name="object 425"/>
          <p:cNvSpPr txBox="1"/>
          <p:nvPr/>
        </p:nvSpPr>
        <p:spPr>
          <a:xfrm>
            <a:off x="4275234" y="17556018"/>
            <a:ext cx="1868170" cy="497840"/>
          </a:xfrm>
          <a:prstGeom prst="rect">
            <a:avLst/>
          </a:prstGeom>
        </p:spPr>
        <p:txBody>
          <a:bodyPr vert="horz" wrap="square" lIns="0" tIns="12700" rIns="0" bIns="0" rtlCol="0">
            <a:spAutoFit/>
          </a:bodyPr>
          <a:lstStyle/>
          <a:p>
            <a:pPr marL="12700">
              <a:spcBef>
                <a:spcPts val="100"/>
              </a:spcBef>
            </a:pPr>
            <a:r>
              <a:rPr sz="3100" b="1" spc="-55" dirty="0">
                <a:solidFill>
                  <a:prstClr val="black"/>
                </a:solidFill>
                <a:latin typeface="Cambria Math"/>
                <a:cs typeface="Cambria Math"/>
              </a:rPr>
              <a:t>ÚTRAVALÓ</a:t>
            </a:r>
            <a:endParaRPr sz="3100">
              <a:solidFill>
                <a:prstClr val="black"/>
              </a:solidFill>
              <a:latin typeface="Cambria Math"/>
              <a:cs typeface="Cambria Math"/>
            </a:endParaRPr>
          </a:p>
        </p:txBody>
      </p:sp>
      <p:sp>
        <p:nvSpPr>
          <p:cNvPr id="426" name="object 426"/>
          <p:cNvSpPr txBox="1"/>
          <p:nvPr/>
        </p:nvSpPr>
        <p:spPr>
          <a:xfrm>
            <a:off x="463858" y="18161291"/>
            <a:ext cx="8905240" cy="283210"/>
          </a:xfrm>
          <a:prstGeom prst="rect">
            <a:avLst/>
          </a:prstGeom>
        </p:spPr>
        <p:txBody>
          <a:bodyPr vert="horz" wrap="square" lIns="0" tIns="11430" rIns="0" bIns="0" rtlCol="0">
            <a:spAutoFit/>
          </a:bodyPr>
          <a:lstStyle/>
          <a:p>
            <a:pPr marL="280670" indent="-268605">
              <a:spcBef>
                <a:spcPts val="90"/>
              </a:spcBef>
              <a:buFont typeface="Wingdings"/>
              <a:buChar char=""/>
              <a:tabLst>
                <a:tab pos="281305" algn="l"/>
              </a:tabLst>
            </a:pPr>
            <a:r>
              <a:rPr sz="1700" spc="-10" dirty="0">
                <a:solidFill>
                  <a:prstClr val="black"/>
                </a:solidFill>
                <a:latin typeface="Cambria Math"/>
                <a:cs typeface="Cambria Math"/>
              </a:rPr>
              <a:t>Az oszlopos módszer </a:t>
            </a:r>
            <a:r>
              <a:rPr sz="1700" spc="-20" dirty="0">
                <a:solidFill>
                  <a:prstClr val="black"/>
                </a:solidFill>
                <a:latin typeface="Cambria Math"/>
                <a:cs typeface="Cambria Math"/>
              </a:rPr>
              <a:t>hatékonyabban </a:t>
            </a:r>
            <a:r>
              <a:rPr sz="1700" spc="-15" dirty="0">
                <a:solidFill>
                  <a:prstClr val="black"/>
                </a:solidFill>
                <a:latin typeface="Cambria Math"/>
                <a:cs typeface="Cambria Math"/>
              </a:rPr>
              <a:t>alkalmazható </a:t>
            </a:r>
            <a:r>
              <a:rPr sz="1700" spc="-5" dirty="0">
                <a:solidFill>
                  <a:prstClr val="black"/>
                </a:solidFill>
                <a:latin typeface="Cambria Math"/>
                <a:cs typeface="Cambria Math"/>
              </a:rPr>
              <a:t>a </a:t>
            </a:r>
            <a:r>
              <a:rPr sz="1700" spc="-10" dirty="0">
                <a:solidFill>
                  <a:prstClr val="black"/>
                </a:solidFill>
                <a:latin typeface="Cambria Math"/>
                <a:cs typeface="Cambria Math"/>
              </a:rPr>
              <a:t>PhAC-ok talajban </a:t>
            </a:r>
            <a:r>
              <a:rPr sz="1700" spc="-20" dirty="0">
                <a:solidFill>
                  <a:prstClr val="black"/>
                </a:solidFill>
                <a:latin typeface="Cambria Math"/>
                <a:cs typeface="Cambria Math"/>
              </a:rPr>
              <a:t>való</a:t>
            </a:r>
            <a:r>
              <a:rPr sz="1700" spc="175" dirty="0">
                <a:solidFill>
                  <a:prstClr val="black"/>
                </a:solidFill>
                <a:latin typeface="Cambria Math"/>
                <a:cs typeface="Cambria Math"/>
              </a:rPr>
              <a:t> </a:t>
            </a:r>
            <a:r>
              <a:rPr sz="1700" spc="-5" dirty="0">
                <a:solidFill>
                  <a:prstClr val="black"/>
                </a:solidFill>
                <a:latin typeface="Cambria Math"/>
                <a:cs typeface="Cambria Math"/>
              </a:rPr>
              <a:t>hőmérsékletfüggő</a:t>
            </a:r>
            <a:endParaRPr sz="1700">
              <a:solidFill>
                <a:prstClr val="black"/>
              </a:solidFill>
              <a:latin typeface="Cambria Math"/>
              <a:cs typeface="Cambria Math"/>
            </a:endParaRPr>
          </a:p>
        </p:txBody>
      </p:sp>
      <p:sp>
        <p:nvSpPr>
          <p:cNvPr id="427" name="object 427"/>
          <p:cNvSpPr txBox="1"/>
          <p:nvPr/>
        </p:nvSpPr>
        <p:spPr>
          <a:xfrm>
            <a:off x="732286" y="18418981"/>
            <a:ext cx="5978525" cy="283210"/>
          </a:xfrm>
          <a:prstGeom prst="rect">
            <a:avLst/>
          </a:prstGeom>
        </p:spPr>
        <p:txBody>
          <a:bodyPr vert="horz" wrap="square" lIns="0" tIns="11430" rIns="0" bIns="0" rtlCol="0">
            <a:spAutoFit/>
          </a:bodyPr>
          <a:lstStyle/>
          <a:p>
            <a:pPr marL="12700">
              <a:spcBef>
                <a:spcPts val="90"/>
              </a:spcBef>
            </a:pPr>
            <a:r>
              <a:rPr sz="1700" spc="-10" dirty="0">
                <a:solidFill>
                  <a:prstClr val="black"/>
                </a:solidFill>
                <a:latin typeface="Cambria Math"/>
                <a:cs typeface="Cambria Math"/>
              </a:rPr>
              <a:t>szorpciós viselkedésének előrejelzésében, mint </a:t>
            </a:r>
            <a:r>
              <a:rPr sz="1700" spc="-5" dirty="0">
                <a:solidFill>
                  <a:prstClr val="black"/>
                </a:solidFill>
                <a:latin typeface="Cambria Math"/>
                <a:cs typeface="Cambria Math"/>
              </a:rPr>
              <a:t>a</a:t>
            </a:r>
            <a:r>
              <a:rPr sz="1700" spc="35" dirty="0">
                <a:solidFill>
                  <a:prstClr val="black"/>
                </a:solidFill>
                <a:latin typeface="Cambria Math"/>
                <a:cs typeface="Cambria Math"/>
              </a:rPr>
              <a:t> </a:t>
            </a:r>
            <a:r>
              <a:rPr sz="1700" spc="-20" dirty="0">
                <a:solidFill>
                  <a:prstClr val="black"/>
                </a:solidFill>
                <a:latin typeface="Cambria Math"/>
                <a:cs typeface="Cambria Math"/>
              </a:rPr>
              <a:t>batch-módszer.</a:t>
            </a:r>
            <a:endParaRPr sz="1700">
              <a:solidFill>
                <a:prstClr val="black"/>
              </a:solidFill>
              <a:latin typeface="Cambria Math"/>
              <a:cs typeface="Cambria Math"/>
            </a:endParaRPr>
          </a:p>
        </p:txBody>
      </p:sp>
      <p:sp>
        <p:nvSpPr>
          <p:cNvPr id="428" name="object 428"/>
          <p:cNvSpPr txBox="1"/>
          <p:nvPr/>
        </p:nvSpPr>
        <p:spPr>
          <a:xfrm>
            <a:off x="463859" y="18676671"/>
            <a:ext cx="14112875" cy="1184275"/>
          </a:xfrm>
          <a:prstGeom prst="rect">
            <a:avLst/>
          </a:prstGeom>
        </p:spPr>
        <p:txBody>
          <a:bodyPr vert="horz" wrap="square" lIns="0" tIns="20955" rIns="0" bIns="0" rtlCol="0">
            <a:spAutoFit/>
          </a:bodyPr>
          <a:lstStyle/>
          <a:p>
            <a:pPr marL="280670" marR="4849495" indent="-268605">
              <a:lnSpc>
                <a:spcPts val="2030"/>
              </a:lnSpc>
              <a:spcBef>
                <a:spcPts val="165"/>
              </a:spcBef>
              <a:buFont typeface="Wingdings"/>
              <a:buChar char=""/>
              <a:tabLst>
                <a:tab pos="281305" algn="l"/>
              </a:tabLst>
            </a:pPr>
            <a:r>
              <a:rPr sz="1700" spc="-10" dirty="0">
                <a:solidFill>
                  <a:prstClr val="black"/>
                </a:solidFill>
                <a:latin typeface="Cambria Math"/>
                <a:cs typeface="Cambria Math"/>
              </a:rPr>
              <a:t>A hirtelen </a:t>
            </a:r>
            <a:r>
              <a:rPr sz="1700" spc="-5" dirty="0">
                <a:solidFill>
                  <a:prstClr val="black"/>
                </a:solidFill>
                <a:latin typeface="Cambria Math"/>
                <a:cs typeface="Cambria Math"/>
              </a:rPr>
              <a:t>hőmérséklet </a:t>
            </a:r>
            <a:r>
              <a:rPr sz="1700" spc="-15" dirty="0">
                <a:solidFill>
                  <a:prstClr val="black"/>
                </a:solidFill>
                <a:latin typeface="Cambria Math"/>
                <a:cs typeface="Cambria Math"/>
              </a:rPr>
              <a:t>változások </a:t>
            </a:r>
            <a:r>
              <a:rPr sz="1700" spc="-10" dirty="0">
                <a:solidFill>
                  <a:prstClr val="black"/>
                </a:solidFill>
                <a:latin typeface="Cambria Math"/>
                <a:cs typeface="Cambria Math"/>
              </a:rPr>
              <a:t>jelentősen megváltoztathatják </a:t>
            </a:r>
            <a:r>
              <a:rPr sz="1700" spc="-5" dirty="0">
                <a:solidFill>
                  <a:prstClr val="black"/>
                </a:solidFill>
                <a:latin typeface="Cambria Math"/>
                <a:cs typeface="Cambria Math"/>
              </a:rPr>
              <a:t>a </a:t>
            </a:r>
            <a:r>
              <a:rPr sz="1700" spc="-10" dirty="0">
                <a:solidFill>
                  <a:prstClr val="black"/>
                </a:solidFill>
                <a:latin typeface="Cambria Math"/>
                <a:cs typeface="Cambria Math"/>
              </a:rPr>
              <a:t>PhAC-ok mobilitását </a:t>
            </a:r>
            <a:r>
              <a:rPr sz="1700" spc="-5" dirty="0">
                <a:solidFill>
                  <a:prstClr val="black"/>
                </a:solidFill>
                <a:latin typeface="Cambria Math"/>
                <a:cs typeface="Cambria Math"/>
              </a:rPr>
              <a:t>a </a:t>
            </a:r>
            <a:r>
              <a:rPr sz="1700" spc="-10" dirty="0">
                <a:solidFill>
                  <a:prstClr val="black"/>
                </a:solidFill>
                <a:latin typeface="Cambria Math"/>
                <a:cs typeface="Cambria Math"/>
              </a:rPr>
              <a:t>talajban,  </a:t>
            </a:r>
            <a:r>
              <a:rPr sz="1700" spc="-25" dirty="0">
                <a:solidFill>
                  <a:prstClr val="black"/>
                </a:solidFill>
                <a:latin typeface="Cambria Math"/>
                <a:cs typeface="Cambria Math"/>
              </a:rPr>
              <a:t>befolyásolva </a:t>
            </a:r>
            <a:r>
              <a:rPr sz="1700" spc="-10" dirty="0">
                <a:solidFill>
                  <a:prstClr val="black"/>
                </a:solidFill>
                <a:latin typeface="Cambria Math"/>
                <a:cs typeface="Cambria Math"/>
              </a:rPr>
              <a:t>biológiai hozzáférhetőségüket </a:t>
            </a:r>
            <a:r>
              <a:rPr sz="1700" spc="-5" dirty="0">
                <a:solidFill>
                  <a:prstClr val="black"/>
                </a:solidFill>
                <a:latin typeface="Cambria Math"/>
                <a:cs typeface="Cambria Math"/>
              </a:rPr>
              <a:t>a</a:t>
            </a:r>
            <a:r>
              <a:rPr sz="1700" spc="40" dirty="0">
                <a:solidFill>
                  <a:prstClr val="black"/>
                </a:solidFill>
                <a:latin typeface="Cambria Math"/>
                <a:cs typeface="Cambria Math"/>
              </a:rPr>
              <a:t> </a:t>
            </a:r>
            <a:r>
              <a:rPr sz="1700" spc="-15" dirty="0">
                <a:solidFill>
                  <a:prstClr val="black"/>
                </a:solidFill>
                <a:latin typeface="Cambria Math"/>
                <a:cs typeface="Cambria Math"/>
              </a:rPr>
              <a:t>gyökérzónában.</a:t>
            </a:r>
            <a:endParaRPr sz="1700">
              <a:solidFill>
                <a:prstClr val="black"/>
              </a:solidFill>
              <a:latin typeface="Cambria Math"/>
              <a:cs typeface="Cambria Math"/>
            </a:endParaRPr>
          </a:p>
          <a:p>
            <a:pPr marL="280670" indent="-268605">
              <a:lnSpc>
                <a:spcPts val="1960"/>
              </a:lnSpc>
              <a:buFont typeface="Wingdings"/>
              <a:buChar char=""/>
              <a:tabLst>
                <a:tab pos="281305" algn="l"/>
              </a:tabLst>
            </a:pPr>
            <a:r>
              <a:rPr sz="1700" spc="-10" dirty="0">
                <a:solidFill>
                  <a:prstClr val="black"/>
                </a:solidFill>
                <a:latin typeface="Cambria Math"/>
                <a:cs typeface="Cambria Math"/>
              </a:rPr>
              <a:t>A </a:t>
            </a:r>
            <a:r>
              <a:rPr sz="1700" spc="-15" dirty="0">
                <a:solidFill>
                  <a:prstClr val="black"/>
                </a:solidFill>
                <a:latin typeface="Cambria Math"/>
                <a:cs typeface="Cambria Math"/>
              </a:rPr>
              <a:t>tanulmány javasolja </a:t>
            </a:r>
            <a:r>
              <a:rPr sz="1700" spc="-10" dirty="0">
                <a:solidFill>
                  <a:prstClr val="black"/>
                </a:solidFill>
                <a:latin typeface="Cambria Math"/>
                <a:cs typeface="Cambria Math"/>
              </a:rPr>
              <a:t>az oszlop </a:t>
            </a:r>
            <a:r>
              <a:rPr sz="1700" spc="-15" dirty="0">
                <a:solidFill>
                  <a:prstClr val="black"/>
                </a:solidFill>
                <a:latin typeface="Cambria Math"/>
                <a:cs typeface="Cambria Math"/>
              </a:rPr>
              <a:t>rendszerek </a:t>
            </a:r>
            <a:r>
              <a:rPr sz="1700" spc="-10" dirty="0">
                <a:solidFill>
                  <a:prstClr val="black"/>
                </a:solidFill>
                <a:latin typeface="Cambria Math"/>
                <a:cs typeface="Cambria Math"/>
              </a:rPr>
              <a:t>alkalmazását </a:t>
            </a:r>
            <a:r>
              <a:rPr sz="1700" spc="-5" dirty="0">
                <a:solidFill>
                  <a:prstClr val="black"/>
                </a:solidFill>
                <a:latin typeface="Cambria Math"/>
                <a:cs typeface="Cambria Math"/>
              </a:rPr>
              <a:t>a </a:t>
            </a:r>
            <a:r>
              <a:rPr sz="1700" spc="-15" dirty="0">
                <a:solidFill>
                  <a:prstClr val="black"/>
                </a:solidFill>
                <a:latin typeface="Cambria Math"/>
                <a:cs typeface="Cambria Math"/>
              </a:rPr>
              <a:t>PhAC </a:t>
            </a:r>
            <a:r>
              <a:rPr sz="1700" spc="-10" dirty="0">
                <a:solidFill>
                  <a:prstClr val="black"/>
                </a:solidFill>
                <a:latin typeface="Cambria Math"/>
                <a:cs typeface="Cambria Math"/>
              </a:rPr>
              <a:t>termodinamikai</a:t>
            </a:r>
            <a:r>
              <a:rPr sz="1700" spc="105" dirty="0">
                <a:solidFill>
                  <a:prstClr val="black"/>
                </a:solidFill>
                <a:latin typeface="Cambria Math"/>
                <a:cs typeface="Cambria Math"/>
              </a:rPr>
              <a:t> </a:t>
            </a:r>
            <a:r>
              <a:rPr sz="1700" spc="-10" dirty="0">
                <a:solidFill>
                  <a:prstClr val="black"/>
                </a:solidFill>
                <a:latin typeface="Cambria Math"/>
                <a:cs typeface="Cambria Math"/>
              </a:rPr>
              <a:t>vizsgálataihoz.</a:t>
            </a:r>
            <a:endParaRPr sz="1700">
              <a:solidFill>
                <a:prstClr val="black"/>
              </a:solidFill>
              <a:latin typeface="Cambria Math"/>
              <a:cs typeface="Cambria Math"/>
            </a:endParaRPr>
          </a:p>
          <a:p>
            <a:pPr marL="22860">
              <a:spcBef>
                <a:spcPts val="1235"/>
              </a:spcBef>
            </a:pPr>
            <a:r>
              <a:rPr sz="1500" dirty="0">
                <a:solidFill>
                  <a:srgbClr val="FFFFFF"/>
                </a:solidFill>
                <a:latin typeface="Calibri"/>
                <a:cs typeface="Calibri"/>
              </a:rPr>
              <a:t>A </a:t>
            </a:r>
            <a:r>
              <a:rPr sz="1500" spc="-5" dirty="0">
                <a:solidFill>
                  <a:srgbClr val="FFFFFF"/>
                </a:solidFill>
                <a:latin typeface="Calibri"/>
                <a:cs typeface="Calibri"/>
              </a:rPr>
              <a:t>tanulmányt </a:t>
            </a:r>
            <a:r>
              <a:rPr sz="1500" dirty="0">
                <a:solidFill>
                  <a:srgbClr val="FFFFFF"/>
                </a:solidFill>
                <a:latin typeface="Calibri"/>
                <a:cs typeface="Calibri"/>
              </a:rPr>
              <a:t>a </a:t>
            </a:r>
            <a:r>
              <a:rPr sz="1500" spc="-5" dirty="0">
                <a:solidFill>
                  <a:srgbClr val="FFFFFF"/>
                </a:solidFill>
                <a:latin typeface="Calibri"/>
                <a:cs typeface="Calibri"/>
              </a:rPr>
              <a:t>Nemzeti </a:t>
            </a:r>
            <a:r>
              <a:rPr sz="1500" spc="-10" dirty="0">
                <a:solidFill>
                  <a:srgbClr val="FFFFFF"/>
                </a:solidFill>
                <a:latin typeface="Calibri"/>
                <a:cs typeface="Calibri"/>
              </a:rPr>
              <a:t>Kutatási, </a:t>
            </a:r>
            <a:r>
              <a:rPr sz="1500" spc="-5" dirty="0">
                <a:solidFill>
                  <a:srgbClr val="FFFFFF"/>
                </a:solidFill>
                <a:latin typeface="Calibri"/>
                <a:cs typeface="Calibri"/>
              </a:rPr>
              <a:t>Fejlesztési </a:t>
            </a:r>
            <a:r>
              <a:rPr sz="1500" dirty="0">
                <a:solidFill>
                  <a:srgbClr val="FFFFFF"/>
                </a:solidFill>
                <a:latin typeface="Calibri"/>
                <a:cs typeface="Calibri"/>
              </a:rPr>
              <a:t>és </a:t>
            </a:r>
            <a:r>
              <a:rPr sz="1500" spc="-5" dirty="0">
                <a:solidFill>
                  <a:srgbClr val="FFFFFF"/>
                </a:solidFill>
                <a:latin typeface="Calibri"/>
                <a:cs typeface="Calibri"/>
              </a:rPr>
              <a:t>Innovációs Alap (OTKA-142865 </a:t>
            </a:r>
            <a:r>
              <a:rPr sz="1500" dirty="0">
                <a:solidFill>
                  <a:srgbClr val="FFFFFF"/>
                </a:solidFill>
                <a:latin typeface="Calibri"/>
                <a:cs typeface="Calibri"/>
              </a:rPr>
              <a:t>és </a:t>
            </a:r>
            <a:r>
              <a:rPr sz="1500" spc="-5" dirty="0">
                <a:solidFill>
                  <a:srgbClr val="FFFFFF"/>
                </a:solidFill>
                <a:latin typeface="Calibri"/>
                <a:cs typeface="Calibri"/>
              </a:rPr>
              <a:t>2020-1.1.2-PIACI-KFI-2021-00309 </a:t>
            </a:r>
            <a:r>
              <a:rPr sz="1500" dirty="0">
                <a:solidFill>
                  <a:srgbClr val="FFFFFF"/>
                </a:solidFill>
                <a:latin typeface="Calibri"/>
                <a:cs typeface="Calibri"/>
              </a:rPr>
              <a:t>és a </a:t>
            </a:r>
            <a:r>
              <a:rPr sz="1500" spc="-5" dirty="0">
                <a:solidFill>
                  <a:srgbClr val="FFFFFF"/>
                </a:solidFill>
                <a:latin typeface="Calibri"/>
                <a:cs typeface="Calibri"/>
              </a:rPr>
              <a:t>Doktori Kiválósági </a:t>
            </a:r>
            <a:r>
              <a:rPr sz="1500" spc="-10" dirty="0">
                <a:solidFill>
                  <a:srgbClr val="FFFFFF"/>
                </a:solidFill>
                <a:latin typeface="Calibri"/>
                <a:cs typeface="Calibri"/>
              </a:rPr>
              <a:t>Ösztöndíjprogram (DKÖP-2023)</a:t>
            </a:r>
            <a:r>
              <a:rPr sz="1500" spc="55" dirty="0">
                <a:solidFill>
                  <a:srgbClr val="FFFFFF"/>
                </a:solidFill>
                <a:latin typeface="Calibri"/>
                <a:cs typeface="Calibri"/>
              </a:rPr>
              <a:t> </a:t>
            </a:r>
            <a:r>
              <a:rPr sz="1500" spc="-10" dirty="0">
                <a:solidFill>
                  <a:srgbClr val="FFFFFF"/>
                </a:solidFill>
                <a:latin typeface="Calibri"/>
                <a:cs typeface="Calibri"/>
              </a:rPr>
              <a:t>támogatta.)</a:t>
            </a:r>
            <a:endParaRPr sz="1500">
              <a:solidFill>
                <a:prstClr val="black"/>
              </a:solidFill>
              <a:latin typeface="Calibri"/>
              <a:cs typeface="Calibri"/>
            </a:endParaRPr>
          </a:p>
        </p:txBody>
      </p:sp>
      <p:sp>
        <p:nvSpPr>
          <p:cNvPr id="429" name="object 429"/>
          <p:cNvSpPr/>
          <p:nvPr/>
        </p:nvSpPr>
        <p:spPr>
          <a:xfrm>
            <a:off x="7104209" y="7901055"/>
            <a:ext cx="537210" cy="1263650"/>
          </a:xfrm>
          <a:custGeom>
            <a:avLst/>
            <a:gdLst/>
            <a:ahLst/>
            <a:cxnLst/>
            <a:rect l="l" t="t" r="r" b="b"/>
            <a:pathLst>
              <a:path w="537209" h="1263650">
                <a:moveTo>
                  <a:pt x="178927" y="727078"/>
                </a:moveTo>
                <a:lnTo>
                  <a:pt x="0" y="728570"/>
                </a:lnTo>
                <a:lnTo>
                  <a:pt x="272841" y="1263157"/>
                </a:lnTo>
                <a:lnTo>
                  <a:pt x="491521" y="816554"/>
                </a:lnTo>
                <a:lnTo>
                  <a:pt x="179667" y="816554"/>
                </a:lnTo>
                <a:lnTo>
                  <a:pt x="178927" y="727078"/>
                </a:lnTo>
                <a:close/>
              </a:path>
              <a:path w="537209" h="1263650">
                <a:moveTo>
                  <a:pt x="357878" y="725587"/>
                </a:moveTo>
                <a:lnTo>
                  <a:pt x="178927" y="727078"/>
                </a:lnTo>
                <a:lnTo>
                  <a:pt x="179667" y="816554"/>
                </a:lnTo>
                <a:lnTo>
                  <a:pt x="358618" y="815063"/>
                </a:lnTo>
                <a:lnTo>
                  <a:pt x="357878" y="725587"/>
                </a:lnTo>
                <a:close/>
              </a:path>
              <a:path w="537209" h="1263650">
                <a:moveTo>
                  <a:pt x="536794" y="724096"/>
                </a:moveTo>
                <a:lnTo>
                  <a:pt x="357878" y="725587"/>
                </a:lnTo>
                <a:lnTo>
                  <a:pt x="358618" y="815063"/>
                </a:lnTo>
                <a:lnTo>
                  <a:pt x="179667" y="816554"/>
                </a:lnTo>
                <a:lnTo>
                  <a:pt x="491521" y="816554"/>
                </a:lnTo>
                <a:lnTo>
                  <a:pt x="536794" y="724096"/>
                </a:lnTo>
                <a:close/>
              </a:path>
              <a:path w="537209" h="1263650">
                <a:moveTo>
                  <a:pt x="351877" y="0"/>
                </a:moveTo>
                <a:lnTo>
                  <a:pt x="172926" y="1431"/>
                </a:lnTo>
                <a:lnTo>
                  <a:pt x="178927" y="727078"/>
                </a:lnTo>
                <a:lnTo>
                  <a:pt x="357878" y="725587"/>
                </a:lnTo>
                <a:lnTo>
                  <a:pt x="351877" y="0"/>
                </a:lnTo>
                <a:close/>
              </a:path>
            </a:pathLst>
          </a:custGeom>
          <a:solidFill>
            <a:srgbClr val="8000FF"/>
          </a:solidFill>
        </p:spPr>
        <p:txBody>
          <a:bodyPr wrap="square" lIns="0" tIns="0" rIns="0" bIns="0" rtlCol="0"/>
          <a:lstStyle/>
          <a:p>
            <a:endParaRPr>
              <a:solidFill>
                <a:prstClr val="black"/>
              </a:solidFill>
              <a:latin typeface="Calibri"/>
            </a:endParaRPr>
          </a:p>
        </p:txBody>
      </p:sp>
      <p:sp>
        <p:nvSpPr>
          <p:cNvPr id="430" name="object 430"/>
          <p:cNvSpPr/>
          <p:nvPr/>
        </p:nvSpPr>
        <p:spPr>
          <a:xfrm>
            <a:off x="6394548" y="17382608"/>
            <a:ext cx="415882" cy="416598"/>
          </a:xfrm>
          <a:prstGeom prst="rect">
            <a:avLst/>
          </a:prstGeom>
          <a:blipFill>
            <a:blip r:embed="rId28" cstate="print"/>
            <a:stretch>
              <a:fillRect/>
            </a:stretch>
          </a:blipFill>
        </p:spPr>
        <p:txBody>
          <a:bodyPr wrap="square" lIns="0" tIns="0" rIns="0" bIns="0" rtlCol="0"/>
          <a:lstStyle/>
          <a:p>
            <a:endParaRPr>
              <a:solidFill>
                <a:prstClr val="black"/>
              </a:solidFill>
              <a:latin typeface="Calibri"/>
            </a:endParaRPr>
          </a:p>
        </p:txBody>
      </p:sp>
      <p:grpSp>
        <p:nvGrpSpPr>
          <p:cNvPr id="431" name="object 431"/>
          <p:cNvGrpSpPr/>
          <p:nvPr/>
        </p:nvGrpSpPr>
        <p:grpSpPr>
          <a:xfrm>
            <a:off x="10331594" y="6313818"/>
            <a:ext cx="3136900" cy="2583180"/>
            <a:chOff x="9906144" y="6313818"/>
            <a:chExt cx="3136900" cy="2583180"/>
          </a:xfrm>
        </p:grpSpPr>
        <p:sp>
          <p:nvSpPr>
            <p:cNvPr id="432" name="object 432"/>
            <p:cNvSpPr/>
            <p:nvPr/>
          </p:nvSpPr>
          <p:spPr>
            <a:xfrm>
              <a:off x="11220064" y="6313818"/>
              <a:ext cx="1020444" cy="2174240"/>
            </a:xfrm>
            <a:custGeom>
              <a:avLst/>
              <a:gdLst/>
              <a:ahLst/>
              <a:cxnLst/>
              <a:rect l="l" t="t" r="r" b="b"/>
              <a:pathLst>
                <a:path w="1020445" h="2174240">
                  <a:moveTo>
                    <a:pt x="690126" y="1713572"/>
                  </a:moveTo>
                  <a:lnTo>
                    <a:pt x="525102" y="1782831"/>
                  </a:lnTo>
                  <a:lnTo>
                    <a:pt x="980354" y="2173959"/>
                  </a:lnTo>
                  <a:lnTo>
                    <a:pt x="1005459" y="1796074"/>
                  </a:lnTo>
                  <a:lnTo>
                    <a:pt x="724752" y="1796074"/>
                  </a:lnTo>
                  <a:lnTo>
                    <a:pt x="690126" y="1713572"/>
                  </a:lnTo>
                  <a:close/>
                </a:path>
                <a:path w="1020445" h="2174240">
                  <a:moveTo>
                    <a:pt x="855122" y="1644325"/>
                  </a:moveTo>
                  <a:lnTo>
                    <a:pt x="690126" y="1713572"/>
                  </a:lnTo>
                  <a:lnTo>
                    <a:pt x="724752" y="1796074"/>
                  </a:lnTo>
                  <a:lnTo>
                    <a:pt x="889745" y="1726819"/>
                  </a:lnTo>
                  <a:lnTo>
                    <a:pt x="855122" y="1644325"/>
                  </a:lnTo>
                  <a:close/>
                </a:path>
                <a:path w="1020445" h="2174240">
                  <a:moveTo>
                    <a:pt x="1020141" y="1575069"/>
                  </a:moveTo>
                  <a:lnTo>
                    <a:pt x="855122" y="1644325"/>
                  </a:lnTo>
                  <a:lnTo>
                    <a:pt x="889745" y="1726819"/>
                  </a:lnTo>
                  <a:lnTo>
                    <a:pt x="724752" y="1796074"/>
                  </a:lnTo>
                  <a:lnTo>
                    <a:pt x="1005459" y="1796074"/>
                  </a:lnTo>
                  <a:lnTo>
                    <a:pt x="1020141" y="1575069"/>
                  </a:lnTo>
                  <a:close/>
                </a:path>
                <a:path w="1020445" h="2174240">
                  <a:moveTo>
                    <a:pt x="164993" y="0"/>
                  </a:moveTo>
                  <a:lnTo>
                    <a:pt x="0" y="69254"/>
                  </a:lnTo>
                  <a:lnTo>
                    <a:pt x="690126" y="1713572"/>
                  </a:lnTo>
                  <a:lnTo>
                    <a:pt x="855122" y="1644325"/>
                  </a:lnTo>
                  <a:lnTo>
                    <a:pt x="164993" y="0"/>
                  </a:lnTo>
                  <a:close/>
                </a:path>
              </a:pathLst>
            </a:custGeom>
            <a:solidFill>
              <a:srgbClr val="8000FF"/>
            </a:solidFill>
          </p:spPr>
          <p:txBody>
            <a:bodyPr wrap="square" lIns="0" tIns="0" rIns="0" bIns="0" rtlCol="0"/>
            <a:lstStyle/>
            <a:p>
              <a:endParaRPr>
                <a:solidFill>
                  <a:prstClr val="black"/>
                </a:solidFill>
                <a:latin typeface="Calibri"/>
              </a:endParaRPr>
            </a:p>
          </p:txBody>
        </p:sp>
        <p:sp>
          <p:nvSpPr>
            <p:cNvPr id="433" name="object 433"/>
            <p:cNvSpPr/>
            <p:nvPr/>
          </p:nvSpPr>
          <p:spPr>
            <a:xfrm>
              <a:off x="9906144" y="6521700"/>
              <a:ext cx="861829" cy="751654"/>
            </a:xfrm>
            <a:prstGeom prst="rect">
              <a:avLst/>
            </a:prstGeom>
            <a:blipFill>
              <a:blip r:embed="rId29" cstate="print"/>
              <a:stretch>
                <a:fillRect/>
              </a:stretch>
            </a:blipFill>
          </p:spPr>
          <p:txBody>
            <a:bodyPr wrap="square" lIns="0" tIns="0" rIns="0" bIns="0" rtlCol="0"/>
            <a:lstStyle/>
            <a:p>
              <a:endParaRPr>
                <a:solidFill>
                  <a:prstClr val="black"/>
                </a:solidFill>
                <a:latin typeface="Calibri"/>
              </a:endParaRPr>
            </a:p>
          </p:txBody>
        </p:sp>
        <p:sp>
          <p:nvSpPr>
            <p:cNvPr id="434" name="object 434"/>
            <p:cNvSpPr/>
            <p:nvPr/>
          </p:nvSpPr>
          <p:spPr>
            <a:xfrm>
              <a:off x="12193738" y="6621912"/>
              <a:ext cx="719383" cy="437356"/>
            </a:xfrm>
            <a:prstGeom prst="rect">
              <a:avLst/>
            </a:prstGeom>
            <a:blipFill>
              <a:blip r:embed="rId17" cstate="print"/>
              <a:stretch>
                <a:fillRect/>
              </a:stretch>
            </a:blipFill>
          </p:spPr>
          <p:txBody>
            <a:bodyPr wrap="square" lIns="0" tIns="0" rIns="0" bIns="0" rtlCol="0"/>
            <a:lstStyle/>
            <a:p>
              <a:endParaRPr>
                <a:solidFill>
                  <a:prstClr val="black"/>
                </a:solidFill>
                <a:latin typeface="Calibri"/>
              </a:endParaRPr>
            </a:p>
          </p:txBody>
        </p:sp>
        <p:sp>
          <p:nvSpPr>
            <p:cNvPr id="435" name="object 435"/>
            <p:cNvSpPr/>
            <p:nvPr/>
          </p:nvSpPr>
          <p:spPr>
            <a:xfrm>
              <a:off x="12323299" y="8533112"/>
              <a:ext cx="719383" cy="363628"/>
            </a:xfrm>
            <a:prstGeom prst="rect">
              <a:avLst/>
            </a:prstGeom>
            <a:blipFill>
              <a:blip r:embed="rId17" cstate="print"/>
              <a:stretch>
                <a:fillRect/>
              </a:stretch>
            </a:blipFill>
          </p:spPr>
          <p:txBody>
            <a:bodyPr wrap="square" lIns="0" tIns="0" rIns="0" bIns="0" rtlCol="0"/>
            <a:lstStyle/>
            <a:p>
              <a:endParaRPr>
                <a:solidFill>
                  <a:prstClr val="black"/>
                </a:solidFill>
                <a:latin typeface="Calibri"/>
              </a:endParaRPr>
            </a:p>
          </p:txBody>
        </p:sp>
      </p:grpSp>
      <p:sp>
        <p:nvSpPr>
          <p:cNvPr id="436" name="object 436"/>
          <p:cNvSpPr txBox="1"/>
          <p:nvPr/>
        </p:nvSpPr>
        <p:spPr>
          <a:xfrm>
            <a:off x="10060967" y="12197306"/>
            <a:ext cx="4281805" cy="673967"/>
          </a:xfrm>
          <a:prstGeom prst="rect">
            <a:avLst/>
          </a:prstGeom>
        </p:spPr>
        <p:txBody>
          <a:bodyPr vert="horz" wrap="square" lIns="0" tIns="12065" rIns="0" bIns="0" rtlCol="0">
            <a:spAutoFit/>
          </a:bodyPr>
          <a:lstStyle/>
          <a:p>
            <a:pPr marL="126364" marR="5080" indent="-114300">
              <a:lnSpc>
                <a:spcPct val="121900"/>
              </a:lnSpc>
              <a:spcBef>
                <a:spcPts val="95"/>
              </a:spcBef>
            </a:pPr>
            <a:r>
              <a:rPr sz="1850" b="1" spc="35" dirty="0">
                <a:solidFill>
                  <a:prstClr val="black"/>
                </a:solidFill>
                <a:latin typeface="Cambria Math"/>
                <a:cs typeface="Cambria Math"/>
              </a:rPr>
              <a:t>A </a:t>
            </a:r>
            <a:r>
              <a:rPr sz="1850" b="1" spc="10" dirty="0">
                <a:solidFill>
                  <a:prstClr val="black"/>
                </a:solidFill>
                <a:latin typeface="Cambria Math"/>
                <a:cs typeface="Cambria Math"/>
              </a:rPr>
              <a:t>Gibbs-féle </a:t>
            </a:r>
            <a:r>
              <a:rPr sz="1850" b="1" spc="15" dirty="0">
                <a:solidFill>
                  <a:prstClr val="black"/>
                </a:solidFill>
                <a:latin typeface="Cambria Math"/>
                <a:cs typeface="Cambria Math"/>
              </a:rPr>
              <a:t>szabad </a:t>
            </a:r>
            <a:r>
              <a:rPr sz="1850" b="1" spc="10" dirty="0">
                <a:solidFill>
                  <a:prstClr val="black"/>
                </a:solidFill>
                <a:latin typeface="Cambria Math"/>
                <a:cs typeface="Cambria Math"/>
              </a:rPr>
              <a:t>energia </a:t>
            </a:r>
            <a:r>
              <a:rPr sz="1850" b="1" spc="20" dirty="0">
                <a:solidFill>
                  <a:prstClr val="black"/>
                </a:solidFill>
                <a:latin typeface="Cambria Math"/>
                <a:cs typeface="Cambria Math"/>
              </a:rPr>
              <a:t>és </a:t>
            </a:r>
            <a:r>
              <a:rPr sz="1850" b="1" spc="30" dirty="0">
                <a:solidFill>
                  <a:prstClr val="black"/>
                </a:solidFill>
                <a:latin typeface="Cambria Math"/>
                <a:cs typeface="Cambria Math"/>
              </a:rPr>
              <a:t>a</a:t>
            </a:r>
            <a:r>
              <a:rPr sz="1850" b="1" spc="-254" dirty="0">
                <a:solidFill>
                  <a:prstClr val="black"/>
                </a:solidFill>
                <a:latin typeface="Cambria Math"/>
                <a:cs typeface="Cambria Math"/>
              </a:rPr>
              <a:t> </a:t>
            </a:r>
            <a:r>
              <a:rPr sz="1850" b="1" spc="10" dirty="0">
                <a:solidFill>
                  <a:prstClr val="black"/>
                </a:solidFill>
                <a:latin typeface="Cambria Math"/>
                <a:cs typeface="Cambria Math"/>
              </a:rPr>
              <a:t>maximális  adszorpció </a:t>
            </a:r>
            <a:r>
              <a:rPr sz="1850" b="1" spc="5" dirty="0">
                <a:solidFill>
                  <a:prstClr val="black"/>
                </a:solidFill>
                <a:latin typeface="Cambria Math"/>
                <a:cs typeface="Cambria Math"/>
              </a:rPr>
              <a:t>közötti regressziós</a:t>
            </a:r>
            <a:r>
              <a:rPr sz="1850" b="1" spc="-75" dirty="0">
                <a:solidFill>
                  <a:prstClr val="black"/>
                </a:solidFill>
                <a:latin typeface="Cambria Math"/>
                <a:cs typeface="Cambria Math"/>
              </a:rPr>
              <a:t> </a:t>
            </a:r>
            <a:r>
              <a:rPr sz="1850" b="1" spc="10" dirty="0">
                <a:solidFill>
                  <a:prstClr val="black"/>
                </a:solidFill>
                <a:latin typeface="Cambria Math"/>
                <a:cs typeface="Cambria Math"/>
              </a:rPr>
              <a:t>kapcsolat</a:t>
            </a:r>
            <a:endParaRPr sz="1850">
              <a:solidFill>
                <a:prstClr val="black"/>
              </a:solidFill>
              <a:latin typeface="Cambria Math"/>
              <a:cs typeface="Cambria Math"/>
            </a:endParaRPr>
          </a:p>
        </p:txBody>
      </p:sp>
      <p:sp>
        <p:nvSpPr>
          <p:cNvPr id="437" name="object 437"/>
          <p:cNvSpPr/>
          <p:nvPr/>
        </p:nvSpPr>
        <p:spPr>
          <a:xfrm>
            <a:off x="3642933" y="14734429"/>
            <a:ext cx="982980" cy="537210"/>
          </a:xfrm>
          <a:custGeom>
            <a:avLst/>
            <a:gdLst/>
            <a:ahLst/>
            <a:cxnLst/>
            <a:rect l="l" t="t" r="r" b="b"/>
            <a:pathLst>
              <a:path w="982979" h="537209">
                <a:moveTo>
                  <a:pt x="804207" y="178891"/>
                </a:moveTo>
                <a:lnTo>
                  <a:pt x="535481" y="178891"/>
                </a:lnTo>
                <a:lnTo>
                  <a:pt x="535601" y="357842"/>
                </a:lnTo>
                <a:lnTo>
                  <a:pt x="446105" y="357882"/>
                </a:lnTo>
                <a:lnTo>
                  <a:pt x="446185" y="536853"/>
                </a:lnTo>
                <a:lnTo>
                  <a:pt x="982919" y="268128"/>
                </a:lnTo>
                <a:lnTo>
                  <a:pt x="804207" y="178891"/>
                </a:lnTo>
                <a:close/>
              </a:path>
              <a:path w="982979" h="537209">
                <a:moveTo>
                  <a:pt x="535481" y="178891"/>
                </a:moveTo>
                <a:lnTo>
                  <a:pt x="0" y="179130"/>
                </a:lnTo>
                <a:lnTo>
                  <a:pt x="119" y="358081"/>
                </a:lnTo>
                <a:lnTo>
                  <a:pt x="446105" y="357882"/>
                </a:lnTo>
                <a:lnTo>
                  <a:pt x="446026" y="178931"/>
                </a:lnTo>
                <a:lnTo>
                  <a:pt x="535481" y="178931"/>
                </a:lnTo>
                <a:close/>
              </a:path>
              <a:path w="982979" h="537209">
                <a:moveTo>
                  <a:pt x="535481" y="178931"/>
                </a:moveTo>
                <a:lnTo>
                  <a:pt x="446026" y="178931"/>
                </a:lnTo>
                <a:lnTo>
                  <a:pt x="446105" y="357882"/>
                </a:lnTo>
                <a:lnTo>
                  <a:pt x="535601" y="357842"/>
                </a:lnTo>
                <a:lnTo>
                  <a:pt x="535481" y="178931"/>
                </a:lnTo>
                <a:close/>
              </a:path>
              <a:path w="982979" h="537209">
                <a:moveTo>
                  <a:pt x="445946" y="0"/>
                </a:moveTo>
                <a:lnTo>
                  <a:pt x="446026" y="178931"/>
                </a:lnTo>
                <a:lnTo>
                  <a:pt x="804207" y="178891"/>
                </a:lnTo>
                <a:lnTo>
                  <a:pt x="445946" y="0"/>
                </a:lnTo>
                <a:close/>
              </a:path>
            </a:pathLst>
          </a:custGeom>
          <a:solidFill>
            <a:srgbClr val="8000FF"/>
          </a:solidFill>
        </p:spPr>
        <p:txBody>
          <a:bodyPr wrap="square" lIns="0" tIns="0" rIns="0" bIns="0" rtlCol="0"/>
          <a:lstStyle/>
          <a:p>
            <a:endParaRPr>
              <a:solidFill>
                <a:prstClr val="black"/>
              </a:solidFill>
              <a:latin typeface="Calibri"/>
            </a:endParaRPr>
          </a:p>
        </p:txBody>
      </p:sp>
      <p:sp>
        <p:nvSpPr>
          <p:cNvPr id="438" name="object 438"/>
          <p:cNvSpPr/>
          <p:nvPr/>
        </p:nvSpPr>
        <p:spPr>
          <a:xfrm>
            <a:off x="7760303" y="8387803"/>
            <a:ext cx="718668" cy="363628"/>
          </a:xfrm>
          <a:prstGeom prst="rect">
            <a:avLst/>
          </a:prstGeom>
          <a:blipFill>
            <a:blip r:embed="rId17" cstate="print"/>
            <a:stretch>
              <a:fillRect/>
            </a:stretch>
          </a:blipFill>
        </p:spPr>
        <p:txBody>
          <a:bodyPr wrap="square" lIns="0" tIns="0" rIns="0" bIns="0" rtlCol="0"/>
          <a:lstStyle/>
          <a:p>
            <a:endParaRPr>
              <a:solidFill>
                <a:prstClr val="black"/>
              </a:solidFill>
              <a:latin typeface="Calibri"/>
            </a:endParaRPr>
          </a:p>
        </p:txBody>
      </p:sp>
      <p:sp>
        <p:nvSpPr>
          <p:cNvPr id="439" name="object 439"/>
          <p:cNvSpPr/>
          <p:nvPr/>
        </p:nvSpPr>
        <p:spPr>
          <a:xfrm>
            <a:off x="8839022" y="7125839"/>
            <a:ext cx="851092" cy="469568"/>
          </a:xfrm>
          <a:prstGeom prst="rect">
            <a:avLst/>
          </a:prstGeom>
          <a:blipFill>
            <a:blip r:embed="rId16" cstate="print"/>
            <a:stretch>
              <a:fillRect/>
            </a:stretch>
          </a:blipFill>
        </p:spPr>
        <p:txBody>
          <a:bodyPr wrap="square" lIns="0" tIns="0" rIns="0" bIns="0" rtlCol="0"/>
          <a:lstStyle/>
          <a:p>
            <a:endParaRPr>
              <a:solidFill>
                <a:prstClr val="black"/>
              </a:solidFill>
              <a:latin typeface="Calibri"/>
            </a:endParaRPr>
          </a:p>
        </p:txBody>
      </p:sp>
      <p:sp>
        <p:nvSpPr>
          <p:cNvPr id="440" name="object 440"/>
          <p:cNvSpPr/>
          <p:nvPr/>
        </p:nvSpPr>
        <p:spPr>
          <a:xfrm>
            <a:off x="3366037" y="11636842"/>
            <a:ext cx="270335" cy="137016"/>
          </a:xfrm>
          <a:prstGeom prst="rect">
            <a:avLst/>
          </a:prstGeom>
          <a:blipFill>
            <a:blip r:embed="rId30" cstate="print"/>
            <a:stretch>
              <a:fillRect/>
            </a:stretch>
          </a:blipFill>
        </p:spPr>
        <p:txBody>
          <a:bodyPr wrap="square" lIns="0" tIns="0" rIns="0" bIns="0" rtlCol="0"/>
          <a:lstStyle/>
          <a:p>
            <a:endParaRPr>
              <a:solidFill>
                <a:prstClr val="black"/>
              </a:solidFill>
              <a:latin typeface="Calibri"/>
            </a:endParaRPr>
          </a:p>
        </p:txBody>
      </p:sp>
      <p:sp>
        <p:nvSpPr>
          <p:cNvPr id="441" name="object 441"/>
          <p:cNvSpPr/>
          <p:nvPr/>
        </p:nvSpPr>
        <p:spPr>
          <a:xfrm>
            <a:off x="3691609" y="11631712"/>
            <a:ext cx="92075" cy="55244"/>
          </a:xfrm>
          <a:custGeom>
            <a:avLst/>
            <a:gdLst/>
            <a:ahLst/>
            <a:cxnLst/>
            <a:rect l="l" t="t" r="r" b="b"/>
            <a:pathLst>
              <a:path w="92075" h="55245">
                <a:moveTo>
                  <a:pt x="84405" y="0"/>
                </a:moveTo>
                <a:lnTo>
                  <a:pt x="0" y="17179"/>
                </a:lnTo>
                <a:lnTo>
                  <a:pt x="1849" y="26305"/>
                </a:lnTo>
                <a:lnTo>
                  <a:pt x="86254" y="9126"/>
                </a:lnTo>
                <a:lnTo>
                  <a:pt x="84405" y="0"/>
                </a:lnTo>
                <a:close/>
              </a:path>
              <a:path w="92075" h="55245">
                <a:moveTo>
                  <a:pt x="90191" y="28453"/>
                </a:moveTo>
                <a:lnTo>
                  <a:pt x="5786" y="45632"/>
                </a:lnTo>
                <a:lnTo>
                  <a:pt x="7635" y="54759"/>
                </a:lnTo>
                <a:lnTo>
                  <a:pt x="92040" y="37579"/>
                </a:lnTo>
                <a:lnTo>
                  <a:pt x="90191" y="28453"/>
                </a:lnTo>
                <a:close/>
              </a:path>
            </a:pathLst>
          </a:custGeom>
          <a:solidFill>
            <a:srgbClr val="000000"/>
          </a:solidFill>
        </p:spPr>
        <p:txBody>
          <a:bodyPr wrap="square" lIns="0" tIns="0" rIns="0" bIns="0" rtlCol="0"/>
          <a:lstStyle/>
          <a:p>
            <a:endParaRPr>
              <a:solidFill>
                <a:prstClr val="black"/>
              </a:solidFill>
              <a:latin typeface="Calibri"/>
            </a:endParaRPr>
          </a:p>
        </p:txBody>
      </p:sp>
      <p:sp>
        <p:nvSpPr>
          <p:cNvPr id="442" name="object 442"/>
          <p:cNvSpPr/>
          <p:nvPr/>
        </p:nvSpPr>
        <p:spPr>
          <a:xfrm>
            <a:off x="3848370" y="11412140"/>
            <a:ext cx="241882" cy="341617"/>
          </a:xfrm>
          <a:prstGeom prst="rect">
            <a:avLst/>
          </a:prstGeom>
          <a:blipFill>
            <a:blip r:embed="rId31" cstate="print"/>
            <a:stretch>
              <a:fillRect/>
            </a:stretch>
          </a:blipFill>
        </p:spPr>
        <p:txBody>
          <a:bodyPr wrap="square" lIns="0" tIns="0" rIns="0" bIns="0" rtlCol="0"/>
          <a:lstStyle/>
          <a:p>
            <a:endParaRPr>
              <a:solidFill>
                <a:prstClr val="black"/>
              </a:solidFill>
              <a:latin typeface="Calibri"/>
            </a:endParaRPr>
          </a:p>
        </p:txBody>
      </p:sp>
      <p:grpSp>
        <p:nvGrpSpPr>
          <p:cNvPr id="443" name="object 443"/>
          <p:cNvGrpSpPr/>
          <p:nvPr/>
        </p:nvGrpSpPr>
        <p:grpSpPr>
          <a:xfrm>
            <a:off x="4160938" y="11243448"/>
            <a:ext cx="808990" cy="467995"/>
            <a:chOff x="3735488" y="11243447"/>
            <a:chExt cx="808990" cy="467995"/>
          </a:xfrm>
        </p:grpSpPr>
        <p:sp>
          <p:nvSpPr>
            <p:cNvPr id="444" name="object 444"/>
            <p:cNvSpPr/>
            <p:nvPr/>
          </p:nvSpPr>
          <p:spPr>
            <a:xfrm>
              <a:off x="3735476" y="11298516"/>
              <a:ext cx="537845" cy="412750"/>
            </a:xfrm>
            <a:custGeom>
              <a:avLst/>
              <a:gdLst/>
              <a:ahLst/>
              <a:cxnLst/>
              <a:rect l="l" t="t" r="r" b="b"/>
              <a:pathLst>
                <a:path w="537845" h="412750">
                  <a:moveTo>
                    <a:pt x="86258" y="261556"/>
                  </a:moveTo>
                  <a:lnTo>
                    <a:pt x="84416" y="252437"/>
                  </a:lnTo>
                  <a:lnTo>
                    <a:pt x="0" y="269621"/>
                  </a:lnTo>
                  <a:lnTo>
                    <a:pt x="1854" y="278739"/>
                  </a:lnTo>
                  <a:lnTo>
                    <a:pt x="86258" y="261556"/>
                  </a:lnTo>
                  <a:close/>
                </a:path>
                <a:path w="537845" h="412750">
                  <a:moveTo>
                    <a:pt x="237413" y="406984"/>
                  </a:moveTo>
                  <a:lnTo>
                    <a:pt x="197142" y="363613"/>
                  </a:lnTo>
                  <a:lnTo>
                    <a:pt x="174752" y="320243"/>
                  </a:lnTo>
                  <a:lnTo>
                    <a:pt x="157746" y="270395"/>
                  </a:lnTo>
                  <a:lnTo>
                    <a:pt x="146583" y="215493"/>
                  </a:lnTo>
                  <a:lnTo>
                    <a:pt x="142709" y="162750"/>
                  </a:lnTo>
                  <a:lnTo>
                    <a:pt x="143649" y="137909"/>
                  </a:lnTo>
                  <a:lnTo>
                    <a:pt x="146532" y="114719"/>
                  </a:lnTo>
                  <a:lnTo>
                    <a:pt x="151333" y="93929"/>
                  </a:lnTo>
                  <a:lnTo>
                    <a:pt x="158051" y="75526"/>
                  </a:lnTo>
                  <a:lnTo>
                    <a:pt x="166674" y="59524"/>
                  </a:lnTo>
                  <a:lnTo>
                    <a:pt x="162433" y="55054"/>
                  </a:lnTo>
                  <a:lnTo>
                    <a:pt x="143281" y="90208"/>
                  </a:lnTo>
                  <a:lnTo>
                    <a:pt x="132372" y="136055"/>
                  </a:lnTo>
                  <a:lnTo>
                    <a:pt x="130149" y="162128"/>
                  </a:lnTo>
                  <a:lnTo>
                    <a:pt x="130263" y="189166"/>
                  </a:lnTo>
                  <a:lnTo>
                    <a:pt x="137553" y="246113"/>
                  </a:lnTo>
                  <a:lnTo>
                    <a:pt x="153035" y="300926"/>
                  </a:lnTo>
                  <a:lnTo>
                    <a:pt x="175793" y="349313"/>
                  </a:lnTo>
                  <a:lnTo>
                    <a:pt x="203847" y="387743"/>
                  </a:lnTo>
                  <a:lnTo>
                    <a:pt x="235204" y="412711"/>
                  </a:lnTo>
                  <a:lnTo>
                    <a:pt x="237413" y="406984"/>
                  </a:lnTo>
                  <a:close/>
                </a:path>
                <a:path w="537845" h="412750">
                  <a:moveTo>
                    <a:pt x="462419" y="185508"/>
                  </a:moveTo>
                  <a:lnTo>
                    <a:pt x="460565" y="176377"/>
                  </a:lnTo>
                  <a:lnTo>
                    <a:pt x="205917" y="228219"/>
                  </a:lnTo>
                  <a:lnTo>
                    <a:pt x="207772" y="237337"/>
                  </a:lnTo>
                  <a:lnTo>
                    <a:pt x="462419" y="185508"/>
                  </a:lnTo>
                  <a:close/>
                </a:path>
                <a:path w="537845" h="412750">
                  <a:moveTo>
                    <a:pt x="537616" y="249783"/>
                  </a:moveTo>
                  <a:lnTo>
                    <a:pt x="535051" y="194830"/>
                  </a:lnTo>
                  <a:lnTo>
                    <a:pt x="523405" y="137642"/>
                  </a:lnTo>
                  <a:lnTo>
                    <a:pt x="504291" y="85966"/>
                  </a:lnTo>
                  <a:lnTo>
                    <a:pt x="478485" y="42265"/>
                  </a:lnTo>
                  <a:lnTo>
                    <a:pt x="448805" y="10833"/>
                  </a:lnTo>
                  <a:lnTo>
                    <a:pt x="432714" y="0"/>
                  </a:lnTo>
                  <a:lnTo>
                    <a:pt x="430568" y="5842"/>
                  </a:lnTo>
                  <a:lnTo>
                    <a:pt x="444728" y="17208"/>
                  </a:lnTo>
                  <a:lnTo>
                    <a:pt x="458089" y="31508"/>
                  </a:lnTo>
                  <a:lnTo>
                    <a:pt x="482333" y="68948"/>
                  </a:lnTo>
                  <a:lnTo>
                    <a:pt x="502145" y="115671"/>
                  </a:lnTo>
                  <a:lnTo>
                    <a:pt x="516458" y="169100"/>
                  </a:lnTo>
                  <a:lnTo>
                    <a:pt x="524040" y="223100"/>
                  </a:lnTo>
                  <a:lnTo>
                    <a:pt x="525018" y="248970"/>
                  </a:lnTo>
                  <a:lnTo>
                    <a:pt x="524154" y="274091"/>
                  </a:lnTo>
                  <a:lnTo>
                    <a:pt x="521385" y="297624"/>
                  </a:lnTo>
                  <a:lnTo>
                    <a:pt x="516636" y="318668"/>
                  </a:lnTo>
                  <a:lnTo>
                    <a:pt x="509930" y="337223"/>
                  </a:lnTo>
                  <a:lnTo>
                    <a:pt x="501243" y="353301"/>
                  </a:lnTo>
                  <a:lnTo>
                    <a:pt x="505485" y="357720"/>
                  </a:lnTo>
                  <a:lnTo>
                    <a:pt x="516115" y="341477"/>
                  </a:lnTo>
                  <a:lnTo>
                    <a:pt x="524637" y="322465"/>
                  </a:lnTo>
                  <a:lnTo>
                    <a:pt x="531075" y="300672"/>
                  </a:lnTo>
                  <a:lnTo>
                    <a:pt x="535432" y="276110"/>
                  </a:lnTo>
                  <a:lnTo>
                    <a:pt x="537616" y="249783"/>
                  </a:lnTo>
                  <a:close/>
                </a:path>
              </a:pathLst>
            </a:custGeom>
            <a:solidFill>
              <a:srgbClr val="000000"/>
            </a:solidFill>
          </p:spPr>
          <p:txBody>
            <a:bodyPr wrap="square" lIns="0" tIns="0" rIns="0" bIns="0" rtlCol="0"/>
            <a:lstStyle/>
            <a:p>
              <a:endParaRPr>
                <a:solidFill>
                  <a:prstClr val="black"/>
                </a:solidFill>
                <a:latin typeface="Calibri"/>
              </a:endParaRPr>
            </a:p>
          </p:txBody>
        </p:sp>
        <p:sp>
          <p:nvSpPr>
            <p:cNvPr id="445" name="object 445"/>
            <p:cNvSpPr/>
            <p:nvPr/>
          </p:nvSpPr>
          <p:spPr>
            <a:xfrm>
              <a:off x="3931439" y="11303456"/>
              <a:ext cx="224024" cy="160817"/>
            </a:xfrm>
            <a:prstGeom prst="rect">
              <a:avLst/>
            </a:prstGeom>
            <a:blipFill>
              <a:blip r:embed="rId32" cstate="print"/>
              <a:stretch>
                <a:fillRect/>
              </a:stretch>
            </a:blipFill>
          </p:spPr>
          <p:txBody>
            <a:bodyPr wrap="square" lIns="0" tIns="0" rIns="0" bIns="0" rtlCol="0"/>
            <a:lstStyle/>
            <a:p>
              <a:endParaRPr>
                <a:solidFill>
                  <a:prstClr val="black"/>
                </a:solidFill>
                <a:latin typeface="Calibri"/>
              </a:endParaRPr>
            </a:p>
          </p:txBody>
        </p:sp>
        <p:sp>
          <p:nvSpPr>
            <p:cNvPr id="446" name="object 446"/>
            <p:cNvSpPr/>
            <p:nvPr/>
          </p:nvSpPr>
          <p:spPr>
            <a:xfrm>
              <a:off x="4052947" y="11542713"/>
              <a:ext cx="75040" cy="104984"/>
            </a:xfrm>
            <a:prstGeom prst="rect">
              <a:avLst/>
            </a:prstGeom>
            <a:blipFill>
              <a:blip r:embed="rId33" cstate="print"/>
              <a:stretch>
                <a:fillRect/>
              </a:stretch>
            </a:blipFill>
          </p:spPr>
          <p:txBody>
            <a:bodyPr wrap="square" lIns="0" tIns="0" rIns="0" bIns="0" rtlCol="0"/>
            <a:lstStyle/>
            <a:p>
              <a:endParaRPr>
                <a:solidFill>
                  <a:prstClr val="black"/>
                </a:solidFill>
                <a:latin typeface="Calibri"/>
              </a:endParaRPr>
            </a:p>
          </p:txBody>
        </p:sp>
        <p:sp>
          <p:nvSpPr>
            <p:cNvPr id="447" name="object 447"/>
            <p:cNvSpPr/>
            <p:nvPr/>
          </p:nvSpPr>
          <p:spPr>
            <a:xfrm>
              <a:off x="4304703" y="11243449"/>
              <a:ext cx="239395" cy="378460"/>
            </a:xfrm>
            <a:custGeom>
              <a:avLst/>
              <a:gdLst/>
              <a:ahLst/>
              <a:cxnLst/>
              <a:rect l="l" t="t" r="r" b="b"/>
              <a:pathLst>
                <a:path w="239395" h="378459">
                  <a:moveTo>
                    <a:pt x="107276" y="372694"/>
                  </a:moveTo>
                  <a:lnTo>
                    <a:pt x="67005" y="329323"/>
                  </a:lnTo>
                  <a:lnTo>
                    <a:pt x="44615" y="285953"/>
                  </a:lnTo>
                  <a:lnTo>
                    <a:pt x="27609" y="236118"/>
                  </a:lnTo>
                  <a:lnTo>
                    <a:pt x="16446" y="181203"/>
                  </a:lnTo>
                  <a:lnTo>
                    <a:pt x="12573" y="128473"/>
                  </a:lnTo>
                  <a:lnTo>
                    <a:pt x="13500" y="103619"/>
                  </a:lnTo>
                  <a:lnTo>
                    <a:pt x="16383" y="80429"/>
                  </a:lnTo>
                  <a:lnTo>
                    <a:pt x="21196" y="59639"/>
                  </a:lnTo>
                  <a:lnTo>
                    <a:pt x="27927" y="41236"/>
                  </a:lnTo>
                  <a:lnTo>
                    <a:pt x="36588" y="25234"/>
                  </a:lnTo>
                  <a:lnTo>
                    <a:pt x="32296" y="20701"/>
                  </a:lnTo>
                  <a:lnTo>
                    <a:pt x="13144" y="55918"/>
                  </a:lnTo>
                  <a:lnTo>
                    <a:pt x="2235" y="101765"/>
                  </a:lnTo>
                  <a:lnTo>
                    <a:pt x="0" y="127838"/>
                  </a:lnTo>
                  <a:lnTo>
                    <a:pt x="127" y="154876"/>
                  </a:lnTo>
                  <a:lnTo>
                    <a:pt x="7416" y="211823"/>
                  </a:lnTo>
                  <a:lnTo>
                    <a:pt x="22885" y="266636"/>
                  </a:lnTo>
                  <a:lnTo>
                    <a:pt x="45656" y="315023"/>
                  </a:lnTo>
                  <a:lnTo>
                    <a:pt x="73710" y="353453"/>
                  </a:lnTo>
                  <a:lnTo>
                    <a:pt x="105130" y="378421"/>
                  </a:lnTo>
                  <a:lnTo>
                    <a:pt x="107276" y="372694"/>
                  </a:lnTo>
                  <a:close/>
                </a:path>
                <a:path w="239395" h="378459">
                  <a:moveTo>
                    <a:pt x="163944" y="185458"/>
                  </a:moveTo>
                  <a:lnTo>
                    <a:pt x="162090" y="176326"/>
                  </a:lnTo>
                  <a:lnTo>
                    <a:pt x="75780" y="193929"/>
                  </a:lnTo>
                  <a:lnTo>
                    <a:pt x="77622" y="203060"/>
                  </a:lnTo>
                  <a:lnTo>
                    <a:pt x="163944" y="185458"/>
                  </a:lnTo>
                  <a:close/>
                </a:path>
                <a:path w="239395" h="378459">
                  <a:moveTo>
                    <a:pt x="239141" y="249732"/>
                  </a:moveTo>
                  <a:lnTo>
                    <a:pt x="236575" y="194805"/>
                  </a:lnTo>
                  <a:lnTo>
                    <a:pt x="224929" y="137629"/>
                  </a:lnTo>
                  <a:lnTo>
                    <a:pt x="205816" y="85953"/>
                  </a:lnTo>
                  <a:lnTo>
                    <a:pt x="180009" y="42214"/>
                  </a:lnTo>
                  <a:lnTo>
                    <a:pt x="150329" y="10807"/>
                  </a:lnTo>
                  <a:lnTo>
                    <a:pt x="134239" y="0"/>
                  </a:lnTo>
                  <a:lnTo>
                    <a:pt x="132029" y="5791"/>
                  </a:lnTo>
                  <a:lnTo>
                    <a:pt x="146240" y="17157"/>
                  </a:lnTo>
                  <a:lnTo>
                    <a:pt x="159600" y="31457"/>
                  </a:lnTo>
                  <a:lnTo>
                    <a:pt x="183870" y="68897"/>
                  </a:lnTo>
                  <a:lnTo>
                    <a:pt x="203682" y="115620"/>
                  </a:lnTo>
                  <a:lnTo>
                    <a:pt x="217982" y="169049"/>
                  </a:lnTo>
                  <a:lnTo>
                    <a:pt x="225564" y="223050"/>
                  </a:lnTo>
                  <a:lnTo>
                    <a:pt x="226555" y="248920"/>
                  </a:lnTo>
                  <a:lnTo>
                    <a:pt x="225679" y="274040"/>
                  </a:lnTo>
                  <a:lnTo>
                    <a:pt x="222910" y="297586"/>
                  </a:lnTo>
                  <a:lnTo>
                    <a:pt x="218160" y="318630"/>
                  </a:lnTo>
                  <a:lnTo>
                    <a:pt x="211455" y="337197"/>
                  </a:lnTo>
                  <a:lnTo>
                    <a:pt x="202768" y="353250"/>
                  </a:lnTo>
                  <a:lnTo>
                    <a:pt x="207010" y="357670"/>
                  </a:lnTo>
                  <a:lnTo>
                    <a:pt x="217614" y="341426"/>
                  </a:lnTo>
                  <a:lnTo>
                    <a:pt x="226136" y="322414"/>
                  </a:lnTo>
                  <a:lnTo>
                    <a:pt x="232587" y="300621"/>
                  </a:lnTo>
                  <a:lnTo>
                    <a:pt x="236956" y="276072"/>
                  </a:lnTo>
                  <a:lnTo>
                    <a:pt x="239141" y="249732"/>
                  </a:lnTo>
                  <a:close/>
                </a:path>
              </a:pathLst>
            </a:custGeom>
            <a:solidFill>
              <a:srgbClr val="000000"/>
            </a:solidFill>
          </p:spPr>
          <p:txBody>
            <a:bodyPr wrap="square" lIns="0" tIns="0" rIns="0" bIns="0" rtlCol="0"/>
            <a:lstStyle/>
            <a:p>
              <a:endParaRPr>
                <a:solidFill>
                  <a:prstClr val="black"/>
                </a:solidFill>
                <a:latin typeface="Calibri"/>
              </a:endParaRPr>
            </a:p>
          </p:txBody>
        </p:sp>
        <p:sp>
          <p:nvSpPr>
            <p:cNvPr id="448" name="object 448"/>
            <p:cNvSpPr/>
            <p:nvPr/>
          </p:nvSpPr>
          <p:spPr>
            <a:xfrm>
              <a:off x="4368975" y="11270409"/>
              <a:ext cx="69910" cy="101107"/>
            </a:xfrm>
            <a:prstGeom prst="rect">
              <a:avLst/>
            </a:prstGeom>
            <a:blipFill>
              <a:blip r:embed="rId34" cstate="print"/>
              <a:stretch>
                <a:fillRect/>
              </a:stretch>
            </a:blipFill>
          </p:spPr>
          <p:txBody>
            <a:bodyPr wrap="square" lIns="0" tIns="0" rIns="0" bIns="0" rtlCol="0"/>
            <a:lstStyle/>
            <a:p>
              <a:endParaRPr>
                <a:solidFill>
                  <a:prstClr val="black"/>
                </a:solidFill>
                <a:latin typeface="Calibri"/>
              </a:endParaRPr>
            </a:p>
          </p:txBody>
        </p:sp>
        <p:sp>
          <p:nvSpPr>
            <p:cNvPr id="449" name="object 449"/>
            <p:cNvSpPr/>
            <p:nvPr/>
          </p:nvSpPr>
          <p:spPr>
            <a:xfrm>
              <a:off x="4399099" y="11465466"/>
              <a:ext cx="72390" cy="107950"/>
            </a:xfrm>
            <a:custGeom>
              <a:avLst/>
              <a:gdLst/>
              <a:ahLst/>
              <a:cxnLst/>
              <a:rect l="l" t="t" r="r" b="b"/>
              <a:pathLst>
                <a:path w="72389" h="107950">
                  <a:moveTo>
                    <a:pt x="71938" y="0"/>
                  </a:moveTo>
                  <a:lnTo>
                    <a:pt x="417" y="14554"/>
                  </a:lnTo>
                  <a:lnTo>
                    <a:pt x="0" y="38653"/>
                  </a:lnTo>
                  <a:lnTo>
                    <a:pt x="6561" y="37341"/>
                  </a:lnTo>
                  <a:lnTo>
                    <a:pt x="7933" y="31614"/>
                  </a:lnTo>
                  <a:lnTo>
                    <a:pt x="9186" y="27439"/>
                  </a:lnTo>
                  <a:lnTo>
                    <a:pt x="29825" y="14852"/>
                  </a:lnTo>
                  <a:lnTo>
                    <a:pt x="28751" y="89237"/>
                  </a:lnTo>
                  <a:lnTo>
                    <a:pt x="21593" y="104149"/>
                  </a:lnTo>
                  <a:lnTo>
                    <a:pt x="21533" y="107609"/>
                  </a:lnTo>
                  <a:lnTo>
                    <a:pt x="50344" y="101763"/>
                  </a:lnTo>
                  <a:lnTo>
                    <a:pt x="50404" y="98244"/>
                  </a:lnTo>
                  <a:lnTo>
                    <a:pt x="48137" y="98542"/>
                  </a:lnTo>
                  <a:lnTo>
                    <a:pt x="46527" y="98602"/>
                  </a:lnTo>
                  <a:lnTo>
                    <a:pt x="40979" y="86254"/>
                  </a:lnTo>
                  <a:lnTo>
                    <a:pt x="42113" y="12347"/>
                  </a:lnTo>
                  <a:lnTo>
                    <a:pt x="54639" y="9782"/>
                  </a:lnTo>
                  <a:lnTo>
                    <a:pt x="56369" y="9663"/>
                  </a:lnTo>
                  <a:lnTo>
                    <a:pt x="58397" y="10140"/>
                  </a:lnTo>
                  <a:lnTo>
                    <a:pt x="64899" y="26544"/>
                  </a:lnTo>
                  <a:lnTo>
                    <a:pt x="71520" y="25172"/>
                  </a:lnTo>
                  <a:lnTo>
                    <a:pt x="71938" y="0"/>
                  </a:lnTo>
                  <a:close/>
                </a:path>
              </a:pathLst>
            </a:custGeom>
            <a:solidFill>
              <a:srgbClr val="000000"/>
            </a:solidFill>
          </p:spPr>
          <p:txBody>
            <a:bodyPr wrap="square" lIns="0" tIns="0" rIns="0" bIns="0" rtlCol="0"/>
            <a:lstStyle/>
            <a:p>
              <a:endParaRPr>
                <a:solidFill>
                  <a:prstClr val="black"/>
                </a:solidFill>
                <a:latin typeface="Calibri"/>
              </a:endParaRPr>
            </a:p>
          </p:txBody>
        </p:sp>
      </p:grpSp>
      <p:sp>
        <p:nvSpPr>
          <p:cNvPr id="450" name="object 450"/>
          <p:cNvSpPr/>
          <p:nvPr/>
        </p:nvSpPr>
        <p:spPr>
          <a:xfrm>
            <a:off x="11384364" y="11328510"/>
            <a:ext cx="174358" cy="160161"/>
          </a:xfrm>
          <a:prstGeom prst="rect">
            <a:avLst/>
          </a:prstGeom>
          <a:blipFill>
            <a:blip r:embed="rId35" cstate="print"/>
            <a:stretch>
              <a:fillRect/>
            </a:stretch>
          </a:blipFill>
        </p:spPr>
        <p:txBody>
          <a:bodyPr wrap="square" lIns="0" tIns="0" rIns="0" bIns="0" rtlCol="0"/>
          <a:lstStyle/>
          <a:p>
            <a:endParaRPr>
              <a:solidFill>
                <a:prstClr val="black"/>
              </a:solidFill>
              <a:latin typeface="Calibri"/>
            </a:endParaRPr>
          </a:p>
        </p:txBody>
      </p:sp>
      <p:sp>
        <p:nvSpPr>
          <p:cNvPr id="451" name="object 451"/>
          <p:cNvSpPr/>
          <p:nvPr/>
        </p:nvSpPr>
        <p:spPr>
          <a:xfrm>
            <a:off x="11628633" y="11397167"/>
            <a:ext cx="105410" cy="57150"/>
          </a:xfrm>
          <a:custGeom>
            <a:avLst/>
            <a:gdLst/>
            <a:ahLst/>
            <a:cxnLst/>
            <a:rect l="l" t="t" r="r" b="b"/>
            <a:pathLst>
              <a:path w="105409" h="57150">
                <a:moveTo>
                  <a:pt x="5547" y="0"/>
                </a:moveTo>
                <a:lnTo>
                  <a:pt x="4235" y="10737"/>
                </a:lnTo>
                <a:lnTo>
                  <a:pt x="103732" y="23323"/>
                </a:lnTo>
                <a:lnTo>
                  <a:pt x="105104" y="12586"/>
                </a:lnTo>
                <a:lnTo>
                  <a:pt x="5547" y="0"/>
                </a:lnTo>
                <a:close/>
              </a:path>
              <a:path w="105409" h="57150">
                <a:moveTo>
                  <a:pt x="1312" y="33523"/>
                </a:moveTo>
                <a:lnTo>
                  <a:pt x="0" y="44260"/>
                </a:lnTo>
                <a:lnTo>
                  <a:pt x="99496" y="56846"/>
                </a:lnTo>
                <a:lnTo>
                  <a:pt x="100868" y="46109"/>
                </a:lnTo>
                <a:lnTo>
                  <a:pt x="1312" y="33523"/>
                </a:lnTo>
                <a:close/>
              </a:path>
            </a:pathLst>
          </a:custGeom>
          <a:solidFill>
            <a:srgbClr val="000000"/>
          </a:solidFill>
        </p:spPr>
        <p:txBody>
          <a:bodyPr wrap="square" lIns="0" tIns="0" rIns="0" bIns="0" rtlCol="0"/>
          <a:lstStyle/>
          <a:p>
            <a:endParaRPr>
              <a:solidFill>
                <a:prstClr val="black"/>
              </a:solidFill>
              <a:latin typeface="Calibri"/>
            </a:endParaRPr>
          </a:p>
        </p:txBody>
      </p:sp>
      <p:sp>
        <p:nvSpPr>
          <p:cNvPr id="452" name="object 452"/>
          <p:cNvSpPr/>
          <p:nvPr/>
        </p:nvSpPr>
        <p:spPr>
          <a:xfrm>
            <a:off x="11795016" y="11412438"/>
            <a:ext cx="237905" cy="134153"/>
          </a:xfrm>
          <a:prstGeom prst="rect">
            <a:avLst/>
          </a:prstGeom>
          <a:blipFill>
            <a:blip r:embed="rId36" cstate="print"/>
            <a:stretch>
              <a:fillRect/>
            </a:stretch>
          </a:blipFill>
        </p:spPr>
        <p:txBody>
          <a:bodyPr wrap="square" lIns="0" tIns="0" rIns="0" bIns="0" rtlCol="0"/>
          <a:lstStyle/>
          <a:p>
            <a:endParaRPr>
              <a:solidFill>
                <a:prstClr val="black"/>
              </a:solidFill>
              <a:latin typeface="Calibri"/>
            </a:endParaRPr>
          </a:p>
        </p:txBody>
      </p:sp>
      <p:grpSp>
        <p:nvGrpSpPr>
          <p:cNvPr id="453" name="object 453"/>
          <p:cNvGrpSpPr/>
          <p:nvPr/>
        </p:nvGrpSpPr>
        <p:grpSpPr>
          <a:xfrm>
            <a:off x="12079077" y="11274467"/>
            <a:ext cx="460375" cy="461009"/>
            <a:chOff x="11653626" y="11274466"/>
            <a:chExt cx="460375" cy="461009"/>
          </a:xfrm>
        </p:grpSpPr>
        <p:sp>
          <p:nvSpPr>
            <p:cNvPr id="454" name="object 454"/>
            <p:cNvSpPr/>
            <p:nvPr/>
          </p:nvSpPr>
          <p:spPr>
            <a:xfrm>
              <a:off x="11653622" y="11274475"/>
              <a:ext cx="460375" cy="461009"/>
            </a:xfrm>
            <a:custGeom>
              <a:avLst/>
              <a:gdLst/>
              <a:ahLst/>
              <a:cxnLst/>
              <a:rect l="l" t="t" r="r" b="b"/>
              <a:pathLst>
                <a:path w="460375" h="461009">
                  <a:moveTo>
                    <a:pt x="105321" y="6502"/>
                  </a:moveTo>
                  <a:lnTo>
                    <a:pt x="68046" y="31635"/>
                  </a:lnTo>
                  <a:lnTo>
                    <a:pt x="38862" y="78143"/>
                  </a:lnTo>
                  <a:lnTo>
                    <a:pt x="16675" y="135953"/>
                  </a:lnTo>
                  <a:lnTo>
                    <a:pt x="3441" y="201561"/>
                  </a:lnTo>
                  <a:lnTo>
                    <a:pt x="0" y="267817"/>
                  </a:lnTo>
                  <a:lnTo>
                    <a:pt x="2222" y="299300"/>
                  </a:lnTo>
                  <a:lnTo>
                    <a:pt x="14287" y="357835"/>
                  </a:lnTo>
                  <a:lnTo>
                    <a:pt x="35229" y="403948"/>
                  </a:lnTo>
                  <a:lnTo>
                    <a:pt x="48945" y="421906"/>
                  </a:lnTo>
                  <a:lnTo>
                    <a:pt x="53543" y="416356"/>
                  </a:lnTo>
                  <a:lnTo>
                    <a:pt x="42049" y="398449"/>
                  </a:lnTo>
                  <a:lnTo>
                    <a:pt x="32639" y="377482"/>
                  </a:lnTo>
                  <a:lnTo>
                    <a:pt x="25298" y="353441"/>
                  </a:lnTo>
                  <a:lnTo>
                    <a:pt x="20015" y="326339"/>
                  </a:lnTo>
                  <a:lnTo>
                    <a:pt x="16789" y="297230"/>
                  </a:lnTo>
                  <a:lnTo>
                    <a:pt x="15659" y="267081"/>
                  </a:lnTo>
                  <a:lnTo>
                    <a:pt x="16649" y="235902"/>
                  </a:lnTo>
                  <a:lnTo>
                    <a:pt x="24841" y="171119"/>
                  </a:lnTo>
                  <a:lnTo>
                    <a:pt x="40297" y="111480"/>
                  </a:lnTo>
                  <a:lnTo>
                    <a:pt x="62458" y="59905"/>
                  </a:lnTo>
                  <a:lnTo>
                    <a:pt x="89789" y="20955"/>
                  </a:lnTo>
                  <a:lnTo>
                    <a:pt x="105321" y="6502"/>
                  </a:lnTo>
                  <a:close/>
                </a:path>
                <a:path w="460375" h="461009">
                  <a:moveTo>
                    <a:pt x="375412" y="243547"/>
                  </a:moveTo>
                  <a:lnTo>
                    <a:pt x="85636" y="206921"/>
                  </a:lnTo>
                  <a:lnTo>
                    <a:pt x="84315" y="217538"/>
                  </a:lnTo>
                  <a:lnTo>
                    <a:pt x="374040" y="254165"/>
                  </a:lnTo>
                  <a:lnTo>
                    <a:pt x="375412" y="243547"/>
                  </a:lnTo>
                  <a:close/>
                </a:path>
                <a:path w="460375" h="461009">
                  <a:moveTo>
                    <a:pt x="460324" y="192036"/>
                  </a:moveTo>
                  <a:lnTo>
                    <a:pt x="453263" y="130517"/>
                  </a:lnTo>
                  <a:lnTo>
                    <a:pt x="436562" y="78232"/>
                  </a:lnTo>
                  <a:lnTo>
                    <a:pt x="411264" y="39014"/>
                  </a:lnTo>
                  <a:lnTo>
                    <a:pt x="406666" y="44615"/>
                  </a:lnTo>
                  <a:lnTo>
                    <a:pt x="418096" y="62458"/>
                  </a:lnTo>
                  <a:lnTo>
                    <a:pt x="427494" y="83261"/>
                  </a:lnTo>
                  <a:lnTo>
                    <a:pt x="434873" y="106997"/>
                  </a:lnTo>
                  <a:lnTo>
                    <a:pt x="440258" y="133667"/>
                  </a:lnTo>
                  <a:lnTo>
                    <a:pt x="443534" y="162445"/>
                  </a:lnTo>
                  <a:lnTo>
                    <a:pt x="444665" y="192582"/>
                  </a:lnTo>
                  <a:lnTo>
                    <a:pt x="443661" y="224078"/>
                  </a:lnTo>
                  <a:lnTo>
                    <a:pt x="435483" y="288861"/>
                  </a:lnTo>
                  <a:lnTo>
                    <a:pt x="420090" y="348221"/>
                  </a:lnTo>
                  <a:lnTo>
                    <a:pt x="397865" y="400545"/>
                  </a:lnTo>
                  <a:lnTo>
                    <a:pt x="370420" y="439978"/>
                  </a:lnTo>
                  <a:lnTo>
                    <a:pt x="354838" y="454469"/>
                  </a:lnTo>
                  <a:lnTo>
                    <a:pt x="357873" y="460921"/>
                  </a:lnTo>
                  <a:lnTo>
                    <a:pt x="392150" y="429183"/>
                  </a:lnTo>
                  <a:lnTo>
                    <a:pt x="421411" y="382054"/>
                  </a:lnTo>
                  <a:lnTo>
                    <a:pt x="443636" y="323888"/>
                  </a:lnTo>
                  <a:lnTo>
                    <a:pt x="456844" y="258876"/>
                  </a:lnTo>
                  <a:lnTo>
                    <a:pt x="459905" y="224790"/>
                  </a:lnTo>
                  <a:lnTo>
                    <a:pt x="460324" y="192036"/>
                  </a:lnTo>
                  <a:close/>
                </a:path>
              </a:pathLst>
            </a:custGeom>
            <a:solidFill>
              <a:srgbClr val="000000"/>
            </a:solidFill>
          </p:spPr>
          <p:txBody>
            <a:bodyPr wrap="square" lIns="0" tIns="0" rIns="0" bIns="0" rtlCol="0"/>
            <a:lstStyle/>
            <a:p>
              <a:endParaRPr>
                <a:solidFill>
                  <a:prstClr val="black"/>
                </a:solidFill>
                <a:latin typeface="Calibri"/>
              </a:endParaRPr>
            </a:p>
          </p:txBody>
        </p:sp>
        <p:sp>
          <p:nvSpPr>
            <p:cNvPr id="455" name="object 455"/>
            <p:cNvSpPr/>
            <p:nvPr/>
          </p:nvSpPr>
          <p:spPr>
            <a:xfrm>
              <a:off x="11752564" y="11303217"/>
              <a:ext cx="88938" cy="117392"/>
            </a:xfrm>
            <a:prstGeom prst="rect">
              <a:avLst/>
            </a:prstGeom>
            <a:blipFill>
              <a:blip r:embed="rId37" cstate="print"/>
              <a:stretch>
                <a:fillRect/>
              </a:stretch>
            </a:blipFill>
          </p:spPr>
          <p:txBody>
            <a:bodyPr wrap="square" lIns="0" tIns="0" rIns="0" bIns="0" rtlCol="0"/>
            <a:lstStyle/>
            <a:p>
              <a:endParaRPr>
                <a:solidFill>
                  <a:prstClr val="black"/>
                </a:solidFill>
                <a:latin typeface="Calibri"/>
              </a:endParaRPr>
            </a:p>
          </p:txBody>
        </p:sp>
        <p:sp>
          <p:nvSpPr>
            <p:cNvPr id="456" name="object 456"/>
            <p:cNvSpPr/>
            <p:nvPr/>
          </p:nvSpPr>
          <p:spPr>
            <a:xfrm>
              <a:off x="11861721" y="11318217"/>
              <a:ext cx="96576" cy="113308"/>
            </a:xfrm>
            <a:prstGeom prst="rect">
              <a:avLst/>
            </a:prstGeom>
            <a:blipFill>
              <a:blip r:embed="rId38" cstate="print"/>
              <a:stretch>
                <a:fillRect/>
              </a:stretch>
            </a:blipFill>
          </p:spPr>
          <p:txBody>
            <a:bodyPr wrap="square" lIns="0" tIns="0" rIns="0" bIns="0" rtlCol="0"/>
            <a:lstStyle/>
            <a:p>
              <a:endParaRPr>
                <a:solidFill>
                  <a:prstClr val="black"/>
                </a:solidFill>
                <a:latin typeface="Calibri"/>
              </a:endParaRPr>
            </a:p>
          </p:txBody>
        </p:sp>
        <p:sp>
          <p:nvSpPr>
            <p:cNvPr id="457" name="object 457"/>
            <p:cNvSpPr/>
            <p:nvPr/>
          </p:nvSpPr>
          <p:spPr>
            <a:xfrm>
              <a:off x="11981540" y="11303157"/>
              <a:ext cx="55244" cy="79375"/>
            </a:xfrm>
            <a:custGeom>
              <a:avLst/>
              <a:gdLst/>
              <a:ahLst/>
              <a:cxnLst/>
              <a:rect l="l" t="t" r="r" b="b"/>
              <a:pathLst>
                <a:path w="55245" h="79375">
                  <a:moveTo>
                    <a:pt x="28534" y="0"/>
                  </a:moveTo>
                  <a:lnTo>
                    <a:pt x="24836" y="298"/>
                  </a:lnTo>
                  <a:lnTo>
                    <a:pt x="17916" y="2684"/>
                  </a:lnTo>
                  <a:lnTo>
                    <a:pt x="14814" y="4712"/>
                  </a:lnTo>
                  <a:lnTo>
                    <a:pt x="12011" y="7694"/>
                  </a:lnTo>
                  <a:lnTo>
                    <a:pt x="9207" y="10617"/>
                  </a:lnTo>
                  <a:lnTo>
                    <a:pt x="0" y="45480"/>
                  </a:lnTo>
                  <a:lnTo>
                    <a:pt x="207" y="53439"/>
                  </a:lnTo>
                  <a:lnTo>
                    <a:pt x="30502" y="79036"/>
                  </a:lnTo>
                  <a:lnTo>
                    <a:pt x="37660" y="76531"/>
                  </a:lnTo>
                  <a:lnTo>
                    <a:pt x="41427" y="72355"/>
                  </a:lnTo>
                  <a:lnTo>
                    <a:pt x="25730" y="72355"/>
                  </a:lnTo>
                  <a:lnTo>
                    <a:pt x="20839" y="71759"/>
                  </a:lnTo>
                  <a:lnTo>
                    <a:pt x="18751" y="70864"/>
                  </a:lnTo>
                  <a:lnTo>
                    <a:pt x="17141" y="69313"/>
                  </a:lnTo>
                  <a:lnTo>
                    <a:pt x="15470" y="67822"/>
                  </a:lnTo>
                  <a:lnTo>
                    <a:pt x="14218" y="65555"/>
                  </a:lnTo>
                  <a:lnTo>
                    <a:pt x="12548" y="59769"/>
                  </a:lnTo>
                  <a:lnTo>
                    <a:pt x="12109" y="56429"/>
                  </a:lnTo>
                  <a:lnTo>
                    <a:pt x="12011" y="47481"/>
                  </a:lnTo>
                  <a:lnTo>
                    <a:pt x="12356" y="42590"/>
                  </a:lnTo>
                  <a:lnTo>
                    <a:pt x="13235" y="35730"/>
                  </a:lnTo>
                  <a:lnTo>
                    <a:pt x="13774" y="31256"/>
                  </a:lnTo>
                  <a:lnTo>
                    <a:pt x="24395" y="7396"/>
                  </a:lnTo>
                  <a:lnTo>
                    <a:pt x="26327" y="6203"/>
                  </a:lnTo>
                  <a:lnTo>
                    <a:pt x="28713" y="5786"/>
                  </a:lnTo>
                  <a:lnTo>
                    <a:pt x="45779" y="5786"/>
                  </a:lnTo>
                  <a:lnTo>
                    <a:pt x="44103" y="4593"/>
                  </a:lnTo>
                  <a:lnTo>
                    <a:pt x="41001" y="2445"/>
                  </a:lnTo>
                  <a:lnTo>
                    <a:pt x="37064" y="1073"/>
                  </a:lnTo>
                  <a:lnTo>
                    <a:pt x="28534" y="0"/>
                  </a:lnTo>
                  <a:close/>
                </a:path>
                <a:path w="55245" h="79375">
                  <a:moveTo>
                    <a:pt x="45779" y="5786"/>
                  </a:moveTo>
                  <a:lnTo>
                    <a:pt x="28713" y="5786"/>
                  </a:lnTo>
                  <a:lnTo>
                    <a:pt x="33783" y="6442"/>
                  </a:lnTo>
                  <a:lnTo>
                    <a:pt x="35752" y="7396"/>
                  </a:lnTo>
                  <a:lnTo>
                    <a:pt x="38973" y="10498"/>
                  </a:lnTo>
                  <a:lnTo>
                    <a:pt x="40225" y="12765"/>
                  </a:lnTo>
                  <a:lnTo>
                    <a:pt x="41034" y="15807"/>
                  </a:lnTo>
                  <a:lnTo>
                    <a:pt x="41836" y="18670"/>
                  </a:lnTo>
                  <a:lnTo>
                    <a:pt x="42313" y="22368"/>
                  </a:lnTo>
                  <a:lnTo>
                    <a:pt x="42356" y="23979"/>
                  </a:lnTo>
                  <a:lnTo>
                    <a:pt x="42482" y="31435"/>
                  </a:lnTo>
                  <a:lnTo>
                    <a:pt x="42194" y="36506"/>
                  </a:lnTo>
                  <a:lnTo>
                    <a:pt x="41418" y="42590"/>
                  </a:lnTo>
                  <a:lnTo>
                    <a:pt x="40703" y="47958"/>
                  </a:lnTo>
                  <a:lnTo>
                    <a:pt x="39867" y="52552"/>
                  </a:lnTo>
                  <a:lnTo>
                    <a:pt x="38734" y="56429"/>
                  </a:lnTo>
                  <a:lnTo>
                    <a:pt x="37660" y="60306"/>
                  </a:lnTo>
                  <a:lnTo>
                    <a:pt x="25730" y="72355"/>
                  </a:lnTo>
                  <a:lnTo>
                    <a:pt x="41427" y="72355"/>
                  </a:lnTo>
                  <a:lnTo>
                    <a:pt x="54601" y="35730"/>
                  </a:lnTo>
                  <a:lnTo>
                    <a:pt x="54744" y="31435"/>
                  </a:lnTo>
                  <a:lnTo>
                    <a:pt x="54723" y="29705"/>
                  </a:lnTo>
                  <a:lnTo>
                    <a:pt x="54362" y="25590"/>
                  </a:lnTo>
                  <a:lnTo>
                    <a:pt x="54005" y="20758"/>
                  </a:lnTo>
                  <a:lnTo>
                    <a:pt x="52931" y="16642"/>
                  </a:lnTo>
                  <a:lnTo>
                    <a:pt x="49590" y="9603"/>
                  </a:lnTo>
                  <a:lnTo>
                    <a:pt x="47204" y="6800"/>
                  </a:lnTo>
                  <a:lnTo>
                    <a:pt x="45779" y="5786"/>
                  </a:lnTo>
                  <a:close/>
                </a:path>
              </a:pathLst>
            </a:custGeom>
            <a:solidFill>
              <a:srgbClr val="000000"/>
            </a:solidFill>
          </p:spPr>
          <p:txBody>
            <a:bodyPr wrap="square" lIns="0" tIns="0" rIns="0" bIns="0" rtlCol="0"/>
            <a:lstStyle/>
            <a:p>
              <a:endParaRPr>
                <a:solidFill>
                  <a:prstClr val="black"/>
                </a:solidFill>
                <a:latin typeface="Calibri"/>
              </a:endParaRPr>
            </a:p>
          </p:txBody>
        </p:sp>
        <p:sp>
          <p:nvSpPr>
            <p:cNvPr id="458" name="object 458"/>
            <p:cNvSpPr/>
            <p:nvPr/>
          </p:nvSpPr>
          <p:spPr>
            <a:xfrm>
              <a:off x="11763718" y="11542773"/>
              <a:ext cx="211222" cy="126518"/>
            </a:xfrm>
            <a:prstGeom prst="rect">
              <a:avLst/>
            </a:prstGeom>
            <a:blipFill>
              <a:blip r:embed="rId39" cstate="print"/>
              <a:stretch>
                <a:fillRect/>
              </a:stretch>
            </a:blipFill>
          </p:spPr>
          <p:txBody>
            <a:bodyPr wrap="square" lIns="0" tIns="0" rIns="0" bIns="0" rtlCol="0"/>
            <a:lstStyle/>
            <a:p>
              <a:endParaRPr>
                <a:solidFill>
                  <a:prstClr val="black"/>
                </a:solidFill>
                <a:latin typeface="Calibri"/>
              </a:endParaRPr>
            </a:p>
          </p:txBody>
        </p:sp>
      </p:grpSp>
      <p:grpSp>
        <p:nvGrpSpPr>
          <p:cNvPr id="459" name="object 459"/>
          <p:cNvGrpSpPr/>
          <p:nvPr/>
        </p:nvGrpSpPr>
        <p:grpSpPr>
          <a:xfrm>
            <a:off x="3625933" y="13389551"/>
            <a:ext cx="337820" cy="169545"/>
            <a:chOff x="3200483" y="13389550"/>
            <a:chExt cx="337820" cy="169545"/>
          </a:xfrm>
        </p:grpSpPr>
        <p:sp>
          <p:nvSpPr>
            <p:cNvPr id="460" name="object 460"/>
            <p:cNvSpPr/>
            <p:nvPr/>
          </p:nvSpPr>
          <p:spPr>
            <a:xfrm>
              <a:off x="3200483" y="13389550"/>
              <a:ext cx="100749" cy="139164"/>
            </a:xfrm>
            <a:prstGeom prst="rect">
              <a:avLst/>
            </a:prstGeom>
            <a:blipFill>
              <a:blip r:embed="rId40" cstate="print"/>
              <a:stretch>
                <a:fillRect/>
              </a:stretch>
            </a:blipFill>
          </p:spPr>
          <p:txBody>
            <a:bodyPr wrap="square" lIns="0" tIns="0" rIns="0" bIns="0" rtlCol="0"/>
            <a:lstStyle/>
            <a:p>
              <a:endParaRPr>
                <a:solidFill>
                  <a:prstClr val="black"/>
                </a:solidFill>
                <a:latin typeface="Calibri"/>
              </a:endParaRPr>
            </a:p>
          </p:txBody>
        </p:sp>
        <p:sp>
          <p:nvSpPr>
            <p:cNvPr id="461" name="object 461"/>
            <p:cNvSpPr/>
            <p:nvPr/>
          </p:nvSpPr>
          <p:spPr>
            <a:xfrm>
              <a:off x="3324608" y="13431849"/>
              <a:ext cx="125750" cy="126749"/>
            </a:xfrm>
            <a:prstGeom prst="rect">
              <a:avLst/>
            </a:prstGeom>
            <a:blipFill>
              <a:blip r:embed="rId41" cstate="print"/>
              <a:stretch>
                <a:fillRect/>
              </a:stretch>
            </a:blipFill>
          </p:spPr>
          <p:txBody>
            <a:bodyPr wrap="square" lIns="0" tIns="0" rIns="0" bIns="0" rtlCol="0"/>
            <a:lstStyle/>
            <a:p>
              <a:endParaRPr>
                <a:solidFill>
                  <a:prstClr val="black"/>
                </a:solidFill>
                <a:latin typeface="Calibri"/>
              </a:endParaRPr>
            </a:p>
          </p:txBody>
        </p:sp>
        <p:sp>
          <p:nvSpPr>
            <p:cNvPr id="462" name="object 462"/>
            <p:cNvSpPr/>
            <p:nvPr/>
          </p:nvSpPr>
          <p:spPr>
            <a:xfrm>
              <a:off x="3470009" y="13434705"/>
              <a:ext cx="68214" cy="88115"/>
            </a:xfrm>
            <a:prstGeom prst="rect">
              <a:avLst/>
            </a:prstGeom>
            <a:blipFill>
              <a:blip r:embed="rId42" cstate="print"/>
              <a:stretch>
                <a:fillRect/>
              </a:stretch>
            </a:blipFill>
          </p:spPr>
          <p:txBody>
            <a:bodyPr wrap="square" lIns="0" tIns="0" rIns="0" bIns="0" rtlCol="0"/>
            <a:lstStyle/>
            <a:p>
              <a:endParaRPr>
                <a:solidFill>
                  <a:prstClr val="black"/>
                </a:solidFill>
                <a:latin typeface="Calibri"/>
              </a:endParaRPr>
            </a:p>
          </p:txBody>
        </p:sp>
      </p:grpSp>
      <p:sp>
        <p:nvSpPr>
          <p:cNvPr id="463" name="object 463"/>
          <p:cNvSpPr/>
          <p:nvPr/>
        </p:nvSpPr>
        <p:spPr>
          <a:xfrm>
            <a:off x="4010679" y="13547386"/>
            <a:ext cx="125265" cy="85419"/>
          </a:xfrm>
          <a:prstGeom prst="rect">
            <a:avLst/>
          </a:prstGeom>
          <a:blipFill>
            <a:blip r:embed="rId43" cstate="print"/>
            <a:stretch>
              <a:fillRect/>
            </a:stretch>
          </a:blipFill>
        </p:spPr>
        <p:txBody>
          <a:bodyPr wrap="square" lIns="0" tIns="0" rIns="0" bIns="0" rtlCol="0"/>
          <a:lstStyle/>
          <a:p>
            <a:endParaRPr>
              <a:solidFill>
                <a:prstClr val="black"/>
              </a:solidFill>
              <a:latin typeface="Calibri"/>
            </a:endParaRPr>
          </a:p>
        </p:txBody>
      </p:sp>
      <p:grpSp>
        <p:nvGrpSpPr>
          <p:cNvPr id="464" name="object 464"/>
          <p:cNvGrpSpPr/>
          <p:nvPr/>
        </p:nvGrpSpPr>
        <p:grpSpPr>
          <a:xfrm>
            <a:off x="4217010" y="13590154"/>
            <a:ext cx="506095" cy="226060"/>
            <a:chOff x="3791559" y="13590154"/>
            <a:chExt cx="506095" cy="226060"/>
          </a:xfrm>
        </p:grpSpPr>
        <p:sp>
          <p:nvSpPr>
            <p:cNvPr id="465" name="object 465"/>
            <p:cNvSpPr/>
            <p:nvPr/>
          </p:nvSpPr>
          <p:spPr>
            <a:xfrm>
              <a:off x="3791559" y="13590154"/>
              <a:ext cx="349909" cy="176803"/>
            </a:xfrm>
            <a:prstGeom prst="rect">
              <a:avLst/>
            </a:prstGeom>
            <a:blipFill>
              <a:blip r:embed="rId44" cstate="print"/>
              <a:stretch>
                <a:fillRect/>
              </a:stretch>
            </a:blipFill>
          </p:spPr>
          <p:txBody>
            <a:bodyPr wrap="square" lIns="0" tIns="0" rIns="0" bIns="0" rtlCol="0"/>
            <a:lstStyle/>
            <a:p>
              <a:endParaRPr>
                <a:solidFill>
                  <a:prstClr val="black"/>
                </a:solidFill>
                <a:latin typeface="Calibri"/>
              </a:endParaRPr>
            </a:p>
          </p:txBody>
        </p:sp>
        <p:sp>
          <p:nvSpPr>
            <p:cNvPr id="466" name="object 466"/>
            <p:cNvSpPr/>
            <p:nvPr/>
          </p:nvSpPr>
          <p:spPr>
            <a:xfrm>
              <a:off x="4184536" y="13767018"/>
              <a:ext cx="113030" cy="48895"/>
            </a:xfrm>
            <a:custGeom>
              <a:avLst/>
              <a:gdLst/>
              <a:ahLst/>
              <a:cxnLst/>
              <a:rect l="l" t="t" r="r" b="b"/>
              <a:pathLst>
                <a:path w="113029" h="48894">
                  <a:moveTo>
                    <a:pt x="3996" y="0"/>
                  </a:moveTo>
                  <a:lnTo>
                    <a:pt x="0" y="11751"/>
                  </a:lnTo>
                  <a:lnTo>
                    <a:pt x="108862" y="48674"/>
                  </a:lnTo>
                  <a:lnTo>
                    <a:pt x="112858" y="36923"/>
                  </a:lnTo>
                  <a:lnTo>
                    <a:pt x="3996" y="0"/>
                  </a:lnTo>
                  <a:close/>
                </a:path>
              </a:pathLst>
            </a:custGeom>
            <a:solidFill>
              <a:srgbClr val="000000"/>
            </a:solidFill>
          </p:spPr>
          <p:txBody>
            <a:bodyPr wrap="square" lIns="0" tIns="0" rIns="0" bIns="0" rtlCol="0"/>
            <a:lstStyle/>
            <a:p>
              <a:endParaRPr>
                <a:solidFill>
                  <a:prstClr val="black"/>
                </a:solidFill>
                <a:latin typeface="Calibri"/>
              </a:endParaRPr>
            </a:p>
          </p:txBody>
        </p:sp>
      </p:grpSp>
      <p:sp>
        <p:nvSpPr>
          <p:cNvPr id="467" name="object 467"/>
          <p:cNvSpPr/>
          <p:nvPr/>
        </p:nvSpPr>
        <p:spPr>
          <a:xfrm>
            <a:off x="4771579" y="13763200"/>
            <a:ext cx="417612" cy="208060"/>
          </a:xfrm>
          <a:prstGeom prst="rect">
            <a:avLst/>
          </a:prstGeom>
          <a:blipFill>
            <a:blip r:embed="rId45" cstate="print"/>
            <a:stretch>
              <a:fillRect/>
            </a:stretch>
          </a:blipFill>
        </p:spPr>
        <p:txBody>
          <a:bodyPr wrap="square" lIns="0" tIns="0" rIns="0" bIns="0" rtlCol="0"/>
          <a:lstStyle/>
          <a:p>
            <a:endParaRPr>
              <a:solidFill>
                <a:prstClr val="black"/>
              </a:solidFill>
              <a:latin typeface="Calibri"/>
            </a:endParaRPr>
          </a:p>
        </p:txBody>
      </p:sp>
      <p:sp>
        <p:nvSpPr>
          <p:cNvPr id="468" name="object 468"/>
          <p:cNvSpPr/>
          <p:nvPr/>
        </p:nvSpPr>
        <p:spPr>
          <a:xfrm>
            <a:off x="3463863" y="16191689"/>
            <a:ext cx="293646" cy="375260"/>
          </a:xfrm>
          <a:prstGeom prst="rect">
            <a:avLst/>
          </a:prstGeom>
          <a:blipFill>
            <a:blip r:embed="rId46" cstate="print"/>
            <a:stretch>
              <a:fillRect/>
            </a:stretch>
          </a:blipFill>
        </p:spPr>
        <p:txBody>
          <a:bodyPr wrap="square" lIns="0" tIns="0" rIns="0" bIns="0" rtlCol="0"/>
          <a:lstStyle/>
          <a:p>
            <a:endParaRPr>
              <a:solidFill>
                <a:prstClr val="black"/>
              </a:solidFill>
              <a:latin typeface="Calibri"/>
            </a:endParaRPr>
          </a:p>
        </p:txBody>
      </p:sp>
      <p:sp>
        <p:nvSpPr>
          <p:cNvPr id="469" name="object 469"/>
          <p:cNvSpPr/>
          <p:nvPr/>
        </p:nvSpPr>
        <p:spPr>
          <a:xfrm>
            <a:off x="3850994" y="16108953"/>
            <a:ext cx="153420" cy="136122"/>
          </a:xfrm>
          <a:prstGeom prst="rect">
            <a:avLst/>
          </a:prstGeom>
          <a:blipFill>
            <a:blip r:embed="rId47" cstate="print"/>
            <a:stretch>
              <a:fillRect/>
            </a:stretch>
          </a:blipFill>
        </p:spPr>
        <p:txBody>
          <a:bodyPr wrap="square" lIns="0" tIns="0" rIns="0" bIns="0" rtlCol="0"/>
          <a:lstStyle/>
          <a:p>
            <a:endParaRPr>
              <a:solidFill>
                <a:prstClr val="black"/>
              </a:solidFill>
              <a:latin typeface="Calibri"/>
            </a:endParaRPr>
          </a:p>
        </p:txBody>
      </p:sp>
      <p:grpSp>
        <p:nvGrpSpPr>
          <p:cNvPr id="470" name="object 470"/>
          <p:cNvGrpSpPr/>
          <p:nvPr/>
        </p:nvGrpSpPr>
        <p:grpSpPr>
          <a:xfrm>
            <a:off x="4104450" y="15488111"/>
            <a:ext cx="808355" cy="562610"/>
            <a:chOff x="3678999" y="15488111"/>
            <a:chExt cx="808355" cy="562610"/>
          </a:xfrm>
        </p:grpSpPr>
        <p:sp>
          <p:nvSpPr>
            <p:cNvPr id="471" name="object 471"/>
            <p:cNvSpPr/>
            <p:nvPr/>
          </p:nvSpPr>
          <p:spPr>
            <a:xfrm>
              <a:off x="3678986" y="15634753"/>
              <a:ext cx="569595" cy="415925"/>
            </a:xfrm>
            <a:custGeom>
              <a:avLst/>
              <a:gdLst/>
              <a:ahLst/>
              <a:cxnLst/>
              <a:rect l="l" t="t" r="r" b="b"/>
              <a:pathLst>
                <a:path w="569595" h="415925">
                  <a:moveTo>
                    <a:pt x="124917" y="331279"/>
                  </a:moveTo>
                  <a:lnTo>
                    <a:pt x="115785" y="318757"/>
                  </a:lnTo>
                  <a:lnTo>
                    <a:pt x="0" y="403402"/>
                  </a:lnTo>
                  <a:lnTo>
                    <a:pt x="9194" y="415861"/>
                  </a:lnTo>
                  <a:lnTo>
                    <a:pt x="124917" y="331279"/>
                  </a:lnTo>
                  <a:close/>
                </a:path>
                <a:path w="569595" h="415925">
                  <a:moveTo>
                    <a:pt x="281432" y="292100"/>
                  </a:moveTo>
                  <a:lnTo>
                    <a:pt x="280822" y="290830"/>
                  </a:lnTo>
                  <a:lnTo>
                    <a:pt x="278993" y="287020"/>
                  </a:lnTo>
                  <a:lnTo>
                    <a:pt x="275704" y="288290"/>
                  </a:lnTo>
                  <a:lnTo>
                    <a:pt x="272961" y="289560"/>
                  </a:lnTo>
                  <a:lnTo>
                    <a:pt x="270878" y="289560"/>
                  </a:lnTo>
                  <a:lnTo>
                    <a:pt x="268732" y="290830"/>
                  </a:lnTo>
                  <a:lnTo>
                    <a:pt x="266458" y="289560"/>
                  </a:lnTo>
                  <a:lnTo>
                    <a:pt x="264020" y="289560"/>
                  </a:lnTo>
                  <a:lnTo>
                    <a:pt x="261632" y="288290"/>
                  </a:lnTo>
                  <a:lnTo>
                    <a:pt x="259003" y="287020"/>
                  </a:lnTo>
                  <a:lnTo>
                    <a:pt x="256082" y="284480"/>
                  </a:lnTo>
                  <a:lnTo>
                    <a:pt x="253225" y="283210"/>
                  </a:lnTo>
                  <a:lnTo>
                    <a:pt x="250126" y="280670"/>
                  </a:lnTo>
                  <a:lnTo>
                    <a:pt x="236905" y="267970"/>
                  </a:lnTo>
                  <a:lnTo>
                    <a:pt x="231622" y="262890"/>
                  </a:lnTo>
                  <a:lnTo>
                    <a:pt x="226910" y="260350"/>
                  </a:lnTo>
                  <a:lnTo>
                    <a:pt x="218681" y="256540"/>
                  </a:lnTo>
                  <a:lnTo>
                    <a:pt x="214274" y="255270"/>
                  </a:lnTo>
                  <a:lnTo>
                    <a:pt x="209613" y="255270"/>
                  </a:lnTo>
                  <a:lnTo>
                    <a:pt x="208838" y="254000"/>
                  </a:lnTo>
                  <a:lnTo>
                    <a:pt x="214769" y="245110"/>
                  </a:lnTo>
                  <a:lnTo>
                    <a:pt x="219214" y="237490"/>
                  </a:lnTo>
                  <a:lnTo>
                    <a:pt x="222173" y="228600"/>
                  </a:lnTo>
                  <a:lnTo>
                    <a:pt x="223634" y="219710"/>
                  </a:lnTo>
                  <a:lnTo>
                    <a:pt x="223596" y="212090"/>
                  </a:lnTo>
                  <a:lnTo>
                    <a:pt x="222034" y="204470"/>
                  </a:lnTo>
                  <a:lnTo>
                    <a:pt x="218986" y="196850"/>
                  </a:lnTo>
                  <a:lnTo>
                    <a:pt x="215201" y="190500"/>
                  </a:lnTo>
                  <a:lnTo>
                    <a:pt x="214452" y="189230"/>
                  </a:lnTo>
                  <a:lnTo>
                    <a:pt x="211886" y="185420"/>
                  </a:lnTo>
                  <a:lnTo>
                    <a:pt x="208965" y="182880"/>
                  </a:lnTo>
                  <a:lnTo>
                    <a:pt x="206756" y="181178"/>
                  </a:lnTo>
                  <a:lnTo>
                    <a:pt x="206756" y="231140"/>
                  </a:lnTo>
                  <a:lnTo>
                    <a:pt x="205562" y="238760"/>
                  </a:lnTo>
                  <a:lnTo>
                    <a:pt x="172161" y="271780"/>
                  </a:lnTo>
                  <a:lnTo>
                    <a:pt x="150075" y="222250"/>
                  </a:lnTo>
                  <a:lnTo>
                    <a:pt x="144424" y="209550"/>
                  </a:lnTo>
                  <a:lnTo>
                    <a:pt x="147942" y="205740"/>
                  </a:lnTo>
                  <a:lnTo>
                    <a:pt x="151333" y="203200"/>
                  </a:lnTo>
                  <a:lnTo>
                    <a:pt x="154622" y="200660"/>
                  </a:lnTo>
                  <a:lnTo>
                    <a:pt x="158915" y="198120"/>
                  </a:lnTo>
                  <a:lnTo>
                    <a:pt x="162369" y="195580"/>
                  </a:lnTo>
                  <a:lnTo>
                    <a:pt x="167868" y="193040"/>
                  </a:lnTo>
                  <a:lnTo>
                    <a:pt x="170421" y="191770"/>
                  </a:lnTo>
                  <a:lnTo>
                    <a:pt x="172872" y="190500"/>
                  </a:lnTo>
                  <a:lnTo>
                    <a:pt x="183553" y="190500"/>
                  </a:lnTo>
                  <a:lnTo>
                    <a:pt x="187185" y="193040"/>
                  </a:lnTo>
                  <a:lnTo>
                    <a:pt x="189153" y="194310"/>
                  </a:lnTo>
                  <a:lnTo>
                    <a:pt x="193217" y="196850"/>
                  </a:lnTo>
                  <a:lnTo>
                    <a:pt x="195237" y="199390"/>
                  </a:lnTo>
                  <a:lnTo>
                    <a:pt x="197205" y="201930"/>
                  </a:lnTo>
                  <a:lnTo>
                    <a:pt x="201917" y="208280"/>
                  </a:lnTo>
                  <a:lnTo>
                    <a:pt x="204787" y="215900"/>
                  </a:lnTo>
                  <a:lnTo>
                    <a:pt x="205740" y="223520"/>
                  </a:lnTo>
                  <a:lnTo>
                    <a:pt x="206756" y="231140"/>
                  </a:lnTo>
                  <a:lnTo>
                    <a:pt x="206756" y="181178"/>
                  </a:lnTo>
                  <a:lnTo>
                    <a:pt x="205676" y="180340"/>
                  </a:lnTo>
                  <a:lnTo>
                    <a:pt x="202463" y="177800"/>
                  </a:lnTo>
                  <a:lnTo>
                    <a:pt x="198882" y="176530"/>
                  </a:lnTo>
                  <a:lnTo>
                    <a:pt x="191249" y="173990"/>
                  </a:lnTo>
                  <a:lnTo>
                    <a:pt x="187312" y="173990"/>
                  </a:lnTo>
                  <a:lnTo>
                    <a:pt x="179082" y="175260"/>
                  </a:lnTo>
                  <a:lnTo>
                    <a:pt x="174599" y="176530"/>
                  </a:lnTo>
                  <a:lnTo>
                    <a:pt x="165061" y="181610"/>
                  </a:lnTo>
                  <a:lnTo>
                    <a:pt x="159397" y="184150"/>
                  </a:lnTo>
                  <a:lnTo>
                    <a:pt x="152704" y="189230"/>
                  </a:lnTo>
                  <a:lnTo>
                    <a:pt x="110896" y="219710"/>
                  </a:lnTo>
                  <a:lnTo>
                    <a:pt x="113284" y="226060"/>
                  </a:lnTo>
                  <a:lnTo>
                    <a:pt x="116624" y="223520"/>
                  </a:lnTo>
                  <a:lnTo>
                    <a:pt x="119481" y="222250"/>
                  </a:lnTo>
                  <a:lnTo>
                    <a:pt x="124142" y="222250"/>
                  </a:lnTo>
                  <a:lnTo>
                    <a:pt x="128676" y="227330"/>
                  </a:lnTo>
                  <a:lnTo>
                    <a:pt x="131292" y="231140"/>
                  </a:lnTo>
                  <a:lnTo>
                    <a:pt x="134213" y="236220"/>
                  </a:lnTo>
                  <a:lnTo>
                    <a:pt x="137439" y="243840"/>
                  </a:lnTo>
                  <a:lnTo>
                    <a:pt x="177520" y="335280"/>
                  </a:lnTo>
                  <a:lnTo>
                    <a:pt x="179489" y="340360"/>
                  </a:lnTo>
                  <a:lnTo>
                    <a:pt x="181279" y="345440"/>
                  </a:lnTo>
                  <a:lnTo>
                    <a:pt x="181876" y="347980"/>
                  </a:lnTo>
                  <a:lnTo>
                    <a:pt x="182473" y="351790"/>
                  </a:lnTo>
                  <a:lnTo>
                    <a:pt x="182295" y="353060"/>
                  </a:lnTo>
                  <a:lnTo>
                    <a:pt x="181762" y="355600"/>
                  </a:lnTo>
                  <a:lnTo>
                    <a:pt x="181165" y="356870"/>
                  </a:lnTo>
                  <a:lnTo>
                    <a:pt x="179857" y="359410"/>
                  </a:lnTo>
                  <a:lnTo>
                    <a:pt x="177698" y="360680"/>
                  </a:lnTo>
                  <a:lnTo>
                    <a:pt x="180035" y="365760"/>
                  </a:lnTo>
                  <a:lnTo>
                    <a:pt x="218681" y="337820"/>
                  </a:lnTo>
                  <a:lnTo>
                    <a:pt x="218097" y="336550"/>
                  </a:lnTo>
                  <a:lnTo>
                    <a:pt x="216357" y="332740"/>
                  </a:lnTo>
                  <a:lnTo>
                    <a:pt x="213080" y="335280"/>
                  </a:lnTo>
                  <a:lnTo>
                    <a:pt x="210629" y="336550"/>
                  </a:lnTo>
                  <a:lnTo>
                    <a:pt x="205917" y="336550"/>
                  </a:lnTo>
                  <a:lnTo>
                    <a:pt x="203060" y="335280"/>
                  </a:lnTo>
                  <a:lnTo>
                    <a:pt x="201625" y="334010"/>
                  </a:lnTo>
                  <a:lnTo>
                    <a:pt x="199301" y="331470"/>
                  </a:lnTo>
                  <a:lnTo>
                    <a:pt x="198348" y="328930"/>
                  </a:lnTo>
                  <a:lnTo>
                    <a:pt x="197332" y="327660"/>
                  </a:lnTo>
                  <a:lnTo>
                    <a:pt x="195364" y="323850"/>
                  </a:lnTo>
                  <a:lnTo>
                    <a:pt x="193687" y="321310"/>
                  </a:lnTo>
                  <a:lnTo>
                    <a:pt x="192671" y="318770"/>
                  </a:lnTo>
                  <a:lnTo>
                    <a:pt x="191477" y="316230"/>
                  </a:lnTo>
                  <a:lnTo>
                    <a:pt x="176276" y="281940"/>
                  </a:lnTo>
                  <a:lnTo>
                    <a:pt x="186956" y="274320"/>
                  </a:lnTo>
                  <a:lnTo>
                    <a:pt x="189509" y="271780"/>
                  </a:lnTo>
                  <a:lnTo>
                    <a:pt x="191846" y="270510"/>
                  </a:lnTo>
                  <a:lnTo>
                    <a:pt x="196011" y="269240"/>
                  </a:lnTo>
                  <a:lnTo>
                    <a:pt x="198221" y="267970"/>
                  </a:lnTo>
                  <a:lnTo>
                    <a:pt x="202755" y="269240"/>
                  </a:lnTo>
                  <a:lnTo>
                    <a:pt x="205257" y="270510"/>
                  </a:lnTo>
                  <a:lnTo>
                    <a:pt x="210629" y="273050"/>
                  </a:lnTo>
                  <a:lnTo>
                    <a:pt x="213614" y="275590"/>
                  </a:lnTo>
                  <a:lnTo>
                    <a:pt x="216776" y="278130"/>
                  </a:lnTo>
                  <a:lnTo>
                    <a:pt x="235508" y="295910"/>
                  </a:lnTo>
                  <a:lnTo>
                    <a:pt x="240804" y="299720"/>
                  </a:lnTo>
                  <a:lnTo>
                    <a:pt x="245897" y="304800"/>
                  </a:lnTo>
                  <a:lnTo>
                    <a:pt x="250761" y="308610"/>
                  </a:lnTo>
                  <a:lnTo>
                    <a:pt x="255435" y="311150"/>
                  </a:lnTo>
                  <a:lnTo>
                    <a:pt x="281432" y="292100"/>
                  </a:lnTo>
                  <a:close/>
                </a:path>
                <a:path w="569595" h="415925">
                  <a:moveTo>
                    <a:pt x="353199" y="240030"/>
                  </a:moveTo>
                  <a:lnTo>
                    <a:pt x="352615" y="238760"/>
                  </a:lnTo>
                  <a:lnTo>
                    <a:pt x="350875" y="234950"/>
                  </a:lnTo>
                  <a:lnTo>
                    <a:pt x="347649" y="236220"/>
                  </a:lnTo>
                  <a:lnTo>
                    <a:pt x="345198" y="237490"/>
                  </a:lnTo>
                  <a:lnTo>
                    <a:pt x="341985" y="238760"/>
                  </a:lnTo>
                  <a:lnTo>
                    <a:pt x="340436" y="238760"/>
                  </a:lnTo>
                  <a:lnTo>
                    <a:pt x="339001" y="237490"/>
                  </a:lnTo>
                  <a:lnTo>
                    <a:pt x="337566" y="237490"/>
                  </a:lnTo>
                  <a:lnTo>
                    <a:pt x="336130" y="236220"/>
                  </a:lnTo>
                  <a:lnTo>
                    <a:pt x="334708" y="233680"/>
                  </a:lnTo>
                  <a:lnTo>
                    <a:pt x="333806" y="232410"/>
                  </a:lnTo>
                  <a:lnTo>
                    <a:pt x="332854" y="231140"/>
                  </a:lnTo>
                  <a:lnTo>
                    <a:pt x="330822" y="227330"/>
                  </a:lnTo>
                  <a:lnTo>
                    <a:pt x="329933" y="226060"/>
                  </a:lnTo>
                  <a:lnTo>
                    <a:pt x="328256" y="222250"/>
                  </a:lnTo>
                  <a:lnTo>
                    <a:pt x="327190" y="220980"/>
                  </a:lnTo>
                  <a:lnTo>
                    <a:pt x="325996" y="218440"/>
                  </a:lnTo>
                  <a:lnTo>
                    <a:pt x="284200" y="123190"/>
                  </a:lnTo>
                  <a:lnTo>
                    <a:pt x="278638" y="110490"/>
                  </a:lnTo>
                  <a:lnTo>
                    <a:pt x="292595" y="100330"/>
                  </a:lnTo>
                  <a:lnTo>
                    <a:pt x="295808" y="97790"/>
                  </a:lnTo>
                  <a:lnTo>
                    <a:pt x="298323" y="96520"/>
                  </a:lnTo>
                  <a:lnTo>
                    <a:pt x="300050" y="96520"/>
                  </a:lnTo>
                  <a:lnTo>
                    <a:pt x="301777" y="95250"/>
                  </a:lnTo>
                  <a:lnTo>
                    <a:pt x="303631" y="96520"/>
                  </a:lnTo>
                  <a:lnTo>
                    <a:pt x="307746" y="97790"/>
                  </a:lnTo>
                  <a:lnTo>
                    <a:pt x="310007" y="100330"/>
                  </a:lnTo>
                  <a:lnTo>
                    <a:pt x="312508" y="102870"/>
                  </a:lnTo>
                  <a:lnTo>
                    <a:pt x="315074" y="105410"/>
                  </a:lnTo>
                  <a:lnTo>
                    <a:pt x="318541" y="109220"/>
                  </a:lnTo>
                  <a:lnTo>
                    <a:pt x="323011" y="115570"/>
                  </a:lnTo>
                  <a:lnTo>
                    <a:pt x="332016" y="109220"/>
                  </a:lnTo>
                  <a:lnTo>
                    <a:pt x="325856" y="95250"/>
                  </a:lnTo>
                  <a:lnTo>
                    <a:pt x="315201" y="71120"/>
                  </a:lnTo>
                  <a:lnTo>
                    <a:pt x="217068" y="142240"/>
                  </a:lnTo>
                  <a:lnTo>
                    <a:pt x="233184" y="179070"/>
                  </a:lnTo>
                  <a:lnTo>
                    <a:pt x="242189" y="172720"/>
                  </a:lnTo>
                  <a:lnTo>
                    <a:pt x="240284" y="162560"/>
                  </a:lnTo>
                  <a:lnTo>
                    <a:pt x="239318" y="156210"/>
                  </a:lnTo>
                  <a:lnTo>
                    <a:pt x="239445" y="146050"/>
                  </a:lnTo>
                  <a:lnTo>
                    <a:pt x="240284" y="142240"/>
                  </a:lnTo>
                  <a:lnTo>
                    <a:pt x="243255" y="137160"/>
                  </a:lnTo>
                  <a:lnTo>
                    <a:pt x="245948" y="134620"/>
                  </a:lnTo>
                  <a:lnTo>
                    <a:pt x="249821" y="130810"/>
                  </a:lnTo>
                  <a:lnTo>
                    <a:pt x="261747" y="123190"/>
                  </a:lnTo>
                  <a:lnTo>
                    <a:pt x="311797" y="236220"/>
                  </a:lnTo>
                  <a:lnTo>
                    <a:pt x="313829" y="241300"/>
                  </a:lnTo>
                  <a:lnTo>
                    <a:pt x="314960" y="243840"/>
                  </a:lnTo>
                  <a:lnTo>
                    <a:pt x="316153" y="247650"/>
                  </a:lnTo>
                  <a:lnTo>
                    <a:pt x="316750" y="250190"/>
                  </a:lnTo>
                  <a:lnTo>
                    <a:pt x="316865" y="254000"/>
                  </a:lnTo>
                  <a:lnTo>
                    <a:pt x="316509" y="256540"/>
                  </a:lnTo>
                  <a:lnTo>
                    <a:pt x="315798" y="257810"/>
                  </a:lnTo>
                  <a:lnTo>
                    <a:pt x="315023" y="259080"/>
                  </a:lnTo>
                  <a:lnTo>
                    <a:pt x="313524" y="261620"/>
                  </a:lnTo>
                  <a:lnTo>
                    <a:pt x="311327" y="262890"/>
                  </a:lnTo>
                  <a:lnTo>
                    <a:pt x="313651" y="269240"/>
                  </a:lnTo>
                  <a:lnTo>
                    <a:pt x="353199" y="240030"/>
                  </a:lnTo>
                  <a:close/>
                </a:path>
                <a:path w="569595" h="415925">
                  <a:moveTo>
                    <a:pt x="454787" y="142240"/>
                  </a:moveTo>
                  <a:lnTo>
                    <a:pt x="445592" y="140970"/>
                  </a:lnTo>
                  <a:lnTo>
                    <a:pt x="444881" y="148590"/>
                  </a:lnTo>
                  <a:lnTo>
                    <a:pt x="443979" y="153670"/>
                  </a:lnTo>
                  <a:lnTo>
                    <a:pt x="441960" y="160020"/>
                  </a:lnTo>
                  <a:lnTo>
                    <a:pt x="440524" y="161290"/>
                  </a:lnTo>
                  <a:lnTo>
                    <a:pt x="438670" y="162560"/>
                  </a:lnTo>
                  <a:lnTo>
                    <a:pt x="436880" y="163830"/>
                  </a:lnTo>
                  <a:lnTo>
                    <a:pt x="435216" y="165100"/>
                  </a:lnTo>
                  <a:lnTo>
                    <a:pt x="431939" y="163830"/>
                  </a:lnTo>
                  <a:lnTo>
                    <a:pt x="430199" y="162560"/>
                  </a:lnTo>
                  <a:lnTo>
                    <a:pt x="377875" y="46990"/>
                  </a:lnTo>
                  <a:lnTo>
                    <a:pt x="367334" y="22860"/>
                  </a:lnTo>
                  <a:lnTo>
                    <a:pt x="361784" y="27940"/>
                  </a:lnTo>
                  <a:lnTo>
                    <a:pt x="338759" y="45720"/>
                  </a:lnTo>
                  <a:lnTo>
                    <a:pt x="341210" y="50800"/>
                  </a:lnTo>
                  <a:lnTo>
                    <a:pt x="344665" y="49530"/>
                  </a:lnTo>
                  <a:lnTo>
                    <a:pt x="347167" y="46990"/>
                  </a:lnTo>
                  <a:lnTo>
                    <a:pt x="354685" y="46990"/>
                  </a:lnTo>
                  <a:lnTo>
                    <a:pt x="356057" y="48260"/>
                  </a:lnTo>
                  <a:lnTo>
                    <a:pt x="357428" y="50800"/>
                  </a:lnTo>
                  <a:lnTo>
                    <a:pt x="358686" y="52070"/>
                  </a:lnTo>
                  <a:lnTo>
                    <a:pt x="359879" y="54610"/>
                  </a:lnTo>
                  <a:lnTo>
                    <a:pt x="362140" y="58420"/>
                  </a:lnTo>
                  <a:lnTo>
                    <a:pt x="363512" y="62230"/>
                  </a:lnTo>
                  <a:lnTo>
                    <a:pt x="403415" y="153670"/>
                  </a:lnTo>
                  <a:lnTo>
                    <a:pt x="407479" y="162560"/>
                  </a:lnTo>
                  <a:lnTo>
                    <a:pt x="410997" y="168910"/>
                  </a:lnTo>
                  <a:lnTo>
                    <a:pt x="414096" y="172720"/>
                  </a:lnTo>
                  <a:lnTo>
                    <a:pt x="417499" y="177800"/>
                  </a:lnTo>
                  <a:lnTo>
                    <a:pt x="421500" y="180340"/>
                  </a:lnTo>
                  <a:lnTo>
                    <a:pt x="430745" y="182880"/>
                  </a:lnTo>
                  <a:lnTo>
                    <a:pt x="435038" y="182880"/>
                  </a:lnTo>
                  <a:lnTo>
                    <a:pt x="453402" y="153670"/>
                  </a:lnTo>
                  <a:lnTo>
                    <a:pt x="454787" y="142240"/>
                  </a:lnTo>
                  <a:close/>
                </a:path>
                <a:path w="569595" h="415925">
                  <a:moveTo>
                    <a:pt x="569429" y="58420"/>
                  </a:moveTo>
                  <a:lnTo>
                    <a:pt x="560184" y="57150"/>
                  </a:lnTo>
                  <a:lnTo>
                    <a:pt x="559473" y="64770"/>
                  </a:lnTo>
                  <a:lnTo>
                    <a:pt x="558634" y="69850"/>
                  </a:lnTo>
                  <a:lnTo>
                    <a:pt x="556602" y="76200"/>
                  </a:lnTo>
                  <a:lnTo>
                    <a:pt x="555167" y="77470"/>
                  </a:lnTo>
                  <a:lnTo>
                    <a:pt x="553262" y="78740"/>
                  </a:lnTo>
                  <a:lnTo>
                    <a:pt x="549808" y="81280"/>
                  </a:lnTo>
                  <a:lnTo>
                    <a:pt x="546519" y="80010"/>
                  </a:lnTo>
                  <a:lnTo>
                    <a:pt x="544791" y="78740"/>
                  </a:lnTo>
                  <a:lnTo>
                    <a:pt x="543001" y="76200"/>
                  </a:lnTo>
                  <a:lnTo>
                    <a:pt x="540918" y="73660"/>
                  </a:lnTo>
                  <a:lnTo>
                    <a:pt x="538226" y="67310"/>
                  </a:lnTo>
                  <a:lnTo>
                    <a:pt x="534949" y="59690"/>
                  </a:lnTo>
                  <a:lnTo>
                    <a:pt x="523024" y="30480"/>
                  </a:lnTo>
                  <a:lnTo>
                    <a:pt x="493014" y="0"/>
                  </a:lnTo>
                  <a:lnTo>
                    <a:pt x="487286" y="1270"/>
                  </a:lnTo>
                  <a:lnTo>
                    <a:pt x="481444" y="6350"/>
                  </a:lnTo>
                  <a:lnTo>
                    <a:pt x="475602" y="10160"/>
                  </a:lnTo>
                  <a:lnTo>
                    <a:pt x="465518" y="46990"/>
                  </a:lnTo>
                  <a:lnTo>
                    <a:pt x="465404" y="57150"/>
                  </a:lnTo>
                  <a:lnTo>
                    <a:pt x="464032" y="57150"/>
                  </a:lnTo>
                  <a:lnTo>
                    <a:pt x="462902" y="53340"/>
                  </a:lnTo>
                  <a:lnTo>
                    <a:pt x="462534" y="52070"/>
                  </a:lnTo>
                  <a:lnTo>
                    <a:pt x="460565" y="48260"/>
                  </a:lnTo>
                  <a:lnTo>
                    <a:pt x="458177" y="44450"/>
                  </a:lnTo>
                  <a:lnTo>
                    <a:pt x="455079" y="40640"/>
                  </a:lnTo>
                  <a:lnTo>
                    <a:pt x="451434" y="38100"/>
                  </a:lnTo>
                  <a:lnTo>
                    <a:pt x="443090" y="35560"/>
                  </a:lnTo>
                  <a:lnTo>
                    <a:pt x="439039" y="36830"/>
                  </a:lnTo>
                  <a:lnTo>
                    <a:pt x="419887" y="76200"/>
                  </a:lnTo>
                  <a:lnTo>
                    <a:pt x="429069" y="77470"/>
                  </a:lnTo>
                  <a:lnTo>
                    <a:pt x="429793" y="71120"/>
                  </a:lnTo>
                  <a:lnTo>
                    <a:pt x="430618" y="66040"/>
                  </a:lnTo>
                  <a:lnTo>
                    <a:pt x="431634" y="62230"/>
                  </a:lnTo>
                  <a:lnTo>
                    <a:pt x="432587" y="59690"/>
                  </a:lnTo>
                  <a:lnTo>
                    <a:pt x="434086" y="57150"/>
                  </a:lnTo>
                  <a:lnTo>
                    <a:pt x="436054" y="55880"/>
                  </a:lnTo>
                  <a:lnTo>
                    <a:pt x="437781" y="54610"/>
                  </a:lnTo>
                  <a:lnTo>
                    <a:pt x="439445" y="53340"/>
                  </a:lnTo>
                  <a:lnTo>
                    <a:pt x="442734" y="54610"/>
                  </a:lnTo>
                  <a:lnTo>
                    <a:pt x="444461" y="55880"/>
                  </a:lnTo>
                  <a:lnTo>
                    <a:pt x="448691" y="62230"/>
                  </a:lnTo>
                  <a:lnTo>
                    <a:pt x="451383" y="67310"/>
                  </a:lnTo>
                  <a:lnTo>
                    <a:pt x="454418" y="74930"/>
                  </a:lnTo>
                  <a:lnTo>
                    <a:pt x="484251" y="143510"/>
                  </a:lnTo>
                  <a:lnTo>
                    <a:pt x="500468" y="132080"/>
                  </a:lnTo>
                  <a:lnTo>
                    <a:pt x="479653" y="85090"/>
                  </a:lnTo>
                  <a:lnTo>
                    <a:pt x="476732" y="78740"/>
                  </a:lnTo>
                  <a:lnTo>
                    <a:pt x="474827" y="72390"/>
                  </a:lnTo>
                  <a:lnTo>
                    <a:pt x="473151" y="60960"/>
                  </a:lnTo>
                  <a:lnTo>
                    <a:pt x="473011" y="57150"/>
                  </a:lnTo>
                  <a:lnTo>
                    <a:pt x="473087" y="50800"/>
                  </a:lnTo>
                  <a:lnTo>
                    <a:pt x="488480" y="19050"/>
                  </a:lnTo>
                  <a:lnTo>
                    <a:pt x="491350" y="20320"/>
                  </a:lnTo>
                  <a:lnTo>
                    <a:pt x="494144" y="20320"/>
                  </a:lnTo>
                  <a:lnTo>
                    <a:pt x="497128" y="22860"/>
                  </a:lnTo>
                  <a:lnTo>
                    <a:pt x="501611" y="29210"/>
                  </a:lnTo>
                  <a:lnTo>
                    <a:pt x="503034" y="31750"/>
                  </a:lnTo>
                  <a:lnTo>
                    <a:pt x="504647" y="35560"/>
                  </a:lnTo>
                  <a:lnTo>
                    <a:pt x="506196" y="38100"/>
                  </a:lnTo>
                  <a:lnTo>
                    <a:pt x="508406" y="43180"/>
                  </a:lnTo>
                  <a:lnTo>
                    <a:pt x="518960" y="69850"/>
                  </a:lnTo>
                  <a:lnTo>
                    <a:pt x="522668" y="78740"/>
                  </a:lnTo>
                  <a:lnTo>
                    <a:pt x="545325" y="99060"/>
                  </a:lnTo>
                  <a:lnTo>
                    <a:pt x="549681" y="99060"/>
                  </a:lnTo>
                  <a:lnTo>
                    <a:pt x="558876" y="91440"/>
                  </a:lnTo>
                  <a:lnTo>
                    <a:pt x="562508" y="87630"/>
                  </a:lnTo>
                  <a:lnTo>
                    <a:pt x="564540" y="81280"/>
                  </a:lnTo>
                  <a:lnTo>
                    <a:pt x="566623" y="76200"/>
                  </a:lnTo>
                  <a:lnTo>
                    <a:pt x="568236" y="68580"/>
                  </a:lnTo>
                  <a:lnTo>
                    <a:pt x="569429" y="58420"/>
                  </a:lnTo>
                  <a:close/>
                </a:path>
              </a:pathLst>
            </a:custGeom>
            <a:solidFill>
              <a:srgbClr val="000000"/>
            </a:solidFill>
          </p:spPr>
          <p:txBody>
            <a:bodyPr wrap="square" lIns="0" tIns="0" rIns="0" bIns="0" rtlCol="0"/>
            <a:lstStyle/>
            <a:p>
              <a:endParaRPr>
                <a:solidFill>
                  <a:prstClr val="black"/>
                </a:solidFill>
                <a:latin typeface="Calibri"/>
              </a:endParaRPr>
            </a:p>
          </p:txBody>
        </p:sp>
        <p:sp>
          <p:nvSpPr>
            <p:cNvPr id="472" name="object 472"/>
            <p:cNvSpPr/>
            <p:nvPr/>
          </p:nvSpPr>
          <p:spPr>
            <a:xfrm>
              <a:off x="4183343" y="15488111"/>
              <a:ext cx="303918" cy="206807"/>
            </a:xfrm>
            <a:prstGeom prst="rect">
              <a:avLst/>
            </a:prstGeom>
            <a:blipFill>
              <a:blip r:embed="rId48" cstate="print"/>
              <a:stretch>
                <a:fillRect/>
              </a:stretch>
            </a:blipFill>
          </p:spPr>
          <p:txBody>
            <a:bodyPr wrap="square" lIns="0" tIns="0" rIns="0" bIns="0" rtlCol="0"/>
            <a:lstStyle/>
            <a:p>
              <a:endParaRPr>
                <a:solidFill>
                  <a:prstClr val="black"/>
                </a:solidFill>
                <a:latin typeface="Calibri"/>
              </a:endParaRPr>
            </a:p>
          </p:txBody>
        </p:sp>
      </p:grpSp>
      <p:sp>
        <p:nvSpPr>
          <p:cNvPr id="473" name="object 473"/>
          <p:cNvSpPr/>
          <p:nvPr/>
        </p:nvSpPr>
        <p:spPr>
          <a:xfrm>
            <a:off x="8980572" y="4267212"/>
            <a:ext cx="313690" cy="12700"/>
          </a:xfrm>
          <a:custGeom>
            <a:avLst/>
            <a:gdLst/>
            <a:ahLst/>
            <a:cxnLst/>
            <a:rect l="l" t="t" r="r" b="b"/>
            <a:pathLst>
              <a:path w="313690" h="12700">
                <a:moveTo>
                  <a:pt x="313522" y="0"/>
                </a:moveTo>
                <a:lnTo>
                  <a:pt x="0" y="0"/>
                </a:lnTo>
                <a:lnTo>
                  <a:pt x="0" y="12168"/>
                </a:lnTo>
                <a:lnTo>
                  <a:pt x="313522" y="12168"/>
                </a:lnTo>
                <a:lnTo>
                  <a:pt x="313522" y="0"/>
                </a:lnTo>
                <a:close/>
              </a:path>
            </a:pathLst>
          </a:custGeom>
          <a:solidFill>
            <a:srgbClr val="000000"/>
          </a:solidFill>
        </p:spPr>
        <p:txBody>
          <a:bodyPr wrap="square" lIns="0" tIns="0" rIns="0" bIns="0" rtlCol="0"/>
          <a:lstStyle/>
          <a:p>
            <a:endParaRPr>
              <a:solidFill>
                <a:prstClr val="black"/>
              </a:solidFill>
              <a:latin typeface="Calibri"/>
            </a:endParaRPr>
          </a:p>
        </p:txBody>
      </p:sp>
      <p:sp>
        <p:nvSpPr>
          <p:cNvPr id="474" name="object 474"/>
          <p:cNvSpPr txBox="1"/>
          <p:nvPr/>
        </p:nvSpPr>
        <p:spPr>
          <a:xfrm>
            <a:off x="9061404" y="4251768"/>
            <a:ext cx="147320" cy="244298"/>
          </a:xfrm>
          <a:prstGeom prst="rect">
            <a:avLst/>
          </a:prstGeom>
        </p:spPr>
        <p:txBody>
          <a:bodyPr vert="horz" wrap="square" lIns="0" tIns="13335" rIns="0" bIns="0" rtlCol="0">
            <a:spAutoFit/>
          </a:bodyPr>
          <a:lstStyle/>
          <a:p>
            <a:pPr marL="12700">
              <a:spcBef>
                <a:spcPts val="105"/>
              </a:spcBef>
            </a:pPr>
            <a:r>
              <a:rPr sz="1500" dirty="0">
                <a:solidFill>
                  <a:prstClr val="black"/>
                </a:solidFill>
                <a:latin typeface="Cambria Math"/>
                <a:cs typeface="Cambria Math"/>
              </a:rPr>
              <a:t>𝑅</a:t>
            </a:r>
            <a:endParaRPr sz="1500">
              <a:solidFill>
                <a:prstClr val="black"/>
              </a:solidFill>
              <a:latin typeface="Cambria Math"/>
              <a:cs typeface="Cambria Math"/>
            </a:endParaRPr>
          </a:p>
        </p:txBody>
      </p:sp>
      <p:sp>
        <p:nvSpPr>
          <p:cNvPr id="475" name="object 475"/>
          <p:cNvSpPr/>
          <p:nvPr/>
        </p:nvSpPr>
        <p:spPr>
          <a:xfrm>
            <a:off x="9578925" y="4029683"/>
            <a:ext cx="535305" cy="487680"/>
          </a:xfrm>
          <a:custGeom>
            <a:avLst/>
            <a:gdLst/>
            <a:ahLst/>
            <a:cxnLst/>
            <a:rect l="l" t="t" r="r" b="b"/>
            <a:pathLst>
              <a:path w="535304" h="487679">
                <a:moveTo>
                  <a:pt x="87795" y="7048"/>
                </a:moveTo>
                <a:lnTo>
                  <a:pt x="49009" y="40932"/>
                </a:lnTo>
                <a:lnTo>
                  <a:pt x="22542" y="98005"/>
                </a:lnTo>
                <a:lnTo>
                  <a:pt x="5626" y="166916"/>
                </a:lnTo>
                <a:lnTo>
                  <a:pt x="0" y="243497"/>
                </a:lnTo>
                <a:lnTo>
                  <a:pt x="1409" y="282117"/>
                </a:lnTo>
                <a:lnTo>
                  <a:pt x="12674" y="354698"/>
                </a:lnTo>
                <a:lnTo>
                  <a:pt x="34772" y="419544"/>
                </a:lnTo>
                <a:lnTo>
                  <a:pt x="65214" y="468934"/>
                </a:lnTo>
                <a:lnTo>
                  <a:pt x="83388" y="487349"/>
                </a:lnTo>
                <a:lnTo>
                  <a:pt x="87795" y="480428"/>
                </a:lnTo>
                <a:lnTo>
                  <a:pt x="72186" y="461721"/>
                </a:lnTo>
                <a:lnTo>
                  <a:pt x="58470" y="439229"/>
                </a:lnTo>
                <a:lnTo>
                  <a:pt x="36741" y="382905"/>
                </a:lnTo>
                <a:lnTo>
                  <a:pt x="23317" y="316153"/>
                </a:lnTo>
                <a:lnTo>
                  <a:pt x="18846" y="243382"/>
                </a:lnTo>
                <a:lnTo>
                  <a:pt x="19964" y="205727"/>
                </a:lnTo>
                <a:lnTo>
                  <a:pt x="28930" y="135712"/>
                </a:lnTo>
                <a:lnTo>
                  <a:pt x="46736" y="73888"/>
                </a:lnTo>
                <a:lnTo>
                  <a:pt x="72237" y="25692"/>
                </a:lnTo>
                <a:lnTo>
                  <a:pt x="87795" y="7048"/>
                </a:lnTo>
                <a:close/>
              </a:path>
              <a:path w="535304" h="487679">
                <a:moveTo>
                  <a:pt x="440994" y="237528"/>
                </a:moveTo>
                <a:lnTo>
                  <a:pt x="93827" y="237528"/>
                </a:lnTo>
                <a:lnTo>
                  <a:pt x="93827" y="249707"/>
                </a:lnTo>
                <a:lnTo>
                  <a:pt x="440994" y="249707"/>
                </a:lnTo>
                <a:lnTo>
                  <a:pt x="440994" y="237528"/>
                </a:lnTo>
                <a:close/>
              </a:path>
              <a:path w="535304" h="487679">
                <a:moveTo>
                  <a:pt x="534936" y="243382"/>
                </a:moveTo>
                <a:lnTo>
                  <a:pt x="533527" y="204203"/>
                </a:lnTo>
                <a:lnTo>
                  <a:pt x="522287" y="131521"/>
                </a:lnTo>
                <a:lnTo>
                  <a:pt x="500189" y="67462"/>
                </a:lnTo>
                <a:lnTo>
                  <a:pt x="469722" y="18453"/>
                </a:lnTo>
                <a:lnTo>
                  <a:pt x="451548" y="0"/>
                </a:lnTo>
                <a:lnTo>
                  <a:pt x="447128" y="7048"/>
                </a:lnTo>
                <a:lnTo>
                  <a:pt x="462673" y="25692"/>
                </a:lnTo>
                <a:lnTo>
                  <a:pt x="476338" y="47967"/>
                </a:lnTo>
                <a:lnTo>
                  <a:pt x="498081" y="103441"/>
                </a:lnTo>
                <a:lnTo>
                  <a:pt x="511606" y="169799"/>
                </a:lnTo>
                <a:lnTo>
                  <a:pt x="516089" y="243497"/>
                </a:lnTo>
                <a:lnTo>
                  <a:pt x="514972" y="280568"/>
                </a:lnTo>
                <a:lnTo>
                  <a:pt x="506018" y="350266"/>
                </a:lnTo>
                <a:lnTo>
                  <a:pt x="488289" y="412953"/>
                </a:lnTo>
                <a:lnTo>
                  <a:pt x="462749" y="461721"/>
                </a:lnTo>
                <a:lnTo>
                  <a:pt x="447128" y="480428"/>
                </a:lnTo>
                <a:lnTo>
                  <a:pt x="451548" y="487349"/>
                </a:lnTo>
                <a:lnTo>
                  <a:pt x="485940" y="446328"/>
                </a:lnTo>
                <a:lnTo>
                  <a:pt x="512457" y="388569"/>
                </a:lnTo>
                <a:lnTo>
                  <a:pt x="529310" y="319214"/>
                </a:lnTo>
                <a:lnTo>
                  <a:pt x="533527" y="282117"/>
                </a:lnTo>
                <a:lnTo>
                  <a:pt x="534936" y="243382"/>
                </a:lnTo>
                <a:close/>
              </a:path>
            </a:pathLst>
          </a:custGeom>
          <a:solidFill>
            <a:srgbClr val="000000"/>
          </a:solidFill>
        </p:spPr>
        <p:txBody>
          <a:bodyPr wrap="square" lIns="0" tIns="0" rIns="0" bIns="0" rtlCol="0"/>
          <a:lstStyle/>
          <a:p>
            <a:endParaRPr>
              <a:solidFill>
                <a:prstClr val="black"/>
              </a:solidFill>
              <a:latin typeface="Calibri"/>
            </a:endParaRPr>
          </a:p>
        </p:txBody>
      </p:sp>
      <p:sp>
        <p:nvSpPr>
          <p:cNvPr id="476" name="object 476"/>
          <p:cNvSpPr txBox="1"/>
          <p:nvPr/>
        </p:nvSpPr>
        <p:spPr>
          <a:xfrm>
            <a:off x="9770051" y="4251768"/>
            <a:ext cx="147320" cy="244298"/>
          </a:xfrm>
          <a:prstGeom prst="rect">
            <a:avLst/>
          </a:prstGeom>
        </p:spPr>
        <p:txBody>
          <a:bodyPr vert="horz" wrap="square" lIns="0" tIns="13335" rIns="0" bIns="0" rtlCol="0">
            <a:spAutoFit/>
          </a:bodyPr>
          <a:lstStyle/>
          <a:p>
            <a:pPr marL="12700">
              <a:spcBef>
                <a:spcPts val="105"/>
              </a:spcBef>
            </a:pPr>
            <a:r>
              <a:rPr sz="1500" dirty="0">
                <a:solidFill>
                  <a:prstClr val="black"/>
                </a:solidFill>
                <a:latin typeface="Cambria Math"/>
                <a:cs typeface="Cambria Math"/>
              </a:rPr>
              <a:t>𝑅</a:t>
            </a:r>
            <a:endParaRPr sz="1500">
              <a:solidFill>
                <a:prstClr val="black"/>
              </a:solidFill>
              <a:latin typeface="Cambria Math"/>
              <a:cs typeface="Cambria Math"/>
            </a:endParaRPr>
          </a:p>
        </p:txBody>
      </p:sp>
      <p:sp>
        <p:nvSpPr>
          <p:cNvPr id="477" name="object 477"/>
          <p:cNvSpPr/>
          <p:nvPr/>
        </p:nvSpPr>
        <p:spPr>
          <a:xfrm>
            <a:off x="10176624" y="4029683"/>
            <a:ext cx="306070" cy="487680"/>
          </a:xfrm>
          <a:custGeom>
            <a:avLst/>
            <a:gdLst/>
            <a:ahLst/>
            <a:cxnLst/>
            <a:rect l="l" t="t" r="r" b="b"/>
            <a:pathLst>
              <a:path w="306070" h="487679">
                <a:moveTo>
                  <a:pt x="87795" y="7048"/>
                </a:moveTo>
                <a:lnTo>
                  <a:pt x="48996" y="40932"/>
                </a:lnTo>
                <a:lnTo>
                  <a:pt x="22542" y="98005"/>
                </a:lnTo>
                <a:lnTo>
                  <a:pt x="5626" y="166916"/>
                </a:lnTo>
                <a:lnTo>
                  <a:pt x="0" y="243497"/>
                </a:lnTo>
                <a:lnTo>
                  <a:pt x="1397" y="282117"/>
                </a:lnTo>
                <a:lnTo>
                  <a:pt x="12674" y="354698"/>
                </a:lnTo>
                <a:lnTo>
                  <a:pt x="34772" y="419544"/>
                </a:lnTo>
                <a:lnTo>
                  <a:pt x="65214" y="468934"/>
                </a:lnTo>
                <a:lnTo>
                  <a:pt x="83388" y="487349"/>
                </a:lnTo>
                <a:lnTo>
                  <a:pt x="87795" y="480428"/>
                </a:lnTo>
                <a:lnTo>
                  <a:pt x="72186" y="461721"/>
                </a:lnTo>
                <a:lnTo>
                  <a:pt x="58470" y="439229"/>
                </a:lnTo>
                <a:lnTo>
                  <a:pt x="36741" y="382905"/>
                </a:lnTo>
                <a:lnTo>
                  <a:pt x="23317" y="316153"/>
                </a:lnTo>
                <a:lnTo>
                  <a:pt x="18846" y="243382"/>
                </a:lnTo>
                <a:lnTo>
                  <a:pt x="19964" y="205727"/>
                </a:lnTo>
                <a:lnTo>
                  <a:pt x="28930" y="135712"/>
                </a:lnTo>
                <a:lnTo>
                  <a:pt x="46723" y="73888"/>
                </a:lnTo>
                <a:lnTo>
                  <a:pt x="72224" y="25692"/>
                </a:lnTo>
                <a:lnTo>
                  <a:pt x="87795" y="7048"/>
                </a:lnTo>
                <a:close/>
              </a:path>
              <a:path w="306070" h="487679">
                <a:moveTo>
                  <a:pt x="211213" y="237528"/>
                </a:moveTo>
                <a:lnTo>
                  <a:pt x="93827" y="237528"/>
                </a:lnTo>
                <a:lnTo>
                  <a:pt x="93827" y="249707"/>
                </a:lnTo>
                <a:lnTo>
                  <a:pt x="211213" y="249707"/>
                </a:lnTo>
                <a:lnTo>
                  <a:pt x="211213" y="237528"/>
                </a:lnTo>
                <a:close/>
              </a:path>
              <a:path w="306070" h="487679">
                <a:moveTo>
                  <a:pt x="305879" y="243382"/>
                </a:moveTo>
                <a:lnTo>
                  <a:pt x="304469" y="204203"/>
                </a:lnTo>
                <a:lnTo>
                  <a:pt x="293217" y="131521"/>
                </a:lnTo>
                <a:lnTo>
                  <a:pt x="271119" y="67462"/>
                </a:lnTo>
                <a:lnTo>
                  <a:pt x="240665" y="18453"/>
                </a:lnTo>
                <a:lnTo>
                  <a:pt x="222491" y="0"/>
                </a:lnTo>
                <a:lnTo>
                  <a:pt x="218071" y="7048"/>
                </a:lnTo>
                <a:lnTo>
                  <a:pt x="233603" y="25692"/>
                </a:lnTo>
                <a:lnTo>
                  <a:pt x="247281" y="47967"/>
                </a:lnTo>
                <a:lnTo>
                  <a:pt x="269011" y="103441"/>
                </a:lnTo>
                <a:lnTo>
                  <a:pt x="282536" y="169799"/>
                </a:lnTo>
                <a:lnTo>
                  <a:pt x="287032" y="243497"/>
                </a:lnTo>
                <a:lnTo>
                  <a:pt x="285915" y="280568"/>
                </a:lnTo>
                <a:lnTo>
                  <a:pt x="276961" y="350266"/>
                </a:lnTo>
                <a:lnTo>
                  <a:pt x="259232" y="412953"/>
                </a:lnTo>
                <a:lnTo>
                  <a:pt x="233680" y="461721"/>
                </a:lnTo>
                <a:lnTo>
                  <a:pt x="218071" y="480428"/>
                </a:lnTo>
                <a:lnTo>
                  <a:pt x="222491" y="487349"/>
                </a:lnTo>
                <a:lnTo>
                  <a:pt x="256882" y="446328"/>
                </a:lnTo>
                <a:lnTo>
                  <a:pt x="283387" y="388569"/>
                </a:lnTo>
                <a:lnTo>
                  <a:pt x="300253" y="319214"/>
                </a:lnTo>
                <a:lnTo>
                  <a:pt x="304469" y="282117"/>
                </a:lnTo>
                <a:lnTo>
                  <a:pt x="305879" y="243382"/>
                </a:lnTo>
                <a:close/>
              </a:path>
            </a:pathLst>
          </a:custGeom>
          <a:solidFill>
            <a:srgbClr val="000000"/>
          </a:solidFill>
        </p:spPr>
        <p:txBody>
          <a:bodyPr wrap="square" lIns="0" tIns="0" rIns="0" bIns="0" rtlCol="0"/>
          <a:lstStyle/>
          <a:p>
            <a:endParaRPr>
              <a:solidFill>
                <a:prstClr val="black"/>
              </a:solidFill>
              <a:latin typeface="Calibri"/>
            </a:endParaRPr>
          </a:p>
        </p:txBody>
      </p:sp>
      <p:sp>
        <p:nvSpPr>
          <p:cNvPr id="478" name="object 478"/>
          <p:cNvSpPr txBox="1"/>
          <p:nvPr/>
        </p:nvSpPr>
        <p:spPr>
          <a:xfrm>
            <a:off x="8237535" y="3979048"/>
            <a:ext cx="2211070" cy="399415"/>
          </a:xfrm>
          <a:prstGeom prst="rect">
            <a:avLst/>
          </a:prstGeom>
        </p:spPr>
        <p:txBody>
          <a:bodyPr vert="horz" wrap="square" lIns="0" tIns="13335" rIns="0" bIns="0" rtlCol="0">
            <a:spAutoFit/>
          </a:bodyPr>
          <a:lstStyle/>
          <a:p>
            <a:pPr marL="742950">
              <a:lnSpc>
                <a:spcPts val="1470"/>
              </a:lnSpc>
              <a:spcBef>
                <a:spcPts val="105"/>
              </a:spcBef>
              <a:tabLst>
                <a:tab pos="1435100" algn="l"/>
                <a:tab pos="2038985" algn="l"/>
              </a:tabLst>
            </a:pPr>
            <a:r>
              <a:rPr sz="1500" spc="30" dirty="0">
                <a:solidFill>
                  <a:prstClr val="black"/>
                </a:solidFill>
                <a:latin typeface="Cambria Math"/>
                <a:cs typeface="Cambria Math"/>
              </a:rPr>
              <a:t>∆𝑆</a:t>
            </a:r>
            <a:r>
              <a:rPr sz="1650" spc="44" baseline="27777" dirty="0">
                <a:solidFill>
                  <a:prstClr val="black"/>
                </a:solidFill>
                <a:latin typeface="Cambria Math"/>
                <a:cs typeface="Cambria Math"/>
              </a:rPr>
              <a:t>0	</a:t>
            </a:r>
            <a:r>
              <a:rPr sz="1500" spc="20" dirty="0">
                <a:solidFill>
                  <a:prstClr val="black"/>
                </a:solidFill>
                <a:latin typeface="Cambria Math"/>
                <a:cs typeface="Cambria Math"/>
              </a:rPr>
              <a:t>∆𝐻</a:t>
            </a:r>
            <a:r>
              <a:rPr sz="1650" spc="30" baseline="27777" dirty="0">
                <a:solidFill>
                  <a:prstClr val="black"/>
                </a:solidFill>
                <a:latin typeface="Cambria Math"/>
                <a:cs typeface="Cambria Math"/>
              </a:rPr>
              <a:t>0	</a:t>
            </a:r>
            <a:r>
              <a:rPr sz="1500" dirty="0">
                <a:solidFill>
                  <a:prstClr val="black"/>
                </a:solidFill>
                <a:latin typeface="Cambria Math"/>
                <a:cs typeface="Cambria Math"/>
              </a:rPr>
              <a:t>1</a:t>
            </a:r>
            <a:endParaRPr sz="1500">
              <a:solidFill>
                <a:prstClr val="black"/>
              </a:solidFill>
              <a:latin typeface="Cambria Math"/>
              <a:cs typeface="Cambria Math"/>
            </a:endParaRPr>
          </a:p>
          <a:p>
            <a:pPr marL="63500">
              <a:lnSpc>
                <a:spcPts val="1470"/>
              </a:lnSpc>
              <a:tabLst>
                <a:tab pos="1140460" algn="l"/>
                <a:tab pos="2033270" algn="l"/>
              </a:tabLst>
            </a:pPr>
            <a:r>
              <a:rPr sz="1500" spc="-25" dirty="0">
                <a:solidFill>
                  <a:prstClr val="black"/>
                </a:solidFill>
                <a:latin typeface="Cambria Math"/>
                <a:cs typeface="Cambria Math"/>
              </a:rPr>
              <a:t>𝑙𝑛𝐾</a:t>
            </a:r>
            <a:r>
              <a:rPr sz="1650" spc="-37" baseline="-15151" dirty="0">
                <a:solidFill>
                  <a:prstClr val="black"/>
                </a:solidFill>
                <a:latin typeface="Cambria Math"/>
                <a:cs typeface="Cambria Math"/>
              </a:rPr>
              <a:t>𝐶 </a:t>
            </a:r>
            <a:r>
              <a:rPr sz="1650" spc="89" baseline="-15151" dirty="0">
                <a:solidFill>
                  <a:prstClr val="black"/>
                </a:solidFill>
                <a:latin typeface="Cambria Math"/>
                <a:cs typeface="Cambria Math"/>
              </a:rPr>
              <a:t> </a:t>
            </a:r>
            <a:r>
              <a:rPr sz="1500" dirty="0">
                <a:solidFill>
                  <a:prstClr val="black"/>
                </a:solidFill>
                <a:latin typeface="Cambria Math"/>
                <a:cs typeface="Cambria Math"/>
              </a:rPr>
              <a:t>=	−	</a:t>
            </a:r>
            <a:r>
              <a:rPr sz="2250" baseline="-37037" dirty="0">
                <a:solidFill>
                  <a:prstClr val="black"/>
                </a:solidFill>
                <a:latin typeface="Cambria Math"/>
                <a:cs typeface="Cambria Math"/>
              </a:rPr>
              <a:t>𝑇</a:t>
            </a:r>
            <a:endParaRPr sz="2250" baseline="-37037">
              <a:solidFill>
                <a:prstClr val="black"/>
              </a:solidFill>
              <a:latin typeface="Cambria Math"/>
              <a:cs typeface="Cambria Math"/>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055679" y="634806"/>
            <a:ext cx="11155045" cy="1445260"/>
          </a:xfrm>
          <a:prstGeom prst="rect">
            <a:avLst/>
          </a:prstGeom>
        </p:spPr>
        <p:txBody>
          <a:bodyPr vert="horz" wrap="square" lIns="0" tIns="13335" rIns="0" bIns="0" rtlCol="0">
            <a:spAutoFit/>
          </a:bodyPr>
          <a:lstStyle/>
          <a:p>
            <a:pPr algn="ctr">
              <a:spcBef>
                <a:spcPts val="105"/>
              </a:spcBef>
            </a:pPr>
            <a:r>
              <a:rPr sz="2250" b="1" dirty="0">
                <a:latin typeface="Candara"/>
                <a:cs typeface="Candara"/>
              </a:rPr>
              <a:t>A </a:t>
            </a:r>
            <a:r>
              <a:rPr sz="2250" b="1" spc="-5" dirty="0">
                <a:latin typeface="Candara"/>
                <a:cs typeface="Candara"/>
              </a:rPr>
              <a:t>szélenergia </a:t>
            </a:r>
            <a:r>
              <a:rPr sz="2250" b="1" dirty="0">
                <a:latin typeface="Candara"/>
                <a:cs typeface="Candara"/>
              </a:rPr>
              <a:t>társadalmi </a:t>
            </a:r>
            <a:r>
              <a:rPr sz="2250" b="1" spc="-5" dirty="0">
                <a:latin typeface="Candara"/>
                <a:cs typeface="Candara"/>
              </a:rPr>
              <a:t>megítélése Kisigmánd és </a:t>
            </a:r>
            <a:r>
              <a:rPr sz="2250" b="1" dirty="0">
                <a:latin typeface="Candara"/>
                <a:cs typeface="Candara"/>
              </a:rPr>
              <a:t>Nagyigmánd</a:t>
            </a:r>
            <a:r>
              <a:rPr sz="2250" b="1" spc="65" dirty="0">
                <a:latin typeface="Candara"/>
                <a:cs typeface="Candara"/>
              </a:rPr>
              <a:t> </a:t>
            </a:r>
            <a:r>
              <a:rPr sz="2250" b="1" dirty="0">
                <a:latin typeface="Candara"/>
                <a:cs typeface="Candara"/>
              </a:rPr>
              <a:t>térségében</a:t>
            </a:r>
            <a:endParaRPr sz="2250">
              <a:latin typeface="Candara"/>
              <a:cs typeface="Candara"/>
            </a:endParaRPr>
          </a:p>
          <a:p>
            <a:pPr algn="ctr">
              <a:spcBef>
                <a:spcPts val="1860"/>
              </a:spcBef>
            </a:pPr>
            <a:r>
              <a:rPr sz="1850" b="1" spc="15" dirty="0">
                <a:latin typeface="Candara"/>
                <a:cs typeface="Candara"/>
              </a:rPr>
              <a:t>MUNKÁCSY </a:t>
            </a:r>
            <a:r>
              <a:rPr sz="1850" b="1" spc="5" dirty="0">
                <a:latin typeface="Candara"/>
                <a:cs typeface="Candara"/>
              </a:rPr>
              <a:t>Béla</a:t>
            </a:r>
            <a:r>
              <a:rPr sz="1875" b="1" spc="7" baseline="24444" dirty="0">
                <a:latin typeface="Candara"/>
                <a:cs typeface="Candara"/>
              </a:rPr>
              <a:t>1</a:t>
            </a:r>
            <a:r>
              <a:rPr sz="1850" b="1" spc="5" dirty="0">
                <a:latin typeface="Candara"/>
                <a:cs typeface="Candara"/>
              </a:rPr>
              <a:t>, HARMAT Ádám</a:t>
            </a:r>
            <a:r>
              <a:rPr sz="1875" b="1" spc="7" baseline="24444" dirty="0">
                <a:latin typeface="Candara"/>
                <a:cs typeface="Candara"/>
              </a:rPr>
              <a:t>1,2</a:t>
            </a:r>
            <a:r>
              <a:rPr sz="1850" b="1" spc="5" dirty="0">
                <a:latin typeface="Candara"/>
                <a:cs typeface="Candara"/>
              </a:rPr>
              <a:t>, </a:t>
            </a:r>
            <a:r>
              <a:rPr sz="1850" b="1" spc="15" dirty="0">
                <a:latin typeface="Candara"/>
                <a:cs typeface="Candara"/>
              </a:rPr>
              <a:t>RAMOCSAI </a:t>
            </a:r>
            <a:r>
              <a:rPr sz="1850" b="1" spc="-5" dirty="0">
                <a:latin typeface="Candara"/>
                <a:cs typeface="Candara"/>
              </a:rPr>
              <a:t>Vera</a:t>
            </a:r>
            <a:r>
              <a:rPr sz="1875" b="1" spc="-7" baseline="24444" dirty="0">
                <a:latin typeface="Candara"/>
                <a:cs typeface="Candara"/>
              </a:rPr>
              <a:t>1</a:t>
            </a:r>
            <a:r>
              <a:rPr sz="1850" b="1" spc="-5" dirty="0">
                <a:latin typeface="Candara"/>
                <a:cs typeface="Candara"/>
              </a:rPr>
              <a:t>, </a:t>
            </a:r>
            <a:r>
              <a:rPr sz="1850" b="1" spc="15" dirty="0">
                <a:latin typeface="Candara"/>
                <a:cs typeface="Candara"/>
              </a:rPr>
              <a:t>CSONTOS </a:t>
            </a:r>
            <a:r>
              <a:rPr sz="1850" b="1" spc="10" dirty="0">
                <a:latin typeface="Candara"/>
                <a:cs typeface="Candara"/>
              </a:rPr>
              <a:t>Csaba</a:t>
            </a:r>
            <a:r>
              <a:rPr sz="1850" b="1" dirty="0">
                <a:latin typeface="Candara"/>
                <a:cs typeface="Candara"/>
              </a:rPr>
              <a:t> </a:t>
            </a:r>
            <a:r>
              <a:rPr sz="1850" b="1" spc="5" dirty="0">
                <a:latin typeface="Candara"/>
                <a:cs typeface="Candara"/>
              </a:rPr>
              <a:t>Péter</a:t>
            </a:r>
            <a:r>
              <a:rPr sz="1875" b="1" spc="7" baseline="24444" dirty="0">
                <a:latin typeface="Candara"/>
                <a:cs typeface="Candara"/>
              </a:rPr>
              <a:t>1,2</a:t>
            </a:r>
            <a:endParaRPr sz="1875" baseline="24444">
              <a:latin typeface="Candara"/>
              <a:cs typeface="Candara"/>
            </a:endParaRPr>
          </a:p>
          <a:p>
            <a:pPr algn="ctr">
              <a:lnSpc>
                <a:spcPts val="1955"/>
              </a:lnSpc>
              <a:spcBef>
                <a:spcPts val="720"/>
              </a:spcBef>
            </a:pPr>
            <a:r>
              <a:rPr sz="2550" spc="-7" baseline="24509" dirty="0">
                <a:latin typeface="Candara"/>
                <a:cs typeface="Candara"/>
              </a:rPr>
              <a:t>1 </a:t>
            </a:r>
            <a:r>
              <a:rPr sz="1500" dirty="0">
                <a:latin typeface="Candara"/>
                <a:cs typeface="Candara"/>
              </a:rPr>
              <a:t>Eötvös Loránd </a:t>
            </a:r>
            <a:r>
              <a:rPr sz="1500" spc="-5" dirty="0">
                <a:latin typeface="Candara"/>
                <a:cs typeface="Candara"/>
              </a:rPr>
              <a:t>Tudományegyetem, </a:t>
            </a:r>
            <a:r>
              <a:rPr sz="1500" spc="-10" dirty="0">
                <a:latin typeface="Candara"/>
                <a:cs typeface="Candara"/>
              </a:rPr>
              <a:t>Természettudományi </a:t>
            </a:r>
            <a:r>
              <a:rPr sz="1500" dirty="0">
                <a:latin typeface="Candara"/>
                <a:cs typeface="Candara"/>
              </a:rPr>
              <a:t>Kar, Környezet- </a:t>
            </a:r>
            <a:r>
              <a:rPr sz="1500" spc="-5" dirty="0">
                <a:latin typeface="Candara"/>
                <a:cs typeface="Candara"/>
              </a:rPr>
              <a:t>és Tájföldrajzi </a:t>
            </a:r>
            <a:r>
              <a:rPr sz="1500" spc="-10" dirty="0">
                <a:latin typeface="Candara"/>
                <a:cs typeface="Candara"/>
              </a:rPr>
              <a:t>Tanszék </a:t>
            </a:r>
            <a:r>
              <a:rPr sz="1500" spc="-5" dirty="0">
                <a:latin typeface="Candara"/>
                <a:cs typeface="Candara"/>
              </a:rPr>
              <a:t>1117 Budapest, </a:t>
            </a:r>
            <a:r>
              <a:rPr sz="1500" dirty="0">
                <a:latin typeface="Candara"/>
                <a:cs typeface="Candara"/>
              </a:rPr>
              <a:t>Pázmány Péter sétány</a:t>
            </a:r>
            <a:r>
              <a:rPr sz="1500" spc="100" dirty="0">
                <a:latin typeface="Candara"/>
                <a:cs typeface="Candara"/>
              </a:rPr>
              <a:t> </a:t>
            </a:r>
            <a:r>
              <a:rPr sz="1500" spc="-5" dirty="0">
                <a:latin typeface="Candara"/>
                <a:cs typeface="Candara"/>
              </a:rPr>
              <a:t>1/C</a:t>
            </a:r>
            <a:endParaRPr sz="1500">
              <a:latin typeface="Candara"/>
              <a:cs typeface="Candara"/>
            </a:endParaRPr>
          </a:p>
          <a:p>
            <a:pPr marL="38735" algn="ctr">
              <a:lnSpc>
                <a:spcPts val="1714"/>
              </a:lnSpc>
            </a:pPr>
            <a:r>
              <a:rPr sz="1500" baseline="25000" dirty="0">
                <a:latin typeface="Candara"/>
                <a:cs typeface="Candara"/>
              </a:rPr>
              <a:t>2 </a:t>
            </a:r>
            <a:r>
              <a:rPr sz="1500" dirty="0">
                <a:latin typeface="Candara"/>
                <a:cs typeface="Candara"/>
              </a:rPr>
              <a:t>WWF Magyarország, </a:t>
            </a:r>
            <a:r>
              <a:rPr sz="1500" spc="-5" dirty="0">
                <a:latin typeface="Candara"/>
                <a:cs typeface="Candara"/>
              </a:rPr>
              <a:t>1141 Budapest, Álmos vezér </a:t>
            </a:r>
            <a:r>
              <a:rPr sz="1500" dirty="0">
                <a:latin typeface="Candara"/>
                <a:cs typeface="Candara"/>
              </a:rPr>
              <a:t>útja</a:t>
            </a:r>
            <a:r>
              <a:rPr sz="1500" spc="30" dirty="0">
                <a:latin typeface="Candara"/>
                <a:cs typeface="Candara"/>
              </a:rPr>
              <a:t> </a:t>
            </a:r>
            <a:r>
              <a:rPr sz="1500" spc="-5" dirty="0">
                <a:latin typeface="Candara"/>
                <a:cs typeface="Candara"/>
              </a:rPr>
              <a:t>69/A</a:t>
            </a:r>
            <a:endParaRPr sz="1500">
              <a:latin typeface="Candara"/>
              <a:cs typeface="Candara"/>
            </a:endParaRPr>
          </a:p>
        </p:txBody>
      </p:sp>
      <p:grpSp>
        <p:nvGrpSpPr>
          <p:cNvPr id="3" name="object 3"/>
          <p:cNvGrpSpPr/>
          <p:nvPr/>
        </p:nvGrpSpPr>
        <p:grpSpPr>
          <a:xfrm>
            <a:off x="862760" y="323426"/>
            <a:ext cx="11645265" cy="1996439"/>
            <a:chOff x="437309" y="323425"/>
            <a:chExt cx="11645265" cy="1996439"/>
          </a:xfrm>
        </p:grpSpPr>
        <p:sp>
          <p:nvSpPr>
            <p:cNvPr id="4" name="object 4"/>
            <p:cNvSpPr/>
            <p:nvPr/>
          </p:nvSpPr>
          <p:spPr>
            <a:xfrm>
              <a:off x="441782" y="327898"/>
              <a:ext cx="11636375" cy="1987550"/>
            </a:xfrm>
            <a:custGeom>
              <a:avLst/>
              <a:gdLst/>
              <a:ahLst/>
              <a:cxnLst/>
              <a:rect l="l" t="t" r="r" b="b"/>
              <a:pathLst>
                <a:path w="11636375" h="1987550">
                  <a:moveTo>
                    <a:pt x="11304815" y="0"/>
                  </a:moveTo>
                  <a:lnTo>
                    <a:pt x="331167" y="0"/>
                  </a:lnTo>
                  <a:lnTo>
                    <a:pt x="282232" y="3591"/>
                  </a:lnTo>
                  <a:lnTo>
                    <a:pt x="235525" y="14023"/>
                  </a:lnTo>
                  <a:lnTo>
                    <a:pt x="191559" y="30783"/>
                  </a:lnTo>
                  <a:lnTo>
                    <a:pt x="150847" y="53359"/>
                  </a:lnTo>
                  <a:lnTo>
                    <a:pt x="113901" y="81238"/>
                  </a:lnTo>
                  <a:lnTo>
                    <a:pt x="81233" y="113908"/>
                  </a:lnTo>
                  <a:lnTo>
                    <a:pt x="53355" y="150856"/>
                  </a:lnTo>
                  <a:lnTo>
                    <a:pt x="30781" y="191569"/>
                  </a:lnTo>
                  <a:lnTo>
                    <a:pt x="14022" y="235536"/>
                  </a:lnTo>
                  <a:lnTo>
                    <a:pt x="3590" y="282243"/>
                  </a:lnTo>
                  <a:lnTo>
                    <a:pt x="0" y="331179"/>
                  </a:lnTo>
                  <a:lnTo>
                    <a:pt x="0" y="1655895"/>
                  </a:lnTo>
                  <a:lnTo>
                    <a:pt x="3590" y="1704830"/>
                  </a:lnTo>
                  <a:lnTo>
                    <a:pt x="14022" y="1751538"/>
                  </a:lnTo>
                  <a:lnTo>
                    <a:pt x="30781" y="1795504"/>
                  </a:lnTo>
                  <a:lnTo>
                    <a:pt x="53355" y="1836218"/>
                  </a:lnTo>
                  <a:lnTo>
                    <a:pt x="81233" y="1873166"/>
                  </a:lnTo>
                  <a:lnTo>
                    <a:pt x="113901" y="1905836"/>
                  </a:lnTo>
                  <a:lnTo>
                    <a:pt x="150847" y="1933715"/>
                  </a:lnTo>
                  <a:lnTo>
                    <a:pt x="191559" y="1956291"/>
                  </a:lnTo>
                  <a:lnTo>
                    <a:pt x="235525" y="1973051"/>
                  </a:lnTo>
                  <a:lnTo>
                    <a:pt x="282232" y="1983483"/>
                  </a:lnTo>
                  <a:lnTo>
                    <a:pt x="331167" y="1987074"/>
                  </a:lnTo>
                  <a:lnTo>
                    <a:pt x="11304815" y="1987074"/>
                  </a:lnTo>
                  <a:lnTo>
                    <a:pt x="11353751" y="1983483"/>
                  </a:lnTo>
                  <a:lnTo>
                    <a:pt x="11400458" y="1973051"/>
                  </a:lnTo>
                  <a:lnTo>
                    <a:pt x="11444425" y="1956291"/>
                  </a:lnTo>
                  <a:lnTo>
                    <a:pt x="11485138" y="1933715"/>
                  </a:lnTo>
                  <a:lnTo>
                    <a:pt x="11522086" y="1905836"/>
                  </a:lnTo>
                  <a:lnTo>
                    <a:pt x="11554756" y="1873166"/>
                  </a:lnTo>
                  <a:lnTo>
                    <a:pt x="11582635" y="1836218"/>
                  </a:lnTo>
                  <a:lnTo>
                    <a:pt x="11605211" y="1795504"/>
                  </a:lnTo>
                  <a:lnTo>
                    <a:pt x="11621971" y="1751538"/>
                  </a:lnTo>
                  <a:lnTo>
                    <a:pt x="11632403" y="1704830"/>
                  </a:lnTo>
                  <a:lnTo>
                    <a:pt x="11635994" y="1655895"/>
                  </a:lnTo>
                  <a:lnTo>
                    <a:pt x="11635994" y="331179"/>
                  </a:lnTo>
                  <a:lnTo>
                    <a:pt x="11632403" y="282243"/>
                  </a:lnTo>
                  <a:lnTo>
                    <a:pt x="11621971" y="235536"/>
                  </a:lnTo>
                  <a:lnTo>
                    <a:pt x="11605211" y="191569"/>
                  </a:lnTo>
                  <a:lnTo>
                    <a:pt x="11582635" y="150856"/>
                  </a:lnTo>
                  <a:lnTo>
                    <a:pt x="11554756" y="113908"/>
                  </a:lnTo>
                  <a:lnTo>
                    <a:pt x="11522086" y="81238"/>
                  </a:lnTo>
                  <a:lnTo>
                    <a:pt x="11485138" y="53359"/>
                  </a:lnTo>
                  <a:lnTo>
                    <a:pt x="11444425" y="30783"/>
                  </a:lnTo>
                  <a:lnTo>
                    <a:pt x="11400458" y="14023"/>
                  </a:lnTo>
                  <a:lnTo>
                    <a:pt x="11353751" y="3591"/>
                  </a:lnTo>
                  <a:lnTo>
                    <a:pt x="11304815" y="0"/>
                  </a:lnTo>
                  <a:close/>
                </a:path>
              </a:pathLst>
            </a:custGeom>
            <a:solidFill>
              <a:srgbClr val="155F82">
                <a:alpha val="10195"/>
              </a:srgbClr>
            </a:solidFill>
          </p:spPr>
          <p:txBody>
            <a:bodyPr wrap="square" lIns="0" tIns="0" rIns="0" bIns="0" rtlCol="0"/>
            <a:lstStyle/>
            <a:p>
              <a:endParaRPr/>
            </a:p>
          </p:txBody>
        </p:sp>
        <p:sp>
          <p:nvSpPr>
            <p:cNvPr id="5" name="object 5"/>
            <p:cNvSpPr/>
            <p:nvPr/>
          </p:nvSpPr>
          <p:spPr>
            <a:xfrm>
              <a:off x="441782" y="327898"/>
              <a:ext cx="11636375" cy="1987550"/>
            </a:xfrm>
            <a:custGeom>
              <a:avLst/>
              <a:gdLst/>
              <a:ahLst/>
              <a:cxnLst/>
              <a:rect l="l" t="t" r="r" b="b"/>
              <a:pathLst>
                <a:path w="11636375" h="1987550">
                  <a:moveTo>
                    <a:pt x="0" y="331179"/>
                  </a:moveTo>
                  <a:lnTo>
                    <a:pt x="3590" y="282243"/>
                  </a:lnTo>
                  <a:lnTo>
                    <a:pt x="14022" y="235536"/>
                  </a:lnTo>
                  <a:lnTo>
                    <a:pt x="30781" y="191569"/>
                  </a:lnTo>
                  <a:lnTo>
                    <a:pt x="53355" y="150856"/>
                  </a:lnTo>
                  <a:lnTo>
                    <a:pt x="81233" y="113908"/>
                  </a:lnTo>
                  <a:lnTo>
                    <a:pt x="113901" y="81238"/>
                  </a:lnTo>
                  <a:lnTo>
                    <a:pt x="150847" y="53359"/>
                  </a:lnTo>
                  <a:lnTo>
                    <a:pt x="191559" y="30783"/>
                  </a:lnTo>
                  <a:lnTo>
                    <a:pt x="235525" y="14023"/>
                  </a:lnTo>
                  <a:lnTo>
                    <a:pt x="282232" y="3591"/>
                  </a:lnTo>
                  <a:lnTo>
                    <a:pt x="331167" y="0"/>
                  </a:lnTo>
                  <a:lnTo>
                    <a:pt x="11304815" y="0"/>
                  </a:lnTo>
                  <a:lnTo>
                    <a:pt x="11353751" y="3591"/>
                  </a:lnTo>
                  <a:lnTo>
                    <a:pt x="11400458" y="14023"/>
                  </a:lnTo>
                  <a:lnTo>
                    <a:pt x="11444425" y="30783"/>
                  </a:lnTo>
                  <a:lnTo>
                    <a:pt x="11485138" y="53359"/>
                  </a:lnTo>
                  <a:lnTo>
                    <a:pt x="11522086" y="81238"/>
                  </a:lnTo>
                  <a:lnTo>
                    <a:pt x="11554756" y="113908"/>
                  </a:lnTo>
                  <a:lnTo>
                    <a:pt x="11582635" y="150856"/>
                  </a:lnTo>
                  <a:lnTo>
                    <a:pt x="11605211" y="191569"/>
                  </a:lnTo>
                  <a:lnTo>
                    <a:pt x="11621971" y="235536"/>
                  </a:lnTo>
                  <a:lnTo>
                    <a:pt x="11632403" y="282243"/>
                  </a:lnTo>
                  <a:lnTo>
                    <a:pt x="11635994" y="331179"/>
                  </a:lnTo>
                  <a:lnTo>
                    <a:pt x="11635994" y="1655895"/>
                  </a:lnTo>
                  <a:lnTo>
                    <a:pt x="11632403" y="1704830"/>
                  </a:lnTo>
                  <a:lnTo>
                    <a:pt x="11621971" y="1751538"/>
                  </a:lnTo>
                  <a:lnTo>
                    <a:pt x="11605211" y="1795504"/>
                  </a:lnTo>
                  <a:lnTo>
                    <a:pt x="11582635" y="1836218"/>
                  </a:lnTo>
                  <a:lnTo>
                    <a:pt x="11554756" y="1873166"/>
                  </a:lnTo>
                  <a:lnTo>
                    <a:pt x="11522086" y="1905836"/>
                  </a:lnTo>
                  <a:lnTo>
                    <a:pt x="11485138" y="1933715"/>
                  </a:lnTo>
                  <a:lnTo>
                    <a:pt x="11444425" y="1956291"/>
                  </a:lnTo>
                  <a:lnTo>
                    <a:pt x="11400458" y="1973051"/>
                  </a:lnTo>
                  <a:lnTo>
                    <a:pt x="11353751" y="1983483"/>
                  </a:lnTo>
                  <a:lnTo>
                    <a:pt x="11304815" y="1987074"/>
                  </a:lnTo>
                  <a:lnTo>
                    <a:pt x="331167" y="1987074"/>
                  </a:lnTo>
                  <a:lnTo>
                    <a:pt x="282232" y="1983483"/>
                  </a:lnTo>
                  <a:lnTo>
                    <a:pt x="235525" y="1973051"/>
                  </a:lnTo>
                  <a:lnTo>
                    <a:pt x="191559" y="1956291"/>
                  </a:lnTo>
                  <a:lnTo>
                    <a:pt x="150847" y="1933715"/>
                  </a:lnTo>
                  <a:lnTo>
                    <a:pt x="113901" y="1905836"/>
                  </a:lnTo>
                  <a:lnTo>
                    <a:pt x="81233" y="1873166"/>
                  </a:lnTo>
                  <a:lnTo>
                    <a:pt x="53355" y="1836218"/>
                  </a:lnTo>
                  <a:lnTo>
                    <a:pt x="30781" y="1795504"/>
                  </a:lnTo>
                  <a:lnTo>
                    <a:pt x="14022" y="1751538"/>
                  </a:lnTo>
                  <a:lnTo>
                    <a:pt x="3590" y="1704830"/>
                  </a:lnTo>
                  <a:lnTo>
                    <a:pt x="0" y="1655895"/>
                  </a:lnTo>
                  <a:lnTo>
                    <a:pt x="0" y="331179"/>
                  </a:lnTo>
                  <a:close/>
                </a:path>
              </a:pathLst>
            </a:custGeom>
            <a:ln w="8947">
              <a:solidFill>
                <a:srgbClr val="0A769F"/>
              </a:solidFill>
            </a:ln>
          </p:spPr>
          <p:txBody>
            <a:bodyPr wrap="square" lIns="0" tIns="0" rIns="0" bIns="0" rtlCol="0"/>
            <a:lstStyle/>
            <a:p>
              <a:endParaRPr/>
            </a:p>
          </p:txBody>
        </p:sp>
      </p:grpSp>
      <p:sp>
        <p:nvSpPr>
          <p:cNvPr id="6" name="object 6"/>
          <p:cNvSpPr/>
          <p:nvPr/>
        </p:nvSpPr>
        <p:spPr>
          <a:xfrm>
            <a:off x="12555481" y="371145"/>
            <a:ext cx="1928318" cy="1928318"/>
          </a:xfrm>
          <a:prstGeom prst="rect">
            <a:avLst/>
          </a:prstGeom>
          <a:blipFill>
            <a:blip r:embed="rId2" cstate="print"/>
            <a:stretch>
              <a:fillRect/>
            </a:stretch>
          </a:blipFill>
        </p:spPr>
        <p:txBody>
          <a:bodyPr wrap="square" lIns="0" tIns="0" rIns="0" bIns="0" rtlCol="0"/>
          <a:lstStyle/>
          <a:p>
            <a:endParaRPr/>
          </a:p>
        </p:txBody>
      </p:sp>
      <p:sp>
        <p:nvSpPr>
          <p:cNvPr id="7" name="object 7"/>
          <p:cNvSpPr txBox="1"/>
          <p:nvPr/>
        </p:nvSpPr>
        <p:spPr>
          <a:xfrm>
            <a:off x="4880089" y="2792826"/>
            <a:ext cx="3910329" cy="3272790"/>
          </a:xfrm>
          <a:prstGeom prst="rect">
            <a:avLst/>
          </a:prstGeom>
        </p:spPr>
        <p:txBody>
          <a:bodyPr vert="horz" wrap="square" lIns="0" tIns="12065" rIns="0" bIns="0" rtlCol="0">
            <a:spAutoFit/>
          </a:bodyPr>
          <a:lstStyle/>
          <a:p>
            <a:pPr marL="12700" marR="5080" algn="just">
              <a:lnSpc>
                <a:spcPct val="119400"/>
              </a:lnSpc>
              <a:spcBef>
                <a:spcPts val="95"/>
              </a:spcBef>
            </a:pPr>
            <a:r>
              <a:rPr sz="1050" spc="10" dirty="0">
                <a:latin typeface="Candara"/>
                <a:cs typeface="Candara"/>
              </a:rPr>
              <a:t>Az európai elvárásoknak megfelelően Magyarországon is  megindult  </a:t>
            </a:r>
            <a:r>
              <a:rPr sz="1050" spc="15" dirty="0">
                <a:latin typeface="Candara"/>
                <a:cs typeface="Candara"/>
              </a:rPr>
              <a:t>a </a:t>
            </a:r>
            <a:r>
              <a:rPr sz="1050" spc="10" dirty="0">
                <a:latin typeface="Candara"/>
                <a:cs typeface="Candara"/>
              </a:rPr>
              <a:t>megújuló</a:t>
            </a:r>
            <a:r>
              <a:rPr sz="1050" spc="245" dirty="0">
                <a:latin typeface="Candara"/>
                <a:cs typeface="Candara"/>
              </a:rPr>
              <a:t> </a:t>
            </a:r>
            <a:r>
              <a:rPr sz="1050" spc="10" dirty="0">
                <a:latin typeface="Candara"/>
                <a:cs typeface="Candara"/>
              </a:rPr>
              <a:t>energiaforrások  hasznosításának  felgyorsítására alkalmas </a:t>
            </a:r>
            <a:r>
              <a:rPr sz="1050" spc="5" dirty="0">
                <a:latin typeface="Candara"/>
                <a:cs typeface="Candara"/>
              </a:rPr>
              <a:t>területek, </a:t>
            </a:r>
            <a:r>
              <a:rPr sz="1050" spc="10" dirty="0">
                <a:latin typeface="Candara"/>
                <a:cs typeface="Candara"/>
              </a:rPr>
              <a:t>vagyis “könnyített </a:t>
            </a:r>
            <a:r>
              <a:rPr sz="1050" spc="5" dirty="0">
                <a:latin typeface="Candara"/>
                <a:cs typeface="Candara"/>
              </a:rPr>
              <a:t>térségek”  kijelölésével </a:t>
            </a:r>
            <a:r>
              <a:rPr sz="1050" spc="10" dirty="0">
                <a:latin typeface="Candara"/>
                <a:cs typeface="Candara"/>
              </a:rPr>
              <a:t>kapcsolatos </a:t>
            </a:r>
            <a:r>
              <a:rPr sz="1050" spc="15" dirty="0">
                <a:latin typeface="Candara"/>
                <a:cs typeface="Candara"/>
              </a:rPr>
              <a:t>munka. Ennek </a:t>
            </a:r>
            <a:r>
              <a:rPr sz="1050" spc="5" dirty="0">
                <a:latin typeface="Candara"/>
                <a:cs typeface="Candara"/>
              </a:rPr>
              <a:t>legfőbb terepe </a:t>
            </a:r>
            <a:r>
              <a:rPr sz="1050" spc="10" dirty="0">
                <a:latin typeface="Candara"/>
                <a:cs typeface="Candara"/>
              </a:rPr>
              <a:t>egy  nemzetközi projekt </a:t>
            </a:r>
            <a:r>
              <a:rPr sz="1050" spc="15" dirty="0">
                <a:latin typeface="Candara"/>
                <a:cs typeface="Candara"/>
              </a:rPr>
              <a:t>(WWF </a:t>
            </a:r>
            <a:r>
              <a:rPr sz="1050" spc="10" dirty="0">
                <a:latin typeface="Candara"/>
                <a:cs typeface="Candara"/>
              </a:rPr>
              <a:t>Magyarország, </a:t>
            </a:r>
            <a:r>
              <a:rPr sz="1050" spc="15" dirty="0">
                <a:latin typeface="Candara"/>
                <a:cs typeface="Candara"/>
              </a:rPr>
              <a:t>EUKI </a:t>
            </a:r>
            <a:r>
              <a:rPr sz="1050" spc="10" dirty="0">
                <a:latin typeface="Candara"/>
                <a:cs typeface="Candara"/>
              </a:rPr>
              <a:t>RENewLand),  </a:t>
            </a:r>
            <a:r>
              <a:rPr sz="1050" spc="15" dirty="0">
                <a:latin typeface="Candara"/>
                <a:cs typeface="Candara"/>
              </a:rPr>
              <a:t>melynek </a:t>
            </a:r>
            <a:r>
              <a:rPr sz="1050" spc="10" dirty="0">
                <a:latin typeface="Candara"/>
                <a:cs typeface="Candara"/>
              </a:rPr>
              <a:t>során fontos eszköz </a:t>
            </a:r>
            <a:r>
              <a:rPr sz="1050" spc="15" dirty="0">
                <a:latin typeface="Candara"/>
                <a:cs typeface="Candara"/>
              </a:rPr>
              <a:t>a </a:t>
            </a:r>
            <a:r>
              <a:rPr sz="1050" spc="10" dirty="0">
                <a:latin typeface="Candara"/>
                <a:cs typeface="Candara"/>
              </a:rPr>
              <a:t>különféle </a:t>
            </a:r>
            <a:r>
              <a:rPr sz="1050" spc="5" dirty="0">
                <a:latin typeface="Candara"/>
                <a:cs typeface="Candara"/>
              </a:rPr>
              <a:t>szakértői </a:t>
            </a:r>
            <a:r>
              <a:rPr sz="1050" spc="10" dirty="0">
                <a:latin typeface="Candara"/>
                <a:cs typeface="Candara"/>
              </a:rPr>
              <a:t>csoportok  bevonása (Agboola et </a:t>
            </a:r>
            <a:r>
              <a:rPr sz="1050" spc="5" dirty="0">
                <a:latin typeface="Candara"/>
                <a:cs typeface="Candara"/>
              </a:rPr>
              <a:t>al. </a:t>
            </a:r>
            <a:r>
              <a:rPr sz="1050" spc="10" dirty="0">
                <a:latin typeface="Candara"/>
                <a:cs typeface="Candara"/>
              </a:rPr>
              <a:t>2023) </a:t>
            </a:r>
            <a:r>
              <a:rPr sz="1050" spc="15" dirty="0">
                <a:latin typeface="Candara"/>
                <a:cs typeface="Candara"/>
              </a:rPr>
              <a:t>és a </a:t>
            </a:r>
            <a:r>
              <a:rPr sz="1050" spc="10" dirty="0">
                <a:latin typeface="Candara"/>
                <a:cs typeface="Candara"/>
              </a:rPr>
              <a:t>kormányzati </a:t>
            </a:r>
            <a:r>
              <a:rPr sz="1050" spc="5" dirty="0">
                <a:latin typeface="Candara"/>
                <a:cs typeface="Candara"/>
              </a:rPr>
              <a:t>szereplőkkel való  </a:t>
            </a:r>
            <a:r>
              <a:rPr sz="1050" spc="10" dirty="0">
                <a:latin typeface="Candara"/>
                <a:cs typeface="Candara"/>
              </a:rPr>
              <a:t>célirányos kapcsolattartás (Gander 1985) </a:t>
            </a:r>
            <a:r>
              <a:rPr sz="1050" spc="5" dirty="0">
                <a:latin typeface="Candara"/>
                <a:cs typeface="Candara"/>
              </a:rPr>
              <a:t>is. </a:t>
            </a:r>
            <a:r>
              <a:rPr sz="1050" spc="15" dirty="0">
                <a:latin typeface="Candara"/>
                <a:cs typeface="Candara"/>
              </a:rPr>
              <a:t>A </a:t>
            </a:r>
            <a:r>
              <a:rPr sz="1050" spc="10" dirty="0">
                <a:latin typeface="Candara"/>
                <a:cs typeface="Candara"/>
              </a:rPr>
              <a:t>projekt </a:t>
            </a:r>
            <a:r>
              <a:rPr sz="1050" spc="5" dirty="0">
                <a:latin typeface="Candara"/>
                <a:cs typeface="Candara"/>
              </a:rPr>
              <a:t>lényeges  </a:t>
            </a:r>
            <a:r>
              <a:rPr sz="1050" spc="10" dirty="0">
                <a:latin typeface="Candara"/>
                <a:cs typeface="Candara"/>
              </a:rPr>
              <a:t>eleme </a:t>
            </a:r>
            <a:r>
              <a:rPr sz="1050" spc="15" dirty="0">
                <a:latin typeface="Candara"/>
                <a:cs typeface="Candara"/>
              </a:rPr>
              <a:t>a </a:t>
            </a:r>
            <a:r>
              <a:rPr sz="1050" spc="10" dirty="0">
                <a:latin typeface="Candara"/>
                <a:cs typeface="Candara"/>
              </a:rPr>
              <a:t>társadalmi hozzáállás vizsgálata, melynek </a:t>
            </a:r>
            <a:r>
              <a:rPr sz="1050" spc="5" dirty="0">
                <a:latin typeface="Candara"/>
                <a:cs typeface="Candara"/>
              </a:rPr>
              <a:t>feltárására  </a:t>
            </a:r>
            <a:r>
              <a:rPr sz="1050" spc="10" dirty="0">
                <a:latin typeface="Candara"/>
                <a:cs typeface="Candara"/>
              </a:rPr>
              <a:t>végeztünk online kérdőíves kutatást </a:t>
            </a:r>
            <a:r>
              <a:rPr sz="1050" spc="15" dirty="0">
                <a:latin typeface="Candara"/>
                <a:cs typeface="Candara"/>
              </a:rPr>
              <a:t>a </a:t>
            </a:r>
            <a:r>
              <a:rPr sz="1050" spc="5" dirty="0">
                <a:latin typeface="Candara"/>
                <a:cs typeface="Candara"/>
              </a:rPr>
              <a:t>legtöbb szélturbinával  </a:t>
            </a:r>
            <a:r>
              <a:rPr sz="1050" spc="10" dirty="0">
                <a:latin typeface="Candara"/>
                <a:cs typeface="Candara"/>
              </a:rPr>
              <a:t>rendelkező </a:t>
            </a:r>
            <a:r>
              <a:rPr sz="1050" spc="15" dirty="0">
                <a:latin typeface="Candara"/>
                <a:cs typeface="Candara"/>
              </a:rPr>
              <a:t>magyar </a:t>
            </a:r>
            <a:r>
              <a:rPr sz="1050" spc="5" dirty="0">
                <a:latin typeface="Candara"/>
                <a:cs typeface="Candara"/>
              </a:rPr>
              <a:t>településeken </a:t>
            </a:r>
            <a:r>
              <a:rPr sz="1050" spc="15" dirty="0">
                <a:latin typeface="Candara"/>
                <a:cs typeface="Candara"/>
              </a:rPr>
              <a:t>– </a:t>
            </a:r>
            <a:r>
              <a:rPr sz="1050" spc="10" dirty="0">
                <a:latin typeface="Candara"/>
                <a:cs typeface="Candara"/>
              </a:rPr>
              <a:t>ebbe kapcsolódott be az </a:t>
            </a:r>
            <a:r>
              <a:rPr sz="1050" dirty="0">
                <a:latin typeface="Candara"/>
                <a:cs typeface="Candara"/>
              </a:rPr>
              <a:t>ELTE  </a:t>
            </a:r>
            <a:r>
              <a:rPr sz="1050" spc="10" dirty="0">
                <a:latin typeface="Candara"/>
                <a:cs typeface="Candara"/>
              </a:rPr>
              <a:t>Környezet-  </a:t>
            </a:r>
            <a:r>
              <a:rPr sz="1050" spc="15" dirty="0">
                <a:latin typeface="Candara"/>
                <a:cs typeface="Candara"/>
              </a:rPr>
              <a:t>és </a:t>
            </a:r>
            <a:r>
              <a:rPr sz="1050" spc="5" dirty="0">
                <a:latin typeface="Candara"/>
                <a:cs typeface="Candara"/>
              </a:rPr>
              <a:t>Tájföldrajzi </a:t>
            </a:r>
            <a:r>
              <a:rPr sz="1050" spc="10" dirty="0">
                <a:latin typeface="Candara"/>
                <a:cs typeface="Candara"/>
              </a:rPr>
              <a:t>tanszékének</a:t>
            </a:r>
            <a:r>
              <a:rPr sz="1050" spc="245" dirty="0">
                <a:latin typeface="Candara"/>
                <a:cs typeface="Candara"/>
              </a:rPr>
              <a:t> </a:t>
            </a:r>
            <a:r>
              <a:rPr sz="1050" spc="10" dirty="0">
                <a:latin typeface="Candara"/>
                <a:cs typeface="Candara"/>
              </a:rPr>
              <a:t>energiaföldrajzi  kutatócsoportja. </a:t>
            </a:r>
            <a:r>
              <a:rPr sz="1050" spc="15" dirty="0">
                <a:latin typeface="Candara"/>
                <a:cs typeface="Candara"/>
              </a:rPr>
              <a:t>A </a:t>
            </a:r>
            <a:r>
              <a:rPr sz="1050" spc="10" dirty="0">
                <a:latin typeface="Candara"/>
                <a:cs typeface="Candara"/>
              </a:rPr>
              <a:t>sajátos hazai körülmények, nevezetesen </a:t>
            </a:r>
            <a:r>
              <a:rPr sz="1050" spc="15" dirty="0">
                <a:latin typeface="Candara"/>
                <a:cs typeface="Candara"/>
              </a:rPr>
              <a:t>a  </a:t>
            </a:r>
            <a:r>
              <a:rPr sz="1050" spc="10" dirty="0">
                <a:latin typeface="Candara"/>
                <a:cs typeface="Candara"/>
              </a:rPr>
              <a:t>szélenergia-beruházások tulajdonképpeni </a:t>
            </a:r>
            <a:r>
              <a:rPr sz="1050" spc="5" dirty="0">
                <a:latin typeface="Candara"/>
                <a:cs typeface="Candara"/>
              </a:rPr>
              <a:t>betiltása (Bartek-Lesi et  al. </a:t>
            </a:r>
            <a:r>
              <a:rPr sz="1050" spc="10" dirty="0">
                <a:latin typeface="Candara"/>
                <a:cs typeface="Candara"/>
              </a:rPr>
              <a:t>2023) </a:t>
            </a:r>
            <a:r>
              <a:rPr sz="1050" spc="15" dirty="0">
                <a:latin typeface="Candara"/>
                <a:cs typeface="Candara"/>
              </a:rPr>
              <a:t>és </a:t>
            </a:r>
            <a:r>
              <a:rPr sz="1050" spc="10" dirty="0">
                <a:latin typeface="Candara"/>
                <a:cs typeface="Candara"/>
              </a:rPr>
              <a:t>az </a:t>
            </a:r>
            <a:r>
              <a:rPr sz="1050" spc="5" dirty="0">
                <a:latin typeface="Candara"/>
                <a:cs typeface="Candara"/>
              </a:rPr>
              <a:t>ezzel </a:t>
            </a:r>
            <a:r>
              <a:rPr sz="1050" spc="10" dirty="0">
                <a:latin typeface="Candara"/>
                <a:cs typeface="Candara"/>
              </a:rPr>
              <a:t>kapcsolatos folyamatos </a:t>
            </a:r>
            <a:r>
              <a:rPr sz="1050" spc="15" dirty="0">
                <a:latin typeface="Candara"/>
                <a:cs typeface="Candara"/>
              </a:rPr>
              <a:t>és </a:t>
            </a:r>
            <a:r>
              <a:rPr sz="1050" spc="10" dirty="0">
                <a:latin typeface="Candara"/>
                <a:cs typeface="Candara"/>
              </a:rPr>
              <a:t>intenzív </a:t>
            </a:r>
            <a:r>
              <a:rPr sz="1050" spc="5" dirty="0">
                <a:latin typeface="Candara"/>
                <a:cs typeface="Candara"/>
              </a:rPr>
              <a:t>negatív  </a:t>
            </a:r>
            <a:r>
              <a:rPr sz="1050" spc="10" dirty="0">
                <a:latin typeface="Candara"/>
                <a:cs typeface="Candara"/>
              </a:rPr>
              <a:t>kommunikáció (Antal 2019) indokolja </a:t>
            </a:r>
            <a:r>
              <a:rPr sz="1050" spc="15" dirty="0">
                <a:latin typeface="Candara"/>
                <a:cs typeface="Candara"/>
              </a:rPr>
              <a:t>a </a:t>
            </a:r>
            <a:r>
              <a:rPr sz="1050" spc="5" dirty="0">
                <a:latin typeface="Candara"/>
                <a:cs typeface="Candara"/>
              </a:rPr>
              <a:t>társadalmi </a:t>
            </a:r>
            <a:r>
              <a:rPr sz="1050" spc="10" dirty="0">
                <a:latin typeface="Candara"/>
                <a:cs typeface="Candara"/>
              </a:rPr>
              <a:t>viszonyulás  </a:t>
            </a:r>
            <a:r>
              <a:rPr sz="1050" spc="15" dirty="0">
                <a:latin typeface="Candara"/>
                <a:cs typeface="Candara"/>
              </a:rPr>
              <a:t>helyzetének pontos </a:t>
            </a:r>
            <a:r>
              <a:rPr sz="1050" spc="10" dirty="0">
                <a:latin typeface="Candara"/>
                <a:cs typeface="Candara"/>
              </a:rPr>
              <a:t>feltérképezését </a:t>
            </a:r>
            <a:r>
              <a:rPr sz="1050" spc="15" dirty="0">
                <a:latin typeface="Candara"/>
                <a:cs typeface="Candara"/>
              </a:rPr>
              <a:t>a </a:t>
            </a:r>
            <a:r>
              <a:rPr sz="1050" spc="5" dirty="0">
                <a:latin typeface="Candara"/>
                <a:cs typeface="Candara"/>
              </a:rPr>
              <a:t>kutatási</a:t>
            </a:r>
            <a:r>
              <a:rPr sz="1050" spc="-85" dirty="0">
                <a:latin typeface="Candara"/>
                <a:cs typeface="Candara"/>
              </a:rPr>
              <a:t> </a:t>
            </a:r>
            <a:r>
              <a:rPr sz="1050" spc="10" dirty="0">
                <a:latin typeface="Candara"/>
                <a:cs typeface="Candara"/>
              </a:rPr>
              <a:t>területen.</a:t>
            </a:r>
            <a:endParaRPr sz="1050">
              <a:latin typeface="Candara"/>
              <a:cs typeface="Candara"/>
            </a:endParaRPr>
          </a:p>
        </p:txBody>
      </p:sp>
      <p:sp>
        <p:nvSpPr>
          <p:cNvPr id="8" name="object 8"/>
          <p:cNvSpPr txBox="1"/>
          <p:nvPr/>
        </p:nvSpPr>
        <p:spPr>
          <a:xfrm>
            <a:off x="7062281" y="6531356"/>
            <a:ext cx="7325995" cy="2890520"/>
          </a:xfrm>
          <a:prstGeom prst="rect">
            <a:avLst/>
          </a:prstGeom>
        </p:spPr>
        <p:txBody>
          <a:bodyPr vert="horz" wrap="square" lIns="0" tIns="42545" rIns="0" bIns="0" rtlCol="0">
            <a:spAutoFit/>
          </a:bodyPr>
          <a:lstStyle/>
          <a:p>
            <a:pPr marL="12700">
              <a:spcBef>
                <a:spcPts val="335"/>
              </a:spcBef>
            </a:pPr>
            <a:r>
              <a:rPr sz="1050" b="1" spc="10" dirty="0">
                <a:latin typeface="Candara"/>
                <a:cs typeface="Candara"/>
              </a:rPr>
              <a:t>Adatgyűjtés és adatelemzés</a:t>
            </a:r>
            <a:r>
              <a:rPr sz="1050" b="1" spc="-50" dirty="0">
                <a:latin typeface="Candara"/>
                <a:cs typeface="Candara"/>
              </a:rPr>
              <a:t> </a:t>
            </a:r>
            <a:r>
              <a:rPr sz="1050" b="1" spc="10" dirty="0">
                <a:latin typeface="Candara"/>
                <a:cs typeface="Candara"/>
              </a:rPr>
              <a:t>módszertana</a:t>
            </a:r>
            <a:endParaRPr sz="1050">
              <a:latin typeface="Candara"/>
              <a:cs typeface="Candara"/>
            </a:endParaRPr>
          </a:p>
          <a:p>
            <a:pPr marL="12700" marR="15240">
              <a:lnSpc>
                <a:spcPct val="119400"/>
              </a:lnSpc>
            </a:pPr>
            <a:r>
              <a:rPr sz="1050" spc="15" dirty="0">
                <a:latin typeface="Candara"/>
                <a:cs typeface="Candara"/>
              </a:rPr>
              <a:t>A Google </a:t>
            </a:r>
            <a:r>
              <a:rPr sz="1050" spc="10" dirty="0">
                <a:latin typeface="Candara"/>
                <a:cs typeface="Candara"/>
              </a:rPr>
              <a:t>Form felületen 2024. februárjában lebonyolított online kérdőívezés keretében tíz kérdésre vártuk </a:t>
            </a:r>
            <a:r>
              <a:rPr sz="1050" spc="15" dirty="0">
                <a:latin typeface="Candara"/>
                <a:cs typeface="Candara"/>
              </a:rPr>
              <a:t>a </a:t>
            </a:r>
            <a:r>
              <a:rPr sz="1050" spc="5" dirty="0">
                <a:latin typeface="Candara"/>
                <a:cs typeface="Candara"/>
              </a:rPr>
              <a:t>kitöltők </a:t>
            </a:r>
            <a:r>
              <a:rPr sz="1050" spc="10" dirty="0">
                <a:latin typeface="Candara"/>
                <a:cs typeface="Candara"/>
              </a:rPr>
              <a:t>válaszait.  </a:t>
            </a:r>
            <a:r>
              <a:rPr sz="1050" spc="15" dirty="0">
                <a:latin typeface="Candara"/>
                <a:cs typeface="Candara"/>
              </a:rPr>
              <a:t>A </a:t>
            </a:r>
            <a:r>
              <a:rPr sz="1050" spc="10" dirty="0">
                <a:latin typeface="Candara"/>
                <a:cs typeface="Candara"/>
              </a:rPr>
              <a:t>kérdések </a:t>
            </a:r>
            <a:r>
              <a:rPr sz="1050" spc="15" dirty="0">
                <a:latin typeface="Candara"/>
                <a:cs typeface="Candara"/>
              </a:rPr>
              <a:t>a </a:t>
            </a:r>
            <a:r>
              <a:rPr sz="1050" spc="10" dirty="0">
                <a:latin typeface="Candara"/>
                <a:cs typeface="Candara"/>
              </a:rPr>
              <a:t>szélenergia mellett </a:t>
            </a:r>
            <a:r>
              <a:rPr sz="1050" spc="15" dirty="0">
                <a:latin typeface="Candara"/>
                <a:cs typeface="Candara"/>
              </a:rPr>
              <a:t>a </a:t>
            </a:r>
            <a:r>
              <a:rPr sz="1050" spc="10" dirty="0">
                <a:latin typeface="Candara"/>
                <a:cs typeface="Candara"/>
              </a:rPr>
              <a:t>napenergiára is kiterjedtek, de ez utóbbi területet jelen </a:t>
            </a:r>
            <a:r>
              <a:rPr sz="1050" spc="15" dirty="0">
                <a:latin typeface="Candara"/>
                <a:cs typeface="Candara"/>
              </a:rPr>
              <a:t>tanulmányban </a:t>
            </a:r>
            <a:r>
              <a:rPr sz="1050" spc="20" dirty="0">
                <a:latin typeface="Candara"/>
                <a:cs typeface="Candara"/>
              </a:rPr>
              <a:t>nem </a:t>
            </a:r>
            <a:r>
              <a:rPr sz="1050" spc="10" dirty="0">
                <a:latin typeface="Candara"/>
                <a:cs typeface="Candara"/>
              </a:rPr>
              <a:t>tárgyaljuk. </a:t>
            </a:r>
            <a:r>
              <a:rPr sz="1050" spc="15" dirty="0">
                <a:latin typeface="Candara"/>
                <a:cs typeface="Candara"/>
              </a:rPr>
              <a:t>A  </a:t>
            </a:r>
            <a:r>
              <a:rPr sz="1050" spc="5" dirty="0">
                <a:latin typeface="Candara"/>
                <a:cs typeface="Candara"/>
              </a:rPr>
              <a:t>vizsgált</a:t>
            </a:r>
            <a:r>
              <a:rPr sz="1050" spc="-5" dirty="0">
                <a:latin typeface="Candara"/>
                <a:cs typeface="Candara"/>
              </a:rPr>
              <a:t> </a:t>
            </a:r>
            <a:r>
              <a:rPr sz="1050" spc="15" dirty="0">
                <a:latin typeface="Candara"/>
                <a:cs typeface="Candara"/>
              </a:rPr>
              <a:t>főbb</a:t>
            </a:r>
            <a:r>
              <a:rPr sz="1050" dirty="0">
                <a:latin typeface="Candara"/>
                <a:cs typeface="Candara"/>
              </a:rPr>
              <a:t> </a:t>
            </a:r>
            <a:r>
              <a:rPr sz="1050" spc="15" dirty="0">
                <a:latin typeface="Candara"/>
                <a:cs typeface="Candara"/>
              </a:rPr>
              <a:t>témakörök,</a:t>
            </a:r>
            <a:r>
              <a:rPr sz="1050" dirty="0">
                <a:latin typeface="Candara"/>
                <a:cs typeface="Candara"/>
              </a:rPr>
              <a:t> </a:t>
            </a:r>
            <a:r>
              <a:rPr sz="1050" spc="15" dirty="0">
                <a:latin typeface="Candara"/>
                <a:cs typeface="Candara"/>
              </a:rPr>
              <a:t>amelyek</a:t>
            </a:r>
            <a:r>
              <a:rPr sz="1050" spc="5" dirty="0">
                <a:latin typeface="Candara"/>
                <a:cs typeface="Candara"/>
              </a:rPr>
              <a:t> </a:t>
            </a:r>
            <a:r>
              <a:rPr sz="1050" spc="15" dirty="0">
                <a:latin typeface="Candara"/>
                <a:cs typeface="Candara"/>
              </a:rPr>
              <a:t>némely</a:t>
            </a:r>
            <a:r>
              <a:rPr sz="1050" dirty="0">
                <a:latin typeface="Candara"/>
                <a:cs typeface="Candara"/>
              </a:rPr>
              <a:t> </a:t>
            </a:r>
            <a:r>
              <a:rPr sz="1050" spc="10" dirty="0">
                <a:latin typeface="Candara"/>
                <a:cs typeface="Candara"/>
              </a:rPr>
              <a:t>esetben</a:t>
            </a:r>
            <a:r>
              <a:rPr sz="1050" spc="-5" dirty="0">
                <a:latin typeface="Candara"/>
                <a:cs typeface="Candara"/>
              </a:rPr>
              <a:t> </a:t>
            </a:r>
            <a:r>
              <a:rPr sz="1050" spc="15" dirty="0">
                <a:latin typeface="Candara"/>
                <a:cs typeface="Candara"/>
              </a:rPr>
              <a:t>több</a:t>
            </a:r>
            <a:r>
              <a:rPr sz="1050" dirty="0">
                <a:latin typeface="Candara"/>
                <a:cs typeface="Candara"/>
              </a:rPr>
              <a:t> </a:t>
            </a:r>
            <a:r>
              <a:rPr sz="1050" spc="10" dirty="0">
                <a:latin typeface="Candara"/>
                <a:cs typeface="Candara"/>
              </a:rPr>
              <a:t>kisebb</a:t>
            </a:r>
            <a:r>
              <a:rPr sz="1050" spc="-10" dirty="0">
                <a:latin typeface="Candara"/>
                <a:cs typeface="Candara"/>
              </a:rPr>
              <a:t> </a:t>
            </a:r>
            <a:r>
              <a:rPr sz="1050" spc="10" dirty="0">
                <a:latin typeface="Candara"/>
                <a:cs typeface="Candara"/>
              </a:rPr>
              <a:t>kérdés</a:t>
            </a:r>
            <a:r>
              <a:rPr sz="1050" spc="-10" dirty="0">
                <a:latin typeface="Candara"/>
                <a:cs typeface="Candara"/>
              </a:rPr>
              <a:t> </a:t>
            </a:r>
            <a:r>
              <a:rPr sz="1050" spc="10" dirty="0">
                <a:latin typeface="Candara"/>
                <a:cs typeface="Candara"/>
              </a:rPr>
              <a:t>formájában</a:t>
            </a:r>
            <a:r>
              <a:rPr sz="1050" dirty="0">
                <a:latin typeface="Candara"/>
                <a:cs typeface="Candara"/>
              </a:rPr>
              <a:t> </a:t>
            </a:r>
            <a:r>
              <a:rPr sz="1050" spc="10" dirty="0">
                <a:latin typeface="Candara"/>
                <a:cs typeface="Candara"/>
              </a:rPr>
              <a:t>jelentek</a:t>
            </a:r>
            <a:r>
              <a:rPr sz="1050" spc="-5" dirty="0">
                <a:latin typeface="Candara"/>
                <a:cs typeface="Candara"/>
              </a:rPr>
              <a:t> </a:t>
            </a:r>
            <a:r>
              <a:rPr sz="1050" spc="15" dirty="0">
                <a:latin typeface="Candara"/>
                <a:cs typeface="Candara"/>
              </a:rPr>
              <a:t>meg,</a:t>
            </a:r>
            <a:r>
              <a:rPr sz="1050" dirty="0">
                <a:latin typeface="Candara"/>
                <a:cs typeface="Candara"/>
              </a:rPr>
              <a:t> </a:t>
            </a:r>
            <a:r>
              <a:rPr sz="1050" spc="15" dirty="0">
                <a:latin typeface="Candara"/>
                <a:cs typeface="Candara"/>
              </a:rPr>
              <a:t>az</a:t>
            </a:r>
            <a:r>
              <a:rPr sz="1050" dirty="0">
                <a:latin typeface="Candara"/>
                <a:cs typeface="Candara"/>
              </a:rPr>
              <a:t> </a:t>
            </a:r>
            <a:r>
              <a:rPr sz="1050" spc="10" dirty="0">
                <a:latin typeface="Candara"/>
                <a:cs typeface="Candara"/>
              </a:rPr>
              <a:t>alábbiak</a:t>
            </a:r>
            <a:r>
              <a:rPr sz="1050" spc="-5" dirty="0">
                <a:latin typeface="Candara"/>
                <a:cs typeface="Candara"/>
              </a:rPr>
              <a:t> </a:t>
            </a:r>
            <a:r>
              <a:rPr sz="1050" spc="5" dirty="0">
                <a:latin typeface="Candara"/>
                <a:cs typeface="Candara"/>
              </a:rPr>
              <a:t>voltak:</a:t>
            </a:r>
            <a:endParaRPr sz="1050">
              <a:latin typeface="Candara"/>
              <a:cs typeface="Candara"/>
            </a:endParaRPr>
          </a:p>
          <a:p>
            <a:pPr marL="157480" indent="-145415">
              <a:spcBef>
                <a:spcPts val="240"/>
              </a:spcBef>
              <a:buAutoNum type="alphaLcParenR"/>
              <a:tabLst>
                <a:tab pos="158115" algn="l"/>
              </a:tabLst>
            </a:pPr>
            <a:r>
              <a:rPr sz="1050" spc="15" dirty="0">
                <a:latin typeface="Candara"/>
                <a:cs typeface="Candara"/>
              </a:rPr>
              <a:t>Miként </a:t>
            </a:r>
            <a:r>
              <a:rPr sz="1050" spc="10" dirty="0">
                <a:latin typeface="Candara"/>
                <a:cs typeface="Candara"/>
              </a:rPr>
              <a:t>vélekedik </a:t>
            </a:r>
            <a:r>
              <a:rPr sz="1050" spc="15" dirty="0">
                <a:latin typeface="Candara"/>
                <a:cs typeface="Candara"/>
              </a:rPr>
              <a:t>a </a:t>
            </a:r>
            <a:r>
              <a:rPr sz="1050" spc="10" dirty="0">
                <a:latin typeface="Candara"/>
                <a:cs typeface="Candara"/>
              </a:rPr>
              <a:t>szélturbinák</a:t>
            </a:r>
            <a:r>
              <a:rPr sz="1050" spc="-65" dirty="0">
                <a:latin typeface="Candara"/>
                <a:cs typeface="Candara"/>
              </a:rPr>
              <a:t> </a:t>
            </a:r>
            <a:r>
              <a:rPr sz="1050" spc="10" dirty="0">
                <a:latin typeface="Candara"/>
                <a:cs typeface="Candara"/>
              </a:rPr>
              <a:t>környezetterheléséről?</a:t>
            </a:r>
            <a:endParaRPr sz="1050">
              <a:latin typeface="Candara"/>
              <a:cs typeface="Candara"/>
            </a:endParaRPr>
          </a:p>
          <a:p>
            <a:pPr marL="167005" indent="-154940">
              <a:spcBef>
                <a:spcPts val="245"/>
              </a:spcBef>
              <a:buAutoNum type="alphaLcParenR"/>
              <a:tabLst>
                <a:tab pos="167640" algn="l"/>
              </a:tabLst>
            </a:pPr>
            <a:r>
              <a:rPr sz="1050" spc="15" dirty="0">
                <a:latin typeface="Candara"/>
                <a:cs typeface="Candara"/>
              </a:rPr>
              <a:t>Hogyan </a:t>
            </a:r>
            <a:r>
              <a:rPr sz="1050" spc="10" dirty="0">
                <a:latin typeface="Candara"/>
                <a:cs typeface="Candara"/>
              </a:rPr>
              <a:t>értékelné </a:t>
            </a:r>
            <a:r>
              <a:rPr sz="1050" spc="15" dirty="0">
                <a:latin typeface="Candara"/>
                <a:cs typeface="Candara"/>
              </a:rPr>
              <a:t>a </a:t>
            </a:r>
            <a:r>
              <a:rPr sz="1050" spc="10" dirty="0">
                <a:latin typeface="Candara"/>
                <a:cs typeface="Candara"/>
              </a:rPr>
              <a:t>jelenleg </a:t>
            </a:r>
            <a:r>
              <a:rPr sz="1050" spc="15" dirty="0">
                <a:latin typeface="Candara"/>
                <a:cs typeface="Candara"/>
              </a:rPr>
              <a:t>működő, </a:t>
            </a:r>
            <a:r>
              <a:rPr sz="1050" spc="10" dirty="0">
                <a:latin typeface="Candara"/>
                <a:cs typeface="Candara"/>
              </a:rPr>
              <a:t>de elöregedett szélerőművek</a:t>
            </a:r>
            <a:r>
              <a:rPr sz="1050" spc="-140" dirty="0">
                <a:latin typeface="Candara"/>
                <a:cs typeface="Candara"/>
              </a:rPr>
              <a:t> </a:t>
            </a:r>
            <a:r>
              <a:rPr sz="1050" spc="10" dirty="0">
                <a:latin typeface="Candara"/>
                <a:cs typeface="Candara"/>
              </a:rPr>
              <a:t>leszerelését?</a:t>
            </a:r>
            <a:endParaRPr sz="1050">
              <a:latin typeface="Candara"/>
              <a:cs typeface="Candara"/>
            </a:endParaRPr>
          </a:p>
          <a:p>
            <a:pPr marL="153035" indent="-140970">
              <a:spcBef>
                <a:spcPts val="245"/>
              </a:spcBef>
              <a:buAutoNum type="alphaLcParenR"/>
              <a:tabLst>
                <a:tab pos="153670" algn="l"/>
              </a:tabLst>
            </a:pPr>
            <a:r>
              <a:rPr sz="1050" spc="15" dirty="0">
                <a:latin typeface="Candara"/>
                <a:cs typeface="Candara"/>
              </a:rPr>
              <a:t>Miképpen </a:t>
            </a:r>
            <a:r>
              <a:rPr sz="1050" spc="10" dirty="0">
                <a:latin typeface="Candara"/>
                <a:cs typeface="Candara"/>
              </a:rPr>
              <a:t>értékelné </a:t>
            </a:r>
            <a:r>
              <a:rPr sz="1050" spc="15" dirty="0">
                <a:latin typeface="Candara"/>
                <a:cs typeface="Candara"/>
              </a:rPr>
              <a:t>a </a:t>
            </a:r>
            <a:r>
              <a:rPr sz="1050" spc="10" dirty="0">
                <a:latin typeface="Candara"/>
                <a:cs typeface="Candara"/>
              </a:rPr>
              <a:t>környezetében </a:t>
            </a:r>
            <a:r>
              <a:rPr sz="1050" spc="15" dirty="0">
                <a:latin typeface="Candara"/>
                <a:cs typeface="Candara"/>
              </a:rPr>
              <a:t>atom- </a:t>
            </a:r>
            <a:r>
              <a:rPr sz="1050" spc="10" dirty="0">
                <a:latin typeface="Candara"/>
                <a:cs typeface="Candara"/>
              </a:rPr>
              <a:t>vagy széntüzelésű erőmű</a:t>
            </a:r>
            <a:r>
              <a:rPr sz="1050" spc="-130" dirty="0">
                <a:latin typeface="Candara"/>
                <a:cs typeface="Candara"/>
              </a:rPr>
              <a:t> </a:t>
            </a:r>
            <a:r>
              <a:rPr sz="1050" spc="10" dirty="0">
                <a:latin typeface="Candara"/>
                <a:cs typeface="Candara"/>
              </a:rPr>
              <a:t>építését?</a:t>
            </a:r>
            <a:endParaRPr sz="1050">
              <a:latin typeface="Candara"/>
              <a:cs typeface="Candara"/>
            </a:endParaRPr>
          </a:p>
          <a:p>
            <a:pPr marL="166370" indent="-154305">
              <a:spcBef>
                <a:spcPts val="245"/>
              </a:spcBef>
              <a:buAutoNum type="alphaLcParenR"/>
              <a:tabLst>
                <a:tab pos="167005" algn="l"/>
              </a:tabLst>
            </a:pPr>
            <a:r>
              <a:rPr sz="1050" spc="10" dirty="0">
                <a:latin typeface="Candara"/>
                <a:cs typeface="Candara"/>
              </a:rPr>
              <a:t>Érdekelné-e befektetésként szélerőművek telepítése és</a:t>
            </a:r>
            <a:r>
              <a:rPr sz="1050" spc="-95" dirty="0">
                <a:latin typeface="Candara"/>
                <a:cs typeface="Candara"/>
              </a:rPr>
              <a:t> </a:t>
            </a:r>
            <a:r>
              <a:rPr sz="1050" spc="10" dirty="0">
                <a:latin typeface="Candara"/>
                <a:cs typeface="Candara"/>
              </a:rPr>
              <a:t>üzemeltetése?</a:t>
            </a:r>
            <a:endParaRPr sz="1050">
              <a:latin typeface="Candara"/>
              <a:cs typeface="Candara"/>
            </a:endParaRPr>
          </a:p>
          <a:p>
            <a:pPr marL="12700" marR="5080" algn="just">
              <a:lnSpc>
                <a:spcPts val="1500"/>
              </a:lnSpc>
              <a:spcBef>
                <a:spcPts val="90"/>
              </a:spcBef>
            </a:pPr>
            <a:r>
              <a:rPr sz="1050" spc="15" dirty="0">
                <a:latin typeface="Candara"/>
                <a:cs typeface="Candara"/>
              </a:rPr>
              <a:t>A </a:t>
            </a:r>
            <a:r>
              <a:rPr sz="1050" spc="10" dirty="0">
                <a:latin typeface="Candara"/>
                <a:cs typeface="Candara"/>
              </a:rPr>
              <a:t>válaszokat </a:t>
            </a:r>
            <a:r>
              <a:rPr sz="1050" spc="15" dirty="0">
                <a:latin typeface="Candara"/>
                <a:cs typeface="Candara"/>
              </a:rPr>
              <a:t>minden </a:t>
            </a:r>
            <a:r>
              <a:rPr sz="1050" spc="10" dirty="0">
                <a:latin typeface="Candara"/>
                <a:cs typeface="Candara"/>
              </a:rPr>
              <a:t>egyes kérdés esetében </a:t>
            </a:r>
            <a:r>
              <a:rPr sz="1050" spc="5" dirty="0">
                <a:latin typeface="Candara"/>
                <a:cs typeface="Candara"/>
              </a:rPr>
              <a:t>1-től </a:t>
            </a:r>
            <a:r>
              <a:rPr sz="1050" spc="10" dirty="0">
                <a:latin typeface="Candara"/>
                <a:cs typeface="Candara"/>
              </a:rPr>
              <a:t>6-ig </a:t>
            </a:r>
            <a:r>
              <a:rPr sz="1050" spc="5" dirty="0">
                <a:latin typeface="Candara"/>
                <a:cs typeface="Candara"/>
              </a:rPr>
              <a:t>terjedő </a:t>
            </a:r>
            <a:r>
              <a:rPr sz="1050" spc="10" dirty="0">
                <a:latin typeface="Candara"/>
                <a:cs typeface="Candara"/>
              </a:rPr>
              <a:t>skálán </a:t>
            </a:r>
            <a:r>
              <a:rPr sz="1050" spc="5" dirty="0">
                <a:latin typeface="Candara"/>
                <a:cs typeface="Candara"/>
              </a:rPr>
              <a:t>kellett </a:t>
            </a:r>
            <a:r>
              <a:rPr sz="1050" spc="10" dirty="0">
                <a:latin typeface="Candara"/>
                <a:cs typeface="Candara"/>
              </a:rPr>
              <a:t>megadni, ami </a:t>
            </a:r>
            <a:r>
              <a:rPr sz="1050" spc="5" dirty="0">
                <a:latin typeface="Candara"/>
                <a:cs typeface="Candara"/>
              </a:rPr>
              <a:t>egyfelől lehetőséget adott </a:t>
            </a:r>
            <a:r>
              <a:rPr sz="1050" spc="10" dirty="0">
                <a:latin typeface="Candara"/>
                <a:cs typeface="Candara"/>
              </a:rPr>
              <a:t>az  árnyaltabb véleményalkotásra, ugyanakkor </a:t>
            </a:r>
            <a:r>
              <a:rPr sz="1050" spc="5" dirty="0">
                <a:latin typeface="Candara"/>
                <a:cs typeface="Candara"/>
              </a:rPr>
              <a:t>valamiféle </a:t>
            </a:r>
            <a:r>
              <a:rPr sz="1050" spc="10" dirty="0">
                <a:latin typeface="Candara"/>
                <a:cs typeface="Candara"/>
              </a:rPr>
              <a:t>irányultságot, </a:t>
            </a:r>
            <a:r>
              <a:rPr sz="1050" spc="5" dirty="0">
                <a:latin typeface="Candara"/>
                <a:cs typeface="Candara"/>
              </a:rPr>
              <a:t>elköteleződést </a:t>
            </a:r>
            <a:r>
              <a:rPr sz="1050" spc="10" dirty="0">
                <a:latin typeface="Candara"/>
                <a:cs typeface="Candara"/>
              </a:rPr>
              <a:t>is elvárt azáltal, </a:t>
            </a:r>
            <a:r>
              <a:rPr sz="1050" spc="15" dirty="0">
                <a:latin typeface="Candara"/>
                <a:cs typeface="Candara"/>
              </a:rPr>
              <a:t>hogy nem </a:t>
            </a:r>
            <a:r>
              <a:rPr sz="1050" spc="5" dirty="0">
                <a:latin typeface="Candara"/>
                <a:cs typeface="Candara"/>
              </a:rPr>
              <a:t>tette lehetővé  </a:t>
            </a:r>
            <a:r>
              <a:rPr sz="1050" spc="10" dirty="0">
                <a:latin typeface="Candara"/>
                <a:cs typeface="Candara"/>
              </a:rPr>
              <a:t>semleges álláspont </a:t>
            </a:r>
            <a:r>
              <a:rPr sz="1050" spc="5" dirty="0">
                <a:latin typeface="Candara"/>
                <a:cs typeface="Candara"/>
              </a:rPr>
              <a:t>kialakítását. </a:t>
            </a:r>
            <a:r>
              <a:rPr sz="1050" spc="15" dirty="0">
                <a:latin typeface="Candara"/>
                <a:cs typeface="Candara"/>
              </a:rPr>
              <a:t>A </a:t>
            </a:r>
            <a:r>
              <a:rPr sz="1050" spc="10" dirty="0">
                <a:latin typeface="Candara"/>
                <a:cs typeface="Candara"/>
              </a:rPr>
              <a:t>kapott válaszok </a:t>
            </a:r>
            <a:r>
              <a:rPr sz="1050" spc="20" dirty="0">
                <a:latin typeface="Candara"/>
                <a:cs typeface="Candara"/>
              </a:rPr>
              <a:t>MS </a:t>
            </a:r>
            <a:r>
              <a:rPr sz="1050" spc="10" dirty="0">
                <a:latin typeface="Candara"/>
                <a:cs typeface="Candara"/>
              </a:rPr>
              <a:t>Excel táblába rendezve álltak </a:t>
            </a:r>
            <a:r>
              <a:rPr sz="1050" spc="5" dirty="0">
                <a:latin typeface="Candara"/>
                <a:cs typeface="Candara"/>
              </a:rPr>
              <a:t>rendelkezésre. </a:t>
            </a:r>
            <a:r>
              <a:rPr sz="1050" spc="15" dirty="0">
                <a:latin typeface="Candara"/>
                <a:cs typeface="Candara"/>
              </a:rPr>
              <a:t>A </a:t>
            </a:r>
            <a:r>
              <a:rPr sz="1050" spc="10" dirty="0">
                <a:latin typeface="Candara"/>
                <a:cs typeface="Candara"/>
              </a:rPr>
              <a:t>válaszokat </a:t>
            </a:r>
            <a:r>
              <a:rPr sz="1050" spc="5" dirty="0">
                <a:latin typeface="Candara"/>
                <a:cs typeface="Candara"/>
              </a:rPr>
              <a:t>településekre  </a:t>
            </a:r>
            <a:r>
              <a:rPr sz="1050" spc="15" dirty="0">
                <a:latin typeface="Candara"/>
                <a:cs typeface="Candara"/>
              </a:rPr>
              <a:t>bontva</a:t>
            </a:r>
            <a:r>
              <a:rPr sz="1050" spc="80" dirty="0">
                <a:latin typeface="Candara"/>
                <a:cs typeface="Candara"/>
              </a:rPr>
              <a:t> </a:t>
            </a:r>
            <a:r>
              <a:rPr sz="1050" spc="15" dirty="0">
                <a:latin typeface="Candara"/>
                <a:cs typeface="Candara"/>
              </a:rPr>
              <a:t>és</a:t>
            </a:r>
            <a:r>
              <a:rPr sz="1050" spc="95" dirty="0">
                <a:latin typeface="Candara"/>
                <a:cs typeface="Candara"/>
              </a:rPr>
              <a:t> </a:t>
            </a:r>
            <a:r>
              <a:rPr sz="1050" spc="10" dirty="0">
                <a:latin typeface="Candara"/>
                <a:cs typeface="Candara"/>
              </a:rPr>
              <a:t>összességében</a:t>
            </a:r>
            <a:r>
              <a:rPr sz="1050" spc="95" dirty="0">
                <a:latin typeface="Candara"/>
                <a:cs typeface="Candara"/>
              </a:rPr>
              <a:t> </a:t>
            </a:r>
            <a:r>
              <a:rPr sz="1050" spc="10" dirty="0">
                <a:latin typeface="Candara"/>
                <a:cs typeface="Candara"/>
              </a:rPr>
              <a:t>egyaránt</a:t>
            </a:r>
            <a:r>
              <a:rPr sz="1050" spc="90" dirty="0">
                <a:latin typeface="Candara"/>
                <a:cs typeface="Candara"/>
              </a:rPr>
              <a:t> </a:t>
            </a:r>
            <a:r>
              <a:rPr sz="1050" spc="10" dirty="0">
                <a:latin typeface="Candara"/>
                <a:cs typeface="Candara"/>
              </a:rPr>
              <a:t>elemeztük</a:t>
            </a:r>
            <a:r>
              <a:rPr sz="1050" spc="100" dirty="0">
                <a:latin typeface="Candara"/>
                <a:cs typeface="Candara"/>
              </a:rPr>
              <a:t> </a:t>
            </a:r>
            <a:r>
              <a:rPr sz="1050" spc="10" dirty="0">
                <a:latin typeface="Candara"/>
                <a:cs typeface="Candara"/>
              </a:rPr>
              <a:t>annak</a:t>
            </a:r>
            <a:r>
              <a:rPr sz="1050" spc="95" dirty="0">
                <a:latin typeface="Candara"/>
                <a:cs typeface="Candara"/>
              </a:rPr>
              <a:t> </a:t>
            </a:r>
            <a:r>
              <a:rPr sz="1050" spc="5" dirty="0">
                <a:latin typeface="Candara"/>
                <a:cs typeface="Candara"/>
              </a:rPr>
              <a:t>érdekében,</a:t>
            </a:r>
            <a:r>
              <a:rPr sz="1050" spc="100" dirty="0">
                <a:latin typeface="Candara"/>
                <a:cs typeface="Candara"/>
              </a:rPr>
              <a:t> </a:t>
            </a:r>
            <a:r>
              <a:rPr sz="1050" spc="15" dirty="0">
                <a:latin typeface="Candara"/>
                <a:cs typeface="Candara"/>
              </a:rPr>
              <a:t>hogy</a:t>
            </a:r>
            <a:r>
              <a:rPr sz="1050" spc="90" dirty="0">
                <a:latin typeface="Candara"/>
                <a:cs typeface="Candara"/>
              </a:rPr>
              <a:t> </a:t>
            </a:r>
            <a:r>
              <a:rPr sz="1050" spc="10" dirty="0">
                <a:latin typeface="Candara"/>
                <a:cs typeface="Candara"/>
              </a:rPr>
              <a:t>láthatóvá</a:t>
            </a:r>
            <a:r>
              <a:rPr sz="1050" spc="95" dirty="0">
                <a:latin typeface="Candara"/>
                <a:cs typeface="Candara"/>
              </a:rPr>
              <a:t> </a:t>
            </a:r>
            <a:r>
              <a:rPr sz="1050" spc="10" dirty="0">
                <a:latin typeface="Candara"/>
                <a:cs typeface="Candara"/>
              </a:rPr>
              <a:t>váljon</a:t>
            </a:r>
            <a:r>
              <a:rPr sz="1050" spc="95" dirty="0">
                <a:latin typeface="Candara"/>
                <a:cs typeface="Candara"/>
              </a:rPr>
              <a:t> </a:t>
            </a:r>
            <a:r>
              <a:rPr sz="1050" spc="15" dirty="0">
                <a:latin typeface="Candara"/>
                <a:cs typeface="Candara"/>
              </a:rPr>
              <a:t>a</a:t>
            </a:r>
            <a:r>
              <a:rPr sz="1050" spc="95" dirty="0">
                <a:latin typeface="Candara"/>
                <a:cs typeface="Candara"/>
              </a:rPr>
              <a:t> </a:t>
            </a:r>
            <a:r>
              <a:rPr sz="1050" spc="10" dirty="0">
                <a:latin typeface="Candara"/>
                <a:cs typeface="Candara"/>
              </a:rPr>
              <a:t>szélturbinák</a:t>
            </a:r>
            <a:r>
              <a:rPr sz="1050" spc="100" dirty="0">
                <a:latin typeface="Candara"/>
                <a:cs typeface="Candara"/>
              </a:rPr>
              <a:t> </a:t>
            </a:r>
            <a:r>
              <a:rPr sz="1050" spc="5" dirty="0">
                <a:latin typeface="Candara"/>
                <a:cs typeface="Candara"/>
              </a:rPr>
              <a:t>közelségének</a:t>
            </a:r>
            <a:r>
              <a:rPr sz="1050" spc="100" dirty="0">
                <a:latin typeface="Candara"/>
                <a:cs typeface="Candara"/>
              </a:rPr>
              <a:t> </a:t>
            </a:r>
            <a:r>
              <a:rPr sz="1050" spc="10" dirty="0">
                <a:latin typeface="Candara"/>
                <a:cs typeface="Candara"/>
              </a:rPr>
              <a:t>hatása</a:t>
            </a:r>
            <a:r>
              <a:rPr sz="1050" spc="100" dirty="0">
                <a:latin typeface="Candara"/>
                <a:cs typeface="Candara"/>
              </a:rPr>
              <a:t> </a:t>
            </a:r>
            <a:r>
              <a:rPr sz="1050" spc="15" dirty="0">
                <a:latin typeface="Candara"/>
                <a:cs typeface="Candara"/>
              </a:rPr>
              <a:t>a</a:t>
            </a:r>
            <a:endParaRPr sz="1050">
              <a:latin typeface="Candara"/>
              <a:cs typeface="Candara"/>
            </a:endParaRPr>
          </a:p>
          <a:p>
            <a:pPr marL="12700" marR="5080" algn="just">
              <a:lnSpc>
                <a:spcPts val="1500"/>
              </a:lnSpc>
              <a:spcBef>
                <a:spcPts val="20"/>
              </a:spcBef>
            </a:pPr>
            <a:r>
              <a:rPr sz="1050" spc="10" dirty="0">
                <a:latin typeface="Candara"/>
                <a:cs typeface="Candara"/>
              </a:rPr>
              <a:t>technológia megítélésére. Az online </a:t>
            </a:r>
            <a:r>
              <a:rPr sz="1050" spc="5" dirty="0">
                <a:latin typeface="Candara"/>
                <a:cs typeface="Candara"/>
              </a:rPr>
              <a:t>kérdőívezést kiegészítendő, interjúk </a:t>
            </a:r>
            <a:r>
              <a:rPr sz="1050" spc="10" dirty="0">
                <a:latin typeface="Candara"/>
                <a:cs typeface="Candara"/>
              </a:rPr>
              <a:t>is </a:t>
            </a:r>
            <a:r>
              <a:rPr sz="1050" spc="5" dirty="0">
                <a:latin typeface="Candara"/>
                <a:cs typeface="Candara"/>
              </a:rPr>
              <a:t>készültek </a:t>
            </a:r>
            <a:r>
              <a:rPr sz="1050" spc="10" dirty="0">
                <a:latin typeface="Candara"/>
                <a:cs typeface="Candara"/>
              </a:rPr>
              <a:t>Kisigmánd </a:t>
            </a:r>
            <a:r>
              <a:rPr sz="1050" spc="15" dirty="0">
                <a:latin typeface="Candara"/>
                <a:cs typeface="Candara"/>
              </a:rPr>
              <a:t>és Nagyigmánd </a:t>
            </a:r>
            <a:r>
              <a:rPr sz="1050" spc="5" dirty="0">
                <a:latin typeface="Candara"/>
                <a:cs typeface="Candara"/>
              </a:rPr>
              <a:t>települések  </a:t>
            </a:r>
            <a:r>
              <a:rPr sz="1050" spc="10" dirty="0">
                <a:latin typeface="Candara"/>
                <a:cs typeface="Candara"/>
              </a:rPr>
              <a:t>jegyzőivel, </a:t>
            </a:r>
            <a:r>
              <a:rPr sz="1050" spc="80" dirty="0">
                <a:latin typeface="Candara"/>
                <a:cs typeface="Candara"/>
              </a:rPr>
              <a:t> </a:t>
            </a:r>
            <a:r>
              <a:rPr sz="1050" spc="10" dirty="0">
                <a:latin typeface="Candara"/>
                <a:cs typeface="Candara"/>
              </a:rPr>
              <a:t>akik </a:t>
            </a:r>
            <a:r>
              <a:rPr sz="1050" spc="85" dirty="0">
                <a:latin typeface="Candara"/>
                <a:cs typeface="Candara"/>
              </a:rPr>
              <a:t> </a:t>
            </a:r>
            <a:r>
              <a:rPr sz="1050" spc="15" dirty="0">
                <a:latin typeface="Candara"/>
                <a:cs typeface="Candara"/>
              </a:rPr>
              <a:t>a </a:t>
            </a:r>
            <a:r>
              <a:rPr sz="1050" spc="80" dirty="0">
                <a:latin typeface="Candara"/>
                <a:cs typeface="Candara"/>
              </a:rPr>
              <a:t> </a:t>
            </a:r>
            <a:r>
              <a:rPr sz="1050" spc="10" dirty="0">
                <a:latin typeface="Candara"/>
                <a:cs typeface="Candara"/>
              </a:rPr>
              <a:t>kérdőív </a:t>
            </a:r>
            <a:r>
              <a:rPr sz="1050" spc="90" dirty="0">
                <a:latin typeface="Candara"/>
                <a:cs typeface="Candara"/>
              </a:rPr>
              <a:t> </a:t>
            </a:r>
            <a:r>
              <a:rPr sz="1050" spc="10" dirty="0">
                <a:latin typeface="Candara"/>
                <a:cs typeface="Candara"/>
              </a:rPr>
              <a:t>kitöltésének </a:t>
            </a:r>
            <a:r>
              <a:rPr sz="1050" spc="80" dirty="0">
                <a:latin typeface="Candara"/>
                <a:cs typeface="Candara"/>
              </a:rPr>
              <a:t> </a:t>
            </a:r>
            <a:r>
              <a:rPr sz="1050" spc="10" dirty="0">
                <a:latin typeface="Candara"/>
                <a:cs typeface="Candara"/>
              </a:rPr>
              <a:t>propagálásával </a:t>
            </a:r>
            <a:r>
              <a:rPr sz="1050" spc="80" dirty="0">
                <a:latin typeface="Candara"/>
                <a:cs typeface="Candara"/>
              </a:rPr>
              <a:t> </a:t>
            </a:r>
            <a:r>
              <a:rPr sz="1050" spc="10" dirty="0">
                <a:latin typeface="Candara"/>
                <a:cs typeface="Candara"/>
              </a:rPr>
              <a:t>kapcsolatosan </a:t>
            </a:r>
            <a:r>
              <a:rPr sz="1050" spc="90" dirty="0">
                <a:latin typeface="Candara"/>
                <a:cs typeface="Candara"/>
              </a:rPr>
              <a:t> </a:t>
            </a:r>
            <a:r>
              <a:rPr sz="1050" spc="10" dirty="0">
                <a:latin typeface="Candara"/>
                <a:cs typeface="Candara"/>
              </a:rPr>
              <a:t>is </a:t>
            </a:r>
            <a:r>
              <a:rPr sz="1050" spc="80" dirty="0">
                <a:latin typeface="Candara"/>
                <a:cs typeface="Candara"/>
              </a:rPr>
              <a:t> </a:t>
            </a:r>
            <a:r>
              <a:rPr sz="1050" spc="5" dirty="0">
                <a:latin typeface="Candara"/>
                <a:cs typeface="Candara"/>
              </a:rPr>
              <a:t>segítették </a:t>
            </a:r>
            <a:r>
              <a:rPr sz="1050" spc="95" dirty="0">
                <a:latin typeface="Candara"/>
                <a:cs typeface="Candara"/>
              </a:rPr>
              <a:t> </a:t>
            </a:r>
            <a:r>
              <a:rPr sz="1050" spc="15" dirty="0">
                <a:latin typeface="Candara"/>
                <a:cs typeface="Candara"/>
              </a:rPr>
              <a:t>a </a:t>
            </a:r>
            <a:r>
              <a:rPr sz="1050" spc="80" dirty="0">
                <a:latin typeface="Candara"/>
                <a:cs typeface="Candara"/>
              </a:rPr>
              <a:t> </a:t>
            </a:r>
            <a:r>
              <a:rPr sz="1050" spc="10" dirty="0">
                <a:latin typeface="Candara"/>
                <a:cs typeface="Candara"/>
              </a:rPr>
              <a:t>kutatást. </a:t>
            </a:r>
            <a:r>
              <a:rPr sz="1050" spc="85" dirty="0">
                <a:latin typeface="Candara"/>
                <a:cs typeface="Candara"/>
              </a:rPr>
              <a:t> </a:t>
            </a:r>
            <a:r>
              <a:rPr sz="1050" spc="15" dirty="0">
                <a:latin typeface="Candara"/>
                <a:cs typeface="Candara"/>
              </a:rPr>
              <a:t>A </a:t>
            </a:r>
            <a:r>
              <a:rPr sz="1050" spc="75" dirty="0">
                <a:latin typeface="Candara"/>
                <a:cs typeface="Candara"/>
              </a:rPr>
              <a:t> </a:t>
            </a:r>
            <a:r>
              <a:rPr sz="1050" spc="5" dirty="0">
                <a:latin typeface="Candara"/>
                <a:cs typeface="Candara"/>
              </a:rPr>
              <a:t>validálás </a:t>
            </a:r>
            <a:r>
              <a:rPr sz="1050" spc="90" dirty="0">
                <a:latin typeface="Candara"/>
                <a:cs typeface="Candara"/>
              </a:rPr>
              <a:t> </a:t>
            </a:r>
            <a:r>
              <a:rPr sz="1050" spc="15" dirty="0">
                <a:latin typeface="Candara"/>
                <a:cs typeface="Candara"/>
              </a:rPr>
              <a:t>hagyományos</a:t>
            </a:r>
            <a:endParaRPr sz="1050">
              <a:latin typeface="Candara"/>
              <a:cs typeface="Candara"/>
            </a:endParaRPr>
          </a:p>
          <a:p>
            <a:pPr marL="12700" algn="just">
              <a:spcBef>
                <a:spcPts val="155"/>
              </a:spcBef>
            </a:pPr>
            <a:r>
              <a:rPr sz="1050" spc="10" dirty="0">
                <a:latin typeface="Candara"/>
                <a:cs typeface="Candara"/>
              </a:rPr>
              <a:t>kérdőívezéssel történt, így olyan válaszadók kikérdezése is megvalósult, akik </a:t>
            </a:r>
            <a:r>
              <a:rPr sz="1050" spc="20" dirty="0">
                <a:latin typeface="Candara"/>
                <a:cs typeface="Candara"/>
              </a:rPr>
              <a:t>nem </a:t>
            </a:r>
            <a:r>
              <a:rPr sz="1050" spc="10" dirty="0">
                <a:latin typeface="Candara"/>
                <a:cs typeface="Candara"/>
              </a:rPr>
              <a:t>rendelkeznek Facebook</a:t>
            </a:r>
            <a:r>
              <a:rPr sz="1050" spc="-130" dirty="0">
                <a:latin typeface="Candara"/>
                <a:cs typeface="Candara"/>
              </a:rPr>
              <a:t> </a:t>
            </a:r>
            <a:r>
              <a:rPr sz="1050" spc="10" dirty="0">
                <a:latin typeface="Candara"/>
                <a:cs typeface="Candara"/>
              </a:rPr>
              <a:t>profillal.</a:t>
            </a:r>
            <a:endParaRPr sz="1050">
              <a:latin typeface="Candara"/>
              <a:cs typeface="Candara"/>
            </a:endParaRPr>
          </a:p>
        </p:txBody>
      </p:sp>
      <p:sp>
        <p:nvSpPr>
          <p:cNvPr id="9" name="object 9"/>
          <p:cNvSpPr/>
          <p:nvPr/>
        </p:nvSpPr>
        <p:spPr>
          <a:xfrm>
            <a:off x="814985" y="5612401"/>
            <a:ext cx="3116580" cy="202565"/>
          </a:xfrm>
          <a:custGeom>
            <a:avLst/>
            <a:gdLst/>
            <a:ahLst/>
            <a:cxnLst/>
            <a:rect l="l" t="t" r="r" b="b"/>
            <a:pathLst>
              <a:path w="3116579" h="202564">
                <a:moveTo>
                  <a:pt x="3116257" y="0"/>
                </a:moveTo>
                <a:lnTo>
                  <a:pt x="0" y="0"/>
                </a:lnTo>
                <a:lnTo>
                  <a:pt x="0" y="202381"/>
                </a:lnTo>
                <a:lnTo>
                  <a:pt x="3116257" y="202381"/>
                </a:lnTo>
                <a:lnTo>
                  <a:pt x="3116257" y="0"/>
                </a:lnTo>
                <a:close/>
              </a:path>
            </a:pathLst>
          </a:custGeom>
          <a:solidFill>
            <a:srgbClr val="E8E8E8"/>
          </a:solidFill>
        </p:spPr>
        <p:txBody>
          <a:bodyPr wrap="square" lIns="0" tIns="0" rIns="0" bIns="0" rtlCol="0"/>
          <a:lstStyle/>
          <a:p>
            <a:endParaRPr/>
          </a:p>
        </p:txBody>
      </p:sp>
      <p:sp>
        <p:nvSpPr>
          <p:cNvPr id="10" name="object 10"/>
          <p:cNvSpPr txBox="1"/>
          <p:nvPr/>
        </p:nvSpPr>
        <p:spPr>
          <a:xfrm>
            <a:off x="1240334" y="5662302"/>
            <a:ext cx="2265680" cy="120418"/>
          </a:xfrm>
          <a:prstGeom prst="rect">
            <a:avLst/>
          </a:prstGeom>
        </p:spPr>
        <p:txBody>
          <a:bodyPr vert="horz" wrap="square" lIns="0" tIns="0" rIns="0" bIns="0" rtlCol="0">
            <a:spAutoFit/>
          </a:bodyPr>
          <a:lstStyle/>
          <a:p>
            <a:pPr>
              <a:lnSpc>
                <a:spcPts val="944"/>
              </a:lnSpc>
            </a:pPr>
            <a:r>
              <a:rPr sz="1000" i="1" spc="15" dirty="0">
                <a:latin typeface="Candara"/>
                <a:cs typeface="Candara"/>
              </a:rPr>
              <a:t>Az </a:t>
            </a:r>
            <a:r>
              <a:rPr sz="1000" i="1" spc="10" dirty="0">
                <a:latin typeface="Candara"/>
                <a:cs typeface="Candara"/>
              </a:rPr>
              <a:t>online kérdőívezés által </a:t>
            </a:r>
            <a:r>
              <a:rPr sz="1000" i="1" spc="5" dirty="0">
                <a:latin typeface="Candara"/>
                <a:cs typeface="Candara"/>
              </a:rPr>
              <a:t>lefedett</a:t>
            </a:r>
            <a:r>
              <a:rPr sz="1000" i="1" spc="15" dirty="0">
                <a:latin typeface="Candara"/>
                <a:cs typeface="Candara"/>
              </a:rPr>
              <a:t> </a:t>
            </a:r>
            <a:r>
              <a:rPr sz="1000" i="1" spc="10" dirty="0">
                <a:latin typeface="Candara"/>
                <a:cs typeface="Candara"/>
              </a:rPr>
              <a:t>terület</a:t>
            </a:r>
            <a:endParaRPr sz="1000">
              <a:latin typeface="Candara"/>
              <a:cs typeface="Candara"/>
            </a:endParaRPr>
          </a:p>
        </p:txBody>
      </p:sp>
      <p:sp>
        <p:nvSpPr>
          <p:cNvPr id="11" name="object 11"/>
          <p:cNvSpPr/>
          <p:nvPr/>
        </p:nvSpPr>
        <p:spPr>
          <a:xfrm>
            <a:off x="9079652" y="5410204"/>
            <a:ext cx="5404485" cy="202565"/>
          </a:xfrm>
          <a:custGeom>
            <a:avLst/>
            <a:gdLst/>
            <a:ahLst/>
            <a:cxnLst/>
            <a:rect l="l" t="t" r="r" b="b"/>
            <a:pathLst>
              <a:path w="5404484" h="202564">
                <a:moveTo>
                  <a:pt x="5404089" y="0"/>
                </a:moveTo>
                <a:lnTo>
                  <a:pt x="0" y="0"/>
                </a:lnTo>
                <a:lnTo>
                  <a:pt x="0" y="202244"/>
                </a:lnTo>
                <a:lnTo>
                  <a:pt x="5404089" y="202244"/>
                </a:lnTo>
                <a:lnTo>
                  <a:pt x="5404089" y="0"/>
                </a:lnTo>
                <a:close/>
              </a:path>
            </a:pathLst>
          </a:custGeom>
          <a:solidFill>
            <a:srgbClr val="E8E8E8"/>
          </a:solidFill>
        </p:spPr>
        <p:txBody>
          <a:bodyPr wrap="square" lIns="0" tIns="0" rIns="0" bIns="0" rtlCol="0"/>
          <a:lstStyle/>
          <a:p>
            <a:endParaRPr/>
          </a:p>
        </p:txBody>
      </p:sp>
      <p:sp>
        <p:nvSpPr>
          <p:cNvPr id="12" name="object 12"/>
          <p:cNvSpPr txBox="1"/>
          <p:nvPr/>
        </p:nvSpPr>
        <p:spPr>
          <a:xfrm>
            <a:off x="9374629" y="5411253"/>
            <a:ext cx="4813935" cy="170560"/>
          </a:xfrm>
          <a:prstGeom prst="rect">
            <a:avLst/>
          </a:prstGeom>
        </p:spPr>
        <p:txBody>
          <a:bodyPr vert="horz" wrap="square" lIns="0" tIns="16510" rIns="0" bIns="0" rtlCol="0">
            <a:spAutoFit/>
          </a:bodyPr>
          <a:lstStyle/>
          <a:p>
            <a:pPr marL="12700">
              <a:spcBef>
                <a:spcPts val="130"/>
              </a:spcBef>
            </a:pPr>
            <a:r>
              <a:rPr sz="1000" i="1" spc="5" dirty="0">
                <a:latin typeface="Candara"/>
                <a:cs typeface="Candara"/>
              </a:rPr>
              <a:t>2. </a:t>
            </a:r>
            <a:r>
              <a:rPr sz="1000" i="1" spc="10" dirty="0">
                <a:latin typeface="Candara"/>
                <a:cs typeface="Candara"/>
              </a:rPr>
              <a:t>ábra. </a:t>
            </a:r>
            <a:r>
              <a:rPr sz="1000" i="1" spc="5" dirty="0">
                <a:latin typeface="Candara"/>
                <a:cs typeface="Candara"/>
              </a:rPr>
              <a:t>Néhány, </a:t>
            </a:r>
            <a:r>
              <a:rPr sz="1000" i="1" spc="15" dirty="0">
                <a:latin typeface="Candara"/>
                <a:cs typeface="Candara"/>
              </a:rPr>
              <a:t>a </a:t>
            </a:r>
            <a:r>
              <a:rPr sz="1000" i="1" spc="10" dirty="0">
                <a:latin typeface="Candara"/>
                <a:cs typeface="Candara"/>
              </a:rPr>
              <a:t>vizsgálati területet képező két településen </a:t>
            </a:r>
            <a:r>
              <a:rPr sz="1000" i="1" spc="15" dirty="0">
                <a:latin typeface="Candara"/>
                <a:cs typeface="Candara"/>
              </a:rPr>
              <a:t>működő 34 </a:t>
            </a:r>
            <a:r>
              <a:rPr sz="1000" i="1" spc="10" dirty="0">
                <a:latin typeface="Candara"/>
                <a:cs typeface="Candara"/>
              </a:rPr>
              <a:t>szélturbina</a:t>
            </a:r>
            <a:r>
              <a:rPr sz="1000" i="1" spc="5" dirty="0">
                <a:latin typeface="Candara"/>
                <a:cs typeface="Candara"/>
              </a:rPr>
              <a:t> </a:t>
            </a:r>
            <a:r>
              <a:rPr sz="1000" i="1" spc="10" dirty="0">
                <a:latin typeface="Candara"/>
                <a:cs typeface="Candara"/>
              </a:rPr>
              <a:t>közül</a:t>
            </a:r>
            <a:endParaRPr sz="1000">
              <a:latin typeface="Candara"/>
              <a:cs typeface="Candara"/>
            </a:endParaRPr>
          </a:p>
        </p:txBody>
      </p:sp>
      <p:sp>
        <p:nvSpPr>
          <p:cNvPr id="13" name="object 13"/>
          <p:cNvSpPr txBox="1"/>
          <p:nvPr/>
        </p:nvSpPr>
        <p:spPr>
          <a:xfrm>
            <a:off x="3735929" y="12255060"/>
            <a:ext cx="2973705" cy="730969"/>
          </a:xfrm>
          <a:prstGeom prst="rect">
            <a:avLst/>
          </a:prstGeom>
          <a:solidFill>
            <a:srgbClr val="E8E8E8"/>
          </a:solidFill>
        </p:spPr>
        <p:txBody>
          <a:bodyPr vert="horz" wrap="square" lIns="0" tIns="25400" rIns="0" bIns="0" rtlCol="0">
            <a:spAutoFit/>
          </a:bodyPr>
          <a:lstStyle/>
          <a:p>
            <a:pPr marL="123189" marR="115570" indent="29209">
              <a:lnSpc>
                <a:spcPts val="1130"/>
              </a:lnSpc>
              <a:spcBef>
                <a:spcPts val="200"/>
              </a:spcBef>
            </a:pPr>
            <a:r>
              <a:rPr sz="950" i="1" spc="-5" dirty="0">
                <a:latin typeface="Candara"/>
                <a:cs typeface="Candara"/>
              </a:rPr>
              <a:t>4. ábra. </a:t>
            </a:r>
            <a:r>
              <a:rPr sz="950" i="1" spc="-10" dirty="0">
                <a:latin typeface="Candara"/>
                <a:cs typeface="Candara"/>
              </a:rPr>
              <a:t>„Ön szerint végeredményben inkább </a:t>
            </a:r>
            <a:r>
              <a:rPr sz="950" i="1" spc="-5" dirty="0">
                <a:latin typeface="Candara"/>
                <a:cs typeface="Candara"/>
              </a:rPr>
              <a:t>a </a:t>
            </a:r>
            <a:r>
              <a:rPr sz="950" i="1" spc="-15" dirty="0">
                <a:latin typeface="Candara"/>
                <a:cs typeface="Candara"/>
              </a:rPr>
              <a:t>negatív,  </a:t>
            </a:r>
            <a:r>
              <a:rPr sz="950" i="1" spc="-5" dirty="0">
                <a:latin typeface="Candara"/>
                <a:cs typeface="Candara"/>
              </a:rPr>
              <a:t>vagy inkább a pozitív hatások </a:t>
            </a:r>
            <a:r>
              <a:rPr sz="950" i="1" spc="-10" dirty="0">
                <a:latin typeface="Candara"/>
                <a:cs typeface="Candara"/>
              </a:rPr>
              <a:t>érvényesülnek </a:t>
            </a:r>
            <a:r>
              <a:rPr sz="950" i="1" spc="-5" dirty="0">
                <a:latin typeface="Candara"/>
                <a:cs typeface="Candara"/>
              </a:rPr>
              <a:t>a</a:t>
            </a:r>
            <a:r>
              <a:rPr sz="950" i="1" spc="15" dirty="0">
                <a:latin typeface="Candara"/>
                <a:cs typeface="Candara"/>
              </a:rPr>
              <a:t> </a:t>
            </a:r>
            <a:r>
              <a:rPr sz="950" i="1" spc="-10" dirty="0">
                <a:latin typeface="Candara"/>
                <a:cs typeface="Candara"/>
              </a:rPr>
              <a:t>megújuló</a:t>
            </a:r>
            <a:endParaRPr sz="950">
              <a:latin typeface="Candara"/>
              <a:cs typeface="Candara"/>
            </a:endParaRPr>
          </a:p>
          <a:p>
            <a:pPr algn="ctr">
              <a:lnSpc>
                <a:spcPts val="1080"/>
              </a:lnSpc>
            </a:pPr>
            <a:r>
              <a:rPr sz="950" i="1" spc="-10" dirty="0">
                <a:latin typeface="Candara"/>
                <a:cs typeface="Candara"/>
              </a:rPr>
              <a:t>energiaforrások esetében? </a:t>
            </a:r>
            <a:r>
              <a:rPr sz="950" i="1" spc="-35" dirty="0">
                <a:latin typeface="Candara"/>
                <a:cs typeface="Candara"/>
              </a:rPr>
              <a:t>“A </a:t>
            </a:r>
            <a:r>
              <a:rPr sz="950" i="1" spc="-10" dirty="0">
                <a:latin typeface="Candara"/>
                <a:cs typeface="Candara"/>
              </a:rPr>
              <a:t>válaszok </a:t>
            </a:r>
            <a:r>
              <a:rPr sz="950" i="1" spc="-5" dirty="0">
                <a:latin typeface="Candara"/>
                <a:cs typeface="Candara"/>
              </a:rPr>
              <a:t>1-től</a:t>
            </a:r>
            <a:r>
              <a:rPr sz="950" i="1" spc="105" dirty="0">
                <a:latin typeface="Candara"/>
                <a:cs typeface="Candara"/>
              </a:rPr>
              <a:t> </a:t>
            </a:r>
            <a:r>
              <a:rPr sz="950" i="1" spc="-10" dirty="0">
                <a:latin typeface="Candara"/>
                <a:cs typeface="Candara"/>
              </a:rPr>
              <a:t>(Egyértelműen</a:t>
            </a:r>
            <a:endParaRPr sz="950">
              <a:latin typeface="Candara"/>
              <a:cs typeface="Candara"/>
            </a:endParaRPr>
          </a:p>
          <a:p>
            <a:pPr marL="635" algn="ctr">
              <a:lnSpc>
                <a:spcPts val="1125"/>
              </a:lnSpc>
            </a:pPr>
            <a:r>
              <a:rPr sz="950" i="1" spc="-5" dirty="0">
                <a:latin typeface="Candara"/>
                <a:cs typeface="Candara"/>
              </a:rPr>
              <a:t>negatív) </a:t>
            </a:r>
            <a:r>
              <a:rPr sz="950" i="1" spc="-10" dirty="0">
                <a:latin typeface="Candara"/>
                <a:cs typeface="Candara"/>
              </a:rPr>
              <a:t>6-ig (Egyértelműen </a:t>
            </a:r>
            <a:r>
              <a:rPr sz="950" i="1" spc="-5" dirty="0">
                <a:latin typeface="Candara"/>
                <a:cs typeface="Candara"/>
              </a:rPr>
              <a:t>pozitív) terjedő</a:t>
            </a:r>
            <a:r>
              <a:rPr sz="950" i="1" spc="-35" dirty="0">
                <a:latin typeface="Candara"/>
                <a:cs typeface="Candara"/>
              </a:rPr>
              <a:t> </a:t>
            </a:r>
            <a:r>
              <a:rPr sz="950" i="1" spc="-10" dirty="0">
                <a:latin typeface="Candara"/>
                <a:cs typeface="Candara"/>
              </a:rPr>
              <a:t>skálán</a:t>
            </a:r>
            <a:endParaRPr sz="950">
              <a:latin typeface="Candara"/>
              <a:cs typeface="Candara"/>
            </a:endParaRPr>
          </a:p>
          <a:p>
            <a:pPr algn="ctr">
              <a:lnSpc>
                <a:spcPts val="1135"/>
              </a:lnSpc>
            </a:pPr>
            <a:r>
              <a:rPr sz="950" i="1" spc="-10" dirty="0">
                <a:latin typeface="Candara"/>
                <a:cs typeface="Candara"/>
              </a:rPr>
              <a:t>mozognak.</a:t>
            </a:r>
            <a:endParaRPr sz="950">
              <a:latin typeface="Candara"/>
              <a:cs typeface="Candara"/>
            </a:endParaRPr>
          </a:p>
        </p:txBody>
      </p:sp>
      <p:sp>
        <p:nvSpPr>
          <p:cNvPr id="14" name="object 14"/>
          <p:cNvSpPr txBox="1"/>
          <p:nvPr/>
        </p:nvSpPr>
        <p:spPr>
          <a:xfrm>
            <a:off x="606446" y="9832887"/>
            <a:ext cx="2917190" cy="3177540"/>
          </a:xfrm>
          <a:prstGeom prst="rect">
            <a:avLst/>
          </a:prstGeom>
        </p:spPr>
        <p:txBody>
          <a:bodyPr vert="horz" wrap="square" lIns="0" tIns="90805" rIns="0" bIns="0" rtlCol="0">
            <a:spAutoFit/>
          </a:bodyPr>
          <a:lstStyle/>
          <a:p>
            <a:pPr marL="12700" algn="just">
              <a:spcBef>
                <a:spcPts val="715"/>
              </a:spcBef>
            </a:pPr>
            <a:r>
              <a:rPr sz="1050" b="1" spc="20" dirty="0">
                <a:latin typeface="Candara"/>
                <a:cs typeface="Candara"/>
              </a:rPr>
              <a:t>A </a:t>
            </a:r>
            <a:r>
              <a:rPr sz="1050" b="1" spc="10" dirty="0">
                <a:latin typeface="Candara"/>
                <a:cs typeface="Candara"/>
              </a:rPr>
              <a:t>beérkezett válaszok</a:t>
            </a:r>
            <a:r>
              <a:rPr sz="1050" b="1" spc="-35" dirty="0">
                <a:latin typeface="Candara"/>
                <a:cs typeface="Candara"/>
              </a:rPr>
              <a:t> </a:t>
            </a:r>
            <a:r>
              <a:rPr sz="1050" b="1" spc="10" dirty="0">
                <a:latin typeface="Candara"/>
                <a:cs typeface="Candara"/>
              </a:rPr>
              <a:t>számossága</a:t>
            </a:r>
            <a:endParaRPr sz="1050">
              <a:latin typeface="Candara"/>
              <a:cs typeface="Candara"/>
            </a:endParaRPr>
          </a:p>
          <a:p>
            <a:pPr marL="12700" marR="5080" algn="just">
              <a:lnSpc>
                <a:spcPct val="119300"/>
              </a:lnSpc>
              <a:spcBef>
                <a:spcPts val="380"/>
              </a:spcBef>
            </a:pPr>
            <a:r>
              <a:rPr sz="1050" spc="15" dirty="0">
                <a:latin typeface="Candara"/>
                <a:cs typeface="Candara"/>
              </a:rPr>
              <a:t>A </a:t>
            </a:r>
            <a:r>
              <a:rPr sz="1050" spc="5" dirty="0">
                <a:latin typeface="Candara"/>
                <a:cs typeface="Candara"/>
              </a:rPr>
              <a:t>beérkezett </a:t>
            </a:r>
            <a:r>
              <a:rPr sz="1050" spc="10" dirty="0">
                <a:latin typeface="Candara"/>
                <a:cs typeface="Candara"/>
              </a:rPr>
              <a:t>válaszokból 357 érintett </a:t>
            </a:r>
            <a:r>
              <a:rPr sz="1050" spc="5" dirty="0">
                <a:latin typeface="Candara"/>
                <a:cs typeface="Candara"/>
              </a:rPr>
              <a:t>nézeteit  </a:t>
            </a:r>
            <a:r>
              <a:rPr sz="1050" spc="10" dirty="0">
                <a:latin typeface="Candara"/>
                <a:cs typeface="Candara"/>
              </a:rPr>
              <a:t>ismertük </a:t>
            </a:r>
            <a:r>
              <a:rPr sz="1050" spc="15" dirty="0">
                <a:latin typeface="Candara"/>
                <a:cs typeface="Candara"/>
              </a:rPr>
              <a:t>meg. A </a:t>
            </a:r>
            <a:r>
              <a:rPr sz="1050" spc="5" dirty="0">
                <a:latin typeface="Candara"/>
                <a:cs typeface="Candara"/>
              </a:rPr>
              <a:t>válaszok </a:t>
            </a:r>
            <a:r>
              <a:rPr sz="1050" spc="10" dirty="0">
                <a:latin typeface="Candara"/>
                <a:cs typeface="Candara"/>
              </a:rPr>
              <a:t>legnagyobb </a:t>
            </a:r>
            <a:r>
              <a:rPr sz="1050" spc="5" dirty="0">
                <a:latin typeface="Candara"/>
                <a:cs typeface="Candara"/>
              </a:rPr>
              <a:t>része  </a:t>
            </a:r>
            <a:r>
              <a:rPr sz="1050" spc="10" dirty="0">
                <a:latin typeface="Candara"/>
                <a:cs typeface="Candara"/>
              </a:rPr>
              <a:t>természetszerűleg </a:t>
            </a:r>
            <a:r>
              <a:rPr sz="1050" spc="15" dirty="0">
                <a:latin typeface="Candara"/>
                <a:cs typeface="Candara"/>
              </a:rPr>
              <a:t>Kisigmánd és Nagyigmánd  </a:t>
            </a:r>
            <a:r>
              <a:rPr sz="1050" spc="5" dirty="0">
                <a:latin typeface="Candara"/>
                <a:cs typeface="Candara"/>
              </a:rPr>
              <a:t>településekről érkezett, </a:t>
            </a:r>
            <a:r>
              <a:rPr sz="1050" spc="10" dirty="0">
                <a:latin typeface="Candara"/>
                <a:cs typeface="Candara"/>
              </a:rPr>
              <a:t>itt </a:t>
            </a:r>
            <a:r>
              <a:rPr sz="1050" spc="15" dirty="0">
                <a:latin typeface="Candara"/>
                <a:cs typeface="Candara"/>
              </a:rPr>
              <a:t>a </a:t>
            </a:r>
            <a:r>
              <a:rPr sz="1050" spc="5" dirty="0">
                <a:latin typeface="Candara"/>
                <a:cs typeface="Candara"/>
              </a:rPr>
              <a:t>teljes </a:t>
            </a:r>
            <a:r>
              <a:rPr sz="1050" spc="10" dirty="0">
                <a:latin typeface="Candara"/>
                <a:cs typeface="Candara"/>
              </a:rPr>
              <a:t>lakosságra  </a:t>
            </a:r>
            <a:r>
              <a:rPr sz="1050" spc="5" dirty="0">
                <a:latin typeface="Candara"/>
                <a:cs typeface="Candara"/>
              </a:rPr>
              <a:t>vetítve - </a:t>
            </a:r>
            <a:r>
              <a:rPr sz="1050" spc="15" dirty="0">
                <a:latin typeface="Candara"/>
                <a:cs typeface="Candara"/>
              </a:rPr>
              <a:t>a </a:t>
            </a:r>
            <a:r>
              <a:rPr sz="1050" spc="10" dirty="0">
                <a:latin typeface="Candara"/>
                <a:cs typeface="Candara"/>
              </a:rPr>
              <a:t>nemzetközi tudományos  szakirodalomban publikált </a:t>
            </a:r>
            <a:r>
              <a:rPr sz="1050" spc="5" dirty="0">
                <a:latin typeface="Candara"/>
                <a:cs typeface="Candara"/>
              </a:rPr>
              <a:t>külföldi </a:t>
            </a:r>
            <a:r>
              <a:rPr sz="1050" spc="10" dirty="0">
                <a:latin typeface="Candara"/>
                <a:cs typeface="Candara"/>
              </a:rPr>
              <a:t>kutatások  (Caporale et </a:t>
            </a:r>
            <a:r>
              <a:rPr sz="1050" spc="5" dirty="0">
                <a:latin typeface="Candara"/>
                <a:cs typeface="Candara"/>
              </a:rPr>
              <a:t>al. </a:t>
            </a:r>
            <a:r>
              <a:rPr sz="1050" spc="10" dirty="0">
                <a:latin typeface="Candara"/>
                <a:cs typeface="Candara"/>
              </a:rPr>
              <a:t>2020; Cousse et </a:t>
            </a:r>
            <a:r>
              <a:rPr sz="1050" spc="5" dirty="0">
                <a:latin typeface="Candara"/>
                <a:cs typeface="Candara"/>
              </a:rPr>
              <a:t>al. </a:t>
            </a:r>
            <a:r>
              <a:rPr sz="1050" spc="10" dirty="0">
                <a:latin typeface="Candara"/>
                <a:cs typeface="Candara"/>
              </a:rPr>
              <a:t>2020) hasonló  adatainak fényében </a:t>
            </a:r>
            <a:r>
              <a:rPr sz="1050" spc="5" dirty="0">
                <a:latin typeface="Candara"/>
                <a:cs typeface="Candara"/>
              </a:rPr>
              <a:t>- </a:t>
            </a:r>
            <a:r>
              <a:rPr sz="1050" spc="10" dirty="0">
                <a:latin typeface="Candara"/>
                <a:cs typeface="Candara"/>
              </a:rPr>
              <a:t>kiemelkedően magas, </a:t>
            </a:r>
            <a:r>
              <a:rPr sz="1050" spc="5" dirty="0">
                <a:latin typeface="Candara"/>
                <a:cs typeface="Candara"/>
              </a:rPr>
              <a:t>4-5%-  </a:t>
            </a:r>
            <a:r>
              <a:rPr sz="1050" spc="10" dirty="0">
                <a:latin typeface="Candara"/>
                <a:cs typeface="Candara"/>
              </a:rPr>
              <a:t>os válaszadási rátát sikerült </a:t>
            </a:r>
            <a:r>
              <a:rPr sz="1050" spc="5" dirty="0">
                <a:latin typeface="Candara"/>
                <a:cs typeface="Candara"/>
              </a:rPr>
              <a:t>elérni. </a:t>
            </a:r>
            <a:r>
              <a:rPr sz="1050" spc="10" dirty="0">
                <a:latin typeface="Candara"/>
                <a:cs typeface="Candara"/>
              </a:rPr>
              <a:t>Mindent  összevetve 37 </a:t>
            </a:r>
            <a:r>
              <a:rPr sz="1050" spc="5" dirty="0">
                <a:latin typeface="Candara"/>
                <a:cs typeface="Candara"/>
              </a:rPr>
              <a:t>települést </a:t>
            </a:r>
            <a:r>
              <a:rPr sz="1050" spc="10" dirty="0">
                <a:latin typeface="Candara"/>
                <a:cs typeface="Candara"/>
              </a:rPr>
              <a:t>érintően </a:t>
            </a:r>
            <a:r>
              <a:rPr sz="1050" spc="5" dirty="0">
                <a:latin typeface="Candara"/>
                <a:cs typeface="Candara"/>
              </a:rPr>
              <a:t>érkeztek </a:t>
            </a:r>
            <a:r>
              <a:rPr sz="1050" spc="10" dirty="0">
                <a:latin typeface="Candara"/>
                <a:cs typeface="Candara"/>
              </a:rPr>
              <a:t>be  válaszok, </a:t>
            </a:r>
            <a:r>
              <a:rPr sz="1050" spc="15" dirty="0">
                <a:latin typeface="Candara"/>
                <a:cs typeface="Candara"/>
              </a:rPr>
              <a:t>a </a:t>
            </a:r>
            <a:r>
              <a:rPr sz="1050" spc="10" dirty="0">
                <a:latin typeface="Candara"/>
                <a:cs typeface="Candara"/>
              </a:rPr>
              <a:t>válaszadók részarányának </a:t>
            </a:r>
            <a:r>
              <a:rPr sz="1050" spc="5" dirty="0">
                <a:latin typeface="Candara"/>
                <a:cs typeface="Candara"/>
              </a:rPr>
              <a:t>összesített  </a:t>
            </a:r>
            <a:r>
              <a:rPr sz="1050" spc="10" dirty="0">
                <a:latin typeface="Candara"/>
                <a:cs typeface="Candara"/>
              </a:rPr>
              <a:t>átlaga </a:t>
            </a:r>
            <a:r>
              <a:rPr sz="1050" spc="15" dirty="0">
                <a:latin typeface="Candara"/>
                <a:cs typeface="Candara"/>
              </a:rPr>
              <a:t>a </a:t>
            </a:r>
            <a:r>
              <a:rPr sz="1050" spc="5" dirty="0">
                <a:latin typeface="Candara"/>
                <a:cs typeface="Candara"/>
              </a:rPr>
              <a:t>teljes </a:t>
            </a:r>
            <a:r>
              <a:rPr sz="1050" spc="10" dirty="0">
                <a:latin typeface="Candara"/>
                <a:cs typeface="Candara"/>
              </a:rPr>
              <a:t>lakosság </a:t>
            </a:r>
            <a:r>
              <a:rPr sz="1050" spc="5" dirty="0">
                <a:latin typeface="Candara"/>
                <a:cs typeface="Candara"/>
              </a:rPr>
              <a:t>0,18%-a, </a:t>
            </a:r>
            <a:r>
              <a:rPr sz="1050" spc="10" dirty="0">
                <a:latin typeface="Candara"/>
                <a:cs typeface="Candara"/>
              </a:rPr>
              <a:t>ami </a:t>
            </a:r>
            <a:r>
              <a:rPr sz="1050" spc="15" dirty="0">
                <a:latin typeface="Candara"/>
                <a:cs typeface="Candara"/>
              </a:rPr>
              <a:t>még </a:t>
            </a:r>
            <a:r>
              <a:rPr sz="1050" spc="10" dirty="0">
                <a:latin typeface="Candara"/>
                <a:cs typeface="Candara"/>
              </a:rPr>
              <a:t>mindig  lényegesen magasabb arány, </a:t>
            </a:r>
            <a:r>
              <a:rPr sz="1050" spc="15" dirty="0">
                <a:latin typeface="Candara"/>
                <a:cs typeface="Candara"/>
              </a:rPr>
              <a:t>mint </a:t>
            </a:r>
            <a:r>
              <a:rPr sz="1050" spc="10" dirty="0">
                <a:latin typeface="Candara"/>
                <a:cs typeface="Candara"/>
              </a:rPr>
              <a:t>némely rangos  publikációban megjelenik </a:t>
            </a:r>
            <a:r>
              <a:rPr sz="1050" spc="5" dirty="0">
                <a:latin typeface="Candara"/>
                <a:cs typeface="Candara"/>
              </a:rPr>
              <a:t>(pl. </a:t>
            </a:r>
            <a:r>
              <a:rPr sz="1050" spc="10" dirty="0">
                <a:latin typeface="Candara"/>
                <a:cs typeface="Candara"/>
              </a:rPr>
              <a:t>Cousse et </a:t>
            </a:r>
            <a:r>
              <a:rPr sz="1050" spc="5" dirty="0">
                <a:latin typeface="Candara"/>
                <a:cs typeface="Candara"/>
              </a:rPr>
              <a:t>al.  </a:t>
            </a:r>
            <a:r>
              <a:rPr sz="1050" spc="10" dirty="0">
                <a:latin typeface="Candara"/>
                <a:cs typeface="Candara"/>
              </a:rPr>
              <a:t>esetében csak</a:t>
            </a:r>
            <a:r>
              <a:rPr sz="1050" spc="-20" dirty="0">
                <a:latin typeface="Candara"/>
                <a:cs typeface="Candara"/>
              </a:rPr>
              <a:t> </a:t>
            </a:r>
            <a:r>
              <a:rPr sz="1050" spc="10" dirty="0">
                <a:latin typeface="Candara"/>
                <a:cs typeface="Candara"/>
              </a:rPr>
              <a:t>0,01%).</a:t>
            </a:r>
            <a:endParaRPr sz="1050">
              <a:latin typeface="Candara"/>
              <a:cs typeface="Candara"/>
            </a:endParaRPr>
          </a:p>
        </p:txBody>
      </p:sp>
      <p:sp>
        <p:nvSpPr>
          <p:cNvPr id="15" name="object 15"/>
          <p:cNvSpPr txBox="1"/>
          <p:nvPr/>
        </p:nvSpPr>
        <p:spPr>
          <a:xfrm>
            <a:off x="5696822" y="13496558"/>
            <a:ext cx="4597400" cy="1744345"/>
          </a:xfrm>
          <a:prstGeom prst="rect">
            <a:avLst/>
          </a:prstGeom>
        </p:spPr>
        <p:txBody>
          <a:bodyPr vert="horz" wrap="square" lIns="0" tIns="12065" rIns="0" bIns="0" rtlCol="0">
            <a:spAutoFit/>
          </a:bodyPr>
          <a:lstStyle/>
          <a:p>
            <a:pPr marL="12700" marR="5080" algn="just">
              <a:lnSpc>
                <a:spcPct val="119300"/>
              </a:lnSpc>
              <a:spcBef>
                <a:spcPts val="95"/>
              </a:spcBef>
            </a:pPr>
            <a:r>
              <a:rPr sz="1050" spc="15" dirty="0">
                <a:latin typeface="Candara"/>
                <a:cs typeface="Candara"/>
              </a:rPr>
              <a:t>A </a:t>
            </a:r>
            <a:r>
              <a:rPr sz="1050" spc="5" dirty="0">
                <a:latin typeface="Candara"/>
                <a:cs typeface="Candara"/>
              </a:rPr>
              <a:t>kérdőíves </a:t>
            </a:r>
            <a:r>
              <a:rPr sz="1050" spc="10" dirty="0">
                <a:latin typeface="Candara"/>
                <a:cs typeface="Candara"/>
              </a:rPr>
              <a:t>kutatás alapján </a:t>
            </a:r>
            <a:r>
              <a:rPr sz="1050" spc="5" dirty="0">
                <a:latin typeface="Candara"/>
                <a:cs typeface="Candara"/>
              </a:rPr>
              <a:t>kijelenthető, </a:t>
            </a:r>
            <a:r>
              <a:rPr sz="1050" spc="15" dirty="0">
                <a:latin typeface="Candara"/>
                <a:cs typeface="Candara"/>
              </a:rPr>
              <a:t>hogy </a:t>
            </a:r>
            <a:r>
              <a:rPr sz="1050" spc="10" dirty="0">
                <a:latin typeface="Candara"/>
                <a:cs typeface="Candara"/>
              </a:rPr>
              <a:t>szélturbinák környezeti hatásai  által </a:t>
            </a:r>
            <a:r>
              <a:rPr sz="1050" spc="5" dirty="0">
                <a:latin typeface="Candara"/>
                <a:cs typeface="Candara"/>
              </a:rPr>
              <a:t>érintett </a:t>
            </a:r>
            <a:r>
              <a:rPr sz="1050" spc="10" dirty="0">
                <a:latin typeface="Candara"/>
                <a:cs typeface="Candara"/>
              </a:rPr>
              <a:t>lakosság véleménye pozitív </a:t>
            </a:r>
            <a:r>
              <a:rPr sz="1050" spc="15" dirty="0">
                <a:latin typeface="Candara"/>
                <a:cs typeface="Candara"/>
              </a:rPr>
              <a:t>a megújuló </a:t>
            </a:r>
            <a:r>
              <a:rPr sz="1050" spc="10" dirty="0">
                <a:latin typeface="Candara"/>
                <a:cs typeface="Candara"/>
              </a:rPr>
              <a:t>energiaforrások, így </a:t>
            </a:r>
            <a:r>
              <a:rPr sz="1050" spc="15" dirty="0">
                <a:latin typeface="Candara"/>
                <a:cs typeface="Candara"/>
              </a:rPr>
              <a:t>a  </a:t>
            </a:r>
            <a:r>
              <a:rPr sz="1050" spc="5" dirty="0">
                <a:latin typeface="Candara"/>
                <a:cs typeface="Candara"/>
              </a:rPr>
              <a:t>szélenergia </a:t>
            </a:r>
            <a:r>
              <a:rPr sz="1050" spc="10" dirty="0">
                <a:latin typeface="Candara"/>
                <a:cs typeface="Candara"/>
              </a:rPr>
              <a:t>vonatkozásában is </a:t>
            </a:r>
            <a:r>
              <a:rPr sz="1050" spc="15" dirty="0">
                <a:latin typeface="Candara"/>
                <a:cs typeface="Candara"/>
              </a:rPr>
              <a:t>– </a:t>
            </a:r>
            <a:r>
              <a:rPr sz="1050" spc="10" dirty="0">
                <a:latin typeface="Candara"/>
                <a:cs typeface="Candara"/>
              </a:rPr>
              <a:t>sőt, </a:t>
            </a:r>
            <a:r>
              <a:rPr sz="1050" spc="15" dirty="0">
                <a:latin typeface="Candara"/>
                <a:cs typeface="Candara"/>
              </a:rPr>
              <a:t>a </a:t>
            </a:r>
            <a:r>
              <a:rPr sz="1050" spc="5" dirty="0">
                <a:latin typeface="Candara"/>
                <a:cs typeface="Candara"/>
              </a:rPr>
              <a:t>szélenergia </a:t>
            </a:r>
            <a:r>
              <a:rPr sz="1050" spc="10" dirty="0">
                <a:latin typeface="Candara"/>
                <a:cs typeface="Candara"/>
              </a:rPr>
              <a:t>esetében pozitívabb az  attitűd, mint általában </a:t>
            </a:r>
            <a:r>
              <a:rPr sz="1050" spc="15" dirty="0">
                <a:latin typeface="Candara"/>
                <a:cs typeface="Candara"/>
              </a:rPr>
              <a:t>a </a:t>
            </a:r>
            <a:r>
              <a:rPr sz="1050" spc="10" dirty="0">
                <a:latin typeface="Candara"/>
                <a:cs typeface="Candara"/>
              </a:rPr>
              <a:t>megújulókra vonatkozóan </a:t>
            </a:r>
            <a:r>
              <a:rPr sz="1050" spc="5" dirty="0">
                <a:latin typeface="Candara"/>
                <a:cs typeface="Candara"/>
              </a:rPr>
              <a:t>(1. </a:t>
            </a:r>
            <a:r>
              <a:rPr sz="1050" spc="10" dirty="0">
                <a:latin typeface="Candara"/>
                <a:cs typeface="Candara"/>
              </a:rPr>
              <a:t>táblázat). </a:t>
            </a:r>
            <a:r>
              <a:rPr sz="1050" spc="15" dirty="0">
                <a:latin typeface="Candara"/>
                <a:cs typeface="Candara"/>
              </a:rPr>
              <a:t>A  </a:t>
            </a:r>
            <a:r>
              <a:rPr sz="1050" spc="5" dirty="0">
                <a:latin typeface="Candara"/>
                <a:cs typeface="Candara"/>
              </a:rPr>
              <a:t>berendezésektől alig </a:t>
            </a:r>
            <a:r>
              <a:rPr sz="1050" spc="10" dirty="0">
                <a:latin typeface="Candara"/>
                <a:cs typeface="Candara"/>
              </a:rPr>
              <a:t>1000 méterre élő lakosság ~80%-a </a:t>
            </a:r>
            <a:r>
              <a:rPr sz="1050" spc="15" dirty="0">
                <a:latin typeface="Candara"/>
                <a:cs typeface="Candara"/>
              </a:rPr>
              <a:t>a </a:t>
            </a:r>
            <a:r>
              <a:rPr sz="1050" spc="10" dirty="0">
                <a:latin typeface="Candara"/>
                <a:cs typeface="Candara"/>
              </a:rPr>
              <a:t>szélturbinákat  </a:t>
            </a:r>
            <a:r>
              <a:rPr sz="1050" spc="5" dirty="0">
                <a:latin typeface="Candara"/>
                <a:cs typeface="Candara"/>
              </a:rPr>
              <a:t>esztétikusnak </a:t>
            </a:r>
            <a:r>
              <a:rPr sz="1050" spc="10" dirty="0">
                <a:latin typeface="Candara"/>
                <a:cs typeface="Candara"/>
              </a:rPr>
              <a:t>tartja, </a:t>
            </a:r>
            <a:r>
              <a:rPr sz="1050" spc="15" dirty="0">
                <a:latin typeface="Candara"/>
                <a:cs typeface="Candara"/>
              </a:rPr>
              <a:t>a </a:t>
            </a:r>
            <a:r>
              <a:rPr sz="1050" spc="5" dirty="0">
                <a:latin typeface="Candara"/>
                <a:cs typeface="Candara"/>
              </a:rPr>
              <a:t>zajterhelést </a:t>
            </a:r>
            <a:r>
              <a:rPr sz="1050" spc="10" dirty="0">
                <a:latin typeface="Candara"/>
                <a:cs typeface="Candara"/>
              </a:rPr>
              <a:t>elfogadhatónak </a:t>
            </a:r>
            <a:r>
              <a:rPr sz="1050" spc="5" dirty="0">
                <a:latin typeface="Candara"/>
                <a:cs typeface="Candara"/>
              </a:rPr>
              <a:t>tekinti, </a:t>
            </a:r>
            <a:r>
              <a:rPr sz="1050" spc="15" dirty="0">
                <a:latin typeface="Candara"/>
                <a:cs typeface="Candara"/>
              </a:rPr>
              <a:t>és nem </a:t>
            </a:r>
            <a:r>
              <a:rPr sz="1050" spc="10" dirty="0">
                <a:latin typeface="Candara"/>
                <a:cs typeface="Candara"/>
              </a:rPr>
              <a:t>tapasztal  </a:t>
            </a:r>
            <a:r>
              <a:rPr sz="1050" spc="15" dirty="0">
                <a:latin typeface="Candara"/>
                <a:cs typeface="Candara"/>
              </a:rPr>
              <a:t>sem </a:t>
            </a:r>
            <a:r>
              <a:rPr sz="1050" spc="10" dirty="0">
                <a:latin typeface="Candara"/>
                <a:cs typeface="Candara"/>
              </a:rPr>
              <a:t>madárütközéseket, </a:t>
            </a:r>
            <a:r>
              <a:rPr sz="1050" spc="15" dirty="0">
                <a:latin typeface="Candara"/>
                <a:cs typeface="Candara"/>
              </a:rPr>
              <a:t>sem </a:t>
            </a:r>
            <a:r>
              <a:rPr sz="1050" spc="10" dirty="0">
                <a:latin typeface="Candara"/>
                <a:cs typeface="Candara"/>
              </a:rPr>
              <a:t>fajok </a:t>
            </a:r>
            <a:r>
              <a:rPr sz="1050" spc="5" dirty="0">
                <a:latin typeface="Candara"/>
                <a:cs typeface="Candara"/>
              </a:rPr>
              <a:t>eltűnését </a:t>
            </a:r>
            <a:r>
              <a:rPr sz="1050" spc="15" dirty="0">
                <a:latin typeface="Candara"/>
                <a:cs typeface="Candara"/>
              </a:rPr>
              <a:t>a </a:t>
            </a:r>
            <a:r>
              <a:rPr sz="1050" spc="10" dirty="0">
                <a:latin typeface="Candara"/>
                <a:cs typeface="Candara"/>
              </a:rPr>
              <a:t>térségből. Az öregedő gépek   </a:t>
            </a:r>
            <a:r>
              <a:rPr sz="1050" spc="5" dirty="0">
                <a:latin typeface="Candara"/>
                <a:cs typeface="Candara"/>
              </a:rPr>
              <a:t>esetleges leszerelését </a:t>
            </a:r>
            <a:r>
              <a:rPr sz="1050" spc="15" dirty="0">
                <a:latin typeface="Candara"/>
                <a:cs typeface="Candara"/>
              </a:rPr>
              <a:t>a </a:t>
            </a:r>
            <a:r>
              <a:rPr sz="1050" spc="10" dirty="0">
                <a:latin typeface="Candara"/>
                <a:cs typeface="Candara"/>
              </a:rPr>
              <a:t>közösség inkább negatív élményként </a:t>
            </a:r>
            <a:r>
              <a:rPr sz="1050" spc="5" dirty="0">
                <a:latin typeface="Candara"/>
                <a:cs typeface="Candara"/>
              </a:rPr>
              <a:t>élné </a:t>
            </a:r>
            <a:r>
              <a:rPr sz="1050" spc="15" dirty="0">
                <a:latin typeface="Candara"/>
                <a:cs typeface="Candara"/>
              </a:rPr>
              <a:t>meg. A  </a:t>
            </a:r>
            <a:r>
              <a:rPr sz="1050" spc="10" dirty="0">
                <a:latin typeface="Candara"/>
                <a:cs typeface="Candara"/>
              </a:rPr>
              <a:t>szélturbinákkal erősen érintett lakosság </a:t>
            </a:r>
            <a:r>
              <a:rPr sz="1050" spc="5" dirty="0">
                <a:latin typeface="Candara"/>
                <a:cs typeface="Candara"/>
              </a:rPr>
              <a:t>megítélése tehát kifejezetten</a:t>
            </a:r>
            <a:r>
              <a:rPr sz="1050" spc="35" dirty="0">
                <a:latin typeface="Candara"/>
                <a:cs typeface="Candara"/>
              </a:rPr>
              <a:t> </a:t>
            </a:r>
            <a:r>
              <a:rPr sz="1050" spc="10" dirty="0">
                <a:latin typeface="Candara"/>
                <a:cs typeface="Candara"/>
              </a:rPr>
              <a:t>kedvező</a:t>
            </a:r>
            <a:endParaRPr sz="1050">
              <a:latin typeface="Candara"/>
              <a:cs typeface="Candara"/>
            </a:endParaRPr>
          </a:p>
        </p:txBody>
      </p:sp>
      <p:sp>
        <p:nvSpPr>
          <p:cNvPr id="16" name="object 16"/>
          <p:cNvSpPr txBox="1"/>
          <p:nvPr/>
        </p:nvSpPr>
        <p:spPr>
          <a:xfrm>
            <a:off x="5696822" y="15215205"/>
            <a:ext cx="4597400" cy="2174875"/>
          </a:xfrm>
          <a:prstGeom prst="rect">
            <a:avLst/>
          </a:prstGeom>
        </p:spPr>
        <p:txBody>
          <a:bodyPr vert="horz" wrap="square" lIns="0" tIns="42545" rIns="0" bIns="0" rtlCol="0">
            <a:spAutoFit/>
          </a:bodyPr>
          <a:lstStyle/>
          <a:p>
            <a:pPr marL="12700" algn="just">
              <a:spcBef>
                <a:spcPts val="335"/>
              </a:spcBef>
            </a:pPr>
            <a:r>
              <a:rPr sz="1050" spc="15" dirty="0">
                <a:latin typeface="Candara"/>
                <a:cs typeface="Candara"/>
              </a:rPr>
              <a:t>a</a:t>
            </a:r>
            <a:r>
              <a:rPr sz="1050" spc="30" dirty="0">
                <a:latin typeface="Candara"/>
                <a:cs typeface="Candara"/>
              </a:rPr>
              <a:t> </a:t>
            </a:r>
            <a:r>
              <a:rPr sz="1050" spc="10" dirty="0">
                <a:latin typeface="Candara"/>
                <a:cs typeface="Candara"/>
              </a:rPr>
              <a:t>technológia</a:t>
            </a:r>
            <a:r>
              <a:rPr sz="1050" spc="50" dirty="0">
                <a:latin typeface="Candara"/>
                <a:cs typeface="Candara"/>
              </a:rPr>
              <a:t> </a:t>
            </a:r>
            <a:r>
              <a:rPr sz="1050" spc="10" dirty="0">
                <a:latin typeface="Candara"/>
                <a:cs typeface="Candara"/>
              </a:rPr>
              <a:t>kapcsán,</a:t>
            </a:r>
            <a:r>
              <a:rPr sz="1050" spc="50" dirty="0">
                <a:latin typeface="Candara"/>
                <a:cs typeface="Candara"/>
              </a:rPr>
              <a:t> </a:t>
            </a:r>
            <a:r>
              <a:rPr sz="1050" spc="10" dirty="0">
                <a:latin typeface="Candara"/>
                <a:cs typeface="Candara"/>
              </a:rPr>
              <a:t>ami</a:t>
            </a:r>
            <a:r>
              <a:rPr sz="1050" spc="50" dirty="0">
                <a:latin typeface="Candara"/>
                <a:cs typeface="Candara"/>
              </a:rPr>
              <a:t> </a:t>
            </a:r>
            <a:r>
              <a:rPr sz="1050" spc="10" dirty="0">
                <a:latin typeface="Candara"/>
                <a:cs typeface="Candara"/>
              </a:rPr>
              <a:t>egybecseng</a:t>
            </a:r>
            <a:r>
              <a:rPr sz="1050" spc="55" dirty="0">
                <a:latin typeface="Candara"/>
                <a:cs typeface="Candara"/>
              </a:rPr>
              <a:t> </a:t>
            </a:r>
            <a:r>
              <a:rPr sz="1050" spc="15" dirty="0">
                <a:latin typeface="Candara"/>
                <a:cs typeface="Candara"/>
              </a:rPr>
              <a:t>a</a:t>
            </a:r>
            <a:r>
              <a:rPr sz="1050" spc="25" dirty="0">
                <a:latin typeface="Candara"/>
                <a:cs typeface="Candara"/>
              </a:rPr>
              <a:t> </a:t>
            </a:r>
            <a:r>
              <a:rPr sz="1050" spc="10" dirty="0">
                <a:latin typeface="Candara"/>
                <a:cs typeface="Candara"/>
              </a:rPr>
              <a:t>nemzetközi</a:t>
            </a:r>
            <a:r>
              <a:rPr sz="1050" spc="50" dirty="0">
                <a:latin typeface="Candara"/>
                <a:cs typeface="Candara"/>
              </a:rPr>
              <a:t> </a:t>
            </a:r>
            <a:r>
              <a:rPr sz="1050" spc="10" dirty="0">
                <a:latin typeface="Candara"/>
                <a:cs typeface="Candara"/>
              </a:rPr>
              <a:t>kutatások</a:t>
            </a:r>
            <a:endParaRPr sz="1050">
              <a:latin typeface="Candara"/>
              <a:cs typeface="Candara"/>
            </a:endParaRPr>
          </a:p>
          <a:p>
            <a:pPr marL="12700" algn="just">
              <a:spcBef>
                <a:spcPts val="245"/>
              </a:spcBef>
            </a:pPr>
            <a:r>
              <a:rPr sz="1050" spc="10" dirty="0">
                <a:latin typeface="Candara"/>
                <a:cs typeface="Candara"/>
              </a:rPr>
              <a:t>tapasztalataival </a:t>
            </a:r>
            <a:r>
              <a:rPr sz="1050" spc="15" dirty="0">
                <a:latin typeface="Candara"/>
                <a:cs typeface="Candara"/>
              </a:rPr>
              <a:t>(AEE</a:t>
            </a:r>
            <a:r>
              <a:rPr sz="1050" spc="-30" dirty="0">
                <a:latin typeface="Candara"/>
                <a:cs typeface="Candara"/>
              </a:rPr>
              <a:t> </a:t>
            </a:r>
            <a:r>
              <a:rPr sz="1050" spc="10" dirty="0">
                <a:latin typeface="Candara"/>
                <a:cs typeface="Candara"/>
              </a:rPr>
              <a:t>2019).</a:t>
            </a:r>
            <a:endParaRPr sz="1050">
              <a:latin typeface="Candara"/>
              <a:cs typeface="Candara"/>
            </a:endParaRPr>
          </a:p>
          <a:p>
            <a:pPr marL="12700" marR="5080" algn="just">
              <a:lnSpc>
                <a:spcPct val="119300"/>
              </a:lnSpc>
              <a:spcBef>
                <a:spcPts val="380"/>
              </a:spcBef>
            </a:pPr>
            <a:r>
              <a:rPr sz="1050" spc="15" dirty="0">
                <a:latin typeface="Candara"/>
                <a:cs typeface="Candara"/>
              </a:rPr>
              <a:t>A </a:t>
            </a:r>
            <a:r>
              <a:rPr sz="1050" spc="10" dirty="0">
                <a:latin typeface="Candara"/>
                <a:cs typeface="Candara"/>
              </a:rPr>
              <a:t>pozitív összkép értelmezéséhez további fontos adalék, </a:t>
            </a:r>
            <a:r>
              <a:rPr sz="1050" spc="15" dirty="0">
                <a:latin typeface="Candara"/>
                <a:cs typeface="Candara"/>
              </a:rPr>
              <a:t>hogy a </a:t>
            </a:r>
            <a:r>
              <a:rPr sz="1050" spc="5" dirty="0">
                <a:latin typeface="Candara"/>
                <a:cs typeface="Candara"/>
              </a:rPr>
              <a:t>szélturbinák  telepítését </a:t>
            </a:r>
            <a:r>
              <a:rPr sz="1050" spc="10" dirty="0">
                <a:latin typeface="Candara"/>
                <a:cs typeface="Candara"/>
              </a:rPr>
              <a:t>megelőzően megtörtént </a:t>
            </a:r>
            <a:r>
              <a:rPr sz="1050" spc="15" dirty="0">
                <a:latin typeface="Candara"/>
                <a:cs typeface="Candara"/>
              </a:rPr>
              <a:t>a </a:t>
            </a:r>
            <a:r>
              <a:rPr sz="1050" spc="10" dirty="0">
                <a:latin typeface="Candara"/>
                <a:cs typeface="Candara"/>
              </a:rPr>
              <a:t>lakosság </a:t>
            </a:r>
            <a:r>
              <a:rPr sz="1050" spc="5" dirty="0">
                <a:latin typeface="Candara"/>
                <a:cs typeface="Candara"/>
              </a:rPr>
              <a:t>felkészítése, </a:t>
            </a:r>
            <a:r>
              <a:rPr sz="1050" spc="10" dirty="0">
                <a:latin typeface="Candara"/>
                <a:cs typeface="Candara"/>
              </a:rPr>
              <a:t>valamint az  üzemeltetők sok éve </a:t>
            </a:r>
            <a:r>
              <a:rPr sz="1050" spc="5" dirty="0">
                <a:latin typeface="Candara"/>
                <a:cs typeface="Candara"/>
              </a:rPr>
              <a:t>részt </a:t>
            </a:r>
            <a:r>
              <a:rPr sz="1050" spc="10" dirty="0">
                <a:latin typeface="Candara"/>
                <a:cs typeface="Candara"/>
              </a:rPr>
              <a:t>vesznek különféle közösségi események  finanszírozásában, sőt, megvalósításában </a:t>
            </a:r>
            <a:r>
              <a:rPr sz="1050" spc="5" dirty="0">
                <a:latin typeface="Candara"/>
                <a:cs typeface="Candara"/>
              </a:rPr>
              <a:t>is. </a:t>
            </a:r>
            <a:r>
              <a:rPr sz="1050" spc="15" dirty="0">
                <a:latin typeface="Candara"/>
                <a:cs typeface="Candara"/>
              </a:rPr>
              <a:t>A </a:t>
            </a:r>
            <a:r>
              <a:rPr sz="1050" spc="10" dirty="0">
                <a:latin typeface="Candara"/>
                <a:cs typeface="Candara"/>
              </a:rPr>
              <a:t>szakirodalom alapján (Klok et </a:t>
            </a:r>
            <a:r>
              <a:rPr sz="1050" dirty="0">
                <a:latin typeface="Candara"/>
                <a:cs typeface="Candara"/>
              </a:rPr>
              <a:t>al.  </a:t>
            </a:r>
            <a:r>
              <a:rPr sz="1050" spc="10" dirty="0">
                <a:latin typeface="Candara"/>
                <a:cs typeface="Candara"/>
              </a:rPr>
              <a:t>2023) az is kulcsfontosságú, </a:t>
            </a:r>
            <a:r>
              <a:rPr sz="1050" spc="15" dirty="0">
                <a:latin typeface="Candara"/>
                <a:cs typeface="Candara"/>
              </a:rPr>
              <a:t>ha a </a:t>
            </a:r>
            <a:r>
              <a:rPr sz="1050" spc="10" dirty="0">
                <a:latin typeface="Candara"/>
                <a:cs typeface="Candara"/>
              </a:rPr>
              <a:t>szélerőművek üzemeltetéséből származó  </a:t>
            </a:r>
            <a:r>
              <a:rPr sz="1050" spc="5" dirty="0">
                <a:latin typeface="Candara"/>
                <a:cs typeface="Candara"/>
              </a:rPr>
              <a:t>bevételekből </a:t>
            </a:r>
            <a:r>
              <a:rPr sz="1050" spc="15" dirty="0">
                <a:latin typeface="Candara"/>
                <a:cs typeface="Candara"/>
              </a:rPr>
              <a:t>a </a:t>
            </a:r>
            <a:r>
              <a:rPr sz="1050" spc="5" dirty="0">
                <a:latin typeface="Candara"/>
                <a:cs typeface="Candara"/>
              </a:rPr>
              <a:t>települési </a:t>
            </a:r>
            <a:r>
              <a:rPr sz="1050" spc="15" dirty="0">
                <a:latin typeface="Candara"/>
                <a:cs typeface="Candara"/>
              </a:rPr>
              <a:t>önkormányzatok </a:t>
            </a:r>
            <a:r>
              <a:rPr sz="1050" spc="10" dirty="0">
                <a:latin typeface="Candara"/>
                <a:cs typeface="Candara"/>
              </a:rPr>
              <a:t>és földtulajdonosok </a:t>
            </a:r>
            <a:r>
              <a:rPr sz="1050" spc="5" dirty="0">
                <a:latin typeface="Candara"/>
                <a:cs typeface="Candara"/>
              </a:rPr>
              <a:t>különféle  </a:t>
            </a:r>
            <a:r>
              <a:rPr sz="1050" spc="10" dirty="0">
                <a:latin typeface="Candara"/>
                <a:cs typeface="Candara"/>
              </a:rPr>
              <a:t>juttatásokra tesznek </a:t>
            </a:r>
            <a:r>
              <a:rPr sz="1050" spc="5" dirty="0">
                <a:latin typeface="Candara"/>
                <a:cs typeface="Candara"/>
              </a:rPr>
              <a:t>szert. </a:t>
            </a:r>
            <a:r>
              <a:rPr sz="1050" spc="15" dirty="0">
                <a:latin typeface="Candara"/>
                <a:cs typeface="Candara"/>
              </a:rPr>
              <a:t>A </a:t>
            </a:r>
            <a:r>
              <a:rPr sz="1050" spc="10" dirty="0">
                <a:latin typeface="Candara"/>
                <a:cs typeface="Candara"/>
              </a:rPr>
              <a:t>kutatásunk azt igazolja </a:t>
            </a:r>
            <a:r>
              <a:rPr sz="1050" spc="5" dirty="0">
                <a:latin typeface="Candara"/>
                <a:cs typeface="Candara"/>
              </a:rPr>
              <a:t>tehát, </a:t>
            </a:r>
            <a:r>
              <a:rPr sz="1050" spc="15" dirty="0">
                <a:latin typeface="Candara"/>
                <a:cs typeface="Candara"/>
              </a:rPr>
              <a:t>hogy a </a:t>
            </a:r>
            <a:r>
              <a:rPr sz="1050" spc="10" dirty="0">
                <a:latin typeface="Candara"/>
                <a:cs typeface="Candara"/>
              </a:rPr>
              <a:t>lakosság  bevonása, érdekeltté </a:t>
            </a:r>
            <a:r>
              <a:rPr sz="1050" spc="5" dirty="0">
                <a:latin typeface="Candara"/>
                <a:cs typeface="Candara"/>
              </a:rPr>
              <a:t>tétele </a:t>
            </a:r>
            <a:r>
              <a:rPr sz="1050" spc="10" dirty="0">
                <a:latin typeface="Candara"/>
                <a:cs typeface="Candara"/>
              </a:rPr>
              <a:t>létfontosságú eleme </a:t>
            </a:r>
            <a:r>
              <a:rPr sz="1050" spc="15" dirty="0">
                <a:latin typeface="Candara"/>
                <a:cs typeface="Candara"/>
              </a:rPr>
              <a:t>a megújuló </a:t>
            </a:r>
            <a:r>
              <a:rPr sz="1050" spc="5" dirty="0">
                <a:latin typeface="Candara"/>
                <a:cs typeface="Candara"/>
              </a:rPr>
              <a:t>energiaforrásokra  </a:t>
            </a:r>
            <a:r>
              <a:rPr sz="1050" spc="10" dirty="0">
                <a:latin typeface="Candara"/>
                <a:cs typeface="Candara"/>
              </a:rPr>
              <a:t>alapozott energetikai fordulat</a:t>
            </a:r>
            <a:r>
              <a:rPr sz="1050" spc="-30" dirty="0">
                <a:latin typeface="Candara"/>
                <a:cs typeface="Candara"/>
              </a:rPr>
              <a:t> </a:t>
            </a:r>
            <a:r>
              <a:rPr sz="1050" spc="10" dirty="0">
                <a:latin typeface="Candara"/>
                <a:cs typeface="Candara"/>
              </a:rPr>
              <a:t>megvalósításának.</a:t>
            </a:r>
            <a:endParaRPr sz="1050">
              <a:latin typeface="Candara"/>
              <a:cs typeface="Candara"/>
            </a:endParaRPr>
          </a:p>
        </p:txBody>
      </p:sp>
      <p:sp>
        <p:nvSpPr>
          <p:cNvPr id="17" name="object 17"/>
          <p:cNvSpPr txBox="1"/>
          <p:nvPr/>
        </p:nvSpPr>
        <p:spPr>
          <a:xfrm>
            <a:off x="543600" y="17323382"/>
            <a:ext cx="1800225" cy="512445"/>
          </a:xfrm>
          <a:prstGeom prst="rect">
            <a:avLst/>
          </a:prstGeom>
        </p:spPr>
        <p:txBody>
          <a:bodyPr vert="horz" wrap="square" lIns="0" tIns="16510" rIns="0" bIns="0" rtlCol="0">
            <a:spAutoFit/>
          </a:bodyPr>
          <a:lstStyle/>
          <a:p>
            <a:pPr marL="12700">
              <a:spcBef>
                <a:spcPts val="130"/>
              </a:spcBef>
            </a:pPr>
            <a:r>
              <a:rPr sz="1050" b="1" spc="10" dirty="0">
                <a:latin typeface="Candara"/>
                <a:cs typeface="Candara"/>
              </a:rPr>
              <a:t>Köszönetnyilvánítás</a:t>
            </a:r>
            <a:endParaRPr sz="1050">
              <a:latin typeface="Candara"/>
              <a:cs typeface="Candara"/>
            </a:endParaRPr>
          </a:p>
          <a:p>
            <a:pPr>
              <a:spcBef>
                <a:spcPts val="55"/>
              </a:spcBef>
            </a:pPr>
            <a:endParaRPr sz="1000">
              <a:latin typeface="Candara"/>
              <a:cs typeface="Candara"/>
            </a:endParaRPr>
          </a:p>
          <a:p>
            <a:pPr marL="12700">
              <a:tabLst>
                <a:tab pos="325120" algn="l"/>
                <a:tab pos="984250" algn="l"/>
                <a:tab pos="1342390" algn="l"/>
              </a:tabLst>
            </a:pPr>
            <a:r>
              <a:rPr sz="1050" spc="15" dirty="0">
                <a:latin typeface="Candara"/>
                <a:cs typeface="Candara"/>
              </a:rPr>
              <a:t>A	</a:t>
            </a:r>
            <a:r>
              <a:rPr sz="1050" spc="5" dirty="0">
                <a:latin typeface="Candara"/>
                <a:cs typeface="Candara"/>
              </a:rPr>
              <a:t>kutatás	</a:t>
            </a:r>
            <a:r>
              <a:rPr sz="1050" spc="10" dirty="0">
                <a:latin typeface="Candara"/>
                <a:cs typeface="Candara"/>
              </a:rPr>
              <a:t>az	Európai</a:t>
            </a:r>
            <a:endParaRPr sz="1050">
              <a:latin typeface="Candara"/>
              <a:cs typeface="Candara"/>
            </a:endParaRPr>
          </a:p>
        </p:txBody>
      </p:sp>
      <p:sp>
        <p:nvSpPr>
          <p:cNvPr id="18" name="object 18"/>
          <p:cNvSpPr txBox="1"/>
          <p:nvPr/>
        </p:nvSpPr>
        <p:spPr>
          <a:xfrm>
            <a:off x="543600" y="17835898"/>
            <a:ext cx="1798955" cy="178254"/>
          </a:xfrm>
          <a:prstGeom prst="rect">
            <a:avLst/>
          </a:prstGeom>
        </p:spPr>
        <p:txBody>
          <a:bodyPr vert="horz" wrap="square" lIns="0" tIns="16510" rIns="0" bIns="0" rtlCol="0">
            <a:spAutoFit/>
          </a:bodyPr>
          <a:lstStyle/>
          <a:p>
            <a:pPr marL="12700">
              <a:spcBef>
                <a:spcPts val="130"/>
              </a:spcBef>
            </a:pPr>
            <a:r>
              <a:rPr sz="1050" spc="10" dirty="0">
                <a:latin typeface="Candara"/>
                <a:cs typeface="Candara"/>
              </a:rPr>
              <a:t>Klímavédelmi</a:t>
            </a:r>
            <a:r>
              <a:rPr sz="1050" spc="170" dirty="0">
                <a:latin typeface="Candara"/>
                <a:cs typeface="Candara"/>
              </a:rPr>
              <a:t> </a:t>
            </a:r>
            <a:r>
              <a:rPr sz="1050" spc="10" dirty="0">
                <a:latin typeface="Candara"/>
                <a:cs typeface="Candara"/>
              </a:rPr>
              <a:t>Kezdeményezés</a:t>
            </a:r>
            <a:endParaRPr sz="1050">
              <a:latin typeface="Candara"/>
              <a:cs typeface="Candara"/>
            </a:endParaRPr>
          </a:p>
        </p:txBody>
      </p:sp>
      <p:sp>
        <p:nvSpPr>
          <p:cNvPr id="19" name="object 19"/>
          <p:cNvSpPr txBox="1"/>
          <p:nvPr/>
        </p:nvSpPr>
        <p:spPr>
          <a:xfrm>
            <a:off x="543600" y="18000820"/>
            <a:ext cx="1800225" cy="391774"/>
          </a:xfrm>
          <a:prstGeom prst="rect">
            <a:avLst/>
          </a:prstGeom>
        </p:spPr>
        <p:txBody>
          <a:bodyPr vert="horz" wrap="square" lIns="0" tIns="42545" rIns="0" bIns="0" rtlCol="0">
            <a:spAutoFit/>
          </a:bodyPr>
          <a:lstStyle/>
          <a:p>
            <a:pPr marL="12700">
              <a:spcBef>
                <a:spcPts val="335"/>
              </a:spcBef>
              <a:tabLst>
                <a:tab pos="632460" algn="l"/>
                <a:tab pos="1116330" algn="l"/>
              </a:tabLst>
            </a:pPr>
            <a:r>
              <a:rPr sz="1050" spc="10" dirty="0">
                <a:latin typeface="Candara"/>
                <a:cs typeface="Candara"/>
              </a:rPr>
              <a:t>(EUKI)	</a:t>
            </a:r>
            <a:r>
              <a:rPr sz="1050" spc="5" dirty="0">
                <a:latin typeface="Candara"/>
                <a:cs typeface="Candara"/>
              </a:rPr>
              <a:t>által	</a:t>
            </a:r>
            <a:r>
              <a:rPr sz="1050" spc="10" dirty="0">
                <a:latin typeface="Candara"/>
                <a:cs typeface="Candara"/>
              </a:rPr>
              <a:t>támogatott</a:t>
            </a:r>
            <a:endParaRPr sz="1050">
              <a:latin typeface="Candara"/>
              <a:cs typeface="Candara"/>
            </a:endParaRPr>
          </a:p>
          <a:p>
            <a:pPr marL="12700">
              <a:spcBef>
                <a:spcPts val="245"/>
              </a:spcBef>
              <a:tabLst>
                <a:tab pos="1369060" algn="l"/>
              </a:tabLst>
            </a:pPr>
            <a:r>
              <a:rPr sz="1050" spc="10" dirty="0">
                <a:latin typeface="Candara"/>
                <a:cs typeface="Candara"/>
              </a:rPr>
              <a:t>RENewL</a:t>
            </a:r>
            <a:r>
              <a:rPr sz="1050" spc="15" dirty="0">
                <a:latin typeface="Candara"/>
                <a:cs typeface="Candara"/>
              </a:rPr>
              <a:t>a</a:t>
            </a:r>
            <a:r>
              <a:rPr sz="1050" spc="5" dirty="0">
                <a:latin typeface="Candara"/>
                <a:cs typeface="Candara"/>
              </a:rPr>
              <a:t>n</a:t>
            </a:r>
            <a:r>
              <a:rPr sz="1050" spc="15" dirty="0">
                <a:latin typeface="Candara"/>
                <a:cs typeface="Candara"/>
              </a:rPr>
              <a:t>d</a:t>
            </a:r>
            <a:r>
              <a:rPr sz="1050" dirty="0">
                <a:latin typeface="Candara"/>
                <a:cs typeface="Candara"/>
              </a:rPr>
              <a:t>	</a:t>
            </a:r>
            <a:r>
              <a:rPr sz="1050" spc="10" dirty="0">
                <a:latin typeface="Candara"/>
                <a:cs typeface="Candara"/>
              </a:rPr>
              <a:t>proj</a:t>
            </a:r>
            <a:r>
              <a:rPr sz="1050" spc="5" dirty="0">
                <a:latin typeface="Candara"/>
                <a:cs typeface="Candara"/>
              </a:rPr>
              <a:t>ekt</a:t>
            </a:r>
            <a:endParaRPr sz="1050">
              <a:latin typeface="Candara"/>
              <a:cs typeface="Candara"/>
            </a:endParaRPr>
          </a:p>
        </p:txBody>
      </p:sp>
      <p:sp>
        <p:nvSpPr>
          <p:cNvPr id="20" name="object 20"/>
          <p:cNvSpPr txBox="1"/>
          <p:nvPr/>
        </p:nvSpPr>
        <p:spPr>
          <a:xfrm>
            <a:off x="543600" y="18409257"/>
            <a:ext cx="1799589" cy="178254"/>
          </a:xfrm>
          <a:prstGeom prst="rect">
            <a:avLst/>
          </a:prstGeom>
        </p:spPr>
        <p:txBody>
          <a:bodyPr vert="horz" wrap="square" lIns="0" tIns="16510" rIns="0" bIns="0" rtlCol="0">
            <a:spAutoFit/>
          </a:bodyPr>
          <a:lstStyle/>
          <a:p>
            <a:pPr marL="12700">
              <a:spcBef>
                <a:spcPts val="130"/>
              </a:spcBef>
            </a:pPr>
            <a:r>
              <a:rPr sz="1050" spc="10" dirty="0">
                <a:latin typeface="Candara"/>
                <a:cs typeface="Candara"/>
              </a:rPr>
              <a:t>(81301529) keretében</a:t>
            </a:r>
            <a:r>
              <a:rPr sz="1050" spc="95" dirty="0">
                <a:latin typeface="Candara"/>
                <a:cs typeface="Candara"/>
              </a:rPr>
              <a:t> </a:t>
            </a:r>
            <a:r>
              <a:rPr sz="1050" spc="10" dirty="0">
                <a:latin typeface="Candara"/>
                <a:cs typeface="Candara"/>
              </a:rPr>
              <a:t>valósult</a:t>
            </a:r>
            <a:endParaRPr sz="1050">
              <a:latin typeface="Candara"/>
              <a:cs typeface="Candara"/>
            </a:endParaRPr>
          </a:p>
        </p:txBody>
      </p:sp>
      <p:sp>
        <p:nvSpPr>
          <p:cNvPr id="21" name="object 21"/>
          <p:cNvSpPr txBox="1"/>
          <p:nvPr/>
        </p:nvSpPr>
        <p:spPr>
          <a:xfrm>
            <a:off x="543599" y="18574896"/>
            <a:ext cx="913130" cy="597535"/>
          </a:xfrm>
          <a:prstGeom prst="rect">
            <a:avLst/>
          </a:prstGeom>
        </p:spPr>
        <p:txBody>
          <a:bodyPr vert="horz" wrap="square" lIns="0" tIns="11430" rIns="0" bIns="0" rtlCol="0">
            <a:spAutoFit/>
          </a:bodyPr>
          <a:lstStyle/>
          <a:p>
            <a:pPr marL="12700" marR="5080">
              <a:lnSpc>
                <a:spcPct val="119200"/>
              </a:lnSpc>
              <a:spcBef>
                <a:spcPts val="90"/>
              </a:spcBef>
              <a:tabLst>
                <a:tab pos="437515" algn="l"/>
                <a:tab pos="770890" algn="l"/>
              </a:tabLst>
            </a:pPr>
            <a:r>
              <a:rPr sz="1050" spc="15" dirty="0">
                <a:latin typeface="Candara"/>
                <a:cs typeface="Candara"/>
              </a:rPr>
              <a:t>meg.	</a:t>
            </a:r>
            <a:r>
              <a:rPr sz="1050" spc="10" dirty="0">
                <a:latin typeface="Candara"/>
                <a:cs typeface="Candara"/>
              </a:rPr>
              <a:t>Ezúton  Kis</a:t>
            </a:r>
            <a:r>
              <a:rPr sz="1050" dirty="0">
                <a:latin typeface="Candara"/>
                <a:cs typeface="Candara"/>
              </a:rPr>
              <a:t>i</a:t>
            </a:r>
            <a:r>
              <a:rPr sz="1050" spc="15" dirty="0">
                <a:latin typeface="Candara"/>
                <a:cs typeface="Candara"/>
              </a:rPr>
              <a:t>gmánd</a:t>
            </a:r>
            <a:r>
              <a:rPr sz="1050" dirty="0">
                <a:latin typeface="Candara"/>
                <a:cs typeface="Candara"/>
              </a:rPr>
              <a:t>	</a:t>
            </a:r>
            <a:r>
              <a:rPr sz="1050" spc="10" dirty="0">
                <a:latin typeface="Candara"/>
                <a:cs typeface="Candara"/>
              </a:rPr>
              <a:t>és  </a:t>
            </a:r>
            <a:r>
              <a:rPr sz="1050" spc="5" dirty="0">
                <a:latin typeface="Candara"/>
                <a:cs typeface="Candara"/>
              </a:rPr>
              <a:t>aljegyzőjének,</a:t>
            </a:r>
            <a:endParaRPr sz="1050">
              <a:latin typeface="Candara"/>
              <a:cs typeface="Candara"/>
            </a:endParaRPr>
          </a:p>
        </p:txBody>
      </p:sp>
      <p:sp>
        <p:nvSpPr>
          <p:cNvPr id="22" name="object 22"/>
          <p:cNvSpPr txBox="1"/>
          <p:nvPr/>
        </p:nvSpPr>
        <p:spPr>
          <a:xfrm>
            <a:off x="1509960" y="18574896"/>
            <a:ext cx="833755" cy="597535"/>
          </a:xfrm>
          <a:prstGeom prst="rect">
            <a:avLst/>
          </a:prstGeom>
        </p:spPr>
        <p:txBody>
          <a:bodyPr vert="horz" wrap="square" lIns="0" tIns="11430" rIns="0" bIns="0" rtlCol="0">
            <a:spAutoFit/>
          </a:bodyPr>
          <a:lstStyle/>
          <a:p>
            <a:pPr marL="90170" marR="5080" indent="-78105" algn="just">
              <a:lnSpc>
                <a:spcPct val="119200"/>
              </a:lnSpc>
              <a:spcBef>
                <a:spcPts val="90"/>
              </a:spcBef>
            </a:pPr>
            <a:r>
              <a:rPr sz="1050" spc="10" dirty="0">
                <a:latin typeface="Candara"/>
                <a:cs typeface="Candara"/>
              </a:rPr>
              <a:t>is köszönjük  </a:t>
            </a:r>
            <a:r>
              <a:rPr sz="1050" spc="20" dirty="0">
                <a:latin typeface="Candara"/>
                <a:cs typeface="Candara"/>
              </a:rPr>
              <a:t>N</a:t>
            </a:r>
            <a:r>
              <a:rPr sz="1050" spc="5" dirty="0">
                <a:latin typeface="Candara"/>
                <a:cs typeface="Candara"/>
              </a:rPr>
              <a:t>a</a:t>
            </a:r>
            <a:r>
              <a:rPr sz="1050" spc="10" dirty="0">
                <a:latin typeface="Candara"/>
                <a:cs typeface="Candara"/>
              </a:rPr>
              <a:t>g</a:t>
            </a:r>
            <a:r>
              <a:rPr sz="1050" spc="15" dirty="0">
                <a:latin typeface="Candara"/>
                <a:cs typeface="Candara"/>
              </a:rPr>
              <a:t>yigmá</a:t>
            </a:r>
            <a:r>
              <a:rPr sz="1050" spc="5" dirty="0">
                <a:latin typeface="Candara"/>
                <a:cs typeface="Candara"/>
              </a:rPr>
              <a:t>n</a:t>
            </a:r>
            <a:r>
              <a:rPr sz="1050" spc="10" dirty="0">
                <a:latin typeface="Candara"/>
                <a:cs typeface="Candara"/>
              </a:rPr>
              <a:t>d  </a:t>
            </a:r>
            <a:r>
              <a:rPr sz="1050" spc="5" dirty="0">
                <a:latin typeface="Candara"/>
                <a:cs typeface="Candara"/>
              </a:rPr>
              <a:t>jegyzőjének,</a:t>
            </a:r>
            <a:endParaRPr sz="1050">
              <a:latin typeface="Candara"/>
              <a:cs typeface="Candara"/>
            </a:endParaRPr>
          </a:p>
        </p:txBody>
      </p:sp>
      <p:sp>
        <p:nvSpPr>
          <p:cNvPr id="23" name="object 23"/>
          <p:cNvSpPr txBox="1"/>
          <p:nvPr/>
        </p:nvSpPr>
        <p:spPr>
          <a:xfrm>
            <a:off x="543599" y="19173141"/>
            <a:ext cx="1800860" cy="178254"/>
          </a:xfrm>
          <a:prstGeom prst="rect">
            <a:avLst/>
          </a:prstGeom>
        </p:spPr>
        <p:txBody>
          <a:bodyPr vert="horz" wrap="square" lIns="0" tIns="16510" rIns="0" bIns="0" rtlCol="0">
            <a:spAutoFit/>
          </a:bodyPr>
          <a:lstStyle/>
          <a:p>
            <a:pPr marL="12700">
              <a:spcBef>
                <a:spcPts val="130"/>
              </a:spcBef>
            </a:pPr>
            <a:r>
              <a:rPr sz="1050" spc="10" dirty="0">
                <a:latin typeface="Candara"/>
                <a:cs typeface="Candara"/>
              </a:rPr>
              <a:t>Fülöpné Czunyi Andreának</a:t>
            </a:r>
            <a:r>
              <a:rPr sz="1050" spc="90" dirty="0">
                <a:latin typeface="Candara"/>
                <a:cs typeface="Candara"/>
              </a:rPr>
              <a:t> </a:t>
            </a:r>
            <a:r>
              <a:rPr sz="1050" spc="15" dirty="0">
                <a:latin typeface="Candara"/>
                <a:cs typeface="Candara"/>
              </a:rPr>
              <a:t>és</a:t>
            </a:r>
            <a:endParaRPr sz="1050">
              <a:latin typeface="Candara"/>
              <a:cs typeface="Candara"/>
            </a:endParaRPr>
          </a:p>
        </p:txBody>
      </p:sp>
      <p:sp>
        <p:nvSpPr>
          <p:cNvPr id="24" name="object 24"/>
          <p:cNvSpPr txBox="1"/>
          <p:nvPr/>
        </p:nvSpPr>
        <p:spPr>
          <a:xfrm>
            <a:off x="1849968" y="19338086"/>
            <a:ext cx="493395" cy="391774"/>
          </a:xfrm>
          <a:prstGeom prst="rect">
            <a:avLst/>
          </a:prstGeom>
        </p:spPr>
        <p:txBody>
          <a:bodyPr vert="horz" wrap="square" lIns="0" tIns="42545" rIns="0" bIns="0" rtlCol="0">
            <a:spAutoFit/>
          </a:bodyPr>
          <a:lstStyle/>
          <a:p>
            <a:pPr marR="5080" algn="r">
              <a:spcBef>
                <a:spcPts val="335"/>
              </a:spcBef>
            </a:pPr>
            <a:r>
              <a:rPr sz="1050" spc="15" dirty="0">
                <a:latin typeface="Candara"/>
                <a:cs typeface="Candara"/>
              </a:rPr>
              <a:t>a</a:t>
            </a:r>
            <a:endParaRPr sz="1050">
              <a:latin typeface="Candara"/>
              <a:cs typeface="Candara"/>
            </a:endParaRPr>
          </a:p>
          <a:p>
            <a:pPr marR="5080" algn="r">
              <a:spcBef>
                <a:spcPts val="245"/>
              </a:spcBef>
            </a:pPr>
            <a:r>
              <a:rPr sz="1050" spc="10" dirty="0">
                <a:latin typeface="Candara"/>
                <a:cs typeface="Candara"/>
              </a:rPr>
              <a:t>nyújtott</a:t>
            </a:r>
            <a:endParaRPr sz="1050">
              <a:latin typeface="Candara"/>
              <a:cs typeface="Candara"/>
            </a:endParaRPr>
          </a:p>
        </p:txBody>
      </p:sp>
      <p:sp>
        <p:nvSpPr>
          <p:cNvPr id="25" name="object 25"/>
          <p:cNvSpPr txBox="1"/>
          <p:nvPr/>
        </p:nvSpPr>
        <p:spPr>
          <a:xfrm>
            <a:off x="543599" y="19338086"/>
            <a:ext cx="1318260" cy="598170"/>
          </a:xfrm>
          <a:prstGeom prst="rect">
            <a:avLst/>
          </a:prstGeom>
        </p:spPr>
        <p:txBody>
          <a:bodyPr vert="horz" wrap="square" lIns="0" tIns="12065" rIns="0" bIns="0" rtlCol="0">
            <a:spAutoFit/>
          </a:bodyPr>
          <a:lstStyle/>
          <a:p>
            <a:pPr marL="12700" marR="5080">
              <a:lnSpc>
                <a:spcPct val="119400"/>
              </a:lnSpc>
              <a:spcBef>
                <a:spcPts val="95"/>
              </a:spcBef>
              <a:tabLst>
                <a:tab pos="725805" algn="l"/>
              </a:tabLst>
            </a:pPr>
            <a:r>
              <a:rPr sz="1050" spc="5" dirty="0">
                <a:latin typeface="Candara"/>
                <a:cs typeface="Candara"/>
              </a:rPr>
              <a:t>Fül</a:t>
            </a:r>
            <a:r>
              <a:rPr sz="1050" spc="15" dirty="0">
                <a:latin typeface="Candara"/>
                <a:cs typeface="Candara"/>
              </a:rPr>
              <a:t>es</a:t>
            </a:r>
            <a:r>
              <a:rPr sz="1050" dirty="0">
                <a:latin typeface="Candara"/>
                <a:cs typeface="Candara"/>
              </a:rPr>
              <a:t>	</a:t>
            </a:r>
            <a:r>
              <a:rPr sz="1050" spc="10" dirty="0">
                <a:latin typeface="Candara"/>
                <a:cs typeface="Candara"/>
              </a:rPr>
              <a:t>Zol</a:t>
            </a:r>
            <a:r>
              <a:rPr sz="1050" spc="5" dirty="0">
                <a:latin typeface="Candara"/>
                <a:cs typeface="Candara"/>
              </a:rPr>
              <a:t>t</a:t>
            </a:r>
            <a:r>
              <a:rPr sz="1050" spc="15" dirty="0">
                <a:latin typeface="Candara"/>
                <a:cs typeface="Candara"/>
              </a:rPr>
              <a:t>ánn</a:t>
            </a:r>
            <a:r>
              <a:rPr sz="1050" spc="10" dirty="0">
                <a:latin typeface="Candara"/>
                <a:cs typeface="Candara"/>
              </a:rPr>
              <a:t>a</a:t>
            </a:r>
            <a:r>
              <a:rPr sz="1050" spc="5" dirty="0">
                <a:latin typeface="Candara"/>
                <a:cs typeface="Candara"/>
              </a:rPr>
              <a:t>k  </a:t>
            </a:r>
            <a:r>
              <a:rPr sz="1050" spc="15" dirty="0">
                <a:latin typeface="Candara"/>
                <a:cs typeface="Candara"/>
              </a:rPr>
              <a:t>munkánkhoz</a:t>
            </a:r>
            <a:endParaRPr sz="1050">
              <a:latin typeface="Candara"/>
              <a:cs typeface="Candara"/>
            </a:endParaRPr>
          </a:p>
          <a:p>
            <a:pPr marL="12700">
              <a:spcBef>
                <a:spcPts val="235"/>
              </a:spcBef>
            </a:pPr>
            <a:r>
              <a:rPr sz="1050" spc="10" dirty="0">
                <a:latin typeface="Candara"/>
                <a:cs typeface="Candara"/>
              </a:rPr>
              <a:t>segítségüket.</a:t>
            </a:r>
            <a:endParaRPr sz="1050">
              <a:latin typeface="Candara"/>
              <a:cs typeface="Candara"/>
            </a:endParaRPr>
          </a:p>
        </p:txBody>
      </p:sp>
      <p:sp>
        <p:nvSpPr>
          <p:cNvPr id="26" name="object 26"/>
          <p:cNvSpPr txBox="1"/>
          <p:nvPr/>
        </p:nvSpPr>
        <p:spPr>
          <a:xfrm>
            <a:off x="2617011" y="17333701"/>
            <a:ext cx="563880" cy="178254"/>
          </a:xfrm>
          <a:prstGeom prst="rect">
            <a:avLst/>
          </a:prstGeom>
        </p:spPr>
        <p:txBody>
          <a:bodyPr vert="horz" wrap="square" lIns="0" tIns="16510" rIns="0" bIns="0" rtlCol="0">
            <a:spAutoFit/>
          </a:bodyPr>
          <a:lstStyle/>
          <a:p>
            <a:pPr marL="12700">
              <a:spcBef>
                <a:spcPts val="130"/>
              </a:spcBef>
            </a:pPr>
            <a:r>
              <a:rPr sz="1050" b="1" spc="10" dirty="0">
                <a:latin typeface="Candara"/>
                <a:cs typeface="Candara"/>
              </a:rPr>
              <a:t>Irodalom</a:t>
            </a:r>
            <a:endParaRPr sz="1050">
              <a:latin typeface="Candara"/>
              <a:cs typeface="Candara"/>
            </a:endParaRPr>
          </a:p>
        </p:txBody>
      </p:sp>
      <p:sp>
        <p:nvSpPr>
          <p:cNvPr id="27" name="object 27"/>
          <p:cNvSpPr txBox="1"/>
          <p:nvPr/>
        </p:nvSpPr>
        <p:spPr>
          <a:xfrm>
            <a:off x="2617012" y="17463978"/>
            <a:ext cx="11764645" cy="2487930"/>
          </a:xfrm>
          <a:prstGeom prst="rect">
            <a:avLst/>
          </a:prstGeom>
        </p:spPr>
        <p:txBody>
          <a:bodyPr vert="horz" wrap="square" lIns="0" tIns="52705" rIns="0" bIns="0" rtlCol="0">
            <a:spAutoFit/>
          </a:bodyPr>
          <a:lstStyle/>
          <a:p>
            <a:pPr marL="12700">
              <a:spcBef>
                <a:spcPts val="415"/>
              </a:spcBef>
            </a:pPr>
            <a:r>
              <a:rPr sz="950" spc="15" dirty="0">
                <a:latin typeface="Candara"/>
                <a:cs typeface="Candara"/>
              </a:rPr>
              <a:t>AEE </a:t>
            </a:r>
            <a:r>
              <a:rPr sz="950" spc="10" dirty="0">
                <a:latin typeface="Candara"/>
                <a:cs typeface="Candara"/>
              </a:rPr>
              <a:t>(2019): Wichtig für </a:t>
            </a:r>
            <a:r>
              <a:rPr sz="950" spc="15" dirty="0">
                <a:latin typeface="Candara"/>
                <a:cs typeface="Candara"/>
              </a:rPr>
              <a:t>den </a:t>
            </a:r>
            <a:r>
              <a:rPr sz="950" spc="20" dirty="0">
                <a:latin typeface="Candara"/>
                <a:cs typeface="Candara"/>
              </a:rPr>
              <a:t>Kampf </a:t>
            </a:r>
            <a:r>
              <a:rPr sz="950" spc="15" dirty="0">
                <a:latin typeface="Candara"/>
                <a:cs typeface="Candara"/>
              </a:rPr>
              <a:t>gegen den Klimawandel: </a:t>
            </a:r>
            <a:r>
              <a:rPr sz="950" spc="10" dirty="0">
                <a:latin typeface="Candara"/>
                <a:cs typeface="Candara"/>
              </a:rPr>
              <a:t>Bürger*innen wollen </a:t>
            </a:r>
            <a:r>
              <a:rPr sz="950" spc="20" dirty="0">
                <a:latin typeface="Candara"/>
                <a:cs typeface="Candara"/>
              </a:rPr>
              <a:t>mehr </a:t>
            </a:r>
            <a:r>
              <a:rPr sz="950" spc="15" dirty="0">
                <a:latin typeface="Candara"/>
                <a:cs typeface="Candara"/>
              </a:rPr>
              <a:t>Erneuerbare Energien. </a:t>
            </a:r>
            <a:r>
              <a:rPr sz="950" spc="10" dirty="0">
                <a:latin typeface="Candara"/>
                <a:cs typeface="Candara"/>
              </a:rPr>
              <a:t>Agentur für </a:t>
            </a:r>
            <a:r>
              <a:rPr sz="950" spc="15" dirty="0">
                <a:latin typeface="Candara"/>
                <a:cs typeface="Candara"/>
              </a:rPr>
              <a:t>Erneuerbare Energien.</a:t>
            </a:r>
            <a:r>
              <a:rPr sz="950" spc="-40" dirty="0">
                <a:latin typeface="Candara"/>
                <a:cs typeface="Candara"/>
              </a:rPr>
              <a:t> </a:t>
            </a:r>
            <a:r>
              <a:rPr sz="950" spc="10" dirty="0">
                <a:latin typeface="Candara"/>
                <a:cs typeface="Candara"/>
                <a:hlinkClick r:id="rId3"/>
              </a:rPr>
              <a:t>https://www.une</a:t>
            </a:r>
            <a:r>
              <a:rPr sz="950" spc="10" dirty="0">
                <a:latin typeface="Candara"/>
                <a:cs typeface="Candara"/>
              </a:rPr>
              <a:t>ndlich-</a:t>
            </a:r>
            <a:r>
              <a:rPr sz="950" spc="10" dirty="0">
                <a:latin typeface="Candara"/>
                <a:cs typeface="Candara"/>
                <a:hlinkClick r:id="rId3"/>
              </a:rPr>
              <a:t>vielenergie.de/akzeptanzumfrag</a:t>
            </a:r>
            <a:r>
              <a:rPr sz="950" spc="10" dirty="0">
                <a:latin typeface="Candara"/>
                <a:cs typeface="Candara"/>
              </a:rPr>
              <a:t>e</a:t>
            </a:r>
            <a:r>
              <a:rPr sz="950" spc="10" dirty="0">
                <a:latin typeface="Candara"/>
                <a:cs typeface="Candara"/>
                <a:hlinkClick r:id="rId3"/>
              </a:rPr>
              <a:t>-2019</a:t>
            </a:r>
            <a:endParaRPr sz="950">
              <a:latin typeface="Candara"/>
              <a:cs typeface="Candara"/>
            </a:endParaRPr>
          </a:p>
          <a:p>
            <a:pPr marL="12700" marR="714375">
              <a:lnSpc>
                <a:spcPct val="103800"/>
              </a:lnSpc>
              <a:spcBef>
                <a:spcPts val="285"/>
              </a:spcBef>
            </a:pPr>
            <a:r>
              <a:rPr sz="950" spc="15" dirty="0">
                <a:latin typeface="Candara"/>
                <a:cs typeface="Candara"/>
              </a:rPr>
              <a:t>Agboola, </a:t>
            </a:r>
            <a:r>
              <a:rPr sz="950" spc="10" dirty="0">
                <a:latin typeface="Candara"/>
                <a:cs typeface="Candara"/>
              </a:rPr>
              <a:t>O.P., Bashir, F.M., </a:t>
            </a:r>
            <a:r>
              <a:rPr sz="950" spc="15" dirty="0">
                <a:latin typeface="Candara"/>
                <a:cs typeface="Candara"/>
              </a:rPr>
              <a:t>Dodo, </a:t>
            </a:r>
            <a:r>
              <a:rPr sz="950" spc="10" dirty="0">
                <a:latin typeface="Candara"/>
                <a:cs typeface="Candara"/>
              </a:rPr>
              <a:t>Y.A., </a:t>
            </a:r>
            <a:r>
              <a:rPr sz="950" spc="20" dirty="0">
                <a:latin typeface="Candara"/>
                <a:cs typeface="Candara"/>
              </a:rPr>
              <a:t>Mohamed, </a:t>
            </a:r>
            <a:r>
              <a:rPr sz="950" spc="10" dirty="0">
                <a:latin typeface="Candara"/>
                <a:cs typeface="Candara"/>
              </a:rPr>
              <a:t>M.A.S., Alsadun, </a:t>
            </a:r>
            <a:r>
              <a:rPr sz="950" spc="5" dirty="0">
                <a:latin typeface="Candara"/>
                <a:cs typeface="Candara"/>
              </a:rPr>
              <a:t>I.S.R. </a:t>
            </a:r>
            <a:r>
              <a:rPr sz="950" spc="15" dirty="0">
                <a:latin typeface="Candara"/>
                <a:cs typeface="Candara"/>
              </a:rPr>
              <a:t>(2023): The influence of information and communication technology </a:t>
            </a:r>
            <a:r>
              <a:rPr sz="950" spc="10" dirty="0">
                <a:latin typeface="Candara"/>
                <a:cs typeface="Candara"/>
              </a:rPr>
              <a:t>(ICT) </a:t>
            </a:r>
            <a:r>
              <a:rPr sz="950" spc="20" dirty="0">
                <a:latin typeface="Candara"/>
                <a:cs typeface="Candara"/>
              </a:rPr>
              <a:t>on </a:t>
            </a:r>
            <a:r>
              <a:rPr sz="950" spc="15" dirty="0">
                <a:latin typeface="Candara"/>
                <a:cs typeface="Candara"/>
              </a:rPr>
              <a:t>stakeholders' involvement and smart urban </a:t>
            </a:r>
            <a:r>
              <a:rPr sz="950" spc="10" dirty="0">
                <a:latin typeface="Candara"/>
                <a:cs typeface="Candara"/>
              </a:rPr>
              <a:t>sustainability.  </a:t>
            </a:r>
            <a:r>
              <a:rPr sz="950" spc="15" dirty="0">
                <a:latin typeface="Candara"/>
                <a:cs typeface="Candara"/>
              </a:rPr>
              <a:t>Environmental </a:t>
            </a:r>
            <a:r>
              <a:rPr sz="950" spc="10" dirty="0">
                <a:latin typeface="Candara"/>
                <a:cs typeface="Candara"/>
              </a:rPr>
              <a:t>Advances, 13, 100431,</a:t>
            </a:r>
            <a:r>
              <a:rPr sz="950" spc="-25" dirty="0">
                <a:latin typeface="Candara"/>
                <a:cs typeface="Candara"/>
              </a:rPr>
              <a:t> </a:t>
            </a:r>
            <a:r>
              <a:rPr sz="950" spc="10" dirty="0">
                <a:latin typeface="Candara"/>
                <a:cs typeface="Candara"/>
              </a:rPr>
              <a:t>https://doi.org/10.1016/j.envadv.2023.100431</a:t>
            </a:r>
            <a:endParaRPr sz="950">
              <a:latin typeface="Candara"/>
              <a:cs typeface="Candara"/>
            </a:endParaRPr>
          </a:p>
          <a:p>
            <a:pPr marL="12700">
              <a:spcBef>
                <a:spcPts val="325"/>
              </a:spcBef>
            </a:pPr>
            <a:r>
              <a:rPr sz="950" spc="10" dirty="0">
                <a:latin typeface="Candara"/>
                <a:cs typeface="Candara"/>
              </a:rPr>
              <a:t>Antal, </a:t>
            </a:r>
            <a:r>
              <a:rPr sz="950" spc="20" dirty="0">
                <a:latin typeface="Candara"/>
                <a:cs typeface="Candara"/>
              </a:rPr>
              <a:t>M. </a:t>
            </a:r>
            <a:r>
              <a:rPr sz="950" spc="10" dirty="0">
                <a:latin typeface="Candara"/>
                <a:cs typeface="Candara"/>
              </a:rPr>
              <a:t>(2019): </a:t>
            </a:r>
            <a:r>
              <a:rPr sz="950" spc="20" dirty="0">
                <a:latin typeface="Candara"/>
                <a:cs typeface="Candara"/>
              </a:rPr>
              <a:t>How </a:t>
            </a:r>
            <a:r>
              <a:rPr sz="950" spc="15" dirty="0">
                <a:latin typeface="Candara"/>
                <a:cs typeface="Candara"/>
              </a:rPr>
              <a:t>the regime hampered a </a:t>
            </a:r>
            <a:r>
              <a:rPr sz="950" spc="10" dirty="0">
                <a:latin typeface="Candara"/>
                <a:cs typeface="Candara"/>
              </a:rPr>
              <a:t>transition </a:t>
            </a:r>
            <a:r>
              <a:rPr sz="950" spc="15" dirty="0">
                <a:latin typeface="Candara"/>
                <a:cs typeface="Candara"/>
              </a:rPr>
              <a:t>to renewable </a:t>
            </a:r>
            <a:r>
              <a:rPr sz="950" spc="5" dirty="0">
                <a:latin typeface="Candara"/>
                <a:cs typeface="Candara"/>
              </a:rPr>
              <a:t>electricity </a:t>
            </a:r>
            <a:r>
              <a:rPr sz="950" spc="10" dirty="0">
                <a:latin typeface="Candara"/>
                <a:cs typeface="Candara"/>
              </a:rPr>
              <a:t>in </a:t>
            </a:r>
            <a:r>
              <a:rPr sz="950" spc="15" dirty="0">
                <a:latin typeface="Candara"/>
                <a:cs typeface="Candara"/>
              </a:rPr>
              <a:t>Hungary. Environmental </a:t>
            </a:r>
            <a:r>
              <a:rPr sz="950" spc="10" dirty="0">
                <a:latin typeface="Candara"/>
                <a:cs typeface="Candara"/>
              </a:rPr>
              <a:t>Innovation </a:t>
            </a:r>
            <a:r>
              <a:rPr sz="950" spc="15" dirty="0">
                <a:latin typeface="Candara"/>
                <a:cs typeface="Candara"/>
              </a:rPr>
              <a:t>and </a:t>
            </a:r>
            <a:r>
              <a:rPr sz="950" spc="10" dirty="0">
                <a:latin typeface="Candara"/>
                <a:cs typeface="Candara"/>
              </a:rPr>
              <a:t>Societal Transitions, 33, 162-182,</a:t>
            </a:r>
            <a:r>
              <a:rPr sz="950" spc="-140" dirty="0">
                <a:latin typeface="Candara"/>
                <a:cs typeface="Candara"/>
              </a:rPr>
              <a:t> </a:t>
            </a:r>
            <a:r>
              <a:rPr sz="950" spc="10" dirty="0">
                <a:latin typeface="Candara"/>
                <a:cs typeface="Candara"/>
              </a:rPr>
              <a:t>https://doi.org/10.1016/j.eist.2019.04.004</a:t>
            </a:r>
            <a:endParaRPr sz="950">
              <a:latin typeface="Candara"/>
              <a:cs typeface="Candara"/>
            </a:endParaRPr>
          </a:p>
          <a:p>
            <a:pPr marL="12700" marR="23495">
              <a:lnSpc>
                <a:spcPct val="103800"/>
              </a:lnSpc>
              <a:spcBef>
                <a:spcPts val="280"/>
              </a:spcBef>
            </a:pPr>
            <a:r>
              <a:rPr sz="950" spc="10" dirty="0">
                <a:latin typeface="Candara"/>
                <a:cs typeface="Candara"/>
              </a:rPr>
              <a:t>Bartek-Lesi, M., Resch, G., Szabó, L., </a:t>
            </a:r>
            <a:r>
              <a:rPr sz="950" spc="15" dirty="0">
                <a:latin typeface="Candara"/>
                <a:cs typeface="Candara"/>
              </a:rPr>
              <a:t>Liebmann, </a:t>
            </a:r>
            <a:r>
              <a:rPr sz="950" spc="10" dirty="0">
                <a:latin typeface="Candara"/>
                <a:cs typeface="Candara"/>
              </a:rPr>
              <a:t>L., Geipel, J. </a:t>
            </a:r>
            <a:r>
              <a:rPr sz="950" spc="15" dirty="0">
                <a:latin typeface="Candara"/>
                <a:cs typeface="Candara"/>
              </a:rPr>
              <a:t>(2023): Measuring the benefits of cross-border renewable auctions </a:t>
            </a:r>
            <a:r>
              <a:rPr sz="950" spc="10" dirty="0">
                <a:latin typeface="Candara"/>
                <a:cs typeface="Candara"/>
              </a:rPr>
              <a:t>in Central </a:t>
            </a:r>
            <a:r>
              <a:rPr sz="950" spc="15" dirty="0">
                <a:latin typeface="Candara"/>
                <a:cs typeface="Candara"/>
              </a:rPr>
              <a:t>and Eastern Europe </a:t>
            </a:r>
            <a:r>
              <a:rPr sz="950" spc="35" dirty="0">
                <a:latin typeface="Candara"/>
                <a:cs typeface="Candara"/>
              </a:rPr>
              <a:t>— </a:t>
            </a:r>
            <a:r>
              <a:rPr sz="950" spc="15" dirty="0">
                <a:latin typeface="Candara"/>
                <a:cs typeface="Candara"/>
              </a:rPr>
              <a:t>The theoretical case of Hungary. Energy </a:t>
            </a:r>
            <a:r>
              <a:rPr sz="950" spc="10" dirty="0">
                <a:latin typeface="Candara"/>
                <a:cs typeface="Candara"/>
              </a:rPr>
              <a:t>Reports, 9, 5004-5014,  https://doi.org/10.1016/j.egyr.2023.04.023</a:t>
            </a:r>
            <a:endParaRPr sz="950">
              <a:latin typeface="Candara"/>
              <a:cs typeface="Candara"/>
            </a:endParaRPr>
          </a:p>
          <a:p>
            <a:pPr marL="12700">
              <a:spcBef>
                <a:spcPts val="325"/>
              </a:spcBef>
            </a:pPr>
            <a:r>
              <a:rPr sz="950" spc="10" dirty="0">
                <a:latin typeface="Candara"/>
                <a:cs typeface="Candara"/>
              </a:rPr>
              <a:t>Caporale, D., Sangiorgio, V., </a:t>
            </a:r>
            <a:r>
              <a:rPr sz="950" spc="15" dirty="0">
                <a:latin typeface="Candara"/>
                <a:cs typeface="Candara"/>
              </a:rPr>
              <a:t>Amodio, </a:t>
            </a:r>
            <a:r>
              <a:rPr sz="950" spc="10" dirty="0">
                <a:latin typeface="Candara"/>
                <a:cs typeface="Candara"/>
              </a:rPr>
              <a:t>A., </a:t>
            </a:r>
            <a:r>
              <a:rPr sz="950" spc="15" dirty="0">
                <a:latin typeface="Candara"/>
                <a:cs typeface="Candara"/>
              </a:rPr>
              <a:t>De </a:t>
            </a:r>
            <a:r>
              <a:rPr sz="950" spc="10" dirty="0">
                <a:latin typeface="Candara"/>
                <a:cs typeface="Candara"/>
              </a:rPr>
              <a:t>Lucia, C. 82020): Multi-criteria </a:t>
            </a:r>
            <a:r>
              <a:rPr sz="950" spc="15" dirty="0">
                <a:latin typeface="Candara"/>
                <a:cs typeface="Candara"/>
              </a:rPr>
              <a:t>and focus group </a:t>
            </a:r>
            <a:r>
              <a:rPr sz="950" spc="10" dirty="0">
                <a:latin typeface="Candara"/>
                <a:cs typeface="Candara"/>
              </a:rPr>
              <a:t>analysis </a:t>
            </a:r>
            <a:r>
              <a:rPr sz="950" spc="15" dirty="0">
                <a:latin typeface="Candara"/>
                <a:cs typeface="Candara"/>
              </a:rPr>
              <a:t>for </a:t>
            </a:r>
            <a:r>
              <a:rPr sz="950" spc="10" dirty="0">
                <a:latin typeface="Candara"/>
                <a:cs typeface="Candara"/>
              </a:rPr>
              <a:t>social </a:t>
            </a:r>
            <a:r>
              <a:rPr sz="950" spc="15" dirty="0">
                <a:latin typeface="Candara"/>
                <a:cs typeface="Candara"/>
              </a:rPr>
              <a:t>acceptance of wind </a:t>
            </a:r>
            <a:r>
              <a:rPr sz="950" spc="10" dirty="0">
                <a:latin typeface="Candara"/>
                <a:cs typeface="Candara"/>
              </a:rPr>
              <a:t>energy. </a:t>
            </a:r>
            <a:r>
              <a:rPr sz="950" spc="15" dirty="0">
                <a:latin typeface="Candara"/>
                <a:cs typeface="Candara"/>
              </a:rPr>
              <a:t>Energy </a:t>
            </a:r>
            <a:r>
              <a:rPr sz="950" spc="10" dirty="0">
                <a:latin typeface="Candara"/>
                <a:cs typeface="Candara"/>
              </a:rPr>
              <a:t>Policy, 140, 11387,</a:t>
            </a:r>
            <a:r>
              <a:rPr sz="950" spc="-60" dirty="0">
                <a:latin typeface="Candara"/>
                <a:cs typeface="Candara"/>
              </a:rPr>
              <a:t> </a:t>
            </a:r>
            <a:r>
              <a:rPr sz="950" spc="10" dirty="0">
                <a:latin typeface="Candara"/>
                <a:cs typeface="Candara"/>
              </a:rPr>
              <a:t>https://doi.org/10.1016/j.enpol.2020.111387</a:t>
            </a:r>
            <a:endParaRPr sz="950">
              <a:latin typeface="Candara"/>
              <a:cs typeface="Candara"/>
            </a:endParaRPr>
          </a:p>
          <a:p>
            <a:pPr marL="12700" marR="963930">
              <a:lnSpc>
                <a:spcPct val="103899"/>
              </a:lnSpc>
              <a:spcBef>
                <a:spcPts val="284"/>
              </a:spcBef>
            </a:pPr>
            <a:r>
              <a:rPr sz="950" spc="10" dirty="0">
                <a:latin typeface="Candara"/>
                <a:cs typeface="Candara"/>
              </a:rPr>
              <a:t>Cousse, J., </a:t>
            </a:r>
            <a:r>
              <a:rPr sz="950" spc="15" dirty="0">
                <a:latin typeface="Candara"/>
                <a:cs typeface="Candara"/>
              </a:rPr>
              <a:t>Wüstenhagen, </a:t>
            </a:r>
            <a:r>
              <a:rPr sz="950" spc="10" dirty="0">
                <a:latin typeface="Candara"/>
                <a:cs typeface="Candara"/>
              </a:rPr>
              <a:t>R., </a:t>
            </a:r>
            <a:r>
              <a:rPr sz="950" spc="15" dirty="0">
                <a:latin typeface="Candara"/>
                <a:cs typeface="Candara"/>
              </a:rPr>
              <a:t>Schneider, N. (2020): Mixed feelings </a:t>
            </a:r>
            <a:r>
              <a:rPr sz="950" spc="20" dirty="0">
                <a:latin typeface="Candara"/>
                <a:cs typeface="Candara"/>
              </a:rPr>
              <a:t>on </a:t>
            </a:r>
            <a:r>
              <a:rPr sz="950" spc="15" dirty="0">
                <a:latin typeface="Candara"/>
                <a:cs typeface="Candara"/>
              </a:rPr>
              <a:t>wind </a:t>
            </a:r>
            <a:r>
              <a:rPr sz="950" spc="10" dirty="0">
                <a:latin typeface="Candara"/>
                <a:cs typeface="Candara"/>
              </a:rPr>
              <a:t>energy: Affective </a:t>
            </a:r>
            <a:r>
              <a:rPr sz="950" spc="15" dirty="0">
                <a:latin typeface="Candara"/>
                <a:cs typeface="Candara"/>
              </a:rPr>
              <a:t>imagery and </a:t>
            </a:r>
            <a:r>
              <a:rPr sz="950" spc="10" dirty="0">
                <a:latin typeface="Candara"/>
                <a:cs typeface="Candara"/>
              </a:rPr>
              <a:t>local </a:t>
            </a:r>
            <a:r>
              <a:rPr sz="950" spc="15" dirty="0">
                <a:latin typeface="Candara"/>
                <a:cs typeface="Candara"/>
              </a:rPr>
              <a:t>concern </a:t>
            </a:r>
            <a:r>
              <a:rPr sz="950" spc="10" dirty="0">
                <a:latin typeface="Candara"/>
                <a:cs typeface="Candara"/>
              </a:rPr>
              <a:t>driving social </a:t>
            </a:r>
            <a:r>
              <a:rPr sz="950" spc="15" dirty="0">
                <a:latin typeface="Candara"/>
                <a:cs typeface="Candara"/>
              </a:rPr>
              <a:t>acceptance </a:t>
            </a:r>
            <a:r>
              <a:rPr sz="950" spc="10" dirty="0">
                <a:latin typeface="Candara"/>
                <a:cs typeface="Candara"/>
              </a:rPr>
              <a:t>in Switzerland. </a:t>
            </a:r>
            <a:r>
              <a:rPr sz="950" spc="15" dirty="0">
                <a:latin typeface="Candara"/>
                <a:cs typeface="Candara"/>
              </a:rPr>
              <a:t>Energy </a:t>
            </a:r>
            <a:r>
              <a:rPr sz="950" spc="10" dirty="0">
                <a:latin typeface="Candara"/>
                <a:cs typeface="Candara"/>
              </a:rPr>
              <a:t>Research </a:t>
            </a:r>
            <a:r>
              <a:rPr sz="950" spc="20" dirty="0">
                <a:latin typeface="Candara"/>
                <a:cs typeface="Candara"/>
              </a:rPr>
              <a:t>&amp; </a:t>
            </a:r>
            <a:r>
              <a:rPr sz="950" spc="10" dirty="0">
                <a:latin typeface="Candara"/>
                <a:cs typeface="Candara"/>
              </a:rPr>
              <a:t>Social Science, </a:t>
            </a:r>
            <a:r>
              <a:rPr sz="950" spc="15" dirty="0">
                <a:latin typeface="Candara"/>
                <a:cs typeface="Candara"/>
              </a:rPr>
              <a:t>70, 101676,  </a:t>
            </a:r>
            <a:r>
              <a:rPr sz="950" spc="10" dirty="0">
                <a:latin typeface="Candara"/>
                <a:cs typeface="Candara"/>
              </a:rPr>
              <a:t>https://doi.org/10.1016/j.erss.2020.101676</a:t>
            </a:r>
            <a:endParaRPr sz="950">
              <a:latin typeface="Candara"/>
              <a:cs typeface="Candara"/>
            </a:endParaRPr>
          </a:p>
          <a:p>
            <a:pPr marL="12700">
              <a:spcBef>
                <a:spcPts val="325"/>
              </a:spcBef>
            </a:pPr>
            <a:r>
              <a:rPr sz="950" spc="15" dirty="0">
                <a:latin typeface="Candara"/>
                <a:cs typeface="Candara"/>
              </a:rPr>
              <a:t>Gander, </a:t>
            </a:r>
            <a:r>
              <a:rPr sz="950" spc="10" dirty="0">
                <a:latin typeface="Candara"/>
                <a:cs typeface="Candara"/>
              </a:rPr>
              <a:t>J.P. (1985): Cooperative </a:t>
            </a:r>
            <a:r>
              <a:rPr sz="950" spc="15" dirty="0">
                <a:latin typeface="Candara"/>
                <a:cs typeface="Candara"/>
              </a:rPr>
              <a:t>research, government involvement, and timing of innovations. </a:t>
            </a:r>
            <a:r>
              <a:rPr sz="950" spc="5" dirty="0">
                <a:latin typeface="Candara"/>
                <a:cs typeface="Candara"/>
              </a:rPr>
              <a:t>Technological </a:t>
            </a:r>
            <a:r>
              <a:rPr sz="950" spc="15" dirty="0">
                <a:latin typeface="Candara"/>
                <a:cs typeface="Candara"/>
              </a:rPr>
              <a:t>Forecasting and </a:t>
            </a:r>
            <a:r>
              <a:rPr sz="950" spc="10" dirty="0">
                <a:latin typeface="Candara"/>
                <a:cs typeface="Candara"/>
              </a:rPr>
              <a:t>Social Change, </a:t>
            </a:r>
            <a:r>
              <a:rPr sz="950" spc="15" dirty="0">
                <a:latin typeface="Candara"/>
                <a:cs typeface="Candara"/>
              </a:rPr>
              <a:t>28, </a:t>
            </a:r>
            <a:r>
              <a:rPr sz="950" spc="10" dirty="0">
                <a:latin typeface="Candara"/>
                <a:cs typeface="Candara"/>
              </a:rPr>
              <a:t>2, 159-172,</a:t>
            </a:r>
            <a:r>
              <a:rPr sz="950" spc="-125" dirty="0">
                <a:latin typeface="Candara"/>
                <a:cs typeface="Candara"/>
              </a:rPr>
              <a:t> </a:t>
            </a:r>
            <a:r>
              <a:rPr sz="950" spc="10" dirty="0">
                <a:latin typeface="Candara"/>
                <a:cs typeface="Candara"/>
              </a:rPr>
              <a:t>https://doi.org/10.1016/0040-1625(85)90012-5</a:t>
            </a:r>
            <a:endParaRPr sz="950">
              <a:latin typeface="Candara"/>
              <a:cs typeface="Candara"/>
            </a:endParaRPr>
          </a:p>
          <a:p>
            <a:pPr marL="12700">
              <a:spcBef>
                <a:spcPts val="325"/>
              </a:spcBef>
            </a:pPr>
            <a:r>
              <a:rPr sz="950" spc="15" dirty="0">
                <a:latin typeface="Candara"/>
                <a:cs typeface="Candara"/>
              </a:rPr>
              <a:t>Hübner, </a:t>
            </a:r>
            <a:r>
              <a:rPr sz="950" spc="10" dirty="0">
                <a:latin typeface="Candara"/>
                <a:cs typeface="Candara"/>
              </a:rPr>
              <a:t>G., </a:t>
            </a:r>
            <a:r>
              <a:rPr sz="950" spc="15" dirty="0">
                <a:latin typeface="Candara"/>
                <a:cs typeface="Candara"/>
              </a:rPr>
              <a:t>Leschinger, </a:t>
            </a:r>
            <a:r>
              <a:rPr sz="950" spc="10" dirty="0">
                <a:latin typeface="Candara"/>
                <a:cs typeface="Candara"/>
              </a:rPr>
              <a:t>V., </a:t>
            </a:r>
            <a:r>
              <a:rPr sz="950" spc="15" dirty="0">
                <a:latin typeface="Candara"/>
                <a:cs typeface="Candara"/>
              </a:rPr>
              <a:t>Müller, </a:t>
            </a:r>
            <a:r>
              <a:rPr sz="950" dirty="0">
                <a:latin typeface="Candara"/>
                <a:cs typeface="Candara"/>
              </a:rPr>
              <a:t>F.J.Y., </a:t>
            </a:r>
            <a:r>
              <a:rPr sz="950" spc="10" dirty="0">
                <a:latin typeface="Candara"/>
                <a:cs typeface="Candara"/>
              </a:rPr>
              <a:t>Pohl, J. (2022): </a:t>
            </a:r>
            <a:r>
              <a:rPr sz="950" spc="15" dirty="0">
                <a:latin typeface="Candara"/>
                <a:cs typeface="Candara"/>
              </a:rPr>
              <a:t>Broadening the </a:t>
            </a:r>
            <a:r>
              <a:rPr sz="950" spc="10" dirty="0">
                <a:latin typeface="Candara"/>
                <a:cs typeface="Candara"/>
              </a:rPr>
              <a:t>social </a:t>
            </a:r>
            <a:r>
              <a:rPr sz="950" spc="15" dirty="0">
                <a:latin typeface="Candara"/>
                <a:cs typeface="Candara"/>
              </a:rPr>
              <a:t>acceptance of wind energy – </a:t>
            </a:r>
            <a:r>
              <a:rPr sz="950" spc="20" dirty="0">
                <a:latin typeface="Candara"/>
                <a:cs typeface="Candara"/>
              </a:rPr>
              <a:t>An </a:t>
            </a:r>
            <a:r>
              <a:rPr sz="950" spc="10" dirty="0">
                <a:latin typeface="Candara"/>
                <a:cs typeface="Candara"/>
              </a:rPr>
              <a:t>Integrated Acceptance </a:t>
            </a:r>
            <a:r>
              <a:rPr sz="950" spc="15" dirty="0">
                <a:latin typeface="Candara"/>
                <a:cs typeface="Candara"/>
              </a:rPr>
              <a:t>Model. Energy </a:t>
            </a:r>
            <a:r>
              <a:rPr sz="950" spc="10" dirty="0">
                <a:latin typeface="Candara"/>
                <a:cs typeface="Candara"/>
              </a:rPr>
              <a:t>Policy, 173, </a:t>
            </a:r>
            <a:r>
              <a:rPr sz="950" spc="15" dirty="0">
                <a:latin typeface="Candara"/>
                <a:cs typeface="Candara"/>
              </a:rPr>
              <a:t>113360,</a:t>
            </a:r>
            <a:r>
              <a:rPr sz="950" spc="-140" dirty="0">
                <a:latin typeface="Candara"/>
                <a:cs typeface="Candara"/>
              </a:rPr>
              <a:t> </a:t>
            </a:r>
            <a:r>
              <a:rPr sz="950" spc="10" dirty="0">
                <a:latin typeface="Candara"/>
                <a:cs typeface="Candara"/>
              </a:rPr>
              <a:t>https://doi.org/10.1016/j.enpol.2022.113360</a:t>
            </a:r>
            <a:endParaRPr sz="950">
              <a:latin typeface="Candara"/>
              <a:cs typeface="Candara"/>
            </a:endParaRPr>
          </a:p>
          <a:p>
            <a:pPr marL="12700" marR="274320">
              <a:lnSpc>
                <a:spcPct val="103800"/>
              </a:lnSpc>
              <a:spcBef>
                <a:spcPts val="280"/>
              </a:spcBef>
            </a:pPr>
            <a:r>
              <a:rPr sz="950" spc="15" dirty="0">
                <a:latin typeface="Candara"/>
                <a:cs typeface="Candara"/>
              </a:rPr>
              <a:t>Klok, </a:t>
            </a:r>
            <a:r>
              <a:rPr sz="950" spc="5" dirty="0">
                <a:latin typeface="Candara"/>
                <a:cs typeface="Candara"/>
              </a:rPr>
              <a:t>C.W., </a:t>
            </a:r>
            <a:r>
              <a:rPr sz="950" spc="10" dirty="0">
                <a:latin typeface="Candara"/>
                <a:cs typeface="Candara"/>
              </a:rPr>
              <a:t>Kirkels, A.F., Alkemade, F. </a:t>
            </a:r>
            <a:r>
              <a:rPr sz="950" spc="15" dirty="0">
                <a:latin typeface="Candara"/>
                <a:cs typeface="Candara"/>
              </a:rPr>
              <a:t>(2023): </a:t>
            </a:r>
            <a:r>
              <a:rPr sz="950" spc="10" dirty="0">
                <a:latin typeface="Candara"/>
                <a:cs typeface="Candara"/>
              </a:rPr>
              <a:t>Impacts, </a:t>
            </a:r>
            <a:r>
              <a:rPr sz="950" spc="15" dirty="0">
                <a:latin typeface="Candara"/>
                <a:cs typeface="Candara"/>
              </a:rPr>
              <a:t>procedural </a:t>
            </a:r>
            <a:r>
              <a:rPr sz="950" spc="10" dirty="0">
                <a:latin typeface="Candara"/>
                <a:cs typeface="Candara"/>
              </a:rPr>
              <a:t>processes, </a:t>
            </a:r>
            <a:r>
              <a:rPr sz="950" spc="15" dirty="0">
                <a:latin typeface="Candara"/>
                <a:cs typeface="Candara"/>
              </a:rPr>
              <a:t>and </a:t>
            </a:r>
            <a:r>
              <a:rPr sz="950" spc="10" dirty="0">
                <a:latin typeface="Candara"/>
                <a:cs typeface="Candara"/>
              </a:rPr>
              <a:t>local </a:t>
            </a:r>
            <a:r>
              <a:rPr sz="950" spc="15" dirty="0">
                <a:latin typeface="Candara"/>
                <a:cs typeface="Candara"/>
              </a:rPr>
              <a:t>context: Rethinking the </a:t>
            </a:r>
            <a:r>
              <a:rPr sz="950" spc="10" dirty="0">
                <a:latin typeface="Candara"/>
                <a:cs typeface="Candara"/>
              </a:rPr>
              <a:t>social </a:t>
            </a:r>
            <a:r>
              <a:rPr sz="950" spc="15" dirty="0">
                <a:latin typeface="Candara"/>
                <a:cs typeface="Candara"/>
              </a:rPr>
              <a:t>acceptance of wind energy projects </a:t>
            </a:r>
            <a:r>
              <a:rPr sz="950" spc="10" dirty="0">
                <a:latin typeface="Candara"/>
                <a:cs typeface="Candara"/>
              </a:rPr>
              <a:t>in </a:t>
            </a:r>
            <a:r>
              <a:rPr sz="950" spc="15" dirty="0">
                <a:latin typeface="Candara"/>
                <a:cs typeface="Candara"/>
              </a:rPr>
              <a:t>the </a:t>
            </a:r>
            <a:r>
              <a:rPr sz="950" spc="10" dirty="0">
                <a:latin typeface="Candara"/>
                <a:cs typeface="Candara"/>
              </a:rPr>
              <a:t>Netherlands. </a:t>
            </a:r>
            <a:r>
              <a:rPr sz="950" spc="15" dirty="0">
                <a:latin typeface="Candara"/>
                <a:cs typeface="Candara"/>
              </a:rPr>
              <a:t>Energy </a:t>
            </a:r>
            <a:r>
              <a:rPr sz="950" spc="10" dirty="0">
                <a:latin typeface="Candara"/>
                <a:cs typeface="Candara"/>
              </a:rPr>
              <a:t>Research </a:t>
            </a:r>
            <a:r>
              <a:rPr sz="950" spc="20" dirty="0">
                <a:latin typeface="Candara"/>
                <a:cs typeface="Candara"/>
              </a:rPr>
              <a:t>&amp; </a:t>
            </a:r>
            <a:r>
              <a:rPr sz="950" spc="10" dirty="0">
                <a:latin typeface="Candara"/>
                <a:cs typeface="Candara"/>
              </a:rPr>
              <a:t>Social Science, 99, 103044,  https://doi.org/10.1016/j.erss.2023.103044</a:t>
            </a:r>
            <a:endParaRPr sz="950">
              <a:latin typeface="Candara"/>
              <a:cs typeface="Candara"/>
            </a:endParaRPr>
          </a:p>
          <a:p>
            <a:pPr marL="12700">
              <a:spcBef>
                <a:spcPts val="325"/>
              </a:spcBef>
            </a:pPr>
            <a:r>
              <a:rPr sz="950" spc="10" dirty="0">
                <a:latin typeface="Candara"/>
                <a:cs typeface="Candara"/>
              </a:rPr>
              <a:t>Windemer, R. (2022): Acceptance </a:t>
            </a:r>
            <a:r>
              <a:rPr sz="950" spc="15" dirty="0">
                <a:latin typeface="Candara"/>
                <a:cs typeface="Candara"/>
              </a:rPr>
              <a:t>should not be assumed. </a:t>
            </a:r>
            <a:r>
              <a:rPr sz="950" spc="20" dirty="0">
                <a:latin typeface="Candara"/>
                <a:cs typeface="Candara"/>
              </a:rPr>
              <a:t>How </a:t>
            </a:r>
            <a:r>
              <a:rPr sz="950" spc="15" dirty="0">
                <a:latin typeface="Candara"/>
                <a:cs typeface="Candara"/>
              </a:rPr>
              <a:t>the dynamics of </a:t>
            </a:r>
            <a:r>
              <a:rPr sz="950" spc="10" dirty="0">
                <a:latin typeface="Candara"/>
                <a:cs typeface="Candara"/>
              </a:rPr>
              <a:t>social </a:t>
            </a:r>
            <a:r>
              <a:rPr sz="950" spc="15" dirty="0">
                <a:latin typeface="Candara"/>
                <a:cs typeface="Candara"/>
              </a:rPr>
              <a:t>acceptance changes over </a:t>
            </a:r>
            <a:r>
              <a:rPr sz="950" spc="10" dirty="0">
                <a:latin typeface="Candara"/>
                <a:cs typeface="Candara"/>
              </a:rPr>
              <a:t>time, </a:t>
            </a:r>
            <a:r>
              <a:rPr sz="950" spc="15" dirty="0">
                <a:latin typeface="Candara"/>
                <a:cs typeface="Candara"/>
              </a:rPr>
              <a:t>impacting onshore wind repowering. Energy </a:t>
            </a:r>
            <a:r>
              <a:rPr sz="950" spc="10" dirty="0">
                <a:latin typeface="Candara"/>
                <a:cs typeface="Candara"/>
              </a:rPr>
              <a:t>Policy, 173, 113363,</a:t>
            </a:r>
            <a:r>
              <a:rPr sz="950" spc="20" dirty="0">
                <a:latin typeface="Candara"/>
                <a:cs typeface="Candara"/>
              </a:rPr>
              <a:t> </a:t>
            </a:r>
            <a:r>
              <a:rPr sz="950" spc="10" dirty="0">
                <a:latin typeface="Candara"/>
                <a:cs typeface="Candara"/>
              </a:rPr>
              <a:t>https://doi.org/10.1016/j.enpol.2022.113363</a:t>
            </a:r>
            <a:endParaRPr sz="950">
              <a:latin typeface="Candara"/>
              <a:cs typeface="Candara"/>
            </a:endParaRPr>
          </a:p>
        </p:txBody>
      </p:sp>
      <p:sp>
        <p:nvSpPr>
          <p:cNvPr id="28" name="object 28"/>
          <p:cNvSpPr/>
          <p:nvPr/>
        </p:nvSpPr>
        <p:spPr>
          <a:xfrm>
            <a:off x="576235" y="13616382"/>
            <a:ext cx="4996815" cy="477520"/>
          </a:xfrm>
          <a:custGeom>
            <a:avLst/>
            <a:gdLst/>
            <a:ahLst/>
            <a:cxnLst/>
            <a:rect l="l" t="t" r="r" b="b"/>
            <a:pathLst>
              <a:path w="4996815" h="477519">
                <a:moveTo>
                  <a:pt x="4996378" y="0"/>
                </a:moveTo>
                <a:lnTo>
                  <a:pt x="0" y="0"/>
                </a:lnTo>
                <a:lnTo>
                  <a:pt x="0" y="477042"/>
                </a:lnTo>
                <a:lnTo>
                  <a:pt x="4996378" y="477042"/>
                </a:lnTo>
                <a:lnTo>
                  <a:pt x="4996378" y="0"/>
                </a:lnTo>
                <a:close/>
              </a:path>
            </a:pathLst>
          </a:custGeom>
          <a:solidFill>
            <a:srgbClr val="E8E8E8"/>
          </a:solidFill>
        </p:spPr>
        <p:txBody>
          <a:bodyPr wrap="square" lIns="0" tIns="0" rIns="0" bIns="0" rtlCol="0"/>
          <a:lstStyle/>
          <a:p>
            <a:endParaRPr/>
          </a:p>
        </p:txBody>
      </p:sp>
      <p:sp>
        <p:nvSpPr>
          <p:cNvPr id="29" name="object 29"/>
          <p:cNvSpPr txBox="1"/>
          <p:nvPr/>
        </p:nvSpPr>
        <p:spPr>
          <a:xfrm>
            <a:off x="648966" y="13617779"/>
            <a:ext cx="4852035" cy="455295"/>
          </a:xfrm>
          <a:prstGeom prst="rect">
            <a:avLst/>
          </a:prstGeom>
        </p:spPr>
        <p:txBody>
          <a:bodyPr vert="horz" wrap="square" lIns="0" tIns="17145" rIns="0" bIns="0" rtlCol="0">
            <a:spAutoFit/>
          </a:bodyPr>
          <a:lstStyle/>
          <a:p>
            <a:pPr marL="426720" marR="5080" indent="-414655">
              <a:lnSpc>
                <a:spcPts val="1130"/>
              </a:lnSpc>
              <a:spcBef>
                <a:spcPts val="135"/>
              </a:spcBef>
              <a:tabLst>
                <a:tab pos="227329" algn="l"/>
              </a:tabLst>
            </a:pPr>
            <a:r>
              <a:rPr sz="950" i="1" spc="-5" dirty="0">
                <a:latin typeface="Candara"/>
                <a:cs typeface="Candara"/>
              </a:rPr>
              <a:t>1.	táblázat. </a:t>
            </a:r>
            <a:r>
              <a:rPr sz="950" i="1" spc="-10" dirty="0">
                <a:latin typeface="Candara"/>
                <a:cs typeface="Candara"/>
              </a:rPr>
              <a:t>A szélenergia megítélése </a:t>
            </a:r>
            <a:r>
              <a:rPr sz="950" i="1" spc="-5" dirty="0">
                <a:latin typeface="Candara"/>
                <a:cs typeface="Candara"/>
              </a:rPr>
              <a:t>a kutatási </a:t>
            </a:r>
            <a:r>
              <a:rPr sz="950" i="1" spc="-10" dirty="0">
                <a:latin typeface="Candara"/>
                <a:cs typeface="Candara"/>
              </a:rPr>
              <a:t>területen </a:t>
            </a:r>
            <a:r>
              <a:rPr sz="950" i="1" spc="-5" dirty="0">
                <a:latin typeface="Candara"/>
                <a:cs typeface="Candara"/>
              </a:rPr>
              <a:t>a </a:t>
            </a:r>
            <a:r>
              <a:rPr sz="950" i="1" spc="-10" dirty="0">
                <a:latin typeface="Candara"/>
                <a:cs typeface="Candara"/>
              </a:rPr>
              <a:t>kérdőíves felmérés eredményei szerint  </a:t>
            </a:r>
            <a:r>
              <a:rPr sz="950" i="1" spc="-5" dirty="0">
                <a:latin typeface="Candara"/>
                <a:cs typeface="Candara"/>
              </a:rPr>
              <a:t>(ahol 1 a </a:t>
            </a:r>
            <a:r>
              <a:rPr sz="950" i="1" spc="-10" dirty="0">
                <a:latin typeface="Candara"/>
                <a:cs typeface="Candara"/>
              </a:rPr>
              <a:t>legkisebb </a:t>
            </a:r>
            <a:r>
              <a:rPr sz="950" i="1" spc="-5" dirty="0">
                <a:latin typeface="Candara"/>
                <a:cs typeface="Candara"/>
              </a:rPr>
              <a:t>érték, tehát negatív </a:t>
            </a:r>
            <a:r>
              <a:rPr sz="950" i="1" spc="-10" dirty="0">
                <a:latin typeface="Candara"/>
                <a:cs typeface="Candara"/>
              </a:rPr>
              <a:t>viszonyulás, </a:t>
            </a:r>
            <a:r>
              <a:rPr sz="950" i="1" spc="-5" dirty="0">
                <a:latin typeface="Candara"/>
                <a:cs typeface="Candara"/>
              </a:rPr>
              <a:t>6 a legnagyobb </a:t>
            </a:r>
            <a:r>
              <a:rPr sz="950" i="1" spc="-10" dirty="0">
                <a:latin typeface="Candara"/>
                <a:cs typeface="Candara"/>
              </a:rPr>
              <a:t>érték, </a:t>
            </a:r>
            <a:r>
              <a:rPr sz="950" i="1" spc="-5" dirty="0">
                <a:latin typeface="Candara"/>
                <a:cs typeface="Candara"/>
              </a:rPr>
              <a:t>tehát</a:t>
            </a:r>
            <a:r>
              <a:rPr sz="950" i="1" spc="20" dirty="0">
                <a:latin typeface="Candara"/>
                <a:cs typeface="Candara"/>
              </a:rPr>
              <a:t> </a:t>
            </a:r>
            <a:r>
              <a:rPr sz="950" i="1" spc="-5" dirty="0">
                <a:latin typeface="Candara"/>
                <a:cs typeface="Candara"/>
              </a:rPr>
              <a:t>pozitív</a:t>
            </a:r>
            <a:endParaRPr sz="950">
              <a:latin typeface="Candara"/>
              <a:cs typeface="Candara"/>
            </a:endParaRPr>
          </a:p>
          <a:p>
            <a:pPr marL="2235200">
              <a:lnSpc>
                <a:spcPts val="1090"/>
              </a:lnSpc>
            </a:pPr>
            <a:r>
              <a:rPr sz="950" i="1" spc="-10" dirty="0">
                <a:latin typeface="Candara"/>
                <a:cs typeface="Candara"/>
              </a:rPr>
              <a:t>viszonyulás)</a:t>
            </a:r>
            <a:endParaRPr sz="950">
              <a:latin typeface="Candara"/>
              <a:cs typeface="Candara"/>
            </a:endParaRPr>
          </a:p>
        </p:txBody>
      </p:sp>
      <p:sp>
        <p:nvSpPr>
          <p:cNvPr id="30" name="object 30"/>
          <p:cNvSpPr txBox="1"/>
          <p:nvPr/>
        </p:nvSpPr>
        <p:spPr>
          <a:xfrm>
            <a:off x="683468" y="6471230"/>
            <a:ext cx="2707005" cy="1485900"/>
          </a:xfrm>
          <a:prstGeom prst="rect">
            <a:avLst/>
          </a:prstGeom>
        </p:spPr>
        <p:txBody>
          <a:bodyPr vert="horz" wrap="square" lIns="0" tIns="87630" rIns="0" bIns="0" rtlCol="0">
            <a:spAutoFit/>
          </a:bodyPr>
          <a:lstStyle/>
          <a:p>
            <a:pPr marL="12700" algn="just">
              <a:spcBef>
                <a:spcPts val="690"/>
              </a:spcBef>
            </a:pPr>
            <a:r>
              <a:rPr sz="1050" b="1" spc="10" dirty="0">
                <a:latin typeface="Candara"/>
                <a:cs typeface="Candara"/>
              </a:rPr>
              <a:t>Vizsgálati</a:t>
            </a:r>
            <a:r>
              <a:rPr sz="1050" b="1" spc="-15" dirty="0">
                <a:latin typeface="Candara"/>
                <a:cs typeface="Candara"/>
              </a:rPr>
              <a:t> </a:t>
            </a:r>
            <a:r>
              <a:rPr sz="1050" b="1" spc="10" dirty="0">
                <a:latin typeface="Candara"/>
                <a:cs typeface="Candara"/>
              </a:rPr>
              <a:t>terület</a:t>
            </a:r>
            <a:endParaRPr sz="1050">
              <a:latin typeface="Candara"/>
              <a:cs typeface="Candara"/>
            </a:endParaRPr>
          </a:p>
          <a:p>
            <a:pPr marL="12700" marR="5080" algn="just">
              <a:lnSpc>
                <a:spcPct val="102899"/>
              </a:lnSpc>
              <a:spcBef>
                <a:spcPts val="565"/>
              </a:spcBef>
            </a:pPr>
            <a:r>
              <a:rPr sz="1050" spc="15" dirty="0">
                <a:latin typeface="Candara"/>
                <a:cs typeface="Candara"/>
              </a:rPr>
              <a:t>A </a:t>
            </a:r>
            <a:r>
              <a:rPr sz="1050" spc="5" dirty="0">
                <a:latin typeface="Candara"/>
                <a:cs typeface="Candara"/>
              </a:rPr>
              <a:t>legtöbb, együttesen </a:t>
            </a:r>
            <a:r>
              <a:rPr sz="1050" spc="10" dirty="0">
                <a:latin typeface="Candara"/>
                <a:cs typeface="Candara"/>
              </a:rPr>
              <a:t>34 darab szélturbinával  (a </a:t>
            </a:r>
            <a:r>
              <a:rPr sz="1050" spc="5" dirty="0">
                <a:latin typeface="Candara"/>
                <a:cs typeface="Candara"/>
              </a:rPr>
              <a:t>teljes </a:t>
            </a:r>
            <a:r>
              <a:rPr sz="1050" spc="10" dirty="0">
                <a:latin typeface="Candara"/>
                <a:cs typeface="Candara"/>
              </a:rPr>
              <a:t>hazai beépített kapacitás </a:t>
            </a:r>
            <a:r>
              <a:rPr sz="1050" spc="5" dirty="0">
                <a:latin typeface="Candara"/>
                <a:cs typeface="Candara"/>
              </a:rPr>
              <a:t>~21%-ával)  </a:t>
            </a:r>
            <a:r>
              <a:rPr sz="1050" spc="10" dirty="0">
                <a:latin typeface="Candara"/>
                <a:cs typeface="Candara"/>
              </a:rPr>
              <a:t>rendelkező két </a:t>
            </a:r>
            <a:r>
              <a:rPr sz="1050" spc="5" dirty="0">
                <a:latin typeface="Candara"/>
                <a:cs typeface="Candara"/>
              </a:rPr>
              <a:t>település, </a:t>
            </a:r>
            <a:r>
              <a:rPr sz="1050" spc="15" dirty="0">
                <a:latin typeface="Candara"/>
                <a:cs typeface="Candara"/>
              </a:rPr>
              <a:t>Kisigmánd és  Nagyigmánd </a:t>
            </a:r>
            <a:r>
              <a:rPr sz="1050" spc="5" dirty="0">
                <a:latin typeface="Candara"/>
                <a:cs typeface="Candara"/>
              </a:rPr>
              <a:t>kerültek </a:t>
            </a:r>
            <a:r>
              <a:rPr sz="1050" spc="15" dirty="0">
                <a:latin typeface="Candara"/>
                <a:cs typeface="Candara"/>
              </a:rPr>
              <a:t>a </a:t>
            </a:r>
            <a:r>
              <a:rPr sz="1050" spc="10" dirty="0">
                <a:latin typeface="Candara"/>
                <a:cs typeface="Candara"/>
              </a:rPr>
              <a:t>kutatás fókuszába,  ahol </a:t>
            </a:r>
            <a:r>
              <a:rPr sz="1050" spc="15" dirty="0">
                <a:latin typeface="Candara"/>
                <a:cs typeface="Candara"/>
              </a:rPr>
              <a:t>a </a:t>
            </a:r>
            <a:r>
              <a:rPr sz="1050" spc="10" dirty="0">
                <a:latin typeface="Candara"/>
                <a:cs typeface="Candara"/>
              </a:rPr>
              <a:t>lakosság </a:t>
            </a:r>
            <a:r>
              <a:rPr sz="1050" spc="15" dirty="0">
                <a:latin typeface="Candara"/>
                <a:cs typeface="Candara"/>
              </a:rPr>
              <a:t>immár </a:t>
            </a:r>
            <a:r>
              <a:rPr sz="1050" spc="5" dirty="0">
                <a:latin typeface="Candara"/>
                <a:cs typeface="Candara"/>
              </a:rPr>
              <a:t>15-20 </a:t>
            </a:r>
            <a:r>
              <a:rPr sz="1050" spc="10" dirty="0">
                <a:latin typeface="Candara"/>
                <a:cs typeface="Candara"/>
              </a:rPr>
              <a:t>éve él </a:t>
            </a:r>
            <a:r>
              <a:rPr sz="1050" spc="5" dirty="0">
                <a:latin typeface="Candara"/>
                <a:cs typeface="Candara"/>
              </a:rPr>
              <a:t>együtt  </a:t>
            </a:r>
            <a:r>
              <a:rPr sz="1050" spc="10" dirty="0">
                <a:latin typeface="Candara"/>
                <a:cs typeface="Candara"/>
              </a:rPr>
              <a:t>ezekkel </a:t>
            </a:r>
            <a:r>
              <a:rPr sz="1050" spc="15" dirty="0">
                <a:latin typeface="Candara"/>
                <a:cs typeface="Candara"/>
              </a:rPr>
              <a:t>a </a:t>
            </a:r>
            <a:r>
              <a:rPr sz="1050" spc="5" dirty="0">
                <a:latin typeface="Candara"/>
                <a:cs typeface="Candara"/>
              </a:rPr>
              <a:t>berendezésekkel </a:t>
            </a:r>
            <a:r>
              <a:rPr sz="1050" spc="15" dirty="0">
                <a:latin typeface="Candara"/>
                <a:cs typeface="Candara"/>
              </a:rPr>
              <a:t>és </a:t>
            </a:r>
            <a:r>
              <a:rPr sz="1050" spc="10" dirty="0">
                <a:latin typeface="Candara"/>
                <a:cs typeface="Candara"/>
              </a:rPr>
              <a:t>az ezek okozta  helyi </a:t>
            </a:r>
            <a:r>
              <a:rPr sz="1050" spc="5" dirty="0">
                <a:latin typeface="Candara"/>
                <a:cs typeface="Candara"/>
              </a:rPr>
              <a:t>környezeti </a:t>
            </a:r>
            <a:r>
              <a:rPr sz="1050" spc="10" dirty="0">
                <a:latin typeface="Candara"/>
                <a:cs typeface="Candara"/>
              </a:rPr>
              <a:t>hatásokkal. </a:t>
            </a:r>
            <a:r>
              <a:rPr sz="1050" spc="15" dirty="0">
                <a:latin typeface="Candara"/>
                <a:cs typeface="Candara"/>
              </a:rPr>
              <a:t>A</a:t>
            </a:r>
            <a:r>
              <a:rPr sz="1050" spc="190" dirty="0">
                <a:latin typeface="Candara"/>
                <a:cs typeface="Candara"/>
              </a:rPr>
              <a:t> </a:t>
            </a:r>
            <a:r>
              <a:rPr sz="1050" spc="10" dirty="0">
                <a:latin typeface="Candara"/>
                <a:cs typeface="Candara"/>
              </a:rPr>
              <a:t>hatékony,</a:t>
            </a:r>
            <a:endParaRPr sz="1050">
              <a:latin typeface="Candara"/>
              <a:cs typeface="Candara"/>
            </a:endParaRPr>
          </a:p>
        </p:txBody>
      </p:sp>
      <p:sp>
        <p:nvSpPr>
          <p:cNvPr id="31" name="object 31"/>
          <p:cNvSpPr txBox="1"/>
          <p:nvPr/>
        </p:nvSpPr>
        <p:spPr>
          <a:xfrm>
            <a:off x="683468" y="7931185"/>
            <a:ext cx="2705735" cy="178254"/>
          </a:xfrm>
          <a:prstGeom prst="rect">
            <a:avLst/>
          </a:prstGeom>
        </p:spPr>
        <p:txBody>
          <a:bodyPr vert="horz" wrap="square" lIns="0" tIns="16510" rIns="0" bIns="0" rtlCol="0">
            <a:spAutoFit/>
          </a:bodyPr>
          <a:lstStyle/>
          <a:p>
            <a:pPr marL="12700">
              <a:spcBef>
                <a:spcPts val="130"/>
              </a:spcBef>
              <a:tabLst>
                <a:tab pos="821055" algn="l"/>
                <a:tab pos="1593215" algn="l"/>
                <a:tab pos="2484120" algn="l"/>
              </a:tabLst>
            </a:pPr>
            <a:r>
              <a:rPr sz="1050" spc="10" dirty="0">
                <a:latin typeface="Candara"/>
                <a:cs typeface="Candara"/>
              </a:rPr>
              <a:t>hirde</a:t>
            </a:r>
            <a:r>
              <a:rPr sz="1050" dirty="0">
                <a:latin typeface="Candara"/>
                <a:cs typeface="Candara"/>
              </a:rPr>
              <a:t>t</a:t>
            </a:r>
            <a:r>
              <a:rPr sz="1050" spc="10" dirty="0">
                <a:latin typeface="Candara"/>
                <a:cs typeface="Candara"/>
              </a:rPr>
              <a:t>és</a:t>
            </a:r>
            <a:r>
              <a:rPr sz="1050" dirty="0">
                <a:latin typeface="Candara"/>
                <a:cs typeface="Candara"/>
              </a:rPr>
              <a:t>r</a:t>
            </a:r>
            <a:r>
              <a:rPr sz="1050" spc="15" dirty="0">
                <a:latin typeface="Candara"/>
                <a:cs typeface="Candara"/>
              </a:rPr>
              <a:t>e</a:t>
            </a:r>
            <a:r>
              <a:rPr sz="1050" dirty="0">
                <a:latin typeface="Candara"/>
                <a:cs typeface="Candara"/>
              </a:rPr>
              <a:t>	</a:t>
            </a:r>
            <a:r>
              <a:rPr sz="1050" spc="10" dirty="0">
                <a:latin typeface="Candara"/>
                <a:cs typeface="Candara"/>
              </a:rPr>
              <a:t>al</a:t>
            </a:r>
            <a:r>
              <a:rPr sz="1050" spc="5" dirty="0">
                <a:latin typeface="Candara"/>
                <a:cs typeface="Candara"/>
              </a:rPr>
              <a:t>a</a:t>
            </a:r>
            <a:r>
              <a:rPr sz="1050" spc="15" dirty="0">
                <a:latin typeface="Candara"/>
                <a:cs typeface="Candara"/>
              </a:rPr>
              <a:t>po</a:t>
            </a:r>
            <a:r>
              <a:rPr sz="1050" spc="5" dirty="0">
                <a:latin typeface="Candara"/>
                <a:cs typeface="Candara"/>
              </a:rPr>
              <a:t>z</a:t>
            </a:r>
            <a:r>
              <a:rPr sz="1050" spc="10" dirty="0">
                <a:latin typeface="Candara"/>
                <a:cs typeface="Candara"/>
              </a:rPr>
              <a:t>ott</a:t>
            </a:r>
            <a:r>
              <a:rPr sz="1050" dirty="0">
                <a:latin typeface="Candara"/>
                <a:cs typeface="Candara"/>
              </a:rPr>
              <a:t>	</a:t>
            </a:r>
            <a:r>
              <a:rPr sz="1050" spc="5" dirty="0">
                <a:latin typeface="Candara"/>
                <a:cs typeface="Candara"/>
              </a:rPr>
              <a:t>a</a:t>
            </a:r>
            <a:r>
              <a:rPr sz="1050" spc="10" dirty="0">
                <a:latin typeface="Candara"/>
                <a:cs typeface="Candara"/>
              </a:rPr>
              <a:t>dat</a:t>
            </a:r>
            <a:r>
              <a:rPr sz="1050" spc="15" dirty="0">
                <a:latin typeface="Candara"/>
                <a:cs typeface="Candara"/>
              </a:rPr>
              <a:t>g</a:t>
            </a:r>
            <a:r>
              <a:rPr sz="1050" spc="10" dirty="0">
                <a:latin typeface="Candara"/>
                <a:cs typeface="Candara"/>
              </a:rPr>
              <a:t>yűj</a:t>
            </a:r>
            <a:r>
              <a:rPr sz="1050" spc="5" dirty="0">
                <a:latin typeface="Candara"/>
                <a:cs typeface="Candara"/>
              </a:rPr>
              <a:t>té</a:t>
            </a:r>
            <a:r>
              <a:rPr sz="1050" spc="10" dirty="0">
                <a:latin typeface="Candara"/>
                <a:cs typeface="Candara"/>
              </a:rPr>
              <a:t>s</a:t>
            </a:r>
            <a:r>
              <a:rPr sz="1050" dirty="0">
                <a:latin typeface="Candara"/>
                <a:cs typeface="Candara"/>
              </a:rPr>
              <a:t>	</a:t>
            </a:r>
            <a:r>
              <a:rPr sz="1050" spc="10" dirty="0">
                <a:latin typeface="Candara"/>
                <a:cs typeface="Candara"/>
              </a:rPr>
              <a:t>egy</a:t>
            </a:r>
            <a:endParaRPr sz="1050">
              <a:latin typeface="Candara"/>
              <a:cs typeface="Candara"/>
            </a:endParaRPr>
          </a:p>
        </p:txBody>
      </p:sp>
      <p:sp>
        <p:nvSpPr>
          <p:cNvPr id="32" name="object 32"/>
          <p:cNvSpPr txBox="1"/>
          <p:nvPr/>
        </p:nvSpPr>
        <p:spPr>
          <a:xfrm>
            <a:off x="683467" y="8095820"/>
            <a:ext cx="2706370" cy="339004"/>
          </a:xfrm>
          <a:prstGeom prst="rect">
            <a:avLst/>
          </a:prstGeom>
        </p:spPr>
        <p:txBody>
          <a:bodyPr vert="horz" wrap="square" lIns="0" tIns="12065" rIns="0" bIns="0" rtlCol="0">
            <a:spAutoFit/>
          </a:bodyPr>
          <a:lstStyle/>
          <a:p>
            <a:pPr marL="12700" marR="5080">
              <a:lnSpc>
                <a:spcPct val="102899"/>
              </a:lnSpc>
              <a:spcBef>
                <a:spcPts val="95"/>
              </a:spcBef>
              <a:tabLst>
                <a:tab pos="565150" algn="l"/>
                <a:tab pos="1120775" algn="l"/>
                <a:tab pos="1408430" algn="l"/>
                <a:tab pos="1888489" algn="l"/>
                <a:tab pos="2411095" algn="l"/>
              </a:tabLst>
            </a:pPr>
            <a:r>
              <a:rPr sz="1050" spc="15" dirty="0">
                <a:latin typeface="Candara"/>
                <a:cs typeface="Candara"/>
              </a:rPr>
              <a:t>Nagyigmánd </a:t>
            </a:r>
            <a:r>
              <a:rPr sz="1050" spc="10" dirty="0">
                <a:latin typeface="Candara"/>
                <a:cs typeface="Candara"/>
              </a:rPr>
              <a:t>köré </a:t>
            </a:r>
            <a:r>
              <a:rPr sz="1050" spc="15" dirty="0">
                <a:latin typeface="Candara"/>
                <a:cs typeface="Candara"/>
              </a:rPr>
              <a:t>húzott </a:t>
            </a:r>
            <a:r>
              <a:rPr sz="1050" spc="5" dirty="0">
                <a:latin typeface="Candara"/>
                <a:cs typeface="Candara"/>
              </a:rPr>
              <a:t>17,5 </a:t>
            </a:r>
            <a:r>
              <a:rPr sz="1050" spc="10" dirty="0">
                <a:latin typeface="Candara"/>
                <a:cs typeface="Candara"/>
              </a:rPr>
              <a:t>km-es sugarú  kör</a:t>
            </a:r>
            <a:r>
              <a:rPr sz="1050" spc="5" dirty="0">
                <a:latin typeface="Candara"/>
                <a:cs typeface="Candara"/>
              </a:rPr>
              <a:t>b</a:t>
            </a:r>
            <a:r>
              <a:rPr sz="1050" spc="10" dirty="0">
                <a:latin typeface="Candara"/>
                <a:cs typeface="Candara"/>
              </a:rPr>
              <a:t>e</a:t>
            </a:r>
            <a:r>
              <a:rPr sz="1050" spc="15" dirty="0">
                <a:latin typeface="Candara"/>
                <a:cs typeface="Candara"/>
              </a:rPr>
              <a:t>n</a:t>
            </a:r>
            <a:r>
              <a:rPr sz="1050" dirty="0">
                <a:latin typeface="Candara"/>
                <a:cs typeface="Candara"/>
              </a:rPr>
              <a:t>	</a:t>
            </a:r>
            <a:r>
              <a:rPr sz="1050" spc="10" dirty="0">
                <a:latin typeface="Candara"/>
                <a:cs typeface="Candara"/>
              </a:rPr>
              <a:t>tö</a:t>
            </a:r>
            <a:r>
              <a:rPr sz="1050" dirty="0">
                <a:latin typeface="Candara"/>
                <a:cs typeface="Candara"/>
              </a:rPr>
              <a:t>r</a:t>
            </a:r>
            <a:r>
              <a:rPr sz="1050" spc="10" dirty="0">
                <a:latin typeface="Candara"/>
                <a:cs typeface="Candara"/>
              </a:rPr>
              <a:t>tént</a:t>
            </a:r>
            <a:r>
              <a:rPr sz="1050" dirty="0">
                <a:latin typeface="Candara"/>
                <a:cs typeface="Candara"/>
              </a:rPr>
              <a:t>	</a:t>
            </a:r>
            <a:r>
              <a:rPr sz="1050" spc="10" dirty="0">
                <a:latin typeface="Candara"/>
                <a:cs typeface="Candara"/>
              </a:rPr>
              <a:t>(3</a:t>
            </a:r>
            <a:r>
              <a:rPr sz="1050" spc="5" dirty="0">
                <a:latin typeface="Candara"/>
                <a:cs typeface="Candara"/>
              </a:rPr>
              <a:t>.</a:t>
            </a:r>
            <a:r>
              <a:rPr sz="1050" dirty="0">
                <a:latin typeface="Candara"/>
                <a:cs typeface="Candara"/>
              </a:rPr>
              <a:t>	</a:t>
            </a:r>
            <a:r>
              <a:rPr sz="1050" spc="15" dirty="0">
                <a:latin typeface="Candara"/>
                <a:cs typeface="Candara"/>
              </a:rPr>
              <a:t>áb</a:t>
            </a:r>
            <a:r>
              <a:rPr sz="1050" dirty="0">
                <a:latin typeface="Candara"/>
                <a:cs typeface="Candara"/>
              </a:rPr>
              <a:t>r</a:t>
            </a:r>
            <a:r>
              <a:rPr sz="1050" spc="10" dirty="0">
                <a:latin typeface="Candara"/>
                <a:cs typeface="Candara"/>
              </a:rPr>
              <a:t>a),</a:t>
            </a:r>
            <a:r>
              <a:rPr sz="1050" dirty="0">
                <a:latin typeface="Candara"/>
                <a:cs typeface="Candara"/>
              </a:rPr>
              <a:t>	</a:t>
            </a:r>
            <a:r>
              <a:rPr sz="1050" spc="10" dirty="0">
                <a:latin typeface="Candara"/>
                <a:cs typeface="Candara"/>
              </a:rPr>
              <a:t>fő</a:t>
            </a:r>
            <a:r>
              <a:rPr sz="1050" spc="5" dirty="0">
                <a:latin typeface="Candara"/>
                <a:cs typeface="Candara"/>
              </a:rPr>
              <a:t>k</a:t>
            </a:r>
            <a:r>
              <a:rPr sz="1050" spc="10" dirty="0">
                <a:latin typeface="Candara"/>
                <a:cs typeface="Candara"/>
              </a:rPr>
              <a:t>ént</a:t>
            </a:r>
            <a:r>
              <a:rPr sz="1050" dirty="0">
                <a:latin typeface="Candara"/>
                <a:cs typeface="Candara"/>
              </a:rPr>
              <a:t>	</a:t>
            </a:r>
            <a:r>
              <a:rPr sz="1050" spc="15" dirty="0">
                <a:latin typeface="Candara"/>
                <a:cs typeface="Candara"/>
              </a:rPr>
              <a:t>a</a:t>
            </a:r>
            <a:r>
              <a:rPr sz="1050" spc="5" dirty="0">
                <a:latin typeface="Candara"/>
                <a:cs typeface="Candara"/>
              </a:rPr>
              <a:t>z</a:t>
            </a:r>
            <a:r>
              <a:rPr sz="1050" spc="15" dirty="0">
                <a:latin typeface="Candara"/>
                <a:cs typeface="Candara"/>
              </a:rPr>
              <a:t>on</a:t>
            </a:r>
            <a:endParaRPr sz="1050">
              <a:latin typeface="Candara"/>
              <a:cs typeface="Candara"/>
            </a:endParaRPr>
          </a:p>
        </p:txBody>
      </p:sp>
      <p:sp>
        <p:nvSpPr>
          <p:cNvPr id="33" name="object 33"/>
          <p:cNvSpPr txBox="1"/>
          <p:nvPr/>
        </p:nvSpPr>
        <p:spPr>
          <a:xfrm>
            <a:off x="683467" y="8425091"/>
            <a:ext cx="2706370" cy="178254"/>
          </a:xfrm>
          <a:prstGeom prst="rect">
            <a:avLst/>
          </a:prstGeom>
        </p:spPr>
        <p:txBody>
          <a:bodyPr vert="horz" wrap="square" lIns="0" tIns="16510" rIns="0" bIns="0" rtlCol="0">
            <a:spAutoFit/>
          </a:bodyPr>
          <a:lstStyle/>
          <a:p>
            <a:pPr marL="12700">
              <a:spcBef>
                <a:spcPts val="130"/>
              </a:spcBef>
              <a:tabLst>
                <a:tab pos="1056640" algn="l"/>
                <a:tab pos="1515745" algn="l"/>
                <a:tab pos="2306320" algn="l"/>
              </a:tabLst>
            </a:pPr>
            <a:r>
              <a:rPr sz="1050" spc="10" dirty="0">
                <a:latin typeface="Candara"/>
                <a:cs typeface="Candara"/>
              </a:rPr>
              <a:t>s</a:t>
            </a:r>
            <a:r>
              <a:rPr sz="1050" dirty="0">
                <a:latin typeface="Candara"/>
                <a:cs typeface="Candara"/>
              </a:rPr>
              <a:t>z</a:t>
            </a:r>
            <a:r>
              <a:rPr sz="1050" spc="15" dirty="0">
                <a:latin typeface="Candara"/>
                <a:cs typeface="Candara"/>
              </a:rPr>
              <a:t>em</a:t>
            </a:r>
            <a:r>
              <a:rPr sz="1050" spc="10" dirty="0">
                <a:latin typeface="Candara"/>
                <a:cs typeface="Candara"/>
              </a:rPr>
              <a:t>él</a:t>
            </a:r>
            <a:r>
              <a:rPr sz="1050" spc="5" dirty="0">
                <a:latin typeface="Candara"/>
                <a:cs typeface="Candara"/>
              </a:rPr>
              <a:t>y</a:t>
            </a:r>
            <a:r>
              <a:rPr sz="1050" spc="10" dirty="0">
                <a:latin typeface="Candara"/>
                <a:cs typeface="Candara"/>
              </a:rPr>
              <a:t>e</a:t>
            </a:r>
            <a:r>
              <a:rPr sz="1050" spc="15" dirty="0">
                <a:latin typeface="Candara"/>
                <a:cs typeface="Candara"/>
              </a:rPr>
              <a:t>k</a:t>
            </a:r>
            <a:r>
              <a:rPr sz="1050" spc="5" dirty="0">
                <a:latin typeface="Candara"/>
                <a:cs typeface="Candara"/>
              </a:rPr>
              <a:t>nél,</a:t>
            </a:r>
            <a:r>
              <a:rPr sz="1050" dirty="0">
                <a:latin typeface="Candara"/>
                <a:cs typeface="Candara"/>
              </a:rPr>
              <a:t>	</a:t>
            </a:r>
            <a:r>
              <a:rPr sz="1050" spc="15" dirty="0">
                <a:latin typeface="Candara"/>
                <a:cs typeface="Candara"/>
              </a:rPr>
              <a:t>a</a:t>
            </a:r>
            <a:r>
              <a:rPr sz="1050" spc="5" dirty="0">
                <a:latin typeface="Candara"/>
                <a:cs typeface="Candara"/>
              </a:rPr>
              <a:t>k</a:t>
            </a:r>
            <a:r>
              <a:rPr sz="1050" spc="10" dirty="0">
                <a:latin typeface="Candara"/>
                <a:cs typeface="Candara"/>
              </a:rPr>
              <a:t>ik</a:t>
            </a:r>
            <a:r>
              <a:rPr sz="1050" dirty="0">
                <a:latin typeface="Candara"/>
                <a:cs typeface="Candara"/>
              </a:rPr>
              <a:t>	</a:t>
            </a:r>
            <a:r>
              <a:rPr sz="1050" spc="10" dirty="0">
                <a:latin typeface="Candara"/>
                <a:cs typeface="Candara"/>
              </a:rPr>
              <a:t>Fa</a:t>
            </a:r>
            <a:r>
              <a:rPr sz="1050" dirty="0">
                <a:latin typeface="Candara"/>
                <a:cs typeface="Candara"/>
              </a:rPr>
              <a:t>c</a:t>
            </a:r>
            <a:r>
              <a:rPr sz="1050" spc="10" dirty="0">
                <a:latin typeface="Candara"/>
                <a:cs typeface="Candara"/>
              </a:rPr>
              <a:t>ebo</a:t>
            </a:r>
            <a:r>
              <a:rPr sz="1050" spc="5" dirty="0">
                <a:latin typeface="Candara"/>
                <a:cs typeface="Candara"/>
              </a:rPr>
              <a:t>o</a:t>
            </a:r>
            <a:r>
              <a:rPr sz="1050" spc="15" dirty="0">
                <a:latin typeface="Candara"/>
                <a:cs typeface="Candara"/>
              </a:rPr>
              <a:t>k</a:t>
            </a:r>
            <a:r>
              <a:rPr sz="1050" dirty="0">
                <a:latin typeface="Candara"/>
                <a:cs typeface="Candara"/>
              </a:rPr>
              <a:t>	</a:t>
            </a:r>
            <a:r>
              <a:rPr sz="1050" spc="10" dirty="0">
                <a:latin typeface="Candara"/>
                <a:cs typeface="Candara"/>
              </a:rPr>
              <a:t>fiókkal</a:t>
            </a:r>
            <a:endParaRPr sz="1050">
              <a:latin typeface="Candara"/>
              <a:cs typeface="Candara"/>
            </a:endParaRPr>
          </a:p>
        </p:txBody>
      </p:sp>
      <p:sp>
        <p:nvSpPr>
          <p:cNvPr id="34" name="object 34"/>
          <p:cNvSpPr txBox="1"/>
          <p:nvPr/>
        </p:nvSpPr>
        <p:spPr>
          <a:xfrm>
            <a:off x="683468" y="8589726"/>
            <a:ext cx="2707005" cy="848994"/>
          </a:xfrm>
          <a:prstGeom prst="rect">
            <a:avLst/>
          </a:prstGeom>
        </p:spPr>
        <p:txBody>
          <a:bodyPr vert="horz" wrap="square" lIns="0" tIns="12065" rIns="0" bIns="0" rtlCol="0">
            <a:spAutoFit/>
          </a:bodyPr>
          <a:lstStyle/>
          <a:p>
            <a:pPr marL="12700" marR="5080" algn="just">
              <a:lnSpc>
                <a:spcPct val="102899"/>
              </a:lnSpc>
              <a:spcBef>
                <a:spcPts val="95"/>
              </a:spcBef>
            </a:pPr>
            <a:r>
              <a:rPr sz="1050" spc="10" dirty="0">
                <a:latin typeface="Candara"/>
                <a:cs typeface="Candara"/>
              </a:rPr>
              <a:t>rendelkeznek. </a:t>
            </a:r>
            <a:r>
              <a:rPr sz="1050" spc="15" dirty="0">
                <a:latin typeface="Candara"/>
                <a:cs typeface="Candara"/>
              </a:rPr>
              <a:t>A </a:t>
            </a:r>
            <a:r>
              <a:rPr sz="1050" spc="5" dirty="0">
                <a:latin typeface="Candara"/>
                <a:cs typeface="Candara"/>
              </a:rPr>
              <a:t>felmérés </a:t>
            </a:r>
            <a:r>
              <a:rPr sz="1050" spc="10" dirty="0">
                <a:latin typeface="Candara"/>
                <a:cs typeface="Candara"/>
              </a:rPr>
              <a:t>eredménye </a:t>
            </a:r>
            <a:r>
              <a:rPr sz="1050" spc="15" dirty="0">
                <a:latin typeface="Candara"/>
                <a:cs typeface="Candara"/>
              </a:rPr>
              <a:t>ugyan a  </a:t>
            </a:r>
            <a:r>
              <a:rPr sz="1050" spc="10" dirty="0">
                <a:latin typeface="Candara"/>
                <a:cs typeface="Candara"/>
              </a:rPr>
              <a:t>koreloszlást </a:t>
            </a:r>
            <a:r>
              <a:rPr sz="1050" spc="5" dirty="0">
                <a:latin typeface="Candara"/>
                <a:cs typeface="Candara"/>
              </a:rPr>
              <a:t>tekintve </a:t>
            </a:r>
            <a:r>
              <a:rPr sz="1050" spc="15" dirty="0">
                <a:latin typeface="Candara"/>
                <a:cs typeface="Candara"/>
              </a:rPr>
              <a:t>nem </a:t>
            </a:r>
            <a:r>
              <a:rPr sz="1050" spc="5" dirty="0">
                <a:latin typeface="Candara"/>
                <a:cs typeface="Candara"/>
              </a:rPr>
              <a:t>reprezentatív, </a:t>
            </a:r>
            <a:r>
              <a:rPr sz="1050" spc="10" dirty="0">
                <a:latin typeface="Candara"/>
                <a:cs typeface="Candara"/>
              </a:rPr>
              <a:t>de </a:t>
            </a:r>
            <a:r>
              <a:rPr sz="1050" spc="15" dirty="0">
                <a:latin typeface="Candara"/>
                <a:cs typeface="Candara"/>
              </a:rPr>
              <a:t>a  </a:t>
            </a:r>
            <a:r>
              <a:rPr sz="1050" spc="10" dirty="0">
                <a:latin typeface="Candara"/>
                <a:cs typeface="Candara"/>
              </a:rPr>
              <a:t>szokatlanul </a:t>
            </a:r>
            <a:r>
              <a:rPr sz="1050" spc="15" dirty="0">
                <a:latin typeface="Candara"/>
                <a:cs typeface="Candara"/>
              </a:rPr>
              <a:t>nagy </a:t>
            </a:r>
            <a:r>
              <a:rPr sz="1050" spc="10" dirty="0">
                <a:latin typeface="Candara"/>
                <a:cs typeface="Candara"/>
              </a:rPr>
              <a:t>arányú </a:t>
            </a:r>
            <a:r>
              <a:rPr sz="1050" spc="5" dirty="0">
                <a:latin typeface="Candara"/>
                <a:cs typeface="Candara"/>
              </a:rPr>
              <a:t>elérés </a:t>
            </a:r>
            <a:r>
              <a:rPr sz="1050" spc="15" dirty="0">
                <a:latin typeface="Candara"/>
                <a:cs typeface="Candara"/>
              </a:rPr>
              <a:t>– a </a:t>
            </a:r>
            <a:r>
              <a:rPr sz="1050" spc="5" dirty="0">
                <a:latin typeface="Candara"/>
                <a:cs typeface="Candara"/>
              </a:rPr>
              <a:t>validálás  </a:t>
            </a:r>
            <a:r>
              <a:rPr sz="1050" spc="10" dirty="0">
                <a:latin typeface="Candara"/>
                <a:cs typeface="Candara"/>
              </a:rPr>
              <a:t>eredménye </a:t>
            </a:r>
            <a:r>
              <a:rPr sz="1050" spc="5" dirty="0">
                <a:latin typeface="Candara"/>
                <a:cs typeface="Candara"/>
              </a:rPr>
              <a:t>szerint </a:t>
            </a:r>
            <a:r>
              <a:rPr sz="1050" spc="15" dirty="0">
                <a:latin typeface="Candara"/>
                <a:cs typeface="Candara"/>
              </a:rPr>
              <a:t>– </a:t>
            </a:r>
            <a:r>
              <a:rPr sz="1050" spc="10" dirty="0">
                <a:latin typeface="Candara"/>
                <a:cs typeface="Candara"/>
              </a:rPr>
              <a:t>mégis jól tükrözi </a:t>
            </a:r>
            <a:r>
              <a:rPr sz="1050" spc="15" dirty="0">
                <a:latin typeface="Candara"/>
                <a:cs typeface="Candara"/>
              </a:rPr>
              <a:t>a </a:t>
            </a:r>
            <a:r>
              <a:rPr sz="1050" spc="5" dirty="0">
                <a:latin typeface="Candara"/>
                <a:cs typeface="Candara"/>
              </a:rPr>
              <a:t>teljes  </a:t>
            </a:r>
            <a:r>
              <a:rPr sz="1050" spc="10" dirty="0">
                <a:latin typeface="Candara"/>
                <a:cs typeface="Candara"/>
              </a:rPr>
              <a:t>lakosság</a:t>
            </a:r>
            <a:r>
              <a:rPr sz="1050" spc="-5" dirty="0">
                <a:latin typeface="Candara"/>
                <a:cs typeface="Candara"/>
              </a:rPr>
              <a:t> </a:t>
            </a:r>
            <a:r>
              <a:rPr sz="1050" spc="10" dirty="0">
                <a:latin typeface="Candara"/>
                <a:cs typeface="Candara"/>
              </a:rPr>
              <a:t>véleményét.</a:t>
            </a:r>
            <a:endParaRPr sz="1050">
              <a:latin typeface="Candara"/>
              <a:cs typeface="Candara"/>
            </a:endParaRPr>
          </a:p>
        </p:txBody>
      </p:sp>
      <p:sp>
        <p:nvSpPr>
          <p:cNvPr id="35" name="object 35"/>
          <p:cNvSpPr/>
          <p:nvPr/>
        </p:nvSpPr>
        <p:spPr>
          <a:xfrm>
            <a:off x="9079652" y="2626587"/>
            <a:ext cx="5404089" cy="2781916"/>
          </a:xfrm>
          <a:prstGeom prst="rect">
            <a:avLst/>
          </a:prstGeom>
          <a:blipFill>
            <a:blip r:embed="rId4" cstate="print"/>
            <a:stretch>
              <a:fillRect/>
            </a:stretch>
          </a:blipFill>
        </p:spPr>
        <p:txBody>
          <a:bodyPr wrap="square" lIns="0" tIns="0" rIns="0" bIns="0" rtlCol="0"/>
          <a:lstStyle/>
          <a:p>
            <a:endParaRPr/>
          </a:p>
        </p:txBody>
      </p:sp>
      <p:sp>
        <p:nvSpPr>
          <p:cNvPr id="36" name="object 36"/>
          <p:cNvSpPr txBox="1"/>
          <p:nvPr/>
        </p:nvSpPr>
        <p:spPr>
          <a:xfrm>
            <a:off x="9928662" y="9917531"/>
            <a:ext cx="4390390" cy="2967990"/>
          </a:xfrm>
          <a:prstGeom prst="rect">
            <a:avLst/>
          </a:prstGeom>
        </p:spPr>
        <p:txBody>
          <a:bodyPr vert="horz" wrap="square" lIns="0" tIns="87630" rIns="0" bIns="0" rtlCol="0">
            <a:spAutoFit/>
          </a:bodyPr>
          <a:lstStyle/>
          <a:p>
            <a:pPr marL="12700" algn="just">
              <a:spcBef>
                <a:spcPts val="690"/>
              </a:spcBef>
            </a:pPr>
            <a:r>
              <a:rPr sz="1050" b="1" spc="20" dirty="0">
                <a:latin typeface="Candara"/>
                <a:cs typeface="Candara"/>
              </a:rPr>
              <a:t>A </a:t>
            </a:r>
            <a:r>
              <a:rPr sz="1050" b="1" spc="10" dirty="0">
                <a:latin typeface="Candara"/>
                <a:cs typeface="Candara"/>
              </a:rPr>
              <a:t>beérkezett válaszok tartalmi</a:t>
            </a:r>
            <a:r>
              <a:rPr sz="1050" b="1" spc="-60" dirty="0">
                <a:latin typeface="Candara"/>
                <a:cs typeface="Candara"/>
              </a:rPr>
              <a:t> </a:t>
            </a:r>
            <a:r>
              <a:rPr sz="1050" b="1" spc="10" dirty="0">
                <a:latin typeface="Candara"/>
                <a:cs typeface="Candara"/>
              </a:rPr>
              <a:t>elemzése</a:t>
            </a:r>
            <a:endParaRPr sz="1050">
              <a:latin typeface="Candara"/>
              <a:cs typeface="Candara"/>
            </a:endParaRPr>
          </a:p>
          <a:p>
            <a:pPr marL="12700" marR="5080" algn="just">
              <a:lnSpc>
                <a:spcPct val="102899"/>
              </a:lnSpc>
              <a:spcBef>
                <a:spcPts val="565"/>
              </a:spcBef>
            </a:pPr>
            <a:r>
              <a:rPr sz="1050" spc="15" dirty="0">
                <a:latin typeface="Candara"/>
                <a:cs typeface="Candara"/>
              </a:rPr>
              <a:t>A </a:t>
            </a:r>
            <a:r>
              <a:rPr sz="1050" spc="10" dirty="0">
                <a:latin typeface="Candara"/>
                <a:cs typeface="Candara"/>
              </a:rPr>
              <a:t>megújuló energiaforrások alkalmazásával kapcsolatosan </a:t>
            </a:r>
            <a:r>
              <a:rPr sz="1050" spc="5" dirty="0">
                <a:latin typeface="Candara"/>
                <a:cs typeface="Candara"/>
              </a:rPr>
              <a:t>kialakult  </a:t>
            </a:r>
            <a:r>
              <a:rPr sz="1050" spc="10" dirty="0">
                <a:latin typeface="Candara"/>
                <a:cs typeface="Candara"/>
              </a:rPr>
              <a:t>vélemény tekintetében </a:t>
            </a:r>
            <a:r>
              <a:rPr sz="1050" spc="15" dirty="0">
                <a:latin typeface="Candara"/>
                <a:cs typeface="Candara"/>
              </a:rPr>
              <a:t>a </a:t>
            </a:r>
            <a:r>
              <a:rPr sz="1050" spc="10" dirty="0">
                <a:latin typeface="Candara"/>
                <a:cs typeface="Candara"/>
              </a:rPr>
              <a:t>válaszadók az </a:t>
            </a:r>
            <a:r>
              <a:rPr sz="1050" spc="5" dirty="0">
                <a:latin typeface="Candara"/>
                <a:cs typeface="Candara"/>
              </a:rPr>
              <a:t>elméletileg lehetséges </a:t>
            </a:r>
            <a:r>
              <a:rPr sz="1050" spc="10" dirty="0">
                <a:latin typeface="Candara"/>
                <a:cs typeface="Candara"/>
              </a:rPr>
              <a:t>minimális </a:t>
            </a:r>
            <a:r>
              <a:rPr sz="1050" spc="5" dirty="0">
                <a:latin typeface="Candara"/>
                <a:cs typeface="Candara"/>
              </a:rPr>
              <a:t>-  vagyis </a:t>
            </a:r>
            <a:r>
              <a:rPr sz="1050" spc="10" dirty="0">
                <a:latin typeface="Candara"/>
                <a:cs typeface="Candara"/>
              </a:rPr>
              <a:t>az adott energiaforrás szempontjából </a:t>
            </a:r>
            <a:r>
              <a:rPr sz="1050" spc="5" dirty="0">
                <a:latin typeface="Candara"/>
                <a:cs typeface="Candara"/>
              </a:rPr>
              <a:t>legnegatívabb (1-es) </a:t>
            </a:r>
            <a:r>
              <a:rPr sz="1050" spc="15" dirty="0">
                <a:latin typeface="Candara"/>
                <a:cs typeface="Candara"/>
              </a:rPr>
              <a:t>és  </a:t>
            </a:r>
            <a:r>
              <a:rPr sz="1050" spc="10" dirty="0">
                <a:latin typeface="Candara"/>
                <a:cs typeface="Candara"/>
              </a:rPr>
              <a:t>legpozitívabb (6-os) értéket figyelembe </a:t>
            </a:r>
            <a:r>
              <a:rPr sz="1050" spc="5" dirty="0">
                <a:latin typeface="Candara"/>
                <a:cs typeface="Candara"/>
              </a:rPr>
              <a:t>véve, </a:t>
            </a:r>
            <a:r>
              <a:rPr sz="1050" spc="10" dirty="0">
                <a:latin typeface="Candara"/>
                <a:cs typeface="Candara"/>
              </a:rPr>
              <a:t>4,83-as átlagpontszámot  adtak </a:t>
            </a:r>
            <a:r>
              <a:rPr sz="1050" spc="5" dirty="0">
                <a:latin typeface="Candara"/>
                <a:cs typeface="Candara"/>
              </a:rPr>
              <a:t>(2. </a:t>
            </a:r>
            <a:r>
              <a:rPr sz="1050" spc="10" dirty="0">
                <a:latin typeface="Candara"/>
                <a:cs typeface="Candara"/>
              </a:rPr>
              <a:t>ábra). Az </a:t>
            </a:r>
            <a:r>
              <a:rPr sz="1050" spc="5" dirty="0">
                <a:latin typeface="Candara"/>
                <a:cs typeface="Candara"/>
              </a:rPr>
              <a:t>esetlegesen </a:t>
            </a:r>
            <a:r>
              <a:rPr sz="1050" spc="15" dirty="0">
                <a:latin typeface="Candara"/>
                <a:cs typeface="Candara"/>
              </a:rPr>
              <a:t>a </a:t>
            </a:r>
            <a:r>
              <a:rPr sz="1050" spc="10" dirty="0">
                <a:latin typeface="Candara"/>
                <a:cs typeface="Candara"/>
              </a:rPr>
              <a:t>közelben építendő atom- és széntüzelésű  </a:t>
            </a:r>
            <a:r>
              <a:rPr sz="1050" spc="15" dirty="0">
                <a:latin typeface="Candara"/>
                <a:cs typeface="Candara"/>
              </a:rPr>
              <a:t>nagyerőművek </a:t>
            </a:r>
            <a:r>
              <a:rPr sz="1050" spc="10" dirty="0">
                <a:latin typeface="Candara"/>
                <a:cs typeface="Candara"/>
              </a:rPr>
              <a:t>elfogadása kapcsán </a:t>
            </a:r>
            <a:r>
              <a:rPr sz="1050" spc="5" dirty="0">
                <a:latin typeface="Candara"/>
                <a:cs typeface="Candara"/>
              </a:rPr>
              <a:t>1,41-es átlagérték </a:t>
            </a:r>
            <a:r>
              <a:rPr sz="1050" spc="10" dirty="0">
                <a:latin typeface="Candara"/>
                <a:cs typeface="Candara"/>
              </a:rPr>
              <a:t>adódott </a:t>
            </a:r>
            <a:r>
              <a:rPr sz="1050" spc="5" dirty="0">
                <a:latin typeface="Candara"/>
                <a:cs typeface="Candara"/>
              </a:rPr>
              <a:t>(1. </a:t>
            </a:r>
            <a:r>
              <a:rPr sz="1050" spc="10" dirty="0">
                <a:latin typeface="Candara"/>
                <a:cs typeface="Candara"/>
              </a:rPr>
              <a:t>ábra). </a:t>
            </a:r>
            <a:r>
              <a:rPr sz="1050" spc="15" dirty="0">
                <a:latin typeface="Candara"/>
                <a:cs typeface="Candara"/>
              </a:rPr>
              <a:t>A  </a:t>
            </a:r>
            <a:r>
              <a:rPr sz="1050" spc="10" dirty="0">
                <a:latin typeface="Candara"/>
                <a:cs typeface="Candara"/>
              </a:rPr>
              <a:t>válaszadók 4,46-os átlagpontszámmal </a:t>
            </a:r>
            <a:r>
              <a:rPr sz="1050" spc="5" dirty="0">
                <a:latin typeface="Candara"/>
                <a:cs typeface="Candara"/>
              </a:rPr>
              <a:t>értékelték </a:t>
            </a:r>
            <a:r>
              <a:rPr sz="1050" spc="15" dirty="0">
                <a:latin typeface="Candara"/>
                <a:cs typeface="Candara"/>
              </a:rPr>
              <a:t>a </a:t>
            </a:r>
            <a:r>
              <a:rPr sz="1050" spc="10" dirty="0">
                <a:latin typeface="Candara"/>
                <a:cs typeface="Candara"/>
              </a:rPr>
              <a:t>szélturbinák </a:t>
            </a:r>
            <a:r>
              <a:rPr sz="1050" spc="5" dirty="0">
                <a:latin typeface="Candara"/>
                <a:cs typeface="Candara"/>
              </a:rPr>
              <a:t>esztétikai  </a:t>
            </a:r>
            <a:r>
              <a:rPr sz="1050" spc="10" dirty="0">
                <a:latin typeface="Candara"/>
                <a:cs typeface="Candara"/>
              </a:rPr>
              <a:t>jellemzőit (vagyis többségében szépnek </a:t>
            </a:r>
            <a:r>
              <a:rPr sz="1050" spc="5" dirty="0">
                <a:latin typeface="Candara"/>
                <a:cs typeface="Candara"/>
              </a:rPr>
              <a:t>találják ezeket); 4,51-es  </a:t>
            </a:r>
            <a:r>
              <a:rPr sz="1050" spc="10" dirty="0">
                <a:latin typeface="Candara"/>
                <a:cs typeface="Candara"/>
              </a:rPr>
              <a:t>átlagpontszámmal </a:t>
            </a:r>
            <a:r>
              <a:rPr sz="1050" spc="15" dirty="0">
                <a:latin typeface="Candara"/>
                <a:cs typeface="Candara"/>
              </a:rPr>
              <a:t>a </a:t>
            </a:r>
            <a:r>
              <a:rPr sz="1050" spc="10" dirty="0">
                <a:latin typeface="Candara"/>
                <a:cs typeface="Candara"/>
              </a:rPr>
              <a:t>zajhatást </a:t>
            </a:r>
            <a:r>
              <a:rPr sz="1050" spc="15" dirty="0">
                <a:latin typeface="Candara"/>
                <a:cs typeface="Candara"/>
              </a:rPr>
              <a:t>(ami </a:t>
            </a:r>
            <a:r>
              <a:rPr sz="1050" spc="10" dirty="0">
                <a:latin typeface="Candara"/>
                <a:cs typeface="Candara"/>
              </a:rPr>
              <a:t>azt </a:t>
            </a:r>
            <a:r>
              <a:rPr sz="1050" spc="5" dirty="0">
                <a:latin typeface="Candara"/>
                <a:cs typeface="Candara"/>
              </a:rPr>
              <a:t>jelenti, </a:t>
            </a:r>
            <a:r>
              <a:rPr sz="1050" spc="10" dirty="0">
                <a:latin typeface="Candara"/>
                <a:cs typeface="Candara"/>
              </a:rPr>
              <a:t>hogy alapvetően </a:t>
            </a:r>
            <a:r>
              <a:rPr sz="1050" spc="20" dirty="0">
                <a:latin typeface="Candara"/>
                <a:cs typeface="Candara"/>
              </a:rPr>
              <a:t>nem </a:t>
            </a:r>
            <a:r>
              <a:rPr sz="1050" spc="5" dirty="0">
                <a:latin typeface="Candara"/>
                <a:cs typeface="Candara"/>
              </a:rPr>
              <a:t>tartják  </a:t>
            </a:r>
            <a:r>
              <a:rPr sz="1050" spc="10" dirty="0">
                <a:latin typeface="Candara"/>
                <a:cs typeface="Candara"/>
              </a:rPr>
              <a:t>zavarónak); 4,26-os átlagpontszámmal </a:t>
            </a:r>
            <a:r>
              <a:rPr sz="1050" spc="15" dirty="0">
                <a:latin typeface="Candara"/>
                <a:cs typeface="Candara"/>
              </a:rPr>
              <a:t>a </a:t>
            </a:r>
            <a:r>
              <a:rPr sz="1050" spc="10" dirty="0">
                <a:latin typeface="Candara"/>
                <a:cs typeface="Candara"/>
              </a:rPr>
              <a:t>madarakra gyakorolt</a:t>
            </a:r>
            <a:r>
              <a:rPr sz="1050" spc="-35" dirty="0">
                <a:latin typeface="Candara"/>
                <a:cs typeface="Candara"/>
              </a:rPr>
              <a:t> </a:t>
            </a:r>
            <a:r>
              <a:rPr sz="1050" spc="10" dirty="0">
                <a:latin typeface="Candara"/>
                <a:cs typeface="Candara"/>
              </a:rPr>
              <a:t>hatást.</a:t>
            </a:r>
            <a:endParaRPr sz="1050">
              <a:latin typeface="Candara"/>
              <a:cs typeface="Candara"/>
            </a:endParaRPr>
          </a:p>
          <a:p>
            <a:pPr marL="12700" marR="5715" algn="just">
              <a:lnSpc>
                <a:spcPct val="102899"/>
              </a:lnSpc>
            </a:pPr>
            <a:r>
              <a:rPr sz="1050" spc="10" dirty="0">
                <a:latin typeface="Candara"/>
                <a:cs typeface="Candara"/>
              </a:rPr>
              <a:t>Arra </a:t>
            </a:r>
            <a:r>
              <a:rPr sz="1050" spc="15" dirty="0">
                <a:latin typeface="Candara"/>
                <a:cs typeface="Candara"/>
              </a:rPr>
              <a:t>a </a:t>
            </a:r>
            <a:r>
              <a:rPr sz="1050" spc="5" dirty="0">
                <a:latin typeface="Candara"/>
                <a:cs typeface="Candara"/>
              </a:rPr>
              <a:t>kérdésre, </a:t>
            </a:r>
            <a:r>
              <a:rPr sz="1050" spc="15" dirty="0">
                <a:latin typeface="Candara"/>
                <a:cs typeface="Candara"/>
              </a:rPr>
              <a:t>hogy </a:t>
            </a:r>
            <a:r>
              <a:rPr sz="1050" i="1" spc="10" dirty="0">
                <a:latin typeface="Candara"/>
                <a:cs typeface="Candara"/>
              </a:rPr>
              <a:t>“Hogyan értékelné, </a:t>
            </a:r>
            <a:r>
              <a:rPr sz="1050" i="1" spc="15" dirty="0">
                <a:latin typeface="Candara"/>
                <a:cs typeface="Candara"/>
              </a:rPr>
              <a:t>ha </a:t>
            </a:r>
            <a:r>
              <a:rPr sz="1050" i="1" spc="10" dirty="0">
                <a:latin typeface="Candara"/>
                <a:cs typeface="Candara"/>
              </a:rPr>
              <a:t>az </a:t>
            </a:r>
            <a:r>
              <a:rPr sz="1050" i="1" spc="15" dirty="0">
                <a:latin typeface="Candara"/>
                <a:cs typeface="Candara"/>
              </a:rPr>
              <a:t>Önök </a:t>
            </a:r>
            <a:r>
              <a:rPr sz="1050" i="1" spc="10" dirty="0">
                <a:latin typeface="Candara"/>
                <a:cs typeface="Candara"/>
              </a:rPr>
              <a:t>településén jelenleg  </a:t>
            </a:r>
            <a:r>
              <a:rPr sz="1050" i="1" spc="15" dirty="0">
                <a:latin typeface="Candara"/>
                <a:cs typeface="Candara"/>
              </a:rPr>
              <a:t>működő </a:t>
            </a:r>
            <a:r>
              <a:rPr sz="1050" i="1" spc="10" dirty="0">
                <a:latin typeface="Candara"/>
                <a:cs typeface="Candara"/>
              </a:rPr>
              <a:t>elöregedő szélerőműveket </a:t>
            </a:r>
            <a:r>
              <a:rPr sz="1050" i="1" spc="5" dirty="0">
                <a:latin typeface="Candara"/>
                <a:cs typeface="Candara"/>
              </a:rPr>
              <a:t>illetően </a:t>
            </a:r>
            <a:r>
              <a:rPr sz="1050" i="1" spc="10" dirty="0">
                <a:latin typeface="Candara"/>
                <a:cs typeface="Candara"/>
              </a:rPr>
              <a:t>az üzemeltető </a:t>
            </a:r>
            <a:r>
              <a:rPr sz="1050" i="1" spc="15" dirty="0">
                <a:latin typeface="Candara"/>
                <a:cs typeface="Candara"/>
              </a:rPr>
              <a:t>a </a:t>
            </a:r>
            <a:r>
              <a:rPr sz="1050" i="1" spc="10" dirty="0">
                <a:latin typeface="Candara"/>
                <a:cs typeface="Candara"/>
              </a:rPr>
              <a:t>bezárás </a:t>
            </a:r>
            <a:r>
              <a:rPr sz="1050" i="1" spc="5" dirty="0">
                <a:latin typeface="Candara"/>
                <a:cs typeface="Candara"/>
              </a:rPr>
              <a:t>és  leszerelés </a:t>
            </a:r>
            <a:r>
              <a:rPr sz="1050" i="1" spc="10" dirty="0">
                <a:latin typeface="Candara"/>
                <a:cs typeface="Candara"/>
              </a:rPr>
              <a:t>mellett lenne kénytelen dönteni?” </a:t>
            </a:r>
            <a:r>
              <a:rPr sz="1050" spc="5" dirty="0">
                <a:latin typeface="Candara"/>
                <a:cs typeface="Candara"/>
              </a:rPr>
              <a:t>2,51-es átlagérték született </a:t>
            </a:r>
            <a:r>
              <a:rPr sz="1050" spc="10" dirty="0">
                <a:latin typeface="Candara"/>
                <a:cs typeface="Candara"/>
              </a:rPr>
              <a:t>(6.  ábra). </a:t>
            </a:r>
            <a:r>
              <a:rPr sz="1050" spc="15" dirty="0">
                <a:latin typeface="Candara"/>
                <a:cs typeface="Candara"/>
              </a:rPr>
              <a:t>Ez </a:t>
            </a:r>
            <a:r>
              <a:rPr sz="1050" spc="10" dirty="0">
                <a:latin typeface="Candara"/>
                <a:cs typeface="Candara"/>
              </a:rPr>
              <a:t>az alacsony átlagpontszám arra utal, hogy </a:t>
            </a:r>
            <a:r>
              <a:rPr sz="1050" spc="15" dirty="0">
                <a:latin typeface="Candara"/>
                <a:cs typeface="Candara"/>
              </a:rPr>
              <a:t>a </a:t>
            </a:r>
            <a:r>
              <a:rPr sz="1050" spc="10" dirty="0">
                <a:latin typeface="Candara"/>
                <a:cs typeface="Candara"/>
              </a:rPr>
              <a:t>lakosság inkább  ellenezné </a:t>
            </a:r>
            <a:r>
              <a:rPr sz="1050" spc="15" dirty="0">
                <a:latin typeface="Candara"/>
                <a:cs typeface="Candara"/>
              </a:rPr>
              <a:t>a </a:t>
            </a:r>
            <a:r>
              <a:rPr sz="1050" spc="5" dirty="0">
                <a:latin typeface="Candara"/>
                <a:cs typeface="Candara"/>
              </a:rPr>
              <a:t>település </a:t>
            </a:r>
            <a:r>
              <a:rPr sz="1050" spc="10" dirty="0">
                <a:latin typeface="Candara"/>
                <a:cs typeface="Candara"/>
              </a:rPr>
              <a:t>környezetében </a:t>
            </a:r>
            <a:r>
              <a:rPr sz="1050" spc="15" dirty="0">
                <a:latin typeface="Candara"/>
                <a:cs typeface="Candara"/>
              </a:rPr>
              <a:t>működő </a:t>
            </a:r>
            <a:r>
              <a:rPr sz="1050" spc="10" dirty="0">
                <a:latin typeface="Candara"/>
                <a:cs typeface="Candara"/>
              </a:rPr>
              <a:t>szélturbinák </a:t>
            </a:r>
            <a:r>
              <a:rPr sz="1050" spc="5" dirty="0">
                <a:latin typeface="Candara"/>
                <a:cs typeface="Candara"/>
              </a:rPr>
              <a:t>esetleges  </a:t>
            </a:r>
            <a:r>
              <a:rPr sz="1050" spc="10" dirty="0">
                <a:latin typeface="Candara"/>
                <a:cs typeface="Candara"/>
              </a:rPr>
              <a:t>eltávolítását.</a:t>
            </a:r>
            <a:endParaRPr sz="1050">
              <a:latin typeface="Candara"/>
              <a:cs typeface="Candara"/>
            </a:endParaRPr>
          </a:p>
        </p:txBody>
      </p:sp>
      <p:grpSp>
        <p:nvGrpSpPr>
          <p:cNvPr id="37" name="object 37"/>
          <p:cNvGrpSpPr/>
          <p:nvPr/>
        </p:nvGrpSpPr>
        <p:grpSpPr>
          <a:xfrm>
            <a:off x="3707982" y="10003882"/>
            <a:ext cx="5955030" cy="2185670"/>
            <a:chOff x="3282532" y="10003882"/>
            <a:chExt cx="5955030" cy="2185670"/>
          </a:xfrm>
        </p:grpSpPr>
        <p:sp>
          <p:nvSpPr>
            <p:cNvPr id="38" name="object 38"/>
            <p:cNvSpPr/>
            <p:nvPr/>
          </p:nvSpPr>
          <p:spPr>
            <a:xfrm>
              <a:off x="3390769" y="10150143"/>
              <a:ext cx="5792666" cy="1859984"/>
            </a:xfrm>
            <a:prstGeom prst="rect">
              <a:avLst/>
            </a:prstGeom>
            <a:blipFill>
              <a:blip r:embed="rId5" cstate="print"/>
              <a:stretch>
                <a:fillRect/>
              </a:stretch>
            </a:blipFill>
          </p:spPr>
          <p:txBody>
            <a:bodyPr wrap="square" lIns="0" tIns="0" rIns="0" bIns="0" rtlCol="0"/>
            <a:lstStyle/>
            <a:p>
              <a:endParaRPr/>
            </a:p>
          </p:txBody>
        </p:sp>
        <p:sp>
          <p:nvSpPr>
            <p:cNvPr id="39" name="object 39"/>
            <p:cNvSpPr/>
            <p:nvPr/>
          </p:nvSpPr>
          <p:spPr>
            <a:xfrm>
              <a:off x="3284769" y="10006119"/>
              <a:ext cx="5950585" cy="2181225"/>
            </a:xfrm>
            <a:custGeom>
              <a:avLst/>
              <a:gdLst/>
              <a:ahLst/>
              <a:cxnLst/>
              <a:rect l="l" t="t" r="r" b="b"/>
              <a:pathLst>
                <a:path w="5950584" h="2181225">
                  <a:moveTo>
                    <a:pt x="0" y="2180819"/>
                  </a:moveTo>
                  <a:lnTo>
                    <a:pt x="5950009" y="2180819"/>
                  </a:lnTo>
                  <a:lnTo>
                    <a:pt x="5950009" y="0"/>
                  </a:lnTo>
                  <a:lnTo>
                    <a:pt x="0" y="0"/>
                  </a:lnTo>
                  <a:lnTo>
                    <a:pt x="0" y="2180819"/>
                  </a:lnTo>
                  <a:close/>
                </a:path>
              </a:pathLst>
            </a:custGeom>
            <a:ln w="4473">
              <a:solidFill>
                <a:srgbClr val="155F82"/>
              </a:solidFill>
            </a:ln>
          </p:spPr>
          <p:txBody>
            <a:bodyPr wrap="square" lIns="0" tIns="0" rIns="0" bIns="0" rtlCol="0"/>
            <a:lstStyle/>
            <a:p>
              <a:endParaRPr/>
            </a:p>
          </p:txBody>
        </p:sp>
        <p:sp>
          <p:nvSpPr>
            <p:cNvPr id="40" name="object 40"/>
            <p:cNvSpPr/>
            <p:nvPr/>
          </p:nvSpPr>
          <p:spPr>
            <a:xfrm>
              <a:off x="6259774" y="10008326"/>
              <a:ext cx="0" cy="2176780"/>
            </a:xfrm>
            <a:custGeom>
              <a:avLst/>
              <a:gdLst/>
              <a:ahLst/>
              <a:cxnLst/>
              <a:rect l="l" t="t" r="r" b="b"/>
              <a:pathLst>
                <a:path h="2176779">
                  <a:moveTo>
                    <a:pt x="0" y="0"/>
                  </a:moveTo>
                  <a:lnTo>
                    <a:pt x="0" y="2176345"/>
                  </a:lnTo>
                </a:path>
              </a:pathLst>
            </a:custGeom>
            <a:ln w="8947">
              <a:solidFill>
                <a:srgbClr val="155F82"/>
              </a:solidFill>
            </a:ln>
          </p:spPr>
          <p:txBody>
            <a:bodyPr wrap="square" lIns="0" tIns="0" rIns="0" bIns="0" rtlCol="0"/>
            <a:lstStyle/>
            <a:p>
              <a:endParaRPr/>
            </a:p>
          </p:txBody>
        </p:sp>
      </p:grpSp>
      <p:sp>
        <p:nvSpPr>
          <p:cNvPr id="41" name="object 41"/>
          <p:cNvSpPr txBox="1"/>
          <p:nvPr/>
        </p:nvSpPr>
        <p:spPr>
          <a:xfrm>
            <a:off x="6741416" y="12255059"/>
            <a:ext cx="2973705" cy="666336"/>
          </a:xfrm>
          <a:prstGeom prst="rect">
            <a:avLst/>
          </a:prstGeom>
          <a:solidFill>
            <a:srgbClr val="E8E8E8"/>
          </a:solidFill>
        </p:spPr>
        <p:txBody>
          <a:bodyPr vert="horz" wrap="square" lIns="0" tIns="25400" rIns="0" bIns="0" rtlCol="0">
            <a:spAutoFit/>
          </a:bodyPr>
          <a:lstStyle/>
          <a:p>
            <a:pPr marL="208279">
              <a:spcBef>
                <a:spcPts val="200"/>
              </a:spcBef>
            </a:pPr>
            <a:r>
              <a:rPr sz="950" i="1" spc="-5" dirty="0">
                <a:solidFill>
                  <a:srgbClr val="232323"/>
                </a:solidFill>
                <a:latin typeface="Candara"/>
                <a:cs typeface="Candara"/>
              </a:rPr>
              <a:t>5. ábra. </a:t>
            </a:r>
            <a:r>
              <a:rPr sz="950" i="1" spc="-10" dirty="0">
                <a:solidFill>
                  <a:srgbClr val="232323"/>
                </a:solidFill>
                <a:latin typeface="Candara"/>
                <a:cs typeface="Candara"/>
              </a:rPr>
              <a:t>“Miképpen vélekedne </a:t>
            </a:r>
            <a:r>
              <a:rPr sz="950" i="1" spc="-5" dirty="0">
                <a:solidFill>
                  <a:srgbClr val="232323"/>
                </a:solidFill>
                <a:latin typeface="Candara"/>
                <a:cs typeface="Candara"/>
              </a:rPr>
              <a:t>arról, ha a lakóházától</a:t>
            </a:r>
            <a:endParaRPr sz="950">
              <a:latin typeface="Candara"/>
              <a:cs typeface="Candara"/>
            </a:endParaRPr>
          </a:p>
          <a:p>
            <a:pPr marL="76200" marR="67310" algn="ctr">
              <a:lnSpc>
                <a:spcPct val="114700"/>
              </a:lnSpc>
            </a:pPr>
            <a:r>
              <a:rPr sz="950" i="1" spc="-10" dirty="0">
                <a:solidFill>
                  <a:srgbClr val="232323"/>
                </a:solidFill>
                <a:latin typeface="Candara"/>
                <a:cs typeface="Candara"/>
              </a:rPr>
              <a:t>látótávolságra atom- </a:t>
            </a:r>
            <a:r>
              <a:rPr sz="950" i="1" spc="-5" dirty="0">
                <a:solidFill>
                  <a:srgbClr val="232323"/>
                </a:solidFill>
                <a:latin typeface="Candara"/>
                <a:cs typeface="Candara"/>
              </a:rPr>
              <a:t>vagy </a:t>
            </a:r>
            <a:r>
              <a:rPr sz="950" i="1" spc="-10" dirty="0">
                <a:solidFill>
                  <a:srgbClr val="232323"/>
                </a:solidFill>
                <a:latin typeface="Candara"/>
                <a:cs typeface="Candara"/>
              </a:rPr>
              <a:t>széntüzelésű erőmű épülne?” A  válaszok </a:t>
            </a:r>
            <a:r>
              <a:rPr sz="950" i="1" spc="-5" dirty="0">
                <a:solidFill>
                  <a:srgbClr val="232323"/>
                </a:solidFill>
                <a:latin typeface="Candara"/>
                <a:cs typeface="Candara"/>
              </a:rPr>
              <a:t>1-től (Egyáltalán </a:t>
            </a:r>
            <a:r>
              <a:rPr sz="950" i="1" spc="-10" dirty="0">
                <a:solidFill>
                  <a:srgbClr val="232323"/>
                </a:solidFill>
                <a:latin typeface="Candara"/>
                <a:cs typeface="Candara"/>
              </a:rPr>
              <a:t>nem örülnék) 6-ig (Kifejezetten  </a:t>
            </a:r>
            <a:r>
              <a:rPr sz="950" i="1" spc="-5" dirty="0">
                <a:solidFill>
                  <a:srgbClr val="232323"/>
                </a:solidFill>
                <a:latin typeface="Candara"/>
                <a:cs typeface="Candara"/>
              </a:rPr>
              <a:t>támogatnám) terjedő </a:t>
            </a:r>
            <a:r>
              <a:rPr sz="950" i="1" spc="-10" dirty="0">
                <a:solidFill>
                  <a:srgbClr val="232323"/>
                </a:solidFill>
                <a:latin typeface="Candara"/>
                <a:cs typeface="Candara"/>
              </a:rPr>
              <a:t>skálán</a:t>
            </a:r>
            <a:r>
              <a:rPr sz="950" i="1" spc="-20" dirty="0">
                <a:solidFill>
                  <a:srgbClr val="232323"/>
                </a:solidFill>
                <a:latin typeface="Candara"/>
                <a:cs typeface="Candara"/>
              </a:rPr>
              <a:t> </a:t>
            </a:r>
            <a:r>
              <a:rPr sz="950" i="1" spc="-10" dirty="0">
                <a:solidFill>
                  <a:srgbClr val="232323"/>
                </a:solidFill>
                <a:latin typeface="Candara"/>
                <a:cs typeface="Candara"/>
              </a:rPr>
              <a:t>mozognak.</a:t>
            </a:r>
            <a:endParaRPr sz="950">
              <a:latin typeface="Candara"/>
              <a:cs typeface="Candara"/>
            </a:endParaRPr>
          </a:p>
        </p:txBody>
      </p:sp>
      <p:graphicFrame>
        <p:nvGraphicFramePr>
          <p:cNvPr id="42" name="object 42"/>
          <p:cNvGraphicFramePr>
            <a:graphicFrameLocks noGrp="1"/>
          </p:cNvGraphicFramePr>
          <p:nvPr/>
        </p:nvGraphicFramePr>
        <p:xfrm>
          <a:off x="600232" y="14147528"/>
          <a:ext cx="4981573" cy="2427948"/>
        </p:xfrm>
        <a:graphic>
          <a:graphicData uri="http://schemas.openxmlformats.org/drawingml/2006/table">
            <a:tbl>
              <a:tblPr firstRow="1" bandRow="1">
                <a:tableStyleId>{2D5ABB26-0587-4C30-8999-92F81FD0307C}</a:tableStyleId>
              </a:tblPr>
              <a:tblGrid>
                <a:gridCol w="2696210">
                  <a:extLst>
                    <a:ext uri="{9D8B030D-6E8A-4147-A177-3AD203B41FA5}">
                      <a16:colId xmlns:a16="http://schemas.microsoft.com/office/drawing/2014/main" val="20000"/>
                    </a:ext>
                  </a:extLst>
                </a:gridCol>
                <a:gridCol w="602614">
                  <a:extLst>
                    <a:ext uri="{9D8B030D-6E8A-4147-A177-3AD203B41FA5}">
                      <a16:colId xmlns:a16="http://schemas.microsoft.com/office/drawing/2014/main" val="20001"/>
                    </a:ext>
                  </a:extLst>
                </a:gridCol>
                <a:gridCol w="751839">
                  <a:extLst>
                    <a:ext uri="{9D8B030D-6E8A-4147-A177-3AD203B41FA5}">
                      <a16:colId xmlns:a16="http://schemas.microsoft.com/office/drawing/2014/main" val="20002"/>
                    </a:ext>
                  </a:extLst>
                </a:gridCol>
                <a:gridCol w="930910">
                  <a:extLst>
                    <a:ext uri="{9D8B030D-6E8A-4147-A177-3AD203B41FA5}">
                      <a16:colId xmlns:a16="http://schemas.microsoft.com/office/drawing/2014/main" val="20003"/>
                    </a:ext>
                  </a:extLst>
                </a:gridCol>
              </a:tblGrid>
              <a:tr h="488179">
                <a:tc>
                  <a:txBody>
                    <a:bodyPr/>
                    <a:lstStyle/>
                    <a:p>
                      <a:pPr>
                        <a:lnSpc>
                          <a:spcPct val="100000"/>
                        </a:lnSpc>
                      </a:pPr>
                      <a:endParaRPr sz="1000">
                        <a:latin typeface="Times New Roman"/>
                        <a:cs typeface="Times New Roman"/>
                      </a:endParaRPr>
                    </a:p>
                  </a:txBody>
                  <a:tcPr marL="0" marR="0" marT="0" marB="0">
                    <a:lnL w="6350">
                      <a:solidFill>
                        <a:srgbClr val="FFFFFF"/>
                      </a:solidFill>
                      <a:prstDash val="solid"/>
                    </a:lnL>
                    <a:lnR w="6350">
                      <a:solidFill>
                        <a:srgbClr val="FFFFFF"/>
                      </a:solidFill>
                      <a:prstDash val="solid"/>
                    </a:lnR>
                    <a:lnT w="6350">
                      <a:solidFill>
                        <a:srgbClr val="FFFFFF"/>
                      </a:solidFill>
                      <a:prstDash val="solid"/>
                    </a:lnT>
                    <a:lnB w="19050">
                      <a:solidFill>
                        <a:srgbClr val="FFFFFF"/>
                      </a:solidFill>
                      <a:prstDash val="solid"/>
                    </a:lnB>
                    <a:solidFill>
                      <a:srgbClr val="155F82"/>
                    </a:solidFill>
                  </a:tcPr>
                </a:tc>
                <a:tc>
                  <a:txBody>
                    <a:bodyPr/>
                    <a:lstStyle/>
                    <a:p>
                      <a:pPr algn="ctr">
                        <a:lnSpc>
                          <a:spcPct val="100000"/>
                        </a:lnSpc>
                        <a:spcBef>
                          <a:spcPts val="35"/>
                        </a:spcBef>
                      </a:pPr>
                      <a:r>
                        <a:rPr sz="950" b="1" spc="-10" dirty="0">
                          <a:solidFill>
                            <a:srgbClr val="FFFFFF"/>
                          </a:solidFill>
                          <a:latin typeface="Candara"/>
                          <a:cs typeface="Candara"/>
                        </a:rPr>
                        <a:t>Kisigmánd</a:t>
                      </a:r>
                      <a:endParaRPr sz="950">
                        <a:latin typeface="Candara"/>
                        <a:cs typeface="Candara"/>
                      </a:endParaRPr>
                    </a:p>
                    <a:p>
                      <a:pPr algn="ctr">
                        <a:lnSpc>
                          <a:spcPct val="100000"/>
                        </a:lnSpc>
                        <a:spcBef>
                          <a:spcPts val="165"/>
                        </a:spcBef>
                      </a:pPr>
                      <a:r>
                        <a:rPr sz="950" b="1" spc="-5" dirty="0">
                          <a:solidFill>
                            <a:srgbClr val="FFFFFF"/>
                          </a:solidFill>
                          <a:latin typeface="Candara"/>
                          <a:cs typeface="Candara"/>
                        </a:rPr>
                        <a:t>(N=24)</a:t>
                      </a:r>
                      <a:endParaRPr sz="950">
                        <a:latin typeface="Candara"/>
                        <a:cs typeface="Candara"/>
                      </a:endParaRPr>
                    </a:p>
                  </a:txBody>
                  <a:tcPr marL="0" marR="0" marT="4445" marB="0">
                    <a:lnL w="6350">
                      <a:solidFill>
                        <a:srgbClr val="FFFFFF"/>
                      </a:solidFill>
                      <a:prstDash val="solid"/>
                    </a:lnL>
                    <a:lnR w="6350">
                      <a:solidFill>
                        <a:srgbClr val="FFFFFF"/>
                      </a:solidFill>
                      <a:prstDash val="solid"/>
                    </a:lnR>
                    <a:lnT w="6350">
                      <a:solidFill>
                        <a:srgbClr val="FFFFFF"/>
                      </a:solidFill>
                      <a:prstDash val="solid"/>
                    </a:lnT>
                    <a:lnB w="19050">
                      <a:solidFill>
                        <a:srgbClr val="FFFFFF"/>
                      </a:solidFill>
                      <a:prstDash val="solid"/>
                    </a:lnB>
                    <a:solidFill>
                      <a:srgbClr val="155F82"/>
                    </a:solidFill>
                  </a:tcPr>
                </a:tc>
                <a:tc>
                  <a:txBody>
                    <a:bodyPr/>
                    <a:lstStyle/>
                    <a:p>
                      <a:pPr algn="ctr">
                        <a:lnSpc>
                          <a:spcPct val="100000"/>
                        </a:lnSpc>
                        <a:spcBef>
                          <a:spcPts val="35"/>
                        </a:spcBef>
                      </a:pPr>
                      <a:r>
                        <a:rPr sz="950" b="1" spc="-5" dirty="0">
                          <a:solidFill>
                            <a:srgbClr val="FFFFFF"/>
                          </a:solidFill>
                          <a:latin typeface="Candara"/>
                          <a:cs typeface="Candara"/>
                        </a:rPr>
                        <a:t>Nagyigmánd</a:t>
                      </a:r>
                      <a:endParaRPr sz="950">
                        <a:latin typeface="Candara"/>
                        <a:cs typeface="Candara"/>
                      </a:endParaRPr>
                    </a:p>
                    <a:p>
                      <a:pPr algn="ctr">
                        <a:lnSpc>
                          <a:spcPct val="100000"/>
                        </a:lnSpc>
                        <a:spcBef>
                          <a:spcPts val="165"/>
                        </a:spcBef>
                      </a:pPr>
                      <a:r>
                        <a:rPr sz="950" b="1" spc="-5" dirty="0">
                          <a:solidFill>
                            <a:srgbClr val="FFFFFF"/>
                          </a:solidFill>
                          <a:latin typeface="Candara"/>
                          <a:cs typeface="Candara"/>
                        </a:rPr>
                        <a:t>(N=127)</a:t>
                      </a:r>
                      <a:endParaRPr sz="950">
                        <a:latin typeface="Candara"/>
                        <a:cs typeface="Candara"/>
                      </a:endParaRPr>
                    </a:p>
                  </a:txBody>
                  <a:tcPr marL="0" marR="0" marT="4445" marB="0">
                    <a:lnL w="6350">
                      <a:solidFill>
                        <a:srgbClr val="FFFFFF"/>
                      </a:solidFill>
                      <a:prstDash val="solid"/>
                    </a:lnL>
                    <a:lnR w="6350">
                      <a:solidFill>
                        <a:srgbClr val="FFFFFF"/>
                      </a:solidFill>
                      <a:prstDash val="solid"/>
                    </a:lnR>
                    <a:lnT w="6350">
                      <a:solidFill>
                        <a:srgbClr val="FFFFFF"/>
                      </a:solidFill>
                      <a:prstDash val="solid"/>
                    </a:lnT>
                    <a:lnB w="19050">
                      <a:solidFill>
                        <a:srgbClr val="FFFFFF"/>
                      </a:solidFill>
                      <a:prstDash val="solid"/>
                    </a:lnB>
                    <a:solidFill>
                      <a:srgbClr val="155F82"/>
                    </a:solidFill>
                  </a:tcPr>
                </a:tc>
                <a:tc>
                  <a:txBody>
                    <a:bodyPr/>
                    <a:lstStyle/>
                    <a:p>
                      <a:pPr algn="ctr">
                        <a:lnSpc>
                          <a:spcPct val="100000"/>
                        </a:lnSpc>
                        <a:spcBef>
                          <a:spcPts val="35"/>
                        </a:spcBef>
                      </a:pPr>
                      <a:r>
                        <a:rPr sz="950" b="1" spc="-5" dirty="0">
                          <a:solidFill>
                            <a:srgbClr val="FFFFFF"/>
                          </a:solidFill>
                          <a:latin typeface="Candara"/>
                          <a:cs typeface="Candara"/>
                        </a:rPr>
                        <a:t>Összes</a:t>
                      </a:r>
                      <a:endParaRPr sz="950">
                        <a:latin typeface="Candara"/>
                        <a:cs typeface="Candara"/>
                      </a:endParaRPr>
                    </a:p>
                    <a:p>
                      <a:pPr algn="ctr">
                        <a:lnSpc>
                          <a:spcPct val="100000"/>
                        </a:lnSpc>
                        <a:spcBef>
                          <a:spcPts val="165"/>
                        </a:spcBef>
                      </a:pPr>
                      <a:r>
                        <a:rPr sz="950" b="1" spc="-10" dirty="0">
                          <a:solidFill>
                            <a:srgbClr val="FFFFFF"/>
                          </a:solidFill>
                          <a:latin typeface="Candara"/>
                          <a:cs typeface="Candara"/>
                        </a:rPr>
                        <a:t>válaszadó</a:t>
                      </a:r>
                      <a:endParaRPr sz="950">
                        <a:latin typeface="Candara"/>
                        <a:cs typeface="Candara"/>
                      </a:endParaRPr>
                    </a:p>
                    <a:p>
                      <a:pPr algn="ctr">
                        <a:lnSpc>
                          <a:spcPts val="1095"/>
                        </a:lnSpc>
                        <a:spcBef>
                          <a:spcPts val="170"/>
                        </a:spcBef>
                      </a:pPr>
                      <a:r>
                        <a:rPr sz="950" b="1" spc="-5" dirty="0">
                          <a:solidFill>
                            <a:srgbClr val="FFFFFF"/>
                          </a:solidFill>
                          <a:latin typeface="Candara"/>
                          <a:cs typeface="Candara"/>
                        </a:rPr>
                        <a:t>(N=357)</a:t>
                      </a:r>
                      <a:endParaRPr sz="950">
                        <a:latin typeface="Candara"/>
                        <a:cs typeface="Candara"/>
                      </a:endParaRPr>
                    </a:p>
                  </a:txBody>
                  <a:tcPr marL="0" marR="0" marT="4445" marB="0">
                    <a:lnL w="6350">
                      <a:solidFill>
                        <a:srgbClr val="FFFFFF"/>
                      </a:solidFill>
                      <a:prstDash val="solid"/>
                    </a:lnL>
                    <a:lnR w="6350">
                      <a:solidFill>
                        <a:srgbClr val="FFFFFF"/>
                      </a:solidFill>
                      <a:prstDash val="solid"/>
                    </a:lnR>
                    <a:lnT w="6350">
                      <a:solidFill>
                        <a:srgbClr val="FFFFFF"/>
                      </a:solidFill>
                      <a:prstDash val="solid"/>
                    </a:lnT>
                    <a:lnB w="19050">
                      <a:solidFill>
                        <a:srgbClr val="FFFFFF"/>
                      </a:solidFill>
                      <a:prstDash val="solid"/>
                    </a:lnB>
                    <a:solidFill>
                      <a:srgbClr val="155F82"/>
                    </a:solidFill>
                  </a:tcPr>
                </a:tc>
                <a:extLst>
                  <a:ext uri="{0D108BD9-81ED-4DB2-BD59-A6C34878D82A}">
                    <a16:rowId xmlns:a16="http://schemas.microsoft.com/office/drawing/2014/main" val="10000"/>
                  </a:ext>
                </a:extLst>
              </a:tr>
              <a:tr h="322112">
                <a:tc>
                  <a:txBody>
                    <a:bodyPr/>
                    <a:lstStyle/>
                    <a:p>
                      <a:pPr marL="31750">
                        <a:lnSpc>
                          <a:spcPct val="100000"/>
                        </a:lnSpc>
                        <a:spcBef>
                          <a:spcPts val="35"/>
                        </a:spcBef>
                      </a:pPr>
                      <a:r>
                        <a:rPr sz="950" b="1" spc="-10" dirty="0">
                          <a:solidFill>
                            <a:srgbClr val="FFFFFF"/>
                          </a:solidFill>
                          <a:latin typeface="Candara"/>
                          <a:cs typeface="Candara"/>
                        </a:rPr>
                        <a:t>A </a:t>
                      </a:r>
                      <a:r>
                        <a:rPr sz="950" b="1" spc="-5" dirty="0">
                          <a:solidFill>
                            <a:srgbClr val="FFFFFF"/>
                          </a:solidFill>
                          <a:latin typeface="Candara"/>
                          <a:cs typeface="Candara"/>
                        </a:rPr>
                        <a:t>megújuló </a:t>
                      </a:r>
                      <a:r>
                        <a:rPr sz="950" b="1" spc="-10" dirty="0">
                          <a:solidFill>
                            <a:srgbClr val="FFFFFF"/>
                          </a:solidFill>
                          <a:latin typeface="Candara"/>
                          <a:cs typeface="Candara"/>
                        </a:rPr>
                        <a:t>energiával kapcsolatos</a:t>
                      </a:r>
                      <a:r>
                        <a:rPr sz="950" b="1" spc="-20" dirty="0">
                          <a:solidFill>
                            <a:srgbClr val="FFFFFF"/>
                          </a:solidFill>
                          <a:latin typeface="Candara"/>
                          <a:cs typeface="Candara"/>
                        </a:rPr>
                        <a:t> </a:t>
                      </a:r>
                      <a:r>
                        <a:rPr sz="950" b="1" spc="-10" dirty="0">
                          <a:solidFill>
                            <a:srgbClr val="FFFFFF"/>
                          </a:solidFill>
                          <a:latin typeface="Candara"/>
                          <a:cs typeface="Candara"/>
                        </a:rPr>
                        <a:t>általános</a:t>
                      </a:r>
                      <a:endParaRPr sz="950">
                        <a:latin typeface="Candara"/>
                        <a:cs typeface="Candara"/>
                      </a:endParaRPr>
                    </a:p>
                    <a:p>
                      <a:pPr marL="31750">
                        <a:lnSpc>
                          <a:spcPts val="1095"/>
                        </a:lnSpc>
                        <a:spcBef>
                          <a:spcPts val="165"/>
                        </a:spcBef>
                      </a:pPr>
                      <a:r>
                        <a:rPr sz="950" b="1" spc="-10" dirty="0">
                          <a:solidFill>
                            <a:srgbClr val="FFFFFF"/>
                          </a:solidFill>
                          <a:latin typeface="Candara"/>
                          <a:cs typeface="Candara"/>
                        </a:rPr>
                        <a:t>vélemény</a:t>
                      </a:r>
                      <a:endParaRPr sz="950">
                        <a:latin typeface="Candara"/>
                        <a:cs typeface="Candara"/>
                      </a:endParaRPr>
                    </a:p>
                  </a:txBody>
                  <a:tcPr marL="0" marR="0" marT="4445" marB="0">
                    <a:lnL w="6350">
                      <a:solidFill>
                        <a:srgbClr val="FFFFFF"/>
                      </a:solidFill>
                      <a:prstDash val="solid"/>
                    </a:lnL>
                    <a:lnR w="6350">
                      <a:solidFill>
                        <a:srgbClr val="FFFFFF"/>
                      </a:solidFill>
                      <a:prstDash val="solid"/>
                    </a:lnR>
                    <a:lnT w="19050">
                      <a:solidFill>
                        <a:srgbClr val="FFFFFF"/>
                      </a:solidFill>
                      <a:prstDash val="solid"/>
                    </a:lnT>
                    <a:lnB w="6350">
                      <a:solidFill>
                        <a:srgbClr val="FFFFFF"/>
                      </a:solidFill>
                      <a:prstDash val="solid"/>
                    </a:lnB>
                    <a:solidFill>
                      <a:srgbClr val="155F82"/>
                    </a:solidFill>
                  </a:tcPr>
                </a:tc>
                <a:tc>
                  <a:txBody>
                    <a:bodyPr/>
                    <a:lstStyle/>
                    <a:p>
                      <a:pPr marR="24765" algn="r">
                        <a:lnSpc>
                          <a:spcPct val="100000"/>
                        </a:lnSpc>
                        <a:spcBef>
                          <a:spcPts val="35"/>
                        </a:spcBef>
                      </a:pPr>
                      <a:r>
                        <a:rPr sz="950" spc="-5" dirty="0">
                          <a:latin typeface="Candara"/>
                          <a:cs typeface="Candara"/>
                        </a:rPr>
                        <a:t>5,40</a:t>
                      </a:r>
                      <a:endParaRPr sz="950">
                        <a:latin typeface="Candara"/>
                        <a:cs typeface="Candara"/>
                      </a:endParaRPr>
                    </a:p>
                  </a:txBody>
                  <a:tcPr marL="0" marR="0" marT="4445" marB="0">
                    <a:lnL w="6350">
                      <a:solidFill>
                        <a:srgbClr val="FFFFFF"/>
                      </a:solidFill>
                      <a:prstDash val="solid"/>
                    </a:lnL>
                    <a:lnR w="6350">
                      <a:solidFill>
                        <a:srgbClr val="FFFFFF"/>
                      </a:solidFill>
                      <a:prstDash val="solid"/>
                    </a:lnR>
                    <a:lnT w="19050">
                      <a:solidFill>
                        <a:srgbClr val="FFFFFF"/>
                      </a:solidFill>
                      <a:prstDash val="solid"/>
                    </a:lnT>
                    <a:lnB w="6350">
                      <a:solidFill>
                        <a:srgbClr val="FFFFFF"/>
                      </a:solidFill>
                      <a:prstDash val="solid"/>
                    </a:lnB>
                    <a:solidFill>
                      <a:srgbClr val="E7EAEC"/>
                    </a:solidFill>
                  </a:tcPr>
                </a:tc>
                <a:tc>
                  <a:txBody>
                    <a:bodyPr/>
                    <a:lstStyle/>
                    <a:p>
                      <a:pPr marR="24765" algn="r">
                        <a:lnSpc>
                          <a:spcPct val="100000"/>
                        </a:lnSpc>
                        <a:spcBef>
                          <a:spcPts val="35"/>
                        </a:spcBef>
                      </a:pPr>
                      <a:r>
                        <a:rPr sz="950" spc="-5" dirty="0">
                          <a:latin typeface="Candara"/>
                          <a:cs typeface="Candara"/>
                        </a:rPr>
                        <a:t>4,81</a:t>
                      </a:r>
                      <a:endParaRPr sz="950">
                        <a:latin typeface="Candara"/>
                        <a:cs typeface="Candara"/>
                      </a:endParaRPr>
                    </a:p>
                  </a:txBody>
                  <a:tcPr marL="0" marR="0" marT="4445" marB="0">
                    <a:lnL w="6350">
                      <a:solidFill>
                        <a:srgbClr val="FFFFFF"/>
                      </a:solidFill>
                      <a:prstDash val="solid"/>
                    </a:lnL>
                    <a:lnR w="6350">
                      <a:solidFill>
                        <a:srgbClr val="FFFFFF"/>
                      </a:solidFill>
                      <a:prstDash val="solid"/>
                    </a:lnR>
                    <a:lnT w="19050">
                      <a:solidFill>
                        <a:srgbClr val="FFFFFF"/>
                      </a:solidFill>
                      <a:prstDash val="solid"/>
                    </a:lnT>
                    <a:lnB w="6350">
                      <a:solidFill>
                        <a:srgbClr val="FFFFFF"/>
                      </a:solidFill>
                      <a:prstDash val="solid"/>
                    </a:lnB>
                    <a:solidFill>
                      <a:srgbClr val="E7EAEC"/>
                    </a:solidFill>
                  </a:tcPr>
                </a:tc>
                <a:tc>
                  <a:txBody>
                    <a:bodyPr/>
                    <a:lstStyle/>
                    <a:p>
                      <a:pPr marR="24765" algn="r">
                        <a:lnSpc>
                          <a:spcPct val="100000"/>
                        </a:lnSpc>
                        <a:spcBef>
                          <a:spcPts val="35"/>
                        </a:spcBef>
                      </a:pPr>
                      <a:r>
                        <a:rPr sz="950" spc="-5" dirty="0">
                          <a:latin typeface="Candara"/>
                          <a:cs typeface="Candara"/>
                        </a:rPr>
                        <a:t>4,83</a:t>
                      </a:r>
                      <a:endParaRPr sz="950">
                        <a:latin typeface="Candara"/>
                        <a:cs typeface="Candara"/>
                      </a:endParaRPr>
                    </a:p>
                  </a:txBody>
                  <a:tcPr marL="0" marR="0" marT="4445" marB="0">
                    <a:lnL w="6350">
                      <a:solidFill>
                        <a:srgbClr val="FFFFFF"/>
                      </a:solidFill>
                      <a:prstDash val="solid"/>
                    </a:lnL>
                    <a:lnR w="6350">
                      <a:solidFill>
                        <a:srgbClr val="FFFFFF"/>
                      </a:solidFill>
                      <a:prstDash val="solid"/>
                    </a:lnR>
                    <a:lnT w="19050">
                      <a:solidFill>
                        <a:srgbClr val="FFFFFF"/>
                      </a:solidFill>
                      <a:prstDash val="solid"/>
                    </a:lnT>
                    <a:lnB w="6350">
                      <a:solidFill>
                        <a:srgbClr val="FFFFFF"/>
                      </a:solidFill>
                      <a:prstDash val="solid"/>
                    </a:lnB>
                    <a:solidFill>
                      <a:srgbClr val="E7EAEC"/>
                    </a:solidFill>
                  </a:tcPr>
                </a:tc>
                <a:extLst>
                  <a:ext uri="{0D108BD9-81ED-4DB2-BD59-A6C34878D82A}">
                    <a16:rowId xmlns:a16="http://schemas.microsoft.com/office/drawing/2014/main" val="10001"/>
                  </a:ext>
                </a:extLst>
              </a:tr>
              <a:tr h="252619">
                <a:tc>
                  <a:txBody>
                    <a:bodyPr/>
                    <a:lstStyle/>
                    <a:p>
                      <a:pPr marL="31750">
                        <a:lnSpc>
                          <a:spcPct val="100000"/>
                        </a:lnSpc>
                        <a:spcBef>
                          <a:spcPts val="35"/>
                        </a:spcBef>
                      </a:pPr>
                      <a:r>
                        <a:rPr sz="950" b="1" spc="-10" dirty="0">
                          <a:solidFill>
                            <a:srgbClr val="FFFFFF"/>
                          </a:solidFill>
                          <a:latin typeface="Candara"/>
                          <a:cs typeface="Candara"/>
                        </a:rPr>
                        <a:t>A szélenergiával kapcsolatos általános</a:t>
                      </a:r>
                      <a:r>
                        <a:rPr sz="950" b="1" spc="10" dirty="0">
                          <a:solidFill>
                            <a:srgbClr val="FFFFFF"/>
                          </a:solidFill>
                          <a:latin typeface="Candara"/>
                          <a:cs typeface="Candara"/>
                        </a:rPr>
                        <a:t> </a:t>
                      </a:r>
                      <a:r>
                        <a:rPr sz="950" b="1" spc="-10" dirty="0">
                          <a:solidFill>
                            <a:srgbClr val="FFFFFF"/>
                          </a:solidFill>
                          <a:latin typeface="Candara"/>
                          <a:cs typeface="Candara"/>
                        </a:rPr>
                        <a:t>vélemény</a:t>
                      </a:r>
                      <a:endParaRPr sz="950">
                        <a:latin typeface="Candara"/>
                        <a:cs typeface="Candara"/>
                      </a:endParaRPr>
                    </a:p>
                  </a:txBody>
                  <a:tcPr marL="0" marR="0" marT="4445" marB="0">
                    <a:lnL w="6350">
                      <a:solidFill>
                        <a:srgbClr val="FFFFFF"/>
                      </a:solidFill>
                      <a:prstDash val="solid"/>
                    </a:lnL>
                    <a:lnR w="6350">
                      <a:solidFill>
                        <a:srgbClr val="FFFFFF"/>
                      </a:solidFill>
                      <a:prstDash val="solid"/>
                    </a:lnR>
                    <a:lnT w="6350">
                      <a:solidFill>
                        <a:srgbClr val="FFFFFF"/>
                      </a:solidFill>
                      <a:prstDash val="solid"/>
                    </a:lnT>
                    <a:lnB w="6350">
                      <a:solidFill>
                        <a:srgbClr val="FFFFFF"/>
                      </a:solidFill>
                      <a:prstDash val="solid"/>
                    </a:lnB>
                    <a:solidFill>
                      <a:srgbClr val="155F82"/>
                    </a:solidFill>
                  </a:tcPr>
                </a:tc>
                <a:tc>
                  <a:txBody>
                    <a:bodyPr/>
                    <a:lstStyle/>
                    <a:p>
                      <a:pPr marR="24765" algn="r">
                        <a:lnSpc>
                          <a:spcPct val="100000"/>
                        </a:lnSpc>
                        <a:spcBef>
                          <a:spcPts val="35"/>
                        </a:spcBef>
                      </a:pPr>
                      <a:r>
                        <a:rPr sz="950" spc="-5" dirty="0">
                          <a:latin typeface="Candara"/>
                          <a:cs typeface="Candara"/>
                        </a:rPr>
                        <a:t>5,25</a:t>
                      </a:r>
                      <a:endParaRPr sz="950">
                        <a:latin typeface="Candara"/>
                        <a:cs typeface="Candara"/>
                      </a:endParaRPr>
                    </a:p>
                  </a:txBody>
                  <a:tcPr marL="0" marR="0" marT="4445" marB="0">
                    <a:lnL w="6350">
                      <a:solidFill>
                        <a:srgbClr val="FFFFFF"/>
                      </a:solidFill>
                      <a:prstDash val="solid"/>
                    </a:lnL>
                    <a:lnR w="6350">
                      <a:solidFill>
                        <a:srgbClr val="FFFFFF"/>
                      </a:solidFill>
                      <a:prstDash val="solid"/>
                    </a:lnR>
                    <a:lnT w="6350">
                      <a:solidFill>
                        <a:srgbClr val="FFFFFF"/>
                      </a:solidFill>
                      <a:prstDash val="solid"/>
                    </a:lnT>
                    <a:lnB w="6350">
                      <a:solidFill>
                        <a:srgbClr val="FFFFFF"/>
                      </a:solidFill>
                      <a:prstDash val="solid"/>
                    </a:lnB>
                    <a:solidFill>
                      <a:srgbClr val="E7EAEC"/>
                    </a:solidFill>
                  </a:tcPr>
                </a:tc>
                <a:tc>
                  <a:txBody>
                    <a:bodyPr/>
                    <a:lstStyle/>
                    <a:p>
                      <a:pPr marR="24765" algn="r">
                        <a:lnSpc>
                          <a:spcPct val="100000"/>
                        </a:lnSpc>
                        <a:spcBef>
                          <a:spcPts val="35"/>
                        </a:spcBef>
                      </a:pPr>
                      <a:r>
                        <a:rPr sz="950" spc="-5" dirty="0">
                          <a:latin typeface="Candara"/>
                          <a:cs typeface="Candara"/>
                        </a:rPr>
                        <a:t>5,1</a:t>
                      </a:r>
                      <a:r>
                        <a:rPr sz="950" dirty="0">
                          <a:latin typeface="Candara"/>
                          <a:cs typeface="Candara"/>
                        </a:rPr>
                        <a:t>2</a:t>
                      </a:r>
                      <a:endParaRPr sz="950">
                        <a:latin typeface="Candara"/>
                        <a:cs typeface="Candara"/>
                      </a:endParaRPr>
                    </a:p>
                  </a:txBody>
                  <a:tcPr marL="0" marR="0" marT="4445" marB="0">
                    <a:lnL w="6350">
                      <a:solidFill>
                        <a:srgbClr val="FFFFFF"/>
                      </a:solidFill>
                      <a:prstDash val="solid"/>
                    </a:lnL>
                    <a:lnR w="6350">
                      <a:solidFill>
                        <a:srgbClr val="FFFFFF"/>
                      </a:solidFill>
                      <a:prstDash val="solid"/>
                    </a:lnR>
                    <a:lnT w="6350">
                      <a:solidFill>
                        <a:srgbClr val="FFFFFF"/>
                      </a:solidFill>
                      <a:prstDash val="solid"/>
                    </a:lnT>
                    <a:lnB w="6350">
                      <a:solidFill>
                        <a:srgbClr val="FFFFFF"/>
                      </a:solidFill>
                      <a:prstDash val="solid"/>
                    </a:lnB>
                    <a:solidFill>
                      <a:srgbClr val="E7EAEC"/>
                    </a:solidFill>
                  </a:tcPr>
                </a:tc>
                <a:tc>
                  <a:txBody>
                    <a:bodyPr/>
                    <a:lstStyle/>
                    <a:p>
                      <a:pPr marR="24765" algn="r">
                        <a:lnSpc>
                          <a:spcPct val="100000"/>
                        </a:lnSpc>
                        <a:spcBef>
                          <a:spcPts val="35"/>
                        </a:spcBef>
                      </a:pPr>
                      <a:r>
                        <a:rPr sz="950" spc="-5" dirty="0">
                          <a:latin typeface="Candara"/>
                          <a:cs typeface="Candara"/>
                        </a:rPr>
                        <a:t>5,1</a:t>
                      </a:r>
                      <a:r>
                        <a:rPr sz="950" dirty="0">
                          <a:latin typeface="Candara"/>
                          <a:cs typeface="Candara"/>
                        </a:rPr>
                        <a:t>0</a:t>
                      </a:r>
                      <a:endParaRPr sz="950">
                        <a:latin typeface="Candara"/>
                        <a:cs typeface="Candara"/>
                      </a:endParaRPr>
                    </a:p>
                  </a:txBody>
                  <a:tcPr marL="0" marR="0" marT="4445" marB="0">
                    <a:lnL w="6350">
                      <a:solidFill>
                        <a:srgbClr val="FFFFFF"/>
                      </a:solidFill>
                      <a:prstDash val="solid"/>
                    </a:lnL>
                    <a:lnR w="6350">
                      <a:solidFill>
                        <a:srgbClr val="FFFFFF"/>
                      </a:solidFill>
                      <a:prstDash val="solid"/>
                    </a:lnR>
                    <a:lnT w="6350">
                      <a:solidFill>
                        <a:srgbClr val="FFFFFF"/>
                      </a:solidFill>
                      <a:prstDash val="solid"/>
                    </a:lnT>
                    <a:lnB w="6350">
                      <a:solidFill>
                        <a:srgbClr val="FFFFFF"/>
                      </a:solidFill>
                      <a:prstDash val="solid"/>
                    </a:lnB>
                    <a:solidFill>
                      <a:srgbClr val="E7EAEC"/>
                    </a:solidFill>
                  </a:tcPr>
                </a:tc>
                <a:extLst>
                  <a:ext uri="{0D108BD9-81ED-4DB2-BD59-A6C34878D82A}">
                    <a16:rowId xmlns:a16="http://schemas.microsoft.com/office/drawing/2014/main" val="10002"/>
                  </a:ext>
                </a:extLst>
              </a:tr>
              <a:tr h="322112">
                <a:tc>
                  <a:txBody>
                    <a:bodyPr/>
                    <a:lstStyle/>
                    <a:p>
                      <a:pPr marL="31750">
                        <a:lnSpc>
                          <a:spcPct val="100000"/>
                        </a:lnSpc>
                        <a:spcBef>
                          <a:spcPts val="35"/>
                        </a:spcBef>
                      </a:pPr>
                      <a:r>
                        <a:rPr sz="950" b="1" spc="-10" dirty="0">
                          <a:solidFill>
                            <a:srgbClr val="FFFFFF"/>
                          </a:solidFill>
                          <a:latin typeface="Candara"/>
                          <a:cs typeface="Candara"/>
                        </a:rPr>
                        <a:t>Atomerőmű vagy széntüzelésű erőmű</a:t>
                      </a:r>
                      <a:r>
                        <a:rPr sz="950" b="1" spc="-35" dirty="0">
                          <a:solidFill>
                            <a:srgbClr val="FFFFFF"/>
                          </a:solidFill>
                          <a:latin typeface="Candara"/>
                          <a:cs typeface="Candara"/>
                        </a:rPr>
                        <a:t> </a:t>
                      </a:r>
                      <a:r>
                        <a:rPr sz="950" b="1" spc="-10" dirty="0">
                          <a:solidFill>
                            <a:srgbClr val="FFFFFF"/>
                          </a:solidFill>
                          <a:latin typeface="Candara"/>
                          <a:cs typeface="Candara"/>
                        </a:rPr>
                        <a:t>építése</a:t>
                      </a:r>
                      <a:endParaRPr sz="950">
                        <a:latin typeface="Candara"/>
                        <a:cs typeface="Candara"/>
                      </a:endParaRPr>
                    </a:p>
                    <a:p>
                      <a:pPr marL="31750">
                        <a:lnSpc>
                          <a:spcPts val="1095"/>
                        </a:lnSpc>
                        <a:spcBef>
                          <a:spcPts val="165"/>
                        </a:spcBef>
                      </a:pPr>
                      <a:r>
                        <a:rPr sz="950" b="1" spc="-5" dirty="0">
                          <a:solidFill>
                            <a:srgbClr val="FFFFFF"/>
                          </a:solidFill>
                          <a:latin typeface="Candara"/>
                          <a:cs typeface="Candara"/>
                        </a:rPr>
                        <a:t>látótávolságban</a:t>
                      </a:r>
                      <a:endParaRPr sz="950">
                        <a:latin typeface="Candara"/>
                        <a:cs typeface="Candara"/>
                      </a:endParaRPr>
                    </a:p>
                  </a:txBody>
                  <a:tcPr marL="0" marR="0" marT="4445" marB="0">
                    <a:lnL w="6350">
                      <a:solidFill>
                        <a:srgbClr val="FFFFFF"/>
                      </a:solidFill>
                      <a:prstDash val="solid"/>
                    </a:lnL>
                    <a:lnR w="6350">
                      <a:solidFill>
                        <a:srgbClr val="FFFFFF"/>
                      </a:solidFill>
                      <a:prstDash val="solid"/>
                    </a:lnR>
                    <a:lnT w="6350">
                      <a:solidFill>
                        <a:srgbClr val="FFFFFF"/>
                      </a:solidFill>
                      <a:prstDash val="solid"/>
                    </a:lnT>
                    <a:lnB w="6350">
                      <a:solidFill>
                        <a:srgbClr val="FFFFFF"/>
                      </a:solidFill>
                      <a:prstDash val="solid"/>
                    </a:lnB>
                    <a:solidFill>
                      <a:srgbClr val="155F82"/>
                    </a:solidFill>
                  </a:tcPr>
                </a:tc>
                <a:tc>
                  <a:txBody>
                    <a:bodyPr/>
                    <a:lstStyle/>
                    <a:p>
                      <a:pPr marR="24130" algn="r">
                        <a:lnSpc>
                          <a:spcPct val="100000"/>
                        </a:lnSpc>
                        <a:spcBef>
                          <a:spcPts val="35"/>
                        </a:spcBef>
                      </a:pPr>
                      <a:r>
                        <a:rPr sz="950" dirty="0">
                          <a:latin typeface="Candara"/>
                          <a:cs typeface="Candara"/>
                        </a:rPr>
                        <a:t>1</a:t>
                      </a:r>
                      <a:r>
                        <a:rPr sz="950" spc="-5" dirty="0">
                          <a:latin typeface="Candara"/>
                          <a:cs typeface="Candara"/>
                        </a:rPr>
                        <a:t>,</a:t>
                      </a:r>
                      <a:r>
                        <a:rPr sz="950" dirty="0">
                          <a:latin typeface="Candara"/>
                          <a:cs typeface="Candara"/>
                        </a:rPr>
                        <a:t>63</a:t>
                      </a:r>
                      <a:endParaRPr sz="950">
                        <a:latin typeface="Candara"/>
                        <a:cs typeface="Candara"/>
                      </a:endParaRPr>
                    </a:p>
                  </a:txBody>
                  <a:tcPr marL="0" marR="0" marT="4445" marB="0">
                    <a:lnL w="6350">
                      <a:solidFill>
                        <a:srgbClr val="FFFFFF"/>
                      </a:solidFill>
                      <a:prstDash val="solid"/>
                    </a:lnL>
                    <a:lnR w="6350">
                      <a:solidFill>
                        <a:srgbClr val="FFFFFF"/>
                      </a:solidFill>
                      <a:prstDash val="solid"/>
                    </a:lnR>
                    <a:lnT w="6350">
                      <a:solidFill>
                        <a:srgbClr val="FFFFFF"/>
                      </a:solidFill>
                      <a:prstDash val="solid"/>
                    </a:lnT>
                    <a:lnB w="6350">
                      <a:solidFill>
                        <a:srgbClr val="FFFFFF"/>
                      </a:solidFill>
                      <a:prstDash val="solid"/>
                    </a:lnB>
                    <a:solidFill>
                      <a:srgbClr val="E7EAEC"/>
                    </a:solidFill>
                  </a:tcPr>
                </a:tc>
                <a:tc>
                  <a:txBody>
                    <a:bodyPr/>
                    <a:lstStyle/>
                    <a:p>
                      <a:pPr marR="24765" algn="r">
                        <a:lnSpc>
                          <a:spcPct val="100000"/>
                        </a:lnSpc>
                        <a:spcBef>
                          <a:spcPts val="35"/>
                        </a:spcBef>
                      </a:pPr>
                      <a:r>
                        <a:rPr sz="950" dirty="0">
                          <a:latin typeface="Candara"/>
                          <a:cs typeface="Candara"/>
                        </a:rPr>
                        <a:t>1</a:t>
                      </a:r>
                      <a:r>
                        <a:rPr sz="950" spc="-5" dirty="0">
                          <a:latin typeface="Candara"/>
                          <a:cs typeface="Candara"/>
                        </a:rPr>
                        <a:t>,</a:t>
                      </a:r>
                      <a:r>
                        <a:rPr sz="950" dirty="0">
                          <a:latin typeface="Candara"/>
                          <a:cs typeface="Candara"/>
                        </a:rPr>
                        <a:t>29</a:t>
                      </a:r>
                      <a:endParaRPr sz="950">
                        <a:latin typeface="Candara"/>
                        <a:cs typeface="Candara"/>
                      </a:endParaRPr>
                    </a:p>
                  </a:txBody>
                  <a:tcPr marL="0" marR="0" marT="4445" marB="0">
                    <a:lnL w="6350">
                      <a:solidFill>
                        <a:srgbClr val="FFFFFF"/>
                      </a:solidFill>
                      <a:prstDash val="solid"/>
                    </a:lnL>
                    <a:lnR w="6350">
                      <a:solidFill>
                        <a:srgbClr val="FFFFFF"/>
                      </a:solidFill>
                      <a:prstDash val="solid"/>
                    </a:lnR>
                    <a:lnT w="6350">
                      <a:solidFill>
                        <a:srgbClr val="FFFFFF"/>
                      </a:solidFill>
                      <a:prstDash val="solid"/>
                    </a:lnT>
                    <a:lnB w="6350">
                      <a:solidFill>
                        <a:srgbClr val="FFFFFF"/>
                      </a:solidFill>
                      <a:prstDash val="solid"/>
                    </a:lnB>
                    <a:solidFill>
                      <a:srgbClr val="E7EAEC"/>
                    </a:solidFill>
                  </a:tcPr>
                </a:tc>
                <a:tc>
                  <a:txBody>
                    <a:bodyPr/>
                    <a:lstStyle/>
                    <a:p>
                      <a:pPr marR="24130" algn="r">
                        <a:lnSpc>
                          <a:spcPct val="100000"/>
                        </a:lnSpc>
                        <a:spcBef>
                          <a:spcPts val="35"/>
                        </a:spcBef>
                      </a:pPr>
                      <a:r>
                        <a:rPr sz="950" dirty="0">
                          <a:latin typeface="Candara"/>
                          <a:cs typeface="Candara"/>
                        </a:rPr>
                        <a:t>1</a:t>
                      </a:r>
                      <a:r>
                        <a:rPr sz="950" spc="-5" dirty="0">
                          <a:latin typeface="Candara"/>
                          <a:cs typeface="Candara"/>
                        </a:rPr>
                        <a:t>,41</a:t>
                      </a:r>
                      <a:endParaRPr sz="950">
                        <a:latin typeface="Candara"/>
                        <a:cs typeface="Candara"/>
                      </a:endParaRPr>
                    </a:p>
                  </a:txBody>
                  <a:tcPr marL="0" marR="0" marT="4445" marB="0">
                    <a:lnL w="6350">
                      <a:solidFill>
                        <a:srgbClr val="FFFFFF"/>
                      </a:solidFill>
                      <a:prstDash val="solid"/>
                    </a:lnL>
                    <a:lnR w="6350">
                      <a:solidFill>
                        <a:srgbClr val="FFFFFF"/>
                      </a:solidFill>
                      <a:prstDash val="solid"/>
                    </a:lnR>
                    <a:lnT w="6350">
                      <a:solidFill>
                        <a:srgbClr val="FFFFFF"/>
                      </a:solidFill>
                      <a:prstDash val="solid"/>
                    </a:lnT>
                    <a:lnB w="6350">
                      <a:solidFill>
                        <a:srgbClr val="FFFFFF"/>
                      </a:solidFill>
                      <a:prstDash val="solid"/>
                    </a:lnB>
                    <a:solidFill>
                      <a:srgbClr val="E7EAEC"/>
                    </a:solidFill>
                  </a:tcPr>
                </a:tc>
                <a:extLst>
                  <a:ext uri="{0D108BD9-81ED-4DB2-BD59-A6C34878D82A}">
                    <a16:rowId xmlns:a16="http://schemas.microsoft.com/office/drawing/2014/main" val="10003"/>
                  </a:ext>
                </a:extLst>
              </a:tr>
              <a:tr h="156045">
                <a:tc>
                  <a:txBody>
                    <a:bodyPr/>
                    <a:lstStyle/>
                    <a:p>
                      <a:pPr marL="31750">
                        <a:lnSpc>
                          <a:spcPts val="1095"/>
                        </a:lnSpc>
                        <a:spcBef>
                          <a:spcPts val="35"/>
                        </a:spcBef>
                      </a:pPr>
                      <a:r>
                        <a:rPr sz="950" b="1" spc="-10" dirty="0">
                          <a:solidFill>
                            <a:srgbClr val="FFFFFF"/>
                          </a:solidFill>
                          <a:latin typeface="Candara"/>
                          <a:cs typeface="Candara"/>
                        </a:rPr>
                        <a:t>A szélturbinák</a:t>
                      </a:r>
                      <a:r>
                        <a:rPr sz="950" b="1" spc="-15" dirty="0">
                          <a:solidFill>
                            <a:srgbClr val="FFFFFF"/>
                          </a:solidFill>
                          <a:latin typeface="Candara"/>
                          <a:cs typeface="Candara"/>
                        </a:rPr>
                        <a:t> </a:t>
                      </a:r>
                      <a:r>
                        <a:rPr sz="950" b="1" spc="-10" dirty="0">
                          <a:solidFill>
                            <a:srgbClr val="FFFFFF"/>
                          </a:solidFill>
                          <a:latin typeface="Candara"/>
                          <a:cs typeface="Candara"/>
                        </a:rPr>
                        <a:t>szépek</a:t>
                      </a:r>
                      <a:endParaRPr sz="950">
                        <a:latin typeface="Candara"/>
                        <a:cs typeface="Candara"/>
                      </a:endParaRPr>
                    </a:p>
                  </a:txBody>
                  <a:tcPr marL="0" marR="0" marT="4445" marB="0">
                    <a:lnL w="6350">
                      <a:solidFill>
                        <a:srgbClr val="FFFFFF"/>
                      </a:solidFill>
                      <a:prstDash val="solid"/>
                    </a:lnL>
                    <a:lnR w="6350">
                      <a:solidFill>
                        <a:srgbClr val="FFFFFF"/>
                      </a:solidFill>
                      <a:prstDash val="solid"/>
                    </a:lnR>
                    <a:lnT w="6350">
                      <a:solidFill>
                        <a:srgbClr val="FFFFFF"/>
                      </a:solidFill>
                      <a:prstDash val="solid"/>
                    </a:lnT>
                    <a:lnB w="6350">
                      <a:solidFill>
                        <a:srgbClr val="FFFFFF"/>
                      </a:solidFill>
                      <a:prstDash val="solid"/>
                    </a:lnB>
                    <a:solidFill>
                      <a:srgbClr val="155F82"/>
                    </a:solidFill>
                  </a:tcPr>
                </a:tc>
                <a:tc>
                  <a:txBody>
                    <a:bodyPr/>
                    <a:lstStyle/>
                    <a:p>
                      <a:pPr marR="24765" algn="r">
                        <a:lnSpc>
                          <a:spcPts val="1095"/>
                        </a:lnSpc>
                        <a:spcBef>
                          <a:spcPts val="35"/>
                        </a:spcBef>
                      </a:pPr>
                      <a:r>
                        <a:rPr sz="950" spc="-5" dirty="0">
                          <a:latin typeface="Candara"/>
                          <a:cs typeface="Candara"/>
                        </a:rPr>
                        <a:t>4,79</a:t>
                      </a:r>
                      <a:endParaRPr sz="950">
                        <a:latin typeface="Candara"/>
                        <a:cs typeface="Candara"/>
                      </a:endParaRPr>
                    </a:p>
                  </a:txBody>
                  <a:tcPr marL="0" marR="0" marT="4445" marB="0">
                    <a:lnL w="6350">
                      <a:solidFill>
                        <a:srgbClr val="FFFFFF"/>
                      </a:solidFill>
                      <a:prstDash val="solid"/>
                    </a:lnL>
                    <a:lnR w="6350">
                      <a:solidFill>
                        <a:srgbClr val="FFFFFF"/>
                      </a:solidFill>
                      <a:prstDash val="solid"/>
                    </a:lnR>
                    <a:lnT w="6350">
                      <a:solidFill>
                        <a:srgbClr val="FFFFFF"/>
                      </a:solidFill>
                      <a:prstDash val="solid"/>
                    </a:lnT>
                    <a:lnB w="6350">
                      <a:solidFill>
                        <a:srgbClr val="FFFFFF"/>
                      </a:solidFill>
                      <a:prstDash val="solid"/>
                    </a:lnB>
                    <a:solidFill>
                      <a:srgbClr val="E7EAEC"/>
                    </a:solidFill>
                  </a:tcPr>
                </a:tc>
                <a:tc>
                  <a:txBody>
                    <a:bodyPr/>
                    <a:lstStyle/>
                    <a:p>
                      <a:pPr marR="24765" algn="r">
                        <a:lnSpc>
                          <a:spcPts val="1095"/>
                        </a:lnSpc>
                        <a:spcBef>
                          <a:spcPts val="35"/>
                        </a:spcBef>
                      </a:pPr>
                      <a:r>
                        <a:rPr sz="950" spc="-5" dirty="0">
                          <a:latin typeface="Candara"/>
                          <a:cs typeface="Candara"/>
                        </a:rPr>
                        <a:t>4,51</a:t>
                      </a:r>
                      <a:endParaRPr sz="950">
                        <a:latin typeface="Candara"/>
                        <a:cs typeface="Candara"/>
                      </a:endParaRPr>
                    </a:p>
                  </a:txBody>
                  <a:tcPr marL="0" marR="0" marT="4445" marB="0">
                    <a:lnL w="6350">
                      <a:solidFill>
                        <a:srgbClr val="FFFFFF"/>
                      </a:solidFill>
                      <a:prstDash val="solid"/>
                    </a:lnL>
                    <a:lnR w="6350">
                      <a:solidFill>
                        <a:srgbClr val="FFFFFF"/>
                      </a:solidFill>
                      <a:prstDash val="solid"/>
                    </a:lnR>
                    <a:lnT w="6350">
                      <a:solidFill>
                        <a:srgbClr val="FFFFFF"/>
                      </a:solidFill>
                      <a:prstDash val="solid"/>
                    </a:lnT>
                    <a:lnB w="6350">
                      <a:solidFill>
                        <a:srgbClr val="FFFFFF"/>
                      </a:solidFill>
                      <a:prstDash val="solid"/>
                    </a:lnB>
                    <a:solidFill>
                      <a:srgbClr val="E7EAEC"/>
                    </a:solidFill>
                  </a:tcPr>
                </a:tc>
                <a:tc>
                  <a:txBody>
                    <a:bodyPr/>
                    <a:lstStyle/>
                    <a:p>
                      <a:pPr marR="24765" algn="r">
                        <a:lnSpc>
                          <a:spcPts val="1095"/>
                        </a:lnSpc>
                        <a:spcBef>
                          <a:spcPts val="35"/>
                        </a:spcBef>
                      </a:pPr>
                      <a:r>
                        <a:rPr sz="950" spc="-5" dirty="0">
                          <a:latin typeface="Candara"/>
                          <a:cs typeface="Candara"/>
                        </a:rPr>
                        <a:t>4,46</a:t>
                      </a:r>
                      <a:endParaRPr sz="950">
                        <a:latin typeface="Candara"/>
                        <a:cs typeface="Candara"/>
                      </a:endParaRPr>
                    </a:p>
                  </a:txBody>
                  <a:tcPr marL="0" marR="0" marT="4445" marB="0">
                    <a:lnL w="6350">
                      <a:solidFill>
                        <a:srgbClr val="FFFFFF"/>
                      </a:solidFill>
                      <a:prstDash val="solid"/>
                    </a:lnL>
                    <a:lnR w="6350">
                      <a:solidFill>
                        <a:srgbClr val="FFFFFF"/>
                      </a:solidFill>
                      <a:prstDash val="solid"/>
                    </a:lnR>
                    <a:lnT w="6350">
                      <a:solidFill>
                        <a:srgbClr val="FFFFFF"/>
                      </a:solidFill>
                      <a:prstDash val="solid"/>
                    </a:lnT>
                    <a:lnB w="6350">
                      <a:solidFill>
                        <a:srgbClr val="FFFFFF"/>
                      </a:solidFill>
                      <a:prstDash val="solid"/>
                    </a:lnB>
                    <a:solidFill>
                      <a:srgbClr val="E7EAEC"/>
                    </a:solidFill>
                  </a:tcPr>
                </a:tc>
                <a:extLst>
                  <a:ext uri="{0D108BD9-81ED-4DB2-BD59-A6C34878D82A}">
                    <a16:rowId xmlns:a16="http://schemas.microsoft.com/office/drawing/2014/main" val="10004"/>
                  </a:ext>
                </a:extLst>
              </a:tr>
              <a:tr h="156045">
                <a:tc>
                  <a:txBody>
                    <a:bodyPr/>
                    <a:lstStyle/>
                    <a:p>
                      <a:pPr marL="31750">
                        <a:lnSpc>
                          <a:spcPts val="1095"/>
                        </a:lnSpc>
                        <a:spcBef>
                          <a:spcPts val="35"/>
                        </a:spcBef>
                      </a:pPr>
                      <a:r>
                        <a:rPr sz="950" b="1" spc="-10" dirty="0">
                          <a:solidFill>
                            <a:srgbClr val="FFFFFF"/>
                          </a:solidFill>
                          <a:latin typeface="Candara"/>
                          <a:cs typeface="Candara"/>
                        </a:rPr>
                        <a:t>A szélturbinák</a:t>
                      </a:r>
                      <a:r>
                        <a:rPr sz="950" b="1" spc="-15" dirty="0">
                          <a:solidFill>
                            <a:srgbClr val="FFFFFF"/>
                          </a:solidFill>
                          <a:latin typeface="Candara"/>
                          <a:cs typeface="Candara"/>
                        </a:rPr>
                        <a:t> </a:t>
                      </a:r>
                      <a:r>
                        <a:rPr sz="950" b="1" spc="-10" dirty="0">
                          <a:solidFill>
                            <a:srgbClr val="FFFFFF"/>
                          </a:solidFill>
                          <a:latin typeface="Candara"/>
                          <a:cs typeface="Candara"/>
                        </a:rPr>
                        <a:t>csendesek</a:t>
                      </a:r>
                      <a:endParaRPr sz="950">
                        <a:latin typeface="Candara"/>
                        <a:cs typeface="Candara"/>
                      </a:endParaRPr>
                    </a:p>
                  </a:txBody>
                  <a:tcPr marL="0" marR="0" marT="4445" marB="0">
                    <a:lnL w="6350">
                      <a:solidFill>
                        <a:srgbClr val="FFFFFF"/>
                      </a:solidFill>
                      <a:prstDash val="solid"/>
                    </a:lnL>
                    <a:lnR w="6350">
                      <a:solidFill>
                        <a:srgbClr val="FFFFFF"/>
                      </a:solidFill>
                      <a:prstDash val="solid"/>
                    </a:lnR>
                    <a:lnT w="6350">
                      <a:solidFill>
                        <a:srgbClr val="FFFFFF"/>
                      </a:solidFill>
                      <a:prstDash val="solid"/>
                    </a:lnT>
                    <a:lnB w="6350">
                      <a:solidFill>
                        <a:srgbClr val="FFFFFF"/>
                      </a:solidFill>
                      <a:prstDash val="solid"/>
                    </a:lnB>
                    <a:solidFill>
                      <a:srgbClr val="155F82"/>
                    </a:solidFill>
                  </a:tcPr>
                </a:tc>
                <a:tc>
                  <a:txBody>
                    <a:bodyPr/>
                    <a:lstStyle/>
                    <a:p>
                      <a:pPr marR="24765" algn="r">
                        <a:lnSpc>
                          <a:spcPts val="1095"/>
                        </a:lnSpc>
                        <a:spcBef>
                          <a:spcPts val="35"/>
                        </a:spcBef>
                      </a:pPr>
                      <a:r>
                        <a:rPr sz="950" spc="-5" dirty="0">
                          <a:latin typeface="Candara"/>
                          <a:cs typeface="Candara"/>
                        </a:rPr>
                        <a:t>4,25</a:t>
                      </a:r>
                      <a:endParaRPr sz="950">
                        <a:latin typeface="Candara"/>
                        <a:cs typeface="Candara"/>
                      </a:endParaRPr>
                    </a:p>
                  </a:txBody>
                  <a:tcPr marL="0" marR="0" marT="4445" marB="0">
                    <a:lnL w="6350">
                      <a:solidFill>
                        <a:srgbClr val="FFFFFF"/>
                      </a:solidFill>
                      <a:prstDash val="solid"/>
                    </a:lnL>
                    <a:lnR w="6350">
                      <a:solidFill>
                        <a:srgbClr val="FFFFFF"/>
                      </a:solidFill>
                      <a:prstDash val="solid"/>
                    </a:lnR>
                    <a:lnT w="6350">
                      <a:solidFill>
                        <a:srgbClr val="FFFFFF"/>
                      </a:solidFill>
                      <a:prstDash val="solid"/>
                    </a:lnT>
                    <a:lnB w="6350">
                      <a:solidFill>
                        <a:srgbClr val="FFFFFF"/>
                      </a:solidFill>
                      <a:prstDash val="solid"/>
                    </a:lnB>
                    <a:solidFill>
                      <a:srgbClr val="E7EAEC"/>
                    </a:solidFill>
                  </a:tcPr>
                </a:tc>
                <a:tc>
                  <a:txBody>
                    <a:bodyPr/>
                    <a:lstStyle/>
                    <a:p>
                      <a:pPr marR="25400" algn="r">
                        <a:lnSpc>
                          <a:spcPts val="1095"/>
                        </a:lnSpc>
                        <a:spcBef>
                          <a:spcPts val="35"/>
                        </a:spcBef>
                      </a:pPr>
                      <a:r>
                        <a:rPr sz="950" spc="-5" dirty="0">
                          <a:latin typeface="Candara"/>
                          <a:cs typeface="Candara"/>
                        </a:rPr>
                        <a:t>4,29</a:t>
                      </a:r>
                      <a:endParaRPr sz="950">
                        <a:latin typeface="Candara"/>
                        <a:cs typeface="Candara"/>
                      </a:endParaRPr>
                    </a:p>
                  </a:txBody>
                  <a:tcPr marL="0" marR="0" marT="4445" marB="0">
                    <a:lnL w="6350">
                      <a:solidFill>
                        <a:srgbClr val="FFFFFF"/>
                      </a:solidFill>
                      <a:prstDash val="solid"/>
                    </a:lnL>
                    <a:lnR w="6350">
                      <a:solidFill>
                        <a:srgbClr val="FFFFFF"/>
                      </a:solidFill>
                      <a:prstDash val="solid"/>
                    </a:lnR>
                    <a:lnT w="6350">
                      <a:solidFill>
                        <a:srgbClr val="FFFFFF"/>
                      </a:solidFill>
                      <a:prstDash val="solid"/>
                    </a:lnT>
                    <a:lnB w="6350">
                      <a:solidFill>
                        <a:srgbClr val="FFFFFF"/>
                      </a:solidFill>
                      <a:prstDash val="solid"/>
                    </a:lnB>
                    <a:solidFill>
                      <a:srgbClr val="E7EAEC"/>
                    </a:solidFill>
                  </a:tcPr>
                </a:tc>
                <a:tc>
                  <a:txBody>
                    <a:bodyPr/>
                    <a:lstStyle/>
                    <a:p>
                      <a:pPr marR="24130" algn="r">
                        <a:lnSpc>
                          <a:spcPts val="1095"/>
                        </a:lnSpc>
                        <a:spcBef>
                          <a:spcPts val="35"/>
                        </a:spcBef>
                      </a:pPr>
                      <a:r>
                        <a:rPr sz="950" spc="-5" dirty="0">
                          <a:latin typeface="Candara"/>
                          <a:cs typeface="Candara"/>
                        </a:rPr>
                        <a:t>4,51</a:t>
                      </a:r>
                      <a:endParaRPr sz="950">
                        <a:latin typeface="Candara"/>
                        <a:cs typeface="Candara"/>
                      </a:endParaRPr>
                    </a:p>
                  </a:txBody>
                  <a:tcPr marL="0" marR="0" marT="4445" marB="0">
                    <a:lnL w="6350">
                      <a:solidFill>
                        <a:srgbClr val="FFFFFF"/>
                      </a:solidFill>
                      <a:prstDash val="solid"/>
                    </a:lnL>
                    <a:lnR w="6350">
                      <a:solidFill>
                        <a:srgbClr val="FFFFFF"/>
                      </a:solidFill>
                      <a:prstDash val="solid"/>
                    </a:lnR>
                    <a:lnT w="6350">
                      <a:solidFill>
                        <a:srgbClr val="FFFFFF"/>
                      </a:solidFill>
                      <a:prstDash val="solid"/>
                    </a:lnT>
                    <a:lnB w="6350">
                      <a:solidFill>
                        <a:srgbClr val="FFFFFF"/>
                      </a:solidFill>
                      <a:prstDash val="solid"/>
                    </a:lnB>
                    <a:solidFill>
                      <a:srgbClr val="E7EAEC"/>
                    </a:solidFill>
                  </a:tcPr>
                </a:tc>
                <a:extLst>
                  <a:ext uri="{0D108BD9-81ED-4DB2-BD59-A6C34878D82A}">
                    <a16:rowId xmlns:a16="http://schemas.microsoft.com/office/drawing/2014/main" val="10005"/>
                  </a:ext>
                </a:extLst>
              </a:tr>
              <a:tr h="156045">
                <a:tc>
                  <a:txBody>
                    <a:bodyPr/>
                    <a:lstStyle/>
                    <a:p>
                      <a:pPr marL="31750">
                        <a:lnSpc>
                          <a:spcPts val="1095"/>
                        </a:lnSpc>
                        <a:spcBef>
                          <a:spcPts val="35"/>
                        </a:spcBef>
                      </a:pPr>
                      <a:r>
                        <a:rPr sz="950" b="1" spc="-10" dirty="0">
                          <a:solidFill>
                            <a:srgbClr val="FFFFFF"/>
                          </a:solidFill>
                          <a:latin typeface="Candara"/>
                          <a:cs typeface="Candara"/>
                        </a:rPr>
                        <a:t>A szélerőművek </a:t>
                      </a:r>
                      <a:r>
                        <a:rPr sz="950" b="1" spc="-5" dirty="0">
                          <a:solidFill>
                            <a:srgbClr val="FFFFFF"/>
                          </a:solidFill>
                          <a:latin typeface="Candara"/>
                          <a:cs typeface="Candara"/>
                        </a:rPr>
                        <a:t>jól megférnek a</a:t>
                      </a:r>
                      <a:r>
                        <a:rPr sz="950" b="1" spc="-20" dirty="0">
                          <a:solidFill>
                            <a:srgbClr val="FFFFFF"/>
                          </a:solidFill>
                          <a:latin typeface="Candara"/>
                          <a:cs typeface="Candara"/>
                        </a:rPr>
                        <a:t> </a:t>
                      </a:r>
                      <a:r>
                        <a:rPr sz="950" b="1" spc="-5" dirty="0">
                          <a:solidFill>
                            <a:srgbClr val="FFFFFF"/>
                          </a:solidFill>
                          <a:latin typeface="Candara"/>
                          <a:cs typeface="Candara"/>
                        </a:rPr>
                        <a:t>madárvilággal</a:t>
                      </a:r>
                      <a:endParaRPr sz="950">
                        <a:latin typeface="Candara"/>
                        <a:cs typeface="Candara"/>
                      </a:endParaRPr>
                    </a:p>
                  </a:txBody>
                  <a:tcPr marL="0" marR="0" marT="4445" marB="0">
                    <a:lnL w="6350">
                      <a:solidFill>
                        <a:srgbClr val="FFFFFF"/>
                      </a:solidFill>
                      <a:prstDash val="solid"/>
                    </a:lnL>
                    <a:lnR w="6350">
                      <a:solidFill>
                        <a:srgbClr val="FFFFFF"/>
                      </a:solidFill>
                      <a:prstDash val="solid"/>
                    </a:lnR>
                    <a:lnT w="6350">
                      <a:solidFill>
                        <a:srgbClr val="FFFFFF"/>
                      </a:solidFill>
                      <a:prstDash val="solid"/>
                    </a:lnT>
                    <a:lnB w="6350">
                      <a:solidFill>
                        <a:srgbClr val="FFFFFF"/>
                      </a:solidFill>
                      <a:prstDash val="solid"/>
                    </a:lnB>
                    <a:solidFill>
                      <a:srgbClr val="155F82"/>
                    </a:solidFill>
                  </a:tcPr>
                </a:tc>
                <a:tc>
                  <a:txBody>
                    <a:bodyPr/>
                    <a:lstStyle/>
                    <a:p>
                      <a:pPr marR="24765" algn="r">
                        <a:lnSpc>
                          <a:spcPts val="1095"/>
                        </a:lnSpc>
                        <a:spcBef>
                          <a:spcPts val="35"/>
                        </a:spcBef>
                      </a:pPr>
                      <a:r>
                        <a:rPr sz="950" spc="-5" dirty="0">
                          <a:latin typeface="Candara"/>
                          <a:cs typeface="Candara"/>
                        </a:rPr>
                        <a:t>4,46</a:t>
                      </a:r>
                      <a:endParaRPr sz="950">
                        <a:latin typeface="Candara"/>
                        <a:cs typeface="Candara"/>
                      </a:endParaRPr>
                    </a:p>
                  </a:txBody>
                  <a:tcPr marL="0" marR="0" marT="4445" marB="0">
                    <a:lnL w="6350">
                      <a:solidFill>
                        <a:srgbClr val="FFFFFF"/>
                      </a:solidFill>
                      <a:prstDash val="solid"/>
                    </a:lnL>
                    <a:lnR w="6350">
                      <a:solidFill>
                        <a:srgbClr val="FFFFFF"/>
                      </a:solidFill>
                      <a:prstDash val="solid"/>
                    </a:lnR>
                    <a:lnT w="6350">
                      <a:solidFill>
                        <a:srgbClr val="FFFFFF"/>
                      </a:solidFill>
                      <a:prstDash val="solid"/>
                    </a:lnT>
                    <a:lnB w="6350">
                      <a:solidFill>
                        <a:srgbClr val="FFFFFF"/>
                      </a:solidFill>
                      <a:prstDash val="solid"/>
                    </a:lnB>
                    <a:solidFill>
                      <a:srgbClr val="E7EAEC"/>
                    </a:solidFill>
                  </a:tcPr>
                </a:tc>
                <a:tc>
                  <a:txBody>
                    <a:bodyPr/>
                    <a:lstStyle/>
                    <a:p>
                      <a:pPr marR="24765" algn="r">
                        <a:lnSpc>
                          <a:spcPts val="1095"/>
                        </a:lnSpc>
                        <a:spcBef>
                          <a:spcPts val="35"/>
                        </a:spcBef>
                      </a:pPr>
                      <a:r>
                        <a:rPr sz="950" spc="-5" dirty="0">
                          <a:latin typeface="Candara"/>
                          <a:cs typeface="Candara"/>
                        </a:rPr>
                        <a:t>4,44</a:t>
                      </a:r>
                      <a:endParaRPr sz="950">
                        <a:latin typeface="Candara"/>
                        <a:cs typeface="Candara"/>
                      </a:endParaRPr>
                    </a:p>
                  </a:txBody>
                  <a:tcPr marL="0" marR="0" marT="4445" marB="0">
                    <a:lnL w="6350">
                      <a:solidFill>
                        <a:srgbClr val="FFFFFF"/>
                      </a:solidFill>
                      <a:prstDash val="solid"/>
                    </a:lnL>
                    <a:lnR w="6350">
                      <a:solidFill>
                        <a:srgbClr val="FFFFFF"/>
                      </a:solidFill>
                      <a:prstDash val="solid"/>
                    </a:lnR>
                    <a:lnT w="6350">
                      <a:solidFill>
                        <a:srgbClr val="FFFFFF"/>
                      </a:solidFill>
                      <a:prstDash val="solid"/>
                    </a:lnT>
                    <a:lnB w="6350">
                      <a:solidFill>
                        <a:srgbClr val="FFFFFF"/>
                      </a:solidFill>
                      <a:prstDash val="solid"/>
                    </a:lnB>
                    <a:solidFill>
                      <a:srgbClr val="E7EAEC"/>
                    </a:solidFill>
                  </a:tcPr>
                </a:tc>
                <a:tc>
                  <a:txBody>
                    <a:bodyPr/>
                    <a:lstStyle/>
                    <a:p>
                      <a:pPr marR="24765" algn="r">
                        <a:lnSpc>
                          <a:spcPts val="1095"/>
                        </a:lnSpc>
                        <a:spcBef>
                          <a:spcPts val="35"/>
                        </a:spcBef>
                      </a:pPr>
                      <a:r>
                        <a:rPr sz="950" spc="-5" dirty="0">
                          <a:latin typeface="Candara"/>
                          <a:cs typeface="Candara"/>
                        </a:rPr>
                        <a:t>4,26</a:t>
                      </a:r>
                      <a:endParaRPr sz="950">
                        <a:latin typeface="Candara"/>
                        <a:cs typeface="Candara"/>
                      </a:endParaRPr>
                    </a:p>
                  </a:txBody>
                  <a:tcPr marL="0" marR="0" marT="4445" marB="0">
                    <a:lnL w="6350">
                      <a:solidFill>
                        <a:srgbClr val="FFFFFF"/>
                      </a:solidFill>
                      <a:prstDash val="solid"/>
                    </a:lnL>
                    <a:lnR w="6350">
                      <a:solidFill>
                        <a:srgbClr val="FFFFFF"/>
                      </a:solidFill>
                      <a:prstDash val="solid"/>
                    </a:lnR>
                    <a:lnT w="6350">
                      <a:solidFill>
                        <a:srgbClr val="FFFFFF"/>
                      </a:solidFill>
                      <a:prstDash val="solid"/>
                    </a:lnT>
                    <a:lnB w="6350">
                      <a:solidFill>
                        <a:srgbClr val="FFFFFF"/>
                      </a:solidFill>
                      <a:prstDash val="solid"/>
                    </a:lnB>
                    <a:solidFill>
                      <a:srgbClr val="E7EAEC"/>
                    </a:solidFill>
                  </a:tcPr>
                </a:tc>
                <a:extLst>
                  <a:ext uri="{0D108BD9-81ED-4DB2-BD59-A6C34878D82A}">
                    <a16:rowId xmlns:a16="http://schemas.microsoft.com/office/drawing/2014/main" val="10006"/>
                  </a:ext>
                </a:extLst>
              </a:tr>
              <a:tr h="252679">
                <a:tc>
                  <a:txBody>
                    <a:bodyPr/>
                    <a:lstStyle/>
                    <a:p>
                      <a:pPr marL="31750">
                        <a:lnSpc>
                          <a:spcPct val="100000"/>
                        </a:lnSpc>
                        <a:spcBef>
                          <a:spcPts val="35"/>
                        </a:spcBef>
                      </a:pPr>
                      <a:r>
                        <a:rPr sz="950" b="1" spc="-10" dirty="0">
                          <a:solidFill>
                            <a:srgbClr val="FFFFFF"/>
                          </a:solidFill>
                          <a:latin typeface="Candara"/>
                          <a:cs typeface="Candara"/>
                        </a:rPr>
                        <a:t>A </a:t>
                      </a:r>
                      <a:r>
                        <a:rPr sz="950" b="1" spc="-5" dirty="0">
                          <a:solidFill>
                            <a:srgbClr val="FFFFFF"/>
                          </a:solidFill>
                          <a:latin typeface="Candara"/>
                          <a:cs typeface="Candara"/>
                        </a:rPr>
                        <a:t>jelenlegi </a:t>
                      </a:r>
                      <a:r>
                        <a:rPr sz="950" b="1" spc="-10" dirty="0">
                          <a:solidFill>
                            <a:srgbClr val="FFFFFF"/>
                          </a:solidFill>
                          <a:latin typeface="Candara"/>
                          <a:cs typeface="Candara"/>
                        </a:rPr>
                        <a:t>szélturbinák leszerelésének</a:t>
                      </a:r>
                      <a:r>
                        <a:rPr sz="950" b="1" spc="15" dirty="0">
                          <a:solidFill>
                            <a:srgbClr val="FFFFFF"/>
                          </a:solidFill>
                          <a:latin typeface="Candara"/>
                          <a:cs typeface="Candara"/>
                        </a:rPr>
                        <a:t> </a:t>
                      </a:r>
                      <a:r>
                        <a:rPr sz="950" b="1" spc="-10" dirty="0">
                          <a:solidFill>
                            <a:srgbClr val="FFFFFF"/>
                          </a:solidFill>
                          <a:latin typeface="Candara"/>
                          <a:cs typeface="Candara"/>
                        </a:rPr>
                        <a:t>megítélése</a:t>
                      </a:r>
                      <a:endParaRPr sz="950">
                        <a:latin typeface="Candara"/>
                        <a:cs typeface="Candara"/>
                      </a:endParaRPr>
                    </a:p>
                  </a:txBody>
                  <a:tcPr marL="0" marR="0" marT="4445" marB="0">
                    <a:lnL w="6350">
                      <a:solidFill>
                        <a:srgbClr val="FFFFFF"/>
                      </a:solidFill>
                      <a:prstDash val="solid"/>
                    </a:lnL>
                    <a:lnR w="6350">
                      <a:solidFill>
                        <a:srgbClr val="FFFFFF"/>
                      </a:solidFill>
                      <a:prstDash val="solid"/>
                    </a:lnR>
                    <a:lnT w="6350">
                      <a:solidFill>
                        <a:srgbClr val="FFFFFF"/>
                      </a:solidFill>
                      <a:prstDash val="solid"/>
                    </a:lnT>
                    <a:lnB w="6350">
                      <a:solidFill>
                        <a:srgbClr val="FFFFFF"/>
                      </a:solidFill>
                      <a:prstDash val="solid"/>
                    </a:lnB>
                    <a:solidFill>
                      <a:srgbClr val="155F82"/>
                    </a:solidFill>
                  </a:tcPr>
                </a:tc>
                <a:tc>
                  <a:txBody>
                    <a:bodyPr/>
                    <a:lstStyle/>
                    <a:p>
                      <a:pPr marR="24130" algn="r">
                        <a:lnSpc>
                          <a:spcPct val="100000"/>
                        </a:lnSpc>
                        <a:spcBef>
                          <a:spcPts val="35"/>
                        </a:spcBef>
                      </a:pPr>
                      <a:r>
                        <a:rPr sz="950" dirty="0">
                          <a:latin typeface="Candara"/>
                          <a:cs typeface="Candara"/>
                        </a:rPr>
                        <a:t>2,54</a:t>
                      </a:r>
                      <a:endParaRPr sz="950">
                        <a:latin typeface="Candara"/>
                        <a:cs typeface="Candara"/>
                      </a:endParaRPr>
                    </a:p>
                  </a:txBody>
                  <a:tcPr marL="0" marR="0" marT="4445" marB="0">
                    <a:lnL w="6350">
                      <a:solidFill>
                        <a:srgbClr val="FFFFFF"/>
                      </a:solidFill>
                      <a:prstDash val="solid"/>
                    </a:lnL>
                    <a:lnR w="6350">
                      <a:solidFill>
                        <a:srgbClr val="FFFFFF"/>
                      </a:solidFill>
                      <a:prstDash val="solid"/>
                    </a:lnR>
                    <a:lnT w="6350">
                      <a:solidFill>
                        <a:srgbClr val="FFFFFF"/>
                      </a:solidFill>
                      <a:prstDash val="solid"/>
                    </a:lnT>
                    <a:lnB w="6350">
                      <a:solidFill>
                        <a:srgbClr val="FFFFFF"/>
                      </a:solidFill>
                      <a:prstDash val="solid"/>
                    </a:lnB>
                    <a:solidFill>
                      <a:srgbClr val="E7EAEC"/>
                    </a:solidFill>
                  </a:tcPr>
                </a:tc>
                <a:tc>
                  <a:txBody>
                    <a:bodyPr/>
                    <a:lstStyle/>
                    <a:p>
                      <a:pPr marR="24765" algn="r">
                        <a:lnSpc>
                          <a:spcPct val="100000"/>
                        </a:lnSpc>
                        <a:spcBef>
                          <a:spcPts val="35"/>
                        </a:spcBef>
                      </a:pPr>
                      <a:r>
                        <a:rPr sz="950" dirty="0">
                          <a:latin typeface="Candara"/>
                          <a:cs typeface="Candara"/>
                        </a:rPr>
                        <a:t>2,54</a:t>
                      </a:r>
                      <a:endParaRPr sz="950">
                        <a:latin typeface="Candara"/>
                        <a:cs typeface="Candara"/>
                      </a:endParaRPr>
                    </a:p>
                  </a:txBody>
                  <a:tcPr marL="0" marR="0" marT="4445" marB="0">
                    <a:lnL w="6350">
                      <a:solidFill>
                        <a:srgbClr val="FFFFFF"/>
                      </a:solidFill>
                      <a:prstDash val="solid"/>
                    </a:lnL>
                    <a:lnR w="6350">
                      <a:solidFill>
                        <a:srgbClr val="FFFFFF"/>
                      </a:solidFill>
                      <a:prstDash val="solid"/>
                    </a:lnR>
                    <a:lnT w="6350">
                      <a:solidFill>
                        <a:srgbClr val="FFFFFF"/>
                      </a:solidFill>
                      <a:prstDash val="solid"/>
                    </a:lnT>
                    <a:lnB w="6350">
                      <a:solidFill>
                        <a:srgbClr val="FFFFFF"/>
                      </a:solidFill>
                      <a:prstDash val="solid"/>
                    </a:lnB>
                    <a:solidFill>
                      <a:srgbClr val="E7EAEC"/>
                    </a:solidFill>
                  </a:tcPr>
                </a:tc>
                <a:tc>
                  <a:txBody>
                    <a:bodyPr/>
                    <a:lstStyle/>
                    <a:p>
                      <a:pPr marR="24130" algn="r">
                        <a:lnSpc>
                          <a:spcPct val="100000"/>
                        </a:lnSpc>
                        <a:spcBef>
                          <a:spcPts val="35"/>
                        </a:spcBef>
                      </a:pPr>
                      <a:r>
                        <a:rPr sz="950" dirty="0">
                          <a:latin typeface="Candara"/>
                          <a:cs typeface="Candara"/>
                        </a:rPr>
                        <a:t>2,51</a:t>
                      </a:r>
                      <a:endParaRPr sz="950">
                        <a:latin typeface="Candara"/>
                        <a:cs typeface="Candara"/>
                      </a:endParaRPr>
                    </a:p>
                  </a:txBody>
                  <a:tcPr marL="0" marR="0" marT="4445" marB="0">
                    <a:lnL w="6350">
                      <a:solidFill>
                        <a:srgbClr val="FFFFFF"/>
                      </a:solidFill>
                      <a:prstDash val="solid"/>
                    </a:lnL>
                    <a:lnR w="6350">
                      <a:solidFill>
                        <a:srgbClr val="FFFFFF"/>
                      </a:solidFill>
                      <a:prstDash val="solid"/>
                    </a:lnR>
                    <a:lnT w="6350">
                      <a:solidFill>
                        <a:srgbClr val="FFFFFF"/>
                      </a:solidFill>
                      <a:prstDash val="solid"/>
                    </a:lnT>
                    <a:lnB w="6350">
                      <a:solidFill>
                        <a:srgbClr val="FFFFFF"/>
                      </a:solidFill>
                      <a:prstDash val="solid"/>
                    </a:lnB>
                    <a:solidFill>
                      <a:srgbClr val="E7EAEC"/>
                    </a:solidFill>
                  </a:tcPr>
                </a:tc>
                <a:extLst>
                  <a:ext uri="{0D108BD9-81ED-4DB2-BD59-A6C34878D82A}">
                    <a16:rowId xmlns:a16="http://schemas.microsoft.com/office/drawing/2014/main" val="10007"/>
                  </a:ext>
                </a:extLst>
              </a:tr>
              <a:tr h="322112">
                <a:tc>
                  <a:txBody>
                    <a:bodyPr/>
                    <a:lstStyle/>
                    <a:p>
                      <a:pPr marL="31750">
                        <a:lnSpc>
                          <a:spcPct val="100000"/>
                        </a:lnSpc>
                        <a:spcBef>
                          <a:spcPts val="35"/>
                        </a:spcBef>
                      </a:pPr>
                      <a:r>
                        <a:rPr sz="950" b="1" spc="-5" dirty="0">
                          <a:solidFill>
                            <a:srgbClr val="FFFFFF"/>
                          </a:solidFill>
                          <a:latin typeface="Candara"/>
                          <a:cs typeface="Candara"/>
                        </a:rPr>
                        <a:t>Saját települése </a:t>
                      </a:r>
                      <a:r>
                        <a:rPr sz="950" b="1" spc="-10" dirty="0">
                          <a:solidFill>
                            <a:srgbClr val="FFFFFF"/>
                          </a:solidFill>
                          <a:latin typeface="Candara"/>
                          <a:cs typeface="Candara"/>
                        </a:rPr>
                        <a:t>közelében </a:t>
                      </a:r>
                      <a:r>
                        <a:rPr sz="950" b="1" spc="-5" dirty="0">
                          <a:solidFill>
                            <a:srgbClr val="FFFFFF"/>
                          </a:solidFill>
                          <a:latin typeface="Candara"/>
                          <a:cs typeface="Candara"/>
                        </a:rPr>
                        <a:t>napelemek</a:t>
                      </a:r>
                      <a:r>
                        <a:rPr sz="950" b="1" spc="-20" dirty="0">
                          <a:solidFill>
                            <a:srgbClr val="FFFFFF"/>
                          </a:solidFill>
                          <a:latin typeface="Candara"/>
                          <a:cs typeface="Candara"/>
                        </a:rPr>
                        <a:t> </a:t>
                      </a:r>
                      <a:r>
                        <a:rPr sz="950" b="1" spc="-10" dirty="0">
                          <a:solidFill>
                            <a:srgbClr val="FFFFFF"/>
                          </a:solidFill>
                          <a:latin typeface="Candara"/>
                          <a:cs typeface="Candara"/>
                        </a:rPr>
                        <a:t>vagy</a:t>
                      </a:r>
                      <a:endParaRPr sz="950">
                        <a:latin typeface="Candara"/>
                        <a:cs typeface="Candara"/>
                      </a:endParaRPr>
                    </a:p>
                    <a:p>
                      <a:pPr marL="31750">
                        <a:lnSpc>
                          <a:spcPts val="1095"/>
                        </a:lnSpc>
                        <a:spcBef>
                          <a:spcPts val="165"/>
                        </a:spcBef>
                      </a:pPr>
                      <a:r>
                        <a:rPr sz="950" b="1" spc="-10" dirty="0">
                          <a:solidFill>
                            <a:srgbClr val="FFFFFF"/>
                          </a:solidFill>
                          <a:latin typeface="Candara"/>
                          <a:cs typeface="Candara"/>
                        </a:rPr>
                        <a:t>szélerőművek telepítésébe</a:t>
                      </a:r>
                      <a:r>
                        <a:rPr sz="950" b="1" spc="-30" dirty="0">
                          <a:solidFill>
                            <a:srgbClr val="FFFFFF"/>
                          </a:solidFill>
                          <a:latin typeface="Candara"/>
                          <a:cs typeface="Candara"/>
                        </a:rPr>
                        <a:t> </a:t>
                      </a:r>
                      <a:r>
                        <a:rPr sz="950" b="1" spc="-5" dirty="0">
                          <a:solidFill>
                            <a:srgbClr val="FFFFFF"/>
                          </a:solidFill>
                          <a:latin typeface="Candara"/>
                          <a:cs typeface="Candara"/>
                        </a:rPr>
                        <a:t>fektetne</a:t>
                      </a:r>
                      <a:endParaRPr sz="950">
                        <a:latin typeface="Candara"/>
                        <a:cs typeface="Candara"/>
                      </a:endParaRPr>
                    </a:p>
                  </a:txBody>
                  <a:tcPr marL="0" marR="0" marT="4445" marB="0">
                    <a:lnL w="6350">
                      <a:solidFill>
                        <a:srgbClr val="FFFFFF"/>
                      </a:solidFill>
                      <a:prstDash val="solid"/>
                    </a:lnL>
                    <a:lnR w="6350">
                      <a:solidFill>
                        <a:srgbClr val="FFFFFF"/>
                      </a:solidFill>
                      <a:prstDash val="solid"/>
                    </a:lnR>
                    <a:lnT w="6350">
                      <a:solidFill>
                        <a:srgbClr val="FFFFFF"/>
                      </a:solidFill>
                      <a:prstDash val="solid"/>
                    </a:lnT>
                    <a:lnB w="6350">
                      <a:solidFill>
                        <a:srgbClr val="FFFFFF"/>
                      </a:solidFill>
                      <a:prstDash val="solid"/>
                    </a:lnB>
                    <a:solidFill>
                      <a:srgbClr val="155F82"/>
                    </a:solidFill>
                  </a:tcPr>
                </a:tc>
                <a:tc>
                  <a:txBody>
                    <a:bodyPr/>
                    <a:lstStyle/>
                    <a:p>
                      <a:pPr marR="24765" algn="r">
                        <a:lnSpc>
                          <a:spcPct val="100000"/>
                        </a:lnSpc>
                        <a:spcBef>
                          <a:spcPts val="35"/>
                        </a:spcBef>
                      </a:pPr>
                      <a:r>
                        <a:rPr sz="950" spc="-5" dirty="0">
                          <a:latin typeface="Candara"/>
                          <a:cs typeface="Candara"/>
                        </a:rPr>
                        <a:t>4,96</a:t>
                      </a:r>
                      <a:endParaRPr sz="950">
                        <a:latin typeface="Candara"/>
                        <a:cs typeface="Candara"/>
                      </a:endParaRPr>
                    </a:p>
                  </a:txBody>
                  <a:tcPr marL="0" marR="0" marT="4445" marB="0">
                    <a:lnL w="6350">
                      <a:solidFill>
                        <a:srgbClr val="FFFFFF"/>
                      </a:solidFill>
                      <a:prstDash val="solid"/>
                    </a:lnL>
                    <a:lnR w="6350">
                      <a:solidFill>
                        <a:srgbClr val="FFFFFF"/>
                      </a:solidFill>
                      <a:prstDash val="solid"/>
                    </a:lnR>
                    <a:lnT w="6350">
                      <a:solidFill>
                        <a:srgbClr val="FFFFFF"/>
                      </a:solidFill>
                      <a:prstDash val="solid"/>
                    </a:lnT>
                    <a:lnB w="6350">
                      <a:solidFill>
                        <a:srgbClr val="FFFFFF"/>
                      </a:solidFill>
                      <a:prstDash val="solid"/>
                    </a:lnB>
                    <a:solidFill>
                      <a:srgbClr val="E7EAEC"/>
                    </a:solidFill>
                  </a:tcPr>
                </a:tc>
                <a:tc>
                  <a:txBody>
                    <a:bodyPr/>
                    <a:lstStyle/>
                    <a:p>
                      <a:pPr marR="24765" algn="r">
                        <a:lnSpc>
                          <a:spcPct val="100000"/>
                        </a:lnSpc>
                        <a:spcBef>
                          <a:spcPts val="35"/>
                        </a:spcBef>
                      </a:pPr>
                      <a:r>
                        <a:rPr sz="950" spc="-5" dirty="0">
                          <a:latin typeface="Candara"/>
                          <a:cs typeface="Candara"/>
                        </a:rPr>
                        <a:t>4,76</a:t>
                      </a:r>
                      <a:endParaRPr sz="950">
                        <a:latin typeface="Candara"/>
                        <a:cs typeface="Candara"/>
                      </a:endParaRPr>
                    </a:p>
                  </a:txBody>
                  <a:tcPr marL="0" marR="0" marT="4445" marB="0">
                    <a:lnL w="6350">
                      <a:solidFill>
                        <a:srgbClr val="FFFFFF"/>
                      </a:solidFill>
                      <a:prstDash val="solid"/>
                    </a:lnL>
                    <a:lnR w="6350">
                      <a:solidFill>
                        <a:srgbClr val="FFFFFF"/>
                      </a:solidFill>
                      <a:prstDash val="solid"/>
                    </a:lnR>
                    <a:lnT w="6350">
                      <a:solidFill>
                        <a:srgbClr val="FFFFFF"/>
                      </a:solidFill>
                      <a:prstDash val="solid"/>
                    </a:lnT>
                    <a:lnB w="6350">
                      <a:solidFill>
                        <a:srgbClr val="FFFFFF"/>
                      </a:solidFill>
                      <a:prstDash val="solid"/>
                    </a:lnB>
                    <a:solidFill>
                      <a:srgbClr val="E7EAEC"/>
                    </a:solidFill>
                  </a:tcPr>
                </a:tc>
                <a:tc>
                  <a:txBody>
                    <a:bodyPr/>
                    <a:lstStyle/>
                    <a:p>
                      <a:pPr marR="24765" algn="r">
                        <a:lnSpc>
                          <a:spcPct val="100000"/>
                        </a:lnSpc>
                        <a:spcBef>
                          <a:spcPts val="35"/>
                        </a:spcBef>
                      </a:pPr>
                      <a:r>
                        <a:rPr sz="950" spc="-5" dirty="0">
                          <a:latin typeface="Candara"/>
                          <a:cs typeface="Candara"/>
                        </a:rPr>
                        <a:t>4,76</a:t>
                      </a:r>
                      <a:endParaRPr sz="950">
                        <a:latin typeface="Candara"/>
                        <a:cs typeface="Candara"/>
                      </a:endParaRPr>
                    </a:p>
                  </a:txBody>
                  <a:tcPr marL="0" marR="0" marT="4445" marB="0">
                    <a:lnL w="6350">
                      <a:solidFill>
                        <a:srgbClr val="FFFFFF"/>
                      </a:solidFill>
                      <a:prstDash val="solid"/>
                    </a:lnL>
                    <a:lnR w="6350">
                      <a:solidFill>
                        <a:srgbClr val="FFFFFF"/>
                      </a:solidFill>
                      <a:prstDash val="solid"/>
                    </a:lnR>
                    <a:lnT w="6350">
                      <a:solidFill>
                        <a:srgbClr val="FFFFFF"/>
                      </a:solidFill>
                      <a:prstDash val="solid"/>
                    </a:lnT>
                    <a:lnB w="6350">
                      <a:solidFill>
                        <a:srgbClr val="FFFFFF"/>
                      </a:solidFill>
                      <a:prstDash val="solid"/>
                    </a:lnB>
                    <a:solidFill>
                      <a:srgbClr val="E7EAEC"/>
                    </a:solidFill>
                  </a:tcPr>
                </a:tc>
                <a:extLst>
                  <a:ext uri="{0D108BD9-81ED-4DB2-BD59-A6C34878D82A}">
                    <a16:rowId xmlns:a16="http://schemas.microsoft.com/office/drawing/2014/main" val="10008"/>
                  </a:ext>
                </a:extLst>
              </a:tr>
            </a:tbl>
          </a:graphicData>
        </a:graphic>
      </p:graphicFrame>
      <p:sp>
        <p:nvSpPr>
          <p:cNvPr id="43" name="object 43"/>
          <p:cNvSpPr/>
          <p:nvPr/>
        </p:nvSpPr>
        <p:spPr>
          <a:xfrm>
            <a:off x="10519543" y="13702298"/>
            <a:ext cx="3660654" cy="2138484"/>
          </a:xfrm>
          <a:prstGeom prst="rect">
            <a:avLst/>
          </a:prstGeom>
          <a:blipFill>
            <a:blip r:embed="rId6" cstate="print"/>
            <a:stretch>
              <a:fillRect/>
            </a:stretch>
          </a:blipFill>
        </p:spPr>
        <p:txBody>
          <a:bodyPr wrap="square" lIns="0" tIns="0" rIns="0" bIns="0" rtlCol="0"/>
          <a:lstStyle/>
          <a:p>
            <a:endParaRPr/>
          </a:p>
        </p:txBody>
      </p:sp>
      <p:sp>
        <p:nvSpPr>
          <p:cNvPr id="44" name="object 44"/>
          <p:cNvSpPr txBox="1"/>
          <p:nvPr/>
        </p:nvSpPr>
        <p:spPr>
          <a:xfrm>
            <a:off x="10414748" y="16022581"/>
            <a:ext cx="3834129" cy="704215"/>
          </a:xfrm>
          <a:prstGeom prst="rect">
            <a:avLst/>
          </a:prstGeom>
          <a:solidFill>
            <a:srgbClr val="F1F1F1"/>
          </a:solidFill>
        </p:spPr>
        <p:txBody>
          <a:bodyPr vert="horz" wrap="square" lIns="0" tIns="4445" rIns="0" bIns="0" rtlCol="0">
            <a:spAutoFit/>
          </a:bodyPr>
          <a:lstStyle/>
          <a:p>
            <a:pPr marL="275590" marR="52705" indent="40005">
              <a:lnSpc>
                <a:spcPct val="114700"/>
              </a:lnSpc>
              <a:spcBef>
                <a:spcPts val="35"/>
              </a:spcBef>
            </a:pPr>
            <a:r>
              <a:rPr sz="950" i="1" spc="-5" dirty="0">
                <a:latin typeface="Candara"/>
                <a:cs typeface="Candara"/>
              </a:rPr>
              <a:t>6. ábra. </a:t>
            </a:r>
            <a:r>
              <a:rPr sz="950" i="1" spc="-10" dirty="0">
                <a:latin typeface="Candara"/>
                <a:cs typeface="Candara"/>
              </a:rPr>
              <a:t>A “Hogyan értékelné, </a:t>
            </a:r>
            <a:r>
              <a:rPr sz="950" i="1" spc="-5" dirty="0">
                <a:latin typeface="Candara"/>
                <a:cs typeface="Candara"/>
              </a:rPr>
              <a:t>ha az </a:t>
            </a:r>
            <a:r>
              <a:rPr sz="950" i="1" spc="-10" dirty="0">
                <a:latin typeface="Candara"/>
                <a:cs typeface="Candara"/>
              </a:rPr>
              <a:t>Önök településén jelenleg működő  elöregedő szélerőműveket illetően </a:t>
            </a:r>
            <a:r>
              <a:rPr sz="950" i="1" spc="-5" dirty="0">
                <a:latin typeface="Candara"/>
                <a:cs typeface="Candara"/>
              </a:rPr>
              <a:t>az </a:t>
            </a:r>
            <a:r>
              <a:rPr sz="950" i="1" spc="-10" dirty="0">
                <a:latin typeface="Candara"/>
                <a:cs typeface="Candara"/>
              </a:rPr>
              <a:t>üzemeltető </a:t>
            </a:r>
            <a:r>
              <a:rPr sz="950" i="1" spc="-5" dirty="0">
                <a:latin typeface="Candara"/>
                <a:cs typeface="Candara"/>
              </a:rPr>
              <a:t>a bezárás </a:t>
            </a:r>
            <a:r>
              <a:rPr sz="950" i="1" spc="-10" dirty="0">
                <a:latin typeface="Candara"/>
                <a:cs typeface="Candara"/>
              </a:rPr>
              <a:t>és leszerelés  mellett lenne kénytelen dönteni?” </a:t>
            </a:r>
            <a:r>
              <a:rPr sz="950" i="1" spc="-5" dirty="0">
                <a:latin typeface="Candara"/>
                <a:cs typeface="Candara"/>
              </a:rPr>
              <a:t>Az </a:t>
            </a:r>
            <a:r>
              <a:rPr sz="950" i="1" spc="-10" dirty="0">
                <a:latin typeface="Candara"/>
                <a:cs typeface="Candara"/>
              </a:rPr>
              <a:t>1-es pontszám </a:t>
            </a:r>
            <a:r>
              <a:rPr sz="950" i="1" spc="-5" dirty="0">
                <a:latin typeface="Candara"/>
                <a:cs typeface="Candara"/>
              </a:rPr>
              <a:t>az “egyáltalán</a:t>
            </a:r>
            <a:r>
              <a:rPr sz="950" i="1" spc="105" dirty="0">
                <a:latin typeface="Candara"/>
                <a:cs typeface="Candara"/>
              </a:rPr>
              <a:t> </a:t>
            </a:r>
            <a:r>
              <a:rPr sz="950" i="1" spc="-10" dirty="0">
                <a:latin typeface="Candara"/>
                <a:cs typeface="Candara"/>
              </a:rPr>
              <a:t>nem</a:t>
            </a:r>
            <a:endParaRPr sz="950">
              <a:latin typeface="Candara"/>
              <a:cs typeface="Candara"/>
            </a:endParaRPr>
          </a:p>
          <a:p>
            <a:pPr marL="634365">
              <a:spcBef>
                <a:spcPts val="170"/>
              </a:spcBef>
            </a:pPr>
            <a:r>
              <a:rPr sz="950" i="1" spc="-10" dirty="0">
                <a:latin typeface="Candara"/>
                <a:cs typeface="Candara"/>
              </a:rPr>
              <a:t>örülnék”; </a:t>
            </a:r>
            <a:r>
              <a:rPr sz="950" i="1" spc="-5" dirty="0">
                <a:latin typeface="Candara"/>
                <a:cs typeface="Candara"/>
              </a:rPr>
              <a:t>a </a:t>
            </a:r>
            <a:r>
              <a:rPr sz="950" i="1" spc="-10" dirty="0">
                <a:latin typeface="Candara"/>
                <a:cs typeface="Candara"/>
              </a:rPr>
              <a:t>6-os pontszám </a:t>
            </a:r>
            <a:r>
              <a:rPr sz="950" i="1" spc="-5" dirty="0">
                <a:latin typeface="Candara"/>
                <a:cs typeface="Candara"/>
              </a:rPr>
              <a:t>a </a:t>
            </a:r>
            <a:r>
              <a:rPr sz="950" i="1" spc="-10" dirty="0">
                <a:latin typeface="Candara"/>
                <a:cs typeface="Candara"/>
              </a:rPr>
              <a:t>“kifejezetten</a:t>
            </a:r>
            <a:r>
              <a:rPr sz="950" i="1" spc="25" dirty="0">
                <a:latin typeface="Candara"/>
                <a:cs typeface="Candara"/>
              </a:rPr>
              <a:t> </a:t>
            </a:r>
            <a:r>
              <a:rPr sz="950" i="1" spc="-10" dirty="0">
                <a:latin typeface="Candara"/>
                <a:cs typeface="Candara"/>
              </a:rPr>
              <a:t>támogatnám”.</a:t>
            </a:r>
            <a:endParaRPr sz="950">
              <a:latin typeface="Candara"/>
              <a:cs typeface="Candara"/>
            </a:endParaRPr>
          </a:p>
        </p:txBody>
      </p:sp>
      <p:grpSp>
        <p:nvGrpSpPr>
          <p:cNvPr id="45" name="object 45"/>
          <p:cNvGrpSpPr/>
          <p:nvPr/>
        </p:nvGrpSpPr>
        <p:grpSpPr>
          <a:xfrm>
            <a:off x="701542" y="2594435"/>
            <a:ext cx="3980815" cy="3449954"/>
            <a:chOff x="276091" y="2594435"/>
            <a:chExt cx="3980815" cy="3449954"/>
          </a:xfrm>
        </p:grpSpPr>
        <p:sp>
          <p:nvSpPr>
            <p:cNvPr id="46" name="object 46"/>
            <p:cNvSpPr/>
            <p:nvPr/>
          </p:nvSpPr>
          <p:spPr>
            <a:xfrm>
              <a:off x="287276" y="2594435"/>
              <a:ext cx="3969615" cy="3182528"/>
            </a:xfrm>
            <a:prstGeom prst="rect">
              <a:avLst/>
            </a:prstGeom>
            <a:blipFill>
              <a:blip r:embed="rId7" cstate="print"/>
              <a:stretch>
                <a:fillRect/>
              </a:stretch>
            </a:blipFill>
          </p:spPr>
          <p:txBody>
            <a:bodyPr wrap="square" lIns="0" tIns="0" rIns="0" bIns="0" rtlCol="0"/>
            <a:lstStyle/>
            <a:p>
              <a:endParaRPr/>
            </a:p>
          </p:txBody>
        </p:sp>
        <p:sp>
          <p:nvSpPr>
            <p:cNvPr id="47" name="object 47"/>
            <p:cNvSpPr/>
            <p:nvPr/>
          </p:nvSpPr>
          <p:spPr>
            <a:xfrm>
              <a:off x="276091" y="5841637"/>
              <a:ext cx="3980815" cy="202565"/>
            </a:xfrm>
            <a:custGeom>
              <a:avLst/>
              <a:gdLst/>
              <a:ahLst/>
              <a:cxnLst/>
              <a:rect l="l" t="t" r="r" b="b"/>
              <a:pathLst>
                <a:path w="3980815" h="202564">
                  <a:moveTo>
                    <a:pt x="3980770" y="0"/>
                  </a:moveTo>
                  <a:lnTo>
                    <a:pt x="0" y="0"/>
                  </a:lnTo>
                  <a:lnTo>
                    <a:pt x="0" y="202381"/>
                  </a:lnTo>
                  <a:lnTo>
                    <a:pt x="3980770" y="202381"/>
                  </a:lnTo>
                  <a:lnTo>
                    <a:pt x="3980770" y="0"/>
                  </a:lnTo>
                  <a:close/>
                </a:path>
              </a:pathLst>
            </a:custGeom>
            <a:solidFill>
              <a:srgbClr val="E8E8E8"/>
            </a:solidFill>
          </p:spPr>
          <p:txBody>
            <a:bodyPr wrap="square" lIns="0" tIns="0" rIns="0" bIns="0" rtlCol="0"/>
            <a:lstStyle/>
            <a:p>
              <a:endParaRPr/>
            </a:p>
          </p:txBody>
        </p:sp>
      </p:grpSp>
      <p:sp>
        <p:nvSpPr>
          <p:cNvPr id="48" name="object 48"/>
          <p:cNvSpPr txBox="1"/>
          <p:nvPr/>
        </p:nvSpPr>
        <p:spPr>
          <a:xfrm>
            <a:off x="1577485" y="5842704"/>
            <a:ext cx="2229485" cy="170560"/>
          </a:xfrm>
          <a:prstGeom prst="rect">
            <a:avLst/>
          </a:prstGeom>
        </p:spPr>
        <p:txBody>
          <a:bodyPr vert="horz" wrap="square" lIns="0" tIns="16510" rIns="0" bIns="0" rtlCol="0">
            <a:spAutoFit/>
          </a:bodyPr>
          <a:lstStyle/>
          <a:p>
            <a:pPr marL="12700">
              <a:spcBef>
                <a:spcPts val="130"/>
              </a:spcBef>
            </a:pPr>
            <a:r>
              <a:rPr sz="1000" i="1" spc="5" dirty="0">
                <a:latin typeface="Candara"/>
                <a:cs typeface="Candara"/>
              </a:rPr>
              <a:t>1. </a:t>
            </a:r>
            <a:r>
              <a:rPr sz="1000" i="1" spc="10" dirty="0">
                <a:latin typeface="Candara"/>
                <a:cs typeface="Candara"/>
              </a:rPr>
              <a:t>ábra. </a:t>
            </a:r>
            <a:r>
              <a:rPr sz="1000" i="1" spc="15" dirty="0">
                <a:latin typeface="Candara"/>
                <a:cs typeface="Candara"/>
              </a:rPr>
              <a:t>Az </a:t>
            </a:r>
            <a:r>
              <a:rPr sz="1000" i="1" spc="10" dirty="0">
                <a:latin typeface="Candara"/>
                <a:cs typeface="Candara"/>
              </a:rPr>
              <a:t>online kérdőív bevezető</a:t>
            </a:r>
            <a:r>
              <a:rPr sz="1000" i="1" spc="-25" dirty="0">
                <a:latin typeface="Candara"/>
                <a:cs typeface="Candara"/>
              </a:rPr>
              <a:t> </a:t>
            </a:r>
            <a:r>
              <a:rPr sz="1000" i="1" spc="10" dirty="0">
                <a:latin typeface="Candara"/>
                <a:cs typeface="Candara"/>
              </a:rPr>
              <a:t>oldala</a:t>
            </a:r>
            <a:endParaRPr sz="1000">
              <a:latin typeface="Candara"/>
              <a:cs typeface="Candara"/>
            </a:endParaRPr>
          </a:p>
        </p:txBody>
      </p:sp>
      <p:sp>
        <p:nvSpPr>
          <p:cNvPr id="49" name="object 49"/>
          <p:cNvSpPr/>
          <p:nvPr/>
        </p:nvSpPr>
        <p:spPr>
          <a:xfrm>
            <a:off x="3451993" y="6556179"/>
            <a:ext cx="3482331" cy="2746603"/>
          </a:xfrm>
          <a:prstGeom prst="rect">
            <a:avLst/>
          </a:prstGeom>
          <a:blipFill>
            <a:blip r:embed="rId8" cstate="print"/>
            <a:stretch>
              <a:fillRect/>
            </a:stretch>
          </a:blipFill>
        </p:spPr>
        <p:txBody>
          <a:bodyPr wrap="square" lIns="0" tIns="0" rIns="0" bIns="0" rtlCol="0"/>
          <a:lstStyle/>
          <a:p>
            <a:endParaRPr/>
          </a:p>
        </p:txBody>
      </p:sp>
      <p:sp>
        <p:nvSpPr>
          <p:cNvPr id="50" name="object 50"/>
          <p:cNvSpPr txBox="1"/>
          <p:nvPr/>
        </p:nvSpPr>
        <p:spPr>
          <a:xfrm>
            <a:off x="3418947" y="9359819"/>
            <a:ext cx="3472179" cy="171842"/>
          </a:xfrm>
          <a:prstGeom prst="rect">
            <a:avLst/>
          </a:prstGeom>
          <a:solidFill>
            <a:srgbClr val="E8E8E8"/>
          </a:solidFill>
        </p:spPr>
        <p:txBody>
          <a:bodyPr vert="horz" wrap="square" lIns="0" tIns="17780" rIns="0" bIns="0" rtlCol="0">
            <a:spAutoFit/>
          </a:bodyPr>
          <a:lstStyle/>
          <a:p>
            <a:pPr marL="413384">
              <a:spcBef>
                <a:spcPts val="140"/>
              </a:spcBef>
            </a:pPr>
            <a:r>
              <a:rPr sz="1000" i="1" spc="10" dirty="0">
                <a:latin typeface="Candara"/>
                <a:cs typeface="Candara"/>
              </a:rPr>
              <a:t>3. ábra. </a:t>
            </a:r>
            <a:r>
              <a:rPr sz="1000" i="1" spc="15" dirty="0">
                <a:latin typeface="Candara"/>
                <a:cs typeface="Candara"/>
              </a:rPr>
              <a:t>A </a:t>
            </a:r>
            <a:r>
              <a:rPr sz="1000" i="1" spc="10" dirty="0">
                <a:latin typeface="Candara"/>
                <a:cs typeface="Candara"/>
              </a:rPr>
              <a:t>kérdőíves vizsgálat által érintett</a:t>
            </a:r>
            <a:r>
              <a:rPr sz="1000" i="1" spc="-55" dirty="0">
                <a:latin typeface="Candara"/>
                <a:cs typeface="Candara"/>
              </a:rPr>
              <a:t> </a:t>
            </a:r>
            <a:r>
              <a:rPr sz="1000" i="1" spc="10" dirty="0">
                <a:latin typeface="Candara"/>
                <a:cs typeface="Candara"/>
              </a:rPr>
              <a:t>terület</a:t>
            </a:r>
            <a:endParaRPr sz="1000">
              <a:latin typeface="Candara"/>
              <a:cs typeface="Candara"/>
            </a:endParaRPr>
          </a:p>
        </p:txBody>
      </p:sp>
      <p:sp>
        <p:nvSpPr>
          <p:cNvPr id="51" name="object 51"/>
          <p:cNvSpPr/>
          <p:nvPr/>
        </p:nvSpPr>
        <p:spPr>
          <a:xfrm>
            <a:off x="712726" y="6175351"/>
            <a:ext cx="13771244" cy="224154"/>
          </a:xfrm>
          <a:custGeom>
            <a:avLst/>
            <a:gdLst/>
            <a:ahLst/>
            <a:cxnLst/>
            <a:rect l="l" t="t" r="r" b="b"/>
            <a:pathLst>
              <a:path w="13771244" h="224154">
                <a:moveTo>
                  <a:pt x="13771014" y="0"/>
                </a:moveTo>
                <a:lnTo>
                  <a:pt x="0" y="0"/>
                </a:lnTo>
                <a:lnTo>
                  <a:pt x="0" y="224064"/>
                </a:lnTo>
                <a:lnTo>
                  <a:pt x="13771014" y="224064"/>
                </a:lnTo>
                <a:lnTo>
                  <a:pt x="13771014" y="0"/>
                </a:lnTo>
                <a:close/>
              </a:path>
            </a:pathLst>
          </a:custGeom>
          <a:solidFill>
            <a:srgbClr val="DCEAF7"/>
          </a:solidFill>
        </p:spPr>
        <p:txBody>
          <a:bodyPr wrap="square" lIns="0" tIns="0" rIns="0" bIns="0" rtlCol="0"/>
          <a:lstStyle/>
          <a:p>
            <a:endParaRPr/>
          </a:p>
        </p:txBody>
      </p:sp>
      <p:sp>
        <p:nvSpPr>
          <p:cNvPr id="52" name="object 52"/>
          <p:cNvSpPr txBox="1"/>
          <p:nvPr/>
        </p:nvSpPr>
        <p:spPr>
          <a:xfrm>
            <a:off x="7007580" y="6175016"/>
            <a:ext cx="1182370" cy="192360"/>
          </a:xfrm>
          <a:prstGeom prst="rect">
            <a:avLst/>
          </a:prstGeom>
        </p:spPr>
        <p:txBody>
          <a:bodyPr vert="horz" wrap="square" lIns="0" tIns="15240" rIns="0" bIns="0" rtlCol="0">
            <a:spAutoFit/>
          </a:bodyPr>
          <a:lstStyle/>
          <a:p>
            <a:pPr marL="12700">
              <a:spcBef>
                <a:spcPts val="120"/>
              </a:spcBef>
            </a:pPr>
            <a:r>
              <a:rPr sz="1150" b="1" spc="10" dirty="0">
                <a:latin typeface="Candara"/>
                <a:cs typeface="Candara"/>
              </a:rPr>
              <a:t>Anyag </a:t>
            </a:r>
            <a:r>
              <a:rPr sz="1150" b="1" spc="5" dirty="0">
                <a:latin typeface="Candara"/>
                <a:cs typeface="Candara"/>
              </a:rPr>
              <a:t>és</a:t>
            </a:r>
            <a:r>
              <a:rPr sz="1150" b="1" spc="-70" dirty="0">
                <a:latin typeface="Candara"/>
                <a:cs typeface="Candara"/>
              </a:rPr>
              <a:t> </a:t>
            </a:r>
            <a:r>
              <a:rPr sz="1150" b="1" spc="10" dirty="0">
                <a:latin typeface="Candara"/>
                <a:cs typeface="Candara"/>
              </a:rPr>
              <a:t>módszer</a:t>
            </a:r>
            <a:endParaRPr sz="1150">
              <a:latin typeface="Candara"/>
              <a:cs typeface="Candara"/>
            </a:endParaRPr>
          </a:p>
        </p:txBody>
      </p:sp>
      <p:sp>
        <p:nvSpPr>
          <p:cNvPr id="53" name="object 53"/>
          <p:cNvSpPr txBox="1"/>
          <p:nvPr/>
        </p:nvSpPr>
        <p:spPr>
          <a:xfrm>
            <a:off x="4829619" y="2539288"/>
            <a:ext cx="4006850" cy="197490"/>
          </a:xfrm>
          <a:prstGeom prst="rect">
            <a:avLst/>
          </a:prstGeom>
          <a:solidFill>
            <a:srgbClr val="DCEAF7"/>
          </a:solidFill>
        </p:spPr>
        <p:txBody>
          <a:bodyPr vert="horz" wrap="square" lIns="0" tIns="12700" rIns="0" bIns="0" rtlCol="0">
            <a:spAutoFit/>
          </a:bodyPr>
          <a:lstStyle/>
          <a:p>
            <a:pPr algn="ctr">
              <a:spcBef>
                <a:spcPts val="100"/>
              </a:spcBef>
            </a:pPr>
            <a:r>
              <a:rPr sz="1200" b="1" spc="10" dirty="0">
                <a:latin typeface="Candara"/>
                <a:cs typeface="Candara"/>
              </a:rPr>
              <a:t>Bevezetés</a:t>
            </a:r>
            <a:endParaRPr sz="1200">
              <a:latin typeface="Candara"/>
              <a:cs typeface="Candara"/>
            </a:endParaRPr>
          </a:p>
        </p:txBody>
      </p:sp>
      <p:sp>
        <p:nvSpPr>
          <p:cNvPr id="54" name="object 54"/>
          <p:cNvSpPr/>
          <p:nvPr/>
        </p:nvSpPr>
        <p:spPr>
          <a:xfrm>
            <a:off x="576234" y="9630005"/>
            <a:ext cx="13771244" cy="224154"/>
          </a:xfrm>
          <a:custGeom>
            <a:avLst/>
            <a:gdLst/>
            <a:ahLst/>
            <a:cxnLst/>
            <a:rect l="l" t="t" r="r" b="b"/>
            <a:pathLst>
              <a:path w="13771244" h="224154">
                <a:moveTo>
                  <a:pt x="13771014" y="0"/>
                </a:moveTo>
                <a:lnTo>
                  <a:pt x="0" y="0"/>
                </a:lnTo>
                <a:lnTo>
                  <a:pt x="0" y="224064"/>
                </a:lnTo>
                <a:lnTo>
                  <a:pt x="13771014" y="224064"/>
                </a:lnTo>
                <a:lnTo>
                  <a:pt x="13771014" y="0"/>
                </a:lnTo>
                <a:close/>
              </a:path>
            </a:pathLst>
          </a:custGeom>
          <a:solidFill>
            <a:srgbClr val="DCEAF7"/>
          </a:solidFill>
        </p:spPr>
        <p:txBody>
          <a:bodyPr wrap="square" lIns="0" tIns="0" rIns="0" bIns="0" rtlCol="0"/>
          <a:lstStyle/>
          <a:p>
            <a:endParaRPr/>
          </a:p>
        </p:txBody>
      </p:sp>
      <p:sp>
        <p:nvSpPr>
          <p:cNvPr id="55" name="object 55"/>
          <p:cNvSpPr txBox="1"/>
          <p:nvPr/>
        </p:nvSpPr>
        <p:spPr>
          <a:xfrm>
            <a:off x="7061380" y="9629789"/>
            <a:ext cx="814069" cy="192360"/>
          </a:xfrm>
          <a:prstGeom prst="rect">
            <a:avLst/>
          </a:prstGeom>
        </p:spPr>
        <p:txBody>
          <a:bodyPr vert="horz" wrap="square" lIns="0" tIns="15240" rIns="0" bIns="0" rtlCol="0">
            <a:spAutoFit/>
          </a:bodyPr>
          <a:lstStyle/>
          <a:p>
            <a:pPr>
              <a:spcBef>
                <a:spcPts val="120"/>
              </a:spcBef>
            </a:pPr>
            <a:r>
              <a:rPr sz="1150" b="1" spc="5" dirty="0">
                <a:latin typeface="Candara"/>
                <a:cs typeface="Candara"/>
              </a:rPr>
              <a:t>Eredmények</a:t>
            </a:r>
            <a:endParaRPr sz="1150">
              <a:latin typeface="Candara"/>
              <a:cs typeface="Candara"/>
            </a:endParaRPr>
          </a:p>
        </p:txBody>
      </p:sp>
      <p:sp>
        <p:nvSpPr>
          <p:cNvPr id="56" name="object 56"/>
          <p:cNvSpPr/>
          <p:nvPr/>
        </p:nvSpPr>
        <p:spPr>
          <a:xfrm>
            <a:off x="593133" y="13196563"/>
            <a:ext cx="13771244" cy="224154"/>
          </a:xfrm>
          <a:custGeom>
            <a:avLst/>
            <a:gdLst/>
            <a:ahLst/>
            <a:cxnLst/>
            <a:rect l="l" t="t" r="r" b="b"/>
            <a:pathLst>
              <a:path w="13771244" h="224155">
                <a:moveTo>
                  <a:pt x="13771014" y="0"/>
                </a:moveTo>
                <a:lnTo>
                  <a:pt x="0" y="0"/>
                </a:lnTo>
                <a:lnTo>
                  <a:pt x="0" y="224064"/>
                </a:lnTo>
                <a:lnTo>
                  <a:pt x="13771014" y="224064"/>
                </a:lnTo>
                <a:lnTo>
                  <a:pt x="13771014" y="0"/>
                </a:lnTo>
                <a:close/>
              </a:path>
            </a:pathLst>
          </a:custGeom>
          <a:solidFill>
            <a:srgbClr val="DCEAF7"/>
          </a:solidFill>
        </p:spPr>
        <p:txBody>
          <a:bodyPr wrap="square" lIns="0" tIns="0" rIns="0" bIns="0" rtlCol="0"/>
          <a:lstStyle/>
          <a:p>
            <a:endParaRPr/>
          </a:p>
        </p:txBody>
      </p:sp>
      <p:sp>
        <p:nvSpPr>
          <p:cNvPr id="57" name="object 57"/>
          <p:cNvSpPr txBox="1"/>
          <p:nvPr/>
        </p:nvSpPr>
        <p:spPr>
          <a:xfrm>
            <a:off x="7109224" y="13196467"/>
            <a:ext cx="739140" cy="192360"/>
          </a:xfrm>
          <a:prstGeom prst="rect">
            <a:avLst/>
          </a:prstGeom>
        </p:spPr>
        <p:txBody>
          <a:bodyPr vert="horz" wrap="square" lIns="0" tIns="15240" rIns="0" bIns="0" rtlCol="0">
            <a:spAutoFit/>
          </a:bodyPr>
          <a:lstStyle/>
          <a:p>
            <a:pPr marL="12700">
              <a:spcBef>
                <a:spcPts val="120"/>
              </a:spcBef>
            </a:pPr>
            <a:r>
              <a:rPr sz="1150" b="1" spc="5" dirty="0">
                <a:latin typeface="Candara"/>
                <a:cs typeface="Candara"/>
              </a:rPr>
              <a:t>Megvitatás</a:t>
            </a:r>
            <a:endParaRPr sz="1150">
              <a:latin typeface="Candara"/>
              <a:cs typeface="Candara"/>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056275" y="341659"/>
            <a:ext cx="12940665" cy="5688965"/>
          </a:xfrm>
          <a:prstGeom prst="rect">
            <a:avLst/>
          </a:prstGeom>
        </p:spPr>
        <p:txBody>
          <a:bodyPr vert="horz" wrap="square" lIns="0" tIns="12700" rIns="0" bIns="0" rtlCol="0">
            <a:spAutoFit/>
          </a:bodyPr>
          <a:lstStyle/>
          <a:p>
            <a:pPr marL="62865" marR="2574290" algn="ctr">
              <a:lnSpc>
                <a:spcPct val="111400"/>
              </a:lnSpc>
              <a:spcBef>
                <a:spcPts val="100"/>
              </a:spcBef>
            </a:pPr>
            <a:r>
              <a:rPr sz="3050" spc="-5" dirty="0">
                <a:solidFill>
                  <a:prstClr val="black"/>
                </a:solidFill>
                <a:latin typeface="Sitka Banner"/>
                <a:cs typeface="Sitka Banner"/>
              </a:rPr>
              <a:t>A vegetációszerkezet </a:t>
            </a:r>
            <a:r>
              <a:rPr sz="3050" spc="-10" dirty="0">
                <a:solidFill>
                  <a:prstClr val="black"/>
                </a:solidFill>
                <a:latin typeface="Sitka Banner"/>
                <a:cs typeface="Sitka Banner"/>
              </a:rPr>
              <a:t>jelentősége </a:t>
            </a:r>
            <a:r>
              <a:rPr sz="3050" spc="-5" dirty="0">
                <a:solidFill>
                  <a:prstClr val="black"/>
                </a:solidFill>
                <a:latin typeface="Sitka Banner"/>
                <a:cs typeface="Sitka Banner"/>
              </a:rPr>
              <a:t>az idegenhonos </a:t>
            </a:r>
            <a:r>
              <a:rPr sz="3050" spc="-15" dirty="0">
                <a:solidFill>
                  <a:prstClr val="black"/>
                </a:solidFill>
                <a:latin typeface="Sitka Banner"/>
                <a:cs typeface="Sitka Banner"/>
              </a:rPr>
              <a:t>inváziós </a:t>
            </a:r>
            <a:r>
              <a:rPr sz="3050" spc="-5" dirty="0">
                <a:solidFill>
                  <a:prstClr val="black"/>
                </a:solidFill>
                <a:latin typeface="Sitka Banner"/>
                <a:cs typeface="Sitka Banner"/>
              </a:rPr>
              <a:t>fafajok terje-  </a:t>
            </a:r>
            <a:r>
              <a:rPr sz="3050" spc="-10" dirty="0">
                <a:solidFill>
                  <a:prstClr val="black"/>
                </a:solidFill>
                <a:latin typeface="Sitka Banner"/>
                <a:cs typeface="Sitka Banner"/>
              </a:rPr>
              <a:t>désének mérséklésében erdőssztyepp-erdei</a:t>
            </a:r>
            <a:r>
              <a:rPr sz="3050" spc="10" dirty="0">
                <a:solidFill>
                  <a:prstClr val="black"/>
                </a:solidFill>
                <a:latin typeface="Sitka Banner"/>
                <a:cs typeface="Sitka Banner"/>
              </a:rPr>
              <a:t> </a:t>
            </a:r>
            <a:r>
              <a:rPr sz="3050" spc="-10" dirty="0">
                <a:solidFill>
                  <a:prstClr val="black"/>
                </a:solidFill>
                <a:latin typeface="Sitka Banner"/>
                <a:cs typeface="Sitka Banner"/>
              </a:rPr>
              <a:t>élőhelyeken</a:t>
            </a:r>
            <a:endParaRPr sz="3050">
              <a:solidFill>
                <a:prstClr val="black"/>
              </a:solidFill>
              <a:latin typeface="Sitka Banner"/>
              <a:cs typeface="Sitka Banner"/>
            </a:endParaRPr>
          </a:p>
          <a:p>
            <a:pPr marR="2508250" algn="ctr">
              <a:spcBef>
                <a:spcPts val="840"/>
              </a:spcBef>
            </a:pPr>
            <a:r>
              <a:rPr dirty="0">
                <a:solidFill>
                  <a:prstClr val="black"/>
                </a:solidFill>
                <a:latin typeface="Sitka Banner"/>
                <a:cs typeface="Sitka Banner"/>
              </a:rPr>
              <a:t>Erdélyi </a:t>
            </a:r>
            <a:r>
              <a:rPr spc="10" dirty="0">
                <a:solidFill>
                  <a:prstClr val="black"/>
                </a:solidFill>
                <a:latin typeface="Sitka Banner"/>
                <a:cs typeface="Sitka Banner"/>
              </a:rPr>
              <a:t>Arnold</a:t>
            </a:r>
            <a:r>
              <a:rPr sz="1725" spc="15" baseline="41062" dirty="0">
                <a:solidFill>
                  <a:prstClr val="black"/>
                </a:solidFill>
                <a:latin typeface="Sitka Banner"/>
                <a:cs typeface="Sitka Banner"/>
              </a:rPr>
              <a:t>1</a:t>
            </a:r>
            <a:r>
              <a:rPr spc="10" dirty="0">
                <a:solidFill>
                  <a:prstClr val="black"/>
                </a:solidFill>
                <a:latin typeface="Sitka Banner"/>
                <a:cs typeface="Sitka Banner"/>
              </a:rPr>
              <a:t>, Hugyecz Mátyás</a:t>
            </a:r>
            <a:r>
              <a:rPr sz="1725" spc="15" baseline="41062" dirty="0">
                <a:solidFill>
                  <a:prstClr val="black"/>
                </a:solidFill>
                <a:latin typeface="Sitka Banner"/>
                <a:cs typeface="Sitka Banner"/>
              </a:rPr>
              <a:t>2</a:t>
            </a:r>
            <a:r>
              <a:rPr spc="10" dirty="0">
                <a:solidFill>
                  <a:prstClr val="black"/>
                </a:solidFill>
                <a:latin typeface="Sitka Banner"/>
                <a:cs typeface="Sitka Banner"/>
              </a:rPr>
              <a:t>, </a:t>
            </a:r>
            <a:r>
              <a:rPr spc="5" dirty="0">
                <a:solidFill>
                  <a:prstClr val="black"/>
                </a:solidFill>
                <a:latin typeface="Sitka Banner"/>
                <a:cs typeface="Sitka Banner"/>
              </a:rPr>
              <a:t>Malatinszky Ákos</a:t>
            </a:r>
            <a:r>
              <a:rPr sz="1725" spc="7" baseline="41062" dirty="0">
                <a:solidFill>
                  <a:prstClr val="black"/>
                </a:solidFill>
                <a:latin typeface="Sitka Banner"/>
                <a:cs typeface="Sitka Banner"/>
              </a:rPr>
              <a:t>1</a:t>
            </a:r>
            <a:r>
              <a:rPr spc="5" dirty="0">
                <a:solidFill>
                  <a:prstClr val="black"/>
                </a:solidFill>
                <a:latin typeface="Sitka Banner"/>
                <a:cs typeface="Sitka Banner"/>
              </a:rPr>
              <a:t>, </a:t>
            </a:r>
            <a:r>
              <a:rPr spc="-5" dirty="0">
                <a:solidFill>
                  <a:prstClr val="black"/>
                </a:solidFill>
                <a:latin typeface="Sitka Banner"/>
                <a:cs typeface="Sitka Banner"/>
              </a:rPr>
              <a:t>Vadász</a:t>
            </a:r>
            <a:r>
              <a:rPr dirty="0">
                <a:solidFill>
                  <a:prstClr val="black"/>
                </a:solidFill>
                <a:latin typeface="Sitka Banner"/>
                <a:cs typeface="Sitka Banner"/>
              </a:rPr>
              <a:t> </a:t>
            </a:r>
            <a:r>
              <a:rPr spc="10" dirty="0">
                <a:solidFill>
                  <a:prstClr val="black"/>
                </a:solidFill>
                <a:latin typeface="Sitka Banner"/>
                <a:cs typeface="Sitka Banner"/>
              </a:rPr>
              <a:t>Csaba</a:t>
            </a:r>
            <a:r>
              <a:rPr sz="1725" spc="15" baseline="41062" dirty="0">
                <a:solidFill>
                  <a:prstClr val="black"/>
                </a:solidFill>
                <a:latin typeface="Sitka Banner"/>
                <a:cs typeface="Sitka Banner"/>
              </a:rPr>
              <a:t>3</a:t>
            </a:r>
            <a:endParaRPr sz="1725" baseline="41062">
              <a:solidFill>
                <a:prstClr val="black"/>
              </a:solidFill>
              <a:latin typeface="Sitka Banner"/>
              <a:cs typeface="Sitka Banner"/>
            </a:endParaRPr>
          </a:p>
          <a:p>
            <a:pPr marR="2510790" algn="ctr">
              <a:spcBef>
                <a:spcPts val="790"/>
              </a:spcBef>
            </a:pPr>
            <a:r>
              <a:rPr sz="1050" spc="7" baseline="39682" dirty="0">
                <a:solidFill>
                  <a:prstClr val="black"/>
                </a:solidFill>
                <a:latin typeface="Sitka Banner"/>
                <a:cs typeface="Sitka Banner"/>
              </a:rPr>
              <a:t>1 </a:t>
            </a:r>
            <a:r>
              <a:rPr sz="1100" spc="5" dirty="0">
                <a:solidFill>
                  <a:prstClr val="black"/>
                </a:solidFill>
                <a:latin typeface="Sitka Banner"/>
                <a:cs typeface="Sitka Banner"/>
              </a:rPr>
              <a:t>Magyar </a:t>
            </a:r>
            <a:r>
              <a:rPr sz="1100" dirty="0">
                <a:solidFill>
                  <a:prstClr val="black"/>
                </a:solidFill>
                <a:latin typeface="Sitka Banner"/>
                <a:cs typeface="Sitka Banner"/>
              </a:rPr>
              <a:t>Agrár– </a:t>
            </a:r>
            <a:r>
              <a:rPr sz="1100" spc="5" dirty="0">
                <a:solidFill>
                  <a:prstClr val="black"/>
                </a:solidFill>
                <a:latin typeface="Sitka Banner"/>
                <a:cs typeface="Sitka Banner"/>
              </a:rPr>
              <a:t>és </a:t>
            </a:r>
            <a:r>
              <a:rPr sz="1100" dirty="0">
                <a:solidFill>
                  <a:prstClr val="black"/>
                </a:solidFill>
                <a:latin typeface="Sitka Banner"/>
                <a:cs typeface="Sitka Banner"/>
              </a:rPr>
              <a:t>Élettudományi </a:t>
            </a:r>
            <a:r>
              <a:rPr sz="1100" spc="5" dirty="0">
                <a:solidFill>
                  <a:prstClr val="black"/>
                </a:solidFill>
                <a:latin typeface="Sitka Banner"/>
                <a:cs typeface="Sitka Banner"/>
              </a:rPr>
              <a:t>Egyetem, </a:t>
            </a:r>
            <a:r>
              <a:rPr sz="1100" dirty="0">
                <a:solidFill>
                  <a:prstClr val="black"/>
                </a:solidFill>
                <a:latin typeface="Sitka Banner"/>
                <a:cs typeface="Sitka Banner"/>
              </a:rPr>
              <a:t>Vadgazdálkodási </a:t>
            </a:r>
            <a:r>
              <a:rPr sz="1100" spc="5" dirty="0">
                <a:solidFill>
                  <a:prstClr val="black"/>
                </a:solidFill>
                <a:latin typeface="Sitka Banner"/>
                <a:cs typeface="Sitka Banner"/>
              </a:rPr>
              <a:t>és </a:t>
            </a:r>
            <a:r>
              <a:rPr sz="1100" dirty="0">
                <a:solidFill>
                  <a:prstClr val="black"/>
                </a:solidFill>
                <a:latin typeface="Sitka Banner"/>
                <a:cs typeface="Sitka Banner"/>
              </a:rPr>
              <a:t>Természetvédelmi</a:t>
            </a:r>
            <a:r>
              <a:rPr sz="1100" spc="-80" dirty="0">
                <a:solidFill>
                  <a:prstClr val="black"/>
                </a:solidFill>
                <a:latin typeface="Sitka Banner"/>
                <a:cs typeface="Sitka Banner"/>
              </a:rPr>
              <a:t> </a:t>
            </a:r>
            <a:r>
              <a:rPr sz="1100" spc="5" dirty="0">
                <a:solidFill>
                  <a:prstClr val="black"/>
                </a:solidFill>
                <a:latin typeface="Sitka Banner"/>
                <a:cs typeface="Sitka Banner"/>
              </a:rPr>
              <a:t>Intézet</a:t>
            </a:r>
            <a:endParaRPr sz="1100">
              <a:solidFill>
                <a:prstClr val="black"/>
              </a:solidFill>
              <a:latin typeface="Sitka Banner"/>
              <a:cs typeface="Sitka Banner"/>
            </a:endParaRPr>
          </a:p>
          <a:p>
            <a:pPr marR="2509520" algn="ctr">
              <a:spcBef>
                <a:spcPts val="195"/>
              </a:spcBef>
            </a:pPr>
            <a:r>
              <a:rPr sz="1050" spc="15" baseline="39682" dirty="0">
                <a:solidFill>
                  <a:prstClr val="black"/>
                </a:solidFill>
                <a:latin typeface="Sitka Banner"/>
                <a:cs typeface="Sitka Banner"/>
              </a:rPr>
              <a:t>2 </a:t>
            </a:r>
            <a:r>
              <a:rPr sz="1100" spc="5" dirty="0">
                <a:solidFill>
                  <a:prstClr val="black"/>
                </a:solidFill>
                <a:latin typeface="Sitka Banner"/>
                <a:cs typeface="Sitka Banner"/>
              </a:rPr>
              <a:t>Magyar </a:t>
            </a:r>
            <a:r>
              <a:rPr sz="1100" dirty="0">
                <a:solidFill>
                  <a:prstClr val="black"/>
                </a:solidFill>
                <a:latin typeface="Sitka Banner"/>
                <a:cs typeface="Sitka Banner"/>
              </a:rPr>
              <a:t>Agrár– </a:t>
            </a:r>
            <a:r>
              <a:rPr sz="1100" spc="5" dirty="0">
                <a:solidFill>
                  <a:prstClr val="black"/>
                </a:solidFill>
                <a:latin typeface="Sitka Banner"/>
                <a:cs typeface="Sitka Banner"/>
              </a:rPr>
              <a:t>és </a:t>
            </a:r>
            <a:r>
              <a:rPr sz="1100" dirty="0">
                <a:solidFill>
                  <a:prstClr val="black"/>
                </a:solidFill>
                <a:latin typeface="Sitka Banner"/>
                <a:cs typeface="Sitka Banner"/>
              </a:rPr>
              <a:t>Élettudományi </a:t>
            </a:r>
            <a:r>
              <a:rPr sz="1100" spc="5" dirty="0">
                <a:solidFill>
                  <a:prstClr val="black"/>
                </a:solidFill>
                <a:latin typeface="Sitka Banner"/>
                <a:cs typeface="Sitka Banner"/>
              </a:rPr>
              <a:t>Egyetem, </a:t>
            </a:r>
            <a:r>
              <a:rPr sz="1100" dirty="0">
                <a:solidFill>
                  <a:prstClr val="black"/>
                </a:solidFill>
                <a:latin typeface="Sitka Banner"/>
                <a:cs typeface="Sitka Banner"/>
              </a:rPr>
              <a:t>Természetvédelmi </a:t>
            </a:r>
            <a:r>
              <a:rPr sz="1100" spc="5" dirty="0">
                <a:solidFill>
                  <a:prstClr val="black"/>
                </a:solidFill>
                <a:latin typeface="Sitka Banner"/>
                <a:cs typeface="Sitka Banner"/>
              </a:rPr>
              <a:t>Mérnök</a:t>
            </a:r>
            <a:r>
              <a:rPr sz="1100" spc="-90" dirty="0">
                <a:solidFill>
                  <a:prstClr val="black"/>
                </a:solidFill>
                <a:latin typeface="Sitka Banner"/>
                <a:cs typeface="Sitka Banner"/>
              </a:rPr>
              <a:t> </a:t>
            </a:r>
            <a:r>
              <a:rPr sz="1100" spc="5" dirty="0">
                <a:solidFill>
                  <a:prstClr val="black"/>
                </a:solidFill>
                <a:latin typeface="Sitka Banner"/>
                <a:cs typeface="Sitka Banner"/>
              </a:rPr>
              <a:t>BSc</a:t>
            </a:r>
            <a:endParaRPr sz="1100">
              <a:solidFill>
                <a:prstClr val="black"/>
              </a:solidFill>
              <a:latin typeface="Sitka Banner"/>
              <a:cs typeface="Sitka Banner"/>
            </a:endParaRPr>
          </a:p>
          <a:p>
            <a:pPr marR="2509520" algn="ctr">
              <a:spcBef>
                <a:spcPts val="195"/>
              </a:spcBef>
            </a:pPr>
            <a:r>
              <a:rPr sz="1050" spc="15" baseline="39682" dirty="0">
                <a:solidFill>
                  <a:prstClr val="black"/>
                </a:solidFill>
                <a:latin typeface="Sitka Banner"/>
                <a:cs typeface="Sitka Banner"/>
              </a:rPr>
              <a:t>3  </a:t>
            </a:r>
            <a:r>
              <a:rPr sz="1100" dirty="0">
                <a:solidFill>
                  <a:prstClr val="black"/>
                </a:solidFill>
                <a:latin typeface="Sitka Banner"/>
                <a:cs typeface="Sitka Banner"/>
              </a:rPr>
              <a:t>Kiskunsági Nemzeti </a:t>
            </a:r>
            <a:r>
              <a:rPr sz="1100" spc="-5" dirty="0">
                <a:solidFill>
                  <a:prstClr val="black"/>
                </a:solidFill>
                <a:latin typeface="Sitka Banner"/>
                <a:cs typeface="Sitka Banner"/>
              </a:rPr>
              <a:t>Park</a:t>
            </a:r>
            <a:r>
              <a:rPr sz="1100" spc="-80" dirty="0">
                <a:solidFill>
                  <a:prstClr val="black"/>
                </a:solidFill>
                <a:latin typeface="Sitka Banner"/>
                <a:cs typeface="Sitka Banner"/>
              </a:rPr>
              <a:t> </a:t>
            </a:r>
            <a:r>
              <a:rPr sz="1100" dirty="0">
                <a:solidFill>
                  <a:prstClr val="black"/>
                </a:solidFill>
                <a:latin typeface="Sitka Banner"/>
                <a:cs typeface="Sitka Banner"/>
              </a:rPr>
              <a:t>Igazgatóság</a:t>
            </a:r>
            <a:endParaRPr sz="1100">
              <a:solidFill>
                <a:prstClr val="black"/>
              </a:solidFill>
              <a:latin typeface="Sitka Banner"/>
              <a:cs typeface="Sitka Banner"/>
            </a:endParaRPr>
          </a:p>
          <a:p>
            <a:pPr>
              <a:spcBef>
                <a:spcPts val="20"/>
              </a:spcBef>
            </a:pPr>
            <a:endParaRPr sz="1900">
              <a:solidFill>
                <a:prstClr val="black"/>
              </a:solidFill>
              <a:latin typeface="Sitka Banner"/>
              <a:cs typeface="Sitka Banner"/>
            </a:endParaRPr>
          </a:p>
          <a:p>
            <a:pPr marL="64769" algn="just"/>
            <a:r>
              <a:rPr sz="1200" b="1" spc="5" dirty="0">
                <a:solidFill>
                  <a:prstClr val="black"/>
                </a:solidFill>
                <a:latin typeface="Sitka Text"/>
                <a:cs typeface="Sitka Text"/>
              </a:rPr>
              <a:t>Bevezetés és</a:t>
            </a:r>
            <a:r>
              <a:rPr sz="1200" b="1" dirty="0">
                <a:solidFill>
                  <a:prstClr val="black"/>
                </a:solidFill>
                <a:latin typeface="Sitka Text"/>
                <a:cs typeface="Sitka Text"/>
              </a:rPr>
              <a:t> </a:t>
            </a:r>
            <a:r>
              <a:rPr sz="1200" b="1" spc="5" dirty="0">
                <a:solidFill>
                  <a:prstClr val="black"/>
                </a:solidFill>
                <a:latin typeface="Sitka Text"/>
                <a:cs typeface="Sitka Text"/>
              </a:rPr>
              <a:t>célkitűzés</a:t>
            </a:r>
            <a:endParaRPr sz="1200">
              <a:solidFill>
                <a:prstClr val="black"/>
              </a:solidFill>
              <a:latin typeface="Sitka Text"/>
              <a:cs typeface="Sitka Text"/>
            </a:endParaRPr>
          </a:p>
          <a:p>
            <a:pPr marL="64769" marR="30480" algn="just">
              <a:lnSpc>
                <a:spcPct val="125800"/>
              </a:lnSpc>
              <a:spcBef>
                <a:spcPts val="305"/>
              </a:spcBef>
            </a:pPr>
            <a:r>
              <a:rPr sz="1200" spc="10" dirty="0">
                <a:solidFill>
                  <a:prstClr val="black"/>
                </a:solidFill>
                <a:latin typeface="Sitka Text"/>
                <a:cs typeface="Sitka Text"/>
              </a:rPr>
              <a:t>A </a:t>
            </a:r>
            <a:r>
              <a:rPr sz="1200" spc="5" dirty="0">
                <a:solidFill>
                  <a:prstClr val="black"/>
                </a:solidFill>
                <a:latin typeface="Sitka Text"/>
                <a:cs typeface="Sitka Text"/>
              </a:rPr>
              <a:t>mirigyes </a:t>
            </a:r>
            <a:r>
              <a:rPr sz="1200" dirty="0">
                <a:solidFill>
                  <a:prstClr val="black"/>
                </a:solidFill>
                <a:latin typeface="Sitka Text"/>
                <a:cs typeface="Sitka Text"/>
              </a:rPr>
              <a:t>bálványfa </a:t>
            </a:r>
            <a:r>
              <a:rPr sz="1200" spc="10" dirty="0">
                <a:solidFill>
                  <a:prstClr val="black"/>
                </a:solidFill>
                <a:latin typeface="Sitka Text"/>
                <a:cs typeface="Sitka Text"/>
              </a:rPr>
              <a:t>(</a:t>
            </a:r>
            <a:r>
              <a:rPr sz="1200" i="1" spc="10" dirty="0">
                <a:solidFill>
                  <a:prstClr val="black"/>
                </a:solidFill>
                <a:latin typeface="Sitka Text"/>
                <a:cs typeface="Sitka Text"/>
              </a:rPr>
              <a:t>Ailanthus altissima </a:t>
            </a:r>
            <a:r>
              <a:rPr sz="1200" spc="5" dirty="0">
                <a:solidFill>
                  <a:prstClr val="black"/>
                </a:solidFill>
                <a:latin typeface="Sitka Text"/>
                <a:cs typeface="Sitka Text"/>
              </a:rPr>
              <a:t>(Mill) Swingle), </a:t>
            </a:r>
            <a:r>
              <a:rPr sz="1200" spc="10" dirty="0">
                <a:solidFill>
                  <a:prstClr val="black"/>
                </a:solidFill>
                <a:latin typeface="Sitka Text"/>
                <a:cs typeface="Sitka Text"/>
              </a:rPr>
              <a:t>a </a:t>
            </a:r>
            <a:r>
              <a:rPr sz="1200" spc="5" dirty="0">
                <a:solidFill>
                  <a:prstClr val="black"/>
                </a:solidFill>
                <a:latin typeface="Sitka Text"/>
                <a:cs typeface="Sitka Text"/>
              </a:rPr>
              <a:t>nyugati ostorfa </a:t>
            </a:r>
            <a:r>
              <a:rPr sz="1200" spc="15" dirty="0">
                <a:solidFill>
                  <a:prstClr val="black"/>
                </a:solidFill>
                <a:latin typeface="Sitka Text"/>
                <a:cs typeface="Sitka Text"/>
              </a:rPr>
              <a:t>(</a:t>
            </a:r>
            <a:r>
              <a:rPr sz="1200" i="1" spc="15" dirty="0">
                <a:solidFill>
                  <a:prstClr val="black"/>
                </a:solidFill>
                <a:latin typeface="Sitka Text"/>
                <a:cs typeface="Sitka Text"/>
              </a:rPr>
              <a:t>Celtis occidentalis </a:t>
            </a:r>
            <a:r>
              <a:rPr sz="1200" spc="5" dirty="0">
                <a:solidFill>
                  <a:prstClr val="black"/>
                </a:solidFill>
                <a:latin typeface="Sitka Text"/>
                <a:cs typeface="Sitka Text"/>
              </a:rPr>
              <a:t>L.), </a:t>
            </a:r>
            <a:r>
              <a:rPr sz="1200" spc="10" dirty="0">
                <a:solidFill>
                  <a:prstClr val="black"/>
                </a:solidFill>
                <a:latin typeface="Sitka Text"/>
                <a:cs typeface="Sitka Text"/>
              </a:rPr>
              <a:t>a </a:t>
            </a:r>
            <a:r>
              <a:rPr sz="1200" dirty="0">
                <a:solidFill>
                  <a:prstClr val="black"/>
                </a:solidFill>
                <a:latin typeface="Sitka Text"/>
                <a:cs typeface="Sitka Text"/>
              </a:rPr>
              <a:t>kései </a:t>
            </a:r>
            <a:r>
              <a:rPr sz="1200" spc="10" dirty="0">
                <a:solidFill>
                  <a:prstClr val="black"/>
                </a:solidFill>
                <a:latin typeface="Sitka Text"/>
                <a:cs typeface="Sitka Text"/>
              </a:rPr>
              <a:t>meggy </a:t>
            </a:r>
            <a:r>
              <a:rPr sz="1200" spc="15" dirty="0">
                <a:solidFill>
                  <a:prstClr val="black"/>
                </a:solidFill>
                <a:latin typeface="Sitka Text"/>
                <a:cs typeface="Sitka Text"/>
              </a:rPr>
              <a:t>(</a:t>
            </a:r>
            <a:r>
              <a:rPr sz="1200" i="1" spc="15" dirty="0">
                <a:solidFill>
                  <a:prstClr val="black"/>
                </a:solidFill>
                <a:latin typeface="Sitka Text"/>
                <a:cs typeface="Sitka Text"/>
              </a:rPr>
              <a:t>Prunus serotina </a:t>
            </a:r>
            <a:r>
              <a:rPr sz="1200" dirty="0">
                <a:solidFill>
                  <a:prstClr val="black"/>
                </a:solidFill>
                <a:latin typeface="Sitka Text"/>
                <a:cs typeface="Sitka Text"/>
              </a:rPr>
              <a:t>Ehrh.) </a:t>
            </a:r>
            <a:r>
              <a:rPr sz="1200" spc="5" dirty="0">
                <a:solidFill>
                  <a:prstClr val="black"/>
                </a:solidFill>
                <a:latin typeface="Sitka Text"/>
                <a:cs typeface="Sitka Text"/>
              </a:rPr>
              <a:t>és </a:t>
            </a:r>
            <a:r>
              <a:rPr sz="1200" spc="10" dirty="0">
                <a:solidFill>
                  <a:prstClr val="black"/>
                </a:solidFill>
                <a:latin typeface="Sitka Text"/>
                <a:cs typeface="Sitka Text"/>
              </a:rPr>
              <a:t>a </a:t>
            </a:r>
            <a:r>
              <a:rPr sz="1200" spc="5" dirty="0">
                <a:solidFill>
                  <a:prstClr val="black"/>
                </a:solidFill>
                <a:latin typeface="Sitka Text"/>
                <a:cs typeface="Sitka Text"/>
              </a:rPr>
              <a:t>zöld juhar </a:t>
            </a:r>
            <a:r>
              <a:rPr sz="1200" spc="20" dirty="0">
                <a:solidFill>
                  <a:prstClr val="black"/>
                </a:solidFill>
                <a:latin typeface="Sitka Text"/>
                <a:cs typeface="Sitka Text"/>
              </a:rPr>
              <a:t>(</a:t>
            </a:r>
            <a:r>
              <a:rPr sz="1200" i="1" spc="20" dirty="0">
                <a:solidFill>
                  <a:prstClr val="black"/>
                </a:solidFill>
                <a:latin typeface="Sitka Text"/>
                <a:cs typeface="Sitka Text"/>
              </a:rPr>
              <a:t>Acer negundo </a:t>
            </a:r>
            <a:r>
              <a:rPr sz="1200" spc="5" dirty="0">
                <a:solidFill>
                  <a:prstClr val="black"/>
                </a:solidFill>
                <a:latin typeface="Sitka Text"/>
                <a:cs typeface="Sitka Text"/>
              </a:rPr>
              <a:t>L.) ha- </a:t>
            </a:r>
            <a:r>
              <a:rPr sz="1200" spc="350" dirty="0">
                <a:solidFill>
                  <a:prstClr val="black"/>
                </a:solidFill>
                <a:latin typeface="Sitka Text"/>
                <a:cs typeface="Sitka Text"/>
              </a:rPr>
              <a:t> </a:t>
            </a:r>
            <a:r>
              <a:rPr sz="1200" spc="5" dirty="0">
                <a:solidFill>
                  <a:prstClr val="black"/>
                </a:solidFill>
                <a:latin typeface="Sitka Text"/>
                <a:cs typeface="Sitka Text"/>
              </a:rPr>
              <a:t>zánk „top-listás” inváziós növényfajai közé tartoznak. </a:t>
            </a:r>
            <a:r>
              <a:rPr sz="1200" dirty="0">
                <a:solidFill>
                  <a:prstClr val="black"/>
                </a:solidFill>
                <a:latin typeface="Sitka Text"/>
                <a:cs typeface="Sitka Text"/>
              </a:rPr>
              <a:t>Erdőssztyepp-erdei élőhelyeken </a:t>
            </a:r>
            <a:r>
              <a:rPr sz="1200" spc="10" dirty="0">
                <a:solidFill>
                  <a:prstClr val="black"/>
                </a:solidFill>
                <a:latin typeface="Sitka Text"/>
                <a:cs typeface="Sitka Text"/>
              </a:rPr>
              <a:t>történő </a:t>
            </a:r>
            <a:r>
              <a:rPr sz="1200" spc="5" dirty="0">
                <a:solidFill>
                  <a:prstClr val="black"/>
                </a:solidFill>
                <a:latin typeface="Sitka Text"/>
                <a:cs typeface="Sitka Text"/>
              </a:rPr>
              <a:t>gyors </a:t>
            </a:r>
            <a:r>
              <a:rPr sz="1200" dirty="0">
                <a:solidFill>
                  <a:prstClr val="black"/>
                </a:solidFill>
                <a:latin typeface="Sitka Text"/>
                <a:cs typeface="Sitka Text"/>
              </a:rPr>
              <a:t>terjedésüket </a:t>
            </a:r>
            <a:r>
              <a:rPr sz="1200" spc="5" dirty="0">
                <a:solidFill>
                  <a:prstClr val="black"/>
                </a:solidFill>
                <a:latin typeface="Sitka Text"/>
                <a:cs typeface="Sitka Text"/>
              </a:rPr>
              <a:t>számos faktor határozza </a:t>
            </a:r>
            <a:r>
              <a:rPr sz="1200" dirty="0">
                <a:solidFill>
                  <a:prstClr val="black"/>
                </a:solidFill>
                <a:latin typeface="Sitka Text"/>
                <a:cs typeface="Sitka Text"/>
              </a:rPr>
              <a:t>meg. </a:t>
            </a:r>
            <a:r>
              <a:rPr sz="1200" spc="5" dirty="0">
                <a:solidFill>
                  <a:prstClr val="black"/>
                </a:solidFill>
                <a:latin typeface="Sitka Text"/>
                <a:cs typeface="Sitka Text"/>
              </a:rPr>
              <a:t>Ezek egyike </a:t>
            </a:r>
            <a:r>
              <a:rPr sz="1200" spc="10" dirty="0">
                <a:solidFill>
                  <a:prstClr val="black"/>
                </a:solidFill>
                <a:latin typeface="Sitka Text"/>
                <a:cs typeface="Sitka Text"/>
              </a:rPr>
              <a:t>a </a:t>
            </a:r>
            <a:r>
              <a:rPr sz="1200" dirty="0">
                <a:solidFill>
                  <a:prstClr val="black"/>
                </a:solidFill>
                <a:latin typeface="Sitka Text"/>
                <a:cs typeface="Sitka Text"/>
              </a:rPr>
              <a:t>vegetációs kör-  nyezet, </a:t>
            </a:r>
            <a:r>
              <a:rPr sz="1200" spc="5" dirty="0">
                <a:solidFill>
                  <a:prstClr val="black"/>
                </a:solidFill>
                <a:latin typeface="Sitka Text"/>
                <a:cs typeface="Sitka Text"/>
              </a:rPr>
              <a:t>amely jelentős </a:t>
            </a:r>
            <a:r>
              <a:rPr sz="1200" spc="10" dirty="0">
                <a:solidFill>
                  <a:prstClr val="black"/>
                </a:solidFill>
                <a:latin typeface="Sitka Text"/>
                <a:cs typeface="Sitka Text"/>
              </a:rPr>
              <a:t>mértékben </a:t>
            </a:r>
            <a:r>
              <a:rPr sz="1200" spc="5" dirty="0">
                <a:solidFill>
                  <a:prstClr val="black"/>
                </a:solidFill>
                <a:latin typeface="Sitka Text"/>
                <a:cs typeface="Sitka Text"/>
              </a:rPr>
              <a:t>befolyásolhatja </a:t>
            </a:r>
            <a:r>
              <a:rPr sz="1200" spc="10" dirty="0">
                <a:solidFill>
                  <a:prstClr val="black"/>
                </a:solidFill>
                <a:latin typeface="Sitka Text"/>
                <a:cs typeface="Sitka Text"/>
              </a:rPr>
              <a:t>a négy </a:t>
            </a:r>
            <a:r>
              <a:rPr sz="1200" spc="5" dirty="0">
                <a:solidFill>
                  <a:prstClr val="black"/>
                </a:solidFill>
                <a:latin typeface="Sitka Text"/>
                <a:cs typeface="Sitka Text"/>
              </a:rPr>
              <a:t>inváziós </a:t>
            </a:r>
            <a:r>
              <a:rPr sz="1200" dirty="0">
                <a:solidFill>
                  <a:prstClr val="black"/>
                </a:solidFill>
                <a:latin typeface="Sitka Text"/>
                <a:cs typeface="Sitka Text"/>
              </a:rPr>
              <a:t>fafaj </a:t>
            </a:r>
            <a:r>
              <a:rPr sz="1200" spc="5" dirty="0">
                <a:solidFill>
                  <a:prstClr val="black"/>
                </a:solidFill>
                <a:latin typeface="Sitka Text"/>
                <a:cs typeface="Sitka Text"/>
              </a:rPr>
              <a:t>terjedési dinamikáját. Vizsgálatunk </a:t>
            </a:r>
            <a:r>
              <a:rPr sz="1200" dirty="0">
                <a:solidFill>
                  <a:prstClr val="black"/>
                </a:solidFill>
                <a:latin typeface="Sitka Text"/>
                <a:cs typeface="Sitka Text"/>
              </a:rPr>
              <a:t>fő célja </a:t>
            </a:r>
            <a:r>
              <a:rPr sz="1200" spc="10" dirty="0">
                <a:solidFill>
                  <a:prstClr val="black"/>
                </a:solidFill>
                <a:latin typeface="Sitka Text"/>
                <a:cs typeface="Sitka Text"/>
              </a:rPr>
              <a:t>a terjedés </a:t>
            </a:r>
            <a:r>
              <a:rPr sz="1200" dirty="0">
                <a:solidFill>
                  <a:prstClr val="black"/>
                </a:solidFill>
                <a:latin typeface="Sitka Text"/>
                <a:cs typeface="Sitka Text"/>
              </a:rPr>
              <a:t>mérséklésére képes </a:t>
            </a:r>
            <a:r>
              <a:rPr sz="1200" spc="5" dirty="0">
                <a:solidFill>
                  <a:prstClr val="black"/>
                </a:solidFill>
                <a:latin typeface="Sitka Text"/>
                <a:cs typeface="Sitka Text"/>
              </a:rPr>
              <a:t>magyarázó változók azonosítá-  </a:t>
            </a:r>
            <a:r>
              <a:rPr sz="1200" dirty="0">
                <a:solidFill>
                  <a:prstClr val="black"/>
                </a:solidFill>
                <a:latin typeface="Sitka Text"/>
                <a:cs typeface="Sitka Text"/>
              </a:rPr>
              <a:t>sa, </a:t>
            </a:r>
            <a:r>
              <a:rPr sz="1200" spc="5" dirty="0">
                <a:solidFill>
                  <a:prstClr val="black"/>
                </a:solidFill>
                <a:latin typeface="Sitka Text"/>
                <a:cs typeface="Sitka Text"/>
              </a:rPr>
              <a:t>s </a:t>
            </a:r>
            <a:r>
              <a:rPr sz="1200" dirty="0">
                <a:solidFill>
                  <a:prstClr val="black"/>
                </a:solidFill>
                <a:latin typeface="Sitka Text"/>
                <a:cs typeface="Sitka Text"/>
              </a:rPr>
              <a:t>ezekre </a:t>
            </a:r>
            <a:r>
              <a:rPr sz="1200" spc="5" dirty="0">
                <a:solidFill>
                  <a:prstClr val="black"/>
                </a:solidFill>
                <a:latin typeface="Sitka Text"/>
                <a:cs typeface="Sitka Text"/>
              </a:rPr>
              <a:t>alapozva olyan </a:t>
            </a:r>
            <a:r>
              <a:rPr sz="1200" dirty="0">
                <a:solidFill>
                  <a:prstClr val="black"/>
                </a:solidFill>
                <a:latin typeface="Sitka Text"/>
                <a:cs typeface="Sitka Text"/>
              </a:rPr>
              <a:t>javaslatok </a:t>
            </a:r>
            <a:r>
              <a:rPr sz="1200" spc="5" dirty="0">
                <a:solidFill>
                  <a:prstClr val="black"/>
                </a:solidFill>
                <a:latin typeface="Sitka Text"/>
                <a:cs typeface="Sitka Text"/>
              </a:rPr>
              <a:t>megfogalmazása volt, amelyek alkalmazásával </a:t>
            </a:r>
            <a:r>
              <a:rPr sz="1200" spc="10" dirty="0">
                <a:solidFill>
                  <a:prstClr val="black"/>
                </a:solidFill>
                <a:latin typeface="Sitka Text"/>
                <a:cs typeface="Sitka Text"/>
              </a:rPr>
              <a:t>a négy </a:t>
            </a:r>
            <a:r>
              <a:rPr sz="1200" dirty="0">
                <a:solidFill>
                  <a:prstClr val="black"/>
                </a:solidFill>
                <a:latin typeface="Sitka Text"/>
                <a:cs typeface="Sitka Text"/>
              </a:rPr>
              <a:t>fafaj inváziója</a:t>
            </a:r>
            <a:r>
              <a:rPr sz="1200" spc="30" dirty="0">
                <a:solidFill>
                  <a:prstClr val="black"/>
                </a:solidFill>
                <a:latin typeface="Sitka Text"/>
                <a:cs typeface="Sitka Text"/>
              </a:rPr>
              <a:t> </a:t>
            </a:r>
            <a:r>
              <a:rPr sz="1200" dirty="0">
                <a:solidFill>
                  <a:prstClr val="black"/>
                </a:solidFill>
                <a:latin typeface="Sitka Text"/>
                <a:cs typeface="Sitka Text"/>
              </a:rPr>
              <a:t>mérsékelhető.</a:t>
            </a:r>
            <a:endParaRPr sz="1200">
              <a:solidFill>
                <a:prstClr val="black"/>
              </a:solidFill>
              <a:latin typeface="Sitka Text"/>
              <a:cs typeface="Sitka Text"/>
            </a:endParaRPr>
          </a:p>
          <a:p>
            <a:pPr>
              <a:spcBef>
                <a:spcPts val="5"/>
              </a:spcBef>
            </a:pPr>
            <a:endParaRPr sz="1450">
              <a:solidFill>
                <a:prstClr val="black"/>
              </a:solidFill>
              <a:latin typeface="Sitka Text"/>
              <a:cs typeface="Sitka Text"/>
            </a:endParaRPr>
          </a:p>
          <a:p>
            <a:pPr marL="40005" algn="just"/>
            <a:r>
              <a:rPr sz="1200" b="1" dirty="0">
                <a:solidFill>
                  <a:prstClr val="black"/>
                </a:solidFill>
                <a:latin typeface="Sitka Text"/>
                <a:cs typeface="Sitka Text"/>
              </a:rPr>
              <a:t>Anyag </a:t>
            </a:r>
            <a:r>
              <a:rPr sz="1200" b="1" spc="5" dirty="0">
                <a:solidFill>
                  <a:prstClr val="black"/>
                </a:solidFill>
                <a:latin typeface="Sitka Text"/>
                <a:cs typeface="Sitka Text"/>
              </a:rPr>
              <a:t>és </a:t>
            </a:r>
            <a:r>
              <a:rPr sz="1200" b="1" spc="10" dirty="0">
                <a:solidFill>
                  <a:prstClr val="black"/>
                </a:solidFill>
                <a:latin typeface="Sitka Text"/>
                <a:cs typeface="Sitka Text"/>
              </a:rPr>
              <a:t>módszer</a:t>
            </a:r>
            <a:endParaRPr sz="1200">
              <a:solidFill>
                <a:prstClr val="black"/>
              </a:solidFill>
              <a:latin typeface="Sitka Text"/>
              <a:cs typeface="Sitka Text"/>
            </a:endParaRPr>
          </a:p>
          <a:p>
            <a:pPr marL="222250" marR="7870190" indent="-182880" algn="just">
              <a:lnSpc>
                <a:spcPct val="125899"/>
              </a:lnSpc>
              <a:spcBef>
                <a:spcPts val="310"/>
              </a:spcBef>
              <a:buSzPct val="41666"/>
              <a:buFont typeface="Symbol"/>
              <a:buChar char=""/>
              <a:tabLst>
                <a:tab pos="222885" algn="l"/>
              </a:tabLst>
            </a:pPr>
            <a:r>
              <a:rPr sz="1200" dirty="0">
                <a:solidFill>
                  <a:prstClr val="black"/>
                </a:solidFill>
                <a:latin typeface="Sitka Text"/>
                <a:cs typeface="Sitka Text"/>
              </a:rPr>
              <a:t>Peszéri-erdő (Felső-Kiskunság), </a:t>
            </a:r>
            <a:r>
              <a:rPr sz="1200" spc="10" dirty="0">
                <a:solidFill>
                  <a:prstClr val="black"/>
                </a:solidFill>
                <a:latin typeface="Sitka Text"/>
                <a:cs typeface="Sitka Text"/>
              </a:rPr>
              <a:t>5 </a:t>
            </a:r>
            <a:r>
              <a:rPr sz="1200" spc="5" dirty="0">
                <a:solidFill>
                  <a:prstClr val="black"/>
                </a:solidFill>
                <a:latin typeface="Sitka Text"/>
                <a:cs typeface="Sitka Text"/>
              </a:rPr>
              <a:t>különböző lokalitás </a:t>
            </a:r>
            <a:r>
              <a:rPr sz="1200" spc="10" dirty="0">
                <a:solidFill>
                  <a:prstClr val="black"/>
                </a:solidFill>
                <a:latin typeface="Sitka Text"/>
                <a:cs typeface="Sitka Text"/>
              </a:rPr>
              <a:t>a </a:t>
            </a:r>
            <a:r>
              <a:rPr sz="1200" spc="5" dirty="0">
                <a:solidFill>
                  <a:prstClr val="black"/>
                </a:solidFill>
                <a:latin typeface="Sitka Text"/>
                <a:cs typeface="Sitka Text"/>
              </a:rPr>
              <a:t>fiatalabb  </a:t>
            </a:r>
            <a:r>
              <a:rPr sz="1200" dirty="0">
                <a:solidFill>
                  <a:prstClr val="black"/>
                </a:solidFill>
                <a:latin typeface="Sitka Text"/>
                <a:cs typeface="Sitka Text"/>
              </a:rPr>
              <a:t>zavart </a:t>
            </a:r>
            <a:r>
              <a:rPr sz="1200" spc="5" dirty="0">
                <a:solidFill>
                  <a:prstClr val="black"/>
                </a:solidFill>
                <a:latin typeface="Sitka Text"/>
                <a:cs typeface="Sitka Text"/>
              </a:rPr>
              <a:t>állományoktól az idős alföldi tölgyesekig (1 </a:t>
            </a:r>
            <a:r>
              <a:rPr sz="1200" spc="15" dirty="0">
                <a:solidFill>
                  <a:prstClr val="black"/>
                </a:solidFill>
                <a:latin typeface="Sitka Text"/>
                <a:cs typeface="Sitka Text"/>
              </a:rPr>
              <a:t>— </a:t>
            </a:r>
            <a:r>
              <a:rPr sz="1200" spc="10" dirty="0">
                <a:solidFill>
                  <a:prstClr val="black"/>
                </a:solidFill>
                <a:latin typeface="Sitka Text"/>
                <a:cs typeface="Sitka Text"/>
              </a:rPr>
              <a:t>5 </a:t>
            </a:r>
            <a:r>
              <a:rPr sz="1200" spc="5" dirty="0">
                <a:solidFill>
                  <a:prstClr val="black"/>
                </a:solidFill>
                <a:latin typeface="Sitka Text"/>
                <a:cs typeface="Sitka Text"/>
              </a:rPr>
              <a:t>helyszín), </a:t>
            </a:r>
            <a:r>
              <a:rPr sz="1200" spc="350" dirty="0">
                <a:solidFill>
                  <a:prstClr val="black"/>
                </a:solidFill>
                <a:latin typeface="Sitka Text"/>
                <a:cs typeface="Sitka Text"/>
              </a:rPr>
              <a:t> </a:t>
            </a:r>
            <a:r>
              <a:rPr sz="1200" dirty="0">
                <a:solidFill>
                  <a:prstClr val="black"/>
                </a:solidFill>
                <a:latin typeface="Sitka Text"/>
                <a:cs typeface="Sitka Text"/>
              </a:rPr>
              <a:t>első körös kezelésekkel </a:t>
            </a:r>
            <a:r>
              <a:rPr sz="1200" spc="10" dirty="0">
                <a:solidFill>
                  <a:prstClr val="black"/>
                </a:solidFill>
                <a:latin typeface="Sitka Text"/>
                <a:cs typeface="Sitka Text"/>
              </a:rPr>
              <a:t>(magtermő </a:t>
            </a:r>
            <a:r>
              <a:rPr sz="1200" spc="5" dirty="0">
                <a:solidFill>
                  <a:prstClr val="black"/>
                </a:solidFill>
                <a:latin typeface="Sitka Text"/>
                <a:cs typeface="Sitka Text"/>
              </a:rPr>
              <a:t>egyedek) érintett</a:t>
            </a:r>
            <a:r>
              <a:rPr sz="1200" spc="40" dirty="0">
                <a:solidFill>
                  <a:prstClr val="black"/>
                </a:solidFill>
                <a:latin typeface="Sitka Text"/>
                <a:cs typeface="Sitka Text"/>
              </a:rPr>
              <a:t> </a:t>
            </a:r>
            <a:r>
              <a:rPr sz="1200" dirty="0">
                <a:solidFill>
                  <a:prstClr val="black"/>
                </a:solidFill>
                <a:latin typeface="Sitka Text"/>
                <a:cs typeface="Sitka Text"/>
              </a:rPr>
              <a:t>helyeken</a:t>
            </a:r>
            <a:endParaRPr sz="1200">
              <a:solidFill>
                <a:prstClr val="black"/>
              </a:solidFill>
              <a:latin typeface="Sitka Text"/>
              <a:cs typeface="Sitka Text"/>
            </a:endParaRPr>
          </a:p>
          <a:p>
            <a:pPr marL="222885" indent="-182880">
              <a:spcBef>
                <a:spcPts val="370"/>
              </a:spcBef>
              <a:buSzPct val="41666"/>
              <a:buFont typeface="Symbol"/>
              <a:buChar char=""/>
              <a:tabLst>
                <a:tab pos="222250" algn="l"/>
                <a:tab pos="222885" algn="l"/>
              </a:tabLst>
            </a:pPr>
            <a:r>
              <a:rPr sz="1200" spc="5" dirty="0">
                <a:solidFill>
                  <a:prstClr val="black"/>
                </a:solidFill>
                <a:latin typeface="Sitka Text"/>
                <a:cs typeface="Sitka Text"/>
              </a:rPr>
              <a:t>Adatgyűjtés </a:t>
            </a:r>
            <a:r>
              <a:rPr sz="1200" spc="10" dirty="0">
                <a:solidFill>
                  <a:prstClr val="black"/>
                </a:solidFill>
                <a:latin typeface="Sitka Text"/>
                <a:cs typeface="Sitka Text"/>
              </a:rPr>
              <a:t>5 x 5 </a:t>
            </a:r>
            <a:r>
              <a:rPr sz="1200" spc="15" dirty="0">
                <a:solidFill>
                  <a:prstClr val="black"/>
                </a:solidFill>
                <a:latin typeface="Sitka Text"/>
                <a:cs typeface="Sitka Text"/>
              </a:rPr>
              <a:t>m </a:t>
            </a:r>
            <a:r>
              <a:rPr sz="1200" spc="5" dirty="0">
                <a:solidFill>
                  <a:prstClr val="black"/>
                </a:solidFill>
                <a:latin typeface="Sitka Text"/>
                <a:cs typeface="Sitka Text"/>
              </a:rPr>
              <a:t>kvadrátokban (563 </a:t>
            </a:r>
            <a:r>
              <a:rPr sz="1200" dirty="0">
                <a:solidFill>
                  <a:prstClr val="black"/>
                </a:solidFill>
                <a:latin typeface="Sitka Text"/>
                <a:cs typeface="Sitka Text"/>
              </a:rPr>
              <a:t>db,</a:t>
            </a:r>
            <a:r>
              <a:rPr sz="1200" spc="-30" dirty="0">
                <a:solidFill>
                  <a:prstClr val="black"/>
                </a:solidFill>
                <a:latin typeface="Sitka Text"/>
                <a:cs typeface="Sitka Text"/>
              </a:rPr>
              <a:t> </a:t>
            </a:r>
            <a:r>
              <a:rPr sz="1200" spc="5" dirty="0">
                <a:solidFill>
                  <a:prstClr val="black"/>
                </a:solidFill>
                <a:latin typeface="Sitka Text"/>
                <a:cs typeface="Sitka Text"/>
              </a:rPr>
              <a:t>2021-2022)</a:t>
            </a:r>
            <a:endParaRPr sz="1200">
              <a:solidFill>
                <a:prstClr val="black"/>
              </a:solidFill>
              <a:latin typeface="Sitka Text"/>
              <a:cs typeface="Sitka Text"/>
            </a:endParaRPr>
          </a:p>
          <a:p>
            <a:pPr marL="222885" indent="-182880">
              <a:spcBef>
                <a:spcPts val="375"/>
              </a:spcBef>
              <a:buSzPct val="41666"/>
              <a:buFont typeface="Symbol"/>
              <a:buChar char=""/>
              <a:tabLst>
                <a:tab pos="222250" algn="l"/>
                <a:tab pos="222885" algn="l"/>
              </a:tabLst>
            </a:pPr>
            <a:r>
              <a:rPr sz="1200" spc="5" dirty="0">
                <a:solidFill>
                  <a:prstClr val="black"/>
                </a:solidFill>
                <a:latin typeface="Sitka Text"/>
                <a:cs typeface="Sitka Text"/>
              </a:rPr>
              <a:t>Függő változó: egyedszámok öt újulati magassági </a:t>
            </a:r>
            <a:r>
              <a:rPr sz="1200" dirty="0">
                <a:solidFill>
                  <a:prstClr val="black"/>
                </a:solidFill>
                <a:latin typeface="Sitka Text"/>
                <a:cs typeface="Sitka Text"/>
              </a:rPr>
              <a:t>osztály </a:t>
            </a:r>
            <a:r>
              <a:rPr sz="1200" spc="5" dirty="0">
                <a:solidFill>
                  <a:prstClr val="black"/>
                </a:solidFill>
                <a:latin typeface="Sitka Text"/>
                <a:cs typeface="Sitka Text"/>
              </a:rPr>
              <a:t>szerint</a:t>
            </a:r>
            <a:endParaRPr sz="1200">
              <a:solidFill>
                <a:prstClr val="black"/>
              </a:solidFill>
              <a:latin typeface="Sitka Text"/>
              <a:cs typeface="Sitka Text"/>
            </a:endParaRPr>
          </a:p>
          <a:p>
            <a:pPr marL="222885" indent="-182880">
              <a:spcBef>
                <a:spcPts val="370"/>
              </a:spcBef>
              <a:buSzPct val="41666"/>
              <a:buFont typeface="Symbol"/>
              <a:buChar char=""/>
              <a:tabLst>
                <a:tab pos="222250" algn="l"/>
                <a:tab pos="222885" algn="l"/>
              </a:tabLst>
            </a:pPr>
            <a:r>
              <a:rPr sz="1200" spc="5" dirty="0">
                <a:solidFill>
                  <a:prstClr val="black"/>
                </a:solidFill>
                <a:latin typeface="Sitka Text"/>
                <a:cs typeface="Sitka Text"/>
              </a:rPr>
              <a:t>Magyarázó változók: becsléssel vagy jelenlét-hiány</a:t>
            </a:r>
            <a:r>
              <a:rPr sz="1200" spc="-5" dirty="0">
                <a:solidFill>
                  <a:prstClr val="black"/>
                </a:solidFill>
                <a:latin typeface="Sitka Text"/>
                <a:cs typeface="Sitka Text"/>
              </a:rPr>
              <a:t> </a:t>
            </a:r>
            <a:r>
              <a:rPr sz="1200" spc="5" dirty="0">
                <a:solidFill>
                  <a:prstClr val="black"/>
                </a:solidFill>
                <a:latin typeface="Sitka Text"/>
                <a:cs typeface="Sitka Text"/>
              </a:rPr>
              <a:t>alapokon</a:t>
            </a:r>
            <a:endParaRPr sz="1200">
              <a:solidFill>
                <a:prstClr val="black"/>
              </a:solidFill>
              <a:latin typeface="Sitka Text"/>
              <a:cs typeface="Sitka Text"/>
            </a:endParaRPr>
          </a:p>
          <a:p>
            <a:pPr marL="222885" indent="-182880">
              <a:spcBef>
                <a:spcPts val="375"/>
              </a:spcBef>
              <a:buSzPct val="41666"/>
              <a:buFont typeface="Symbol"/>
              <a:buChar char=""/>
              <a:tabLst>
                <a:tab pos="222250" algn="l"/>
                <a:tab pos="222885" algn="l"/>
              </a:tabLst>
            </a:pPr>
            <a:r>
              <a:rPr sz="1200" spc="5" dirty="0">
                <a:solidFill>
                  <a:prstClr val="black"/>
                </a:solidFill>
                <a:latin typeface="Sitka Text"/>
                <a:cs typeface="Sitka Text"/>
              </a:rPr>
              <a:t>Adatelemzés: GLM, 62 </a:t>
            </a:r>
            <a:r>
              <a:rPr sz="1200" spc="10" dirty="0">
                <a:solidFill>
                  <a:prstClr val="black"/>
                </a:solidFill>
                <a:latin typeface="Sitka Text"/>
                <a:cs typeface="Sitka Text"/>
              </a:rPr>
              <a:t>db </a:t>
            </a:r>
            <a:r>
              <a:rPr sz="1200" spc="5" dirty="0">
                <a:solidFill>
                  <a:prstClr val="black"/>
                </a:solidFill>
                <a:latin typeface="Sitka Text"/>
                <a:cs typeface="Sitka Text"/>
              </a:rPr>
              <a:t>egyedi</a:t>
            </a:r>
            <a:r>
              <a:rPr sz="1200" spc="-20" dirty="0">
                <a:solidFill>
                  <a:prstClr val="black"/>
                </a:solidFill>
                <a:latin typeface="Sitka Text"/>
                <a:cs typeface="Sitka Text"/>
              </a:rPr>
              <a:t> </a:t>
            </a:r>
            <a:r>
              <a:rPr sz="1200" spc="5" dirty="0">
                <a:solidFill>
                  <a:prstClr val="black"/>
                </a:solidFill>
                <a:latin typeface="Sitka Text"/>
                <a:cs typeface="Sitka Text"/>
              </a:rPr>
              <a:t>modell</a:t>
            </a:r>
            <a:endParaRPr sz="1200">
              <a:solidFill>
                <a:prstClr val="black"/>
              </a:solidFill>
              <a:latin typeface="Sitka Text"/>
              <a:cs typeface="Sitka Text"/>
            </a:endParaRPr>
          </a:p>
        </p:txBody>
      </p:sp>
      <p:sp>
        <p:nvSpPr>
          <p:cNvPr id="3" name="object 3"/>
          <p:cNvSpPr/>
          <p:nvPr/>
        </p:nvSpPr>
        <p:spPr>
          <a:xfrm>
            <a:off x="11561582" y="19078894"/>
            <a:ext cx="1115819" cy="754836"/>
          </a:xfrm>
          <a:prstGeom prst="rect">
            <a:avLst/>
          </a:prstGeom>
          <a:blipFill>
            <a:blip r:embed="rId2" cstate="print"/>
            <a:stretch>
              <a:fillRect/>
            </a:stretch>
          </a:blipFill>
        </p:spPr>
        <p:txBody>
          <a:bodyPr wrap="square" lIns="0" tIns="0" rIns="0" bIns="0" rtlCol="0"/>
          <a:lstStyle/>
          <a:p>
            <a:endParaRPr>
              <a:solidFill>
                <a:prstClr val="black"/>
              </a:solidFill>
              <a:latin typeface="Calibri"/>
            </a:endParaRPr>
          </a:p>
        </p:txBody>
      </p:sp>
      <p:sp>
        <p:nvSpPr>
          <p:cNvPr id="4" name="object 4"/>
          <p:cNvSpPr/>
          <p:nvPr/>
        </p:nvSpPr>
        <p:spPr>
          <a:xfrm>
            <a:off x="8463323" y="19079049"/>
            <a:ext cx="3021339" cy="776934"/>
          </a:xfrm>
          <a:prstGeom prst="rect">
            <a:avLst/>
          </a:prstGeom>
          <a:blipFill>
            <a:blip r:embed="rId3" cstate="print"/>
            <a:stretch>
              <a:fillRect/>
            </a:stretch>
          </a:blipFill>
        </p:spPr>
        <p:txBody>
          <a:bodyPr wrap="square" lIns="0" tIns="0" rIns="0" bIns="0" rtlCol="0"/>
          <a:lstStyle/>
          <a:p>
            <a:endParaRPr>
              <a:solidFill>
                <a:prstClr val="black"/>
              </a:solidFill>
              <a:latin typeface="Calibri"/>
            </a:endParaRPr>
          </a:p>
        </p:txBody>
      </p:sp>
      <p:sp>
        <p:nvSpPr>
          <p:cNvPr id="5" name="object 5"/>
          <p:cNvSpPr/>
          <p:nvPr/>
        </p:nvSpPr>
        <p:spPr>
          <a:xfrm>
            <a:off x="7485416" y="19078399"/>
            <a:ext cx="909303" cy="777579"/>
          </a:xfrm>
          <a:prstGeom prst="rect">
            <a:avLst/>
          </a:prstGeom>
          <a:blipFill>
            <a:blip r:embed="rId4" cstate="print"/>
            <a:stretch>
              <a:fillRect/>
            </a:stretch>
          </a:blipFill>
        </p:spPr>
        <p:txBody>
          <a:bodyPr wrap="square" lIns="0" tIns="0" rIns="0" bIns="0" rtlCol="0"/>
          <a:lstStyle/>
          <a:p>
            <a:endParaRPr>
              <a:solidFill>
                <a:prstClr val="black"/>
              </a:solidFill>
              <a:latin typeface="Calibri"/>
            </a:endParaRPr>
          </a:p>
        </p:txBody>
      </p:sp>
      <p:sp>
        <p:nvSpPr>
          <p:cNvPr id="6" name="object 6"/>
          <p:cNvSpPr/>
          <p:nvPr/>
        </p:nvSpPr>
        <p:spPr>
          <a:xfrm>
            <a:off x="6752783" y="19141448"/>
            <a:ext cx="650879" cy="631938"/>
          </a:xfrm>
          <a:prstGeom prst="rect">
            <a:avLst/>
          </a:prstGeom>
          <a:blipFill>
            <a:blip r:embed="rId5" cstate="print"/>
            <a:stretch>
              <a:fillRect/>
            </a:stretch>
          </a:blipFill>
        </p:spPr>
        <p:txBody>
          <a:bodyPr wrap="square" lIns="0" tIns="0" rIns="0" bIns="0" rtlCol="0"/>
          <a:lstStyle/>
          <a:p>
            <a:endParaRPr>
              <a:solidFill>
                <a:prstClr val="black"/>
              </a:solidFill>
              <a:latin typeface="Calibri"/>
            </a:endParaRPr>
          </a:p>
        </p:txBody>
      </p:sp>
      <p:sp>
        <p:nvSpPr>
          <p:cNvPr id="7" name="object 7"/>
          <p:cNvSpPr/>
          <p:nvPr/>
        </p:nvSpPr>
        <p:spPr>
          <a:xfrm>
            <a:off x="5148810" y="19079024"/>
            <a:ext cx="1518471" cy="728891"/>
          </a:xfrm>
          <a:prstGeom prst="rect">
            <a:avLst/>
          </a:prstGeom>
          <a:blipFill>
            <a:blip r:embed="rId6" cstate="print"/>
            <a:stretch>
              <a:fillRect/>
            </a:stretch>
          </a:blipFill>
        </p:spPr>
        <p:txBody>
          <a:bodyPr wrap="square" lIns="0" tIns="0" rIns="0" bIns="0" rtlCol="0"/>
          <a:lstStyle/>
          <a:p>
            <a:endParaRPr>
              <a:solidFill>
                <a:prstClr val="black"/>
              </a:solidFill>
              <a:latin typeface="Calibri"/>
            </a:endParaRPr>
          </a:p>
        </p:txBody>
      </p:sp>
      <p:sp>
        <p:nvSpPr>
          <p:cNvPr id="8" name="object 8"/>
          <p:cNvSpPr/>
          <p:nvPr/>
        </p:nvSpPr>
        <p:spPr>
          <a:xfrm>
            <a:off x="4456918" y="19079024"/>
            <a:ext cx="639536" cy="772285"/>
          </a:xfrm>
          <a:prstGeom prst="rect">
            <a:avLst/>
          </a:prstGeom>
          <a:blipFill>
            <a:blip r:embed="rId7" cstate="print"/>
            <a:stretch>
              <a:fillRect/>
            </a:stretch>
          </a:blipFill>
        </p:spPr>
        <p:txBody>
          <a:bodyPr wrap="square" lIns="0" tIns="0" rIns="0" bIns="0" rtlCol="0"/>
          <a:lstStyle/>
          <a:p>
            <a:endParaRPr>
              <a:solidFill>
                <a:prstClr val="black"/>
              </a:solidFill>
              <a:latin typeface="Calibri"/>
            </a:endParaRPr>
          </a:p>
        </p:txBody>
      </p:sp>
      <p:grpSp>
        <p:nvGrpSpPr>
          <p:cNvPr id="9" name="object 9"/>
          <p:cNvGrpSpPr/>
          <p:nvPr/>
        </p:nvGrpSpPr>
        <p:grpSpPr>
          <a:xfrm>
            <a:off x="2356551" y="19071699"/>
            <a:ext cx="2012950" cy="784860"/>
            <a:chOff x="1581851" y="19071699"/>
            <a:chExt cx="2012950" cy="784860"/>
          </a:xfrm>
        </p:grpSpPr>
        <p:sp>
          <p:nvSpPr>
            <p:cNvPr id="10" name="object 10"/>
            <p:cNvSpPr/>
            <p:nvPr/>
          </p:nvSpPr>
          <p:spPr>
            <a:xfrm>
              <a:off x="2700508" y="19110273"/>
              <a:ext cx="894273" cy="728617"/>
            </a:xfrm>
            <a:prstGeom prst="rect">
              <a:avLst/>
            </a:prstGeom>
            <a:blipFill>
              <a:blip r:embed="rId8" cstate="print"/>
              <a:stretch>
                <a:fillRect/>
              </a:stretch>
            </a:blipFill>
          </p:spPr>
          <p:txBody>
            <a:bodyPr wrap="square" lIns="0" tIns="0" rIns="0" bIns="0" rtlCol="0"/>
            <a:lstStyle/>
            <a:p>
              <a:endParaRPr>
                <a:solidFill>
                  <a:prstClr val="black"/>
                </a:solidFill>
                <a:latin typeface="Calibri"/>
              </a:endParaRPr>
            </a:p>
          </p:txBody>
        </p:sp>
        <p:sp>
          <p:nvSpPr>
            <p:cNvPr id="11" name="object 11"/>
            <p:cNvSpPr/>
            <p:nvPr/>
          </p:nvSpPr>
          <p:spPr>
            <a:xfrm>
              <a:off x="1581851" y="19071699"/>
              <a:ext cx="1084677" cy="784278"/>
            </a:xfrm>
            <a:prstGeom prst="rect">
              <a:avLst/>
            </a:prstGeom>
            <a:blipFill>
              <a:blip r:embed="rId9" cstate="print"/>
              <a:stretch>
                <a:fillRect/>
              </a:stretch>
            </a:blipFill>
          </p:spPr>
          <p:txBody>
            <a:bodyPr wrap="square" lIns="0" tIns="0" rIns="0" bIns="0" rtlCol="0"/>
            <a:lstStyle/>
            <a:p>
              <a:endParaRPr>
                <a:solidFill>
                  <a:prstClr val="black"/>
                </a:solidFill>
                <a:latin typeface="Calibri"/>
              </a:endParaRPr>
            </a:p>
          </p:txBody>
        </p:sp>
      </p:grpSp>
      <p:sp>
        <p:nvSpPr>
          <p:cNvPr id="12" name="object 12"/>
          <p:cNvSpPr txBox="1"/>
          <p:nvPr/>
        </p:nvSpPr>
        <p:spPr>
          <a:xfrm>
            <a:off x="6655678" y="6555344"/>
            <a:ext cx="3100705" cy="418320"/>
          </a:xfrm>
          <a:prstGeom prst="rect">
            <a:avLst/>
          </a:prstGeom>
        </p:spPr>
        <p:txBody>
          <a:bodyPr vert="horz" wrap="square" lIns="0" tIns="12065" rIns="0" bIns="0" rtlCol="0">
            <a:spAutoFit/>
          </a:bodyPr>
          <a:lstStyle/>
          <a:p>
            <a:pPr marL="12700" marR="5080">
              <a:lnSpc>
                <a:spcPct val="126000"/>
              </a:lnSpc>
              <a:spcBef>
                <a:spcPts val="95"/>
              </a:spcBef>
            </a:pPr>
            <a:r>
              <a:rPr sz="1100" spc="5" dirty="0">
                <a:solidFill>
                  <a:prstClr val="black"/>
                </a:solidFill>
                <a:latin typeface="Sitka Text"/>
                <a:cs typeface="Sitka Text"/>
              </a:rPr>
              <a:t>1. </a:t>
            </a:r>
            <a:r>
              <a:rPr sz="1100" dirty="0">
                <a:solidFill>
                  <a:prstClr val="black"/>
                </a:solidFill>
                <a:latin typeface="Sitka Text"/>
                <a:cs typeface="Sitka Text"/>
              </a:rPr>
              <a:t>ábra. </a:t>
            </a:r>
            <a:r>
              <a:rPr sz="1100" spc="5" dirty="0">
                <a:solidFill>
                  <a:prstClr val="black"/>
                </a:solidFill>
                <a:latin typeface="Sitka Text"/>
                <a:cs typeface="Sitka Text"/>
              </a:rPr>
              <a:t>A </a:t>
            </a:r>
            <a:r>
              <a:rPr sz="1100" dirty="0">
                <a:solidFill>
                  <a:prstClr val="black"/>
                </a:solidFill>
                <a:latin typeface="Sitka Text"/>
                <a:cs typeface="Sitka Text"/>
              </a:rPr>
              <a:t>Peszéri-erdő elhelyezkedése </a:t>
            </a:r>
            <a:r>
              <a:rPr sz="1100" spc="5" dirty="0">
                <a:solidFill>
                  <a:prstClr val="black"/>
                </a:solidFill>
                <a:latin typeface="Sitka Text"/>
                <a:cs typeface="Sitka Text"/>
              </a:rPr>
              <a:t>Ma-  </a:t>
            </a:r>
            <a:r>
              <a:rPr sz="1100" dirty="0">
                <a:solidFill>
                  <a:prstClr val="black"/>
                </a:solidFill>
                <a:latin typeface="Sitka Text"/>
                <a:cs typeface="Sitka Text"/>
              </a:rPr>
              <a:t>gyarországon</a:t>
            </a:r>
            <a:endParaRPr sz="1100">
              <a:solidFill>
                <a:prstClr val="black"/>
              </a:solidFill>
              <a:latin typeface="Sitka Text"/>
              <a:cs typeface="Sitka Text"/>
            </a:endParaRPr>
          </a:p>
        </p:txBody>
      </p:sp>
      <p:sp>
        <p:nvSpPr>
          <p:cNvPr id="13" name="object 13"/>
          <p:cNvSpPr/>
          <p:nvPr/>
        </p:nvSpPr>
        <p:spPr>
          <a:xfrm>
            <a:off x="11797176" y="232242"/>
            <a:ext cx="2206622" cy="2521006"/>
          </a:xfrm>
          <a:prstGeom prst="rect">
            <a:avLst/>
          </a:prstGeom>
          <a:blipFill>
            <a:blip r:embed="rId10" cstate="print"/>
            <a:stretch>
              <a:fillRect/>
            </a:stretch>
          </a:blipFill>
        </p:spPr>
        <p:txBody>
          <a:bodyPr wrap="square" lIns="0" tIns="0" rIns="0" bIns="0" rtlCol="0"/>
          <a:lstStyle/>
          <a:p>
            <a:endParaRPr>
              <a:solidFill>
                <a:prstClr val="black"/>
              </a:solidFill>
              <a:latin typeface="Calibri"/>
            </a:endParaRPr>
          </a:p>
        </p:txBody>
      </p:sp>
      <p:sp>
        <p:nvSpPr>
          <p:cNvPr id="14" name="object 14"/>
          <p:cNvSpPr/>
          <p:nvPr/>
        </p:nvSpPr>
        <p:spPr>
          <a:xfrm>
            <a:off x="10622943" y="3886672"/>
            <a:ext cx="3354099" cy="3409549"/>
          </a:xfrm>
          <a:prstGeom prst="rect">
            <a:avLst/>
          </a:prstGeom>
          <a:blipFill>
            <a:blip r:embed="rId11" cstate="print"/>
            <a:stretch>
              <a:fillRect/>
            </a:stretch>
          </a:blipFill>
        </p:spPr>
        <p:txBody>
          <a:bodyPr wrap="square" lIns="0" tIns="0" rIns="0" bIns="0" rtlCol="0"/>
          <a:lstStyle/>
          <a:p>
            <a:endParaRPr>
              <a:solidFill>
                <a:prstClr val="black"/>
              </a:solidFill>
              <a:latin typeface="Calibri"/>
            </a:endParaRPr>
          </a:p>
        </p:txBody>
      </p:sp>
      <p:sp>
        <p:nvSpPr>
          <p:cNvPr id="15" name="object 15"/>
          <p:cNvSpPr txBox="1"/>
          <p:nvPr/>
        </p:nvSpPr>
        <p:spPr>
          <a:xfrm>
            <a:off x="10628810" y="7359228"/>
            <a:ext cx="3324860" cy="418320"/>
          </a:xfrm>
          <a:prstGeom prst="rect">
            <a:avLst/>
          </a:prstGeom>
        </p:spPr>
        <p:txBody>
          <a:bodyPr vert="horz" wrap="square" lIns="0" tIns="12065" rIns="0" bIns="0" rtlCol="0">
            <a:spAutoFit/>
          </a:bodyPr>
          <a:lstStyle/>
          <a:p>
            <a:pPr marL="12700" marR="5080">
              <a:lnSpc>
                <a:spcPct val="126000"/>
              </a:lnSpc>
              <a:spcBef>
                <a:spcPts val="95"/>
              </a:spcBef>
            </a:pPr>
            <a:r>
              <a:rPr sz="1100" dirty="0">
                <a:solidFill>
                  <a:prstClr val="black"/>
                </a:solidFill>
                <a:latin typeface="Sitka Text"/>
                <a:cs typeface="Sitka Text"/>
              </a:rPr>
              <a:t>2. ábra. </a:t>
            </a:r>
            <a:r>
              <a:rPr sz="1100" spc="5" dirty="0">
                <a:solidFill>
                  <a:prstClr val="black"/>
                </a:solidFill>
                <a:latin typeface="Sitka Text"/>
                <a:cs typeface="Sitka Text"/>
              </a:rPr>
              <a:t>A </a:t>
            </a:r>
            <a:r>
              <a:rPr sz="1100" dirty="0">
                <a:solidFill>
                  <a:prstClr val="black"/>
                </a:solidFill>
                <a:latin typeface="Sitka Text"/>
                <a:cs typeface="Sitka Text"/>
              </a:rPr>
              <a:t>mintavételi </a:t>
            </a:r>
            <a:r>
              <a:rPr sz="1100" spc="5" dirty="0">
                <a:solidFill>
                  <a:prstClr val="black"/>
                </a:solidFill>
                <a:latin typeface="Sitka Text"/>
                <a:cs typeface="Sitka Text"/>
              </a:rPr>
              <a:t>egységek </a:t>
            </a:r>
            <a:r>
              <a:rPr sz="1100" dirty="0">
                <a:solidFill>
                  <a:prstClr val="black"/>
                </a:solidFill>
                <a:latin typeface="Sitka Text"/>
                <a:cs typeface="Sitka Text"/>
              </a:rPr>
              <a:t>elhelyezkedése </a:t>
            </a:r>
            <a:r>
              <a:rPr sz="1100" spc="5" dirty="0">
                <a:solidFill>
                  <a:prstClr val="black"/>
                </a:solidFill>
                <a:latin typeface="Sitka Text"/>
                <a:cs typeface="Sitka Text"/>
              </a:rPr>
              <a:t>a  </a:t>
            </a:r>
            <a:r>
              <a:rPr sz="1100" dirty="0">
                <a:solidFill>
                  <a:prstClr val="black"/>
                </a:solidFill>
                <a:latin typeface="Sitka Text"/>
                <a:cs typeface="Sitka Text"/>
              </a:rPr>
              <a:t>Peszéri-erdőben </a:t>
            </a:r>
            <a:r>
              <a:rPr sz="1100" spc="5" dirty="0">
                <a:solidFill>
                  <a:prstClr val="black"/>
                </a:solidFill>
                <a:latin typeface="Sitka Text"/>
                <a:cs typeface="Sitka Text"/>
              </a:rPr>
              <a:t>az öt különböző </a:t>
            </a:r>
            <a:r>
              <a:rPr sz="1100" dirty="0">
                <a:solidFill>
                  <a:prstClr val="black"/>
                </a:solidFill>
                <a:latin typeface="Sitka Text"/>
                <a:cs typeface="Sitka Text"/>
              </a:rPr>
              <a:t>lokalitásban</a:t>
            </a:r>
            <a:endParaRPr sz="1100">
              <a:solidFill>
                <a:prstClr val="black"/>
              </a:solidFill>
              <a:latin typeface="Sitka Text"/>
              <a:cs typeface="Sitka Text"/>
            </a:endParaRPr>
          </a:p>
        </p:txBody>
      </p:sp>
      <p:sp>
        <p:nvSpPr>
          <p:cNvPr id="16" name="object 16"/>
          <p:cNvSpPr txBox="1"/>
          <p:nvPr/>
        </p:nvSpPr>
        <p:spPr>
          <a:xfrm>
            <a:off x="1382517" y="14440088"/>
            <a:ext cx="348615" cy="184025"/>
          </a:xfrm>
          <a:prstGeom prst="rect">
            <a:avLst/>
          </a:prstGeom>
        </p:spPr>
        <p:txBody>
          <a:bodyPr vert="horz" wrap="square" lIns="0" tIns="14605" rIns="0" bIns="0" rtlCol="0">
            <a:spAutoFit/>
          </a:bodyPr>
          <a:lstStyle/>
          <a:p>
            <a:pPr marL="12700">
              <a:spcBef>
                <a:spcPts val="115"/>
              </a:spcBef>
            </a:pPr>
            <a:r>
              <a:rPr sz="1100" b="1" spc="5" dirty="0">
                <a:solidFill>
                  <a:prstClr val="black"/>
                </a:solidFill>
                <a:latin typeface="Times New Roman"/>
                <a:cs typeface="Times New Roman"/>
              </a:rPr>
              <a:t>Fafaj</a:t>
            </a:r>
            <a:endParaRPr sz="1100">
              <a:solidFill>
                <a:prstClr val="black"/>
              </a:solidFill>
              <a:latin typeface="Times New Roman"/>
              <a:cs typeface="Times New Roman"/>
            </a:endParaRPr>
          </a:p>
        </p:txBody>
      </p:sp>
      <p:sp>
        <p:nvSpPr>
          <p:cNvPr id="17" name="object 17"/>
          <p:cNvSpPr txBox="1"/>
          <p:nvPr/>
        </p:nvSpPr>
        <p:spPr>
          <a:xfrm>
            <a:off x="2236048" y="14440088"/>
            <a:ext cx="1191895" cy="184025"/>
          </a:xfrm>
          <a:prstGeom prst="rect">
            <a:avLst/>
          </a:prstGeom>
        </p:spPr>
        <p:txBody>
          <a:bodyPr vert="horz" wrap="square" lIns="0" tIns="14605" rIns="0" bIns="0" rtlCol="0">
            <a:spAutoFit/>
          </a:bodyPr>
          <a:lstStyle/>
          <a:p>
            <a:pPr marL="12700">
              <a:spcBef>
                <a:spcPts val="115"/>
              </a:spcBef>
            </a:pPr>
            <a:r>
              <a:rPr sz="1100" b="1" spc="5" dirty="0">
                <a:solidFill>
                  <a:prstClr val="black"/>
                </a:solidFill>
                <a:latin typeface="Times New Roman"/>
                <a:cs typeface="Times New Roman"/>
              </a:rPr>
              <a:t>Magasságosztályok</a:t>
            </a:r>
            <a:endParaRPr sz="1100">
              <a:solidFill>
                <a:prstClr val="black"/>
              </a:solidFill>
              <a:latin typeface="Times New Roman"/>
              <a:cs typeface="Times New Roman"/>
            </a:endParaRPr>
          </a:p>
        </p:txBody>
      </p:sp>
      <p:sp>
        <p:nvSpPr>
          <p:cNvPr id="18" name="object 18"/>
          <p:cNvSpPr txBox="1"/>
          <p:nvPr/>
        </p:nvSpPr>
        <p:spPr>
          <a:xfrm>
            <a:off x="3765674" y="14440088"/>
            <a:ext cx="670560" cy="184025"/>
          </a:xfrm>
          <a:prstGeom prst="rect">
            <a:avLst/>
          </a:prstGeom>
        </p:spPr>
        <p:txBody>
          <a:bodyPr vert="horz" wrap="square" lIns="0" tIns="14605" rIns="0" bIns="0" rtlCol="0">
            <a:spAutoFit/>
          </a:bodyPr>
          <a:lstStyle/>
          <a:p>
            <a:pPr marL="12700">
              <a:spcBef>
                <a:spcPts val="115"/>
              </a:spcBef>
            </a:pPr>
            <a:r>
              <a:rPr sz="1100" b="1" spc="5" dirty="0">
                <a:solidFill>
                  <a:prstClr val="black"/>
                </a:solidFill>
                <a:latin typeface="Times New Roman"/>
                <a:cs typeface="Times New Roman"/>
              </a:rPr>
              <a:t>Lomb</a:t>
            </a:r>
            <a:r>
              <a:rPr sz="1100" b="1" spc="10" dirty="0">
                <a:solidFill>
                  <a:prstClr val="black"/>
                </a:solidFill>
                <a:latin typeface="Times New Roman"/>
                <a:cs typeface="Times New Roman"/>
              </a:rPr>
              <a:t>s</a:t>
            </a:r>
            <a:r>
              <a:rPr sz="1100" b="1" spc="-5" dirty="0">
                <a:solidFill>
                  <a:prstClr val="black"/>
                </a:solidFill>
                <a:latin typeface="Times New Roman"/>
                <a:cs typeface="Times New Roman"/>
              </a:rPr>
              <a:t>z</a:t>
            </a:r>
            <a:r>
              <a:rPr sz="1100" b="1" spc="5" dirty="0">
                <a:solidFill>
                  <a:prstClr val="black"/>
                </a:solidFill>
                <a:latin typeface="Times New Roman"/>
                <a:cs typeface="Times New Roman"/>
              </a:rPr>
              <a:t>int</a:t>
            </a:r>
            <a:endParaRPr sz="1100">
              <a:solidFill>
                <a:prstClr val="black"/>
              </a:solidFill>
              <a:latin typeface="Times New Roman"/>
              <a:cs typeface="Times New Roman"/>
            </a:endParaRPr>
          </a:p>
        </p:txBody>
      </p:sp>
      <p:sp>
        <p:nvSpPr>
          <p:cNvPr id="19" name="object 19"/>
          <p:cNvSpPr txBox="1"/>
          <p:nvPr/>
        </p:nvSpPr>
        <p:spPr>
          <a:xfrm>
            <a:off x="4673237" y="14366586"/>
            <a:ext cx="592455" cy="343535"/>
          </a:xfrm>
          <a:prstGeom prst="rect">
            <a:avLst/>
          </a:prstGeom>
        </p:spPr>
        <p:txBody>
          <a:bodyPr vert="horz" wrap="square" lIns="0" tIns="36195" rIns="0" bIns="0" rtlCol="0">
            <a:spAutoFit/>
          </a:bodyPr>
          <a:lstStyle/>
          <a:p>
            <a:pPr marL="12700" marR="5080" indent="86360">
              <a:lnSpc>
                <a:spcPts val="1160"/>
              </a:lnSpc>
              <a:spcBef>
                <a:spcPts val="285"/>
              </a:spcBef>
            </a:pPr>
            <a:r>
              <a:rPr sz="1100" b="1" dirty="0">
                <a:solidFill>
                  <a:prstClr val="black"/>
                </a:solidFill>
                <a:latin typeface="Times New Roman"/>
                <a:cs typeface="Times New Roman"/>
              </a:rPr>
              <a:t>Cserje  </a:t>
            </a:r>
            <a:r>
              <a:rPr sz="1100" b="1" spc="5" dirty="0">
                <a:solidFill>
                  <a:prstClr val="black"/>
                </a:solidFill>
                <a:latin typeface="Times New Roman"/>
                <a:cs typeface="Times New Roman"/>
              </a:rPr>
              <a:t>2 </a:t>
            </a:r>
            <a:r>
              <a:rPr sz="1100" b="1" spc="10" dirty="0">
                <a:solidFill>
                  <a:prstClr val="black"/>
                </a:solidFill>
                <a:latin typeface="Times New Roman"/>
                <a:cs typeface="Times New Roman"/>
              </a:rPr>
              <a:t>m</a:t>
            </a:r>
            <a:r>
              <a:rPr sz="1100" b="1" spc="-90" dirty="0">
                <a:solidFill>
                  <a:prstClr val="black"/>
                </a:solidFill>
                <a:latin typeface="Times New Roman"/>
                <a:cs typeface="Times New Roman"/>
              </a:rPr>
              <a:t> </a:t>
            </a:r>
            <a:r>
              <a:rPr sz="1100" b="1" spc="5" dirty="0">
                <a:solidFill>
                  <a:prstClr val="black"/>
                </a:solidFill>
                <a:latin typeface="Times New Roman"/>
                <a:cs typeface="Times New Roman"/>
              </a:rPr>
              <a:t>felett</a:t>
            </a:r>
            <a:endParaRPr sz="1100">
              <a:solidFill>
                <a:prstClr val="black"/>
              </a:solidFill>
              <a:latin typeface="Times New Roman"/>
              <a:cs typeface="Times New Roman"/>
            </a:endParaRPr>
          </a:p>
        </p:txBody>
      </p:sp>
      <p:sp>
        <p:nvSpPr>
          <p:cNvPr id="20" name="object 20"/>
          <p:cNvSpPr txBox="1"/>
          <p:nvPr/>
        </p:nvSpPr>
        <p:spPr>
          <a:xfrm>
            <a:off x="5485052" y="14366586"/>
            <a:ext cx="561340" cy="343535"/>
          </a:xfrm>
          <a:prstGeom prst="rect">
            <a:avLst/>
          </a:prstGeom>
        </p:spPr>
        <p:txBody>
          <a:bodyPr vert="horz" wrap="square" lIns="0" tIns="36195" rIns="0" bIns="0" rtlCol="0">
            <a:spAutoFit/>
          </a:bodyPr>
          <a:lstStyle/>
          <a:p>
            <a:pPr marL="12700" marR="5080" indent="71120">
              <a:lnSpc>
                <a:spcPts val="1160"/>
              </a:lnSpc>
              <a:spcBef>
                <a:spcPts val="285"/>
              </a:spcBef>
            </a:pPr>
            <a:r>
              <a:rPr sz="1100" b="1" dirty="0">
                <a:solidFill>
                  <a:prstClr val="black"/>
                </a:solidFill>
                <a:latin typeface="Times New Roman"/>
                <a:cs typeface="Times New Roman"/>
              </a:rPr>
              <a:t>Cserje  </a:t>
            </a:r>
            <a:r>
              <a:rPr sz="1100" b="1" spc="5" dirty="0">
                <a:solidFill>
                  <a:prstClr val="black"/>
                </a:solidFill>
                <a:latin typeface="Times New Roman"/>
                <a:cs typeface="Times New Roman"/>
              </a:rPr>
              <a:t>2 </a:t>
            </a:r>
            <a:r>
              <a:rPr sz="1100" b="1" spc="10" dirty="0">
                <a:solidFill>
                  <a:prstClr val="black"/>
                </a:solidFill>
                <a:latin typeface="Times New Roman"/>
                <a:cs typeface="Times New Roman"/>
              </a:rPr>
              <a:t>m</a:t>
            </a:r>
            <a:r>
              <a:rPr sz="1100" b="1" spc="-90" dirty="0">
                <a:solidFill>
                  <a:prstClr val="black"/>
                </a:solidFill>
                <a:latin typeface="Times New Roman"/>
                <a:cs typeface="Times New Roman"/>
              </a:rPr>
              <a:t> </a:t>
            </a:r>
            <a:r>
              <a:rPr sz="1100" b="1" spc="5" dirty="0">
                <a:solidFill>
                  <a:prstClr val="black"/>
                </a:solidFill>
                <a:latin typeface="Times New Roman"/>
                <a:cs typeface="Times New Roman"/>
              </a:rPr>
              <a:t>alatt</a:t>
            </a:r>
            <a:endParaRPr sz="1100">
              <a:solidFill>
                <a:prstClr val="black"/>
              </a:solidFill>
              <a:latin typeface="Times New Roman"/>
              <a:cs typeface="Times New Roman"/>
            </a:endParaRPr>
          </a:p>
        </p:txBody>
      </p:sp>
      <p:sp>
        <p:nvSpPr>
          <p:cNvPr id="21" name="object 21"/>
          <p:cNvSpPr txBox="1"/>
          <p:nvPr/>
        </p:nvSpPr>
        <p:spPr>
          <a:xfrm>
            <a:off x="6521825" y="14440088"/>
            <a:ext cx="261620" cy="184025"/>
          </a:xfrm>
          <a:prstGeom prst="rect">
            <a:avLst/>
          </a:prstGeom>
        </p:spPr>
        <p:txBody>
          <a:bodyPr vert="horz" wrap="square" lIns="0" tIns="14605" rIns="0" bIns="0" rtlCol="0">
            <a:spAutoFit/>
          </a:bodyPr>
          <a:lstStyle/>
          <a:p>
            <a:pPr marL="12700">
              <a:spcBef>
                <a:spcPts val="115"/>
              </a:spcBef>
            </a:pPr>
            <a:r>
              <a:rPr sz="1100" b="1" spc="5" dirty="0">
                <a:solidFill>
                  <a:prstClr val="black"/>
                </a:solidFill>
                <a:latin typeface="Times New Roman"/>
                <a:cs typeface="Times New Roman"/>
              </a:rPr>
              <a:t>Lék</a:t>
            </a:r>
            <a:endParaRPr sz="1100">
              <a:solidFill>
                <a:prstClr val="black"/>
              </a:solidFill>
              <a:latin typeface="Times New Roman"/>
              <a:cs typeface="Times New Roman"/>
            </a:endParaRPr>
          </a:p>
        </p:txBody>
      </p:sp>
      <p:sp>
        <p:nvSpPr>
          <p:cNvPr id="22" name="object 22"/>
          <p:cNvSpPr txBox="1"/>
          <p:nvPr/>
        </p:nvSpPr>
        <p:spPr>
          <a:xfrm>
            <a:off x="7187217" y="14440088"/>
            <a:ext cx="435609" cy="184025"/>
          </a:xfrm>
          <a:prstGeom prst="rect">
            <a:avLst/>
          </a:prstGeom>
        </p:spPr>
        <p:txBody>
          <a:bodyPr vert="horz" wrap="square" lIns="0" tIns="14605" rIns="0" bIns="0" rtlCol="0">
            <a:spAutoFit/>
          </a:bodyPr>
          <a:lstStyle/>
          <a:p>
            <a:pPr marL="12700">
              <a:spcBef>
                <a:spcPts val="115"/>
              </a:spcBef>
            </a:pPr>
            <a:r>
              <a:rPr sz="1100" b="1" spc="5" dirty="0">
                <a:solidFill>
                  <a:prstClr val="black"/>
                </a:solidFill>
                <a:latin typeface="Times New Roman"/>
                <a:cs typeface="Times New Roman"/>
              </a:rPr>
              <a:t>Fagyal</a:t>
            </a:r>
            <a:endParaRPr sz="1100">
              <a:solidFill>
                <a:prstClr val="black"/>
              </a:solidFill>
              <a:latin typeface="Times New Roman"/>
              <a:cs typeface="Times New Roman"/>
            </a:endParaRPr>
          </a:p>
        </p:txBody>
      </p:sp>
      <p:sp>
        <p:nvSpPr>
          <p:cNvPr id="23" name="object 23"/>
          <p:cNvSpPr txBox="1"/>
          <p:nvPr/>
        </p:nvSpPr>
        <p:spPr>
          <a:xfrm>
            <a:off x="7718755" y="14366586"/>
            <a:ext cx="2166620" cy="343535"/>
          </a:xfrm>
          <a:prstGeom prst="rect">
            <a:avLst/>
          </a:prstGeom>
        </p:spPr>
        <p:txBody>
          <a:bodyPr vert="horz" wrap="square" lIns="0" tIns="36195" rIns="0" bIns="0" rtlCol="0">
            <a:spAutoFit/>
          </a:bodyPr>
          <a:lstStyle/>
          <a:p>
            <a:pPr marL="194945" marR="5080" indent="-182880">
              <a:lnSpc>
                <a:spcPts val="1160"/>
              </a:lnSpc>
              <a:spcBef>
                <a:spcPts val="285"/>
              </a:spcBef>
              <a:tabLst>
                <a:tab pos="928369" algn="l"/>
                <a:tab pos="998855" algn="l"/>
                <a:tab pos="1516380" algn="l"/>
                <a:tab pos="1590675" algn="l"/>
              </a:tabLst>
            </a:pPr>
            <a:r>
              <a:rPr sz="1100" b="1" spc="5" dirty="0">
                <a:solidFill>
                  <a:prstClr val="black"/>
                </a:solidFill>
                <a:latin typeface="Times New Roman"/>
                <a:cs typeface="Times New Roman"/>
              </a:rPr>
              <a:t>Évelő grami-</a:t>
            </a:r>
            <a:r>
              <a:rPr sz="1100" b="1" dirty="0">
                <a:solidFill>
                  <a:prstClr val="black"/>
                </a:solidFill>
                <a:latin typeface="Times New Roman"/>
                <a:cs typeface="Times New Roman"/>
              </a:rPr>
              <a:t>		</a:t>
            </a:r>
            <a:r>
              <a:rPr sz="1100" b="1" spc="5" dirty="0">
                <a:solidFill>
                  <a:prstClr val="black"/>
                </a:solidFill>
                <a:latin typeface="Times New Roman"/>
                <a:cs typeface="Times New Roman"/>
              </a:rPr>
              <a:t>Évelő</a:t>
            </a:r>
            <a:r>
              <a:rPr sz="1100" b="1" dirty="0">
                <a:solidFill>
                  <a:prstClr val="black"/>
                </a:solidFill>
                <a:latin typeface="Times New Roman"/>
                <a:cs typeface="Times New Roman"/>
              </a:rPr>
              <a:t>	</a:t>
            </a:r>
            <a:r>
              <a:rPr sz="1100" b="1" spc="5" dirty="0">
                <a:solidFill>
                  <a:prstClr val="black"/>
                </a:solidFill>
                <a:latin typeface="Times New Roman"/>
                <a:cs typeface="Times New Roman"/>
              </a:rPr>
              <a:t>Magter</a:t>
            </a:r>
            <a:r>
              <a:rPr sz="1100" b="1" dirty="0">
                <a:solidFill>
                  <a:prstClr val="black"/>
                </a:solidFill>
                <a:latin typeface="Times New Roman"/>
                <a:cs typeface="Times New Roman"/>
              </a:rPr>
              <a:t>m</a:t>
            </a:r>
            <a:r>
              <a:rPr sz="1100" b="1" spc="5" dirty="0">
                <a:solidFill>
                  <a:prstClr val="black"/>
                </a:solidFill>
                <a:latin typeface="Times New Roman"/>
                <a:cs typeface="Times New Roman"/>
              </a:rPr>
              <a:t>ő  noidok	gyomok		egyedek</a:t>
            </a:r>
            <a:endParaRPr sz="1100">
              <a:solidFill>
                <a:prstClr val="black"/>
              </a:solidFill>
              <a:latin typeface="Times New Roman"/>
              <a:cs typeface="Times New Roman"/>
            </a:endParaRPr>
          </a:p>
        </p:txBody>
      </p:sp>
      <p:graphicFrame>
        <p:nvGraphicFramePr>
          <p:cNvPr id="24" name="object 24"/>
          <p:cNvGraphicFramePr>
            <a:graphicFrameLocks noGrp="1"/>
          </p:cNvGraphicFramePr>
          <p:nvPr/>
        </p:nvGraphicFramePr>
        <p:xfrm>
          <a:off x="1078001" y="14721459"/>
          <a:ext cx="8836022" cy="4094853"/>
        </p:xfrm>
        <a:graphic>
          <a:graphicData uri="http://schemas.openxmlformats.org/drawingml/2006/table">
            <a:tbl>
              <a:tblPr firstRow="1" bandRow="1">
                <a:tableStyleId>{2D5ABB26-0587-4C30-8999-92F81FD0307C}</a:tableStyleId>
              </a:tblPr>
              <a:tblGrid>
                <a:gridCol w="2505075">
                  <a:extLst>
                    <a:ext uri="{9D8B030D-6E8A-4147-A177-3AD203B41FA5}">
                      <a16:colId xmlns:a16="http://schemas.microsoft.com/office/drawing/2014/main" val="20000"/>
                    </a:ext>
                  </a:extLst>
                </a:gridCol>
                <a:gridCol w="956310">
                  <a:extLst>
                    <a:ext uri="{9D8B030D-6E8A-4147-A177-3AD203B41FA5}">
                      <a16:colId xmlns:a16="http://schemas.microsoft.com/office/drawing/2014/main" val="20001"/>
                    </a:ext>
                  </a:extLst>
                </a:gridCol>
                <a:gridCol w="796925">
                  <a:extLst>
                    <a:ext uri="{9D8B030D-6E8A-4147-A177-3AD203B41FA5}">
                      <a16:colId xmlns:a16="http://schemas.microsoft.com/office/drawing/2014/main" val="20002"/>
                    </a:ext>
                  </a:extLst>
                </a:gridCol>
                <a:gridCol w="803275">
                  <a:extLst>
                    <a:ext uri="{9D8B030D-6E8A-4147-A177-3AD203B41FA5}">
                      <a16:colId xmlns:a16="http://schemas.microsoft.com/office/drawing/2014/main" val="20003"/>
                    </a:ext>
                  </a:extLst>
                </a:gridCol>
                <a:gridCol w="970280">
                  <a:extLst>
                    <a:ext uri="{9D8B030D-6E8A-4147-A177-3AD203B41FA5}">
                      <a16:colId xmlns:a16="http://schemas.microsoft.com/office/drawing/2014/main" val="20004"/>
                    </a:ext>
                  </a:extLst>
                </a:gridCol>
                <a:gridCol w="452754">
                  <a:extLst>
                    <a:ext uri="{9D8B030D-6E8A-4147-A177-3AD203B41FA5}">
                      <a16:colId xmlns:a16="http://schemas.microsoft.com/office/drawing/2014/main" val="20005"/>
                    </a:ext>
                  </a:extLst>
                </a:gridCol>
                <a:gridCol w="719454">
                  <a:extLst>
                    <a:ext uri="{9D8B030D-6E8A-4147-A177-3AD203B41FA5}">
                      <a16:colId xmlns:a16="http://schemas.microsoft.com/office/drawing/2014/main" val="20006"/>
                    </a:ext>
                  </a:extLst>
                </a:gridCol>
                <a:gridCol w="764540">
                  <a:extLst>
                    <a:ext uri="{9D8B030D-6E8A-4147-A177-3AD203B41FA5}">
                      <a16:colId xmlns:a16="http://schemas.microsoft.com/office/drawing/2014/main" val="20007"/>
                    </a:ext>
                  </a:extLst>
                </a:gridCol>
                <a:gridCol w="867409">
                  <a:extLst>
                    <a:ext uri="{9D8B030D-6E8A-4147-A177-3AD203B41FA5}">
                      <a16:colId xmlns:a16="http://schemas.microsoft.com/office/drawing/2014/main" val="20008"/>
                    </a:ext>
                  </a:extLst>
                </a:gridCol>
              </a:tblGrid>
              <a:tr h="194206">
                <a:tc>
                  <a:txBody>
                    <a:bodyPr/>
                    <a:lstStyle/>
                    <a:p>
                      <a:pPr marL="88265" algn="ctr">
                        <a:lnSpc>
                          <a:spcPct val="100000"/>
                        </a:lnSpc>
                        <a:spcBef>
                          <a:spcPts val="40"/>
                        </a:spcBef>
                      </a:pPr>
                      <a:r>
                        <a:rPr sz="1100" spc="5" dirty="0">
                          <a:latin typeface="Times New Roman"/>
                          <a:cs typeface="Times New Roman"/>
                        </a:rPr>
                        <a:t>0-25 cm</a:t>
                      </a:r>
                      <a:r>
                        <a:rPr sz="1100" spc="-15" dirty="0">
                          <a:latin typeface="Times New Roman"/>
                          <a:cs typeface="Times New Roman"/>
                        </a:rPr>
                        <a:t> </a:t>
                      </a:r>
                      <a:r>
                        <a:rPr sz="1100" spc="5" dirty="0">
                          <a:latin typeface="Times New Roman"/>
                          <a:cs typeface="Times New Roman"/>
                        </a:rPr>
                        <a:t>(1)</a:t>
                      </a:r>
                      <a:endParaRPr sz="1100">
                        <a:latin typeface="Times New Roman"/>
                        <a:cs typeface="Times New Roman"/>
                      </a:endParaRPr>
                    </a:p>
                  </a:txBody>
                  <a:tcPr marL="0" marR="0" marT="5080" marB="0">
                    <a:lnT w="6350">
                      <a:solidFill>
                        <a:srgbClr val="000000"/>
                      </a:solidFill>
                      <a:prstDash val="solid"/>
                    </a:lnT>
                  </a:tcPr>
                </a:tc>
                <a:tc>
                  <a:txBody>
                    <a:bodyPr/>
                    <a:lstStyle/>
                    <a:p>
                      <a:pPr>
                        <a:lnSpc>
                          <a:spcPct val="100000"/>
                        </a:lnSpc>
                      </a:pPr>
                      <a:endParaRPr sz="1100">
                        <a:latin typeface="Times New Roman"/>
                        <a:cs typeface="Times New Roman"/>
                      </a:endParaRPr>
                    </a:p>
                  </a:txBody>
                  <a:tcPr marL="0" marR="0" marT="0" marB="0">
                    <a:lnT w="6350">
                      <a:solidFill>
                        <a:srgbClr val="000000"/>
                      </a:solidFill>
                      <a:prstDash val="solid"/>
                    </a:lnT>
                  </a:tcPr>
                </a:tc>
                <a:tc>
                  <a:txBody>
                    <a:bodyPr/>
                    <a:lstStyle/>
                    <a:p>
                      <a:pPr>
                        <a:lnSpc>
                          <a:spcPct val="100000"/>
                        </a:lnSpc>
                      </a:pPr>
                      <a:endParaRPr sz="1100">
                        <a:latin typeface="Times New Roman"/>
                        <a:cs typeface="Times New Roman"/>
                      </a:endParaRPr>
                    </a:p>
                  </a:txBody>
                  <a:tcPr marL="0" marR="0" marT="0" marB="0">
                    <a:lnT w="6350">
                      <a:solidFill>
                        <a:srgbClr val="000000"/>
                      </a:solidFill>
                      <a:prstDash val="solid"/>
                    </a:lnT>
                  </a:tcPr>
                </a:tc>
                <a:tc>
                  <a:txBody>
                    <a:bodyPr/>
                    <a:lstStyle/>
                    <a:p>
                      <a:pPr marL="33020">
                        <a:lnSpc>
                          <a:spcPct val="100000"/>
                        </a:lnSpc>
                        <a:spcBef>
                          <a:spcPts val="30"/>
                        </a:spcBef>
                      </a:pPr>
                      <a:r>
                        <a:rPr sz="1100" b="1" spc="10" dirty="0">
                          <a:latin typeface="Times New Roman"/>
                          <a:cs typeface="Times New Roman"/>
                        </a:rPr>
                        <a:t>N</a:t>
                      </a:r>
                      <a:r>
                        <a:rPr sz="1100" b="1" spc="-10" dirty="0">
                          <a:latin typeface="Times New Roman"/>
                          <a:cs typeface="Times New Roman"/>
                        </a:rPr>
                        <a:t> </a:t>
                      </a:r>
                      <a:r>
                        <a:rPr sz="1100" b="1" spc="5" dirty="0">
                          <a:latin typeface="Times New Roman"/>
                          <a:cs typeface="Times New Roman"/>
                        </a:rPr>
                        <a:t>(1)</a:t>
                      </a:r>
                      <a:endParaRPr sz="1100">
                        <a:latin typeface="Times New Roman"/>
                        <a:cs typeface="Times New Roman"/>
                      </a:endParaRPr>
                    </a:p>
                  </a:txBody>
                  <a:tcPr marL="0" marR="0" marT="3810" marB="0">
                    <a:lnT w="6350">
                      <a:solidFill>
                        <a:srgbClr val="000000"/>
                      </a:solidFill>
                      <a:prstDash val="solid"/>
                    </a:lnT>
                  </a:tcPr>
                </a:tc>
                <a:tc>
                  <a:txBody>
                    <a:bodyPr/>
                    <a:lstStyle/>
                    <a:p>
                      <a:pPr>
                        <a:lnSpc>
                          <a:spcPct val="100000"/>
                        </a:lnSpc>
                      </a:pPr>
                      <a:endParaRPr sz="1100">
                        <a:latin typeface="Times New Roman"/>
                        <a:cs typeface="Times New Roman"/>
                      </a:endParaRPr>
                    </a:p>
                  </a:txBody>
                  <a:tcPr marL="0" marR="0" marT="0" marB="0">
                    <a:lnT w="6350">
                      <a:solidFill>
                        <a:srgbClr val="000000"/>
                      </a:solidFill>
                      <a:prstDash val="solid"/>
                    </a:lnT>
                  </a:tcPr>
                </a:tc>
                <a:tc>
                  <a:txBody>
                    <a:bodyPr/>
                    <a:lstStyle/>
                    <a:p>
                      <a:pPr>
                        <a:lnSpc>
                          <a:spcPct val="100000"/>
                        </a:lnSpc>
                      </a:pPr>
                      <a:endParaRPr sz="1100">
                        <a:latin typeface="Times New Roman"/>
                        <a:cs typeface="Times New Roman"/>
                      </a:endParaRPr>
                    </a:p>
                  </a:txBody>
                  <a:tcPr marL="0" marR="0" marT="0" marB="0">
                    <a:lnT w="6350">
                      <a:solidFill>
                        <a:srgbClr val="000000"/>
                      </a:solidFill>
                      <a:prstDash val="solid"/>
                    </a:lnT>
                  </a:tcPr>
                </a:tc>
                <a:tc>
                  <a:txBody>
                    <a:bodyPr/>
                    <a:lstStyle/>
                    <a:p>
                      <a:pPr>
                        <a:lnSpc>
                          <a:spcPct val="100000"/>
                        </a:lnSpc>
                      </a:pPr>
                      <a:endParaRPr sz="1100">
                        <a:latin typeface="Times New Roman"/>
                        <a:cs typeface="Times New Roman"/>
                      </a:endParaRPr>
                    </a:p>
                  </a:txBody>
                  <a:tcPr marL="0" marR="0" marT="0" marB="0">
                    <a:lnT w="6350">
                      <a:solidFill>
                        <a:srgbClr val="000000"/>
                      </a:solidFill>
                      <a:prstDash val="solid"/>
                    </a:lnT>
                  </a:tcPr>
                </a:tc>
                <a:tc>
                  <a:txBody>
                    <a:bodyPr/>
                    <a:lstStyle/>
                    <a:p>
                      <a:pPr>
                        <a:lnSpc>
                          <a:spcPct val="100000"/>
                        </a:lnSpc>
                      </a:pPr>
                      <a:endParaRPr sz="1100">
                        <a:latin typeface="Times New Roman"/>
                        <a:cs typeface="Times New Roman"/>
                      </a:endParaRPr>
                    </a:p>
                  </a:txBody>
                  <a:tcPr marL="0" marR="0" marT="0" marB="0">
                    <a:lnT w="6350">
                      <a:solidFill>
                        <a:srgbClr val="000000"/>
                      </a:solidFill>
                      <a:prstDash val="solid"/>
                    </a:lnT>
                  </a:tcPr>
                </a:tc>
                <a:tc>
                  <a:txBody>
                    <a:bodyPr/>
                    <a:lstStyle/>
                    <a:p>
                      <a:pPr marL="158750">
                        <a:lnSpc>
                          <a:spcPct val="100000"/>
                        </a:lnSpc>
                        <a:spcBef>
                          <a:spcPts val="30"/>
                        </a:spcBef>
                      </a:pPr>
                      <a:r>
                        <a:rPr sz="1100" b="1" spc="5" dirty="0">
                          <a:latin typeface="Times New Roman"/>
                          <a:cs typeface="Times New Roman"/>
                        </a:rPr>
                        <a:t>P</a:t>
                      </a:r>
                      <a:r>
                        <a:rPr sz="1100" b="1" spc="-70" dirty="0">
                          <a:latin typeface="Times New Roman"/>
                          <a:cs typeface="Times New Roman"/>
                        </a:rPr>
                        <a:t> </a:t>
                      </a:r>
                      <a:r>
                        <a:rPr sz="1100" b="1" spc="5" dirty="0">
                          <a:latin typeface="Times New Roman"/>
                          <a:cs typeface="Times New Roman"/>
                        </a:rPr>
                        <a:t>(1)</a:t>
                      </a:r>
                      <a:endParaRPr sz="1100">
                        <a:latin typeface="Times New Roman"/>
                        <a:cs typeface="Times New Roman"/>
                      </a:endParaRPr>
                    </a:p>
                  </a:txBody>
                  <a:tcPr marL="0" marR="0" marT="3810" marB="0">
                    <a:lnT w="6350">
                      <a:solidFill>
                        <a:srgbClr val="000000"/>
                      </a:solidFill>
                      <a:prstDash val="solid"/>
                    </a:lnT>
                  </a:tcPr>
                </a:tc>
                <a:extLst>
                  <a:ext uri="{0D108BD9-81ED-4DB2-BD59-A6C34878D82A}">
                    <a16:rowId xmlns:a16="http://schemas.microsoft.com/office/drawing/2014/main" val="10000"/>
                  </a:ext>
                </a:extLst>
              </a:tr>
              <a:tr h="195748">
                <a:tc>
                  <a:txBody>
                    <a:bodyPr/>
                    <a:lstStyle/>
                    <a:p>
                      <a:pPr marL="962025">
                        <a:lnSpc>
                          <a:spcPct val="100000"/>
                        </a:lnSpc>
                        <a:spcBef>
                          <a:spcPts val="50"/>
                        </a:spcBef>
                      </a:pPr>
                      <a:r>
                        <a:rPr sz="1100" spc="5" dirty="0">
                          <a:latin typeface="Times New Roman"/>
                          <a:cs typeface="Times New Roman"/>
                        </a:rPr>
                        <a:t>25-50 cm</a:t>
                      </a:r>
                      <a:r>
                        <a:rPr sz="1100" spc="-15" dirty="0">
                          <a:latin typeface="Times New Roman"/>
                          <a:cs typeface="Times New Roman"/>
                        </a:rPr>
                        <a:t> </a:t>
                      </a:r>
                      <a:r>
                        <a:rPr sz="1100" spc="5" dirty="0">
                          <a:latin typeface="Times New Roman"/>
                          <a:cs typeface="Times New Roman"/>
                        </a:rPr>
                        <a:t>(1,5)</a:t>
                      </a:r>
                      <a:endParaRPr sz="1100">
                        <a:latin typeface="Times New Roman"/>
                        <a:cs typeface="Times New Roman"/>
                      </a:endParaRPr>
                    </a:p>
                  </a:txBody>
                  <a:tcPr marL="0" marR="0" marT="6350" marB="0"/>
                </a:tc>
                <a:tc>
                  <a:txBody>
                    <a:bodyPr/>
                    <a:lstStyle/>
                    <a:p>
                      <a:pPr marL="50165">
                        <a:lnSpc>
                          <a:spcPct val="100000"/>
                        </a:lnSpc>
                        <a:spcBef>
                          <a:spcPts val="35"/>
                        </a:spcBef>
                      </a:pPr>
                      <a:r>
                        <a:rPr sz="1100" b="1" spc="10" dirty="0">
                          <a:latin typeface="Times New Roman"/>
                          <a:cs typeface="Times New Roman"/>
                        </a:rPr>
                        <a:t>N</a:t>
                      </a:r>
                      <a:r>
                        <a:rPr sz="1100" b="1" spc="-10" dirty="0">
                          <a:latin typeface="Times New Roman"/>
                          <a:cs typeface="Times New Roman"/>
                        </a:rPr>
                        <a:t> </a:t>
                      </a:r>
                      <a:r>
                        <a:rPr sz="1100" b="1" spc="5" dirty="0">
                          <a:latin typeface="Times New Roman"/>
                          <a:cs typeface="Times New Roman"/>
                        </a:rPr>
                        <a:t>(5)</a:t>
                      </a:r>
                      <a:endParaRPr sz="1100">
                        <a:latin typeface="Times New Roman"/>
                        <a:cs typeface="Times New Roman"/>
                      </a:endParaRPr>
                    </a:p>
                  </a:txBody>
                  <a:tcPr marL="0" marR="0" marT="4445" marB="0"/>
                </a:tc>
                <a:tc>
                  <a:txBody>
                    <a:bodyPr/>
                    <a:lstStyle/>
                    <a:p>
                      <a:pPr marL="40005">
                        <a:lnSpc>
                          <a:spcPct val="100000"/>
                        </a:lnSpc>
                        <a:spcBef>
                          <a:spcPts val="50"/>
                        </a:spcBef>
                      </a:pPr>
                      <a:r>
                        <a:rPr sz="1100" spc="10" dirty="0">
                          <a:latin typeface="Times New Roman"/>
                          <a:cs typeface="Times New Roman"/>
                        </a:rPr>
                        <a:t>N</a:t>
                      </a:r>
                      <a:r>
                        <a:rPr sz="1100" spc="-10" dirty="0">
                          <a:latin typeface="Times New Roman"/>
                          <a:cs typeface="Times New Roman"/>
                        </a:rPr>
                        <a:t> </a:t>
                      </a:r>
                      <a:r>
                        <a:rPr sz="1100" spc="5" dirty="0">
                          <a:latin typeface="Times New Roman"/>
                          <a:cs typeface="Times New Roman"/>
                        </a:rPr>
                        <a:t>(5)</a:t>
                      </a:r>
                      <a:endParaRPr sz="1100">
                        <a:latin typeface="Times New Roman"/>
                        <a:cs typeface="Times New Roman"/>
                      </a:endParaRPr>
                    </a:p>
                  </a:txBody>
                  <a:tcPr marL="0" marR="0" marT="6350" marB="0"/>
                </a:tc>
                <a:tc>
                  <a:txBody>
                    <a:bodyPr/>
                    <a:lstStyle/>
                    <a:p>
                      <a:pPr marL="33020">
                        <a:lnSpc>
                          <a:spcPct val="100000"/>
                        </a:lnSpc>
                        <a:spcBef>
                          <a:spcPts val="35"/>
                        </a:spcBef>
                      </a:pPr>
                      <a:r>
                        <a:rPr sz="1100" b="1" spc="10" dirty="0">
                          <a:latin typeface="Times New Roman"/>
                          <a:cs typeface="Times New Roman"/>
                        </a:rPr>
                        <a:t>N</a:t>
                      </a:r>
                      <a:r>
                        <a:rPr sz="1100" b="1" spc="-10" dirty="0">
                          <a:latin typeface="Times New Roman"/>
                          <a:cs typeface="Times New Roman"/>
                        </a:rPr>
                        <a:t> </a:t>
                      </a:r>
                      <a:r>
                        <a:rPr sz="1100" b="1" spc="5" dirty="0">
                          <a:latin typeface="Times New Roman"/>
                          <a:cs typeface="Times New Roman"/>
                        </a:rPr>
                        <a:t>(1,5)</a:t>
                      </a:r>
                      <a:endParaRPr sz="1100">
                        <a:latin typeface="Times New Roman"/>
                        <a:cs typeface="Times New Roman"/>
                      </a:endParaRPr>
                    </a:p>
                  </a:txBody>
                  <a:tcPr marL="0" marR="0" marT="4445" marB="0"/>
                </a:tc>
                <a:tc>
                  <a:txBody>
                    <a:bodyPr/>
                    <a:lstStyle/>
                    <a:p>
                      <a:pPr>
                        <a:lnSpc>
                          <a:spcPct val="100000"/>
                        </a:lnSpc>
                      </a:pPr>
                      <a:endParaRPr sz="1100">
                        <a:latin typeface="Times New Roman"/>
                        <a:cs typeface="Times New Roman"/>
                      </a:endParaRPr>
                    </a:p>
                  </a:txBody>
                  <a:tcPr marL="0" marR="0" marT="0" marB="0"/>
                </a:tc>
                <a:tc>
                  <a:txBody>
                    <a:bodyPr/>
                    <a:lstStyle/>
                    <a:p>
                      <a:pPr>
                        <a:lnSpc>
                          <a:spcPct val="100000"/>
                        </a:lnSpc>
                      </a:pPr>
                      <a:endParaRPr sz="1100">
                        <a:latin typeface="Times New Roman"/>
                        <a:cs typeface="Times New Roman"/>
                      </a:endParaRPr>
                    </a:p>
                  </a:txBody>
                  <a:tcPr marL="0" marR="0" marT="0" marB="0"/>
                </a:tc>
                <a:tc>
                  <a:txBody>
                    <a:bodyPr/>
                    <a:lstStyle/>
                    <a:p>
                      <a:pPr marL="113664">
                        <a:lnSpc>
                          <a:spcPct val="100000"/>
                        </a:lnSpc>
                        <a:spcBef>
                          <a:spcPts val="35"/>
                        </a:spcBef>
                      </a:pPr>
                      <a:r>
                        <a:rPr sz="1100" b="1" spc="10" dirty="0">
                          <a:latin typeface="Times New Roman"/>
                          <a:cs typeface="Times New Roman"/>
                        </a:rPr>
                        <a:t>N</a:t>
                      </a:r>
                      <a:r>
                        <a:rPr sz="1100" b="1" spc="-10" dirty="0">
                          <a:latin typeface="Times New Roman"/>
                          <a:cs typeface="Times New Roman"/>
                        </a:rPr>
                        <a:t> </a:t>
                      </a:r>
                      <a:r>
                        <a:rPr sz="1100" b="1" spc="5" dirty="0">
                          <a:latin typeface="Times New Roman"/>
                          <a:cs typeface="Times New Roman"/>
                        </a:rPr>
                        <a:t>(1)</a:t>
                      </a:r>
                      <a:endParaRPr sz="1100">
                        <a:latin typeface="Times New Roman"/>
                        <a:cs typeface="Times New Roman"/>
                      </a:endParaRPr>
                    </a:p>
                  </a:txBody>
                  <a:tcPr marL="0" marR="0" marT="4445" marB="0"/>
                </a:tc>
                <a:tc>
                  <a:txBody>
                    <a:bodyPr/>
                    <a:lstStyle/>
                    <a:p>
                      <a:pPr>
                        <a:lnSpc>
                          <a:spcPct val="100000"/>
                        </a:lnSpc>
                      </a:pPr>
                      <a:endParaRPr sz="1100">
                        <a:latin typeface="Times New Roman"/>
                        <a:cs typeface="Times New Roman"/>
                      </a:endParaRPr>
                    </a:p>
                  </a:txBody>
                  <a:tcPr marL="0" marR="0" marT="0" marB="0"/>
                </a:tc>
                <a:tc>
                  <a:txBody>
                    <a:bodyPr/>
                    <a:lstStyle/>
                    <a:p>
                      <a:pPr marL="158750">
                        <a:lnSpc>
                          <a:spcPct val="100000"/>
                        </a:lnSpc>
                        <a:spcBef>
                          <a:spcPts val="35"/>
                        </a:spcBef>
                      </a:pPr>
                      <a:r>
                        <a:rPr sz="1100" b="1" spc="5" dirty="0">
                          <a:latin typeface="Times New Roman"/>
                          <a:cs typeface="Times New Roman"/>
                        </a:rPr>
                        <a:t>P</a:t>
                      </a:r>
                      <a:r>
                        <a:rPr sz="1100" b="1" spc="-70" dirty="0">
                          <a:latin typeface="Times New Roman"/>
                          <a:cs typeface="Times New Roman"/>
                        </a:rPr>
                        <a:t> </a:t>
                      </a:r>
                      <a:r>
                        <a:rPr sz="1100" b="1" spc="5" dirty="0">
                          <a:latin typeface="Times New Roman"/>
                          <a:cs typeface="Times New Roman"/>
                        </a:rPr>
                        <a:t>(1)</a:t>
                      </a:r>
                      <a:endParaRPr sz="1100">
                        <a:latin typeface="Times New Roman"/>
                        <a:cs typeface="Times New Roman"/>
                      </a:endParaRPr>
                    </a:p>
                  </a:txBody>
                  <a:tcPr marL="0" marR="0" marT="4445" marB="0"/>
                </a:tc>
                <a:extLst>
                  <a:ext uri="{0D108BD9-81ED-4DB2-BD59-A6C34878D82A}">
                    <a16:rowId xmlns:a16="http://schemas.microsoft.com/office/drawing/2014/main" val="10001"/>
                  </a:ext>
                </a:extLst>
              </a:tr>
              <a:tr h="196135">
                <a:tc>
                  <a:txBody>
                    <a:bodyPr/>
                    <a:lstStyle/>
                    <a:p>
                      <a:pPr marL="962025">
                        <a:lnSpc>
                          <a:spcPct val="100000"/>
                        </a:lnSpc>
                        <a:spcBef>
                          <a:spcPts val="55"/>
                        </a:spcBef>
                      </a:pPr>
                      <a:r>
                        <a:rPr sz="1100" spc="5" dirty="0">
                          <a:latin typeface="Times New Roman"/>
                          <a:cs typeface="Times New Roman"/>
                        </a:rPr>
                        <a:t>50-100 cm</a:t>
                      </a:r>
                      <a:r>
                        <a:rPr sz="1100" spc="-20" dirty="0">
                          <a:latin typeface="Times New Roman"/>
                          <a:cs typeface="Times New Roman"/>
                        </a:rPr>
                        <a:t> </a:t>
                      </a:r>
                      <a:r>
                        <a:rPr sz="1100" spc="5" dirty="0">
                          <a:latin typeface="Times New Roman"/>
                          <a:cs typeface="Times New Roman"/>
                        </a:rPr>
                        <a:t>(1,2,5)</a:t>
                      </a:r>
                      <a:endParaRPr sz="1100">
                        <a:latin typeface="Times New Roman"/>
                        <a:cs typeface="Times New Roman"/>
                      </a:endParaRPr>
                    </a:p>
                  </a:txBody>
                  <a:tcPr marL="0" marR="0" marT="6985" marB="0"/>
                </a:tc>
                <a:tc>
                  <a:txBody>
                    <a:bodyPr/>
                    <a:lstStyle/>
                    <a:p>
                      <a:pPr marL="50165">
                        <a:lnSpc>
                          <a:spcPct val="100000"/>
                        </a:lnSpc>
                        <a:spcBef>
                          <a:spcPts val="40"/>
                        </a:spcBef>
                      </a:pPr>
                      <a:r>
                        <a:rPr sz="1100" b="1" spc="10" dirty="0">
                          <a:latin typeface="Times New Roman"/>
                          <a:cs typeface="Times New Roman"/>
                        </a:rPr>
                        <a:t>N</a:t>
                      </a:r>
                      <a:r>
                        <a:rPr sz="1100" b="1" spc="-10" dirty="0">
                          <a:latin typeface="Times New Roman"/>
                          <a:cs typeface="Times New Roman"/>
                        </a:rPr>
                        <a:t> </a:t>
                      </a:r>
                      <a:r>
                        <a:rPr sz="1100" b="1" spc="5" dirty="0">
                          <a:latin typeface="Times New Roman"/>
                          <a:cs typeface="Times New Roman"/>
                        </a:rPr>
                        <a:t>(2,5)</a:t>
                      </a:r>
                      <a:endParaRPr sz="1100">
                        <a:latin typeface="Times New Roman"/>
                        <a:cs typeface="Times New Roman"/>
                      </a:endParaRPr>
                    </a:p>
                  </a:txBody>
                  <a:tcPr marL="0" marR="0" marT="5080" marB="0"/>
                </a:tc>
                <a:tc>
                  <a:txBody>
                    <a:bodyPr/>
                    <a:lstStyle/>
                    <a:p>
                      <a:pPr marL="40005">
                        <a:lnSpc>
                          <a:spcPct val="100000"/>
                        </a:lnSpc>
                        <a:spcBef>
                          <a:spcPts val="40"/>
                        </a:spcBef>
                      </a:pPr>
                      <a:r>
                        <a:rPr sz="1100" b="1" spc="10" dirty="0">
                          <a:latin typeface="Times New Roman"/>
                          <a:cs typeface="Times New Roman"/>
                        </a:rPr>
                        <a:t>N</a:t>
                      </a:r>
                      <a:r>
                        <a:rPr sz="1100" b="1" spc="-10" dirty="0">
                          <a:latin typeface="Times New Roman"/>
                          <a:cs typeface="Times New Roman"/>
                        </a:rPr>
                        <a:t> </a:t>
                      </a:r>
                      <a:r>
                        <a:rPr sz="1100" b="1" spc="5" dirty="0">
                          <a:latin typeface="Times New Roman"/>
                          <a:cs typeface="Times New Roman"/>
                        </a:rPr>
                        <a:t>(5)</a:t>
                      </a:r>
                      <a:endParaRPr sz="1100">
                        <a:latin typeface="Times New Roman"/>
                        <a:cs typeface="Times New Roman"/>
                      </a:endParaRPr>
                    </a:p>
                  </a:txBody>
                  <a:tcPr marL="0" marR="0" marT="5080" marB="0"/>
                </a:tc>
                <a:tc>
                  <a:txBody>
                    <a:bodyPr/>
                    <a:lstStyle/>
                    <a:p>
                      <a:pPr marL="33020">
                        <a:lnSpc>
                          <a:spcPct val="100000"/>
                        </a:lnSpc>
                        <a:spcBef>
                          <a:spcPts val="40"/>
                        </a:spcBef>
                      </a:pPr>
                      <a:r>
                        <a:rPr sz="1100" b="1" spc="10" dirty="0">
                          <a:latin typeface="Times New Roman"/>
                          <a:cs typeface="Times New Roman"/>
                        </a:rPr>
                        <a:t>N</a:t>
                      </a:r>
                      <a:r>
                        <a:rPr sz="1100" b="1" spc="-15" dirty="0">
                          <a:latin typeface="Times New Roman"/>
                          <a:cs typeface="Times New Roman"/>
                        </a:rPr>
                        <a:t> </a:t>
                      </a:r>
                      <a:r>
                        <a:rPr sz="1100" b="1" spc="5" dirty="0">
                          <a:latin typeface="Times New Roman"/>
                          <a:cs typeface="Times New Roman"/>
                        </a:rPr>
                        <a:t>(1,2,5)</a:t>
                      </a:r>
                      <a:endParaRPr sz="1100">
                        <a:latin typeface="Times New Roman"/>
                        <a:cs typeface="Times New Roman"/>
                      </a:endParaRPr>
                    </a:p>
                  </a:txBody>
                  <a:tcPr marL="0" marR="0" marT="5080" marB="0"/>
                </a:tc>
                <a:tc>
                  <a:txBody>
                    <a:bodyPr/>
                    <a:lstStyle/>
                    <a:p>
                      <a:pPr marL="33020">
                        <a:lnSpc>
                          <a:spcPct val="100000"/>
                        </a:lnSpc>
                        <a:spcBef>
                          <a:spcPts val="40"/>
                        </a:spcBef>
                      </a:pPr>
                      <a:r>
                        <a:rPr sz="1100" b="1" spc="5" dirty="0">
                          <a:latin typeface="Times New Roman"/>
                          <a:cs typeface="Times New Roman"/>
                        </a:rPr>
                        <a:t>P</a:t>
                      </a:r>
                      <a:r>
                        <a:rPr sz="1100" b="1" spc="-65" dirty="0">
                          <a:latin typeface="Times New Roman"/>
                          <a:cs typeface="Times New Roman"/>
                        </a:rPr>
                        <a:t> </a:t>
                      </a:r>
                      <a:r>
                        <a:rPr sz="1100" b="1" spc="5" dirty="0">
                          <a:latin typeface="Times New Roman"/>
                          <a:cs typeface="Times New Roman"/>
                        </a:rPr>
                        <a:t>(2)</a:t>
                      </a:r>
                      <a:endParaRPr sz="1100">
                        <a:latin typeface="Times New Roman"/>
                        <a:cs typeface="Times New Roman"/>
                      </a:endParaRPr>
                    </a:p>
                  </a:txBody>
                  <a:tcPr marL="0" marR="0" marT="5080" marB="0"/>
                </a:tc>
                <a:tc>
                  <a:txBody>
                    <a:bodyPr/>
                    <a:lstStyle/>
                    <a:p>
                      <a:pPr>
                        <a:lnSpc>
                          <a:spcPct val="100000"/>
                        </a:lnSpc>
                      </a:pPr>
                      <a:endParaRPr sz="1100">
                        <a:latin typeface="Times New Roman"/>
                        <a:cs typeface="Times New Roman"/>
                      </a:endParaRPr>
                    </a:p>
                  </a:txBody>
                  <a:tcPr marL="0" marR="0" marT="0" marB="0"/>
                </a:tc>
                <a:tc>
                  <a:txBody>
                    <a:bodyPr/>
                    <a:lstStyle/>
                    <a:p>
                      <a:pPr marL="113664">
                        <a:lnSpc>
                          <a:spcPct val="100000"/>
                        </a:lnSpc>
                        <a:spcBef>
                          <a:spcPts val="55"/>
                        </a:spcBef>
                      </a:pPr>
                      <a:r>
                        <a:rPr sz="1100" spc="10" dirty="0">
                          <a:latin typeface="Times New Roman"/>
                          <a:cs typeface="Times New Roman"/>
                        </a:rPr>
                        <a:t>N</a:t>
                      </a:r>
                      <a:r>
                        <a:rPr sz="1100" spc="-10" dirty="0">
                          <a:latin typeface="Times New Roman"/>
                          <a:cs typeface="Times New Roman"/>
                        </a:rPr>
                        <a:t> </a:t>
                      </a:r>
                      <a:r>
                        <a:rPr sz="1100" spc="5" dirty="0">
                          <a:latin typeface="Times New Roman"/>
                          <a:cs typeface="Times New Roman"/>
                        </a:rPr>
                        <a:t>(1)</a:t>
                      </a:r>
                      <a:endParaRPr sz="1100">
                        <a:latin typeface="Times New Roman"/>
                        <a:cs typeface="Times New Roman"/>
                      </a:endParaRPr>
                    </a:p>
                  </a:txBody>
                  <a:tcPr marL="0" marR="0" marT="6985" marB="0"/>
                </a:tc>
                <a:tc>
                  <a:txBody>
                    <a:bodyPr/>
                    <a:lstStyle/>
                    <a:p>
                      <a:pPr>
                        <a:lnSpc>
                          <a:spcPct val="100000"/>
                        </a:lnSpc>
                      </a:pPr>
                      <a:endParaRPr sz="1100">
                        <a:latin typeface="Times New Roman"/>
                        <a:cs typeface="Times New Roman"/>
                      </a:endParaRPr>
                    </a:p>
                  </a:txBody>
                  <a:tcPr marL="0" marR="0" marT="0" marB="0"/>
                </a:tc>
                <a:tc>
                  <a:txBody>
                    <a:bodyPr/>
                    <a:lstStyle/>
                    <a:p>
                      <a:pPr marL="158750">
                        <a:lnSpc>
                          <a:spcPct val="100000"/>
                        </a:lnSpc>
                        <a:spcBef>
                          <a:spcPts val="40"/>
                        </a:spcBef>
                      </a:pPr>
                      <a:r>
                        <a:rPr sz="1100" b="1" spc="5" dirty="0">
                          <a:latin typeface="Times New Roman"/>
                          <a:cs typeface="Times New Roman"/>
                        </a:rPr>
                        <a:t>P</a:t>
                      </a:r>
                      <a:r>
                        <a:rPr sz="1100" b="1" spc="-70" dirty="0">
                          <a:latin typeface="Times New Roman"/>
                          <a:cs typeface="Times New Roman"/>
                        </a:rPr>
                        <a:t> </a:t>
                      </a:r>
                      <a:r>
                        <a:rPr sz="1100" b="1" spc="5" dirty="0">
                          <a:latin typeface="Times New Roman"/>
                          <a:cs typeface="Times New Roman"/>
                        </a:rPr>
                        <a:t>(1)</a:t>
                      </a:r>
                      <a:endParaRPr sz="1100">
                        <a:latin typeface="Times New Roman"/>
                        <a:cs typeface="Times New Roman"/>
                      </a:endParaRPr>
                    </a:p>
                  </a:txBody>
                  <a:tcPr marL="0" marR="0" marT="5080" marB="0"/>
                </a:tc>
                <a:extLst>
                  <a:ext uri="{0D108BD9-81ED-4DB2-BD59-A6C34878D82A}">
                    <a16:rowId xmlns:a16="http://schemas.microsoft.com/office/drawing/2014/main" val="10002"/>
                  </a:ext>
                </a:extLst>
              </a:tr>
              <a:tr h="195748">
                <a:tc>
                  <a:txBody>
                    <a:bodyPr/>
                    <a:lstStyle/>
                    <a:p>
                      <a:pPr marL="4445">
                        <a:lnSpc>
                          <a:spcPct val="100000"/>
                        </a:lnSpc>
                        <a:spcBef>
                          <a:spcPts val="50"/>
                        </a:spcBef>
                        <a:tabLst>
                          <a:tab pos="962025" algn="l"/>
                        </a:tabLst>
                      </a:pPr>
                      <a:r>
                        <a:rPr sz="1650" b="1" baseline="40404" dirty="0">
                          <a:latin typeface="Times New Roman"/>
                          <a:cs typeface="Times New Roman"/>
                        </a:rPr>
                        <a:t>A. </a:t>
                      </a:r>
                      <a:r>
                        <a:rPr sz="1650" b="1" spc="7" baseline="40404" dirty="0">
                          <a:latin typeface="Times New Roman"/>
                          <a:cs typeface="Times New Roman"/>
                        </a:rPr>
                        <a:t>altissima	</a:t>
                      </a:r>
                      <a:r>
                        <a:rPr sz="1100" spc="5" dirty="0">
                          <a:latin typeface="Times New Roman"/>
                          <a:cs typeface="Times New Roman"/>
                        </a:rPr>
                        <a:t>100-200 cm</a:t>
                      </a:r>
                      <a:r>
                        <a:rPr sz="1100" spc="-15" dirty="0">
                          <a:latin typeface="Times New Roman"/>
                          <a:cs typeface="Times New Roman"/>
                        </a:rPr>
                        <a:t> </a:t>
                      </a:r>
                      <a:r>
                        <a:rPr sz="1100" spc="5" dirty="0">
                          <a:latin typeface="Times New Roman"/>
                          <a:cs typeface="Times New Roman"/>
                        </a:rPr>
                        <a:t>(1,2)</a:t>
                      </a:r>
                      <a:endParaRPr sz="1100">
                        <a:latin typeface="Times New Roman"/>
                        <a:cs typeface="Times New Roman"/>
                      </a:endParaRPr>
                    </a:p>
                  </a:txBody>
                  <a:tcPr marL="0" marR="0" marT="6350" marB="0"/>
                </a:tc>
                <a:tc>
                  <a:txBody>
                    <a:bodyPr/>
                    <a:lstStyle/>
                    <a:p>
                      <a:pPr marL="50165">
                        <a:lnSpc>
                          <a:spcPct val="100000"/>
                        </a:lnSpc>
                        <a:spcBef>
                          <a:spcPts val="50"/>
                        </a:spcBef>
                      </a:pPr>
                      <a:r>
                        <a:rPr sz="1100" spc="10" dirty="0">
                          <a:latin typeface="Times New Roman"/>
                          <a:cs typeface="Times New Roman"/>
                        </a:rPr>
                        <a:t>N</a:t>
                      </a:r>
                      <a:r>
                        <a:rPr sz="1100" spc="-10" dirty="0">
                          <a:latin typeface="Times New Roman"/>
                          <a:cs typeface="Times New Roman"/>
                        </a:rPr>
                        <a:t> </a:t>
                      </a:r>
                      <a:r>
                        <a:rPr sz="1100" spc="5" dirty="0">
                          <a:latin typeface="Times New Roman"/>
                          <a:cs typeface="Times New Roman"/>
                        </a:rPr>
                        <a:t>(2)</a:t>
                      </a:r>
                      <a:endParaRPr sz="1100">
                        <a:latin typeface="Times New Roman"/>
                        <a:cs typeface="Times New Roman"/>
                      </a:endParaRPr>
                    </a:p>
                  </a:txBody>
                  <a:tcPr marL="0" marR="0" marT="6350" marB="0"/>
                </a:tc>
                <a:tc>
                  <a:txBody>
                    <a:bodyPr/>
                    <a:lstStyle/>
                    <a:p>
                      <a:pPr>
                        <a:lnSpc>
                          <a:spcPct val="100000"/>
                        </a:lnSpc>
                      </a:pPr>
                      <a:endParaRPr sz="1100">
                        <a:latin typeface="Times New Roman"/>
                        <a:cs typeface="Times New Roman"/>
                      </a:endParaRPr>
                    </a:p>
                  </a:txBody>
                  <a:tcPr marL="0" marR="0" marT="0" marB="0"/>
                </a:tc>
                <a:tc>
                  <a:txBody>
                    <a:bodyPr/>
                    <a:lstStyle/>
                    <a:p>
                      <a:pPr marL="33020">
                        <a:lnSpc>
                          <a:spcPct val="100000"/>
                        </a:lnSpc>
                        <a:spcBef>
                          <a:spcPts val="40"/>
                        </a:spcBef>
                      </a:pPr>
                      <a:r>
                        <a:rPr sz="1100" b="1" spc="10" dirty="0">
                          <a:latin typeface="Times New Roman"/>
                          <a:cs typeface="Times New Roman"/>
                        </a:rPr>
                        <a:t>N</a:t>
                      </a:r>
                      <a:r>
                        <a:rPr sz="1100" b="1" spc="-10" dirty="0">
                          <a:latin typeface="Times New Roman"/>
                          <a:cs typeface="Times New Roman"/>
                        </a:rPr>
                        <a:t> </a:t>
                      </a:r>
                      <a:r>
                        <a:rPr sz="1100" b="1" spc="5" dirty="0">
                          <a:latin typeface="Times New Roman"/>
                          <a:cs typeface="Times New Roman"/>
                        </a:rPr>
                        <a:t>(1)</a:t>
                      </a:r>
                      <a:endParaRPr sz="1100">
                        <a:latin typeface="Times New Roman"/>
                        <a:cs typeface="Times New Roman"/>
                      </a:endParaRPr>
                    </a:p>
                  </a:txBody>
                  <a:tcPr marL="0" marR="0" marT="5080" marB="0"/>
                </a:tc>
                <a:tc>
                  <a:txBody>
                    <a:bodyPr/>
                    <a:lstStyle/>
                    <a:p>
                      <a:pPr marL="33020">
                        <a:lnSpc>
                          <a:spcPct val="100000"/>
                        </a:lnSpc>
                        <a:spcBef>
                          <a:spcPts val="40"/>
                        </a:spcBef>
                      </a:pPr>
                      <a:r>
                        <a:rPr sz="1100" b="1" spc="5" dirty="0">
                          <a:latin typeface="Times New Roman"/>
                          <a:cs typeface="Times New Roman"/>
                        </a:rPr>
                        <a:t>P</a:t>
                      </a:r>
                      <a:r>
                        <a:rPr sz="1100" b="1" spc="-65" dirty="0">
                          <a:latin typeface="Times New Roman"/>
                          <a:cs typeface="Times New Roman"/>
                        </a:rPr>
                        <a:t> </a:t>
                      </a:r>
                      <a:r>
                        <a:rPr sz="1100" b="1" spc="5" dirty="0">
                          <a:latin typeface="Times New Roman"/>
                          <a:cs typeface="Times New Roman"/>
                        </a:rPr>
                        <a:t>(2)</a:t>
                      </a:r>
                      <a:endParaRPr sz="1100">
                        <a:latin typeface="Times New Roman"/>
                        <a:cs typeface="Times New Roman"/>
                      </a:endParaRPr>
                    </a:p>
                  </a:txBody>
                  <a:tcPr marL="0" marR="0" marT="5080" marB="0"/>
                </a:tc>
                <a:tc>
                  <a:txBody>
                    <a:bodyPr/>
                    <a:lstStyle/>
                    <a:p>
                      <a:pPr>
                        <a:lnSpc>
                          <a:spcPct val="100000"/>
                        </a:lnSpc>
                      </a:pPr>
                      <a:endParaRPr sz="1100">
                        <a:latin typeface="Times New Roman"/>
                        <a:cs typeface="Times New Roman"/>
                      </a:endParaRPr>
                    </a:p>
                  </a:txBody>
                  <a:tcPr marL="0" marR="0" marT="0" marB="0"/>
                </a:tc>
                <a:tc>
                  <a:txBody>
                    <a:bodyPr/>
                    <a:lstStyle/>
                    <a:p>
                      <a:pPr marL="113664">
                        <a:lnSpc>
                          <a:spcPct val="100000"/>
                        </a:lnSpc>
                        <a:spcBef>
                          <a:spcPts val="50"/>
                        </a:spcBef>
                      </a:pPr>
                      <a:r>
                        <a:rPr sz="1100" spc="10" dirty="0">
                          <a:latin typeface="Times New Roman"/>
                          <a:cs typeface="Times New Roman"/>
                        </a:rPr>
                        <a:t>N</a:t>
                      </a:r>
                      <a:r>
                        <a:rPr sz="1100" spc="-10" dirty="0">
                          <a:latin typeface="Times New Roman"/>
                          <a:cs typeface="Times New Roman"/>
                        </a:rPr>
                        <a:t> </a:t>
                      </a:r>
                      <a:r>
                        <a:rPr sz="1100" spc="5" dirty="0">
                          <a:latin typeface="Times New Roman"/>
                          <a:cs typeface="Times New Roman"/>
                        </a:rPr>
                        <a:t>(1)</a:t>
                      </a:r>
                      <a:endParaRPr sz="1100">
                        <a:latin typeface="Times New Roman"/>
                        <a:cs typeface="Times New Roman"/>
                      </a:endParaRPr>
                    </a:p>
                  </a:txBody>
                  <a:tcPr marL="0" marR="0" marT="6350" marB="0"/>
                </a:tc>
                <a:tc>
                  <a:txBody>
                    <a:bodyPr/>
                    <a:lstStyle/>
                    <a:p>
                      <a:pPr>
                        <a:lnSpc>
                          <a:spcPct val="100000"/>
                        </a:lnSpc>
                      </a:pPr>
                      <a:endParaRPr sz="1100">
                        <a:latin typeface="Times New Roman"/>
                        <a:cs typeface="Times New Roman"/>
                      </a:endParaRPr>
                    </a:p>
                  </a:txBody>
                  <a:tcPr marL="0" marR="0" marT="0" marB="0"/>
                </a:tc>
                <a:tc>
                  <a:txBody>
                    <a:bodyPr/>
                    <a:lstStyle/>
                    <a:p>
                      <a:pPr marL="158750">
                        <a:lnSpc>
                          <a:spcPct val="100000"/>
                        </a:lnSpc>
                        <a:spcBef>
                          <a:spcPts val="40"/>
                        </a:spcBef>
                      </a:pPr>
                      <a:r>
                        <a:rPr sz="1100" b="1" spc="5" dirty="0">
                          <a:latin typeface="Times New Roman"/>
                          <a:cs typeface="Times New Roman"/>
                        </a:rPr>
                        <a:t>P</a:t>
                      </a:r>
                      <a:r>
                        <a:rPr sz="1100" b="1" spc="-70" dirty="0">
                          <a:latin typeface="Times New Roman"/>
                          <a:cs typeface="Times New Roman"/>
                        </a:rPr>
                        <a:t> </a:t>
                      </a:r>
                      <a:r>
                        <a:rPr sz="1100" b="1" spc="5" dirty="0">
                          <a:latin typeface="Times New Roman"/>
                          <a:cs typeface="Times New Roman"/>
                        </a:rPr>
                        <a:t>(1)</a:t>
                      </a:r>
                      <a:endParaRPr sz="1100">
                        <a:latin typeface="Times New Roman"/>
                        <a:cs typeface="Times New Roman"/>
                      </a:endParaRPr>
                    </a:p>
                  </a:txBody>
                  <a:tcPr marL="0" marR="0" marT="5080" marB="0"/>
                </a:tc>
                <a:extLst>
                  <a:ext uri="{0D108BD9-81ED-4DB2-BD59-A6C34878D82A}">
                    <a16:rowId xmlns:a16="http://schemas.microsoft.com/office/drawing/2014/main" val="10003"/>
                  </a:ext>
                </a:extLst>
              </a:tr>
              <a:tr h="195748">
                <a:tc>
                  <a:txBody>
                    <a:bodyPr/>
                    <a:lstStyle/>
                    <a:p>
                      <a:pPr marL="962025">
                        <a:lnSpc>
                          <a:spcPct val="100000"/>
                        </a:lnSpc>
                        <a:spcBef>
                          <a:spcPts val="50"/>
                        </a:spcBef>
                      </a:pPr>
                      <a:r>
                        <a:rPr sz="1100" spc="5" dirty="0">
                          <a:latin typeface="Times New Roman"/>
                          <a:cs typeface="Times New Roman"/>
                        </a:rPr>
                        <a:t>200 cm felett</a:t>
                      </a:r>
                      <a:r>
                        <a:rPr sz="1100" spc="-20" dirty="0">
                          <a:latin typeface="Times New Roman"/>
                          <a:cs typeface="Times New Roman"/>
                        </a:rPr>
                        <a:t> </a:t>
                      </a:r>
                      <a:r>
                        <a:rPr sz="1100" spc="5" dirty="0">
                          <a:latin typeface="Times New Roman"/>
                          <a:cs typeface="Times New Roman"/>
                        </a:rPr>
                        <a:t>(1,2)</a:t>
                      </a:r>
                      <a:endParaRPr sz="1100">
                        <a:latin typeface="Times New Roman"/>
                        <a:cs typeface="Times New Roman"/>
                      </a:endParaRPr>
                    </a:p>
                  </a:txBody>
                  <a:tcPr marL="0" marR="0" marT="6350" marB="0"/>
                </a:tc>
                <a:tc>
                  <a:txBody>
                    <a:bodyPr/>
                    <a:lstStyle/>
                    <a:p>
                      <a:pPr marL="50165">
                        <a:lnSpc>
                          <a:spcPct val="100000"/>
                        </a:lnSpc>
                        <a:spcBef>
                          <a:spcPts val="50"/>
                        </a:spcBef>
                      </a:pPr>
                      <a:r>
                        <a:rPr sz="1100" spc="10" dirty="0">
                          <a:latin typeface="Times New Roman"/>
                          <a:cs typeface="Times New Roman"/>
                        </a:rPr>
                        <a:t>N</a:t>
                      </a:r>
                      <a:r>
                        <a:rPr sz="1100" spc="-10" dirty="0">
                          <a:latin typeface="Times New Roman"/>
                          <a:cs typeface="Times New Roman"/>
                        </a:rPr>
                        <a:t> </a:t>
                      </a:r>
                      <a:r>
                        <a:rPr sz="1100" spc="5" dirty="0">
                          <a:latin typeface="Times New Roman"/>
                          <a:cs typeface="Times New Roman"/>
                        </a:rPr>
                        <a:t>(</a:t>
                      </a:r>
                      <a:r>
                        <a:rPr sz="1100" spc="5" dirty="0">
                          <a:solidFill>
                            <a:srgbClr val="FF0000"/>
                          </a:solidFill>
                          <a:latin typeface="Times New Roman"/>
                          <a:cs typeface="Times New Roman"/>
                        </a:rPr>
                        <a:t>1</a:t>
                      </a:r>
                      <a:r>
                        <a:rPr sz="1100" spc="5" dirty="0">
                          <a:latin typeface="Times New Roman"/>
                          <a:cs typeface="Times New Roman"/>
                        </a:rPr>
                        <a:t>,2)</a:t>
                      </a:r>
                      <a:endParaRPr sz="1100">
                        <a:latin typeface="Times New Roman"/>
                        <a:cs typeface="Times New Roman"/>
                      </a:endParaRPr>
                    </a:p>
                  </a:txBody>
                  <a:tcPr marL="0" marR="0" marT="6350" marB="0"/>
                </a:tc>
                <a:tc>
                  <a:txBody>
                    <a:bodyPr/>
                    <a:lstStyle/>
                    <a:p>
                      <a:pPr marL="40005">
                        <a:lnSpc>
                          <a:spcPct val="100000"/>
                        </a:lnSpc>
                        <a:spcBef>
                          <a:spcPts val="50"/>
                        </a:spcBef>
                      </a:pPr>
                      <a:r>
                        <a:rPr sz="1100" spc="10" dirty="0">
                          <a:latin typeface="Times New Roman"/>
                          <a:cs typeface="Times New Roman"/>
                        </a:rPr>
                        <a:t>N</a:t>
                      </a:r>
                      <a:r>
                        <a:rPr sz="1100" spc="-10" dirty="0">
                          <a:latin typeface="Times New Roman"/>
                          <a:cs typeface="Times New Roman"/>
                        </a:rPr>
                        <a:t> </a:t>
                      </a:r>
                      <a:r>
                        <a:rPr sz="1100" spc="5" dirty="0">
                          <a:latin typeface="Times New Roman"/>
                          <a:cs typeface="Times New Roman"/>
                        </a:rPr>
                        <a:t>(1)</a:t>
                      </a:r>
                      <a:endParaRPr sz="1100">
                        <a:latin typeface="Times New Roman"/>
                        <a:cs typeface="Times New Roman"/>
                      </a:endParaRPr>
                    </a:p>
                  </a:txBody>
                  <a:tcPr marL="0" marR="0" marT="6350" marB="0"/>
                </a:tc>
                <a:tc>
                  <a:txBody>
                    <a:bodyPr/>
                    <a:lstStyle/>
                    <a:p>
                      <a:pPr marL="33020">
                        <a:lnSpc>
                          <a:spcPct val="100000"/>
                        </a:lnSpc>
                        <a:spcBef>
                          <a:spcPts val="40"/>
                        </a:spcBef>
                      </a:pPr>
                      <a:r>
                        <a:rPr sz="1100" b="1" spc="10" dirty="0">
                          <a:latin typeface="Times New Roman"/>
                          <a:cs typeface="Times New Roman"/>
                        </a:rPr>
                        <a:t>N</a:t>
                      </a:r>
                      <a:r>
                        <a:rPr sz="1100" b="1" spc="-10" dirty="0">
                          <a:latin typeface="Times New Roman"/>
                          <a:cs typeface="Times New Roman"/>
                        </a:rPr>
                        <a:t> </a:t>
                      </a:r>
                      <a:r>
                        <a:rPr sz="1100" b="1" spc="5" dirty="0">
                          <a:latin typeface="Times New Roman"/>
                          <a:cs typeface="Times New Roman"/>
                        </a:rPr>
                        <a:t>(1)</a:t>
                      </a:r>
                      <a:endParaRPr sz="1100">
                        <a:latin typeface="Times New Roman"/>
                        <a:cs typeface="Times New Roman"/>
                      </a:endParaRPr>
                    </a:p>
                  </a:txBody>
                  <a:tcPr marL="0" marR="0" marT="5080" marB="0"/>
                </a:tc>
                <a:tc>
                  <a:txBody>
                    <a:bodyPr/>
                    <a:lstStyle/>
                    <a:p>
                      <a:pPr marL="33020">
                        <a:lnSpc>
                          <a:spcPct val="100000"/>
                        </a:lnSpc>
                        <a:spcBef>
                          <a:spcPts val="40"/>
                        </a:spcBef>
                      </a:pPr>
                      <a:r>
                        <a:rPr sz="1100" b="1" spc="5" dirty="0">
                          <a:latin typeface="Times New Roman"/>
                          <a:cs typeface="Times New Roman"/>
                        </a:rPr>
                        <a:t>P</a:t>
                      </a:r>
                      <a:r>
                        <a:rPr sz="1100" b="1" spc="-65" dirty="0">
                          <a:latin typeface="Times New Roman"/>
                          <a:cs typeface="Times New Roman"/>
                        </a:rPr>
                        <a:t> </a:t>
                      </a:r>
                      <a:r>
                        <a:rPr sz="1100" b="1" spc="5" dirty="0">
                          <a:latin typeface="Times New Roman"/>
                          <a:cs typeface="Times New Roman"/>
                        </a:rPr>
                        <a:t>(2)</a:t>
                      </a:r>
                      <a:endParaRPr sz="1100">
                        <a:latin typeface="Times New Roman"/>
                        <a:cs typeface="Times New Roman"/>
                      </a:endParaRPr>
                    </a:p>
                  </a:txBody>
                  <a:tcPr marL="0" marR="0" marT="5080" marB="0"/>
                </a:tc>
                <a:tc>
                  <a:txBody>
                    <a:bodyPr/>
                    <a:lstStyle/>
                    <a:p>
                      <a:pPr>
                        <a:lnSpc>
                          <a:spcPct val="100000"/>
                        </a:lnSpc>
                      </a:pPr>
                      <a:endParaRPr sz="1100">
                        <a:latin typeface="Times New Roman"/>
                        <a:cs typeface="Times New Roman"/>
                      </a:endParaRPr>
                    </a:p>
                  </a:txBody>
                  <a:tcPr marL="0" marR="0" marT="0" marB="0"/>
                </a:tc>
                <a:tc>
                  <a:txBody>
                    <a:bodyPr/>
                    <a:lstStyle/>
                    <a:p>
                      <a:pPr marL="113664">
                        <a:lnSpc>
                          <a:spcPct val="100000"/>
                        </a:lnSpc>
                        <a:spcBef>
                          <a:spcPts val="50"/>
                        </a:spcBef>
                      </a:pPr>
                      <a:r>
                        <a:rPr sz="1100" spc="10" dirty="0">
                          <a:latin typeface="Times New Roman"/>
                          <a:cs typeface="Times New Roman"/>
                        </a:rPr>
                        <a:t>N</a:t>
                      </a:r>
                      <a:r>
                        <a:rPr sz="1100" spc="-10" dirty="0">
                          <a:latin typeface="Times New Roman"/>
                          <a:cs typeface="Times New Roman"/>
                        </a:rPr>
                        <a:t> </a:t>
                      </a:r>
                      <a:r>
                        <a:rPr sz="1100" spc="5" dirty="0">
                          <a:latin typeface="Times New Roman"/>
                          <a:cs typeface="Times New Roman"/>
                        </a:rPr>
                        <a:t>(1)</a:t>
                      </a:r>
                      <a:endParaRPr sz="1100">
                        <a:latin typeface="Times New Roman"/>
                        <a:cs typeface="Times New Roman"/>
                      </a:endParaRPr>
                    </a:p>
                  </a:txBody>
                  <a:tcPr marL="0" marR="0" marT="6350" marB="0"/>
                </a:tc>
                <a:tc>
                  <a:txBody>
                    <a:bodyPr/>
                    <a:lstStyle/>
                    <a:p>
                      <a:pPr>
                        <a:lnSpc>
                          <a:spcPct val="100000"/>
                        </a:lnSpc>
                      </a:pPr>
                      <a:endParaRPr sz="1100">
                        <a:latin typeface="Times New Roman"/>
                        <a:cs typeface="Times New Roman"/>
                      </a:endParaRPr>
                    </a:p>
                  </a:txBody>
                  <a:tcPr marL="0" marR="0" marT="0" marB="0"/>
                </a:tc>
                <a:tc>
                  <a:txBody>
                    <a:bodyPr/>
                    <a:lstStyle/>
                    <a:p>
                      <a:pPr marL="158750">
                        <a:lnSpc>
                          <a:spcPct val="100000"/>
                        </a:lnSpc>
                        <a:spcBef>
                          <a:spcPts val="40"/>
                        </a:spcBef>
                      </a:pPr>
                      <a:r>
                        <a:rPr sz="1100" b="1" spc="5" dirty="0">
                          <a:latin typeface="Times New Roman"/>
                          <a:cs typeface="Times New Roman"/>
                        </a:rPr>
                        <a:t>P</a:t>
                      </a:r>
                      <a:r>
                        <a:rPr sz="1100" b="1" spc="-70" dirty="0">
                          <a:latin typeface="Times New Roman"/>
                          <a:cs typeface="Times New Roman"/>
                        </a:rPr>
                        <a:t> </a:t>
                      </a:r>
                      <a:r>
                        <a:rPr sz="1100" b="1" spc="5" dirty="0">
                          <a:latin typeface="Times New Roman"/>
                          <a:cs typeface="Times New Roman"/>
                        </a:rPr>
                        <a:t>(1)</a:t>
                      </a:r>
                      <a:endParaRPr sz="1100">
                        <a:latin typeface="Times New Roman"/>
                        <a:cs typeface="Times New Roman"/>
                      </a:endParaRPr>
                    </a:p>
                  </a:txBody>
                  <a:tcPr marL="0" marR="0" marT="5080" marB="0"/>
                </a:tc>
                <a:extLst>
                  <a:ext uri="{0D108BD9-81ED-4DB2-BD59-A6C34878D82A}">
                    <a16:rowId xmlns:a16="http://schemas.microsoft.com/office/drawing/2014/main" val="10004"/>
                  </a:ext>
                </a:extLst>
              </a:tr>
              <a:tr h="198323">
                <a:tc>
                  <a:txBody>
                    <a:bodyPr/>
                    <a:lstStyle/>
                    <a:p>
                      <a:pPr marL="962025">
                        <a:lnSpc>
                          <a:spcPct val="100000"/>
                        </a:lnSpc>
                        <a:spcBef>
                          <a:spcPts val="50"/>
                        </a:spcBef>
                      </a:pPr>
                      <a:r>
                        <a:rPr sz="1100" spc="10" dirty="0">
                          <a:latin typeface="Times New Roman"/>
                          <a:cs typeface="Times New Roman"/>
                        </a:rPr>
                        <a:t>∑ </a:t>
                      </a:r>
                      <a:r>
                        <a:rPr sz="1100" spc="5" dirty="0">
                          <a:latin typeface="Times New Roman"/>
                          <a:cs typeface="Times New Roman"/>
                        </a:rPr>
                        <a:t>egyed együtt</a:t>
                      </a:r>
                      <a:r>
                        <a:rPr sz="1100" spc="-45" dirty="0">
                          <a:latin typeface="Times New Roman"/>
                          <a:cs typeface="Times New Roman"/>
                        </a:rPr>
                        <a:t> </a:t>
                      </a:r>
                      <a:r>
                        <a:rPr sz="1100" spc="5" dirty="0">
                          <a:latin typeface="Times New Roman"/>
                          <a:cs typeface="Times New Roman"/>
                        </a:rPr>
                        <a:t>(1,2,3,5)</a:t>
                      </a:r>
                      <a:endParaRPr sz="1100">
                        <a:latin typeface="Times New Roman"/>
                        <a:cs typeface="Times New Roman"/>
                      </a:endParaRPr>
                    </a:p>
                  </a:txBody>
                  <a:tcPr marL="0" marR="0" marT="6350" marB="0">
                    <a:lnB w="6350">
                      <a:solidFill>
                        <a:srgbClr val="000000"/>
                      </a:solidFill>
                      <a:prstDash val="solid"/>
                    </a:lnB>
                  </a:tcPr>
                </a:tc>
                <a:tc>
                  <a:txBody>
                    <a:bodyPr/>
                    <a:lstStyle/>
                    <a:p>
                      <a:pPr marL="50165">
                        <a:lnSpc>
                          <a:spcPct val="100000"/>
                        </a:lnSpc>
                        <a:spcBef>
                          <a:spcPts val="50"/>
                        </a:spcBef>
                      </a:pPr>
                      <a:r>
                        <a:rPr sz="1100" b="1" spc="10" dirty="0">
                          <a:latin typeface="Times New Roman"/>
                          <a:cs typeface="Times New Roman"/>
                        </a:rPr>
                        <a:t>N</a:t>
                      </a:r>
                      <a:r>
                        <a:rPr sz="1100" b="1" spc="-15" dirty="0">
                          <a:latin typeface="Times New Roman"/>
                          <a:cs typeface="Times New Roman"/>
                        </a:rPr>
                        <a:t> </a:t>
                      </a:r>
                      <a:r>
                        <a:rPr sz="1100" b="1" spc="5" dirty="0">
                          <a:latin typeface="Times New Roman"/>
                          <a:cs typeface="Times New Roman"/>
                        </a:rPr>
                        <a:t>(</a:t>
                      </a:r>
                      <a:r>
                        <a:rPr sz="1100" spc="5" dirty="0">
                          <a:latin typeface="Times New Roman"/>
                          <a:cs typeface="Times New Roman"/>
                        </a:rPr>
                        <a:t>1</a:t>
                      </a:r>
                      <a:r>
                        <a:rPr sz="1100" b="1" spc="5" dirty="0">
                          <a:latin typeface="Times New Roman"/>
                          <a:cs typeface="Times New Roman"/>
                        </a:rPr>
                        <a:t>,2,3,5)</a:t>
                      </a:r>
                      <a:endParaRPr sz="1100">
                        <a:latin typeface="Times New Roman"/>
                        <a:cs typeface="Times New Roman"/>
                      </a:endParaRPr>
                    </a:p>
                  </a:txBody>
                  <a:tcPr marL="0" marR="0" marT="6350" marB="0">
                    <a:lnB w="6350">
                      <a:solidFill>
                        <a:srgbClr val="000000"/>
                      </a:solidFill>
                      <a:prstDash val="solid"/>
                    </a:lnB>
                  </a:tcPr>
                </a:tc>
                <a:tc>
                  <a:txBody>
                    <a:bodyPr/>
                    <a:lstStyle/>
                    <a:p>
                      <a:pPr marL="40005">
                        <a:lnSpc>
                          <a:spcPct val="100000"/>
                        </a:lnSpc>
                        <a:spcBef>
                          <a:spcPts val="50"/>
                        </a:spcBef>
                      </a:pPr>
                      <a:r>
                        <a:rPr sz="1100" spc="10" dirty="0">
                          <a:latin typeface="Times New Roman"/>
                          <a:cs typeface="Times New Roman"/>
                        </a:rPr>
                        <a:t>N</a:t>
                      </a:r>
                      <a:r>
                        <a:rPr sz="1100" spc="-10" dirty="0">
                          <a:latin typeface="Times New Roman"/>
                          <a:cs typeface="Times New Roman"/>
                        </a:rPr>
                        <a:t> </a:t>
                      </a:r>
                      <a:r>
                        <a:rPr sz="1100" spc="5" dirty="0">
                          <a:latin typeface="Times New Roman"/>
                          <a:cs typeface="Times New Roman"/>
                        </a:rPr>
                        <a:t>(1,5)</a:t>
                      </a:r>
                      <a:endParaRPr sz="1100">
                        <a:latin typeface="Times New Roman"/>
                        <a:cs typeface="Times New Roman"/>
                      </a:endParaRPr>
                    </a:p>
                  </a:txBody>
                  <a:tcPr marL="0" marR="0" marT="6350" marB="0">
                    <a:lnB w="6350">
                      <a:solidFill>
                        <a:srgbClr val="000000"/>
                      </a:solidFill>
                      <a:prstDash val="solid"/>
                    </a:lnB>
                  </a:tcPr>
                </a:tc>
                <a:tc>
                  <a:txBody>
                    <a:bodyPr/>
                    <a:lstStyle/>
                    <a:p>
                      <a:pPr marL="33020">
                        <a:lnSpc>
                          <a:spcPct val="100000"/>
                        </a:lnSpc>
                        <a:spcBef>
                          <a:spcPts val="40"/>
                        </a:spcBef>
                      </a:pPr>
                      <a:r>
                        <a:rPr sz="1100" b="1" spc="10" dirty="0">
                          <a:latin typeface="Times New Roman"/>
                          <a:cs typeface="Times New Roman"/>
                        </a:rPr>
                        <a:t>N</a:t>
                      </a:r>
                      <a:r>
                        <a:rPr sz="1100" b="1" spc="-10" dirty="0">
                          <a:latin typeface="Times New Roman"/>
                          <a:cs typeface="Times New Roman"/>
                        </a:rPr>
                        <a:t> </a:t>
                      </a:r>
                      <a:r>
                        <a:rPr sz="1100" b="1" spc="5" dirty="0">
                          <a:latin typeface="Times New Roman"/>
                          <a:cs typeface="Times New Roman"/>
                        </a:rPr>
                        <a:t>(1,5)</a:t>
                      </a:r>
                      <a:endParaRPr sz="1100">
                        <a:latin typeface="Times New Roman"/>
                        <a:cs typeface="Times New Roman"/>
                      </a:endParaRPr>
                    </a:p>
                  </a:txBody>
                  <a:tcPr marL="0" marR="0" marT="5080" marB="0">
                    <a:lnB w="6350">
                      <a:solidFill>
                        <a:srgbClr val="000000"/>
                      </a:solidFill>
                      <a:prstDash val="solid"/>
                    </a:lnB>
                  </a:tcPr>
                </a:tc>
                <a:tc>
                  <a:txBody>
                    <a:bodyPr/>
                    <a:lstStyle/>
                    <a:p>
                      <a:pPr marL="33020">
                        <a:lnSpc>
                          <a:spcPct val="100000"/>
                        </a:lnSpc>
                        <a:spcBef>
                          <a:spcPts val="50"/>
                        </a:spcBef>
                      </a:pPr>
                      <a:r>
                        <a:rPr sz="1100" spc="5" dirty="0">
                          <a:latin typeface="Times New Roman"/>
                          <a:cs typeface="Times New Roman"/>
                        </a:rPr>
                        <a:t>P</a:t>
                      </a:r>
                      <a:r>
                        <a:rPr sz="1100" spc="-50" dirty="0">
                          <a:latin typeface="Times New Roman"/>
                          <a:cs typeface="Times New Roman"/>
                        </a:rPr>
                        <a:t> </a:t>
                      </a:r>
                      <a:r>
                        <a:rPr sz="1100" spc="5" dirty="0">
                          <a:latin typeface="Times New Roman"/>
                          <a:cs typeface="Times New Roman"/>
                        </a:rPr>
                        <a:t>(</a:t>
                      </a:r>
                      <a:r>
                        <a:rPr sz="1100" spc="5" dirty="0">
                          <a:solidFill>
                            <a:srgbClr val="FF0000"/>
                          </a:solidFill>
                          <a:latin typeface="Times New Roman"/>
                          <a:cs typeface="Times New Roman"/>
                        </a:rPr>
                        <a:t>1</a:t>
                      </a:r>
                      <a:r>
                        <a:rPr sz="1100" spc="5" dirty="0">
                          <a:latin typeface="Times New Roman"/>
                          <a:cs typeface="Times New Roman"/>
                        </a:rPr>
                        <a:t>,2,3)</a:t>
                      </a:r>
                      <a:endParaRPr sz="1100">
                        <a:latin typeface="Times New Roman"/>
                        <a:cs typeface="Times New Roman"/>
                      </a:endParaRPr>
                    </a:p>
                  </a:txBody>
                  <a:tcPr marL="0" marR="0" marT="6350" marB="0">
                    <a:lnB w="6350">
                      <a:solidFill>
                        <a:srgbClr val="000000"/>
                      </a:solidFill>
                      <a:prstDash val="solid"/>
                    </a:lnB>
                  </a:tcPr>
                </a:tc>
                <a:tc>
                  <a:txBody>
                    <a:bodyPr/>
                    <a:lstStyle/>
                    <a:p>
                      <a:pPr>
                        <a:lnSpc>
                          <a:spcPct val="100000"/>
                        </a:lnSpc>
                      </a:pPr>
                      <a:endParaRPr sz="1100">
                        <a:latin typeface="Times New Roman"/>
                        <a:cs typeface="Times New Roman"/>
                      </a:endParaRPr>
                    </a:p>
                  </a:txBody>
                  <a:tcPr marL="0" marR="0" marT="0" marB="0">
                    <a:lnB w="6350">
                      <a:solidFill>
                        <a:srgbClr val="000000"/>
                      </a:solidFill>
                      <a:prstDash val="solid"/>
                    </a:lnB>
                  </a:tcPr>
                </a:tc>
                <a:tc>
                  <a:txBody>
                    <a:bodyPr/>
                    <a:lstStyle/>
                    <a:p>
                      <a:pPr marL="113664">
                        <a:lnSpc>
                          <a:spcPct val="100000"/>
                        </a:lnSpc>
                        <a:spcBef>
                          <a:spcPts val="50"/>
                        </a:spcBef>
                      </a:pPr>
                      <a:r>
                        <a:rPr sz="1100" spc="10" dirty="0">
                          <a:latin typeface="Times New Roman"/>
                          <a:cs typeface="Times New Roman"/>
                        </a:rPr>
                        <a:t>N</a:t>
                      </a:r>
                      <a:r>
                        <a:rPr sz="1100" spc="-10" dirty="0">
                          <a:latin typeface="Times New Roman"/>
                          <a:cs typeface="Times New Roman"/>
                        </a:rPr>
                        <a:t> </a:t>
                      </a:r>
                      <a:r>
                        <a:rPr sz="1100" spc="5" dirty="0">
                          <a:latin typeface="Times New Roman"/>
                          <a:cs typeface="Times New Roman"/>
                        </a:rPr>
                        <a:t>(1)</a:t>
                      </a:r>
                      <a:endParaRPr sz="1100">
                        <a:latin typeface="Times New Roman"/>
                        <a:cs typeface="Times New Roman"/>
                      </a:endParaRPr>
                    </a:p>
                  </a:txBody>
                  <a:tcPr marL="0" marR="0" marT="6350" marB="0">
                    <a:lnB w="6350">
                      <a:solidFill>
                        <a:srgbClr val="000000"/>
                      </a:solidFill>
                      <a:prstDash val="solid"/>
                    </a:lnB>
                  </a:tcPr>
                </a:tc>
                <a:tc>
                  <a:txBody>
                    <a:bodyPr/>
                    <a:lstStyle/>
                    <a:p>
                      <a:pPr>
                        <a:lnSpc>
                          <a:spcPct val="100000"/>
                        </a:lnSpc>
                      </a:pPr>
                      <a:endParaRPr sz="1100">
                        <a:latin typeface="Times New Roman"/>
                        <a:cs typeface="Times New Roman"/>
                      </a:endParaRPr>
                    </a:p>
                  </a:txBody>
                  <a:tcPr marL="0" marR="0" marT="0" marB="0">
                    <a:lnB w="6350">
                      <a:solidFill>
                        <a:srgbClr val="000000"/>
                      </a:solidFill>
                      <a:prstDash val="solid"/>
                    </a:lnB>
                  </a:tcPr>
                </a:tc>
                <a:tc>
                  <a:txBody>
                    <a:bodyPr/>
                    <a:lstStyle/>
                    <a:p>
                      <a:pPr marL="158750">
                        <a:lnSpc>
                          <a:spcPct val="100000"/>
                        </a:lnSpc>
                        <a:spcBef>
                          <a:spcPts val="50"/>
                        </a:spcBef>
                      </a:pPr>
                      <a:r>
                        <a:rPr sz="1100" spc="5" dirty="0">
                          <a:latin typeface="Times New Roman"/>
                          <a:cs typeface="Times New Roman"/>
                        </a:rPr>
                        <a:t>P</a:t>
                      </a:r>
                      <a:r>
                        <a:rPr sz="1100" spc="-50" dirty="0">
                          <a:latin typeface="Times New Roman"/>
                          <a:cs typeface="Times New Roman"/>
                        </a:rPr>
                        <a:t> </a:t>
                      </a:r>
                      <a:r>
                        <a:rPr sz="1100" spc="5" dirty="0">
                          <a:latin typeface="Times New Roman"/>
                          <a:cs typeface="Times New Roman"/>
                        </a:rPr>
                        <a:t>(1,3)</a:t>
                      </a:r>
                      <a:endParaRPr sz="1100">
                        <a:latin typeface="Times New Roman"/>
                        <a:cs typeface="Times New Roman"/>
                      </a:endParaRPr>
                    </a:p>
                  </a:txBody>
                  <a:tcPr marL="0" marR="0" marT="6350" marB="0">
                    <a:lnB w="6350">
                      <a:solidFill>
                        <a:srgbClr val="000000"/>
                      </a:solidFill>
                      <a:prstDash val="solid"/>
                    </a:lnB>
                  </a:tcPr>
                </a:tc>
                <a:extLst>
                  <a:ext uri="{0D108BD9-81ED-4DB2-BD59-A6C34878D82A}">
                    <a16:rowId xmlns:a16="http://schemas.microsoft.com/office/drawing/2014/main" val="10005"/>
                  </a:ext>
                </a:extLst>
              </a:tr>
              <a:tr h="194335">
                <a:tc>
                  <a:txBody>
                    <a:bodyPr/>
                    <a:lstStyle/>
                    <a:p>
                      <a:pPr marL="962025">
                        <a:lnSpc>
                          <a:spcPct val="100000"/>
                        </a:lnSpc>
                        <a:spcBef>
                          <a:spcPts val="45"/>
                        </a:spcBef>
                      </a:pPr>
                      <a:r>
                        <a:rPr sz="1100" spc="5" dirty="0">
                          <a:latin typeface="Times New Roman"/>
                          <a:cs typeface="Times New Roman"/>
                        </a:rPr>
                        <a:t>0-25 cm</a:t>
                      </a:r>
                      <a:r>
                        <a:rPr sz="1100" spc="-20" dirty="0">
                          <a:latin typeface="Times New Roman"/>
                          <a:cs typeface="Times New Roman"/>
                        </a:rPr>
                        <a:t> </a:t>
                      </a:r>
                      <a:r>
                        <a:rPr sz="1100" spc="5" dirty="0">
                          <a:latin typeface="Times New Roman"/>
                          <a:cs typeface="Times New Roman"/>
                        </a:rPr>
                        <a:t>(1,2,3,4,5)</a:t>
                      </a:r>
                      <a:endParaRPr sz="1100">
                        <a:latin typeface="Times New Roman"/>
                        <a:cs typeface="Times New Roman"/>
                      </a:endParaRPr>
                    </a:p>
                  </a:txBody>
                  <a:tcPr marL="0" marR="0" marT="5715" marB="0">
                    <a:lnT w="6350">
                      <a:solidFill>
                        <a:srgbClr val="000000"/>
                      </a:solidFill>
                      <a:prstDash val="solid"/>
                    </a:lnT>
                  </a:tcPr>
                </a:tc>
                <a:tc>
                  <a:txBody>
                    <a:bodyPr/>
                    <a:lstStyle/>
                    <a:p>
                      <a:pPr marL="50165">
                        <a:lnSpc>
                          <a:spcPct val="100000"/>
                        </a:lnSpc>
                        <a:spcBef>
                          <a:spcPts val="45"/>
                        </a:spcBef>
                      </a:pPr>
                      <a:r>
                        <a:rPr sz="1100" spc="10" dirty="0">
                          <a:latin typeface="Times New Roman"/>
                          <a:cs typeface="Times New Roman"/>
                        </a:rPr>
                        <a:t>N</a:t>
                      </a:r>
                      <a:r>
                        <a:rPr sz="1100" spc="-10" dirty="0">
                          <a:latin typeface="Times New Roman"/>
                          <a:cs typeface="Times New Roman"/>
                        </a:rPr>
                        <a:t> </a:t>
                      </a:r>
                      <a:r>
                        <a:rPr sz="1100" spc="5" dirty="0">
                          <a:latin typeface="Times New Roman"/>
                          <a:cs typeface="Times New Roman"/>
                        </a:rPr>
                        <a:t>(3)</a:t>
                      </a:r>
                      <a:endParaRPr sz="1100">
                        <a:latin typeface="Times New Roman"/>
                        <a:cs typeface="Times New Roman"/>
                      </a:endParaRPr>
                    </a:p>
                  </a:txBody>
                  <a:tcPr marL="0" marR="0" marT="5715" marB="0">
                    <a:lnT w="6350">
                      <a:solidFill>
                        <a:srgbClr val="000000"/>
                      </a:solidFill>
                      <a:prstDash val="solid"/>
                    </a:lnT>
                  </a:tcPr>
                </a:tc>
                <a:tc>
                  <a:txBody>
                    <a:bodyPr/>
                    <a:lstStyle/>
                    <a:p>
                      <a:pPr>
                        <a:lnSpc>
                          <a:spcPct val="100000"/>
                        </a:lnSpc>
                      </a:pPr>
                      <a:endParaRPr sz="1100">
                        <a:latin typeface="Times New Roman"/>
                        <a:cs typeface="Times New Roman"/>
                      </a:endParaRPr>
                    </a:p>
                  </a:txBody>
                  <a:tcPr marL="0" marR="0" marT="0" marB="0">
                    <a:lnT w="6350">
                      <a:solidFill>
                        <a:srgbClr val="000000"/>
                      </a:solidFill>
                      <a:prstDash val="solid"/>
                    </a:lnT>
                  </a:tcPr>
                </a:tc>
                <a:tc>
                  <a:txBody>
                    <a:bodyPr/>
                    <a:lstStyle/>
                    <a:p>
                      <a:pPr marL="33020">
                        <a:lnSpc>
                          <a:spcPct val="100000"/>
                        </a:lnSpc>
                        <a:spcBef>
                          <a:spcPts val="30"/>
                        </a:spcBef>
                      </a:pPr>
                      <a:r>
                        <a:rPr sz="1100" b="1" spc="10" dirty="0">
                          <a:latin typeface="Times New Roman"/>
                          <a:cs typeface="Times New Roman"/>
                        </a:rPr>
                        <a:t>N</a:t>
                      </a:r>
                      <a:r>
                        <a:rPr sz="1100" b="1" spc="-45" dirty="0">
                          <a:latin typeface="Times New Roman"/>
                          <a:cs typeface="Times New Roman"/>
                        </a:rPr>
                        <a:t> </a:t>
                      </a:r>
                      <a:r>
                        <a:rPr sz="1100" b="1" spc="5" dirty="0">
                          <a:latin typeface="Times New Roman"/>
                          <a:cs typeface="Times New Roman"/>
                        </a:rPr>
                        <a:t>(</a:t>
                      </a:r>
                      <a:r>
                        <a:rPr sz="1100" b="1" spc="5" dirty="0">
                          <a:solidFill>
                            <a:srgbClr val="FF0000"/>
                          </a:solidFill>
                          <a:latin typeface="Times New Roman"/>
                          <a:cs typeface="Times New Roman"/>
                        </a:rPr>
                        <a:t>1</a:t>
                      </a:r>
                      <a:r>
                        <a:rPr sz="1100" b="1" spc="5" dirty="0">
                          <a:latin typeface="Times New Roman"/>
                          <a:cs typeface="Times New Roman"/>
                        </a:rPr>
                        <a:t>,2,3,4,5)</a:t>
                      </a:r>
                      <a:endParaRPr sz="1100">
                        <a:latin typeface="Times New Roman"/>
                        <a:cs typeface="Times New Roman"/>
                      </a:endParaRPr>
                    </a:p>
                  </a:txBody>
                  <a:tcPr marL="0" marR="0" marT="3810" marB="0">
                    <a:lnT w="6350">
                      <a:solidFill>
                        <a:srgbClr val="000000"/>
                      </a:solidFill>
                      <a:prstDash val="solid"/>
                    </a:lnT>
                  </a:tcPr>
                </a:tc>
                <a:tc>
                  <a:txBody>
                    <a:bodyPr/>
                    <a:lstStyle/>
                    <a:p>
                      <a:pPr marL="33020">
                        <a:lnSpc>
                          <a:spcPct val="100000"/>
                        </a:lnSpc>
                        <a:spcBef>
                          <a:spcPts val="45"/>
                        </a:spcBef>
                      </a:pPr>
                      <a:r>
                        <a:rPr sz="1100" b="1" spc="5" dirty="0">
                          <a:latin typeface="Times New Roman"/>
                          <a:cs typeface="Times New Roman"/>
                        </a:rPr>
                        <a:t>P (3,4)</a:t>
                      </a:r>
                      <a:r>
                        <a:rPr sz="1100" spc="5" dirty="0">
                          <a:latin typeface="Times New Roman"/>
                          <a:cs typeface="Times New Roman"/>
                        </a:rPr>
                        <a:t>; </a:t>
                      </a:r>
                      <a:r>
                        <a:rPr sz="1100" b="1" spc="10" dirty="0">
                          <a:latin typeface="Times New Roman"/>
                          <a:cs typeface="Times New Roman"/>
                        </a:rPr>
                        <a:t>N</a:t>
                      </a:r>
                      <a:r>
                        <a:rPr sz="1100" b="1" spc="-100" dirty="0">
                          <a:latin typeface="Times New Roman"/>
                          <a:cs typeface="Times New Roman"/>
                        </a:rPr>
                        <a:t> </a:t>
                      </a:r>
                      <a:r>
                        <a:rPr sz="1100" b="1" spc="5" dirty="0">
                          <a:latin typeface="Times New Roman"/>
                          <a:cs typeface="Times New Roman"/>
                        </a:rPr>
                        <a:t>(1)</a:t>
                      </a:r>
                      <a:endParaRPr sz="1100">
                        <a:latin typeface="Times New Roman"/>
                        <a:cs typeface="Times New Roman"/>
                      </a:endParaRPr>
                    </a:p>
                  </a:txBody>
                  <a:tcPr marL="0" marR="0" marT="5715" marB="0">
                    <a:lnT w="6350">
                      <a:solidFill>
                        <a:srgbClr val="000000"/>
                      </a:solidFill>
                      <a:prstDash val="solid"/>
                    </a:lnT>
                  </a:tcPr>
                </a:tc>
                <a:tc>
                  <a:txBody>
                    <a:bodyPr/>
                    <a:lstStyle/>
                    <a:p>
                      <a:pPr marL="34925">
                        <a:lnSpc>
                          <a:spcPct val="100000"/>
                        </a:lnSpc>
                        <a:spcBef>
                          <a:spcPts val="30"/>
                        </a:spcBef>
                      </a:pPr>
                      <a:r>
                        <a:rPr sz="1100" b="1" spc="5" dirty="0">
                          <a:latin typeface="Times New Roman"/>
                          <a:cs typeface="Times New Roman"/>
                        </a:rPr>
                        <a:t>P</a:t>
                      </a:r>
                      <a:r>
                        <a:rPr sz="1100" b="1" spc="-80" dirty="0">
                          <a:latin typeface="Times New Roman"/>
                          <a:cs typeface="Times New Roman"/>
                        </a:rPr>
                        <a:t> </a:t>
                      </a:r>
                      <a:r>
                        <a:rPr sz="1100" b="1" spc="5" dirty="0">
                          <a:latin typeface="Times New Roman"/>
                          <a:cs typeface="Times New Roman"/>
                        </a:rPr>
                        <a:t>(1)</a:t>
                      </a:r>
                      <a:endParaRPr sz="1100">
                        <a:latin typeface="Times New Roman"/>
                        <a:cs typeface="Times New Roman"/>
                      </a:endParaRPr>
                    </a:p>
                  </a:txBody>
                  <a:tcPr marL="0" marR="0" marT="3810" marB="0">
                    <a:lnT w="6350">
                      <a:solidFill>
                        <a:srgbClr val="000000"/>
                      </a:solidFill>
                      <a:prstDash val="solid"/>
                    </a:lnT>
                  </a:tcPr>
                </a:tc>
                <a:tc>
                  <a:txBody>
                    <a:bodyPr/>
                    <a:lstStyle/>
                    <a:p>
                      <a:pPr>
                        <a:lnSpc>
                          <a:spcPct val="100000"/>
                        </a:lnSpc>
                      </a:pPr>
                      <a:endParaRPr sz="1100">
                        <a:latin typeface="Times New Roman"/>
                        <a:cs typeface="Times New Roman"/>
                      </a:endParaRPr>
                    </a:p>
                  </a:txBody>
                  <a:tcPr marL="0" marR="0" marT="0" marB="0">
                    <a:lnT w="6350">
                      <a:solidFill>
                        <a:srgbClr val="000000"/>
                      </a:solidFill>
                      <a:prstDash val="solid"/>
                    </a:lnT>
                  </a:tcPr>
                </a:tc>
                <a:tc>
                  <a:txBody>
                    <a:bodyPr/>
                    <a:lstStyle/>
                    <a:p>
                      <a:pPr marR="151130" algn="r">
                        <a:lnSpc>
                          <a:spcPct val="100000"/>
                        </a:lnSpc>
                        <a:spcBef>
                          <a:spcPts val="30"/>
                        </a:spcBef>
                      </a:pPr>
                      <a:r>
                        <a:rPr sz="1100" b="1" spc="10" dirty="0">
                          <a:latin typeface="Times New Roman"/>
                          <a:cs typeface="Times New Roman"/>
                        </a:rPr>
                        <a:t>N</a:t>
                      </a:r>
                      <a:r>
                        <a:rPr sz="1100" b="1" spc="-100" dirty="0">
                          <a:latin typeface="Times New Roman"/>
                          <a:cs typeface="Times New Roman"/>
                        </a:rPr>
                        <a:t> </a:t>
                      </a:r>
                      <a:r>
                        <a:rPr sz="1100" b="1" spc="5" dirty="0">
                          <a:latin typeface="Times New Roman"/>
                          <a:cs typeface="Times New Roman"/>
                        </a:rPr>
                        <a:t>(2)</a:t>
                      </a:r>
                      <a:endParaRPr sz="1100">
                        <a:latin typeface="Times New Roman"/>
                        <a:cs typeface="Times New Roman"/>
                      </a:endParaRPr>
                    </a:p>
                  </a:txBody>
                  <a:tcPr marL="0" marR="0" marT="3810" marB="0">
                    <a:lnT w="6350">
                      <a:solidFill>
                        <a:srgbClr val="000000"/>
                      </a:solidFill>
                      <a:prstDash val="solid"/>
                    </a:lnT>
                  </a:tcPr>
                </a:tc>
                <a:tc>
                  <a:txBody>
                    <a:bodyPr/>
                    <a:lstStyle/>
                    <a:p>
                      <a:pPr>
                        <a:lnSpc>
                          <a:spcPct val="100000"/>
                        </a:lnSpc>
                      </a:pPr>
                      <a:endParaRPr sz="1100">
                        <a:latin typeface="Times New Roman"/>
                        <a:cs typeface="Times New Roman"/>
                      </a:endParaRPr>
                    </a:p>
                  </a:txBody>
                  <a:tcPr marL="0" marR="0" marT="0" marB="0">
                    <a:lnT w="6350">
                      <a:solidFill>
                        <a:srgbClr val="000000"/>
                      </a:solidFill>
                      <a:prstDash val="solid"/>
                    </a:lnT>
                  </a:tcPr>
                </a:tc>
                <a:extLst>
                  <a:ext uri="{0D108BD9-81ED-4DB2-BD59-A6C34878D82A}">
                    <a16:rowId xmlns:a16="http://schemas.microsoft.com/office/drawing/2014/main" val="10006"/>
                  </a:ext>
                </a:extLst>
              </a:tr>
              <a:tr h="196522">
                <a:tc>
                  <a:txBody>
                    <a:bodyPr/>
                    <a:lstStyle/>
                    <a:p>
                      <a:pPr marL="962025">
                        <a:lnSpc>
                          <a:spcPct val="100000"/>
                        </a:lnSpc>
                        <a:spcBef>
                          <a:spcPts val="50"/>
                        </a:spcBef>
                      </a:pPr>
                      <a:r>
                        <a:rPr sz="1100" spc="5" dirty="0">
                          <a:latin typeface="Times New Roman"/>
                          <a:cs typeface="Times New Roman"/>
                        </a:rPr>
                        <a:t>25-50 cm</a:t>
                      </a:r>
                      <a:r>
                        <a:rPr sz="1100" spc="-20" dirty="0">
                          <a:latin typeface="Times New Roman"/>
                          <a:cs typeface="Times New Roman"/>
                        </a:rPr>
                        <a:t> </a:t>
                      </a:r>
                      <a:r>
                        <a:rPr sz="1100" spc="5" dirty="0">
                          <a:latin typeface="Times New Roman"/>
                          <a:cs typeface="Times New Roman"/>
                        </a:rPr>
                        <a:t>(1,2,3,4,5)</a:t>
                      </a:r>
                      <a:endParaRPr sz="1100">
                        <a:latin typeface="Times New Roman"/>
                        <a:cs typeface="Times New Roman"/>
                      </a:endParaRPr>
                    </a:p>
                  </a:txBody>
                  <a:tcPr marL="0" marR="0" marT="6350" marB="0"/>
                </a:tc>
                <a:tc>
                  <a:txBody>
                    <a:bodyPr/>
                    <a:lstStyle/>
                    <a:p>
                      <a:pPr marL="50165">
                        <a:lnSpc>
                          <a:spcPct val="100000"/>
                        </a:lnSpc>
                        <a:spcBef>
                          <a:spcPts val="50"/>
                        </a:spcBef>
                      </a:pPr>
                      <a:r>
                        <a:rPr sz="1100" spc="10" dirty="0">
                          <a:latin typeface="Times New Roman"/>
                          <a:cs typeface="Times New Roman"/>
                        </a:rPr>
                        <a:t>N</a:t>
                      </a:r>
                      <a:r>
                        <a:rPr sz="1100" spc="-10" dirty="0">
                          <a:latin typeface="Times New Roman"/>
                          <a:cs typeface="Times New Roman"/>
                        </a:rPr>
                        <a:t> </a:t>
                      </a:r>
                      <a:r>
                        <a:rPr sz="1100" spc="5" dirty="0">
                          <a:latin typeface="Times New Roman"/>
                          <a:cs typeface="Times New Roman"/>
                        </a:rPr>
                        <a:t>(</a:t>
                      </a:r>
                      <a:r>
                        <a:rPr sz="1100" spc="5" dirty="0">
                          <a:solidFill>
                            <a:srgbClr val="FF0000"/>
                          </a:solidFill>
                          <a:latin typeface="Times New Roman"/>
                          <a:cs typeface="Times New Roman"/>
                        </a:rPr>
                        <a:t>5</a:t>
                      </a:r>
                      <a:r>
                        <a:rPr sz="1100" spc="5" dirty="0">
                          <a:latin typeface="Times New Roman"/>
                          <a:cs typeface="Times New Roman"/>
                        </a:rPr>
                        <a:t>)</a:t>
                      </a:r>
                      <a:endParaRPr sz="1100">
                        <a:latin typeface="Times New Roman"/>
                        <a:cs typeface="Times New Roman"/>
                      </a:endParaRPr>
                    </a:p>
                  </a:txBody>
                  <a:tcPr marL="0" marR="0" marT="6350" marB="0"/>
                </a:tc>
                <a:tc>
                  <a:txBody>
                    <a:bodyPr/>
                    <a:lstStyle/>
                    <a:p>
                      <a:pPr>
                        <a:lnSpc>
                          <a:spcPct val="100000"/>
                        </a:lnSpc>
                      </a:pPr>
                      <a:endParaRPr sz="1100">
                        <a:latin typeface="Times New Roman"/>
                        <a:cs typeface="Times New Roman"/>
                      </a:endParaRPr>
                    </a:p>
                  </a:txBody>
                  <a:tcPr marL="0" marR="0" marT="0" marB="0"/>
                </a:tc>
                <a:tc>
                  <a:txBody>
                    <a:bodyPr/>
                    <a:lstStyle/>
                    <a:p>
                      <a:pPr marL="33020">
                        <a:lnSpc>
                          <a:spcPct val="100000"/>
                        </a:lnSpc>
                        <a:spcBef>
                          <a:spcPts val="35"/>
                        </a:spcBef>
                      </a:pPr>
                      <a:r>
                        <a:rPr sz="1100" b="1" spc="10" dirty="0">
                          <a:latin typeface="Times New Roman"/>
                          <a:cs typeface="Times New Roman"/>
                        </a:rPr>
                        <a:t>N</a:t>
                      </a:r>
                      <a:r>
                        <a:rPr sz="1100" b="1" spc="-10" dirty="0">
                          <a:latin typeface="Times New Roman"/>
                          <a:cs typeface="Times New Roman"/>
                        </a:rPr>
                        <a:t> </a:t>
                      </a:r>
                      <a:r>
                        <a:rPr sz="1100" b="1" spc="5" dirty="0">
                          <a:latin typeface="Times New Roman"/>
                          <a:cs typeface="Times New Roman"/>
                        </a:rPr>
                        <a:t>(3,4)</a:t>
                      </a:r>
                      <a:endParaRPr sz="1100">
                        <a:latin typeface="Times New Roman"/>
                        <a:cs typeface="Times New Roman"/>
                      </a:endParaRPr>
                    </a:p>
                  </a:txBody>
                  <a:tcPr marL="0" marR="0" marT="4445" marB="0"/>
                </a:tc>
                <a:tc>
                  <a:txBody>
                    <a:bodyPr/>
                    <a:lstStyle/>
                    <a:p>
                      <a:pPr marL="33020">
                        <a:lnSpc>
                          <a:spcPct val="100000"/>
                        </a:lnSpc>
                        <a:spcBef>
                          <a:spcPts val="50"/>
                        </a:spcBef>
                      </a:pPr>
                      <a:r>
                        <a:rPr sz="1100" spc="5" dirty="0">
                          <a:latin typeface="Times New Roman"/>
                          <a:cs typeface="Times New Roman"/>
                        </a:rPr>
                        <a:t>P</a:t>
                      </a:r>
                      <a:r>
                        <a:rPr sz="1100" spc="-45" dirty="0">
                          <a:latin typeface="Times New Roman"/>
                          <a:cs typeface="Times New Roman"/>
                        </a:rPr>
                        <a:t> </a:t>
                      </a:r>
                      <a:r>
                        <a:rPr sz="1100" spc="5" dirty="0">
                          <a:latin typeface="Times New Roman"/>
                          <a:cs typeface="Times New Roman"/>
                        </a:rPr>
                        <a:t>(2,3)</a:t>
                      </a:r>
                      <a:endParaRPr sz="1100">
                        <a:latin typeface="Times New Roman"/>
                        <a:cs typeface="Times New Roman"/>
                      </a:endParaRPr>
                    </a:p>
                  </a:txBody>
                  <a:tcPr marL="0" marR="0" marT="6350" marB="0"/>
                </a:tc>
                <a:tc>
                  <a:txBody>
                    <a:bodyPr/>
                    <a:lstStyle/>
                    <a:p>
                      <a:pPr marL="34925">
                        <a:lnSpc>
                          <a:spcPct val="100000"/>
                        </a:lnSpc>
                        <a:spcBef>
                          <a:spcPts val="35"/>
                        </a:spcBef>
                      </a:pPr>
                      <a:r>
                        <a:rPr sz="1100" b="1" spc="5" dirty="0">
                          <a:latin typeface="Times New Roman"/>
                          <a:cs typeface="Times New Roman"/>
                        </a:rPr>
                        <a:t>P</a:t>
                      </a:r>
                      <a:r>
                        <a:rPr sz="1100" b="1" spc="-80" dirty="0">
                          <a:latin typeface="Times New Roman"/>
                          <a:cs typeface="Times New Roman"/>
                        </a:rPr>
                        <a:t> </a:t>
                      </a:r>
                      <a:r>
                        <a:rPr sz="1100" b="1" spc="5" dirty="0">
                          <a:latin typeface="Times New Roman"/>
                          <a:cs typeface="Times New Roman"/>
                        </a:rPr>
                        <a:t>(1)</a:t>
                      </a:r>
                      <a:endParaRPr sz="1100">
                        <a:latin typeface="Times New Roman"/>
                        <a:cs typeface="Times New Roman"/>
                      </a:endParaRPr>
                    </a:p>
                  </a:txBody>
                  <a:tcPr marL="0" marR="0" marT="4445" marB="0"/>
                </a:tc>
                <a:tc>
                  <a:txBody>
                    <a:bodyPr/>
                    <a:lstStyle/>
                    <a:p>
                      <a:pPr>
                        <a:lnSpc>
                          <a:spcPct val="100000"/>
                        </a:lnSpc>
                      </a:pPr>
                      <a:endParaRPr sz="1100">
                        <a:latin typeface="Times New Roman"/>
                        <a:cs typeface="Times New Roman"/>
                      </a:endParaRPr>
                    </a:p>
                  </a:txBody>
                  <a:tcPr marL="0" marR="0" marT="0" marB="0"/>
                </a:tc>
                <a:tc>
                  <a:txBody>
                    <a:bodyPr/>
                    <a:lstStyle/>
                    <a:p>
                      <a:pPr marR="151130" algn="r">
                        <a:lnSpc>
                          <a:spcPct val="100000"/>
                        </a:lnSpc>
                        <a:spcBef>
                          <a:spcPts val="35"/>
                        </a:spcBef>
                      </a:pPr>
                      <a:r>
                        <a:rPr sz="1100" b="1" spc="10" dirty="0">
                          <a:latin typeface="Times New Roman"/>
                          <a:cs typeface="Times New Roman"/>
                        </a:rPr>
                        <a:t>N</a:t>
                      </a:r>
                      <a:r>
                        <a:rPr sz="1100" b="1" spc="-100" dirty="0">
                          <a:latin typeface="Times New Roman"/>
                          <a:cs typeface="Times New Roman"/>
                        </a:rPr>
                        <a:t> </a:t>
                      </a:r>
                      <a:r>
                        <a:rPr sz="1100" b="1" spc="5" dirty="0">
                          <a:latin typeface="Times New Roman"/>
                          <a:cs typeface="Times New Roman"/>
                        </a:rPr>
                        <a:t>(2)</a:t>
                      </a:r>
                      <a:endParaRPr sz="1100">
                        <a:latin typeface="Times New Roman"/>
                        <a:cs typeface="Times New Roman"/>
                      </a:endParaRPr>
                    </a:p>
                  </a:txBody>
                  <a:tcPr marL="0" marR="0" marT="4445" marB="0"/>
                </a:tc>
                <a:tc>
                  <a:txBody>
                    <a:bodyPr/>
                    <a:lstStyle/>
                    <a:p>
                      <a:pPr>
                        <a:lnSpc>
                          <a:spcPct val="100000"/>
                        </a:lnSpc>
                      </a:pPr>
                      <a:endParaRPr sz="1100">
                        <a:latin typeface="Times New Roman"/>
                        <a:cs typeface="Times New Roman"/>
                      </a:endParaRPr>
                    </a:p>
                  </a:txBody>
                  <a:tcPr marL="0" marR="0" marT="0" marB="0"/>
                </a:tc>
                <a:extLst>
                  <a:ext uri="{0D108BD9-81ED-4DB2-BD59-A6C34878D82A}">
                    <a16:rowId xmlns:a16="http://schemas.microsoft.com/office/drawing/2014/main" val="10007"/>
                  </a:ext>
                </a:extLst>
              </a:tr>
              <a:tr h="195361">
                <a:tc>
                  <a:txBody>
                    <a:bodyPr/>
                    <a:lstStyle/>
                    <a:p>
                      <a:pPr marL="4445">
                        <a:lnSpc>
                          <a:spcPct val="100000"/>
                        </a:lnSpc>
                        <a:spcBef>
                          <a:spcPts val="50"/>
                        </a:spcBef>
                      </a:pPr>
                      <a:r>
                        <a:rPr sz="1650" b="1" baseline="-37878" dirty="0">
                          <a:latin typeface="Times New Roman"/>
                          <a:cs typeface="Times New Roman"/>
                        </a:rPr>
                        <a:t>C. </a:t>
                      </a:r>
                      <a:r>
                        <a:rPr sz="1650" b="1" spc="7" baseline="-37878" dirty="0">
                          <a:latin typeface="Times New Roman"/>
                          <a:cs typeface="Times New Roman"/>
                        </a:rPr>
                        <a:t>occidentalis </a:t>
                      </a:r>
                      <a:r>
                        <a:rPr sz="1100" spc="5" dirty="0">
                          <a:latin typeface="Times New Roman"/>
                          <a:cs typeface="Times New Roman"/>
                        </a:rPr>
                        <a:t>50-100 cm</a:t>
                      </a:r>
                      <a:r>
                        <a:rPr sz="1100" spc="10" dirty="0">
                          <a:latin typeface="Times New Roman"/>
                          <a:cs typeface="Times New Roman"/>
                        </a:rPr>
                        <a:t> </a:t>
                      </a:r>
                      <a:r>
                        <a:rPr sz="1100" spc="5" dirty="0">
                          <a:latin typeface="Times New Roman"/>
                          <a:cs typeface="Times New Roman"/>
                        </a:rPr>
                        <a:t>(2,3,4,5)</a:t>
                      </a:r>
                      <a:endParaRPr sz="1100">
                        <a:latin typeface="Times New Roman"/>
                        <a:cs typeface="Times New Roman"/>
                      </a:endParaRPr>
                    </a:p>
                  </a:txBody>
                  <a:tcPr marL="0" marR="0" marT="6350" marB="0"/>
                </a:tc>
                <a:tc>
                  <a:txBody>
                    <a:bodyPr/>
                    <a:lstStyle/>
                    <a:p>
                      <a:pPr marL="50165">
                        <a:lnSpc>
                          <a:spcPct val="100000"/>
                        </a:lnSpc>
                        <a:spcBef>
                          <a:spcPts val="50"/>
                        </a:spcBef>
                      </a:pPr>
                      <a:r>
                        <a:rPr sz="1100" spc="10" dirty="0">
                          <a:latin typeface="Times New Roman"/>
                          <a:cs typeface="Times New Roman"/>
                        </a:rPr>
                        <a:t>N</a:t>
                      </a:r>
                      <a:r>
                        <a:rPr sz="1100" spc="-10" dirty="0">
                          <a:latin typeface="Times New Roman"/>
                          <a:cs typeface="Times New Roman"/>
                        </a:rPr>
                        <a:t> </a:t>
                      </a:r>
                      <a:r>
                        <a:rPr sz="1100" spc="5" dirty="0">
                          <a:solidFill>
                            <a:srgbClr val="FF0000"/>
                          </a:solidFill>
                          <a:latin typeface="Times New Roman"/>
                          <a:cs typeface="Times New Roman"/>
                        </a:rPr>
                        <a:t>(5*)</a:t>
                      </a:r>
                      <a:endParaRPr sz="1100">
                        <a:latin typeface="Times New Roman"/>
                        <a:cs typeface="Times New Roman"/>
                      </a:endParaRPr>
                    </a:p>
                  </a:txBody>
                  <a:tcPr marL="0" marR="0" marT="6350" marB="0"/>
                </a:tc>
                <a:tc>
                  <a:txBody>
                    <a:bodyPr/>
                    <a:lstStyle/>
                    <a:p>
                      <a:pPr marL="40005">
                        <a:lnSpc>
                          <a:spcPct val="100000"/>
                        </a:lnSpc>
                        <a:spcBef>
                          <a:spcPts val="50"/>
                        </a:spcBef>
                      </a:pPr>
                      <a:r>
                        <a:rPr sz="1100" spc="10" dirty="0">
                          <a:latin typeface="Times New Roman"/>
                          <a:cs typeface="Times New Roman"/>
                        </a:rPr>
                        <a:t>N </a:t>
                      </a:r>
                      <a:r>
                        <a:rPr sz="1100" spc="5" dirty="0">
                          <a:latin typeface="Times New Roman"/>
                          <a:cs typeface="Times New Roman"/>
                        </a:rPr>
                        <a:t>(4); P</a:t>
                      </a:r>
                      <a:r>
                        <a:rPr sz="1100" spc="-120" dirty="0">
                          <a:latin typeface="Times New Roman"/>
                          <a:cs typeface="Times New Roman"/>
                        </a:rPr>
                        <a:t> </a:t>
                      </a:r>
                      <a:r>
                        <a:rPr sz="1100" spc="5" dirty="0">
                          <a:solidFill>
                            <a:srgbClr val="FF0000"/>
                          </a:solidFill>
                          <a:latin typeface="Times New Roman"/>
                          <a:cs typeface="Times New Roman"/>
                        </a:rPr>
                        <a:t>(3*)</a:t>
                      </a:r>
                      <a:endParaRPr sz="1100">
                        <a:latin typeface="Times New Roman"/>
                        <a:cs typeface="Times New Roman"/>
                      </a:endParaRPr>
                    </a:p>
                  </a:txBody>
                  <a:tcPr marL="0" marR="0" marT="6350" marB="0"/>
                </a:tc>
                <a:tc>
                  <a:txBody>
                    <a:bodyPr/>
                    <a:lstStyle/>
                    <a:p>
                      <a:pPr marL="33020">
                        <a:lnSpc>
                          <a:spcPct val="100000"/>
                        </a:lnSpc>
                        <a:spcBef>
                          <a:spcPts val="50"/>
                        </a:spcBef>
                      </a:pPr>
                      <a:r>
                        <a:rPr sz="1100" b="1" spc="10" dirty="0">
                          <a:latin typeface="Times New Roman"/>
                          <a:cs typeface="Times New Roman"/>
                        </a:rPr>
                        <a:t>N </a:t>
                      </a:r>
                      <a:r>
                        <a:rPr sz="1100" b="1" spc="5" dirty="0">
                          <a:latin typeface="Times New Roman"/>
                          <a:cs typeface="Times New Roman"/>
                        </a:rPr>
                        <a:t>(4)</a:t>
                      </a:r>
                      <a:r>
                        <a:rPr sz="1100" spc="5" dirty="0">
                          <a:latin typeface="Times New Roman"/>
                          <a:cs typeface="Times New Roman"/>
                        </a:rPr>
                        <a:t>; P</a:t>
                      </a:r>
                      <a:r>
                        <a:rPr sz="1100" spc="-20" dirty="0">
                          <a:latin typeface="Times New Roman"/>
                          <a:cs typeface="Times New Roman"/>
                        </a:rPr>
                        <a:t> </a:t>
                      </a:r>
                      <a:r>
                        <a:rPr sz="1100" spc="5" dirty="0">
                          <a:latin typeface="Times New Roman"/>
                          <a:cs typeface="Times New Roman"/>
                        </a:rPr>
                        <a:t>(2*)</a:t>
                      </a:r>
                      <a:endParaRPr sz="1100">
                        <a:latin typeface="Times New Roman"/>
                        <a:cs typeface="Times New Roman"/>
                      </a:endParaRPr>
                    </a:p>
                  </a:txBody>
                  <a:tcPr marL="0" marR="0" marT="6350" marB="0"/>
                </a:tc>
                <a:tc>
                  <a:txBody>
                    <a:bodyPr/>
                    <a:lstStyle/>
                    <a:p>
                      <a:pPr>
                        <a:lnSpc>
                          <a:spcPct val="100000"/>
                        </a:lnSpc>
                      </a:pPr>
                      <a:endParaRPr sz="1100">
                        <a:latin typeface="Times New Roman"/>
                        <a:cs typeface="Times New Roman"/>
                      </a:endParaRPr>
                    </a:p>
                  </a:txBody>
                  <a:tcPr marL="0" marR="0" marT="0" marB="0"/>
                </a:tc>
                <a:tc>
                  <a:txBody>
                    <a:bodyPr/>
                    <a:lstStyle/>
                    <a:p>
                      <a:pPr>
                        <a:lnSpc>
                          <a:spcPct val="100000"/>
                        </a:lnSpc>
                      </a:pPr>
                      <a:endParaRPr sz="1100">
                        <a:latin typeface="Times New Roman"/>
                        <a:cs typeface="Times New Roman"/>
                      </a:endParaRPr>
                    </a:p>
                  </a:txBody>
                  <a:tcPr marL="0" marR="0" marT="0" marB="0"/>
                </a:tc>
                <a:tc>
                  <a:txBody>
                    <a:bodyPr/>
                    <a:lstStyle/>
                    <a:p>
                      <a:pPr>
                        <a:lnSpc>
                          <a:spcPct val="100000"/>
                        </a:lnSpc>
                      </a:pPr>
                      <a:endParaRPr sz="1100">
                        <a:latin typeface="Times New Roman"/>
                        <a:cs typeface="Times New Roman"/>
                      </a:endParaRPr>
                    </a:p>
                  </a:txBody>
                  <a:tcPr marL="0" marR="0" marT="0" marB="0"/>
                </a:tc>
                <a:tc>
                  <a:txBody>
                    <a:bodyPr/>
                    <a:lstStyle/>
                    <a:p>
                      <a:pPr>
                        <a:lnSpc>
                          <a:spcPct val="100000"/>
                        </a:lnSpc>
                      </a:pPr>
                      <a:endParaRPr sz="1100">
                        <a:latin typeface="Times New Roman"/>
                        <a:cs typeface="Times New Roman"/>
                      </a:endParaRPr>
                    </a:p>
                  </a:txBody>
                  <a:tcPr marL="0" marR="0" marT="0" marB="0"/>
                </a:tc>
                <a:tc>
                  <a:txBody>
                    <a:bodyPr/>
                    <a:lstStyle/>
                    <a:p>
                      <a:pPr>
                        <a:lnSpc>
                          <a:spcPct val="100000"/>
                        </a:lnSpc>
                      </a:pPr>
                      <a:endParaRPr sz="1100">
                        <a:latin typeface="Times New Roman"/>
                        <a:cs typeface="Times New Roman"/>
                      </a:endParaRPr>
                    </a:p>
                  </a:txBody>
                  <a:tcPr marL="0" marR="0" marT="0" marB="0"/>
                </a:tc>
                <a:extLst>
                  <a:ext uri="{0D108BD9-81ED-4DB2-BD59-A6C34878D82A}">
                    <a16:rowId xmlns:a16="http://schemas.microsoft.com/office/drawing/2014/main" val="10008"/>
                  </a:ext>
                </a:extLst>
              </a:tr>
              <a:tr h="196587">
                <a:tc>
                  <a:txBody>
                    <a:bodyPr/>
                    <a:lstStyle/>
                    <a:p>
                      <a:pPr marL="962025">
                        <a:lnSpc>
                          <a:spcPct val="100000"/>
                        </a:lnSpc>
                        <a:spcBef>
                          <a:spcPts val="50"/>
                        </a:spcBef>
                      </a:pPr>
                      <a:r>
                        <a:rPr sz="1100" spc="5" dirty="0">
                          <a:latin typeface="Times New Roman"/>
                          <a:cs typeface="Times New Roman"/>
                        </a:rPr>
                        <a:t>100-200 cm</a:t>
                      </a:r>
                      <a:r>
                        <a:rPr sz="1100" spc="-20" dirty="0">
                          <a:latin typeface="Times New Roman"/>
                          <a:cs typeface="Times New Roman"/>
                        </a:rPr>
                        <a:t> </a:t>
                      </a:r>
                      <a:r>
                        <a:rPr sz="1100" spc="5" dirty="0">
                          <a:latin typeface="Times New Roman"/>
                          <a:cs typeface="Times New Roman"/>
                        </a:rPr>
                        <a:t>(3,4,5)</a:t>
                      </a:r>
                      <a:endParaRPr sz="1100">
                        <a:latin typeface="Times New Roman"/>
                        <a:cs typeface="Times New Roman"/>
                      </a:endParaRPr>
                    </a:p>
                  </a:txBody>
                  <a:tcPr marL="0" marR="0" marT="6350" marB="0"/>
                </a:tc>
                <a:tc>
                  <a:txBody>
                    <a:bodyPr/>
                    <a:lstStyle/>
                    <a:p>
                      <a:pPr marL="50165">
                        <a:lnSpc>
                          <a:spcPct val="100000"/>
                        </a:lnSpc>
                        <a:spcBef>
                          <a:spcPts val="40"/>
                        </a:spcBef>
                      </a:pPr>
                      <a:r>
                        <a:rPr sz="1100" b="1" spc="10" dirty="0">
                          <a:latin typeface="Times New Roman"/>
                          <a:cs typeface="Times New Roman"/>
                        </a:rPr>
                        <a:t>N</a:t>
                      </a:r>
                      <a:r>
                        <a:rPr sz="1100" b="1" spc="-10" dirty="0">
                          <a:latin typeface="Times New Roman"/>
                          <a:cs typeface="Times New Roman"/>
                        </a:rPr>
                        <a:t> </a:t>
                      </a:r>
                      <a:r>
                        <a:rPr sz="1100" b="1" spc="5" dirty="0">
                          <a:latin typeface="Times New Roman"/>
                          <a:cs typeface="Times New Roman"/>
                        </a:rPr>
                        <a:t>(5)</a:t>
                      </a:r>
                      <a:endParaRPr sz="1100">
                        <a:latin typeface="Times New Roman"/>
                        <a:cs typeface="Times New Roman"/>
                      </a:endParaRPr>
                    </a:p>
                  </a:txBody>
                  <a:tcPr marL="0" marR="0" marT="5080" marB="0"/>
                </a:tc>
                <a:tc>
                  <a:txBody>
                    <a:bodyPr/>
                    <a:lstStyle/>
                    <a:p>
                      <a:pPr marL="40005">
                        <a:lnSpc>
                          <a:spcPct val="100000"/>
                        </a:lnSpc>
                        <a:spcBef>
                          <a:spcPts val="50"/>
                        </a:spcBef>
                      </a:pPr>
                      <a:r>
                        <a:rPr sz="1100" spc="10" dirty="0">
                          <a:latin typeface="Times New Roman"/>
                          <a:cs typeface="Times New Roman"/>
                        </a:rPr>
                        <a:t>N </a:t>
                      </a:r>
                      <a:r>
                        <a:rPr sz="1100" spc="5" dirty="0">
                          <a:latin typeface="Times New Roman"/>
                          <a:cs typeface="Times New Roman"/>
                        </a:rPr>
                        <a:t>(4)</a:t>
                      </a:r>
                      <a:r>
                        <a:rPr sz="1100" spc="5" dirty="0">
                          <a:solidFill>
                            <a:srgbClr val="FF0000"/>
                          </a:solidFill>
                          <a:latin typeface="Times New Roman"/>
                          <a:cs typeface="Times New Roman"/>
                        </a:rPr>
                        <a:t>; </a:t>
                      </a:r>
                      <a:r>
                        <a:rPr sz="1100" spc="5" dirty="0">
                          <a:latin typeface="Times New Roman"/>
                          <a:cs typeface="Times New Roman"/>
                        </a:rPr>
                        <a:t>P</a:t>
                      </a:r>
                      <a:r>
                        <a:rPr sz="1100" spc="-120" dirty="0">
                          <a:latin typeface="Times New Roman"/>
                          <a:cs typeface="Times New Roman"/>
                        </a:rPr>
                        <a:t> </a:t>
                      </a:r>
                      <a:r>
                        <a:rPr sz="1100" spc="5" dirty="0">
                          <a:solidFill>
                            <a:srgbClr val="FF0000"/>
                          </a:solidFill>
                          <a:latin typeface="Times New Roman"/>
                          <a:cs typeface="Times New Roman"/>
                        </a:rPr>
                        <a:t>(3*)</a:t>
                      </a:r>
                      <a:endParaRPr sz="1100">
                        <a:latin typeface="Times New Roman"/>
                        <a:cs typeface="Times New Roman"/>
                      </a:endParaRPr>
                    </a:p>
                  </a:txBody>
                  <a:tcPr marL="0" marR="0" marT="6350" marB="0"/>
                </a:tc>
                <a:tc>
                  <a:txBody>
                    <a:bodyPr/>
                    <a:lstStyle/>
                    <a:p>
                      <a:pPr>
                        <a:lnSpc>
                          <a:spcPct val="100000"/>
                        </a:lnSpc>
                      </a:pPr>
                      <a:endParaRPr sz="1100">
                        <a:latin typeface="Times New Roman"/>
                        <a:cs typeface="Times New Roman"/>
                      </a:endParaRPr>
                    </a:p>
                  </a:txBody>
                  <a:tcPr marL="0" marR="0" marT="0" marB="0"/>
                </a:tc>
                <a:tc>
                  <a:txBody>
                    <a:bodyPr/>
                    <a:lstStyle/>
                    <a:p>
                      <a:pPr marL="33020">
                        <a:lnSpc>
                          <a:spcPct val="100000"/>
                        </a:lnSpc>
                        <a:spcBef>
                          <a:spcPts val="50"/>
                        </a:spcBef>
                      </a:pPr>
                      <a:r>
                        <a:rPr sz="1100" spc="5" dirty="0">
                          <a:latin typeface="Times New Roman"/>
                          <a:cs typeface="Times New Roman"/>
                        </a:rPr>
                        <a:t>P</a:t>
                      </a:r>
                      <a:r>
                        <a:rPr sz="1100" spc="-45" dirty="0">
                          <a:latin typeface="Times New Roman"/>
                          <a:cs typeface="Times New Roman"/>
                        </a:rPr>
                        <a:t> </a:t>
                      </a:r>
                      <a:r>
                        <a:rPr sz="1100" spc="5" dirty="0">
                          <a:latin typeface="Times New Roman"/>
                          <a:cs typeface="Times New Roman"/>
                        </a:rPr>
                        <a:t>(</a:t>
                      </a:r>
                      <a:r>
                        <a:rPr sz="1100" spc="5" dirty="0">
                          <a:solidFill>
                            <a:srgbClr val="FF0000"/>
                          </a:solidFill>
                          <a:latin typeface="Times New Roman"/>
                          <a:cs typeface="Times New Roman"/>
                        </a:rPr>
                        <a:t>5</a:t>
                      </a:r>
                      <a:r>
                        <a:rPr sz="1100" spc="5" dirty="0">
                          <a:latin typeface="Times New Roman"/>
                          <a:cs typeface="Times New Roman"/>
                        </a:rPr>
                        <a:t>)</a:t>
                      </a:r>
                      <a:endParaRPr sz="1100">
                        <a:latin typeface="Times New Roman"/>
                        <a:cs typeface="Times New Roman"/>
                      </a:endParaRPr>
                    </a:p>
                  </a:txBody>
                  <a:tcPr marL="0" marR="0" marT="6350" marB="0"/>
                </a:tc>
                <a:tc>
                  <a:txBody>
                    <a:bodyPr/>
                    <a:lstStyle/>
                    <a:p>
                      <a:pPr>
                        <a:lnSpc>
                          <a:spcPct val="100000"/>
                        </a:lnSpc>
                      </a:pPr>
                      <a:endParaRPr sz="1100">
                        <a:latin typeface="Times New Roman"/>
                        <a:cs typeface="Times New Roman"/>
                      </a:endParaRPr>
                    </a:p>
                  </a:txBody>
                  <a:tcPr marL="0" marR="0" marT="0" marB="0"/>
                </a:tc>
                <a:tc>
                  <a:txBody>
                    <a:bodyPr/>
                    <a:lstStyle/>
                    <a:p>
                      <a:pPr marL="113664">
                        <a:lnSpc>
                          <a:spcPct val="100000"/>
                        </a:lnSpc>
                        <a:spcBef>
                          <a:spcPts val="50"/>
                        </a:spcBef>
                      </a:pPr>
                      <a:r>
                        <a:rPr sz="1100" spc="5" dirty="0">
                          <a:latin typeface="Times New Roman"/>
                          <a:cs typeface="Times New Roman"/>
                        </a:rPr>
                        <a:t>P</a:t>
                      </a:r>
                      <a:r>
                        <a:rPr sz="1100" spc="-50" dirty="0">
                          <a:latin typeface="Times New Roman"/>
                          <a:cs typeface="Times New Roman"/>
                        </a:rPr>
                        <a:t> </a:t>
                      </a:r>
                      <a:r>
                        <a:rPr sz="1100" spc="5" dirty="0">
                          <a:latin typeface="Times New Roman"/>
                          <a:cs typeface="Times New Roman"/>
                        </a:rPr>
                        <a:t>(</a:t>
                      </a:r>
                      <a:r>
                        <a:rPr sz="1100" spc="5" dirty="0">
                          <a:solidFill>
                            <a:srgbClr val="FF0000"/>
                          </a:solidFill>
                          <a:latin typeface="Times New Roman"/>
                          <a:cs typeface="Times New Roman"/>
                        </a:rPr>
                        <a:t>5</a:t>
                      </a:r>
                      <a:r>
                        <a:rPr sz="1100" spc="5" dirty="0">
                          <a:latin typeface="Times New Roman"/>
                          <a:cs typeface="Times New Roman"/>
                        </a:rPr>
                        <a:t>)</a:t>
                      </a:r>
                      <a:endParaRPr sz="1100">
                        <a:latin typeface="Times New Roman"/>
                        <a:cs typeface="Times New Roman"/>
                      </a:endParaRPr>
                    </a:p>
                  </a:txBody>
                  <a:tcPr marL="0" marR="0" marT="6350" marB="0"/>
                </a:tc>
                <a:tc>
                  <a:txBody>
                    <a:bodyPr/>
                    <a:lstStyle/>
                    <a:p>
                      <a:pPr>
                        <a:lnSpc>
                          <a:spcPct val="100000"/>
                        </a:lnSpc>
                      </a:pPr>
                      <a:endParaRPr sz="1100">
                        <a:latin typeface="Times New Roman"/>
                        <a:cs typeface="Times New Roman"/>
                      </a:endParaRPr>
                    </a:p>
                  </a:txBody>
                  <a:tcPr marL="0" marR="0" marT="0" marB="0"/>
                </a:tc>
                <a:tc>
                  <a:txBody>
                    <a:bodyPr/>
                    <a:lstStyle/>
                    <a:p>
                      <a:pPr>
                        <a:lnSpc>
                          <a:spcPct val="100000"/>
                        </a:lnSpc>
                      </a:pPr>
                      <a:endParaRPr sz="1100">
                        <a:latin typeface="Times New Roman"/>
                        <a:cs typeface="Times New Roman"/>
                      </a:endParaRPr>
                    </a:p>
                  </a:txBody>
                  <a:tcPr marL="0" marR="0" marT="0" marB="0"/>
                </a:tc>
                <a:extLst>
                  <a:ext uri="{0D108BD9-81ED-4DB2-BD59-A6C34878D82A}">
                    <a16:rowId xmlns:a16="http://schemas.microsoft.com/office/drawing/2014/main" val="10009"/>
                  </a:ext>
                </a:extLst>
              </a:tr>
              <a:tr h="195039">
                <a:tc>
                  <a:txBody>
                    <a:bodyPr/>
                    <a:lstStyle/>
                    <a:p>
                      <a:pPr marL="962025">
                        <a:lnSpc>
                          <a:spcPct val="100000"/>
                        </a:lnSpc>
                        <a:spcBef>
                          <a:spcPts val="45"/>
                        </a:spcBef>
                      </a:pPr>
                      <a:r>
                        <a:rPr sz="1100" spc="5" dirty="0">
                          <a:latin typeface="Times New Roman"/>
                          <a:cs typeface="Times New Roman"/>
                        </a:rPr>
                        <a:t>200 cm felett</a:t>
                      </a:r>
                      <a:r>
                        <a:rPr sz="1100" spc="-25" dirty="0">
                          <a:latin typeface="Times New Roman"/>
                          <a:cs typeface="Times New Roman"/>
                        </a:rPr>
                        <a:t> </a:t>
                      </a:r>
                      <a:r>
                        <a:rPr sz="1100" spc="5" dirty="0">
                          <a:latin typeface="Times New Roman"/>
                          <a:cs typeface="Times New Roman"/>
                        </a:rPr>
                        <a:t>(3,4,5)</a:t>
                      </a:r>
                      <a:endParaRPr sz="1100">
                        <a:latin typeface="Times New Roman"/>
                        <a:cs typeface="Times New Roman"/>
                      </a:endParaRPr>
                    </a:p>
                  </a:txBody>
                  <a:tcPr marL="0" marR="0" marT="5715" marB="0"/>
                </a:tc>
                <a:tc>
                  <a:txBody>
                    <a:bodyPr/>
                    <a:lstStyle/>
                    <a:p>
                      <a:pPr marL="50165">
                        <a:lnSpc>
                          <a:spcPct val="100000"/>
                        </a:lnSpc>
                        <a:spcBef>
                          <a:spcPts val="45"/>
                        </a:spcBef>
                      </a:pPr>
                      <a:r>
                        <a:rPr sz="1100" spc="10" dirty="0">
                          <a:latin typeface="Times New Roman"/>
                          <a:cs typeface="Times New Roman"/>
                        </a:rPr>
                        <a:t>N</a:t>
                      </a:r>
                      <a:r>
                        <a:rPr sz="1100" spc="-10" dirty="0">
                          <a:latin typeface="Times New Roman"/>
                          <a:cs typeface="Times New Roman"/>
                        </a:rPr>
                        <a:t> </a:t>
                      </a:r>
                      <a:r>
                        <a:rPr sz="1100" spc="5" dirty="0">
                          <a:solidFill>
                            <a:srgbClr val="FF0000"/>
                          </a:solidFill>
                          <a:latin typeface="Times New Roman"/>
                          <a:cs typeface="Times New Roman"/>
                        </a:rPr>
                        <a:t>(3*,4*)</a:t>
                      </a:r>
                      <a:endParaRPr sz="1100">
                        <a:latin typeface="Times New Roman"/>
                        <a:cs typeface="Times New Roman"/>
                      </a:endParaRPr>
                    </a:p>
                  </a:txBody>
                  <a:tcPr marL="0" marR="0" marT="5715" marB="0"/>
                </a:tc>
                <a:tc>
                  <a:txBody>
                    <a:bodyPr/>
                    <a:lstStyle/>
                    <a:p>
                      <a:pPr marL="40005">
                        <a:lnSpc>
                          <a:spcPct val="100000"/>
                        </a:lnSpc>
                        <a:spcBef>
                          <a:spcPts val="45"/>
                        </a:spcBef>
                      </a:pPr>
                      <a:r>
                        <a:rPr sz="1100" spc="10" dirty="0">
                          <a:latin typeface="Times New Roman"/>
                          <a:cs typeface="Times New Roman"/>
                        </a:rPr>
                        <a:t>N </a:t>
                      </a:r>
                      <a:r>
                        <a:rPr sz="1100" spc="5" dirty="0">
                          <a:latin typeface="Times New Roman"/>
                          <a:cs typeface="Times New Roman"/>
                        </a:rPr>
                        <a:t>(5); P</a:t>
                      </a:r>
                      <a:r>
                        <a:rPr sz="1100" spc="-120" dirty="0">
                          <a:latin typeface="Times New Roman"/>
                          <a:cs typeface="Times New Roman"/>
                        </a:rPr>
                        <a:t> </a:t>
                      </a:r>
                      <a:r>
                        <a:rPr sz="1100" spc="5" dirty="0">
                          <a:solidFill>
                            <a:srgbClr val="FF0000"/>
                          </a:solidFill>
                          <a:latin typeface="Times New Roman"/>
                          <a:cs typeface="Times New Roman"/>
                        </a:rPr>
                        <a:t>(3*)</a:t>
                      </a:r>
                      <a:endParaRPr sz="1100">
                        <a:latin typeface="Times New Roman"/>
                        <a:cs typeface="Times New Roman"/>
                      </a:endParaRPr>
                    </a:p>
                  </a:txBody>
                  <a:tcPr marL="0" marR="0" marT="5715" marB="0"/>
                </a:tc>
                <a:tc>
                  <a:txBody>
                    <a:bodyPr/>
                    <a:lstStyle/>
                    <a:p>
                      <a:pPr marL="33020">
                        <a:lnSpc>
                          <a:spcPct val="100000"/>
                        </a:lnSpc>
                        <a:spcBef>
                          <a:spcPts val="45"/>
                        </a:spcBef>
                      </a:pPr>
                      <a:r>
                        <a:rPr sz="1100" spc="5" dirty="0">
                          <a:latin typeface="Times New Roman"/>
                          <a:cs typeface="Times New Roman"/>
                        </a:rPr>
                        <a:t>P</a:t>
                      </a:r>
                      <a:r>
                        <a:rPr sz="1100" spc="-50" dirty="0">
                          <a:latin typeface="Times New Roman"/>
                          <a:cs typeface="Times New Roman"/>
                        </a:rPr>
                        <a:t> </a:t>
                      </a:r>
                      <a:r>
                        <a:rPr sz="1100" spc="5" dirty="0">
                          <a:solidFill>
                            <a:srgbClr val="FF0000"/>
                          </a:solidFill>
                          <a:latin typeface="Times New Roman"/>
                          <a:cs typeface="Times New Roman"/>
                        </a:rPr>
                        <a:t>(3*)</a:t>
                      </a:r>
                      <a:endParaRPr sz="1100">
                        <a:latin typeface="Times New Roman"/>
                        <a:cs typeface="Times New Roman"/>
                      </a:endParaRPr>
                    </a:p>
                  </a:txBody>
                  <a:tcPr marL="0" marR="0" marT="5715" marB="0"/>
                </a:tc>
                <a:tc>
                  <a:txBody>
                    <a:bodyPr/>
                    <a:lstStyle/>
                    <a:p>
                      <a:pPr marL="33020">
                        <a:lnSpc>
                          <a:spcPct val="100000"/>
                        </a:lnSpc>
                        <a:spcBef>
                          <a:spcPts val="45"/>
                        </a:spcBef>
                      </a:pPr>
                      <a:r>
                        <a:rPr sz="1100" spc="5" dirty="0">
                          <a:latin typeface="Times New Roman"/>
                          <a:cs typeface="Times New Roman"/>
                        </a:rPr>
                        <a:t>P (5,</a:t>
                      </a:r>
                      <a:r>
                        <a:rPr sz="1100" spc="5" dirty="0">
                          <a:solidFill>
                            <a:srgbClr val="FF0000"/>
                          </a:solidFill>
                          <a:latin typeface="Times New Roman"/>
                          <a:cs typeface="Times New Roman"/>
                        </a:rPr>
                        <a:t>3*</a:t>
                      </a:r>
                      <a:r>
                        <a:rPr sz="1100" spc="5" dirty="0">
                          <a:latin typeface="Times New Roman"/>
                          <a:cs typeface="Times New Roman"/>
                        </a:rPr>
                        <a:t>); </a:t>
                      </a:r>
                      <a:r>
                        <a:rPr sz="1100" spc="10" dirty="0">
                          <a:latin typeface="Times New Roman"/>
                          <a:cs typeface="Times New Roman"/>
                        </a:rPr>
                        <a:t>N</a:t>
                      </a:r>
                      <a:r>
                        <a:rPr sz="1100" spc="-100" dirty="0">
                          <a:latin typeface="Times New Roman"/>
                          <a:cs typeface="Times New Roman"/>
                        </a:rPr>
                        <a:t> </a:t>
                      </a:r>
                      <a:r>
                        <a:rPr sz="1100" dirty="0">
                          <a:latin typeface="Times New Roman"/>
                          <a:cs typeface="Times New Roman"/>
                        </a:rPr>
                        <a:t>(</a:t>
                      </a:r>
                      <a:r>
                        <a:rPr sz="1100" dirty="0">
                          <a:solidFill>
                            <a:srgbClr val="FF0000"/>
                          </a:solidFill>
                          <a:latin typeface="Times New Roman"/>
                          <a:cs typeface="Times New Roman"/>
                        </a:rPr>
                        <a:t>4*</a:t>
                      </a:r>
                      <a:r>
                        <a:rPr sz="1100" dirty="0">
                          <a:latin typeface="Times New Roman"/>
                          <a:cs typeface="Times New Roman"/>
                        </a:rPr>
                        <a:t>)</a:t>
                      </a:r>
                      <a:endParaRPr sz="1100">
                        <a:latin typeface="Times New Roman"/>
                        <a:cs typeface="Times New Roman"/>
                      </a:endParaRPr>
                    </a:p>
                  </a:txBody>
                  <a:tcPr marL="0" marR="0" marT="5715" marB="0"/>
                </a:tc>
                <a:tc>
                  <a:txBody>
                    <a:bodyPr/>
                    <a:lstStyle/>
                    <a:p>
                      <a:pPr>
                        <a:lnSpc>
                          <a:spcPct val="100000"/>
                        </a:lnSpc>
                      </a:pPr>
                      <a:endParaRPr sz="1100">
                        <a:latin typeface="Times New Roman"/>
                        <a:cs typeface="Times New Roman"/>
                      </a:endParaRPr>
                    </a:p>
                  </a:txBody>
                  <a:tcPr marL="0" marR="0" marT="0" marB="0"/>
                </a:tc>
                <a:tc>
                  <a:txBody>
                    <a:bodyPr/>
                    <a:lstStyle/>
                    <a:p>
                      <a:pPr>
                        <a:lnSpc>
                          <a:spcPct val="100000"/>
                        </a:lnSpc>
                      </a:pPr>
                      <a:endParaRPr sz="1100">
                        <a:latin typeface="Times New Roman"/>
                        <a:cs typeface="Times New Roman"/>
                      </a:endParaRPr>
                    </a:p>
                  </a:txBody>
                  <a:tcPr marL="0" marR="0" marT="0" marB="0"/>
                </a:tc>
                <a:tc>
                  <a:txBody>
                    <a:bodyPr/>
                    <a:lstStyle/>
                    <a:p>
                      <a:pPr>
                        <a:lnSpc>
                          <a:spcPct val="100000"/>
                        </a:lnSpc>
                      </a:pPr>
                      <a:endParaRPr sz="1100">
                        <a:latin typeface="Times New Roman"/>
                        <a:cs typeface="Times New Roman"/>
                      </a:endParaRPr>
                    </a:p>
                  </a:txBody>
                  <a:tcPr marL="0" marR="0" marT="0" marB="0"/>
                </a:tc>
                <a:tc>
                  <a:txBody>
                    <a:bodyPr/>
                    <a:lstStyle/>
                    <a:p>
                      <a:pPr>
                        <a:lnSpc>
                          <a:spcPct val="100000"/>
                        </a:lnSpc>
                      </a:pPr>
                      <a:endParaRPr sz="1100">
                        <a:latin typeface="Times New Roman"/>
                        <a:cs typeface="Times New Roman"/>
                      </a:endParaRPr>
                    </a:p>
                  </a:txBody>
                  <a:tcPr marL="0" marR="0" marT="0" marB="0"/>
                </a:tc>
                <a:extLst>
                  <a:ext uri="{0D108BD9-81ED-4DB2-BD59-A6C34878D82A}">
                    <a16:rowId xmlns:a16="http://schemas.microsoft.com/office/drawing/2014/main" val="10010"/>
                  </a:ext>
                </a:extLst>
              </a:tr>
              <a:tr h="198065">
                <a:tc>
                  <a:txBody>
                    <a:bodyPr/>
                    <a:lstStyle/>
                    <a:p>
                      <a:pPr marL="962025">
                        <a:lnSpc>
                          <a:spcPct val="100000"/>
                        </a:lnSpc>
                        <a:spcBef>
                          <a:spcPts val="50"/>
                        </a:spcBef>
                      </a:pPr>
                      <a:r>
                        <a:rPr sz="1100" spc="10" dirty="0">
                          <a:latin typeface="Times New Roman"/>
                          <a:cs typeface="Times New Roman"/>
                        </a:rPr>
                        <a:t>∑ </a:t>
                      </a:r>
                      <a:r>
                        <a:rPr sz="1100" spc="5" dirty="0">
                          <a:latin typeface="Times New Roman"/>
                          <a:cs typeface="Times New Roman"/>
                        </a:rPr>
                        <a:t>egyed együtt</a:t>
                      </a:r>
                      <a:r>
                        <a:rPr sz="1100" spc="-60" dirty="0">
                          <a:latin typeface="Times New Roman"/>
                          <a:cs typeface="Times New Roman"/>
                        </a:rPr>
                        <a:t> </a:t>
                      </a:r>
                      <a:r>
                        <a:rPr sz="1100" spc="5" dirty="0">
                          <a:latin typeface="Times New Roman"/>
                          <a:cs typeface="Times New Roman"/>
                        </a:rPr>
                        <a:t>(1,2,3,4,5)</a:t>
                      </a:r>
                      <a:endParaRPr sz="1100">
                        <a:latin typeface="Times New Roman"/>
                        <a:cs typeface="Times New Roman"/>
                      </a:endParaRPr>
                    </a:p>
                  </a:txBody>
                  <a:tcPr marL="0" marR="0" marT="6350" marB="0">
                    <a:lnB w="6350">
                      <a:solidFill>
                        <a:srgbClr val="000000"/>
                      </a:solidFill>
                      <a:prstDash val="solid"/>
                    </a:lnB>
                  </a:tcPr>
                </a:tc>
                <a:tc>
                  <a:txBody>
                    <a:bodyPr/>
                    <a:lstStyle/>
                    <a:p>
                      <a:pPr marL="50165">
                        <a:lnSpc>
                          <a:spcPct val="100000"/>
                        </a:lnSpc>
                        <a:spcBef>
                          <a:spcPts val="50"/>
                        </a:spcBef>
                      </a:pPr>
                      <a:r>
                        <a:rPr sz="1100" b="1" spc="10" dirty="0">
                          <a:latin typeface="Times New Roman"/>
                          <a:cs typeface="Times New Roman"/>
                        </a:rPr>
                        <a:t>N </a:t>
                      </a:r>
                      <a:r>
                        <a:rPr sz="1100" b="1" spc="5" dirty="0">
                          <a:latin typeface="Times New Roman"/>
                          <a:cs typeface="Times New Roman"/>
                        </a:rPr>
                        <a:t>(1,</a:t>
                      </a:r>
                      <a:r>
                        <a:rPr sz="1100" spc="5" dirty="0">
                          <a:latin typeface="Times New Roman"/>
                          <a:cs typeface="Times New Roman"/>
                        </a:rPr>
                        <a:t>3</a:t>
                      </a:r>
                      <a:r>
                        <a:rPr sz="1100" b="1" spc="5" dirty="0">
                          <a:latin typeface="Times New Roman"/>
                          <a:cs typeface="Times New Roman"/>
                        </a:rPr>
                        <a:t>,5)</a:t>
                      </a:r>
                      <a:r>
                        <a:rPr sz="1100" spc="5" dirty="0">
                          <a:latin typeface="Times New Roman"/>
                          <a:cs typeface="Times New Roman"/>
                        </a:rPr>
                        <a:t>; P</a:t>
                      </a:r>
                      <a:r>
                        <a:rPr sz="1100" spc="-114" dirty="0">
                          <a:latin typeface="Times New Roman"/>
                          <a:cs typeface="Times New Roman"/>
                        </a:rPr>
                        <a:t> </a:t>
                      </a:r>
                      <a:r>
                        <a:rPr sz="1100" dirty="0">
                          <a:latin typeface="Times New Roman"/>
                          <a:cs typeface="Times New Roman"/>
                        </a:rPr>
                        <a:t>(2)</a:t>
                      </a:r>
                      <a:endParaRPr sz="1100">
                        <a:latin typeface="Times New Roman"/>
                        <a:cs typeface="Times New Roman"/>
                      </a:endParaRPr>
                    </a:p>
                  </a:txBody>
                  <a:tcPr marL="0" marR="0" marT="6350" marB="0">
                    <a:lnB w="6350">
                      <a:solidFill>
                        <a:srgbClr val="000000"/>
                      </a:solidFill>
                      <a:prstDash val="solid"/>
                    </a:lnB>
                  </a:tcPr>
                </a:tc>
                <a:tc>
                  <a:txBody>
                    <a:bodyPr/>
                    <a:lstStyle/>
                    <a:p>
                      <a:pPr>
                        <a:lnSpc>
                          <a:spcPct val="100000"/>
                        </a:lnSpc>
                      </a:pPr>
                      <a:endParaRPr sz="1100">
                        <a:latin typeface="Times New Roman"/>
                        <a:cs typeface="Times New Roman"/>
                      </a:endParaRPr>
                    </a:p>
                  </a:txBody>
                  <a:tcPr marL="0" marR="0" marT="0" marB="0">
                    <a:lnB w="6350">
                      <a:solidFill>
                        <a:srgbClr val="000000"/>
                      </a:solidFill>
                      <a:prstDash val="solid"/>
                    </a:lnB>
                  </a:tcPr>
                </a:tc>
                <a:tc>
                  <a:txBody>
                    <a:bodyPr/>
                    <a:lstStyle/>
                    <a:p>
                      <a:pPr marL="33020">
                        <a:lnSpc>
                          <a:spcPct val="100000"/>
                        </a:lnSpc>
                        <a:spcBef>
                          <a:spcPts val="50"/>
                        </a:spcBef>
                      </a:pPr>
                      <a:r>
                        <a:rPr sz="1100" b="1" spc="10" dirty="0">
                          <a:latin typeface="Times New Roman"/>
                          <a:cs typeface="Times New Roman"/>
                        </a:rPr>
                        <a:t>N</a:t>
                      </a:r>
                      <a:r>
                        <a:rPr sz="1100" b="1" spc="-15" dirty="0">
                          <a:latin typeface="Times New Roman"/>
                          <a:cs typeface="Times New Roman"/>
                        </a:rPr>
                        <a:t> </a:t>
                      </a:r>
                      <a:r>
                        <a:rPr sz="1100" spc="5" dirty="0">
                          <a:latin typeface="Times New Roman"/>
                          <a:cs typeface="Times New Roman"/>
                        </a:rPr>
                        <a:t>(1,</a:t>
                      </a:r>
                      <a:r>
                        <a:rPr sz="1100" b="1" spc="5" dirty="0">
                          <a:latin typeface="Times New Roman"/>
                          <a:cs typeface="Times New Roman"/>
                        </a:rPr>
                        <a:t>3</a:t>
                      </a:r>
                      <a:r>
                        <a:rPr sz="1100" spc="5" dirty="0">
                          <a:latin typeface="Times New Roman"/>
                          <a:cs typeface="Times New Roman"/>
                        </a:rPr>
                        <a:t>,</a:t>
                      </a:r>
                      <a:r>
                        <a:rPr sz="1100" b="1" spc="5" dirty="0">
                          <a:latin typeface="Times New Roman"/>
                          <a:cs typeface="Times New Roman"/>
                        </a:rPr>
                        <a:t>4</a:t>
                      </a:r>
                      <a:r>
                        <a:rPr sz="1100" spc="5" dirty="0">
                          <a:latin typeface="Times New Roman"/>
                          <a:cs typeface="Times New Roman"/>
                        </a:rPr>
                        <a:t>)</a:t>
                      </a:r>
                      <a:endParaRPr sz="1100">
                        <a:latin typeface="Times New Roman"/>
                        <a:cs typeface="Times New Roman"/>
                      </a:endParaRPr>
                    </a:p>
                  </a:txBody>
                  <a:tcPr marL="0" marR="0" marT="6350" marB="0">
                    <a:lnB w="6350">
                      <a:solidFill>
                        <a:srgbClr val="000000"/>
                      </a:solidFill>
                      <a:prstDash val="solid"/>
                    </a:lnB>
                  </a:tcPr>
                </a:tc>
                <a:tc>
                  <a:txBody>
                    <a:bodyPr/>
                    <a:lstStyle/>
                    <a:p>
                      <a:pPr marL="33020">
                        <a:lnSpc>
                          <a:spcPct val="100000"/>
                        </a:lnSpc>
                        <a:spcBef>
                          <a:spcPts val="50"/>
                        </a:spcBef>
                      </a:pPr>
                      <a:r>
                        <a:rPr sz="1100" b="1" spc="5" dirty="0">
                          <a:latin typeface="Times New Roman"/>
                          <a:cs typeface="Times New Roman"/>
                        </a:rPr>
                        <a:t>P</a:t>
                      </a:r>
                      <a:r>
                        <a:rPr sz="1100" b="1" spc="-60" dirty="0">
                          <a:latin typeface="Times New Roman"/>
                          <a:cs typeface="Times New Roman"/>
                        </a:rPr>
                        <a:t> </a:t>
                      </a:r>
                      <a:r>
                        <a:rPr sz="1100" dirty="0">
                          <a:latin typeface="Times New Roman"/>
                          <a:cs typeface="Times New Roman"/>
                        </a:rPr>
                        <a:t>(2,</a:t>
                      </a:r>
                      <a:r>
                        <a:rPr sz="1100" b="1" dirty="0">
                          <a:latin typeface="Times New Roman"/>
                          <a:cs typeface="Times New Roman"/>
                        </a:rPr>
                        <a:t>3,</a:t>
                      </a:r>
                      <a:r>
                        <a:rPr sz="1100" dirty="0">
                          <a:solidFill>
                            <a:srgbClr val="FF0000"/>
                          </a:solidFill>
                          <a:latin typeface="Times New Roman"/>
                          <a:cs typeface="Times New Roman"/>
                        </a:rPr>
                        <a:t>4</a:t>
                      </a:r>
                      <a:r>
                        <a:rPr sz="1100" dirty="0">
                          <a:latin typeface="Times New Roman"/>
                          <a:cs typeface="Times New Roman"/>
                        </a:rPr>
                        <a:t>)</a:t>
                      </a:r>
                      <a:endParaRPr sz="1100">
                        <a:latin typeface="Times New Roman"/>
                        <a:cs typeface="Times New Roman"/>
                      </a:endParaRPr>
                    </a:p>
                  </a:txBody>
                  <a:tcPr marL="0" marR="0" marT="6350" marB="0">
                    <a:lnB w="6350">
                      <a:solidFill>
                        <a:srgbClr val="000000"/>
                      </a:solidFill>
                      <a:prstDash val="solid"/>
                    </a:lnB>
                  </a:tcPr>
                </a:tc>
                <a:tc>
                  <a:txBody>
                    <a:bodyPr/>
                    <a:lstStyle/>
                    <a:p>
                      <a:pPr>
                        <a:lnSpc>
                          <a:spcPct val="100000"/>
                        </a:lnSpc>
                      </a:pPr>
                      <a:endParaRPr sz="1100">
                        <a:latin typeface="Times New Roman"/>
                        <a:cs typeface="Times New Roman"/>
                      </a:endParaRPr>
                    </a:p>
                  </a:txBody>
                  <a:tcPr marL="0" marR="0" marT="0" marB="0">
                    <a:lnB w="6350">
                      <a:solidFill>
                        <a:srgbClr val="000000"/>
                      </a:solidFill>
                      <a:prstDash val="solid"/>
                    </a:lnB>
                  </a:tcPr>
                </a:tc>
                <a:tc>
                  <a:txBody>
                    <a:bodyPr/>
                    <a:lstStyle/>
                    <a:p>
                      <a:pPr marL="113664">
                        <a:lnSpc>
                          <a:spcPct val="100000"/>
                        </a:lnSpc>
                        <a:spcBef>
                          <a:spcPts val="50"/>
                        </a:spcBef>
                      </a:pPr>
                      <a:r>
                        <a:rPr sz="1100" spc="10" dirty="0">
                          <a:latin typeface="Times New Roman"/>
                          <a:cs typeface="Times New Roman"/>
                        </a:rPr>
                        <a:t>N</a:t>
                      </a:r>
                      <a:r>
                        <a:rPr sz="1100" spc="-10" dirty="0">
                          <a:latin typeface="Times New Roman"/>
                          <a:cs typeface="Times New Roman"/>
                        </a:rPr>
                        <a:t> </a:t>
                      </a:r>
                      <a:r>
                        <a:rPr sz="1100" spc="5" dirty="0">
                          <a:latin typeface="Times New Roman"/>
                          <a:cs typeface="Times New Roman"/>
                        </a:rPr>
                        <a:t>(1)</a:t>
                      </a:r>
                      <a:endParaRPr sz="1100">
                        <a:latin typeface="Times New Roman"/>
                        <a:cs typeface="Times New Roman"/>
                      </a:endParaRPr>
                    </a:p>
                  </a:txBody>
                  <a:tcPr marL="0" marR="0" marT="6350" marB="0">
                    <a:lnB w="6350">
                      <a:solidFill>
                        <a:srgbClr val="000000"/>
                      </a:solidFill>
                      <a:prstDash val="solid"/>
                    </a:lnB>
                  </a:tcPr>
                </a:tc>
                <a:tc>
                  <a:txBody>
                    <a:bodyPr/>
                    <a:lstStyle/>
                    <a:p>
                      <a:pPr marR="151130" algn="r">
                        <a:lnSpc>
                          <a:spcPct val="100000"/>
                        </a:lnSpc>
                        <a:spcBef>
                          <a:spcPts val="40"/>
                        </a:spcBef>
                      </a:pPr>
                      <a:r>
                        <a:rPr sz="1100" b="1" spc="10" dirty="0">
                          <a:latin typeface="Times New Roman"/>
                          <a:cs typeface="Times New Roman"/>
                        </a:rPr>
                        <a:t>N</a:t>
                      </a:r>
                      <a:r>
                        <a:rPr sz="1100" b="1" spc="-100" dirty="0">
                          <a:latin typeface="Times New Roman"/>
                          <a:cs typeface="Times New Roman"/>
                        </a:rPr>
                        <a:t> </a:t>
                      </a:r>
                      <a:r>
                        <a:rPr sz="1100" b="1" spc="5" dirty="0">
                          <a:latin typeface="Times New Roman"/>
                          <a:cs typeface="Times New Roman"/>
                        </a:rPr>
                        <a:t>(2)</a:t>
                      </a:r>
                      <a:endParaRPr sz="1100">
                        <a:latin typeface="Times New Roman"/>
                        <a:cs typeface="Times New Roman"/>
                      </a:endParaRPr>
                    </a:p>
                  </a:txBody>
                  <a:tcPr marL="0" marR="0" marT="5080" marB="0">
                    <a:lnB w="6350">
                      <a:solidFill>
                        <a:srgbClr val="000000"/>
                      </a:solidFill>
                      <a:prstDash val="solid"/>
                    </a:lnB>
                  </a:tcPr>
                </a:tc>
                <a:tc>
                  <a:txBody>
                    <a:bodyPr/>
                    <a:lstStyle/>
                    <a:p>
                      <a:pPr>
                        <a:lnSpc>
                          <a:spcPct val="100000"/>
                        </a:lnSpc>
                      </a:pPr>
                      <a:endParaRPr sz="1100">
                        <a:latin typeface="Times New Roman"/>
                        <a:cs typeface="Times New Roman"/>
                      </a:endParaRPr>
                    </a:p>
                  </a:txBody>
                  <a:tcPr marL="0" marR="0" marT="0" marB="0">
                    <a:lnB w="6350">
                      <a:solidFill>
                        <a:srgbClr val="000000"/>
                      </a:solidFill>
                      <a:prstDash val="solid"/>
                    </a:lnB>
                  </a:tcPr>
                </a:tc>
                <a:extLst>
                  <a:ext uri="{0D108BD9-81ED-4DB2-BD59-A6C34878D82A}">
                    <a16:rowId xmlns:a16="http://schemas.microsoft.com/office/drawing/2014/main" val="10011"/>
                  </a:ext>
                </a:extLst>
              </a:tr>
              <a:tr h="194592">
                <a:tc>
                  <a:txBody>
                    <a:bodyPr/>
                    <a:lstStyle/>
                    <a:p>
                      <a:pPr marL="962025">
                        <a:lnSpc>
                          <a:spcPct val="100000"/>
                        </a:lnSpc>
                        <a:spcBef>
                          <a:spcPts val="45"/>
                        </a:spcBef>
                      </a:pPr>
                      <a:r>
                        <a:rPr sz="1100" spc="5" dirty="0">
                          <a:latin typeface="Times New Roman"/>
                          <a:cs typeface="Times New Roman"/>
                        </a:rPr>
                        <a:t>0-25 cm</a:t>
                      </a:r>
                      <a:r>
                        <a:rPr sz="1100" spc="-15" dirty="0">
                          <a:latin typeface="Times New Roman"/>
                          <a:cs typeface="Times New Roman"/>
                        </a:rPr>
                        <a:t> </a:t>
                      </a:r>
                      <a:r>
                        <a:rPr sz="1100" spc="5" dirty="0">
                          <a:latin typeface="Times New Roman"/>
                          <a:cs typeface="Times New Roman"/>
                        </a:rPr>
                        <a:t>(2,3,4)</a:t>
                      </a:r>
                      <a:endParaRPr sz="1100">
                        <a:latin typeface="Times New Roman"/>
                        <a:cs typeface="Times New Roman"/>
                      </a:endParaRPr>
                    </a:p>
                  </a:txBody>
                  <a:tcPr marL="0" marR="0" marT="5715" marB="0">
                    <a:lnT w="6350">
                      <a:solidFill>
                        <a:srgbClr val="000000"/>
                      </a:solidFill>
                      <a:prstDash val="solid"/>
                    </a:lnT>
                  </a:tcPr>
                </a:tc>
                <a:tc>
                  <a:txBody>
                    <a:bodyPr/>
                    <a:lstStyle/>
                    <a:p>
                      <a:pPr marL="50165">
                        <a:lnSpc>
                          <a:spcPct val="100000"/>
                        </a:lnSpc>
                        <a:spcBef>
                          <a:spcPts val="45"/>
                        </a:spcBef>
                      </a:pPr>
                      <a:r>
                        <a:rPr sz="1100" b="1" spc="10" dirty="0">
                          <a:latin typeface="Times New Roman"/>
                          <a:cs typeface="Times New Roman"/>
                        </a:rPr>
                        <a:t>N</a:t>
                      </a:r>
                      <a:r>
                        <a:rPr sz="1100" b="1" spc="-10" dirty="0">
                          <a:latin typeface="Times New Roman"/>
                          <a:cs typeface="Times New Roman"/>
                        </a:rPr>
                        <a:t> </a:t>
                      </a:r>
                      <a:r>
                        <a:rPr sz="1100" spc="5" dirty="0">
                          <a:latin typeface="Times New Roman"/>
                          <a:cs typeface="Times New Roman"/>
                        </a:rPr>
                        <a:t>(</a:t>
                      </a:r>
                      <a:r>
                        <a:rPr sz="1100" b="1" spc="5" dirty="0">
                          <a:latin typeface="Times New Roman"/>
                          <a:cs typeface="Times New Roman"/>
                        </a:rPr>
                        <a:t>4</a:t>
                      </a:r>
                      <a:r>
                        <a:rPr sz="1100" spc="5" dirty="0">
                          <a:latin typeface="Times New Roman"/>
                          <a:cs typeface="Times New Roman"/>
                        </a:rPr>
                        <a:t>,</a:t>
                      </a:r>
                      <a:r>
                        <a:rPr sz="1100" spc="5" dirty="0">
                          <a:solidFill>
                            <a:srgbClr val="FF0000"/>
                          </a:solidFill>
                          <a:latin typeface="Times New Roman"/>
                          <a:cs typeface="Times New Roman"/>
                        </a:rPr>
                        <a:t>3</a:t>
                      </a:r>
                      <a:r>
                        <a:rPr sz="1100" spc="5" dirty="0">
                          <a:latin typeface="Times New Roman"/>
                          <a:cs typeface="Times New Roman"/>
                        </a:rPr>
                        <a:t>)</a:t>
                      </a:r>
                      <a:endParaRPr sz="1100">
                        <a:latin typeface="Times New Roman"/>
                        <a:cs typeface="Times New Roman"/>
                      </a:endParaRPr>
                    </a:p>
                  </a:txBody>
                  <a:tcPr marL="0" marR="0" marT="5715" marB="0">
                    <a:lnT w="6350">
                      <a:solidFill>
                        <a:srgbClr val="000000"/>
                      </a:solidFill>
                      <a:prstDash val="solid"/>
                    </a:lnT>
                  </a:tcPr>
                </a:tc>
                <a:tc>
                  <a:txBody>
                    <a:bodyPr/>
                    <a:lstStyle/>
                    <a:p>
                      <a:pPr marL="40005">
                        <a:lnSpc>
                          <a:spcPct val="100000"/>
                        </a:lnSpc>
                        <a:spcBef>
                          <a:spcPts val="45"/>
                        </a:spcBef>
                      </a:pPr>
                      <a:r>
                        <a:rPr sz="1100" spc="10" dirty="0">
                          <a:latin typeface="Times New Roman"/>
                          <a:cs typeface="Times New Roman"/>
                        </a:rPr>
                        <a:t>N</a:t>
                      </a:r>
                      <a:r>
                        <a:rPr sz="1100" spc="-10" dirty="0">
                          <a:latin typeface="Times New Roman"/>
                          <a:cs typeface="Times New Roman"/>
                        </a:rPr>
                        <a:t> </a:t>
                      </a:r>
                      <a:r>
                        <a:rPr sz="1100" spc="5" dirty="0">
                          <a:latin typeface="Times New Roman"/>
                          <a:cs typeface="Times New Roman"/>
                        </a:rPr>
                        <a:t>(3,</a:t>
                      </a:r>
                      <a:r>
                        <a:rPr sz="1100" spc="5" dirty="0">
                          <a:solidFill>
                            <a:srgbClr val="FF0000"/>
                          </a:solidFill>
                          <a:latin typeface="Times New Roman"/>
                          <a:cs typeface="Times New Roman"/>
                        </a:rPr>
                        <a:t>2</a:t>
                      </a:r>
                      <a:r>
                        <a:rPr sz="1100" spc="5" dirty="0">
                          <a:latin typeface="Times New Roman"/>
                          <a:cs typeface="Times New Roman"/>
                        </a:rPr>
                        <a:t>)</a:t>
                      </a:r>
                      <a:endParaRPr sz="1100">
                        <a:latin typeface="Times New Roman"/>
                        <a:cs typeface="Times New Roman"/>
                      </a:endParaRPr>
                    </a:p>
                  </a:txBody>
                  <a:tcPr marL="0" marR="0" marT="5715" marB="0">
                    <a:lnT w="6350">
                      <a:solidFill>
                        <a:srgbClr val="000000"/>
                      </a:solidFill>
                      <a:prstDash val="solid"/>
                    </a:lnT>
                  </a:tcPr>
                </a:tc>
                <a:tc>
                  <a:txBody>
                    <a:bodyPr/>
                    <a:lstStyle/>
                    <a:p>
                      <a:pPr marL="33020">
                        <a:lnSpc>
                          <a:spcPct val="100000"/>
                        </a:lnSpc>
                        <a:spcBef>
                          <a:spcPts val="35"/>
                        </a:spcBef>
                      </a:pPr>
                      <a:r>
                        <a:rPr sz="1100" b="1" spc="10" dirty="0">
                          <a:latin typeface="Times New Roman"/>
                          <a:cs typeface="Times New Roman"/>
                        </a:rPr>
                        <a:t>N</a:t>
                      </a:r>
                      <a:r>
                        <a:rPr sz="1100" b="1" spc="-10" dirty="0">
                          <a:latin typeface="Times New Roman"/>
                          <a:cs typeface="Times New Roman"/>
                        </a:rPr>
                        <a:t> </a:t>
                      </a:r>
                      <a:r>
                        <a:rPr sz="1100" b="1" spc="5" dirty="0">
                          <a:latin typeface="Times New Roman"/>
                          <a:cs typeface="Times New Roman"/>
                        </a:rPr>
                        <a:t>(3)</a:t>
                      </a:r>
                      <a:endParaRPr sz="1100">
                        <a:latin typeface="Times New Roman"/>
                        <a:cs typeface="Times New Roman"/>
                      </a:endParaRPr>
                    </a:p>
                  </a:txBody>
                  <a:tcPr marL="0" marR="0" marT="4445" marB="0">
                    <a:lnT w="6350">
                      <a:solidFill>
                        <a:srgbClr val="000000"/>
                      </a:solidFill>
                      <a:prstDash val="solid"/>
                    </a:lnT>
                  </a:tcPr>
                </a:tc>
                <a:tc>
                  <a:txBody>
                    <a:bodyPr/>
                    <a:lstStyle/>
                    <a:p>
                      <a:pPr>
                        <a:lnSpc>
                          <a:spcPct val="100000"/>
                        </a:lnSpc>
                      </a:pPr>
                      <a:endParaRPr sz="1100">
                        <a:latin typeface="Times New Roman"/>
                        <a:cs typeface="Times New Roman"/>
                      </a:endParaRPr>
                    </a:p>
                  </a:txBody>
                  <a:tcPr marL="0" marR="0" marT="0" marB="0">
                    <a:lnT w="6350">
                      <a:solidFill>
                        <a:srgbClr val="000000"/>
                      </a:solidFill>
                      <a:prstDash val="solid"/>
                    </a:lnT>
                  </a:tcPr>
                </a:tc>
                <a:tc>
                  <a:txBody>
                    <a:bodyPr/>
                    <a:lstStyle/>
                    <a:p>
                      <a:pPr>
                        <a:lnSpc>
                          <a:spcPct val="100000"/>
                        </a:lnSpc>
                      </a:pPr>
                      <a:endParaRPr sz="1100">
                        <a:latin typeface="Times New Roman"/>
                        <a:cs typeface="Times New Roman"/>
                      </a:endParaRPr>
                    </a:p>
                  </a:txBody>
                  <a:tcPr marL="0" marR="0" marT="0" marB="0">
                    <a:lnT w="6350">
                      <a:solidFill>
                        <a:srgbClr val="000000"/>
                      </a:solidFill>
                      <a:prstDash val="solid"/>
                    </a:lnT>
                  </a:tcPr>
                </a:tc>
                <a:tc>
                  <a:txBody>
                    <a:bodyPr/>
                    <a:lstStyle/>
                    <a:p>
                      <a:pPr marL="113664">
                        <a:lnSpc>
                          <a:spcPct val="100000"/>
                        </a:lnSpc>
                        <a:spcBef>
                          <a:spcPts val="45"/>
                        </a:spcBef>
                      </a:pPr>
                      <a:r>
                        <a:rPr sz="1100" spc="10" dirty="0">
                          <a:latin typeface="Times New Roman"/>
                          <a:cs typeface="Times New Roman"/>
                        </a:rPr>
                        <a:t>N</a:t>
                      </a:r>
                      <a:r>
                        <a:rPr sz="1100" spc="-10" dirty="0">
                          <a:latin typeface="Times New Roman"/>
                          <a:cs typeface="Times New Roman"/>
                        </a:rPr>
                        <a:t> </a:t>
                      </a:r>
                      <a:r>
                        <a:rPr sz="1100" spc="5" dirty="0">
                          <a:latin typeface="Times New Roman"/>
                          <a:cs typeface="Times New Roman"/>
                        </a:rPr>
                        <a:t>(</a:t>
                      </a:r>
                      <a:r>
                        <a:rPr sz="1100" spc="5" dirty="0">
                          <a:solidFill>
                            <a:srgbClr val="FF0000"/>
                          </a:solidFill>
                          <a:latin typeface="Times New Roman"/>
                          <a:cs typeface="Times New Roman"/>
                        </a:rPr>
                        <a:t>2</a:t>
                      </a:r>
                      <a:r>
                        <a:rPr sz="1100" spc="5" dirty="0">
                          <a:latin typeface="Times New Roman"/>
                          <a:cs typeface="Times New Roman"/>
                        </a:rPr>
                        <a:t>)</a:t>
                      </a:r>
                      <a:endParaRPr sz="1100">
                        <a:latin typeface="Times New Roman"/>
                        <a:cs typeface="Times New Roman"/>
                      </a:endParaRPr>
                    </a:p>
                  </a:txBody>
                  <a:tcPr marL="0" marR="0" marT="5715" marB="0">
                    <a:lnT w="6350">
                      <a:solidFill>
                        <a:srgbClr val="000000"/>
                      </a:solidFill>
                      <a:prstDash val="solid"/>
                    </a:lnT>
                  </a:tcPr>
                </a:tc>
                <a:tc>
                  <a:txBody>
                    <a:bodyPr/>
                    <a:lstStyle/>
                    <a:p>
                      <a:pPr marR="151130" algn="r">
                        <a:lnSpc>
                          <a:spcPct val="100000"/>
                        </a:lnSpc>
                        <a:spcBef>
                          <a:spcPts val="35"/>
                        </a:spcBef>
                      </a:pPr>
                      <a:r>
                        <a:rPr sz="1100" b="1" spc="10" dirty="0">
                          <a:latin typeface="Times New Roman"/>
                          <a:cs typeface="Times New Roman"/>
                        </a:rPr>
                        <a:t>N</a:t>
                      </a:r>
                      <a:r>
                        <a:rPr sz="1100" b="1" spc="-100" dirty="0">
                          <a:latin typeface="Times New Roman"/>
                          <a:cs typeface="Times New Roman"/>
                        </a:rPr>
                        <a:t> </a:t>
                      </a:r>
                      <a:r>
                        <a:rPr sz="1100" b="1" spc="5" dirty="0">
                          <a:latin typeface="Times New Roman"/>
                          <a:cs typeface="Times New Roman"/>
                        </a:rPr>
                        <a:t>(2)</a:t>
                      </a:r>
                      <a:endParaRPr sz="1100">
                        <a:latin typeface="Times New Roman"/>
                        <a:cs typeface="Times New Roman"/>
                      </a:endParaRPr>
                    </a:p>
                  </a:txBody>
                  <a:tcPr marL="0" marR="0" marT="4445" marB="0">
                    <a:lnT w="6350">
                      <a:solidFill>
                        <a:srgbClr val="000000"/>
                      </a:solidFill>
                      <a:prstDash val="solid"/>
                    </a:lnT>
                  </a:tcPr>
                </a:tc>
                <a:tc>
                  <a:txBody>
                    <a:bodyPr/>
                    <a:lstStyle/>
                    <a:p>
                      <a:pPr marL="158750">
                        <a:lnSpc>
                          <a:spcPct val="100000"/>
                        </a:lnSpc>
                        <a:spcBef>
                          <a:spcPts val="45"/>
                        </a:spcBef>
                      </a:pPr>
                      <a:r>
                        <a:rPr sz="1100" spc="5" dirty="0">
                          <a:latin typeface="Times New Roman"/>
                          <a:cs typeface="Times New Roman"/>
                        </a:rPr>
                        <a:t>P</a:t>
                      </a:r>
                      <a:r>
                        <a:rPr sz="1100" spc="-50" dirty="0">
                          <a:latin typeface="Times New Roman"/>
                          <a:cs typeface="Times New Roman"/>
                        </a:rPr>
                        <a:t> </a:t>
                      </a:r>
                      <a:r>
                        <a:rPr sz="1100" spc="5" dirty="0">
                          <a:latin typeface="Times New Roman"/>
                          <a:cs typeface="Times New Roman"/>
                        </a:rPr>
                        <a:t>(4)</a:t>
                      </a:r>
                      <a:endParaRPr sz="1100">
                        <a:latin typeface="Times New Roman"/>
                        <a:cs typeface="Times New Roman"/>
                      </a:endParaRPr>
                    </a:p>
                  </a:txBody>
                  <a:tcPr marL="0" marR="0" marT="5715" marB="0">
                    <a:lnT w="6350">
                      <a:solidFill>
                        <a:srgbClr val="000000"/>
                      </a:solidFill>
                      <a:prstDash val="solid"/>
                    </a:lnT>
                  </a:tcPr>
                </a:tc>
                <a:extLst>
                  <a:ext uri="{0D108BD9-81ED-4DB2-BD59-A6C34878D82A}">
                    <a16:rowId xmlns:a16="http://schemas.microsoft.com/office/drawing/2014/main" val="10012"/>
                  </a:ext>
                </a:extLst>
              </a:tr>
              <a:tr h="196135">
                <a:tc>
                  <a:txBody>
                    <a:bodyPr/>
                    <a:lstStyle/>
                    <a:p>
                      <a:pPr marL="962025">
                        <a:lnSpc>
                          <a:spcPct val="100000"/>
                        </a:lnSpc>
                        <a:spcBef>
                          <a:spcPts val="50"/>
                        </a:spcBef>
                      </a:pPr>
                      <a:r>
                        <a:rPr sz="1100" spc="5" dirty="0">
                          <a:latin typeface="Times New Roman"/>
                          <a:cs typeface="Times New Roman"/>
                        </a:rPr>
                        <a:t>25-50 cm</a:t>
                      </a:r>
                      <a:r>
                        <a:rPr sz="1100" spc="-15" dirty="0">
                          <a:latin typeface="Times New Roman"/>
                          <a:cs typeface="Times New Roman"/>
                        </a:rPr>
                        <a:t> </a:t>
                      </a:r>
                      <a:r>
                        <a:rPr sz="1100" spc="5" dirty="0">
                          <a:latin typeface="Times New Roman"/>
                          <a:cs typeface="Times New Roman"/>
                        </a:rPr>
                        <a:t>(2,3,4)</a:t>
                      </a:r>
                      <a:endParaRPr sz="1100">
                        <a:latin typeface="Times New Roman"/>
                        <a:cs typeface="Times New Roman"/>
                      </a:endParaRPr>
                    </a:p>
                  </a:txBody>
                  <a:tcPr marL="0" marR="0" marT="6350" marB="0"/>
                </a:tc>
                <a:tc>
                  <a:txBody>
                    <a:bodyPr/>
                    <a:lstStyle/>
                    <a:p>
                      <a:pPr marL="50165">
                        <a:lnSpc>
                          <a:spcPct val="100000"/>
                        </a:lnSpc>
                        <a:spcBef>
                          <a:spcPts val="35"/>
                        </a:spcBef>
                      </a:pPr>
                      <a:r>
                        <a:rPr sz="1100" b="1" spc="10" dirty="0">
                          <a:latin typeface="Times New Roman"/>
                          <a:cs typeface="Times New Roman"/>
                        </a:rPr>
                        <a:t>N</a:t>
                      </a:r>
                      <a:r>
                        <a:rPr sz="1100" b="1" spc="-10" dirty="0">
                          <a:latin typeface="Times New Roman"/>
                          <a:cs typeface="Times New Roman"/>
                        </a:rPr>
                        <a:t> </a:t>
                      </a:r>
                      <a:r>
                        <a:rPr sz="1100" b="1" spc="5" dirty="0">
                          <a:latin typeface="Times New Roman"/>
                          <a:cs typeface="Times New Roman"/>
                        </a:rPr>
                        <a:t>(4)</a:t>
                      </a:r>
                      <a:endParaRPr sz="1100">
                        <a:latin typeface="Times New Roman"/>
                        <a:cs typeface="Times New Roman"/>
                      </a:endParaRPr>
                    </a:p>
                  </a:txBody>
                  <a:tcPr marL="0" marR="0" marT="4445" marB="0"/>
                </a:tc>
                <a:tc>
                  <a:txBody>
                    <a:bodyPr/>
                    <a:lstStyle/>
                    <a:p>
                      <a:pPr marL="40005">
                        <a:lnSpc>
                          <a:spcPct val="100000"/>
                        </a:lnSpc>
                        <a:spcBef>
                          <a:spcPts val="35"/>
                        </a:spcBef>
                      </a:pPr>
                      <a:r>
                        <a:rPr sz="1100" b="1" spc="10" dirty="0">
                          <a:latin typeface="Times New Roman"/>
                          <a:cs typeface="Times New Roman"/>
                        </a:rPr>
                        <a:t>N</a:t>
                      </a:r>
                      <a:r>
                        <a:rPr sz="1100" b="1" spc="-10" dirty="0">
                          <a:latin typeface="Times New Roman"/>
                          <a:cs typeface="Times New Roman"/>
                        </a:rPr>
                        <a:t> </a:t>
                      </a:r>
                      <a:r>
                        <a:rPr sz="1100" b="1" spc="5" dirty="0">
                          <a:latin typeface="Times New Roman"/>
                          <a:cs typeface="Times New Roman"/>
                        </a:rPr>
                        <a:t>(3)</a:t>
                      </a:r>
                      <a:endParaRPr sz="1100">
                        <a:latin typeface="Times New Roman"/>
                        <a:cs typeface="Times New Roman"/>
                      </a:endParaRPr>
                    </a:p>
                  </a:txBody>
                  <a:tcPr marL="0" marR="0" marT="4445" marB="0"/>
                </a:tc>
                <a:tc>
                  <a:txBody>
                    <a:bodyPr/>
                    <a:lstStyle/>
                    <a:p>
                      <a:pPr>
                        <a:lnSpc>
                          <a:spcPct val="100000"/>
                        </a:lnSpc>
                      </a:pPr>
                      <a:endParaRPr sz="1100">
                        <a:latin typeface="Times New Roman"/>
                        <a:cs typeface="Times New Roman"/>
                      </a:endParaRPr>
                    </a:p>
                  </a:txBody>
                  <a:tcPr marL="0" marR="0" marT="0" marB="0"/>
                </a:tc>
                <a:tc>
                  <a:txBody>
                    <a:bodyPr/>
                    <a:lstStyle/>
                    <a:p>
                      <a:pPr>
                        <a:lnSpc>
                          <a:spcPct val="100000"/>
                        </a:lnSpc>
                      </a:pPr>
                      <a:endParaRPr sz="1100">
                        <a:latin typeface="Times New Roman"/>
                        <a:cs typeface="Times New Roman"/>
                      </a:endParaRPr>
                    </a:p>
                  </a:txBody>
                  <a:tcPr marL="0" marR="0" marT="0" marB="0"/>
                </a:tc>
                <a:tc>
                  <a:txBody>
                    <a:bodyPr/>
                    <a:lstStyle/>
                    <a:p>
                      <a:pPr>
                        <a:lnSpc>
                          <a:spcPct val="100000"/>
                        </a:lnSpc>
                      </a:pPr>
                      <a:endParaRPr sz="1100">
                        <a:latin typeface="Times New Roman"/>
                        <a:cs typeface="Times New Roman"/>
                      </a:endParaRPr>
                    </a:p>
                  </a:txBody>
                  <a:tcPr marL="0" marR="0" marT="0" marB="0"/>
                </a:tc>
                <a:tc>
                  <a:txBody>
                    <a:bodyPr/>
                    <a:lstStyle/>
                    <a:p>
                      <a:pPr>
                        <a:lnSpc>
                          <a:spcPct val="100000"/>
                        </a:lnSpc>
                      </a:pPr>
                      <a:endParaRPr sz="1100">
                        <a:latin typeface="Times New Roman"/>
                        <a:cs typeface="Times New Roman"/>
                      </a:endParaRPr>
                    </a:p>
                  </a:txBody>
                  <a:tcPr marL="0" marR="0" marT="0" marB="0"/>
                </a:tc>
                <a:tc>
                  <a:txBody>
                    <a:bodyPr/>
                    <a:lstStyle/>
                    <a:p>
                      <a:pPr marR="151130" algn="r">
                        <a:lnSpc>
                          <a:spcPct val="100000"/>
                        </a:lnSpc>
                        <a:spcBef>
                          <a:spcPts val="35"/>
                        </a:spcBef>
                      </a:pPr>
                      <a:r>
                        <a:rPr sz="1100" b="1" spc="10" dirty="0">
                          <a:latin typeface="Times New Roman"/>
                          <a:cs typeface="Times New Roman"/>
                        </a:rPr>
                        <a:t>N</a:t>
                      </a:r>
                      <a:r>
                        <a:rPr sz="1100" b="1" spc="-100" dirty="0">
                          <a:latin typeface="Times New Roman"/>
                          <a:cs typeface="Times New Roman"/>
                        </a:rPr>
                        <a:t> </a:t>
                      </a:r>
                      <a:r>
                        <a:rPr sz="1100" b="1" spc="5" dirty="0">
                          <a:latin typeface="Times New Roman"/>
                          <a:cs typeface="Times New Roman"/>
                        </a:rPr>
                        <a:t>(2)</a:t>
                      </a:r>
                      <a:endParaRPr sz="1100">
                        <a:latin typeface="Times New Roman"/>
                        <a:cs typeface="Times New Roman"/>
                      </a:endParaRPr>
                    </a:p>
                  </a:txBody>
                  <a:tcPr marL="0" marR="0" marT="4445" marB="0"/>
                </a:tc>
                <a:tc>
                  <a:txBody>
                    <a:bodyPr/>
                    <a:lstStyle/>
                    <a:p>
                      <a:pPr marL="158750">
                        <a:lnSpc>
                          <a:spcPct val="100000"/>
                        </a:lnSpc>
                        <a:spcBef>
                          <a:spcPts val="35"/>
                        </a:spcBef>
                      </a:pPr>
                      <a:r>
                        <a:rPr sz="1100" b="1" spc="5" dirty="0">
                          <a:latin typeface="Times New Roman"/>
                          <a:cs typeface="Times New Roman"/>
                        </a:rPr>
                        <a:t>P</a:t>
                      </a:r>
                      <a:r>
                        <a:rPr sz="1100" b="1" spc="-70" dirty="0">
                          <a:latin typeface="Times New Roman"/>
                          <a:cs typeface="Times New Roman"/>
                        </a:rPr>
                        <a:t> </a:t>
                      </a:r>
                      <a:r>
                        <a:rPr sz="1100" b="1" spc="5" dirty="0">
                          <a:latin typeface="Times New Roman"/>
                          <a:cs typeface="Times New Roman"/>
                        </a:rPr>
                        <a:t>(2,4)</a:t>
                      </a:r>
                      <a:endParaRPr sz="1100">
                        <a:latin typeface="Times New Roman"/>
                        <a:cs typeface="Times New Roman"/>
                      </a:endParaRPr>
                    </a:p>
                  </a:txBody>
                  <a:tcPr marL="0" marR="0" marT="4445" marB="0"/>
                </a:tc>
                <a:extLst>
                  <a:ext uri="{0D108BD9-81ED-4DB2-BD59-A6C34878D82A}">
                    <a16:rowId xmlns:a16="http://schemas.microsoft.com/office/drawing/2014/main" val="10013"/>
                  </a:ext>
                </a:extLst>
              </a:tr>
              <a:tr h="195361">
                <a:tc>
                  <a:txBody>
                    <a:bodyPr/>
                    <a:lstStyle/>
                    <a:p>
                      <a:pPr marL="962025">
                        <a:lnSpc>
                          <a:spcPct val="100000"/>
                        </a:lnSpc>
                        <a:spcBef>
                          <a:spcPts val="45"/>
                        </a:spcBef>
                      </a:pPr>
                      <a:r>
                        <a:rPr sz="1100" spc="5" dirty="0">
                          <a:latin typeface="Times New Roman"/>
                          <a:cs typeface="Times New Roman"/>
                        </a:rPr>
                        <a:t>50-100 cm</a:t>
                      </a:r>
                      <a:r>
                        <a:rPr sz="1100" spc="-20" dirty="0">
                          <a:latin typeface="Times New Roman"/>
                          <a:cs typeface="Times New Roman"/>
                        </a:rPr>
                        <a:t> </a:t>
                      </a:r>
                      <a:r>
                        <a:rPr sz="1100" spc="5" dirty="0">
                          <a:latin typeface="Times New Roman"/>
                          <a:cs typeface="Times New Roman"/>
                        </a:rPr>
                        <a:t>(2,3,4)</a:t>
                      </a:r>
                      <a:endParaRPr sz="1100">
                        <a:latin typeface="Times New Roman"/>
                        <a:cs typeface="Times New Roman"/>
                      </a:endParaRPr>
                    </a:p>
                  </a:txBody>
                  <a:tcPr marL="0" marR="0" marT="5715" marB="0"/>
                </a:tc>
                <a:tc>
                  <a:txBody>
                    <a:bodyPr/>
                    <a:lstStyle/>
                    <a:p>
                      <a:pPr marL="50165">
                        <a:lnSpc>
                          <a:spcPct val="100000"/>
                        </a:lnSpc>
                        <a:spcBef>
                          <a:spcPts val="45"/>
                        </a:spcBef>
                      </a:pPr>
                      <a:r>
                        <a:rPr sz="1100" spc="10" dirty="0">
                          <a:latin typeface="Times New Roman"/>
                          <a:cs typeface="Times New Roman"/>
                        </a:rPr>
                        <a:t>N</a:t>
                      </a:r>
                      <a:r>
                        <a:rPr sz="1100" spc="-10" dirty="0">
                          <a:latin typeface="Times New Roman"/>
                          <a:cs typeface="Times New Roman"/>
                        </a:rPr>
                        <a:t> </a:t>
                      </a:r>
                      <a:r>
                        <a:rPr sz="1100" spc="5" dirty="0">
                          <a:latin typeface="Times New Roman"/>
                          <a:cs typeface="Times New Roman"/>
                        </a:rPr>
                        <a:t>(2)</a:t>
                      </a:r>
                      <a:endParaRPr sz="1100">
                        <a:latin typeface="Times New Roman"/>
                        <a:cs typeface="Times New Roman"/>
                      </a:endParaRPr>
                    </a:p>
                  </a:txBody>
                  <a:tcPr marL="0" marR="0" marT="5715" marB="0"/>
                </a:tc>
                <a:tc>
                  <a:txBody>
                    <a:bodyPr/>
                    <a:lstStyle/>
                    <a:p>
                      <a:pPr marL="40005">
                        <a:lnSpc>
                          <a:spcPct val="100000"/>
                        </a:lnSpc>
                        <a:spcBef>
                          <a:spcPts val="45"/>
                        </a:spcBef>
                      </a:pPr>
                      <a:r>
                        <a:rPr sz="1100" b="1" spc="10" dirty="0">
                          <a:latin typeface="Times New Roman"/>
                          <a:cs typeface="Times New Roman"/>
                        </a:rPr>
                        <a:t>N </a:t>
                      </a:r>
                      <a:r>
                        <a:rPr sz="1100" spc="5" dirty="0">
                          <a:latin typeface="Times New Roman"/>
                          <a:cs typeface="Times New Roman"/>
                        </a:rPr>
                        <a:t>(</a:t>
                      </a:r>
                      <a:r>
                        <a:rPr sz="1100" b="1" spc="5" dirty="0">
                          <a:latin typeface="Times New Roman"/>
                          <a:cs typeface="Times New Roman"/>
                        </a:rPr>
                        <a:t>2</a:t>
                      </a:r>
                      <a:r>
                        <a:rPr sz="1100" spc="5" dirty="0">
                          <a:latin typeface="Times New Roman"/>
                          <a:cs typeface="Times New Roman"/>
                        </a:rPr>
                        <a:t>,</a:t>
                      </a:r>
                      <a:r>
                        <a:rPr sz="1100" spc="-30" dirty="0">
                          <a:latin typeface="Times New Roman"/>
                          <a:cs typeface="Times New Roman"/>
                        </a:rPr>
                        <a:t> </a:t>
                      </a:r>
                      <a:r>
                        <a:rPr sz="1100" spc="5" dirty="0">
                          <a:latin typeface="Times New Roman"/>
                          <a:cs typeface="Times New Roman"/>
                        </a:rPr>
                        <a:t>3)</a:t>
                      </a:r>
                      <a:endParaRPr sz="1100">
                        <a:latin typeface="Times New Roman"/>
                        <a:cs typeface="Times New Roman"/>
                      </a:endParaRPr>
                    </a:p>
                  </a:txBody>
                  <a:tcPr marL="0" marR="0" marT="5715" marB="0"/>
                </a:tc>
                <a:tc>
                  <a:txBody>
                    <a:bodyPr/>
                    <a:lstStyle/>
                    <a:p>
                      <a:pPr marL="33020">
                        <a:lnSpc>
                          <a:spcPct val="100000"/>
                        </a:lnSpc>
                        <a:spcBef>
                          <a:spcPts val="45"/>
                        </a:spcBef>
                      </a:pPr>
                      <a:r>
                        <a:rPr sz="1100" spc="5" dirty="0">
                          <a:latin typeface="Times New Roman"/>
                          <a:cs typeface="Times New Roman"/>
                        </a:rPr>
                        <a:t>P</a:t>
                      </a:r>
                      <a:r>
                        <a:rPr sz="1100" spc="-55" dirty="0">
                          <a:latin typeface="Times New Roman"/>
                          <a:cs typeface="Times New Roman"/>
                        </a:rPr>
                        <a:t> </a:t>
                      </a:r>
                      <a:r>
                        <a:rPr sz="1100" spc="5" dirty="0">
                          <a:latin typeface="Times New Roman"/>
                          <a:cs typeface="Times New Roman"/>
                        </a:rPr>
                        <a:t>(</a:t>
                      </a:r>
                      <a:r>
                        <a:rPr sz="1100" spc="5" dirty="0">
                          <a:solidFill>
                            <a:srgbClr val="FF0000"/>
                          </a:solidFill>
                          <a:latin typeface="Times New Roman"/>
                          <a:cs typeface="Times New Roman"/>
                        </a:rPr>
                        <a:t>2</a:t>
                      </a:r>
                      <a:r>
                        <a:rPr sz="1100" spc="5" dirty="0">
                          <a:latin typeface="Times New Roman"/>
                          <a:cs typeface="Times New Roman"/>
                        </a:rPr>
                        <a:t>,</a:t>
                      </a:r>
                      <a:r>
                        <a:rPr sz="1100" b="1" spc="5" dirty="0">
                          <a:latin typeface="Times New Roman"/>
                          <a:cs typeface="Times New Roman"/>
                        </a:rPr>
                        <a:t>3</a:t>
                      </a:r>
                      <a:r>
                        <a:rPr sz="1100" spc="5" dirty="0">
                          <a:latin typeface="Times New Roman"/>
                          <a:cs typeface="Times New Roman"/>
                        </a:rPr>
                        <a:t>,</a:t>
                      </a:r>
                      <a:r>
                        <a:rPr sz="1100" spc="5" dirty="0">
                          <a:solidFill>
                            <a:srgbClr val="FF0000"/>
                          </a:solidFill>
                          <a:latin typeface="Times New Roman"/>
                          <a:cs typeface="Times New Roman"/>
                        </a:rPr>
                        <a:t>4*</a:t>
                      </a:r>
                      <a:r>
                        <a:rPr sz="1100" spc="5" dirty="0">
                          <a:latin typeface="Times New Roman"/>
                          <a:cs typeface="Times New Roman"/>
                        </a:rPr>
                        <a:t>)</a:t>
                      </a:r>
                      <a:endParaRPr sz="1100">
                        <a:latin typeface="Times New Roman"/>
                        <a:cs typeface="Times New Roman"/>
                      </a:endParaRPr>
                    </a:p>
                  </a:txBody>
                  <a:tcPr marL="0" marR="0" marT="5715" marB="0"/>
                </a:tc>
                <a:tc>
                  <a:txBody>
                    <a:bodyPr/>
                    <a:lstStyle/>
                    <a:p>
                      <a:pPr marL="33020">
                        <a:lnSpc>
                          <a:spcPct val="100000"/>
                        </a:lnSpc>
                        <a:spcBef>
                          <a:spcPts val="45"/>
                        </a:spcBef>
                      </a:pPr>
                      <a:r>
                        <a:rPr sz="1100" spc="10" dirty="0">
                          <a:latin typeface="Times New Roman"/>
                          <a:cs typeface="Times New Roman"/>
                        </a:rPr>
                        <a:t>N</a:t>
                      </a:r>
                      <a:r>
                        <a:rPr sz="1100" spc="-10" dirty="0">
                          <a:latin typeface="Times New Roman"/>
                          <a:cs typeface="Times New Roman"/>
                        </a:rPr>
                        <a:t> </a:t>
                      </a:r>
                      <a:r>
                        <a:rPr sz="1100" spc="5" dirty="0">
                          <a:latin typeface="Times New Roman"/>
                          <a:cs typeface="Times New Roman"/>
                        </a:rPr>
                        <a:t>(</a:t>
                      </a:r>
                      <a:r>
                        <a:rPr sz="1100" spc="5" dirty="0">
                          <a:solidFill>
                            <a:srgbClr val="FF0000"/>
                          </a:solidFill>
                          <a:latin typeface="Times New Roman"/>
                          <a:cs typeface="Times New Roman"/>
                        </a:rPr>
                        <a:t>3</a:t>
                      </a:r>
                      <a:r>
                        <a:rPr sz="1100" spc="5" dirty="0">
                          <a:latin typeface="Times New Roman"/>
                          <a:cs typeface="Times New Roman"/>
                        </a:rPr>
                        <a:t>)</a:t>
                      </a:r>
                      <a:endParaRPr sz="1100">
                        <a:latin typeface="Times New Roman"/>
                        <a:cs typeface="Times New Roman"/>
                      </a:endParaRPr>
                    </a:p>
                  </a:txBody>
                  <a:tcPr marL="0" marR="0" marT="5715" marB="0"/>
                </a:tc>
                <a:tc>
                  <a:txBody>
                    <a:bodyPr/>
                    <a:lstStyle/>
                    <a:p>
                      <a:pPr marL="34925">
                        <a:lnSpc>
                          <a:spcPct val="100000"/>
                        </a:lnSpc>
                        <a:spcBef>
                          <a:spcPts val="45"/>
                        </a:spcBef>
                      </a:pPr>
                      <a:r>
                        <a:rPr sz="1100" spc="10" dirty="0">
                          <a:latin typeface="Times New Roman"/>
                          <a:cs typeface="Times New Roman"/>
                        </a:rPr>
                        <a:t>N</a:t>
                      </a:r>
                      <a:r>
                        <a:rPr sz="1100" spc="-25" dirty="0">
                          <a:latin typeface="Times New Roman"/>
                          <a:cs typeface="Times New Roman"/>
                        </a:rPr>
                        <a:t> </a:t>
                      </a:r>
                      <a:r>
                        <a:rPr sz="1100" spc="5" dirty="0">
                          <a:latin typeface="Times New Roman"/>
                          <a:cs typeface="Times New Roman"/>
                        </a:rPr>
                        <a:t>(</a:t>
                      </a:r>
                      <a:r>
                        <a:rPr sz="1100" spc="5" dirty="0">
                          <a:solidFill>
                            <a:srgbClr val="FF0000"/>
                          </a:solidFill>
                          <a:latin typeface="Times New Roman"/>
                          <a:cs typeface="Times New Roman"/>
                        </a:rPr>
                        <a:t>2</a:t>
                      </a:r>
                      <a:r>
                        <a:rPr sz="1100" spc="5" dirty="0">
                          <a:latin typeface="Times New Roman"/>
                          <a:cs typeface="Times New Roman"/>
                        </a:rPr>
                        <a:t>)</a:t>
                      </a:r>
                      <a:endParaRPr sz="1100">
                        <a:latin typeface="Times New Roman"/>
                        <a:cs typeface="Times New Roman"/>
                      </a:endParaRPr>
                    </a:p>
                  </a:txBody>
                  <a:tcPr marL="0" marR="0" marT="5715" marB="0"/>
                </a:tc>
                <a:tc>
                  <a:txBody>
                    <a:bodyPr/>
                    <a:lstStyle/>
                    <a:p>
                      <a:pPr>
                        <a:lnSpc>
                          <a:spcPct val="100000"/>
                        </a:lnSpc>
                      </a:pPr>
                      <a:endParaRPr sz="1100">
                        <a:latin typeface="Times New Roman"/>
                        <a:cs typeface="Times New Roman"/>
                      </a:endParaRPr>
                    </a:p>
                  </a:txBody>
                  <a:tcPr marL="0" marR="0" marT="0" marB="0"/>
                </a:tc>
                <a:tc>
                  <a:txBody>
                    <a:bodyPr/>
                    <a:lstStyle/>
                    <a:p>
                      <a:pPr>
                        <a:lnSpc>
                          <a:spcPct val="100000"/>
                        </a:lnSpc>
                      </a:pPr>
                      <a:endParaRPr sz="1100">
                        <a:latin typeface="Times New Roman"/>
                        <a:cs typeface="Times New Roman"/>
                      </a:endParaRPr>
                    </a:p>
                  </a:txBody>
                  <a:tcPr marL="0" marR="0" marT="0" marB="0"/>
                </a:tc>
                <a:tc>
                  <a:txBody>
                    <a:bodyPr/>
                    <a:lstStyle/>
                    <a:p>
                      <a:pPr>
                        <a:lnSpc>
                          <a:spcPct val="100000"/>
                        </a:lnSpc>
                      </a:pPr>
                      <a:endParaRPr sz="1100">
                        <a:latin typeface="Times New Roman"/>
                        <a:cs typeface="Times New Roman"/>
                      </a:endParaRPr>
                    </a:p>
                  </a:txBody>
                  <a:tcPr marL="0" marR="0" marT="0" marB="0"/>
                </a:tc>
                <a:extLst>
                  <a:ext uri="{0D108BD9-81ED-4DB2-BD59-A6C34878D82A}">
                    <a16:rowId xmlns:a16="http://schemas.microsoft.com/office/drawing/2014/main" val="10014"/>
                  </a:ext>
                </a:extLst>
              </a:tr>
              <a:tr h="196135">
                <a:tc>
                  <a:txBody>
                    <a:bodyPr/>
                    <a:lstStyle/>
                    <a:p>
                      <a:pPr marL="4445">
                        <a:lnSpc>
                          <a:spcPct val="100000"/>
                        </a:lnSpc>
                        <a:spcBef>
                          <a:spcPts val="55"/>
                        </a:spcBef>
                        <a:tabLst>
                          <a:tab pos="962025" algn="l"/>
                        </a:tabLst>
                      </a:pPr>
                      <a:r>
                        <a:rPr sz="1650" b="1" spc="-75" baseline="40404" dirty="0">
                          <a:latin typeface="Times New Roman"/>
                          <a:cs typeface="Times New Roman"/>
                        </a:rPr>
                        <a:t>P.</a:t>
                      </a:r>
                      <a:r>
                        <a:rPr sz="1650" b="1" spc="7" baseline="40404" dirty="0">
                          <a:latin typeface="Times New Roman"/>
                          <a:cs typeface="Times New Roman"/>
                        </a:rPr>
                        <a:t> </a:t>
                      </a:r>
                      <a:r>
                        <a:rPr sz="1650" b="1" baseline="40404" dirty="0">
                          <a:latin typeface="Times New Roman"/>
                          <a:cs typeface="Times New Roman"/>
                        </a:rPr>
                        <a:t>serotina	</a:t>
                      </a:r>
                      <a:r>
                        <a:rPr sz="1100" spc="5" dirty="0">
                          <a:latin typeface="Times New Roman"/>
                          <a:cs typeface="Times New Roman"/>
                        </a:rPr>
                        <a:t>100-200 cm</a:t>
                      </a:r>
                      <a:r>
                        <a:rPr sz="1100" spc="-20" dirty="0">
                          <a:latin typeface="Times New Roman"/>
                          <a:cs typeface="Times New Roman"/>
                        </a:rPr>
                        <a:t> </a:t>
                      </a:r>
                      <a:r>
                        <a:rPr sz="1100" spc="5" dirty="0">
                          <a:latin typeface="Times New Roman"/>
                          <a:cs typeface="Times New Roman"/>
                        </a:rPr>
                        <a:t>(2,3,4)</a:t>
                      </a:r>
                      <a:endParaRPr sz="1100">
                        <a:latin typeface="Times New Roman"/>
                        <a:cs typeface="Times New Roman"/>
                      </a:endParaRPr>
                    </a:p>
                  </a:txBody>
                  <a:tcPr marL="0" marR="0" marT="6985" marB="0"/>
                </a:tc>
                <a:tc>
                  <a:txBody>
                    <a:bodyPr/>
                    <a:lstStyle/>
                    <a:p>
                      <a:pPr marL="50165">
                        <a:lnSpc>
                          <a:spcPct val="100000"/>
                        </a:lnSpc>
                        <a:spcBef>
                          <a:spcPts val="55"/>
                        </a:spcBef>
                      </a:pPr>
                      <a:r>
                        <a:rPr sz="1100" spc="5" dirty="0">
                          <a:latin typeface="Times New Roman"/>
                          <a:cs typeface="Times New Roman"/>
                        </a:rPr>
                        <a:t>P</a:t>
                      </a:r>
                      <a:r>
                        <a:rPr sz="1100" spc="-45" dirty="0">
                          <a:latin typeface="Times New Roman"/>
                          <a:cs typeface="Times New Roman"/>
                        </a:rPr>
                        <a:t> </a:t>
                      </a:r>
                      <a:r>
                        <a:rPr sz="1100" spc="5" dirty="0">
                          <a:latin typeface="Times New Roman"/>
                          <a:cs typeface="Times New Roman"/>
                        </a:rPr>
                        <a:t>(2,</a:t>
                      </a:r>
                      <a:r>
                        <a:rPr sz="1100" spc="5" dirty="0">
                          <a:solidFill>
                            <a:srgbClr val="FF0000"/>
                          </a:solidFill>
                          <a:latin typeface="Times New Roman"/>
                          <a:cs typeface="Times New Roman"/>
                        </a:rPr>
                        <a:t>3</a:t>
                      </a:r>
                      <a:r>
                        <a:rPr sz="1100" spc="5" dirty="0">
                          <a:latin typeface="Times New Roman"/>
                          <a:cs typeface="Times New Roman"/>
                        </a:rPr>
                        <a:t>)</a:t>
                      </a:r>
                      <a:endParaRPr sz="1100">
                        <a:latin typeface="Times New Roman"/>
                        <a:cs typeface="Times New Roman"/>
                      </a:endParaRPr>
                    </a:p>
                  </a:txBody>
                  <a:tcPr marL="0" marR="0" marT="6985" marB="0"/>
                </a:tc>
                <a:tc>
                  <a:txBody>
                    <a:bodyPr/>
                    <a:lstStyle/>
                    <a:p>
                      <a:pPr marL="40005">
                        <a:lnSpc>
                          <a:spcPct val="100000"/>
                        </a:lnSpc>
                        <a:spcBef>
                          <a:spcPts val="55"/>
                        </a:spcBef>
                      </a:pPr>
                      <a:r>
                        <a:rPr sz="1100" spc="5" dirty="0">
                          <a:latin typeface="Times New Roman"/>
                          <a:cs typeface="Times New Roman"/>
                        </a:rPr>
                        <a:t>P</a:t>
                      </a:r>
                      <a:r>
                        <a:rPr sz="1100" spc="-50" dirty="0">
                          <a:latin typeface="Times New Roman"/>
                          <a:cs typeface="Times New Roman"/>
                        </a:rPr>
                        <a:t> </a:t>
                      </a:r>
                      <a:r>
                        <a:rPr sz="1100" spc="5" dirty="0">
                          <a:latin typeface="Times New Roman"/>
                          <a:cs typeface="Times New Roman"/>
                        </a:rPr>
                        <a:t>(</a:t>
                      </a:r>
                      <a:r>
                        <a:rPr sz="1100" spc="5" dirty="0">
                          <a:solidFill>
                            <a:srgbClr val="FF0000"/>
                          </a:solidFill>
                          <a:latin typeface="Times New Roman"/>
                          <a:cs typeface="Times New Roman"/>
                        </a:rPr>
                        <a:t>3</a:t>
                      </a:r>
                      <a:r>
                        <a:rPr sz="1100" spc="5" dirty="0">
                          <a:latin typeface="Times New Roman"/>
                          <a:cs typeface="Times New Roman"/>
                        </a:rPr>
                        <a:t>)</a:t>
                      </a:r>
                      <a:endParaRPr sz="1100">
                        <a:latin typeface="Times New Roman"/>
                        <a:cs typeface="Times New Roman"/>
                      </a:endParaRPr>
                    </a:p>
                  </a:txBody>
                  <a:tcPr marL="0" marR="0" marT="6985" marB="0"/>
                </a:tc>
                <a:tc>
                  <a:txBody>
                    <a:bodyPr/>
                    <a:lstStyle/>
                    <a:p>
                      <a:pPr marL="33020">
                        <a:lnSpc>
                          <a:spcPct val="100000"/>
                        </a:lnSpc>
                        <a:spcBef>
                          <a:spcPts val="40"/>
                        </a:spcBef>
                      </a:pPr>
                      <a:r>
                        <a:rPr sz="1100" b="1" spc="5" dirty="0">
                          <a:latin typeface="Times New Roman"/>
                          <a:cs typeface="Times New Roman"/>
                        </a:rPr>
                        <a:t>P</a:t>
                      </a:r>
                      <a:r>
                        <a:rPr sz="1100" b="1" spc="-70" dirty="0">
                          <a:latin typeface="Times New Roman"/>
                          <a:cs typeface="Times New Roman"/>
                        </a:rPr>
                        <a:t> </a:t>
                      </a:r>
                      <a:r>
                        <a:rPr sz="1100" b="1" dirty="0">
                          <a:latin typeface="Times New Roman"/>
                          <a:cs typeface="Times New Roman"/>
                        </a:rPr>
                        <a:t>(2,3,4)</a:t>
                      </a:r>
                      <a:endParaRPr sz="1100">
                        <a:latin typeface="Times New Roman"/>
                        <a:cs typeface="Times New Roman"/>
                      </a:endParaRPr>
                    </a:p>
                  </a:txBody>
                  <a:tcPr marL="0" marR="0" marT="5080" marB="0"/>
                </a:tc>
                <a:tc>
                  <a:txBody>
                    <a:bodyPr/>
                    <a:lstStyle/>
                    <a:p>
                      <a:pPr marL="33020">
                        <a:lnSpc>
                          <a:spcPct val="100000"/>
                        </a:lnSpc>
                        <a:spcBef>
                          <a:spcPts val="55"/>
                        </a:spcBef>
                      </a:pPr>
                      <a:r>
                        <a:rPr sz="1100" spc="5" dirty="0">
                          <a:latin typeface="Times New Roman"/>
                          <a:cs typeface="Times New Roman"/>
                        </a:rPr>
                        <a:t>P</a:t>
                      </a:r>
                      <a:r>
                        <a:rPr sz="1100" spc="-45" dirty="0">
                          <a:latin typeface="Times New Roman"/>
                          <a:cs typeface="Times New Roman"/>
                        </a:rPr>
                        <a:t> </a:t>
                      </a:r>
                      <a:r>
                        <a:rPr sz="1100" spc="5" dirty="0">
                          <a:latin typeface="Times New Roman"/>
                          <a:cs typeface="Times New Roman"/>
                        </a:rPr>
                        <a:t>(3)</a:t>
                      </a:r>
                      <a:endParaRPr sz="1100">
                        <a:latin typeface="Times New Roman"/>
                        <a:cs typeface="Times New Roman"/>
                      </a:endParaRPr>
                    </a:p>
                  </a:txBody>
                  <a:tcPr marL="0" marR="0" marT="6985" marB="0"/>
                </a:tc>
                <a:tc>
                  <a:txBody>
                    <a:bodyPr/>
                    <a:lstStyle/>
                    <a:p>
                      <a:pPr marL="34925">
                        <a:lnSpc>
                          <a:spcPct val="100000"/>
                        </a:lnSpc>
                        <a:spcBef>
                          <a:spcPts val="55"/>
                        </a:spcBef>
                      </a:pPr>
                      <a:r>
                        <a:rPr sz="1100" spc="10" dirty="0">
                          <a:latin typeface="Times New Roman"/>
                          <a:cs typeface="Times New Roman"/>
                        </a:rPr>
                        <a:t>N</a:t>
                      </a:r>
                      <a:r>
                        <a:rPr sz="1100" spc="-25" dirty="0">
                          <a:latin typeface="Times New Roman"/>
                          <a:cs typeface="Times New Roman"/>
                        </a:rPr>
                        <a:t> </a:t>
                      </a:r>
                      <a:r>
                        <a:rPr sz="1100" spc="5" dirty="0">
                          <a:latin typeface="Times New Roman"/>
                          <a:cs typeface="Times New Roman"/>
                        </a:rPr>
                        <a:t>(2)</a:t>
                      </a:r>
                      <a:endParaRPr sz="1100">
                        <a:latin typeface="Times New Roman"/>
                        <a:cs typeface="Times New Roman"/>
                      </a:endParaRPr>
                    </a:p>
                  </a:txBody>
                  <a:tcPr marL="0" marR="0" marT="6985" marB="0"/>
                </a:tc>
                <a:tc>
                  <a:txBody>
                    <a:bodyPr/>
                    <a:lstStyle/>
                    <a:p>
                      <a:pPr>
                        <a:lnSpc>
                          <a:spcPct val="100000"/>
                        </a:lnSpc>
                      </a:pPr>
                      <a:endParaRPr sz="1100">
                        <a:latin typeface="Times New Roman"/>
                        <a:cs typeface="Times New Roman"/>
                      </a:endParaRPr>
                    </a:p>
                  </a:txBody>
                  <a:tcPr marL="0" marR="0" marT="0" marB="0"/>
                </a:tc>
                <a:tc>
                  <a:txBody>
                    <a:bodyPr/>
                    <a:lstStyle/>
                    <a:p>
                      <a:pPr marR="151130" algn="r">
                        <a:lnSpc>
                          <a:spcPct val="100000"/>
                        </a:lnSpc>
                        <a:spcBef>
                          <a:spcPts val="55"/>
                        </a:spcBef>
                      </a:pPr>
                      <a:r>
                        <a:rPr sz="1100" spc="10" dirty="0">
                          <a:latin typeface="Times New Roman"/>
                          <a:cs typeface="Times New Roman"/>
                        </a:rPr>
                        <a:t>N</a:t>
                      </a:r>
                      <a:r>
                        <a:rPr sz="1100" spc="-100" dirty="0">
                          <a:latin typeface="Times New Roman"/>
                          <a:cs typeface="Times New Roman"/>
                        </a:rPr>
                        <a:t> </a:t>
                      </a:r>
                      <a:r>
                        <a:rPr sz="1100" spc="5" dirty="0">
                          <a:latin typeface="Times New Roman"/>
                          <a:cs typeface="Times New Roman"/>
                        </a:rPr>
                        <a:t>(</a:t>
                      </a:r>
                      <a:r>
                        <a:rPr sz="1100" spc="5" dirty="0">
                          <a:solidFill>
                            <a:srgbClr val="FF0000"/>
                          </a:solidFill>
                          <a:latin typeface="Times New Roman"/>
                          <a:cs typeface="Times New Roman"/>
                        </a:rPr>
                        <a:t>2</a:t>
                      </a:r>
                      <a:r>
                        <a:rPr sz="1100" spc="5" dirty="0">
                          <a:latin typeface="Times New Roman"/>
                          <a:cs typeface="Times New Roman"/>
                        </a:rPr>
                        <a:t>)</a:t>
                      </a:r>
                      <a:endParaRPr sz="1100">
                        <a:latin typeface="Times New Roman"/>
                        <a:cs typeface="Times New Roman"/>
                      </a:endParaRPr>
                    </a:p>
                  </a:txBody>
                  <a:tcPr marL="0" marR="0" marT="6985" marB="0"/>
                </a:tc>
                <a:tc>
                  <a:txBody>
                    <a:bodyPr/>
                    <a:lstStyle/>
                    <a:p>
                      <a:pPr marL="158750">
                        <a:lnSpc>
                          <a:spcPct val="100000"/>
                        </a:lnSpc>
                        <a:spcBef>
                          <a:spcPts val="55"/>
                        </a:spcBef>
                      </a:pPr>
                      <a:r>
                        <a:rPr sz="1100" spc="5" dirty="0">
                          <a:latin typeface="Times New Roman"/>
                          <a:cs typeface="Times New Roman"/>
                        </a:rPr>
                        <a:t>P</a:t>
                      </a:r>
                      <a:r>
                        <a:rPr sz="1100" spc="-50" dirty="0">
                          <a:latin typeface="Times New Roman"/>
                          <a:cs typeface="Times New Roman"/>
                        </a:rPr>
                        <a:t> </a:t>
                      </a:r>
                      <a:r>
                        <a:rPr sz="1100" spc="5" dirty="0">
                          <a:latin typeface="Times New Roman"/>
                          <a:cs typeface="Times New Roman"/>
                        </a:rPr>
                        <a:t>(2)</a:t>
                      </a:r>
                      <a:endParaRPr sz="1100">
                        <a:latin typeface="Times New Roman"/>
                        <a:cs typeface="Times New Roman"/>
                      </a:endParaRPr>
                    </a:p>
                  </a:txBody>
                  <a:tcPr marL="0" marR="0" marT="6985" marB="0"/>
                </a:tc>
                <a:extLst>
                  <a:ext uri="{0D108BD9-81ED-4DB2-BD59-A6C34878D82A}">
                    <a16:rowId xmlns:a16="http://schemas.microsoft.com/office/drawing/2014/main" val="10015"/>
                  </a:ext>
                </a:extLst>
              </a:tr>
              <a:tr h="195361">
                <a:tc>
                  <a:txBody>
                    <a:bodyPr/>
                    <a:lstStyle/>
                    <a:p>
                      <a:pPr marL="962025">
                        <a:lnSpc>
                          <a:spcPct val="100000"/>
                        </a:lnSpc>
                        <a:spcBef>
                          <a:spcPts val="50"/>
                        </a:spcBef>
                      </a:pPr>
                      <a:r>
                        <a:rPr sz="1100" spc="5" dirty="0">
                          <a:latin typeface="Times New Roman"/>
                          <a:cs typeface="Times New Roman"/>
                        </a:rPr>
                        <a:t>200 cm felett</a:t>
                      </a:r>
                      <a:r>
                        <a:rPr sz="1100" spc="-25" dirty="0">
                          <a:latin typeface="Times New Roman"/>
                          <a:cs typeface="Times New Roman"/>
                        </a:rPr>
                        <a:t> </a:t>
                      </a:r>
                      <a:r>
                        <a:rPr sz="1100" spc="5" dirty="0">
                          <a:latin typeface="Times New Roman"/>
                          <a:cs typeface="Times New Roman"/>
                        </a:rPr>
                        <a:t>(2,3,4)</a:t>
                      </a:r>
                      <a:endParaRPr sz="1100">
                        <a:latin typeface="Times New Roman"/>
                        <a:cs typeface="Times New Roman"/>
                      </a:endParaRPr>
                    </a:p>
                  </a:txBody>
                  <a:tcPr marL="0" marR="0" marT="6350" marB="0"/>
                </a:tc>
                <a:tc>
                  <a:txBody>
                    <a:bodyPr/>
                    <a:lstStyle/>
                    <a:p>
                      <a:pPr marL="50165">
                        <a:lnSpc>
                          <a:spcPct val="100000"/>
                        </a:lnSpc>
                        <a:spcBef>
                          <a:spcPts val="40"/>
                        </a:spcBef>
                      </a:pPr>
                      <a:r>
                        <a:rPr sz="1100" b="1" spc="5" dirty="0">
                          <a:latin typeface="Times New Roman"/>
                          <a:cs typeface="Times New Roman"/>
                        </a:rPr>
                        <a:t>P</a:t>
                      </a:r>
                      <a:r>
                        <a:rPr sz="1100" b="1" spc="-65" dirty="0">
                          <a:latin typeface="Times New Roman"/>
                          <a:cs typeface="Times New Roman"/>
                        </a:rPr>
                        <a:t> </a:t>
                      </a:r>
                      <a:r>
                        <a:rPr sz="1100" b="1" spc="5" dirty="0">
                          <a:latin typeface="Times New Roman"/>
                          <a:cs typeface="Times New Roman"/>
                        </a:rPr>
                        <a:t>(2)</a:t>
                      </a:r>
                      <a:endParaRPr sz="1100">
                        <a:latin typeface="Times New Roman"/>
                        <a:cs typeface="Times New Roman"/>
                      </a:endParaRPr>
                    </a:p>
                  </a:txBody>
                  <a:tcPr marL="0" marR="0" marT="5080" marB="0"/>
                </a:tc>
                <a:tc>
                  <a:txBody>
                    <a:bodyPr/>
                    <a:lstStyle/>
                    <a:p>
                      <a:pPr marL="40005">
                        <a:lnSpc>
                          <a:spcPct val="100000"/>
                        </a:lnSpc>
                        <a:spcBef>
                          <a:spcPts val="40"/>
                        </a:spcBef>
                      </a:pPr>
                      <a:r>
                        <a:rPr sz="1100" b="1" spc="5" dirty="0">
                          <a:latin typeface="Times New Roman"/>
                          <a:cs typeface="Times New Roman"/>
                        </a:rPr>
                        <a:t>P</a:t>
                      </a:r>
                      <a:r>
                        <a:rPr sz="1100" b="1" spc="-70" dirty="0">
                          <a:latin typeface="Times New Roman"/>
                          <a:cs typeface="Times New Roman"/>
                        </a:rPr>
                        <a:t> </a:t>
                      </a:r>
                      <a:r>
                        <a:rPr sz="1100" b="1" spc="5" dirty="0">
                          <a:latin typeface="Times New Roman"/>
                          <a:cs typeface="Times New Roman"/>
                        </a:rPr>
                        <a:t>(2,3)</a:t>
                      </a:r>
                      <a:endParaRPr sz="1100">
                        <a:latin typeface="Times New Roman"/>
                        <a:cs typeface="Times New Roman"/>
                      </a:endParaRPr>
                    </a:p>
                  </a:txBody>
                  <a:tcPr marL="0" marR="0" marT="5080" marB="0"/>
                </a:tc>
                <a:tc>
                  <a:txBody>
                    <a:bodyPr/>
                    <a:lstStyle/>
                    <a:p>
                      <a:pPr marL="33020">
                        <a:lnSpc>
                          <a:spcPct val="100000"/>
                        </a:lnSpc>
                        <a:spcBef>
                          <a:spcPts val="40"/>
                        </a:spcBef>
                      </a:pPr>
                      <a:r>
                        <a:rPr sz="1100" b="1" spc="5" dirty="0">
                          <a:latin typeface="Times New Roman"/>
                          <a:cs typeface="Times New Roman"/>
                        </a:rPr>
                        <a:t>P</a:t>
                      </a:r>
                      <a:r>
                        <a:rPr sz="1100" b="1" spc="-70" dirty="0">
                          <a:latin typeface="Times New Roman"/>
                          <a:cs typeface="Times New Roman"/>
                        </a:rPr>
                        <a:t> </a:t>
                      </a:r>
                      <a:r>
                        <a:rPr sz="1100" b="1" spc="5" dirty="0">
                          <a:latin typeface="Times New Roman"/>
                          <a:cs typeface="Times New Roman"/>
                        </a:rPr>
                        <a:t>(2,3)</a:t>
                      </a:r>
                      <a:endParaRPr sz="1100">
                        <a:latin typeface="Times New Roman"/>
                        <a:cs typeface="Times New Roman"/>
                      </a:endParaRPr>
                    </a:p>
                  </a:txBody>
                  <a:tcPr marL="0" marR="0" marT="5080" marB="0"/>
                </a:tc>
                <a:tc>
                  <a:txBody>
                    <a:bodyPr/>
                    <a:lstStyle/>
                    <a:p>
                      <a:pPr>
                        <a:lnSpc>
                          <a:spcPct val="100000"/>
                        </a:lnSpc>
                      </a:pPr>
                      <a:endParaRPr sz="1100">
                        <a:latin typeface="Times New Roman"/>
                        <a:cs typeface="Times New Roman"/>
                      </a:endParaRPr>
                    </a:p>
                  </a:txBody>
                  <a:tcPr marL="0" marR="0" marT="0" marB="0"/>
                </a:tc>
                <a:tc>
                  <a:txBody>
                    <a:bodyPr/>
                    <a:lstStyle/>
                    <a:p>
                      <a:pPr>
                        <a:lnSpc>
                          <a:spcPct val="100000"/>
                        </a:lnSpc>
                      </a:pPr>
                      <a:endParaRPr sz="1100">
                        <a:latin typeface="Times New Roman"/>
                        <a:cs typeface="Times New Roman"/>
                      </a:endParaRPr>
                    </a:p>
                  </a:txBody>
                  <a:tcPr marL="0" marR="0" marT="0" marB="0"/>
                </a:tc>
                <a:tc>
                  <a:txBody>
                    <a:bodyPr/>
                    <a:lstStyle/>
                    <a:p>
                      <a:pPr>
                        <a:lnSpc>
                          <a:spcPct val="100000"/>
                        </a:lnSpc>
                      </a:pPr>
                      <a:endParaRPr sz="1100">
                        <a:latin typeface="Times New Roman"/>
                        <a:cs typeface="Times New Roman"/>
                      </a:endParaRPr>
                    </a:p>
                  </a:txBody>
                  <a:tcPr marL="0" marR="0" marT="0" marB="0"/>
                </a:tc>
                <a:tc>
                  <a:txBody>
                    <a:bodyPr/>
                    <a:lstStyle/>
                    <a:p>
                      <a:pPr>
                        <a:lnSpc>
                          <a:spcPct val="100000"/>
                        </a:lnSpc>
                      </a:pPr>
                      <a:endParaRPr sz="1100">
                        <a:latin typeface="Times New Roman"/>
                        <a:cs typeface="Times New Roman"/>
                      </a:endParaRPr>
                    </a:p>
                  </a:txBody>
                  <a:tcPr marL="0" marR="0" marT="0" marB="0"/>
                </a:tc>
                <a:tc>
                  <a:txBody>
                    <a:bodyPr/>
                    <a:lstStyle/>
                    <a:p>
                      <a:pPr marL="158750">
                        <a:lnSpc>
                          <a:spcPct val="100000"/>
                        </a:lnSpc>
                        <a:spcBef>
                          <a:spcPts val="40"/>
                        </a:spcBef>
                      </a:pPr>
                      <a:r>
                        <a:rPr sz="1100" b="1" spc="5" dirty="0">
                          <a:latin typeface="Times New Roman"/>
                          <a:cs typeface="Times New Roman"/>
                        </a:rPr>
                        <a:t>P</a:t>
                      </a:r>
                      <a:r>
                        <a:rPr sz="1100" b="1" spc="-70" dirty="0">
                          <a:latin typeface="Times New Roman"/>
                          <a:cs typeface="Times New Roman"/>
                        </a:rPr>
                        <a:t> </a:t>
                      </a:r>
                      <a:r>
                        <a:rPr sz="1100" b="1" spc="5" dirty="0">
                          <a:latin typeface="Times New Roman"/>
                          <a:cs typeface="Times New Roman"/>
                        </a:rPr>
                        <a:t>(4)</a:t>
                      </a:r>
                      <a:endParaRPr sz="1100">
                        <a:latin typeface="Times New Roman"/>
                        <a:cs typeface="Times New Roman"/>
                      </a:endParaRPr>
                    </a:p>
                  </a:txBody>
                  <a:tcPr marL="0" marR="0" marT="5080" marB="0"/>
                </a:tc>
                <a:extLst>
                  <a:ext uri="{0D108BD9-81ED-4DB2-BD59-A6C34878D82A}">
                    <a16:rowId xmlns:a16="http://schemas.microsoft.com/office/drawing/2014/main" val="10016"/>
                  </a:ext>
                </a:extLst>
              </a:tr>
              <a:tr h="198258">
                <a:tc>
                  <a:txBody>
                    <a:bodyPr/>
                    <a:lstStyle/>
                    <a:p>
                      <a:pPr marL="962025">
                        <a:lnSpc>
                          <a:spcPct val="100000"/>
                        </a:lnSpc>
                        <a:spcBef>
                          <a:spcPts val="50"/>
                        </a:spcBef>
                      </a:pPr>
                      <a:r>
                        <a:rPr sz="1100" spc="10" dirty="0">
                          <a:latin typeface="Times New Roman"/>
                          <a:cs typeface="Times New Roman"/>
                        </a:rPr>
                        <a:t>∑ </a:t>
                      </a:r>
                      <a:r>
                        <a:rPr sz="1100" spc="5" dirty="0">
                          <a:latin typeface="Times New Roman"/>
                          <a:cs typeface="Times New Roman"/>
                        </a:rPr>
                        <a:t>egyed együtt</a:t>
                      </a:r>
                      <a:r>
                        <a:rPr sz="1100" spc="-25" dirty="0">
                          <a:latin typeface="Times New Roman"/>
                          <a:cs typeface="Times New Roman"/>
                        </a:rPr>
                        <a:t> </a:t>
                      </a:r>
                      <a:r>
                        <a:rPr sz="1100" dirty="0">
                          <a:latin typeface="Times New Roman"/>
                          <a:cs typeface="Times New Roman"/>
                        </a:rPr>
                        <a:t>(2,3,4)</a:t>
                      </a:r>
                      <a:endParaRPr sz="1100">
                        <a:latin typeface="Times New Roman"/>
                        <a:cs typeface="Times New Roman"/>
                      </a:endParaRPr>
                    </a:p>
                  </a:txBody>
                  <a:tcPr marL="0" marR="0" marT="6350" marB="0">
                    <a:lnB w="6350">
                      <a:solidFill>
                        <a:srgbClr val="000000"/>
                      </a:solidFill>
                      <a:prstDash val="solid"/>
                    </a:lnB>
                  </a:tcPr>
                </a:tc>
                <a:tc>
                  <a:txBody>
                    <a:bodyPr/>
                    <a:lstStyle/>
                    <a:p>
                      <a:pPr marL="50165">
                        <a:lnSpc>
                          <a:spcPct val="100000"/>
                        </a:lnSpc>
                        <a:spcBef>
                          <a:spcPts val="50"/>
                        </a:spcBef>
                      </a:pPr>
                      <a:r>
                        <a:rPr sz="1100" b="1" spc="10" dirty="0">
                          <a:latin typeface="Times New Roman"/>
                          <a:cs typeface="Times New Roman"/>
                        </a:rPr>
                        <a:t>N</a:t>
                      </a:r>
                      <a:r>
                        <a:rPr sz="1100" b="1" spc="-10" dirty="0">
                          <a:latin typeface="Times New Roman"/>
                          <a:cs typeface="Times New Roman"/>
                        </a:rPr>
                        <a:t> </a:t>
                      </a:r>
                      <a:r>
                        <a:rPr sz="1100" spc="5" dirty="0">
                          <a:latin typeface="Times New Roman"/>
                          <a:cs typeface="Times New Roman"/>
                        </a:rPr>
                        <a:t>(</a:t>
                      </a:r>
                      <a:r>
                        <a:rPr sz="1100" spc="5" dirty="0">
                          <a:solidFill>
                            <a:srgbClr val="FF0000"/>
                          </a:solidFill>
                          <a:latin typeface="Times New Roman"/>
                          <a:cs typeface="Times New Roman"/>
                        </a:rPr>
                        <a:t>3</a:t>
                      </a:r>
                      <a:r>
                        <a:rPr sz="1100" spc="5" dirty="0">
                          <a:latin typeface="Times New Roman"/>
                          <a:cs typeface="Times New Roman"/>
                        </a:rPr>
                        <a:t>,</a:t>
                      </a:r>
                      <a:r>
                        <a:rPr sz="1100" b="1" spc="5" dirty="0">
                          <a:latin typeface="Times New Roman"/>
                          <a:cs typeface="Times New Roman"/>
                        </a:rPr>
                        <a:t>4</a:t>
                      </a:r>
                      <a:r>
                        <a:rPr sz="1100" spc="5" dirty="0">
                          <a:latin typeface="Times New Roman"/>
                          <a:cs typeface="Times New Roman"/>
                        </a:rPr>
                        <a:t>)</a:t>
                      </a:r>
                      <a:endParaRPr sz="1100">
                        <a:latin typeface="Times New Roman"/>
                        <a:cs typeface="Times New Roman"/>
                      </a:endParaRPr>
                    </a:p>
                  </a:txBody>
                  <a:tcPr marL="0" marR="0" marT="6350" marB="0">
                    <a:lnB w="6350">
                      <a:solidFill>
                        <a:srgbClr val="000000"/>
                      </a:solidFill>
                      <a:prstDash val="solid"/>
                    </a:lnB>
                  </a:tcPr>
                </a:tc>
                <a:tc>
                  <a:txBody>
                    <a:bodyPr/>
                    <a:lstStyle/>
                    <a:p>
                      <a:pPr marL="40005">
                        <a:lnSpc>
                          <a:spcPct val="100000"/>
                        </a:lnSpc>
                        <a:spcBef>
                          <a:spcPts val="35"/>
                        </a:spcBef>
                      </a:pPr>
                      <a:r>
                        <a:rPr sz="1100" b="1" spc="10" dirty="0">
                          <a:latin typeface="Times New Roman"/>
                          <a:cs typeface="Times New Roman"/>
                        </a:rPr>
                        <a:t>N</a:t>
                      </a:r>
                      <a:r>
                        <a:rPr sz="1100" b="1" spc="-10" dirty="0">
                          <a:latin typeface="Times New Roman"/>
                          <a:cs typeface="Times New Roman"/>
                        </a:rPr>
                        <a:t> </a:t>
                      </a:r>
                      <a:r>
                        <a:rPr sz="1100" b="1" spc="5" dirty="0">
                          <a:latin typeface="Times New Roman"/>
                          <a:cs typeface="Times New Roman"/>
                        </a:rPr>
                        <a:t>(3)</a:t>
                      </a:r>
                      <a:endParaRPr sz="1100">
                        <a:latin typeface="Times New Roman"/>
                        <a:cs typeface="Times New Roman"/>
                      </a:endParaRPr>
                    </a:p>
                  </a:txBody>
                  <a:tcPr marL="0" marR="0" marT="4445" marB="0">
                    <a:lnB w="6350">
                      <a:solidFill>
                        <a:srgbClr val="000000"/>
                      </a:solidFill>
                      <a:prstDash val="solid"/>
                    </a:lnB>
                  </a:tcPr>
                </a:tc>
                <a:tc>
                  <a:txBody>
                    <a:bodyPr/>
                    <a:lstStyle/>
                    <a:p>
                      <a:pPr marL="33020">
                        <a:lnSpc>
                          <a:spcPct val="100000"/>
                        </a:lnSpc>
                        <a:spcBef>
                          <a:spcPts val="50"/>
                        </a:spcBef>
                      </a:pPr>
                      <a:r>
                        <a:rPr sz="1100" b="1" spc="10" dirty="0">
                          <a:latin typeface="Times New Roman"/>
                          <a:cs typeface="Times New Roman"/>
                        </a:rPr>
                        <a:t>N </a:t>
                      </a:r>
                      <a:r>
                        <a:rPr sz="1100" b="1" spc="5" dirty="0">
                          <a:latin typeface="Times New Roman"/>
                          <a:cs typeface="Times New Roman"/>
                        </a:rPr>
                        <a:t>(3)</a:t>
                      </a:r>
                      <a:r>
                        <a:rPr sz="1100" spc="5" dirty="0">
                          <a:latin typeface="Times New Roman"/>
                          <a:cs typeface="Times New Roman"/>
                        </a:rPr>
                        <a:t>; P</a:t>
                      </a:r>
                      <a:r>
                        <a:rPr sz="1100" dirty="0">
                          <a:latin typeface="Times New Roman"/>
                          <a:cs typeface="Times New Roman"/>
                        </a:rPr>
                        <a:t> </a:t>
                      </a:r>
                      <a:r>
                        <a:rPr sz="1100" spc="5" dirty="0">
                          <a:solidFill>
                            <a:srgbClr val="FF0000"/>
                          </a:solidFill>
                          <a:latin typeface="Times New Roman"/>
                          <a:cs typeface="Times New Roman"/>
                        </a:rPr>
                        <a:t>(2)</a:t>
                      </a:r>
                      <a:endParaRPr sz="1100">
                        <a:latin typeface="Times New Roman"/>
                        <a:cs typeface="Times New Roman"/>
                      </a:endParaRPr>
                    </a:p>
                  </a:txBody>
                  <a:tcPr marL="0" marR="0" marT="6350" marB="0">
                    <a:lnB w="6350">
                      <a:solidFill>
                        <a:srgbClr val="000000"/>
                      </a:solidFill>
                      <a:prstDash val="solid"/>
                    </a:lnB>
                  </a:tcPr>
                </a:tc>
                <a:tc>
                  <a:txBody>
                    <a:bodyPr/>
                    <a:lstStyle/>
                    <a:p>
                      <a:pPr>
                        <a:lnSpc>
                          <a:spcPct val="100000"/>
                        </a:lnSpc>
                      </a:pPr>
                      <a:endParaRPr sz="1100">
                        <a:latin typeface="Times New Roman"/>
                        <a:cs typeface="Times New Roman"/>
                      </a:endParaRPr>
                    </a:p>
                  </a:txBody>
                  <a:tcPr marL="0" marR="0" marT="0" marB="0">
                    <a:lnB w="6350">
                      <a:solidFill>
                        <a:srgbClr val="000000"/>
                      </a:solidFill>
                      <a:prstDash val="solid"/>
                    </a:lnB>
                  </a:tcPr>
                </a:tc>
                <a:tc>
                  <a:txBody>
                    <a:bodyPr/>
                    <a:lstStyle/>
                    <a:p>
                      <a:pPr>
                        <a:lnSpc>
                          <a:spcPct val="100000"/>
                        </a:lnSpc>
                      </a:pPr>
                      <a:endParaRPr sz="1100">
                        <a:latin typeface="Times New Roman"/>
                        <a:cs typeface="Times New Roman"/>
                      </a:endParaRPr>
                    </a:p>
                  </a:txBody>
                  <a:tcPr marL="0" marR="0" marT="0" marB="0">
                    <a:lnB w="6350">
                      <a:solidFill>
                        <a:srgbClr val="000000"/>
                      </a:solidFill>
                      <a:prstDash val="solid"/>
                    </a:lnB>
                  </a:tcPr>
                </a:tc>
                <a:tc>
                  <a:txBody>
                    <a:bodyPr/>
                    <a:lstStyle/>
                    <a:p>
                      <a:pPr marL="113664">
                        <a:lnSpc>
                          <a:spcPct val="100000"/>
                        </a:lnSpc>
                        <a:spcBef>
                          <a:spcPts val="50"/>
                        </a:spcBef>
                      </a:pPr>
                      <a:r>
                        <a:rPr sz="1100" spc="10" dirty="0">
                          <a:latin typeface="Times New Roman"/>
                          <a:cs typeface="Times New Roman"/>
                        </a:rPr>
                        <a:t>N</a:t>
                      </a:r>
                      <a:r>
                        <a:rPr sz="1100" spc="-10" dirty="0">
                          <a:latin typeface="Times New Roman"/>
                          <a:cs typeface="Times New Roman"/>
                        </a:rPr>
                        <a:t> </a:t>
                      </a:r>
                      <a:r>
                        <a:rPr sz="1100" spc="5" dirty="0">
                          <a:latin typeface="Times New Roman"/>
                          <a:cs typeface="Times New Roman"/>
                        </a:rPr>
                        <a:t>(</a:t>
                      </a:r>
                      <a:r>
                        <a:rPr sz="1100" spc="5" dirty="0">
                          <a:solidFill>
                            <a:srgbClr val="FF0000"/>
                          </a:solidFill>
                          <a:latin typeface="Times New Roman"/>
                          <a:cs typeface="Times New Roman"/>
                        </a:rPr>
                        <a:t>2</a:t>
                      </a:r>
                      <a:r>
                        <a:rPr sz="1100" spc="5" dirty="0">
                          <a:latin typeface="Times New Roman"/>
                          <a:cs typeface="Times New Roman"/>
                        </a:rPr>
                        <a:t>)</a:t>
                      </a:r>
                      <a:endParaRPr sz="1100">
                        <a:latin typeface="Times New Roman"/>
                        <a:cs typeface="Times New Roman"/>
                      </a:endParaRPr>
                    </a:p>
                  </a:txBody>
                  <a:tcPr marL="0" marR="0" marT="6350" marB="0">
                    <a:lnB w="6350">
                      <a:solidFill>
                        <a:srgbClr val="000000"/>
                      </a:solidFill>
                      <a:prstDash val="solid"/>
                    </a:lnB>
                  </a:tcPr>
                </a:tc>
                <a:tc>
                  <a:txBody>
                    <a:bodyPr/>
                    <a:lstStyle/>
                    <a:p>
                      <a:pPr marR="151130" algn="r">
                        <a:lnSpc>
                          <a:spcPct val="100000"/>
                        </a:lnSpc>
                        <a:spcBef>
                          <a:spcPts val="35"/>
                        </a:spcBef>
                      </a:pPr>
                      <a:r>
                        <a:rPr sz="1100" b="1" spc="10" dirty="0">
                          <a:latin typeface="Times New Roman"/>
                          <a:cs typeface="Times New Roman"/>
                        </a:rPr>
                        <a:t>N</a:t>
                      </a:r>
                      <a:r>
                        <a:rPr sz="1100" b="1" spc="-100" dirty="0">
                          <a:latin typeface="Times New Roman"/>
                          <a:cs typeface="Times New Roman"/>
                        </a:rPr>
                        <a:t> </a:t>
                      </a:r>
                      <a:r>
                        <a:rPr sz="1100" b="1" spc="5" dirty="0">
                          <a:latin typeface="Times New Roman"/>
                          <a:cs typeface="Times New Roman"/>
                        </a:rPr>
                        <a:t>(2)</a:t>
                      </a:r>
                      <a:endParaRPr sz="1100">
                        <a:latin typeface="Times New Roman"/>
                        <a:cs typeface="Times New Roman"/>
                      </a:endParaRPr>
                    </a:p>
                  </a:txBody>
                  <a:tcPr marL="0" marR="0" marT="4445" marB="0">
                    <a:lnB w="6350">
                      <a:solidFill>
                        <a:srgbClr val="000000"/>
                      </a:solidFill>
                      <a:prstDash val="solid"/>
                    </a:lnB>
                  </a:tcPr>
                </a:tc>
                <a:tc>
                  <a:txBody>
                    <a:bodyPr/>
                    <a:lstStyle/>
                    <a:p>
                      <a:pPr marL="158750">
                        <a:lnSpc>
                          <a:spcPct val="100000"/>
                        </a:lnSpc>
                        <a:spcBef>
                          <a:spcPts val="35"/>
                        </a:spcBef>
                      </a:pPr>
                      <a:r>
                        <a:rPr sz="1100" b="1" spc="5" dirty="0">
                          <a:latin typeface="Times New Roman"/>
                          <a:cs typeface="Times New Roman"/>
                        </a:rPr>
                        <a:t>P</a:t>
                      </a:r>
                      <a:r>
                        <a:rPr sz="1100" b="1" spc="-70" dirty="0">
                          <a:latin typeface="Times New Roman"/>
                          <a:cs typeface="Times New Roman"/>
                        </a:rPr>
                        <a:t> </a:t>
                      </a:r>
                      <a:r>
                        <a:rPr sz="1100" b="1" spc="5" dirty="0">
                          <a:latin typeface="Times New Roman"/>
                          <a:cs typeface="Times New Roman"/>
                        </a:rPr>
                        <a:t>(4)</a:t>
                      </a:r>
                      <a:endParaRPr sz="1100">
                        <a:latin typeface="Times New Roman"/>
                        <a:cs typeface="Times New Roman"/>
                      </a:endParaRPr>
                    </a:p>
                  </a:txBody>
                  <a:tcPr marL="0" marR="0" marT="4445" marB="0">
                    <a:lnB w="6350">
                      <a:solidFill>
                        <a:srgbClr val="000000"/>
                      </a:solidFill>
                      <a:prstDash val="solid"/>
                    </a:lnB>
                  </a:tcPr>
                </a:tc>
                <a:extLst>
                  <a:ext uri="{0D108BD9-81ED-4DB2-BD59-A6C34878D82A}">
                    <a16:rowId xmlns:a16="http://schemas.microsoft.com/office/drawing/2014/main" val="10017"/>
                  </a:ext>
                </a:extLst>
              </a:tr>
              <a:tr h="194786">
                <a:tc>
                  <a:txBody>
                    <a:bodyPr/>
                    <a:lstStyle/>
                    <a:p>
                      <a:pPr marL="962025">
                        <a:lnSpc>
                          <a:spcPct val="100000"/>
                        </a:lnSpc>
                        <a:spcBef>
                          <a:spcPts val="45"/>
                        </a:spcBef>
                      </a:pPr>
                      <a:r>
                        <a:rPr sz="1100" spc="5" dirty="0">
                          <a:latin typeface="Times New Roman"/>
                          <a:cs typeface="Times New Roman"/>
                        </a:rPr>
                        <a:t>0-25 cm</a:t>
                      </a:r>
                      <a:r>
                        <a:rPr sz="1100" spc="-15" dirty="0">
                          <a:latin typeface="Times New Roman"/>
                          <a:cs typeface="Times New Roman"/>
                        </a:rPr>
                        <a:t> </a:t>
                      </a:r>
                      <a:r>
                        <a:rPr sz="1100" spc="5" dirty="0">
                          <a:latin typeface="Times New Roman"/>
                          <a:cs typeface="Times New Roman"/>
                        </a:rPr>
                        <a:t>(3,5)</a:t>
                      </a:r>
                      <a:endParaRPr sz="1100">
                        <a:latin typeface="Times New Roman"/>
                        <a:cs typeface="Times New Roman"/>
                      </a:endParaRPr>
                    </a:p>
                  </a:txBody>
                  <a:tcPr marL="0" marR="0" marT="5715" marB="0">
                    <a:lnT w="6350">
                      <a:solidFill>
                        <a:srgbClr val="000000"/>
                      </a:solidFill>
                      <a:prstDash val="solid"/>
                    </a:lnT>
                  </a:tcPr>
                </a:tc>
                <a:tc>
                  <a:txBody>
                    <a:bodyPr/>
                    <a:lstStyle/>
                    <a:p>
                      <a:pPr marL="50165">
                        <a:lnSpc>
                          <a:spcPct val="100000"/>
                        </a:lnSpc>
                        <a:spcBef>
                          <a:spcPts val="45"/>
                        </a:spcBef>
                      </a:pPr>
                      <a:r>
                        <a:rPr sz="1100" spc="10" dirty="0">
                          <a:latin typeface="Times New Roman"/>
                          <a:cs typeface="Times New Roman"/>
                        </a:rPr>
                        <a:t>N</a:t>
                      </a:r>
                      <a:r>
                        <a:rPr sz="1100" spc="-10" dirty="0">
                          <a:latin typeface="Times New Roman"/>
                          <a:cs typeface="Times New Roman"/>
                        </a:rPr>
                        <a:t> </a:t>
                      </a:r>
                      <a:r>
                        <a:rPr sz="1100" spc="5" dirty="0">
                          <a:latin typeface="Times New Roman"/>
                          <a:cs typeface="Times New Roman"/>
                        </a:rPr>
                        <a:t>(</a:t>
                      </a:r>
                      <a:r>
                        <a:rPr sz="1100" spc="5" dirty="0">
                          <a:solidFill>
                            <a:srgbClr val="FF0000"/>
                          </a:solidFill>
                          <a:latin typeface="Times New Roman"/>
                          <a:cs typeface="Times New Roman"/>
                        </a:rPr>
                        <a:t>3</a:t>
                      </a:r>
                      <a:r>
                        <a:rPr sz="1100" spc="5" dirty="0">
                          <a:latin typeface="Times New Roman"/>
                          <a:cs typeface="Times New Roman"/>
                        </a:rPr>
                        <a:t>,5)</a:t>
                      </a:r>
                      <a:endParaRPr sz="1100">
                        <a:latin typeface="Times New Roman"/>
                        <a:cs typeface="Times New Roman"/>
                      </a:endParaRPr>
                    </a:p>
                  </a:txBody>
                  <a:tcPr marL="0" marR="0" marT="5715" marB="0">
                    <a:lnT w="6350">
                      <a:solidFill>
                        <a:srgbClr val="000000"/>
                      </a:solidFill>
                      <a:prstDash val="solid"/>
                    </a:lnT>
                  </a:tcPr>
                </a:tc>
                <a:tc>
                  <a:txBody>
                    <a:bodyPr/>
                    <a:lstStyle/>
                    <a:p>
                      <a:pPr>
                        <a:lnSpc>
                          <a:spcPct val="100000"/>
                        </a:lnSpc>
                      </a:pPr>
                      <a:endParaRPr sz="1100">
                        <a:latin typeface="Times New Roman"/>
                        <a:cs typeface="Times New Roman"/>
                      </a:endParaRPr>
                    </a:p>
                  </a:txBody>
                  <a:tcPr marL="0" marR="0" marT="0" marB="0">
                    <a:lnT w="6350">
                      <a:solidFill>
                        <a:srgbClr val="000000"/>
                      </a:solidFill>
                      <a:prstDash val="solid"/>
                    </a:lnT>
                  </a:tcPr>
                </a:tc>
                <a:tc>
                  <a:txBody>
                    <a:bodyPr/>
                    <a:lstStyle/>
                    <a:p>
                      <a:pPr marL="33020">
                        <a:lnSpc>
                          <a:spcPct val="100000"/>
                        </a:lnSpc>
                        <a:spcBef>
                          <a:spcPts val="35"/>
                        </a:spcBef>
                      </a:pPr>
                      <a:r>
                        <a:rPr sz="1100" b="1" spc="10" dirty="0">
                          <a:latin typeface="Times New Roman"/>
                          <a:cs typeface="Times New Roman"/>
                        </a:rPr>
                        <a:t>N</a:t>
                      </a:r>
                      <a:r>
                        <a:rPr sz="1100" b="1" spc="-10" dirty="0">
                          <a:latin typeface="Times New Roman"/>
                          <a:cs typeface="Times New Roman"/>
                        </a:rPr>
                        <a:t> </a:t>
                      </a:r>
                      <a:r>
                        <a:rPr sz="1100" b="1" spc="5" dirty="0">
                          <a:latin typeface="Times New Roman"/>
                          <a:cs typeface="Times New Roman"/>
                        </a:rPr>
                        <a:t>(3,5)</a:t>
                      </a:r>
                      <a:endParaRPr sz="1100">
                        <a:latin typeface="Times New Roman"/>
                        <a:cs typeface="Times New Roman"/>
                      </a:endParaRPr>
                    </a:p>
                  </a:txBody>
                  <a:tcPr marL="0" marR="0" marT="4445" marB="0">
                    <a:lnT w="6350">
                      <a:solidFill>
                        <a:srgbClr val="000000"/>
                      </a:solidFill>
                      <a:prstDash val="solid"/>
                    </a:lnT>
                  </a:tcPr>
                </a:tc>
                <a:tc>
                  <a:txBody>
                    <a:bodyPr/>
                    <a:lstStyle/>
                    <a:p>
                      <a:pPr marL="33020">
                        <a:lnSpc>
                          <a:spcPct val="100000"/>
                        </a:lnSpc>
                        <a:spcBef>
                          <a:spcPts val="45"/>
                        </a:spcBef>
                      </a:pPr>
                      <a:r>
                        <a:rPr sz="1100" spc="5" dirty="0">
                          <a:latin typeface="Times New Roman"/>
                          <a:cs typeface="Times New Roman"/>
                        </a:rPr>
                        <a:t>P</a:t>
                      </a:r>
                      <a:r>
                        <a:rPr sz="1100" spc="-45" dirty="0">
                          <a:latin typeface="Times New Roman"/>
                          <a:cs typeface="Times New Roman"/>
                        </a:rPr>
                        <a:t> </a:t>
                      </a:r>
                      <a:r>
                        <a:rPr sz="1100" spc="5" dirty="0">
                          <a:latin typeface="Times New Roman"/>
                          <a:cs typeface="Times New Roman"/>
                        </a:rPr>
                        <a:t>(</a:t>
                      </a:r>
                      <a:r>
                        <a:rPr sz="1100" spc="5" dirty="0">
                          <a:solidFill>
                            <a:srgbClr val="FF0000"/>
                          </a:solidFill>
                          <a:latin typeface="Times New Roman"/>
                          <a:cs typeface="Times New Roman"/>
                        </a:rPr>
                        <a:t>3</a:t>
                      </a:r>
                      <a:r>
                        <a:rPr sz="1100" spc="5" dirty="0">
                          <a:latin typeface="Times New Roman"/>
                          <a:cs typeface="Times New Roman"/>
                        </a:rPr>
                        <a:t>)</a:t>
                      </a:r>
                      <a:endParaRPr sz="1100">
                        <a:latin typeface="Times New Roman"/>
                        <a:cs typeface="Times New Roman"/>
                      </a:endParaRPr>
                    </a:p>
                  </a:txBody>
                  <a:tcPr marL="0" marR="0" marT="5715" marB="0">
                    <a:lnT w="6350">
                      <a:solidFill>
                        <a:srgbClr val="000000"/>
                      </a:solidFill>
                      <a:prstDash val="solid"/>
                    </a:lnT>
                  </a:tcPr>
                </a:tc>
                <a:tc>
                  <a:txBody>
                    <a:bodyPr/>
                    <a:lstStyle/>
                    <a:p>
                      <a:pPr>
                        <a:lnSpc>
                          <a:spcPct val="100000"/>
                        </a:lnSpc>
                      </a:pPr>
                      <a:endParaRPr sz="1100">
                        <a:latin typeface="Times New Roman"/>
                        <a:cs typeface="Times New Roman"/>
                      </a:endParaRPr>
                    </a:p>
                  </a:txBody>
                  <a:tcPr marL="0" marR="0" marT="0" marB="0">
                    <a:lnT w="6350">
                      <a:solidFill>
                        <a:srgbClr val="000000"/>
                      </a:solidFill>
                      <a:prstDash val="solid"/>
                    </a:lnT>
                  </a:tcPr>
                </a:tc>
                <a:tc>
                  <a:txBody>
                    <a:bodyPr/>
                    <a:lstStyle/>
                    <a:p>
                      <a:pPr marL="113664">
                        <a:lnSpc>
                          <a:spcPct val="100000"/>
                        </a:lnSpc>
                        <a:spcBef>
                          <a:spcPts val="35"/>
                        </a:spcBef>
                      </a:pPr>
                      <a:r>
                        <a:rPr sz="1100" b="1" spc="5" dirty="0">
                          <a:latin typeface="Times New Roman"/>
                          <a:cs typeface="Times New Roman"/>
                        </a:rPr>
                        <a:t>P</a:t>
                      </a:r>
                      <a:r>
                        <a:rPr sz="1100" b="1" spc="-70" dirty="0">
                          <a:latin typeface="Times New Roman"/>
                          <a:cs typeface="Times New Roman"/>
                        </a:rPr>
                        <a:t> </a:t>
                      </a:r>
                      <a:r>
                        <a:rPr sz="1100" b="1" spc="5" dirty="0">
                          <a:latin typeface="Times New Roman"/>
                          <a:cs typeface="Times New Roman"/>
                        </a:rPr>
                        <a:t>(5)</a:t>
                      </a:r>
                      <a:endParaRPr sz="1100">
                        <a:latin typeface="Times New Roman"/>
                        <a:cs typeface="Times New Roman"/>
                      </a:endParaRPr>
                    </a:p>
                  </a:txBody>
                  <a:tcPr marL="0" marR="0" marT="4445" marB="0">
                    <a:lnT w="6350">
                      <a:solidFill>
                        <a:srgbClr val="000000"/>
                      </a:solidFill>
                      <a:prstDash val="solid"/>
                    </a:lnT>
                  </a:tcPr>
                </a:tc>
                <a:tc>
                  <a:txBody>
                    <a:bodyPr/>
                    <a:lstStyle/>
                    <a:p>
                      <a:pPr>
                        <a:lnSpc>
                          <a:spcPct val="100000"/>
                        </a:lnSpc>
                      </a:pPr>
                      <a:endParaRPr sz="1100">
                        <a:latin typeface="Times New Roman"/>
                        <a:cs typeface="Times New Roman"/>
                      </a:endParaRPr>
                    </a:p>
                  </a:txBody>
                  <a:tcPr marL="0" marR="0" marT="0" marB="0">
                    <a:lnT w="6350">
                      <a:solidFill>
                        <a:srgbClr val="000000"/>
                      </a:solidFill>
                      <a:prstDash val="solid"/>
                    </a:lnT>
                  </a:tcPr>
                </a:tc>
                <a:tc>
                  <a:txBody>
                    <a:bodyPr/>
                    <a:lstStyle/>
                    <a:p>
                      <a:pPr>
                        <a:lnSpc>
                          <a:spcPct val="100000"/>
                        </a:lnSpc>
                      </a:pPr>
                      <a:endParaRPr sz="1100">
                        <a:latin typeface="Times New Roman"/>
                        <a:cs typeface="Times New Roman"/>
                      </a:endParaRPr>
                    </a:p>
                  </a:txBody>
                  <a:tcPr marL="0" marR="0" marT="0" marB="0">
                    <a:lnT w="6350">
                      <a:solidFill>
                        <a:srgbClr val="000000"/>
                      </a:solidFill>
                      <a:prstDash val="solid"/>
                    </a:lnT>
                  </a:tcPr>
                </a:tc>
                <a:extLst>
                  <a:ext uri="{0D108BD9-81ED-4DB2-BD59-A6C34878D82A}">
                    <a16:rowId xmlns:a16="http://schemas.microsoft.com/office/drawing/2014/main" val="10018"/>
                  </a:ext>
                </a:extLst>
              </a:tr>
              <a:tr h="195361">
                <a:tc>
                  <a:txBody>
                    <a:bodyPr/>
                    <a:lstStyle/>
                    <a:p>
                      <a:pPr marL="4445">
                        <a:lnSpc>
                          <a:spcPct val="100000"/>
                        </a:lnSpc>
                        <a:spcBef>
                          <a:spcPts val="50"/>
                        </a:spcBef>
                        <a:tabLst>
                          <a:tab pos="962025" algn="l"/>
                        </a:tabLst>
                      </a:pPr>
                      <a:r>
                        <a:rPr sz="1100" b="1" dirty="0">
                          <a:latin typeface="Times New Roman"/>
                          <a:cs typeface="Times New Roman"/>
                        </a:rPr>
                        <a:t>A.</a:t>
                      </a:r>
                      <a:r>
                        <a:rPr sz="1100" b="1" spc="5" dirty="0">
                          <a:latin typeface="Times New Roman"/>
                          <a:cs typeface="Times New Roman"/>
                        </a:rPr>
                        <a:t> negundo	</a:t>
                      </a:r>
                      <a:r>
                        <a:rPr sz="1100" spc="5" dirty="0">
                          <a:latin typeface="Times New Roman"/>
                          <a:cs typeface="Times New Roman"/>
                        </a:rPr>
                        <a:t>25-50 cm</a:t>
                      </a:r>
                      <a:r>
                        <a:rPr sz="1100" spc="-10" dirty="0">
                          <a:latin typeface="Times New Roman"/>
                          <a:cs typeface="Times New Roman"/>
                        </a:rPr>
                        <a:t> </a:t>
                      </a:r>
                      <a:r>
                        <a:rPr sz="1100" spc="5" dirty="0">
                          <a:latin typeface="Times New Roman"/>
                          <a:cs typeface="Times New Roman"/>
                        </a:rPr>
                        <a:t>(5)</a:t>
                      </a:r>
                      <a:endParaRPr sz="1100">
                        <a:latin typeface="Times New Roman"/>
                        <a:cs typeface="Times New Roman"/>
                      </a:endParaRPr>
                    </a:p>
                  </a:txBody>
                  <a:tcPr marL="0" marR="0" marT="6350" marB="0"/>
                </a:tc>
                <a:tc>
                  <a:txBody>
                    <a:bodyPr/>
                    <a:lstStyle/>
                    <a:p>
                      <a:pPr marL="50165">
                        <a:lnSpc>
                          <a:spcPct val="100000"/>
                        </a:lnSpc>
                        <a:spcBef>
                          <a:spcPts val="50"/>
                        </a:spcBef>
                      </a:pPr>
                      <a:r>
                        <a:rPr sz="1100" spc="10" dirty="0">
                          <a:latin typeface="Times New Roman"/>
                          <a:cs typeface="Times New Roman"/>
                        </a:rPr>
                        <a:t>N</a:t>
                      </a:r>
                      <a:r>
                        <a:rPr sz="1100" spc="-10" dirty="0">
                          <a:latin typeface="Times New Roman"/>
                          <a:cs typeface="Times New Roman"/>
                        </a:rPr>
                        <a:t> </a:t>
                      </a:r>
                      <a:r>
                        <a:rPr sz="1100" spc="5" dirty="0">
                          <a:latin typeface="Times New Roman"/>
                          <a:cs typeface="Times New Roman"/>
                        </a:rPr>
                        <a:t>(5)</a:t>
                      </a:r>
                      <a:endParaRPr sz="1100">
                        <a:latin typeface="Times New Roman"/>
                        <a:cs typeface="Times New Roman"/>
                      </a:endParaRPr>
                    </a:p>
                  </a:txBody>
                  <a:tcPr marL="0" marR="0" marT="6350" marB="0"/>
                </a:tc>
                <a:tc>
                  <a:txBody>
                    <a:bodyPr/>
                    <a:lstStyle/>
                    <a:p>
                      <a:pPr marL="40005">
                        <a:lnSpc>
                          <a:spcPct val="100000"/>
                        </a:lnSpc>
                        <a:spcBef>
                          <a:spcPts val="50"/>
                        </a:spcBef>
                      </a:pPr>
                      <a:r>
                        <a:rPr sz="1100" spc="10" dirty="0">
                          <a:latin typeface="Times New Roman"/>
                          <a:cs typeface="Times New Roman"/>
                        </a:rPr>
                        <a:t>N</a:t>
                      </a:r>
                      <a:r>
                        <a:rPr sz="1100" spc="-10" dirty="0">
                          <a:latin typeface="Times New Roman"/>
                          <a:cs typeface="Times New Roman"/>
                        </a:rPr>
                        <a:t> </a:t>
                      </a:r>
                      <a:r>
                        <a:rPr sz="1100" spc="5" dirty="0">
                          <a:latin typeface="Times New Roman"/>
                          <a:cs typeface="Times New Roman"/>
                        </a:rPr>
                        <a:t>(5)</a:t>
                      </a:r>
                      <a:endParaRPr sz="1100">
                        <a:latin typeface="Times New Roman"/>
                        <a:cs typeface="Times New Roman"/>
                      </a:endParaRPr>
                    </a:p>
                  </a:txBody>
                  <a:tcPr marL="0" marR="0" marT="6350" marB="0"/>
                </a:tc>
                <a:tc>
                  <a:txBody>
                    <a:bodyPr/>
                    <a:lstStyle/>
                    <a:p>
                      <a:pPr marL="33020">
                        <a:lnSpc>
                          <a:spcPct val="100000"/>
                        </a:lnSpc>
                        <a:spcBef>
                          <a:spcPts val="35"/>
                        </a:spcBef>
                      </a:pPr>
                      <a:r>
                        <a:rPr sz="1100" b="1" spc="10" dirty="0">
                          <a:latin typeface="Times New Roman"/>
                          <a:cs typeface="Times New Roman"/>
                        </a:rPr>
                        <a:t>N</a:t>
                      </a:r>
                      <a:r>
                        <a:rPr sz="1100" b="1" spc="-10" dirty="0">
                          <a:latin typeface="Times New Roman"/>
                          <a:cs typeface="Times New Roman"/>
                        </a:rPr>
                        <a:t> </a:t>
                      </a:r>
                      <a:r>
                        <a:rPr sz="1100" b="1" spc="5" dirty="0">
                          <a:latin typeface="Times New Roman"/>
                          <a:cs typeface="Times New Roman"/>
                        </a:rPr>
                        <a:t>(5)</a:t>
                      </a:r>
                      <a:endParaRPr sz="1100">
                        <a:latin typeface="Times New Roman"/>
                        <a:cs typeface="Times New Roman"/>
                      </a:endParaRPr>
                    </a:p>
                  </a:txBody>
                  <a:tcPr marL="0" marR="0" marT="4445" marB="0"/>
                </a:tc>
                <a:tc>
                  <a:txBody>
                    <a:bodyPr/>
                    <a:lstStyle/>
                    <a:p>
                      <a:pPr>
                        <a:lnSpc>
                          <a:spcPct val="100000"/>
                        </a:lnSpc>
                      </a:pPr>
                      <a:endParaRPr sz="1100">
                        <a:latin typeface="Times New Roman"/>
                        <a:cs typeface="Times New Roman"/>
                      </a:endParaRPr>
                    </a:p>
                  </a:txBody>
                  <a:tcPr marL="0" marR="0" marT="0" marB="0"/>
                </a:tc>
                <a:tc>
                  <a:txBody>
                    <a:bodyPr/>
                    <a:lstStyle/>
                    <a:p>
                      <a:pPr>
                        <a:lnSpc>
                          <a:spcPct val="100000"/>
                        </a:lnSpc>
                      </a:pPr>
                      <a:endParaRPr sz="1100">
                        <a:latin typeface="Times New Roman"/>
                        <a:cs typeface="Times New Roman"/>
                      </a:endParaRPr>
                    </a:p>
                  </a:txBody>
                  <a:tcPr marL="0" marR="0" marT="0" marB="0"/>
                </a:tc>
                <a:tc>
                  <a:txBody>
                    <a:bodyPr/>
                    <a:lstStyle/>
                    <a:p>
                      <a:pPr marL="113664">
                        <a:lnSpc>
                          <a:spcPct val="100000"/>
                        </a:lnSpc>
                        <a:spcBef>
                          <a:spcPts val="50"/>
                        </a:spcBef>
                      </a:pPr>
                      <a:r>
                        <a:rPr sz="1100" spc="5" dirty="0">
                          <a:latin typeface="Times New Roman"/>
                          <a:cs typeface="Times New Roman"/>
                        </a:rPr>
                        <a:t>P</a:t>
                      </a:r>
                      <a:r>
                        <a:rPr sz="1100" spc="-50" dirty="0">
                          <a:latin typeface="Times New Roman"/>
                          <a:cs typeface="Times New Roman"/>
                        </a:rPr>
                        <a:t> </a:t>
                      </a:r>
                      <a:r>
                        <a:rPr sz="1100" spc="5" dirty="0">
                          <a:latin typeface="Times New Roman"/>
                          <a:cs typeface="Times New Roman"/>
                        </a:rPr>
                        <a:t>(5)</a:t>
                      </a:r>
                      <a:endParaRPr sz="1100">
                        <a:latin typeface="Times New Roman"/>
                        <a:cs typeface="Times New Roman"/>
                      </a:endParaRPr>
                    </a:p>
                  </a:txBody>
                  <a:tcPr marL="0" marR="0" marT="6350" marB="0"/>
                </a:tc>
                <a:tc>
                  <a:txBody>
                    <a:bodyPr/>
                    <a:lstStyle/>
                    <a:p>
                      <a:pPr>
                        <a:lnSpc>
                          <a:spcPct val="100000"/>
                        </a:lnSpc>
                      </a:pPr>
                      <a:endParaRPr sz="1100">
                        <a:latin typeface="Times New Roman"/>
                        <a:cs typeface="Times New Roman"/>
                      </a:endParaRPr>
                    </a:p>
                  </a:txBody>
                  <a:tcPr marL="0" marR="0" marT="0" marB="0"/>
                </a:tc>
                <a:tc>
                  <a:txBody>
                    <a:bodyPr/>
                    <a:lstStyle/>
                    <a:p>
                      <a:pPr>
                        <a:lnSpc>
                          <a:spcPct val="100000"/>
                        </a:lnSpc>
                      </a:pPr>
                      <a:endParaRPr sz="1100">
                        <a:latin typeface="Times New Roman"/>
                        <a:cs typeface="Times New Roman"/>
                      </a:endParaRPr>
                    </a:p>
                  </a:txBody>
                  <a:tcPr marL="0" marR="0" marT="0" marB="0"/>
                </a:tc>
                <a:extLst>
                  <a:ext uri="{0D108BD9-81ED-4DB2-BD59-A6C34878D82A}">
                    <a16:rowId xmlns:a16="http://schemas.microsoft.com/office/drawing/2014/main" val="10019"/>
                  </a:ext>
                </a:extLst>
              </a:tr>
              <a:tr h="177047">
                <a:tc>
                  <a:txBody>
                    <a:bodyPr/>
                    <a:lstStyle/>
                    <a:p>
                      <a:pPr marL="962025">
                        <a:lnSpc>
                          <a:spcPts val="1240"/>
                        </a:lnSpc>
                        <a:spcBef>
                          <a:spcPts val="50"/>
                        </a:spcBef>
                      </a:pPr>
                      <a:r>
                        <a:rPr sz="1100" spc="10" dirty="0">
                          <a:latin typeface="Times New Roman"/>
                          <a:cs typeface="Times New Roman"/>
                        </a:rPr>
                        <a:t>∑ </a:t>
                      </a:r>
                      <a:r>
                        <a:rPr sz="1100" spc="5" dirty="0">
                          <a:latin typeface="Times New Roman"/>
                          <a:cs typeface="Times New Roman"/>
                        </a:rPr>
                        <a:t>egyed együtt</a:t>
                      </a:r>
                      <a:r>
                        <a:rPr sz="1100" spc="-30" dirty="0">
                          <a:latin typeface="Times New Roman"/>
                          <a:cs typeface="Times New Roman"/>
                        </a:rPr>
                        <a:t> </a:t>
                      </a:r>
                      <a:r>
                        <a:rPr sz="1100" spc="5" dirty="0">
                          <a:latin typeface="Times New Roman"/>
                          <a:cs typeface="Times New Roman"/>
                        </a:rPr>
                        <a:t>(3,5)</a:t>
                      </a:r>
                      <a:endParaRPr sz="1100">
                        <a:latin typeface="Times New Roman"/>
                        <a:cs typeface="Times New Roman"/>
                      </a:endParaRPr>
                    </a:p>
                  </a:txBody>
                  <a:tcPr marL="0" marR="0" marT="6350" marB="0"/>
                </a:tc>
                <a:tc>
                  <a:txBody>
                    <a:bodyPr/>
                    <a:lstStyle/>
                    <a:p>
                      <a:pPr marL="50165">
                        <a:lnSpc>
                          <a:spcPts val="1240"/>
                        </a:lnSpc>
                        <a:spcBef>
                          <a:spcPts val="50"/>
                        </a:spcBef>
                      </a:pPr>
                      <a:r>
                        <a:rPr sz="1100" spc="10" dirty="0">
                          <a:latin typeface="Times New Roman"/>
                          <a:cs typeface="Times New Roman"/>
                        </a:rPr>
                        <a:t>N</a:t>
                      </a:r>
                      <a:r>
                        <a:rPr sz="1100" spc="-10" dirty="0">
                          <a:latin typeface="Times New Roman"/>
                          <a:cs typeface="Times New Roman"/>
                        </a:rPr>
                        <a:t> </a:t>
                      </a:r>
                      <a:r>
                        <a:rPr sz="1100" spc="5" dirty="0">
                          <a:latin typeface="Times New Roman"/>
                          <a:cs typeface="Times New Roman"/>
                        </a:rPr>
                        <a:t>(3,</a:t>
                      </a:r>
                      <a:r>
                        <a:rPr sz="1100" b="1" spc="5" dirty="0">
                          <a:latin typeface="Times New Roman"/>
                          <a:cs typeface="Times New Roman"/>
                        </a:rPr>
                        <a:t>5</a:t>
                      </a:r>
                      <a:r>
                        <a:rPr sz="1100" spc="5" dirty="0">
                          <a:latin typeface="Times New Roman"/>
                          <a:cs typeface="Times New Roman"/>
                        </a:rPr>
                        <a:t>)</a:t>
                      </a:r>
                      <a:endParaRPr sz="1100">
                        <a:latin typeface="Times New Roman"/>
                        <a:cs typeface="Times New Roman"/>
                      </a:endParaRPr>
                    </a:p>
                  </a:txBody>
                  <a:tcPr marL="0" marR="0" marT="6350" marB="0"/>
                </a:tc>
                <a:tc>
                  <a:txBody>
                    <a:bodyPr/>
                    <a:lstStyle/>
                    <a:p>
                      <a:pPr marL="40005">
                        <a:lnSpc>
                          <a:spcPts val="1255"/>
                        </a:lnSpc>
                        <a:spcBef>
                          <a:spcPts val="40"/>
                        </a:spcBef>
                      </a:pPr>
                      <a:r>
                        <a:rPr sz="1100" b="1" spc="10" dirty="0">
                          <a:latin typeface="Times New Roman"/>
                          <a:cs typeface="Times New Roman"/>
                        </a:rPr>
                        <a:t>N</a:t>
                      </a:r>
                      <a:r>
                        <a:rPr sz="1100" b="1" spc="-10" dirty="0">
                          <a:latin typeface="Times New Roman"/>
                          <a:cs typeface="Times New Roman"/>
                        </a:rPr>
                        <a:t> </a:t>
                      </a:r>
                      <a:r>
                        <a:rPr sz="1100" b="1" spc="5" dirty="0">
                          <a:latin typeface="Times New Roman"/>
                          <a:cs typeface="Times New Roman"/>
                        </a:rPr>
                        <a:t>(5)</a:t>
                      </a:r>
                      <a:endParaRPr sz="1100">
                        <a:latin typeface="Times New Roman"/>
                        <a:cs typeface="Times New Roman"/>
                      </a:endParaRPr>
                    </a:p>
                  </a:txBody>
                  <a:tcPr marL="0" marR="0" marT="5080" marB="0"/>
                </a:tc>
                <a:tc>
                  <a:txBody>
                    <a:bodyPr/>
                    <a:lstStyle/>
                    <a:p>
                      <a:pPr marL="33020">
                        <a:lnSpc>
                          <a:spcPts val="1255"/>
                        </a:lnSpc>
                        <a:spcBef>
                          <a:spcPts val="40"/>
                        </a:spcBef>
                      </a:pPr>
                      <a:r>
                        <a:rPr sz="1100" b="1" spc="10" dirty="0">
                          <a:latin typeface="Times New Roman"/>
                          <a:cs typeface="Times New Roman"/>
                        </a:rPr>
                        <a:t>N</a:t>
                      </a:r>
                      <a:r>
                        <a:rPr sz="1100" b="1" spc="-10" dirty="0">
                          <a:latin typeface="Times New Roman"/>
                          <a:cs typeface="Times New Roman"/>
                        </a:rPr>
                        <a:t> </a:t>
                      </a:r>
                      <a:r>
                        <a:rPr sz="1100" b="1" spc="5" dirty="0">
                          <a:latin typeface="Times New Roman"/>
                          <a:cs typeface="Times New Roman"/>
                        </a:rPr>
                        <a:t>(3,5)</a:t>
                      </a:r>
                      <a:endParaRPr sz="1100">
                        <a:latin typeface="Times New Roman"/>
                        <a:cs typeface="Times New Roman"/>
                      </a:endParaRPr>
                    </a:p>
                  </a:txBody>
                  <a:tcPr marL="0" marR="0" marT="5080" marB="0"/>
                </a:tc>
                <a:tc>
                  <a:txBody>
                    <a:bodyPr/>
                    <a:lstStyle/>
                    <a:p>
                      <a:pPr marL="33020">
                        <a:lnSpc>
                          <a:spcPts val="1240"/>
                        </a:lnSpc>
                        <a:spcBef>
                          <a:spcPts val="50"/>
                        </a:spcBef>
                      </a:pPr>
                      <a:r>
                        <a:rPr sz="1100" spc="5" dirty="0">
                          <a:latin typeface="Times New Roman"/>
                          <a:cs typeface="Times New Roman"/>
                        </a:rPr>
                        <a:t>P</a:t>
                      </a:r>
                      <a:r>
                        <a:rPr sz="1100" spc="-45" dirty="0">
                          <a:latin typeface="Times New Roman"/>
                          <a:cs typeface="Times New Roman"/>
                        </a:rPr>
                        <a:t> </a:t>
                      </a:r>
                      <a:r>
                        <a:rPr sz="1100" spc="5" dirty="0">
                          <a:latin typeface="Times New Roman"/>
                          <a:cs typeface="Times New Roman"/>
                        </a:rPr>
                        <a:t>(</a:t>
                      </a:r>
                      <a:r>
                        <a:rPr sz="1100" spc="5" dirty="0">
                          <a:solidFill>
                            <a:srgbClr val="FF0000"/>
                          </a:solidFill>
                          <a:latin typeface="Times New Roman"/>
                          <a:cs typeface="Times New Roman"/>
                        </a:rPr>
                        <a:t>3</a:t>
                      </a:r>
                      <a:r>
                        <a:rPr sz="1100" spc="5" dirty="0">
                          <a:latin typeface="Times New Roman"/>
                          <a:cs typeface="Times New Roman"/>
                        </a:rPr>
                        <a:t>)</a:t>
                      </a:r>
                      <a:endParaRPr sz="1100">
                        <a:latin typeface="Times New Roman"/>
                        <a:cs typeface="Times New Roman"/>
                      </a:endParaRPr>
                    </a:p>
                  </a:txBody>
                  <a:tcPr marL="0" marR="0" marT="6350" marB="0"/>
                </a:tc>
                <a:tc>
                  <a:txBody>
                    <a:bodyPr/>
                    <a:lstStyle/>
                    <a:p>
                      <a:pPr>
                        <a:lnSpc>
                          <a:spcPct val="100000"/>
                        </a:lnSpc>
                      </a:pPr>
                      <a:endParaRPr sz="1000">
                        <a:latin typeface="Times New Roman"/>
                        <a:cs typeface="Times New Roman"/>
                      </a:endParaRPr>
                    </a:p>
                  </a:txBody>
                  <a:tcPr marL="0" marR="0" marT="0" marB="0"/>
                </a:tc>
                <a:tc>
                  <a:txBody>
                    <a:bodyPr/>
                    <a:lstStyle/>
                    <a:p>
                      <a:pPr marL="113664">
                        <a:lnSpc>
                          <a:spcPts val="1240"/>
                        </a:lnSpc>
                        <a:spcBef>
                          <a:spcPts val="50"/>
                        </a:spcBef>
                      </a:pPr>
                      <a:r>
                        <a:rPr sz="1100" spc="5" dirty="0">
                          <a:latin typeface="Times New Roman"/>
                          <a:cs typeface="Times New Roman"/>
                        </a:rPr>
                        <a:t>P</a:t>
                      </a:r>
                      <a:r>
                        <a:rPr sz="1100" spc="-50" dirty="0">
                          <a:latin typeface="Times New Roman"/>
                          <a:cs typeface="Times New Roman"/>
                        </a:rPr>
                        <a:t> </a:t>
                      </a:r>
                      <a:r>
                        <a:rPr sz="1100" spc="5" dirty="0">
                          <a:latin typeface="Times New Roman"/>
                          <a:cs typeface="Times New Roman"/>
                        </a:rPr>
                        <a:t>(5)</a:t>
                      </a:r>
                      <a:endParaRPr sz="1100">
                        <a:latin typeface="Times New Roman"/>
                        <a:cs typeface="Times New Roman"/>
                      </a:endParaRPr>
                    </a:p>
                  </a:txBody>
                  <a:tcPr marL="0" marR="0" marT="6350" marB="0"/>
                </a:tc>
                <a:tc>
                  <a:txBody>
                    <a:bodyPr/>
                    <a:lstStyle/>
                    <a:p>
                      <a:pPr>
                        <a:lnSpc>
                          <a:spcPct val="100000"/>
                        </a:lnSpc>
                      </a:pPr>
                      <a:endParaRPr sz="1000">
                        <a:latin typeface="Times New Roman"/>
                        <a:cs typeface="Times New Roman"/>
                      </a:endParaRPr>
                    </a:p>
                  </a:txBody>
                  <a:tcPr marL="0" marR="0" marT="0" marB="0"/>
                </a:tc>
                <a:tc>
                  <a:txBody>
                    <a:bodyPr/>
                    <a:lstStyle/>
                    <a:p>
                      <a:pPr>
                        <a:lnSpc>
                          <a:spcPct val="100000"/>
                        </a:lnSpc>
                      </a:pPr>
                      <a:endParaRPr sz="1000">
                        <a:latin typeface="Times New Roman"/>
                        <a:cs typeface="Times New Roman"/>
                      </a:endParaRPr>
                    </a:p>
                  </a:txBody>
                  <a:tcPr marL="0" marR="0" marT="0" marB="0"/>
                </a:tc>
                <a:extLst>
                  <a:ext uri="{0D108BD9-81ED-4DB2-BD59-A6C34878D82A}">
                    <a16:rowId xmlns:a16="http://schemas.microsoft.com/office/drawing/2014/main" val="10020"/>
                  </a:ext>
                </a:extLst>
              </a:tr>
            </a:tbl>
          </a:graphicData>
        </a:graphic>
      </p:graphicFrame>
      <p:sp>
        <p:nvSpPr>
          <p:cNvPr id="25" name="object 25"/>
          <p:cNvSpPr txBox="1"/>
          <p:nvPr/>
        </p:nvSpPr>
        <p:spPr>
          <a:xfrm>
            <a:off x="1012683" y="10275783"/>
            <a:ext cx="974725" cy="199413"/>
          </a:xfrm>
          <a:prstGeom prst="rect">
            <a:avLst/>
          </a:prstGeom>
        </p:spPr>
        <p:txBody>
          <a:bodyPr vert="horz" wrap="square" lIns="0" tIns="14604" rIns="0" bIns="0" rtlCol="0">
            <a:spAutoFit/>
          </a:bodyPr>
          <a:lstStyle/>
          <a:p>
            <a:pPr marL="12700">
              <a:spcBef>
                <a:spcPts val="114"/>
              </a:spcBef>
            </a:pPr>
            <a:r>
              <a:rPr sz="1200" b="1" spc="5" dirty="0">
                <a:solidFill>
                  <a:prstClr val="black"/>
                </a:solidFill>
                <a:latin typeface="Sitka Text"/>
                <a:cs typeface="Sitka Text"/>
              </a:rPr>
              <a:t>E</a:t>
            </a:r>
            <a:r>
              <a:rPr sz="1200" b="1" spc="-15" dirty="0">
                <a:solidFill>
                  <a:prstClr val="black"/>
                </a:solidFill>
                <a:latin typeface="Sitka Text"/>
                <a:cs typeface="Sitka Text"/>
              </a:rPr>
              <a:t>r</a:t>
            </a:r>
            <a:r>
              <a:rPr sz="1200" b="1" spc="10" dirty="0">
                <a:solidFill>
                  <a:prstClr val="black"/>
                </a:solidFill>
                <a:latin typeface="Sitka Text"/>
                <a:cs typeface="Sitka Text"/>
              </a:rPr>
              <a:t>edmé</a:t>
            </a:r>
            <a:r>
              <a:rPr sz="1200" b="1" spc="-5" dirty="0">
                <a:solidFill>
                  <a:prstClr val="black"/>
                </a:solidFill>
                <a:latin typeface="Sitka Text"/>
                <a:cs typeface="Sitka Text"/>
              </a:rPr>
              <a:t>ny</a:t>
            </a:r>
            <a:r>
              <a:rPr sz="1200" b="1" spc="10" dirty="0">
                <a:solidFill>
                  <a:prstClr val="black"/>
                </a:solidFill>
                <a:latin typeface="Sitka Text"/>
                <a:cs typeface="Sitka Text"/>
              </a:rPr>
              <a:t>ek</a:t>
            </a:r>
            <a:endParaRPr sz="1200">
              <a:solidFill>
                <a:prstClr val="black"/>
              </a:solidFill>
              <a:latin typeface="Sitka Text"/>
              <a:cs typeface="Sitka Text"/>
            </a:endParaRPr>
          </a:p>
        </p:txBody>
      </p:sp>
      <p:sp>
        <p:nvSpPr>
          <p:cNvPr id="26" name="object 26"/>
          <p:cNvSpPr txBox="1"/>
          <p:nvPr/>
        </p:nvSpPr>
        <p:spPr>
          <a:xfrm>
            <a:off x="1012682" y="10495992"/>
            <a:ext cx="8891270" cy="442237"/>
          </a:xfrm>
          <a:prstGeom prst="rect">
            <a:avLst/>
          </a:prstGeom>
        </p:spPr>
        <p:txBody>
          <a:bodyPr vert="horz" wrap="square" lIns="0" tIns="16510" rIns="0" bIns="0" rtlCol="0">
            <a:spAutoFit/>
          </a:bodyPr>
          <a:lstStyle/>
          <a:p>
            <a:pPr marL="194945" marR="5080" indent="-182880">
              <a:lnSpc>
                <a:spcPct val="125800"/>
              </a:lnSpc>
              <a:spcBef>
                <a:spcPts val="130"/>
              </a:spcBef>
              <a:buSzPct val="41666"/>
              <a:buFont typeface="Symbol"/>
              <a:buChar char=""/>
              <a:tabLst>
                <a:tab pos="194945" algn="l"/>
                <a:tab pos="195580" algn="l"/>
              </a:tabLst>
            </a:pPr>
            <a:r>
              <a:rPr sz="1200" spc="10" dirty="0">
                <a:solidFill>
                  <a:prstClr val="black"/>
                </a:solidFill>
                <a:latin typeface="Sitka Text"/>
                <a:cs typeface="Sitka Text"/>
              </a:rPr>
              <a:t>A </a:t>
            </a:r>
            <a:r>
              <a:rPr sz="1200" spc="5" dirty="0">
                <a:solidFill>
                  <a:prstClr val="black"/>
                </a:solidFill>
                <a:latin typeface="Sitka Text"/>
                <a:cs typeface="Sitka Text"/>
              </a:rPr>
              <a:t>leggyakoribb </a:t>
            </a:r>
            <a:r>
              <a:rPr sz="1200" dirty="0">
                <a:solidFill>
                  <a:prstClr val="black"/>
                </a:solidFill>
                <a:latin typeface="Sitka Text"/>
                <a:cs typeface="Sitka Text"/>
              </a:rPr>
              <a:t>fafaj </a:t>
            </a:r>
            <a:r>
              <a:rPr sz="1200" spc="10" dirty="0">
                <a:solidFill>
                  <a:prstClr val="black"/>
                </a:solidFill>
                <a:latin typeface="Sitka Text"/>
                <a:cs typeface="Sitka Text"/>
              </a:rPr>
              <a:t>a </a:t>
            </a:r>
            <a:r>
              <a:rPr sz="1200" spc="5" dirty="0">
                <a:solidFill>
                  <a:prstClr val="black"/>
                </a:solidFill>
                <a:latin typeface="Sitka Text"/>
                <a:cs typeface="Sitka Text"/>
              </a:rPr>
              <a:t>nyugati ostorfa </a:t>
            </a:r>
            <a:r>
              <a:rPr sz="1100" dirty="0">
                <a:solidFill>
                  <a:prstClr val="black"/>
                </a:solidFill>
                <a:latin typeface="Sitka Text"/>
                <a:cs typeface="Sitka Text"/>
              </a:rPr>
              <a:t>volt </a:t>
            </a:r>
            <a:r>
              <a:rPr sz="1100" spc="5" dirty="0">
                <a:solidFill>
                  <a:prstClr val="black"/>
                </a:solidFill>
                <a:latin typeface="Sitka Text"/>
                <a:cs typeface="Sitka Text"/>
              </a:rPr>
              <a:t>10 565 </a:t>
            </a:r>
            <a:r>
              <a:rPr sz="1100" spc="10" dirty="0">
                <a:solidFill>
                  <a:prstClr val="black"/>
                </a:solidFill>
                <a:latin typeface="Sitka Text"/>
                <a:cs typeface="Sitka Text"/>
              </a:rPr>
              <a:t>db </a:t>
            </a:r>
            <a:r>
              <a:rPr sz="1100" dirty="0">
                <a:solidFill>
                  <a:prstClr val="black"/>
                </a:solidFill>
                <a:latin typeface="Sitka Text"/>
                <a:cs typeface="Sitka Text"/>
              </a:rPr>
              <a:t>egyeddel, </a:t>
            </a:r>
            <a:r>
              <a:rPr sz="1100" spc="5" dirty="0">
                <a:solidFill>
                  <a:prstClr val="black"/>
                </a:solidFill>
                <a:latin typeface="Sitka Text"/>
                <a:cs typeface="Sitka Text"/>
              </a:rPr>
              <a:t>majd a </a:t>
            </a:r>
            <a:r>
              <a:rPr sz="1100" dirty="0">
                <a:solidFill>
                  <a:prstClr val="black"/>
                </a:solidFill>
                <a:latin typeface="Sitka Text"/>
                <a:cs typeface="Sitka Text"/>
              </a:rPr>
              <a:t>kései </a:t>
            </a:r>
            <a:r>
              <a:rPr sz="1100" spc="10" dirty="0">
                <a:solidFill>
                  <a:prstClr val="black"/>
                </a:solidFill>
                <a:latin typeface="Sitka Text"/>
                <a:cs typeface="Sitka Text"/>
              </a:rPr>
              <a:t>meggy </a:t>
            </a:r>
            <a:r>
              <a:rPr sz="1100" dirty="0">
                <a:solidFill>
                  <a:prstClr val="black"/>
                </a:solidFill>
                <a:latin typeface="Sitka Text"/>
                <a:cs typeface="Sitka Text"/>
              </a:rPr>
              <a:t>következett 7004 db, </a:t>
            </a:r>
            <a:r>
              <a:rPr sz="1100" spc="5" dirty="0">
                <a:solidFill>
                  <a:prstClr val="black"/>
                </a:solidFill>
                <a:latin typeface="Sitka Text"/>
                <a:cs typeface="Sitka Text"/>
              </a:rPr>
              <a:t>a </a:t>
            </a:r>
            <a:r>
              <a:rPr sz="1100" dirty="0">
                <a:solidFill>
                  <a:prstClr val="black"/>
                </a:solidFill>
                <a:latin typeface="Sitka Text"/>
                <a:cs typeface="Sitka Text"/>
              </a:rPr>
              <a:t>mirigyes </a:t>
            </a:r>
            <a:r>
              <a:rPr sz="1100" spc="-5" dirty="0">
                <a:solidFill>
                  <a:prstClr val="black"/>
                </a:solidFill>
                <a:latin typeface="Sitka Text"/>
                <a:cs typeface="Sitka Text"/>
              </a:rPr>
              <a:t>bálványfa  </a:t>
            </a:r>
            <a:r>
              <a:rPr sz="1100" spc="5" dirty="0">
                <a:solidFill>
                  <a:prstClr val="black"/>
                </a:solidFill>
                <a:latin typeface="Sitka Text"/>
                <a:cs typeface="Sitka Text"/>
              </a:rPr>
              <a:t>1613 db, </a:t>
            </a:r>
            <a:r>
              <a:rPr sz="1100" dirty="0">
                <a:solidFill>
                  <a:prstClr val="black"/>
                </a:solidFill>
                <a:latin typeface="Sitka Text"/>
                <a:cs typeface="Sitka Text"/>
              </a:rPr>
              <a:t>végül </a:t>
            </a:r>
            <a:r>
              <a:rPr sz="1100" spc="5" dirty="0">
                <a:solidFill>
                  <a:prstClr val="black"/>
                </a:solidFill>
                <a:latin typeface="Sitka Text"/>
                <a:cs typeface="Sitka Text"/>
              </a:rPr>
              <a:t>a zöld </a:t>
            </a:r>
            <a:r>
              <a:rPr sz="1100" dirty="0">
                <a:solidFill>
                  <a:prstClr val="black"/>
                </a:solidFill>
                <a:latin typeface="Sitka Text"/>
                <a:cs typeface="Sitka Text"/>
              </a:rPr>
              <a:t>juhar 419 </a:t>
            </a:r>
            <a:r>
              <a:rPr sz="1100" spc="10" dirty="0">
                <a:solidFill>
                  <a:prstClr val="black"/>
                </a:solidFill>
                <a:latin typeface="Sitka Text"/>
                <a:cs typeface="Sitka Text"/>
              </a:rPr>
              <a:t>db</a:t>
            </a:r>
            <a:r>
              <a:rPr sz="1100" dirty="0">
                <a:solidFill>
                  <a:prstClr val="black"/>
                </a:solidFill>
                <a:latin typeface="Sitka Text"/>
                <a:cs typeface="Sitka Text"/>
              </a:rPr>
              <a:t> egyeddel</a:t>
            </a:r>
            <a:endParaRPr sz="1100">
              <a:solidFill>
                <a:prstClr val="black"/>
              </a:solidFill>
              <a:latin typeface="Sitka Text"/>
              <a:cs typeface="Sitka Text"/>
            </a:endParaRPr>
          </a:p>
        </p:txBody>
      </p:sp>
      <p:sp>
        <p:nvSpPr>
          <p:cNvPr id="27" name="object 27"/>
          <p:cNvSpPr txBox="1"/>
          <p:nvPr/>
        </p:nvSpPr>
        <p:spPr>
          <a:xfrm>
            <a:off x="1012683" y="10941948"/>
            <a:ext cx="7566025" cy="1176020"/>
          </a:xfrm>
          <a:prstGeom prst="rect">
            <a:avLst/>
          </a:prstGeom>
        </p:spPr>
        <p:txBody>
          <a:bodyPr vert="horz" wrap="square" lIns="0" tIns="59055" rIns="0" bIns="0" rtlCol="0">
            <a:spAutoFit/>
          </a:bodyPr>
          <a:lstStyle/>
          <a:p>
            <a:pPr marL="194945" indent="-182880">
              <a:spcBef>
                <a:spcPts val="465"/>
              </a:spcBef>
              <a:buSzPct val="41666"/>
              <a:buFont typeface="Symbol"/>
              <a:buChar char=""/>
              <a:tabLst>
                <a:tab pos="194945" algn="l"/>
                <a:tab pos="195580" algn="l"/>
              </a:tabLst>
            </a:pPr>
            <a:r>
              <a:rPr sz="1200" spc="5" dirty="0">
                <a:solidFill>
                  <a:prstClr val="black"/>
                </a:solidFill>
                <a:latin typeface="Sitka Text"/>
                <a:cs typeface="Sitka Text"/>
              </a:rPr>
              <a:t>Az </a:t>
            </a:r>
            <a:r>
              <a:rPr sz="1200" dirty="0">
                <a:solidFill>
                  <a:prstClr val="black"/>
                </a:solidFill>
                <a:latin typeface="Sitka Text"/>
                <a:cs typeface="Sitka Text"/>
              </a:rPr>
              <a:t>inváziós </a:t>
            </a:r>
            <a:r>
              <a:rPr sz="1200" spc="5" dirty="0">
                <a:solidFill>
                  <a:prstClr val="black"/>
                </a:solidFill>
                <a:latin typeface="Sitka Text"/>
                <a:cs typeface="Sitka Text"/>
              </a:rPr>
              <a:t>fafajok terjedésének legfontosabb vegetációs gátja az alacsony cserjeszint </a:t>
            </a:r>
            <a:r>
              <a:rPr sz="1200" spc="10" dirty="0">
                <a:solidFill>
                  <a:prstClr val="black"/>
                </a:solidFill>
                <a:latin typeface="Sitka Text"/>
                <a:cs typeface="Sitka Text"/>
              </a:rPr>
              <a:t>(&lt; 2</a:t>
            </a:r>
            <a:r>
              <a:rPr sz="1200" spc="35" dirty="0">
                <a:solidFill>
                  <a:prstClr val="black"/>
                </a:solidFill>
                <a:latin typeface="Sitka Text"/>
                <a:cs typeface="Sitka Text"/>
              </a:rPr>
              <a:t> </a:t>
            </a:r>
            <a:r>
              <a:rPr sz="1200" spc="10" dirty="0">
                <a:solidFill>
                  <a:prstClr val="black"/>
                </a:solidFill>
                <a:latin typeface="Sitka Text"/>
                <a:cs typeface="Sitka Text"/>
              </a:rPr>
              <a:t>m)</a:t>
            </a:r>
            <a:endParaRPr sz="1200">
              <a:solidFill>
                <a:prstClr val="black"/>
              </a:solidFill>
              <a:latin typeface="Sitka Text"/>
              <a:cs typeface="Sitka Text"/>
            </a:endParaRPr>
          </a:p>
          <a:p>
            <a:pPr marL="194945" indent="-182880">
              <a:spcBef>
                <a:spcPts val="370"/>
              </a:spcBef>
              <a:buSzPct val="41666"/>
              <a:buFont typeface="Symbol"/>
              <a:buChar char=""/>
              <a:tabLst>
                <a:tab pos="194945" algn="l"/>
                <a:tab pos="195580" algn="l"/>
              </a:tabLst>
            </a:pPr>
            <a:r>
              <a:rPr sz="1200" spc="10" dirty="0">
                <a:solidFill>
                  <a:prstClr val="black"/>
                </a:solidFill>
                <a:latin typeface="Sitka Text"/>
                <a:cs typeface="Sitka Text"/>
              </a:rPr>
              <a:t>A </a:t>
            </a:r>
            <a:r>
              <a:rPr sz="1200" spc="5" dirty="0">
                <a:solidFill>
                  <a:prstClr val="black"/>
                </a:solidFill>
                <a:latin typeface="Sitka Text"/>
                <a:cs typeface="Sitka Text"/>
              </a:rPr>
              <a:t>lombszint és </a:t>
            </a:r>
            <a:r>
              <a:rPr sz="1200" dirty="0">
                <a:solidFill>
                  <a:prstClr val="black"/>
                </a:solidFill>
                <a:latin typeface="Sitka Text"/>
                <a:cs typeface="Sitka Text"/>
              </a:rPr>
              <a:t>felső </a:t>
            </a:r>
            <a:r>
              <a:rPr sz="1200" spc="5" dirty="0">
                <a:solidFill>
                  <a:prstClr val="black"/>
                </a:solidFill>
                <a:latin typeface="Sitka Text"/>
                <a:cs typeface="Sitka Text"/>
              </a:rPr>
              <a:t>cserjeszint </a:t>
            </a:r>
            <a:r>
              <a:rPr sz="1200" dirty="0">
                <a:solidFill>
                  <a:prstClr val="black"/>
                </a:solidFill>
                <a:latin typeface="Sitka Text"/>
                <a:cs typeface="Sitka Text"/>
              </a:rPr>
              <a:t>szintén </a:t>
            </a:r>
            <a:r>
              <a:rPr sz="1200" spc="5" dirty="0">
                <a:solidFill>
                  <a:prstClr val="black"/>
                </a:solidFill>
                <a:latin typeface="Sitka Text"/>
                <a:cs typeface="Sitka Text"/>
              </a:rPr>
              <a:t>fontosak, de gyakran csak „később”</a:t>
            </a:r>
            <a:r>
              <a:rPr sz="1200" spc="35" dirty="0">
                <a:solidFill>
                  <a:prstClr val="black"/>
                </a:solidFill>
                <a:latin typeface="Sitka Text"/>
                <a:cs typeface="Sitka Text"/>
              </a:rPr>
              <a:t> </a:t>
            </a:r>
            <a:r>
              <a:rPr sz="1200" dirty="0">
                <a:solidFill>
                  <a:prstClr val="black"/>
                </a:solidFill>
                <a:latin typeface="Sitka Text"/>
                <a:cs typeface="Sitka Text"/>
              </a:rPr>
              <a:t>érvényesülnek</a:t>
            </a:r>
            <a:endParaRPr sz="1200">
              <a:solidFill>
                <a:prstClr val="black"/>
              </a:solidFill>
              <a:latin typeface="Sitka Text"/>
              <a:cs typeface="Sitka Text"/>
            </a:endParaRPr>
          </a:p>
          <a:p>
            <a:pPr marL="194945" marR="5080" indent="-182880">
              <a:lnSpc>
                <a:spcPct val="126099"/>
              </a:lnSpc>
              <a:buSzPct val="41666"/>
              <a:buFont typeface="Symbol"/>
              <a:buChar char=""/>
              <a:tabLst>
                <a:tab pos="194945" algn="l"/>
                <a:tab pos="195580" algn="l"/>
              </a:tabLst>
            </a:pPr>
            <a:r>
              <a:rPr sz="1200" spc="10" dirty="0">
                <a:solidFill>
                  <a:prstClr val="black"/>
                </a:solidFill>
                <a:latin typeface="Sitka Text"/>
                <a:cs typeface="Sitka Text"/>
              </a:rPr>
              <a:t>A </a:t>
            </a:r>
            <a:r>
              <a:rPr sz="1200" dirty="0">
                <a:solidFill>
                  <a:prstClr val="black"/>
                </a:solidFill>
                <a:latin typeface="Sitka Text"/>
                <a:cs typeface="Sitka Text"/>
              </a:rPr>
              <a:t>kései </a:t>
            </a:r>
            <a:r>
              <a:rPr sz="1200" spc="10" dirty="0">
                <a:solidFill>
                  <a:prstClr val="black"/>
                </a:solidFill>
                <a:latin typeface="Sitka Text"/>
                <a:cs typeface="Sitka Text"/>
              </a:rPr>
              <a:t>meggynél a </a:t>
            </a:r>
            <a:r>
              <a:rPr sz="1200" dirty="0">
                <a:solidFill>
                  <a:prstClr val="black"/>
                </a:solidFill>
                <a:latin typeface="Sitka Text"/>
                <a:cs typeface="Sitka Text"/>
              </a:rPr>
              <a:t>növekedéssel fordul </a:t>
            </a:r>
            <a:r>
              <a:rPr sz="1200" spc="10" dirty="0">
                <a:solidFill>
                  <a:prstClr val="black"/>
                </a:solidFill>
                <a:latin typeface="Sitka Text"/>
                <a:cs typeface="Sitka Text"/>
              </a:rPr>
              <a:t>a </a:t>
            </a:r>
            <a:r>
              <a:rPr sz="1200" spc="5" dirty="0">
                <a:solidFill>
                  <a:prstClr val="black"/>
                </a:solidFill>
                <a:latin typeface="Sitka Text"/>
                <a:cs typeface="Sitka Text"/>
              </a:rPr>
              <a:t>kocka: </a:t>
            </a:r>
            <a:r>
              <a:rPr sz="1200" spc="10" dirty="0">
                <a:solidFill>
                  <a:prstClr val="black"/>
                </a:solidFill>
                <a:latin typeface="Sitka Text"/>
                <a:cs typeface="Sitka Text"/>
              </a:rPr>
              <a:t>a </a:t>
            </a:r>
            <a:r>
              <a:rPr sz="1200" spc="5" dirty="0">
                <a:solidFill>
                  <a:prstClr val="black"/>
                </a:solidFill>
                <a:latin typeface="Sitka Text"/>
                <a:cs typeface="Sitka Text"/>
              </a:rPr>
              <a:t>zártabb </a:t>
            </a:r>
            <a:r>
              <a:rPr sz="1200" dirty="0">
                <a:solidFill>
                  <a:prstClr val="black"/>
                </a:solidFill>
                <a:latin typeface="Sitka Text"/>
                <a:cs typeface="Sitka Text"/>
              </a:rPr>
              <a:t>vegetáció </a:t>
            </a:r>
            <a:r>
              <a:rPr sz="1200" spc="5" dirty="0">
                <a:solidFill>
                  <a:prstClr val="black"/>
                </a:solidFill>
                <a:latin typeface="Sitka Text"/>
                <a:cs typeface="Sitka Text"/>
              </a:rPr>
              <a:t>valójában </a:t>
            </a:r>
            <a:r>
              <a:rPr sz="1200" dirty="0">
                <a:solidFill>
                  <a:prstClr val="black"/>
                </a:solidFill>
                <a:latin typeface="Sitka Text"/>
                <a:cs typeface="Sitka Text"/>
              </a:rPr>
              <a:t>kedvező </a:t>
            </a:r>
            <a:r>
              <a:rPr sz="1200" spc="10" dirty="0">
                <a:solidFill>
                  <a:prstClr val="black"/>
                </a:solidFill>
                <a:latin typeface="Sitka Text"/>
                <a:cs typeface="Sitka Text"/>
              </a:rPr>
              <a:t>a </a:t>
            </a:r>
            <a:r>
              <a:rPr sz="1200" spc="5" dirty="0">
                <a:solidFill>
                  <a:prstClr val="black"/>
                </a:solidFill>
                <a:latin typeface="Sitka Text"/>
                <a:cs typeface="Sitka Text"/>
              </a:rPr>
              <a:t>fafajnak  okok</a:t>
            </a:r>
            <a:endParaRPr sz="1200">
              <a:solidFill>
                <a:prstClr val="black"/>
              </a:solidFill>
              <a:latin typeface="Sitka Text"/>
              <a:cs typeface="Sitka Text"/>
            </a:endParaRPr>
          </a:p>
          <a:p>
            <a:pPr marL="194945" indent="-182880">
              <a:spcBef>
                <a:spcPts val="370"/>
              </a:spcBef>
              <a:buSzPct val="41666"/>
              <a:buFont typeface="Symbol"/>
              <a:buChar char=""/>
              <a:tabLst>
                <a:tab pos="194945" algn="l"/>
                <a:tab pos="195580" algn="l"/>
              </a:tabLst>
            </a:pPr>
            <a:r>
              <a:rPr sz="1200" spc="10" dirty="0">
                <a:solidFill>
                  <a:prstClr val="black"/>
                </a:solidFill>
                <a:latin typeface="Sitka Text"/>
                <a:cs typeface="Sitka Text"/>
              </a:rPr>
              <a:t>A </a:t>
            </a:r>
            <a:r>
              <a:rPr sz="1200" dirty="0">
                <a:solidFill>
                  <a:prstClr val="black"/>
                </a:solidFill>
                <a:latin typeface="Sitka Text"/>
                <a:cs typeface="Sitka Text"/>
              </a:rPr>
              <a:t>lékek </a:t>
            </a:r>
            <a:r>
              <a:rPr sz="1200" spc="5" dirty="0">
                <a:solidFill>
                  <a:prstClr val="black"/>
                </a:solidFill>
                <a:latin typeface="Sitka Text"/>
                <a:cs typeface="Sitka Text"/>
              </a:rPr>
              <a:t>csak </a:t>
            </a:r>
            <a:r>
              <a:rPr sz="1200" spc="10" dirty="0">
                <a:solidFill>
                  <a:prstClr val="black"/>
                </a:solidFill>
                <a:latin typeface="Sitka Text"/>
                <a:cs typeface="Sitka Text"/>
              </a:rPr>
              <a:t>a </a:t>
            </a:r>
            <a:r>
              <a:rPr sz="1200" dirty="0">
                <a:solidFill>
                  <a:prstClr val="black"/>
                </a:solidFill>
                <a:latin typeface="Sitka Text"/>
                <a:cs typeface="Sitka Text"/>
              </a:rPr>
              <a:t>kései </a:t>
            </a:r>
            <a:r>
              <a:rPr sz="1200" spc="10" dirty="0">
                <a:solidFill>
                  <a:prstClr val="black"/>
                </a:solidFill>
                <a:latin typeface="Sitka Text"/>
                <a:cs typeface="Sitka Text"/>
              </a:rPr>
              <a:t>meggynél nem </a:t>
            </a:r>
            <a:r>
              <a:rPr sz="1200" spc="5" dirty="0">
                <a:solidFill>
                  <a:prstClr val="black"/>
                </a:solidFill>
                <a:latin typeface="Sitka Text"/>
                <a:cs typeface="Sitka Text"/>
              </a:rPr>
              <a:t>bizonyultak</a:t>
            </a:r>
            <a:r>
              <a:rPr sz="1200" spc="-5" dirty="0">
                <a:solidFill>
                  <a:prstClr val="black"/>
                </a:solidFill>
                <a:latin typeface="Sitka Text"/>
                <a:cs typeface="Sitka Text"/>
              </a:rPr>
              <a:t> </a:t>
            </a:r>
            <a:r>
              <a:rPr sz="1200" spc="5" dirty="0">
                <a:solidFill>
                  <a:prstClr val="black"/>
                </a:solidFill>
                <a:latin typeface="Sitka Text"/>
                <a:cs typeface="Sitka Text"/>
              </a:rPr>
              <a:t>fontosnak</a:t>
            </a:r>
            <a:endParaRPr sz="1200">
              <a:solidFill>
                <a:prstClr val="black"/>
              </a:solidFill>
              <a:latin typeface="Sitka Text"/>
              <a:cs typeface="Sitka Text"/>
            </a:endParaRPr>
          </a:p>
        </p:txBody>
      </p:sp>
      <p:sp>
        <p:nvSpPr>
          <p:cNvPr id="28" name="object 28"/>
          <p:cNvSpPr txBox="1"/>
          <p:nvPr/>
        </p:nvSpPr>
        <p:spPr>
          <a:xfrm>
            <a:off x="8678523" y="11446408"/>
            <a:ext cx="1223645" cy="199413"/>
          </a:xfrm>
          <a:prstGeom prst="rect">
            <a:avLst/>
          </a:prstGeom>
        </p:spPr>
        <p:txBody>
          <a:bodyPr vert="horz" wrap="square" lIns="0" tIns="14604" rIns="0" bIns="0" rtlCol="0">
            <a:spAutoFit/>
          </a:bodyPr>
          <a:lstStyle/>
          <a:p>
            <a:pPr marL="12700">
              <a:spcBef>
                <a:spcPts val="114"/>
              </a:spcBef>
            </a:pPr>
            <a:r>
              <a:rPr sz="1200" spc="5" dirty="0">
                <a:solidFill>
                  <a:prstClr val="black"/>
                </a:solidFill>
                <a:latin typeface="Sitka Text"/>
                <a:cs typeface="Sitka Text"/>
              </a:rPr>
              <a:t>mikroklimatikus</a:t>
            </a:r>
            <a:endParaRPr sz="1200">
              <a:solidFill>
                <a:prstClr val="black"/>
              </a:solidFill>
              <a:latin typeface="Sitka Text"/>
              <a:cs typeface="Sitka Text"/>
            </a:endParaRPr>
          </a:p>
        </p:txBody>
      </p:sp>
      <p:sp>
        <p:nvSpPr>
          <p:cNvPr id="29" name="object 29"/>
          <p:cNvSpPr txBox="1"/>
          <p:nvPr/>
        </p:nvSpPr>
        <p:spPr>
          <a:xfrm>
            <a:off x="1012683" y="12093231"/>
            <a:ext cx="8890635" cy="2097405"/>
          </a:xfrm>
          <a:prstGeom prst="rect">
            <a:avLst/>
          </a:prstGeom>
        </p:spPr>
        <p:txBody>
          <a:bodyPr vert="horz" wrap="square" lIns="0" tIns="12065" rIns="0" bIns="0" rtlCol="0">
            <a:spAutoFit/>
          </a:bodyPr>
          <a:lstStyle/>
          <a:p>
            <a:pPr marL="194945" marR="5715" indent="-182880" algn="just">
              <a:lnSpc>
                <a:spcPct val="125699"/>
              </a:lnSpc>
              <a:spcBef>
                <a:spcPts val="95"/>
              </a:spcBef>
              <a:buSzPct val="41666"/>
              <a:buFont typeface="Symbol"/>
              <a:buChar char=""/>
              <a:tabLst>
                <a:tab pos="195580" algn="l"/>
              </a:tabLst>
            </a:pPr>
            <a:r>
              <a:rPr sz="1200" spc="10" dirty="0">
                <a:solidFill>
                  <a:prstClr val="black"/>
                </a:solidFill>
                <a:latin typeface="Sitka Text"/>
                <a:cs typeface="Sitka Text"/>
              </a:rPr>
              <a:t>A </a:t>
            </a:r>
            <a:r>
              <a:rPr sz="1200" spc="5" dirty="0">
                <a:solidFill>
                  <a:prstClr val="black"/>
                </a:solidFill>
                <a:latin typeface="Sitka Text"/>
                <a:cs typeface="Sitka Text"/>
              </a:rPr>
              <a:t>fagyal </a:t>
            </a:r>
            <a:r>
              <a:rPr sz="1200" dirty="0">
                <a:solidFill>
                  <a:prstClr val="black"/>
                </a:solidFill>
                <a:latin typeface="Sitka Text"/>
                <a:cs typeface="Sitka Text"/>
              </a:rPr>
              <a:t>bokros előfordulási </a:t>
            </a:r>
            <a:r>
              <a:rPr sz="1200" spc="5" dirty="0">
                <a:solidFill>
                  <a:prstClr val="black"/>
                </a:solidFill>
                <a:latin typeface="Sitka Text"/>
                <a:cs typeface="Sitka Text"/>
              </a:rPr>
              <a:t>formái és </a:t>
            </a:r>
            <a:r>
              <a:rPr sz="1200" spc="10" dirty="0">
                <a:solidFill>
                  <a:prstClr val="black"/>
                </a:solidFill>
                <a:latin typeface="Sitka Text"/>
                <a:cs typeface="Sitka Text"/>
              </a:rPr>
              <a:t>a </a:t>
            </a:r>
            <a:r>
              <a:rPr sz="1200" spc="5" dirty="0">
                <a:solidFill>
                  <a:prstClr val="black"/>
                </a:solidFill>
                <a:latin typeface="Sitka Text"/>
                <a:cs typeface="Sitka Text"/>
              </a:rPr>
              <a:t>nyugati ostorfa között (legalább) </a:t>
            </a:r>
            <a:r>
              <a:rPr sz="1200" spc="10" dirty="0">
                <a:solidFill>
                  <a:prstClr val="black"/>
                </a:solidFill>
                <a:latin typeface="Sitka Text"/>
                <a:cs typeface="Sitka Text"/>
              </a:rPr>
              <a:t>a </a:t>
            </a:r>
            <a:r>
              <a:rPr sz="1200" dirty="0">
                <a:solidFill>
                  <a:prstClr val="black"/>
                </a:solidFill>
                <a:latin typeface="Sitka Text"/>
                <a:cs typeface="Sitka Text"/>
              </a:rPr>
              <a:t>kezdeti években pozitív </a:t>
            </a:r>
            <a:r>
              <a:rPr sz="1200" spc="5" dirty="0">
                <a:solidFill>
                  <a:prstClr val="black"/>
                </a:solidFill>
                <a:latin typeface="Sitka Text"/>
                <a:cs typeface="Sitka Text"/>
              </a:rPr>
              <a:t>kapcsolat áll </a:t>
            </a:r>
            <a:r>
              <a:rPr sz="1200" dirty="0">
                <a:solidFill>
                  <a:prstClr val="black"/>
                </a:solidFill>
                <a:latin typeface="Sitka Text"/>
                <a:cs typeface="Sitka Text"/>
              </a:rPr>
              <a:t>fenn:  </a:t>
            </a:r>
            <a:r>
              <a:rPr sz="1200" spc="10" dirty="0">
                <a:solidFill>
                  <a:prstClr val="black"/>
                </a:solidFill>
                <a:latin typeface="Sitka Text"/>
                <a:cs typeface="Sitka Text"/>
              </a:rPr>
              <a:t>mechanikus </a:t>
            </a:r>
            <a:r>
              <a:rPr sz="1200" spc="5" dirty="0">
                <a:solidFill>
                  <a:prstClr val="black"/>
                </a:solidFill>
                <a:latin typeface="Sitka Text"/>
                <a:cs typeface="Sitka Text"/>
              </a:rPr>
              <a:t>védőhatás / mikorrhiza kapcsolatok</a:t>
            </a:r>
            <a:r>
              <a:rPr sz="1200" spc="-15" dirty="0">
                <a:solidFill>
                  <a:prstClr val="black"/>
                </a:solidFill>
                <a:latin typeface="Sitka Text"/>
                <a:cs typeface="Sitka Text"/>
              </a:rPr>
              <a:t> </a:t>
            </a:r>
            <a:r>
              <a:rPr sz="1200" spc="5" dirty="0">
                <a:solidFill>
                  <a:prstClr val="black"/>
                </a:solidFill>
                <a:latin typeface="Sitka Text"/>
                <a:cs typeface="Sitka Text"/>
              </a:rPr>
              <a:t>?</a:t>
            </a:r>
            <a:endParaRPr sz="1200">
              <a:solidFill>
                <a:prstClr val="black"/>
              </a:solidFill>
              <a:latin typeface="Sitka Text"/>
              <a:cs typeface="Sitka Text"/>
            </a:endParaRPr>
          </a:p>
          <a:p>
            <a:pPr marL="194945" marR="7620" indent="-182880" algn="just">
              <a:lnSpc>
                <a:spcPct val="125899"/>
              </a:lnSpc>
              <a:buSzPct val="41666"/>
              <a:buFont typeface="Symbol"/>
              <a:buChar char=""/>
              <a:tabLst>
                <a:tab pos="195580" algn="l"/>
              </a:tabLst>
            </a:pPr>
            <a:r>
              <a:rPr sz="1200" spc="10" dirty="0">
                <a:solidFill>
                  <a:prstClr val="black"/>
                </a:solidFill>
                <a:latin typeface="Sitka Text"/>
                <a:cs typeface="Sitka Text"/>
              </a:rPr>
              <a:t>A </a:t>
            </a:r>
            <a:r>
              <a:rPr sz="1200" dirty="0">
                <a:solidFill>
                  <a:prstClr val="black"/>
                </a:solidFill>
                <a:latin typeface="Sitka Text"/>
                <a:cs typeface="Sitka Text"/>
              </a:rPr>
              <a:t>két </a:t>
            </a:r>
            <a:r>
              <a:rPr sz="1200" spc="10" dirty="0">
                <a:solidFill>
                  <a:prstClr val="black"/>
                </a:solidFill>
                <a:latin typeface="Sitka Text"/>
                <a:cs typeface="Sitka Text"/>
              </a:rPr>
              <a:t>anemochor </a:t>
            </a:r>
            <a:r>
              <a:rPr sz="1200" dirty="0">
                <a:solidFill>
                  <a:prstClr val="black"/>
                </a:solidFill>
                <a:latin typeface="Sitka Text"/>
                <a:cs typeface="Sitka Text"/>
              </a:rPr>
              <a:t>fafaj </a:t>
            </a:r>
            <a:r>
              <a:rPr sz="1200" spc="5" dirty="0">
                <a:solidFill>
                  <a:prstClr val="black"/>
                </a:solidFill>
                <a:latin typeface="Sitka Text"/>
                <a:cs typeface="Sitka Text"/>
              </a:rPr>
              <a:t>(mirigyes </a:t>
            </a:r>
            <a:r>
              <a:rPr sz="1200" dirty="0">
                <a:solidFill>
                  <a:prstClr val="black"/>
                </a:solidFill>
                <a:latin typeface="Sitka Text"/>
                <a:cs typeface="Sitka Text"/>
              </a:rPr>
              <a:t>bálványfa </a:t>
            </a:r>
            <a:r>
              <a:rPr sz="1200" spc="5" dirty="0">
                <a:solidFill>
                  <a:prstClr val="black"/>
                </a:solidFill>
                <a:latin typeface="Sitka Text"/>
                <a:cs typeface="Sitka Text"/>
              </a:rPr>
              <a:t>és zöld juhar) esetében az </a:t>
            </a:r>
            <a:r>
              <a:rPr sz="1200" dirty="0">
                <a:solidFill>
                  <a:prstClr val="black"/>
                </a:solidFill>
                <a:latin typeface="Sitka Text"/>
                <a:cs typeface="Sitka Text"/>
              </a:rPr>
              <a:t>évelő </a:t>
            </a:r>
            <a:r>
              <a:rPr sz="1200" spc="5" dirty="0">
                <a:solidFill>
                  <a:prstClr val="black"/>
                </a:solidFill>
                <a:latin typeface="Sitka Text"/>
                <a:cs typeface="Sitka Text"/>
              </a:rPr>
              <a:t>graminoidok meghatározók </a:t>
            </a:r>
            <a:r>
              <a:rPr sz="1200" spc="10" dirty="0">
                <a:solidFill>
                  <a:prstClr val="black"/>
                </a:solidFill>
                <a:latin typeface="Sitka Text"/>
                <a:cs typeface="Sitka Text"/>
              </a:rPr>
              <a:t>a </a:t>
            </a:r>
            <a:r>
              <a:rPr sz="1200" spc="5" dirty="0">
                <a:solidFill>
                  <a:prstClr val="black"/>
                </a:solidFill>
                <a:latin typeface="Sitka Text"/>
                <a:cs typeface="Sitka Text"/>
              </a:rPr>
              <a:t>tömegességi  viszonyokban: </a:t>
            </a:r>
            <a:r>
              <a:rPr sz="1200" spc="10" dirty="0">
                <a:solidFill>
                  <a:prstClr val="black"/>
                </a:solidFill>
                <a:latin typeface="Sitka Text"/>
                <a:cs typeface="Sitka Text"/>
              </a:rPr>
              <a:t>a </a:t>
            </a:r>
            <a:r>
              <a:rPr sz="1200" spc="5" dirty="0">
                <a:solidFill>
                  <a:prstClr val="black"/>
                </a:solidFill>
                <a:latin typeface="Sitka Text"/>
                <a:cs typeface="Sitka Text"/>
              </a:rPr>
              <a:t>hatás </a:t>
            </a:r>
            <a:r>
              <a:rPr sz="1200" dirty="0">
                <a:solidFill>
                  <a:prstClr val="black"/>
                </a:solidFill>
                <a:latin typeface="Sitka Text"/>
                <a:cs typeface="Sitka Text"/>
              </a:rPr>
              <a:t>ellentétes, </a:t>
            </a:r>
            <a:r>
              <a:rPr sz="1200" spc="10" dirty="0">
                <a:solidFill>
                  <a:prstClr val="black"/>
                </a:solidFill>
                <a:latin typeface="Sitka Text"/>
                <a:cs typeface="Sitka Text"/>
              </a:rPr>
              <a:t>ami a </a:t>
            </a:r>
            <a:r>
              <a:rPr sz="1200" spc="5" dirty="0">
                <a:solidFill>
                  <a:prstClr val="black"/>
                </a:solidFill>
                <a:latin typeface="Sitka Text"/>
                <a:cs typeface="Sitka Text"/>
              </a:rPr>
              <a:t>lágyszárú szint </a:t>
            </a:r>
            <a:r>
              <a:rPr sz="1200" dirty="0">
                <a:solidFill>
                  <a:prstClr val="black"/>
                </a:solidFill>
                <a:latin typeface="Sitka Text"/>
                <a:cs typeface="Sitka Text"/>
              </a:rPr>
              <a:t>fajösszetételére vezethető </a:t>
            </a:r>
            <a:r>
              <a:rPr sz="1200" spc="5" dirty="0">
                <a:solidFill>
                  <a:prstClr val="black"/>
                </a:solidFill>
                <a:latin typeface="Sitka Text"/>
                <a:cs typeface="Sitka Text"/>
              </a:rPr>
              <a:t>vissza, vagyis </a:t>
            </a:r>
            <a:r>
              <a:rPr sz="1200" spc="10" dirty="0">
                <a:solidFill>
                  <a:prstClr val="black"/>
                </a:solidFill>
                <a:latin typeface="Sitka Text"/>
                <a:cs typeface="Sitka Text"/>
              </a:rPr>
              <a:t>nem mindegy </a:t>
            </a:r>
            <a:r>
              <a:rPr sz="1200" spc="5" dirty="0">
                <a:solidFill>
                  <a:prstClr val="black"/>
                </a:solidFill>
                <a:latin typeface="Sitka Text"/>
                <a:cs typeface="Sitka Text"/>
              </a:rPr>
              <a:t>mely </a:t>
            </a:r>
            <a:r>
              <a:rPr sz="1200" dirty="0">
                <a:solidFill>
                  <a:prstClr val="black"/>
                </a:solidFill>
                <a:latin typeface="Sitka Text"/>
                <a:cs typeface="Sitka Text"/>
              </a:rPr>
              <a:t>fa-  </a:t>
            </a:r>
            <a:r>
              <a:rPr sz="1200" spc="5" dirty="0">
                <a:solidFill>
                  <a:prstClr val="black"/>
                </a:solidFill>
                <a:latin typeface="Sitka Text"/>
                <a:cs typeface="Sitka Text"/>
              </a:rPr>
              <a:t>jok vannak</a:t>
            </a:r>
            <a:r>
              <a:rPr sz="1200" spc="-5" dirty="0">
                <a:solidFill>
                  <a:prstClr val="black"/>
                </a:solidFill>
                <a:latin typeface="Sitka Text"/>
                <a:cs typeface="Sitka Text"/>
              </a:rPr>
              <a:t> </a:t>
            </a:r>
            <a:r>
              <a:rPr sz="1200" spc="5" dirty="0">
                <a:solidFill>
                  <a:prstClr val="black"/>
                </a:solidFill>
                <a:latin typeface="Sitka Text"/>
                <a:cs typeface="Sitka Text"/>
              </a:rPr>
              <a:t>„alul”</a:t>
            </a:r>
            <a:endParaRPr sz="1200">
              <a:solidFill>
                <a:prstClr val="black"/>
              </a:solidFill>
              <a:latin typeface="Sitka Text"/>
              <a:cs typeface="Sitka Text"/>
            </a:endParaRPr>
          </a:p>
          <a:p>
            <a:pPr marL="194945" marR="5080" indent="-182880" algn="just">
              <a:lnSpc>
                <a:spcPts val="1820"/>
              </a:lnSpc>
              <a:spcBef>
                <a:spcPts val="114"/>
              </a:spcBef>
              <a:buSzPct val="41666"/>
              <a:buFont typeface="Symbol"/>
              <a:buChar char=""/>
              <a:tabLst>
                <a:tab pos="195580" algn="l"/>
              </a:tabLst>
            </a:pPr>
            <a:r>
              <a:rPr sz="1200" spc="5" dirty="0">
                <a:solidFill>
                  <a:prstClr val="black"/>
                </a:solidFill>
                <a:latin typeface="Sitka Text"/>
                <a:cs typeface="Sitka Text"/>
              </a:rPr>
              <a:t>Az </a:t>
            </a:r>
            <a:r>
              <a:rPr sz="1200" dirty="0">
                <a:solidFill>
                  <a:prstClr val="black"/>
                </a:solidFill>
                <a:latin typeface="Sitka Text"/>
                <a:cs typeface="Sitka Text"/>
              </a:rPr>
              <a:t>erős </a:t>
            </a:r>
            <a:r>
              <a:rPr sz="1200" spc="10" dirty="0">
                <a:solidFill>
                  <a:prstClr val="black"/>
                </a:solidFill>
                <a:latin typeface="Sitka Text"/>
                <a:cs typeface="Sitka Text"/>
              </a:rPr>
              <a:t>gyomosodás </a:t>
            </a:r>
            <a:r>
              <a:rPr sz="1200" spc="5" dirty="0">
                <a:solidFill>
                  <a:prstClr val="black"/>
                </a:solidFill>
                <a:latin typeface="Sitka Text"/>
                <a:cs typeface="Sitka Text"/>
              </a:rPr>
              <a:t>(kompetíció </a:t>
            </a:r>
            <a:r>
              <a:rPr sz="1200" spc="10" dirty="0">
                <a:solidFill>
                  <a:prstClr val="black"/>
                </a:solidFill>
                <a:latin typeface="Sitka Text"/>
                <a:cs typeface="Sitka Text"/>
              </a:rPr>
              <a:t>a </a:t>
            </a:r>
            <a:r>
              <a:rPr sz="1200" dirty="0">
                <a:solidFill>
                  <a:prstClr val="black"/>
                </a:solidFill>
                <a:latin typeface="Sitka Text"/>
                <a:cs typeface="Sitka Text"/>
              </a:rPr>
              <a:t>csírázásnál, </a:t>
            </a:r>
            <a:r>
              <a:rPr sz="1200" spc="5" dirty="0">
                <a:solidFill>
                  <a:prstClr val="black"/>
                </a:solidFill>
                <a:latin typeface="Sitka Text"/>
                <a:cs typeface="Sitka Text"/>
              </a:rPr>
              <a:t>illetve </a:t>
            </a:r>
            <a:r>
              <a:rPr sz="1200" spc="10" dirty="0">
                <a:solidFill>
                  <a:prstClr val="black"/>
                </a:solidFill>
                <a:latin typeface="Sitka Text"/>
                <a:cs typeface="Sitka Text"/>
              </a:rPr>
              <a:t>a </a:t>
            </a:r>
            <a:r>
              <a:rPr sz="1200" spc="5" dirty="0">
                <a:solidFill>
                  <a:prstClr val="black"/>
                </a:solidFill>
                <a:latin typeface="Sitka Text"/>
                <a:cs typeface="Sitka Text"/>
              </a:rPr>
              <a:t>magoncok </a:t>
            </a:r>
            <a:r>
              <a:rPr sz="1200" dirty="0">
                <a:solidFill>
                  <a:prstClr val="black"/>
                </a:solidFill>
                <a:latin typeface="Sitka Text"/>
                <a:cs typeface="Sitka Text"/>
              </a:rPr>
              <a:t>fejlődésénél) </a:t>
            </a:r>
            <a:r>
              <a:rPr sz="1200" spc="5" dirty="0">
                <a:solidFill>
                  <a:prstClr val="black"/>
                </a:solidFill>
                <a:latin typeface="Sitka Text"/>
                <a:cs typeface="Sitka Text"/>
              </a:rPr>
              <a:t>elsősorban </a:t>
            </a:r>
            <a:r>
              <a:rPr sz="1200" spc="10" dirty="0">
                <a:solidFill>
                  <a:prstClr val="black"/>
                </a:solidFill>
                <a:latin typeface="Sitka Text"/>
                <a:cs typeface="Sitka Text"/>
              </a:rPr>
              <a:t>a </a:t>
            </a:r>
            <a:r>
              <a:rPr sz="1200" dirty="0">
                <a:solidFill>
                  <a:prstClr val="black"/>
                </a:solidFill>
                <a:latin typeface="Sitka Text"/>
                <a:cs typeface="Sitka Text"/>
              </a:rPr>
              <a:t>kései </a:t>
            </a:r>
            <a:r>
              <a:rPr sz="1200" spc="10" dirty="0">
                <a:solidFill>
                  <a:prstClr val="black"/>
                </a:solidFill>
                <a:latin typeface="Sitka Text"/>
                <a:cs typeface="Sitka Text"/>
              </a:rPr>
              <a:t>meggy </a:t>
            </a:r>
            <a:r>
              <a:rPr sz="1200" spc="5" dirty="0">
                <a:solidFill>
                  <a:prstClr val="black"/>
                </a:solidFill>
                <a:latin typeface="Sitka Text"/>
                <a:cs typeface="Sitka Text"/>
              </a:rPr>
              <a:t>és </a:t>
            </a:r>
            <a:r>
              <a:rPr sz="1200" spc="10" dirty="0">
                <a:solidFill>
                  <a:prstClr val="black"/>
                </a:solidFill>
                <a:latin typeface="Sitka Text"/>
                <a:cs typeface="Sitka Text"/>
              </a:rPr>
              <a:t>a </a:t>
            </a:r>
            <a:r>
              <a:rPr sz="1200" spc="5" dirty="0">
                <a:solidFill>
                  <a:prstClr val="black"/>
                </a:solidFill>
                <a:latin typeface="Sitka Text"/>
                <a:cs typeface="Sitka Text"/>
              </a:rPr>
              <a:t>nyugati </a:t>
            </a:r>
            <a:r>
              <a:rPr sz="1200" spc="350" dirty="0">
                <a:solidFill>
                  <a:prstClr val="black"/>
                </a:solidFill>
                <a:latin typeface="Sitka Text"/>
                <a:cs typeface="Sitka Text"/>
              </a:rPr>
              <a:t> </a:t>
            </a:r>
            <a:r>
              <a:rPr sz="1200" spc="5" dirty="0">
                <a:solidFill>
                  <a:prstClr val="black"/>
                </a:solidFill>
                <a:latin typeface="Sitka Text"/>
                <a:cs typeface="Sitka Text"/>
              </a:rPr>
              <a:t>ostorfa terjedését</a:t>
            </a:r>
            <a:r>
              <a:rPr sz="1200" dirty="0">
                <a:solidFill>
                  <a:prstClr val="black"/>
                </a:solidFill>
                <a:latin typeface="Sitka Text"/>
                <a:cs typeface="Sitka Text"/>
              </a:rPr>
              <a:t> regulálja</a:t>
            </a:r>
            <a:endParaRPr sz="1200">
              <a:solidFill>
                <a:prstClr val="black"/>
              </a:solidFill>
              <a:latin typeface="Sitka Text"/>
              <a:cs typeface="Sitka Text"/>
            </a:endParaRPr>
          </a:p>
          <a:p>
            <a:pPr marL="194945" indent="-182880" algn="just">
              <a:spcBef>
                <a:spcPts val="240"/>
              </a:spcBef>
              <a:buSzPct val="41666"/>
              <a:buFont typeface="Symbol"/>
              <a:buChar char=""/>
              <a:tabLst>
                <a:tab pos="195580" algn="l"/>
              </a:tabLst>
            </a:pPr>
            <a:r>
              <a:rPr sz="1200" spc="10" dirty="0">
                <a:solidFill>
                  <a:prstClr val="black"/>
                </a:solidFill>
                <a:latin typeface="Sitka Text"/>
                <a:cs typeface="Sitka Text"/>
              </a:rPr>
              <a:t>A </a:t>
            </a:r>
            <a:r>
              <a:rPr sz="1200" spc="5" dirty="0">
                <a:solidFill>
                  <a:prstClr val="black"/>
                </a:solidFill>
                <a:latin typeface="Sitka Text"/>
                <a:cs typeface="Sitka Text"/>
              </a:rPr>
              <a:t>zöld juhar és </a:t>
            </a:r>
            <a:r>
              <a:rPr sz="1200" spc="10" dirty="0">
                <a:solidFill>
                  <a:prstClr val="black"/>
                </a:solidFill>
                <a:latin typeface="Sitka Text"/>
                <a:cs typeface="Sitka Text"/>
              </a:rPr>
              <a:t>a </a:t>
            </a:r>
            <a:r>
              <a:rPr sz="1200" spc="5" dirty="0">
                <a:solidFill>
                  <a:prstClr val="black"/>
                </a:solidFill>
                <a:latin typeface="Sitka Text"/>
                <a:cs typeface="Sitka Text"/>
              </a:rPr>
              <a:t>mirigyes bálványfa az 1990-es </a:t>
            </a:r>
            <a:r>
              <a:rPr sz="1200" dirty="0">
                <a:solidFill>
                  <a:prstClr val="black"/>
                </a:solidFill>
                <a:latin typeface="Sitka Text"/>
                <a:cs typeface="Sitka Text"/>
              </a:rPr>
              <a:t>évek </a:t>
            </a:r>
            <a:r>
              <a:rPr sz="1200" spc="5" dirty="0">
                <a:solidFill>
                  <a:prstClr val="black"/>
                </a:solidFill>
                <a:latin typeface="Sitka Text"/>
                <a:cs typeface="Sitka Text"/>
              </a:rPr>
              <a:t>óta </a:t>
            </a:r>
            <a:r>
              <a:rPr sz="1200" spc="10" dirty="0">
                <a:solidFill>
                  <a:prstClr val="black"/>
                </a:solidFill>
                <a:latin typeface="Sitka Text"/>
                <a:cs typeface="Sitka Text"/>
              </a:rPr>
              <a:t>nem </a:t>
            </a:r>
            <a:r>
              <a:rPr sz="1200" spc="5" dirty="0">
                <a:solidFill>
                  <a:prstClr val="black"/>
                </a:solidFill>
                <a:latin typeface="Sitka Text"/>
                <a:cs typeface="Sitka Text"/>
              </a:rPr>
              <a:t>bolygatott állományokból </a:t>
            </a:r>
            <a:r>
              <a:rPr sz="1200" dirty="0">
                <a:solidFill>
                  <a:prstClr val="black"/>
                </a:solidFill>
                <a:latin typeface="Sitka Text"/>
                <a:cs typeface="Sitka Text"/>
              </a:rPr>
              <a:t>gyakorlatilag</a:t>
            </a:r>
            <a:r>
              <a:rPr sz="1200" spc="60" dirty="0">
                <a:solidFill>
                  <a:prstClr val="black"/>
                </a:solidFill>
                <a:latin typeface="Sitka Text"/>
                <a:cs typeface="Sitka Text"/>
              </a:rPr>
              <a:t> </a:t>
            </a:r>
            <a:r>
              <a:rPr sz="1200" spc="5" dirty="0">
                <a:solidFill>
                  <a:prstClr val="black"/>
                </a:solidFill>
                <a:latin typeface="Sitka Text"/>
                <a:cs typeface="Sitka Text"/>
              </a:rPr>
              <a:t>kiszorult</a:t>
            </a:r>
            <a:endParaRPr sz="1200">
              <a:solidFill>
                <a:prstClr val="black"/>
              </a:solidFill>
              <a:latin typeface="Sitka Text"/>
              <a:cs typeface="Sitka Text"/>
            </a:endParaRPr>
          </a:p>
          <a:p>
            <a:pPr marL="194945" indent="-182880" algn="just">
              <a:spcBef>
                <a:spcPts val="375"/>
              </a:spcBef>
              <a:buSzPct val="41666"/>
              <a:buFont typeface="Symbol"/>
              <a:buChar char=""/>
              <a:tabLst>
                <a:tab pos="195580" algn="l"/>
              </a:tabLst>
            </a:pPr>
            <a:r>
              <a:rPr sz="1200" spc="10" dirty="0">
                <a:solidFill>
                  <a:prstClr val="black"/>
                </a:solidFill>
                <a:latin typeface="Sitka Text"/>
                <a:cs typeface="Sitka Text"/>
              </a:rPr>
              <a:t>A </a:t>
            </a:r>
            <a:r>
              <a:rPr sz="1200" dirty="0">
                <a:solidFill>
                  <a:prstClr val="black"/>
                </a:solidFill>
                <a:latin typeface="Sitka Text"/>
                <a:cs typeface="Sitka Text"/>
              </a:rPr>
              <a:t>kezelésekből véletlenül </a:t>
            </a:r>
            <a:r>
              <a:rPr sz="1200" spc="5" dirty="0">
                <a:solidFill>
                  <a:prstClr val="black"/>
                </a:solidFill>
                <a:latin typeface="Sitka Text"/>
                <a:cs typeface="Sitka Text"/>
              </a:rPr>
              <a:t>kimaradt </a:t>
            </a:r>
            <a:r>
              <a:rPr sz="1200" spc="10" dirty="0">
                <a:solidFill>
                  <a:prstClr val="black"/>
                </a:solidFill>
                <a:latin typeface="Sitka Text"/>
                <a:cs typeface="Sitka Text"/>
              </a:rPr>
              <a:t>magtermő </a:t>
            </a:r>
            <a:r>
              <a:rPr sz="1200" spc="5" dirty="0">
                <a:solidFill>
                  <a:prstClr val="black"/>
                </a:solidFill>
                <a:latin typeface="Sitka Text"/>
                <a:cs typeface="Sitka Text"/>
              </a:rPr>
              <a:t>egyedek </a:t>
            </a:r>
            <a:r>
              <a:rPr sz="1200" dirty="0">
                <a:solidFill>
                  <a:prstClr val="black"/>
                </a:solidFill>
                <a:latin typeface="Sitka Text"/>
                <a:cs typeface="Sitka Text"/>
              </a:rPr>
              <a:t>továbbra </a:t>
            </a:r>
            <a:r>
              <a:rPr sz="1200" spc="5" dirty="0">
                <a:solidFill>
                  <a:prstClr val="black"/>
                </a:solidFill>
                <a:latin typeface="Sitka Text"/>
                <a:cs typeface="Sitka Text"/>
              </a:rPr>
              <a:t>is meghatározók az újulat tömegességére</a:t>
            </a:r>
            <a:r>
              <a:rPr sz="1200" spc="65" dirty="0">
                <a:solidFill>
                  <a:prstClr val="black"/>
                </a:solidFill>
                <a:latin typeface="Sitka Text"/>
                <a:cs typeface="Sitka Text"/>
              </a:rPr>
              <a:t> </a:t>
            </a:r>
            <a:r>
              <a:rPr sz="1200" spc="5" dirty="0">
                <a:solidFill>
                  <a:prstClr val="black"/>
                </a:solidFill>
                <a:latin typeface="Sitka Text"/>
                <a:cs typeface="Sitka Text"/>
              </a:rPr>
              <a:t>nézve</a:t>
            </a:r>
            <a:endParaRPr sz="1200">
              <a:solidFill>
                <a:prstClr val="black"/>
              </a:solidFill>
              <a:latin typeface="Sitka Text"/>
              <a:cs typeface="Sitka Text"/>
            </a:endParaRPr>
          </a:p>
        </p:txBody>
      </p:sp>
      <p:sp>
        <p:nvSpPr>
          <p:cNvPr id="30" name="object 30"/>
          <p:cNvSpPr txBox="1"/>
          <p:nvPr/>
        </p:nvSpPr>
        <p:spPr>
          <a:xfrm>
            <a:off x="10087987" y="16514741"/>
            <a:ext cx="3963035" cy="2136775"/>
          </a:xfrm>
          <a:prstGeom prst="rect">
            <a:avLst/>
          </a:prstGeom>
        </p:spPr>
        <p:txBody>
          <a:bodyPr vert="horz" wrap="square" lIns="0" tIns="12700" rIns="0" bIns="0" rtlCol="0">
            <a:spAutoFit/>
          </a:bodyPr>
          <a:lstStyle/>
          <a:p>
            <a:pPr marL="12700" marR="5080" algn="just">
              <a:lnSpc>
                <a:spcPct val="125899"/>
              </a:lnSpc>
              <a:spcBef>
                <a:spcPts val="100"/>
              </a:spcBef>
            </a:pPr>
            <a:r>
              <a:rPr sz="1100" spc="5" dirty="0">
                <a:solidFill>
                  <a:prstClr val="black"/>
                </a:solidFill>
                <a:latin typeface="Sitka Text"/>
                <a:cs typeface="Sitka Text"/>
              </a:rPr>
              <a:t>1. táblázat. Az </a:t>
            </a:r>
            <a:r>
              <a:rPr sz="1100" dirty="0">
                <a:solidFill>
                  <a:prstClr val="black"/>
                </a:solidFill>
                <a:latin typeface="Sitka Text"/>
                <a:cs typeface="Sitka Text"/>
              </a:rPr>
              <a:t>inváziós fafajok </a:t>
            </a:r>
            <a:r>
              <a:rPr sz="1100" spc="5" dirty="0">
                <a:solidFill>
                  <a:prstClr val="black"/>
                </a:solidFill>
                <a:latin typeface="Sitka Text"/>
                <a:cs typeface="Sitka Text"/>
              </a:rPr>
              <a:t>tömegességi </a:t>
            </a:r>
            <a:r>
              <a:rPr sz="1100" dirty="0">
                <a:solidFill>
                  <a:prstClr val="black"/>
                </a:solidFill>
                <a:latin typeface="Sitka Text"/>
                <a:cs typeface="Sitka Text"/>
              </a:rPr>
              <a:t>viszonyai </a:t>
            </a:r>
            <a:r>
              <a:rPr sz="1100" spc="5" dirty="0">
                <a:solidFill>
                  <a:prstClr val="black"/>
                </a:solidFill>
                <a:latin typeface="Sitka Text"/>
                <a:cs typeface="Sitka Text"/>
              </a:rPr>
              <a:t>és a  </a:t>
            </a:r>
            <a:r>
              <a:rPr sz="1100" dirty="0">
                <a:solidFill>
                  <a:prstClr val="black"/>
                </a:solidFill>
                <a:latin typeface="Sitka Text"/>
                <a:cs typeface="Sitka Text"/>
              </a:rPr>
              <a:t>vegetációkörnyezeti </a:t>
            </a:r>
            <a:r>
              <a:rPr sz="1100" spc="5" dirty="0">
                <a:solidFill>
                  <a:prstClr val="black"/>
                </a:solidFill>
                <a:latin typeface="Sitka Text"/>
                <a:cs typeface="Sitka Text"/>
              </a:rPr>
              <a:t>változók közötti összefüggések </a:t>
            </a:r>
            <a:r>
              <a:rPr sz="1100" dirty="0">
                <a:solidFill>
                  <a:prstClr val="black"/>
                </a:solidFill>
                <a:latin typeface="Sitka Text"/>
                <a:cs typeface="Sitka Text"/>
              </a:rPr>
              <a:t>vizsgá-  lati eredményei </a:t>
            </a:r>
            <a:r>
              <a:rPr sz="1100" spc="5" dirty="0">
                <a:solidFill>
                  <a:prstClr val="black"/>
                </a:solidFill>
                <a:latin typeface="Sitka Text"/>
                <a:cs typeface="Sitka Text"/>
              </a:rPr>
              <a:t>a magasságosztályok szerint. N: negatív  hatás; </a:t>
            </a:r>
            <a:r>
              <a:rPr sz="1100" dirty="0">
                <a:solidFill>
                  <a:prstClr val="black"/>
                </a:solidFill>
                <a:latin typeface="Sitka Text"/>
                <a:cs typeface="Sitka Text"/>
              </a:rPr>
              <a:t>P: </a:t>
            </a:r>
            <a:r>
              <a:rPr sz="1100" spc="5" dirty="0">
                <a:solidFill>
                  <a:prstClr val="black"/>
                </a:solidFill>
                <a:latin typeface="Sitka Text"/>
                <a:cs typeface="Sitka Text"/>
              </a:rPr>
              <a:t>pozitív hatás. A </a:t>
            </a:r>
            <a:r>
              <a:rPr sz="1100" dirty="0">
                <a:solidFill>
                  <a:prstClr val="black"/>
                </a:solidFill>
                <a:latin typeface="Sitka Text"/>
                <a:cs typeface="Sitka Text"/>
              </a:rPr>
              <a:t>számok </a:t>
            </a:r>
            <a:r>
              <a:rPr sz="1100" spc="5" dirty="0">
                <a:solidFill>
                  <a:prstClr val="black"/>
                </a:solidFill>
                <a:latin typeface="Sitka Text"/>
                <a:cs typeface="Sitka Text"/>
              </a:rPr>
              <a:t>a </a:t>
            </a:r>
            <a:r>
              <a:rPr sz="1100" dirty="0">
                <a:solidFill>
                  <a:prstClr val="black"/>
                </a:solidFill>
                <a:latin typeface="Sitka Text"/>
                <a:cs typeface="Sitka Text"/>
              </a:rPr>
              <a:t>helyszíneket </a:t>
            </a:r>
            <a:r>
              <a:rPr sz="1100" spc="10" dirty="0">
                <a:solidFill>
                  <a:prstClr val="black"/>
                </a:solidFill>
                <a:latin typeface="Sitka Text"/>
                <a:cs typeface="Sitka Text"/>
              </a:rPr>
              <a:t>(1-5) </a:t>
            </a:r>
            <a:r>
              <a:rPr sz="1100" dirty="0">
                <a:solidFill>
                  <a:prstClr val="black"/>
                </a:solidFill>
                <a:latin typeface="Sitka Text"/>
                <a:cs typeface="Sitka Text"/>
              </a:rPr>
              <a:t>jelö-  lik. Félkövérrel </a:t>
            </a:r>
            <a:r>
              <a:rPr sz="1100" spc="5" dirty="0">
                <a:solidFill>
                  <a:prstClr val="black"/>
                </a:solidFill>
                <a:latin typeface="Sitka Text"/>
                <a:cs typeface="Sitka Text"/>
              </a:rPr>
              <a:t>az </a:t>
            </a:r>
            <a:r>
              <a:rPr sz="1100" dirty="0">
                <a:solidFill>
                  <a:prstClr val="black"/>
                </a:solidFill>
                <a:latin typeface="Sitka Text"/>
                <a:cs typeface="Sitka Text"/>
              </a:rPr>
              <a:t>erős </a:t>
            </a:r>
            <a:r>
              <a:rPr sz="1100" spc="5" dirty="0">
                <a:solidFill>
                  <a:prstClr val="black"/>
                </a:solidFill>
                <a:latin typeface="Sitka Text"/>
                <a:cs typeface="Sitka Text"/>
              </a:rPr>
              <a:t>hatások (legfontosabb </a:t>
            </a:r>
            <a:r>
              <a:rPr sz="1100" dirty="0">
                <a:solidFill>
                  <a:prstClr val="black"/>
                </a:solidFill>
                <a:latin typeface="Sitka Text"/>
                <a:cs typeface="Sitka Text"/>
              </a:rPr>
              <a:t>prediktorok)  </a:t>
            </a:r>
            <a:r>
              <a:rPr sz="1100" spc="5" dirty="0">
                <a:solidFill>
                  <a:prstClr val="black"/>
                </a:solidFill>
                <a:latin typeface="Sitka Text"/>
                <a:cs typeface="Sitka Text"/>
              </a:rPr>
              <a:t>jelöltek. </a:t>
            </a:r>
            <a:r>
              <a:rPr sz="1100" dirty="0">
                <a:solidFill>
                  <a:prstClr val="black"/>
                </a:solidFill>
                <a:latin typeface="Sitka Text"/>
                <a:cs typeface="Sitka Text"/>
              </a:rPr>
              <a:t>Pirossal </a:t>
            </a:r>
            <a:r>
              <a:rPr sz="1100" spc="5" dirty="0">
                <a:solidFill>
                  <a:prstClr val="black"/>
                </a:solidFill>
                <a:latin typeface="Sitka Text"/>
                <a:cs typeface="Sitka Text"/>
              </a:rPr>
              <a:t>a </a:t>
            </a:r>
            <a:r>
              <a:rPr sz="1100" spc="10" dirty="0">
                <a:solidFill>
                  <a:prstClr val="black"/>
                </a:solidFill>
                <a:latin typeface="Sitka Text"/>
                <a:cs typeface="Sitka Text"/>
              </a:rPr>
              <a:t>nem </a:t>
            </a:r>
            <a:r>
              <a:rPr sz="1100" spc="5" dirty="0">
                <a:solidFill>
                  <a:prstClr val="black"/>
                </a:solidFill>
                <a:latin typeface="Sitka Text"/>
                <a:cs typeface="Sitka Text"/>
              </a:rPr>
              <a:t>szignifikáns, </a:t>
            </a:r>
            <a:r>
              <a:rPr sz="1100" spc="10" dirty="0">
                <a:solidFill>
                  <a:prstClr val="black"/>
                </a:solidFill>
                <a:latin typeface="Sitka Text"/>
                <a:cs typeface="Sitka Text"/>
              </a:rPr>
              <a:t>de </a:t>
            </a:r>
            <a:r>
              <a:rPr sz="1100" spc="5" dirty="0">
                <a:solidFill>
                  <a:prstClr val="black"/>
                </a:solidFill>
                <a:latin typeface="Sitka Text"/>
                <a:cs typeface="Sitka Text"/>
              </a:rPr>
              <a:t>modellalkotó </a:t>
            </a:r>
            <a:r>
              <a:rPr sz="1100" spc="-5" dirty="0">
                <a:solidFill>
                  <a:prstClr val="black"/>
                </a:solidFill>
                <a:latin typeface="Sitka Text"/>
                <a:cs typeface="Sitka Text"/>
              </a:rPr>
              <a:t>pre-  </a:t>
            </a:r>
            <a:r>
              <a:rPr sz="1100" spc="5" dirty="0">
                <a:solidFill>
                  <a:prstClr val="black"/>
                </a:solidFill>
                <a:latin typeface="Sitka Text"/>
                <a:cs typeface="Sitka Text"/>
              </a:rPr>
              <a:t>diktorok, </a:t>
            </a:r>
            <a:r>
              <a:rPr sz="1100" dirty="0">
                <a:solidFill>
                  <a:prstClr val="black"/>
                </a:solidFill>
                <a:latin typeface="Sitka Text"/>
                <a:cs typeface="Sitka Text"/>
              </a:rPr>
              <a:t>pirossal és </a:t>
            </a:r>
            <a:r>
              <a:rPr sz="1100" spc="5" dirty="0">
                <a:solidFill>
                  <a:prstClr val="black"/>
                </a:solidFill>
                <a:latin typeface="Sitka Text"/>
                <a:cs typeface="Sitka Text"/>
              </a:rPr>
              <a:t>* -gal a legjobb, </a:t>
            </a:r>
            <a:r>
              <a:rPr sz="1100" dirty="0">
                <a:solidFill>
                  <a:prstClr val="black"/>
                </a:solidFill>
                <a:latin typeface="Sitka Text"/>
                <a:cs typeface="Sitka Text"/>
              </a:rPr>
              <a:t>ellenben </a:t>
            </a:r>
            <a:r>
              <a:rPr sz="1100" spc="10" dirty="0">
                <a:solidFill>
                  <a:prstClr val="black"/>
                </a:solidFill>
                <a:latin typeface="Sitka Text"/>
                <a:cs typeface="Sitka Text"/>
              </a:rPr>
              <a:t>nem </a:t>
            </a:r>
            <a:r>
              <a:rPr sz="1100" spc="5" dirty="0">
                <a:solidFill>
                  <a:prstClr val="black"/>
                </a:solidFill>
                <a:latin typeface="Sitka Text"/>
                <a:cs typeface="Sitka Text"/>
              </a:rPr>
              <a:t>szigni-  fikáns modellekhez </a:t>
            </a:r>
            <a:r>
              <a:rPr sz="1100" dirty="0">
                <a:solidFill>
                  <a:prstClr val="black"/>
                </a:solidFill>
                <a:latin typeface="Sitka Text"/>
                <a:cs typeface="Sitka Text"/>
              </a:rPr>
              <a:t>tartozó, </a:t>
            </a:r>
            <a:r>
              <a:rPr sz="1100" spc="10" dirty="0">
                <a:solidFill>
                  <a:prstClr val="black"/>
                </a:solidFill>
                <a:latin typeface="Sitka Text"/>
                <a:cs typeface="Sitka Text"/>
              </a:rPr>
              <a:t>nem </a:t>
            </a:r>
            <a:r>
              <a:rPr sz="1100" spc="5" dirty="0">
                <a:solidFill>
                  <a:prstClr val="black"/>
                </a:solidFill>
                <a:latin typeface="Sitka Text"/>
                <a:cs typeface="Sitka Text"/>
              </a:rPr>
              <a:t>szignifikáns </a:t>
            </a:r>
            <a:r>
              <a:rPr sz="1100" dirty="0">
                <a:solidFill>
                  <a:prstClr val="black"/>
                </a:solidFill>
                <a:latin typeface="Sitka Text"/>
                <a:cs typeface="Sitka Text"/>
              </a:rPr>
              <a:t>prediktorok  </a:t>
            </a:r>
            <a:r>
              <a:rPr sz="1100" spc="5" dirty="0">
                <a:solidFill>
                  <a:prstClr val="black"/>
                </a:solidFill>
                <a:latin typeface="Sitka Text"/>
                <a:cs typeface="Sitka Text"/>
              </a:rPr>
              <a:t>jelöltek. </a:t>
            </a:r>
            <a:r>
              <a:rPr sz="1100" dirty="0">
                <a:solidFill>
                  <a:prstClr val="black"/>
                </a:solidFill>
                <a:latin typeface="Sitka Text"/>
                <a:cs typeface="Sitka Text"/>
              </a:rPr>
              <a:t>Utóbbi két eset csak </a:t>
            </a:r>
            <a:r>
              <a:rPr sz="1100" spc="5" dirty="0">
                <a:solidFill>
                  <a:prstClr val="black"/>
                </a:solidFill>
                <a:latin typeface="Sitka Text"/>
                <a:cs typeface="Sitka Text"/>
              </a:rPr>
              <a:t>tendenciát jelöl, magyarázó  </a:t>
            </a:r>
            <a:r>
              <a:rPr sz="1100" spc="-5" dirty="0">
                <a:solidFill>
                  <a:prstClr val="black"/>
                </a:solidFill>
                <a:latin typeface="Sitka Text"/>
                <a:cs typeface="Sitka Text"/>
              </a:rPr>
              <a:t>erővel </a:t>
            </a:r>
            <a:r>
              <a:rPr sz="1100" spc="10" dirty="0">
                <a:solidFill>
                  <a:prstClr val="black"/>
                </a:solidFill>
                <a:latin typeface="Sitka Text"/>
                <a:cs typeface="Sitka Text"/>
              </a:rPr>
              <a:t>nem</a:t>
            </a:r>
            <a:r>
              <a:rPr sz="1100" dirty="0">
                <a:solidFill>
                  <a:prstClr val="black"/>
                </a:solidFill>
                <a:latin typeface="Sitka Text"/>
                <a:cs typeface="Sitka Text"/>
              </a:rPr>
              <a:t> </a:t>
            </a:r>
            <a:r>
              <a:rPr sz="1100" spc="5" dirty="0">
                <a:solidFill>
                  <a:prstClr val="black"/>
                </a:solidFill>
                <a:latin typeface="Sitka Text"/>
                <a:cs typeface="Sitka Text"/>
              </a:rPr>
              <a:t>bír</a:t>
            </a:r>
            <a:endParaRPr sz="1100">
              <a:solidFill>
                <a:prstClr val="black"/>
              </a:solidFill>
              <a:latin typeface="Sitka Text"/>
              <a:cs typeface="Sitka Text"/>
            </a:endParaRPr>
          </a:p>
        </p:txBody>
      </p:sp>
      <p:sp>
        <p:nvSpPr>
          <p:cNvPr id="31" name="object 31"/>
          <p:cNvSpPr txBox="1"/>
          <p:nvPr/>
        </p:nvSpPr>
        <p:spPr>
          <a:xfrm>
            <a:off x="10141373" y="12411225"/>
            <a:ext cx="2303145" cy="199413"/>
          </a:xfrm>
          <a:prstGeom prst="rect">
            <a:avLst/>
          </a:prstGeom>
        </p:spPr>
        <p:txBody>
          <a:bodyPr vert="horz" wrap="square" lIns="0" tIns="14604" rIns="0" bIns="0" rtlCol="0">
            <a:spAutoFit/>
          </a:bodyPr>
          <a:lstStyle/>
          <a:p>
            <a:pPr marL="12700">
              <a:spcBef>
                <a:spcPts val="114"/>
              </a:spcBef>
            </a:pPr>
            <a:r>
              <a:rPr sz="1200" b="1" spc="5" dirty="0">
                <a:solidFill>
                  <a:prstClr val="black"/>
                </a:solidFill>
                <a:latin typeface="Sitka Text"/>
                <a:cs typeface="Sitka Text"/>
              </a:rPr>
              <a:t>Következtetések és</a:t>
            </a:r>
            <a:r>
              <a:rPr sz="1200" b="1" spc="-60" dirty="0">
                <a:solidFill>
                  <a:prstClr val="black"/>
                </a:solidFill>
                <a:latin typeface="Sitka Text"/>
                <a:cs typeface="Sitka Text"/>
              </a:rPr>
              <a:t> </a:t>
            </a:r>
            <a:r>
              <a:rPr sz="1200" b="1" spc="5" dirty="0">
                <a:solidFill>
                  <a:prstClr val="black"/>
                </a:solidFill>
                <a:latin typeface="Sitka Text"/>
                <a:cs typeface="Sitka Text"/>
              </a:rPr>
              <a:t>javaslatok</a:t>
            </a:r>
            <a:endParaRPr sz="1200">
              <a:solidFill>
                <a:prstClr val="black"/>
              </a:solidFill>
              <a:latin typeface="Sitka Text"/>
              <a:cs typeface="Sitka Text"/>
            </a:endParaRPr>
          </a:p>
        </p:txBody>
      </p:sp>
      <p:sp>
        <p:nvSpPr>
          <p:cNvPr id="32" name="object 32"/>
          <p:cNvSpPr txBox="1"/>
          <p:nvPr/>
        </p:nvSpPr>
        <p:spPr>
          <a:xfrm>
            <a:off x="10141372" y="12636180"/>
            <a:ext cx="3830954" cy="3248660"/>
          </a:xfrm>
          <a:prstGeom prst="rect">
            <a:avLst/>
          </a:prstGeom>
        </p:spPr>
        <p:txBody>
          <a:bodyPr vert="horz" wrap="square" lIns="0" tIns="12065" rIns="0" bIns="0" rtlCol="0">
            <a:spAutoFit/>
          </a:bodyPr>
          <a:lstStyle/>
          <a:p>
            <a:pPr marL="194945" marR="6350" indent="-182880" algn="just">
              <a:lnSpc>
                <a:spcPct val="125899"/>
              </a:lnSpc>
              <a:spcBef>
                <a:spcPts val="95"/>
              </a:spcBef>
              <a:buSzPct val="41666"/>
              <a:buFont typeface="Symbol"/>
              <a:buChar char=""/>
              <a:tabLst>
                <a:tab pos="195580" algn="l"/>
              </a:tabLst>
            </a:pPr>
            <a:r>
              <a:rPr sz="1200" spc="10" dirty="0">
                <a:solidFill>
                  <a:prstClr val="black"/>
                </a:solidFill>
                <a:latin typeface="Sitka Text"/>
                <a:cs typeface="Sitka Text"/>
              </a:rPr>
              <a:t>A </a:t>
            </a:r>
            <a:r>
              <a:rPr sz="1200" spc="5" dirty="0">
                <a:solidFill>
                  <a:prstClr val="black"/>
                </a:solidFill>
                <a:latin typeface="Sitka Text"/>
                <a:cs typeface="Sitka Text"/>
              </a:rPr>
              <a:t>természetközelibb </a:t>
            </a:r>
            <a:r>
              <a:rPr sz="1200" dirty="0">
                <a:solidFill>
                  <a:prstClr val="black"/>
                </a:solidFill>
                <a:latin typeface="Sitka Text"/>
                <a:cs typeface="Sitka Text"/>
              </a:rPr>
              <a:t>erdőszerkezet </a:t>
            </a:r>
            <a:r>
              <a:rPr sz="1200" spc="5" dirty="0">
                <a:solidFill>
                  <a:prstClr val="black"/>
                </a:solidFill>
                <a:latin typeface="Sitka Text"/>
                <a:cs typeface="Sitka Text"/>
              </a:rPr>
              <a:t>ellenállóbb </a:t>
            </a:r>
            <a:r>
              <a:rPr sz="1200" spc="10" dirty="0">
                <a:solidFill>
                  <a:prstClr val="black"/>
                </a:solidFill>
                <a:latin typeface="Sitka Text"/>
                <a:cs typeface="Sitka Text"/>
              </a:rPr>
              <a:t>a  </a:t>
            </a:r>
            <a:r>
              <a:rPr sz="1200" dirty="0">
                <a:solidFill>
                  <a:prstClr val="black"/>
                </a:solidFill>
                <a:latin typeface="Sitka Text"/>
                <a:cs typeface="Sitka Text"/>
              </a:rPr>
              <a:t>fafajok inváziójával </a:t>
            </a:r>
            <a:r>
              <a:rPr sz="1200" spc="5" dirty="0">
                <a:solidFill>
                  <a:prstClr val="black"/>
                </a:solidFill>
                <a:latin typeface="Sitka Text"/>
                <a:cs typeface="Sitka Text"/>
              </a:rPr>
              <a:t>szemben (elözönölhetőség ki-  sebb)</a:t>
            </a:r>
            <a:endParaRPr sz="1200">
              <a:solidFill>
                <a:prstClr val="black"/>
              </a:solidFill>
              <a:latin typeface="Sitka Text"/>
              <a:cs typeface="Sitka Text"/>
            </a:endParaRPr>
          </a:p>
          <a:p>
            <a:pPr marL="194945" indent="-182880" algn="just">
              <a:spcBef>
                <a:spcPts val="365"/>
              </a:spcBef>
              <a:buSzPct val="41666"/>
              <a:buFont typeface="Symbol"/>
              <a:buChar char=""/>
              <a:tabLst>
                <a:tab pos="195580" algn="l"/>
              </a:tabLst>
            </a:pPr>
            <a:r>
              <a:rPr sz="1200" spc="5" dirty="0">
                <a:solidFill>
                  <a:prstClr val="black"/>
                </a:solidFill>
                <a:latin typeface="Sitka Text"/>
                <a:cs typeface="Sitka Text"/>
              </a:rPr>
              <a:t>Az</a:t>
            </a:r>
            <a:r>
              <a:rPr sz="1200" spc="180" dirty="0">
                <a:solidFill>
                  <a:prstClr val="black"/>
                </a:solidFill>
                <a:latin typeface="Sitka Text"/>
                <a:cs typeface="Sitka Text"/>
              </a:rPr>
              <a:t> </a:t>
            </a:r>
            <a:r>
              <a:rPr sz="1200" spc="5" dirty="0">
                <a:solidFill>
                  <a:prstClr val="black"/>
                </a:solidFill>
                <a:latin typeface="Sitka Text"/>
                <a:cs typeface="Sitka Text"/>
              </a:rPr>
              <a:t>alföldi</a:t>
            </a:r>
            <a:r>
              <a:rPr sz="1200" spc="180" dirty="0">
                <a:solidFill>
                  <a:prstClr val="black"/>
                </a:solidFill>
                <a:latin typeface="Sitka Text"/>
                <a:cs typeface="Sitka Text"/>
              </a:rPr>
              <a:t> </a:t>
            </a:r>
            <a:r>
              <a:rPr sz="1200" dirty="0">
                <a:solidFill>
                  <a:prstClr val="black"/>
                </a:solidFill>
                <a:latin typeface="Sitka Text"/>
                <a:cs typeface="Sitka Text"/>
              </a:rPr>
              <a:t>fejlett</a:t>
            </a:r>
            <a:r>
              <a:rPr sz="1200" spc="180" dirty="0">
                <a:solidFill>
                  <a:prstClr val="black"/>
                </a:solidFill>
                <a:latin typeface="Sitka Text"/>
                <a:cs typeface="Sitka Text"/>
              </a:rPr>
              <a:t> </a:t>
            </a:r>
            <a:r>
              <a:rPr sz="1200" spc="5" dirty="0">
                <a:solidFill>
                  <a:prstClr val="black"/>
                </a:solidFill>
                <a:latin typeface="Sitka Text"/>
                <a:cs typeface="Sitka Text"/>
              </a:rPr>
              <a:t>cserjeszintű</a:t>
            </a:r>
            <a:r>
              <a:rPr sz="1200" spc="180" dirty="0">
                <a:solidFill>
                  <a:prstClr val="black"/>
                </a:solidFill>
                <a:latin typeface="Sitka Text"/>
                <a:cs typeface="Sitka Text"/>
              </a:rPr>
              <a:t> </a:t>
            </a:r>
            <a:r>
              <a:rPr sz="1200" spc="5" dirty="0">
                <a:solidFill>
                  <a:prstClr val="black"/>
                </a:solidFill>
                <a:latin typeface="Sitka Text"/>
                <a:cs typeface="Sitka Text"/>
              </a:rPr>
              <a:t>idős</a:t>
            </a:r>
            <a:r>
              <a:rPr sz="1200" spc="175" dirty="0">
                <a:solidFill>
                  <a:prstClr val="black"/>
                </a:solidFill>
                <a:latin typeface="Sitka Text"/>
                <a:cs typeface="Sitka Text"/>
              </a:rPr>
              <a:t> </a:t>
            </a:r>
            <a:r>
              <a:rPr sz="1200" spc="5" dirty="0">
                <a:solidFill>
                  <a:prstClr val="black"/>
                </a:solidFill>
                <a:latin typeface="Sitka Text"/>
                <a:cs typeface="Sitka Text"/>
              </a:rPr>
              <a:t>tölgyeseket</a:t>
            </a:r>
            <a:endParaRPr sz="1200">
              <a:solidFill>
                <a:prstClr val="black"/>
              </a:solidFill>
              <a:latin typeface="Sitka Text"/>
              <a:cs typeface="Sitka Text"/>
            </a:endParaRPr>
          </a:p>
          <a:p>
            <a:pPr marL="194945" marR="6350" algn="just">
              <a:lnSpc>
                <a:spcPct val="125699"/>
              </a:lnSpc>
              <a:spcBef>
                <a:spcPts val="10"/>
              </a:spcBef>
            </a:pPr>
            <a:r>
              <a:rPr sz="1200" spc="10" dirty="0">
                <a:solidFill>
                  <a:prstClr val="black"/>
                </a:solidFill>
                <a:latin typeface="Sitka Text"/>
                <a:cs typeface="Sitka Text"/>
              </a:rPr>
              <a:t>nem </a:t>
            </a:r>
            <a:r>
              <a:rPr sz="1200" spc="5" dirty="0">
                <a:solidFill>
                  <a:prstClr val="black"/>
                </a:solidFill>
                <a:latin typeface="Sitka Text"/>
                <a:cs typeface="Sitka Text"/>
              </a:rPr>
              <a:t>szabad </a:t>
            </a:r>
            <a:r>
              <a:rPr sz="1200" spc="-10" dirty="0">
                <a:solidFill>
                  <a:prstClr val="black"/>
                </a:solidFill>
                <a:latin typeface="Sitka Text"/>
                <a:cs typeface="Sitka Text"/>
              </a:rPr>
              <a:t>„temetni”, </a:t>
            </a:r>
            <a:r>
              <a:rPr sz="1200" spc="5" dirty="0">
                <a:solidFill>
                  <a:prstClr val="black"/>
                </a:solidFill>
                <a:latin typeface="Sitka Text"/>
                <a:cs typeface="Sitka Text"/>
              </a:rPr>
              <a:t>erősebbek, </a:t>
            </a:r>
            <a:r>
              <a:rPr sz="1200" spc="10" dirty="0">
                <a:solidFill>
                  <a:prstClr val="black"/>
                </a:solidFill>
                <a:latin typeface="Sitka Text"/>
                <a:cs typeface="Sitka Text"/>
              </a:rPr>
              <a:t>mint </a:t>
            </a:r>
            <a:r>
              <a:rPr sz="1200" spc="5" dirty="0">
                <a:solidFill>
                  <a:prstClr val="black"/>
                </a:solidFill>
                <a:latin typeface="Sitka Text"/>
                <a:cs typeface="Sitka Text"/>
              </a:rPr>
              <a:t>az </a:t>
            </a:r>
            <a:r>
              <a:rPr sz="1200" dirty="0">
                <a:solidFill>
                  <a:prstClr val="black"/>
                </a:solidFill>
                <a:latin typeface="Sitka Text"/>
                <a:cs typeface="Sitka Text"/>
              </a:rPr>
              <a:t>egész-  </a:t>
            </a:r>
            <a:r>
              <a:rPr sz="1200" spc="5" dirty="0">
                <a:solidFill>
                  <a:prstClr val="black"/>
                </a:solidFill>
                <a:latin typeface="Sitka Text"/>
                <a:cs typeface="Sitka Text"/>
              </a:rPr>
              <a:t>ségesebb, de egyszerűbb</a:t>
            </a:r>
            <a:r>
              <a:rPr sz="1200" spc="-5" dirty="0">
                <a:solidFill>
                  <a:prstClr val="black"/>
                </a:solidFill>
                <a:latin typeface="Sitka Text"/>
                <a:cs typeface="Sitka Text"/>
              </a:rPr>
              <a:t> </a:t>
            </a:r>
            <a:r>
              <a:rPr sz="1200" dirty="0">
                <a:solidFill>
                  <a:prstClr val="black"/>
                </a:solidFill>
                <a:latin typeface="Sitka Text"/>
                <a:cs typeface="Sitka Text"/>
              </a:rPr>
              <a:t>társaik</a:t>
            </a:r>
            <a:endParaRPr sz="1200">
              <a:solidFill>
                <a:prstClr val="black"/>
              </a:solidFill>
              <a:latin typeface="Sitka Text"/>
              <a:cs typeface="Sitka Text"/>
            </a:endParaRPr>
          </a:p>
          <a:p>
            <a:pPr marL="194945" marR="7620" indent="-182880">
              <a:lnSpc>
                <a:spcPct val="125699"/>
              </a:lnSpc>
              <a:spcBef>
                <a:spcPts val="5"/>
              </a:spcBef>
              <a:buSzPct val="41666"/>
              <a:buFont typeface="Symbol"/>
              <a:buChar char=""/>
              <a:tabLst>
                <a:tab pos="194945" algn="l"/>
                <a:tab pos="195580" algn="l"/>
              </a:tabLst>
            </a:pPr>
            <a:r>
              <a:rPr sz="1200" spc="10" dirty="0">
                <a:solidFill>
                  <a:prstClr val="black"/>
                </a:solidFill>
                <a:latin typeface="Sitka Text"/>
                <a:cs typeface="Sitka Text"/>
              </a:rPr>
              <a:t>A </a:t>
            </a:r>
            <a:r>
              <a:rPr sz="1200" spc="5" dirty="0">
                <a:solidFill>
                  <a:prstClr val="black"/>
                </a:solidFill>
                <a:latin typeface="Sitka Text"/>
                <a:cs typeface="Sitka Text"/>
              </a:rPr>
              <a:t>nevelővágások </a:t>
            </a:r>
            <a:r>
              <a:rPr sz="1200" dirty="0">
                <a:solidFill>
                  <a:prstClr val="black"/>
                </a:solidFill>
                <a:latin typeface="Sitka Text"/>
                <a:cs typeface="Sitka Text"/>
              </a:rPr>
              <a:t>során </a:t>
            </a:r>
            <a:r>
              <a:rPr sz="1200" spc="10" dirty="0">
                <a:solidFill>
                  <a:prstClr val="black"/>
                </a:solidFill>
                <a:latin typeface="Sitka Text"/>
                <a:cs typeface="Sitka Text"/>
              </a:rPr>
              <a:t>a </a:t>
            </a:r>
            <a:r>
              <a:rPr sz="1200" spc="5" dirty="0">
                <a:solidFill>
                  <a:prstClr val="black"/>
                </a:solidFill>
                <a:latin typeface="Sitka Text"/>
                <a:cs typeface="Sitka Text"/>
              </a:rPr>
              <a:t>cserjeszint kímélése fon-  tos szempont </a:t>
            </a:r>
            <a:r>
              <a:rPr sz="1200" dirty="0">
                <a:solidFill>
                  <a:prstClr val="black"/>
                </a:solidFill>
                <a:latin typeface="Sitka Text"/>
                <a:cs typeface="Sitka Text"/>
              </a:rPr>
              <a:t>kell, </a:t>
            </a:r>
            <a:r>
              <a:rPr sz="1200" spc="10" dirty="0">
                <a:solidFill>
                  <a:prstClr val="black"/>
                </a:solidFill>
                <a:latin typeface="Sitka Text"/>
                <a:cs typeface="Sitka Text"/>
              </a:rPr>
              <a:t>hogy</a:t>
            </a:r>
            <a:r>
              <a:rPr sz="1200" dirty="0">
                <a:solidFill>
                  <a:prstClr val="black"/>
                </a:solidFill>
                <a:latin typeface="Sitka Text"/>
                <a:cs typeface="Sitka Text"/>
              </a:rPr>
              <a:t> legyen</a:t>
            </a:r>
            <a:endParaRPr sz="1200">
              <a:solidFill>
                <a:prstClr val="black"/>
              </a:solidFill>
              <a:latin typeface="Sitka Text"/>
              <a:cs typeface="Sitka Text"/>
            </a:endParaRPr>
          </a:p>
          <a:p>
            <a:pPr marL="194945" marR="5715" indent="-182880">
              <a:lnSpc>
                <a:spcPct val="126099"/>
              </a:lnSpc>
              <a:buSzPct val="41666"/>
              <a:buFont typeface="Symbol"/>
              <a:buChar char=""/>
              <a:tabLst>
                <a:tab pos="194945" algn="l"/>
                <a:tab pos="195580" algn="l"/>
              </a:tabLst>
            </a:pPr>
            <a:r>
              <a:rPr sz="1200" spc="5" dirty="0">
                <a:solidFill>
                  <a:prstClr val="black"/>
                </a:solidFill>
                <a:latin typeface="Sitka Text"/>
                <a:cs typeface="Sitka Text"/>
              </a:rPr>
              <a:t>Mesterséges erdőfelújításnál javasoljuk </a:t>
            </a:r>
            <a:r>
              <a:rPr sz="1200" spc="10" dirty="0">
                <a:solidFill>
                  <a:prstClr val="black"/>
                </a:solidFill>
                <a:latin typeface="Sitka Text"/>
                <a:cs typeface="Sitka Text"/>
              </a:rPr>
              <a:t>a </a:t>
            </a:r>
            <a:r>
              <a:rPr sz="1200" spc="5" dirty="0">
                <a:solidFill>
                  <a:prstClr val="black"/>
                </a:solidFill>
                <a:latin typeface="Sitka Text"/>
                <a:cs typeface="Sitka Text"/>
              </a:rPr>
              <a:t>cserjék  telepítését</a:t>
            </a:r>
            <a:endParaRPr sz="1200">
              <a:solidFill>
                <a:prstClr val="black"/>
              </a:solidFill>
              <a:latin typeface="Sitka Text"/>
              <a:cs typeface="Sitka Text"/>
            </a:endParaRPr>
          </a:p>
          <a:p>
            <a:pPr marL="194945" indent="-182880">
              <a:spcBef>
                <a:spcPts val="365"/>
              </a:spcBef>
              <a:buSzPct val="41666"/>
              <a:buFont typeface="Symbol"/>
              <a:buChar char=""/>
              <a:tabLst>
                <a:tab pos="194945" algn="l"/>
                <a:tab pos="195580" algn="l"/>
              </a:tabLst>
            </a:pPr>
            <a:r>
              <a:rPr sz="1200" dirty="0">
                <a:solidFill>
                  <a:prstClr val="black"/>
                </a:solidFill>
                <a:latin typeface="Sitka Text"/>
                <a:cs typeface="Sitka Text"/>
              </a:rPr>
              <a:t>Javasoljuk </a:t>
            </a:r>
            <a:r>
              <a:rPr sz="1200" spc="10" dirty="0">
                <a:solidFill>
                  <a:prstClr val="black"/>
                </a:solidFill>
                <a:latin typeface="Sitka Text"/>
                <a:cs typeface="Sitka Text"/>
              </a:rPr>
              <a:t>a </a:t>
            </a:r>
            <a:r>
              <a:rPr sz="1200" spc="5" dirty="0">
                <a:solidFill>
                  <a:prstClr val="black"/>
                </a:solidFill>
                <a:latin typeface="Sitka Text"/>
                <a:cs typeface="Sitka Text"/>
              </a:rPr>
              <a:t>tisztítások (első nevelővágások)</a:t>
            </a:r>
            <a:r>
              <a:rPr sz="1200" spc="135" dirty="0">
                <a:solidFill>
                  <a:prstClr val="black"/>
                </a:solidFill>
                <a:latin typeface="Sitka Text"/>
                <a:cs typeface="Sitka Text"/>
              </a:rPr>
              <a:t> </a:t>
            </a:r>
            <a:r>
              <a:rPr sz="1200" spc="5" dirty="0">
                <a:solidFill>
                  <a:prstClr val="black"/>
                </a:solidFill>
                <a:latin typeface="Sitka Text"/>
                <a:cs typeface="Sitka Text"/>
              </a:rPr>
              <a:t>tel-</a:t>
            </a:r>
            <a:endParaRPr sz="1200">
              <a:solidFill>
                <a:prstClr val="black"/>
              </a:solidFill>
              <a:latin typeface="Sitka Text"/>
              <a:cs typeface="Sitka Text"/>
            </a:endParaRPr>
          </a:p>
          <a:p>
            <a:pPr marL="194945" marR="6350" algn="just">
              <a:lnSpc>
                <a:spcPct val="125899"/>
              </a:lnSpc>
              <a:spcBef>
                <a:spcPts val="5"/>
              </a:spcBef>
            </a:pPr>
            <a:r>
              <a:rPr sz="1200" spc="5" dirty="0">
                <a:solidFill>
                  <a:prstClr val="black"/>
                </a:solidFill>
                <a:latin typeface="Sitka Text"/>
                <a:cs typeface="Sitka Text"/>
              </a:rPr>
              <a:t>jes elhagyását ezekből az </a:t>
            </a:r>
            <a:r>
              <a:rPr sz="1200" dirty="0">
                <a:solidFill>
                  <a:prstClr val="black"/>
                </a:solidFill>
                <a:latin typeface="Sitka Text"/>
                <a:cs typeface="Sitka Text"/>
              </a:rPr>
              <a:t>erdőkből, </a:t>
            </a:r>
            <a:r>
              <a:rPr sz="1200" spc="5" dirty="0">
                <a:solidFill>
                  <a:prstClr val="black"/>
                </a:solidFill>
                <a:latin typeface="Sitka Text"/>
                <a:cs typeface="Sitka Text"/>
              </a:rPr>
              <a:t>másfelől </a:t>
            </a:r>
            <a:r>
              <a:rPr sz="1200" spc="10" dirty="0">
                <a:solidFill>
                  <a:prstClr val="black"/>
                </a:solidFill>
                <a:latin typeface="Sitka Text"/>
                <a:cs typeface="Sitka Text"/>
              </a:rPr>
              <a:t>a  </a:t>
            </a:r>
            <a:r>
              <a:rPr sz="1200" dirty="0">
                <a:solidFill>
                  <a:prstClr val="black"/>
                </a:solidFill>
                <a:latin typeface="Sitka Text"/>
                <a:cs typeface="Sitka Text"/>
              </a:rPr>
              <a:t>gyérítések erélyének </a:t>
            </a:r>
            <a:r>
              <a:rPr sz="1200" spc="5" dirty="0">
                <a:solidFill>
                  <a:prstClr val="black"/>
                </a:solidFill>
                <a:latin typeface="Sitka Text"/>
                <a:cs typeface="Sitka Text"/>
              </a:rPr>
              <a:t>és gyakoriságának </a:t>
            </a:r>
            <a:r>
              <a:rPr sz="1200" dirty="0">
                <a:solidFill>
                  <a:prstClr val="black"/>
                </a:solidFill>
                <a:latin typeface="Sitka Text"/>
                <a:cs typeface="Sitka Text"/>
              </a:rPr>
              <a:t>csökken-  </a:t>
            </a:r>
            <a:r>
              <a:rPr sz="1200" spc="5" dirty="0">
                <a:solidFill>
                  <a:prstClr val="black"/>
                </a:solidFill>
                <a:latin typeface="Sitka Text"/>
                <a:cs typeface="Sitka Text"/>
              </a:rPr>
              <a:t>tése is</a:t>
            </a:r>
            <a:r>
              <a:rPr sz="1200" spc="-5" dirty="0">
                <a:solidFill>
                  <a:prstClr val="black"/>
                </a:solidFill>
                <a:latin typeface="Sitka Text"/>
                <a:cs typeface="Sitka Text"/>
              </a:rPr>
              <a:t> </a:t>
            </a:r>
            <a:r>
              <a:rPr sz="1200" spc="5" dirty="0">
                <a:solidFill>
                  <a:prstClr val="black"/>
                </a:solidFill>
                <a:latin typeface="Sitka Text"/>
                <a:cs typeface="Sitka Text"/>
              </a:rPr>
              <a:t>indokolt</a:t>
            </a:r>
            <a:endParaRPr sz="1200">
              <a:solidFill>
                <a:prstClr val="black"/>
              </a:solidFill>
              <a:latin typeface="Sitka Text"/>
              <a:cs typeface="Sitka Text"/>
            </a:endParaRPr>
          </a:p>
        </p:txBody>
      </p:sp>
      <p:sp>
        <p:nvSpPr>
          <p:cNvPr id="33" name="object 33"/>
          <p:cNvSpPr/>
          <p:nvPr/>
        </p:nvSpPr>
        <p:spPr>
          <a:xfrm>
            <a:off x="5524381" y="7124652"/>
            <a:ext cx="4214724" cy="2368843"/>
          </a:xfrm>
          <a:prstGeom prst="rect">
            <a:avLst/>
          </a:prstGeom>
          <a:blipFill>
            <a:blip r:embed="rId12" cstate="print"/>
            <a:stretch>
              <a:fillRect/>
            </a:stretch>
          </a:blipFill>
        </p:spPr>
        <p:txBody>
          <a:bodyPr wrap="square" lIns="0" tIns="0" rIns="0" bIns="0" rtlCol="0"/>
          <a:lstStyle/>
          <a:p>
            <a:endParaRPr>
              <a:solidFill>
                <a:prstClr val="black"/>
              </a:solidFill>
              <a:latin typeface="Calibri"/>
            </a:endParaRPr>
          </a:p>
        </p:txBody>
      </p:sp>
      <p:sp>
        <p:nvSpPr>
          <p:cNvPr id="34" name="object 34"/>
          <p:cNvSpPr txBox="1"/>
          <p:nvPr/>
        </p:nvSpPr>
        <p:spPr>
          <a:xfrm>
            <a:off x="5541533" y="9491705"/>
            <a:ext cx="4192270" cy="869950"/>
          </a:xfrm>
          <a:prstGeom prst="rect">
            <a:avLst/>
          </a:prstGeom>
        </p:spPr>
        <p:txBody>
          <a:bodyPr vert="horz" wrap="square" lIns="0" tIns="12065" rIns="0" bIns="0" rtlCol="0">
            <a:spAutoFit/>
          </a:bodyPr>
          <a:lstStyle/>
          <a:p>
            <a:pPr marL="12700" marR="5080" algn="just">
              <a:lnSpc>
                <a:spcPct val="126000"/>
              </a:lnSpc>
              <a:spcBef>
                <a:spcPts val="95"/>
              </a:spcBef>
            </a:pPr>
            <a:r>
              <a:rPr sz="1100" dirty="0">
                <a:solidFill>
                  <a:prstClr val="black"/>
                </a:solidFill>
                <a:latin typeface="Sitka Text"/>
                <a:cs typeface="Sitka Text"/>
              </a:rPr>
              <a:t>4. ábra. Gyérítés </a:t>
            </a:r>
            <a:r>
              <a:rPr sz="1100" spc="5" dirty="0">
                <a:solidFill>
                  <a:prstClr val="black"/>
                </a:solidFill>
                <a:latin typeface="Sitka Text"/>
                <a:cs typeface="Sitka Text"/>
              </a:rPr>
              <a:t>utáni nyáras-akácos </a:t>
            </a:r>
            <a:r>
              <a:rPr sz="1100" spc="-5" dirty="0">
                <a:solidFill>
                  <a:prstClr val="black"/>
                </a:solidFill>
                <a:latin typeface="Sitka Text"/>
                <a:cs typeface="Sitka Text"/>
              </a:rPr>
              <a:t>állomány. </a:t>
            </a:r>
            <a:r>
              <a:rPr sz="1100" spc="5" dirty="0">
                <a:solidFill>
                  <a:prstClr val="black"/>
                </a:solidFill>
                <a:latin typeface="Sitka Text"/>
                <a:cs typeface="Sitka Text"/>
              </a:rPr>
              <a:t>A munkálatok  </a:t>
            </a:r>
            <a:r>
              <a:rPr sz="1100" dirty="0">
                <a:solidFill>
                  <a:prstClr val="black"/>
                </a:solidFill>
                <a:latin typeface="Sitka Text"/>
                <a:cs typeface="Sitka Text"/>
              </a:rPr>
              <a:t>során </a:t>
            </a:r>
            <a:r>
              <a:rPr sz="1100" spc="5" dirty="0">
                <a:solidFill>
                  <a:prstClr val="black"/>
                </a:solidFill>
                <a:latin typeface="Sitka Text"/>
                <a:cs typeface="Sitka Text"/>
              </a:rPr>
              <a:t>a cserjeszint egésze </a:t>
            </a:r>
            <a:r>
              <a:rPr sz="1100" dirty="0">
                <a:solidFill>
                  <a:prstClr val="black"/>
                </a:solidFill>
                <a:latin typeface="Sitka Text"/>
                <a:cs typeface="Sitka Text"/>
              </a:rPr>
              <a:t>levágásra került. Ennek </a:t>
            </a:r>
            <a:r>
              <a:rPr sz="1100" spc="5" dirty="0">
                <a:solidFill>
                  <a:prstClr val="black"/>
                </a:solidFill>
                <a:latin typeface="Sitka Text"/>
                <a:cs typeface="Sitka Text"/>
              </a:rPr>
              <a:t>egyik </a:t>
            </a:r>
            <a:r>
              <a:rPr sz="1100" spc="-5" dirty="0">
                <a:solidFill>
                  <a:prstClr val="black"/>
                </a:solidFill>
                <a:latin typeface="Sitka Text"/>
                <a:cs typeface="Sitka Text"/>
              </a:rPr>
              <a:t>kö-  </a:t>
            </a:r>
            <a:r>
              <a:rPr sz="1100" dirty="0">
                <a:solidFill>
                  <a:prstClr val="black"/>
                </a:solidFill>
                <a:latin typeface="Sitka Text"/>
                <a:cs typeface="Sitka Text"/>
              </a:rPr>
              <a:t>vetkezménye lett </a:t>
            </a:r>
            <a:r>
              <a:rPr sz="1100" spc="5" dirty="0">
                <a:solidFill>
                  <a:prstClr val="black"/>
                </a:solidFill>
                <a:latin typeface="Sitka Text"/>
                <a:cs typeface="Sitka Text"/>
              </a:rPr>
              <a:t>az, hogy a mirigyes </a:t>
            </a:r>
            <a:r>
              <a:rPr sz="1100" dirty="0">
                <a:solidFill>
                  <a:prstClr val="black"/>
                </a:solidFill>
                <a:latin typeface="Sitka Text"/>
                <a:cs typeface="Sitka Text"/>
              </a:rPr>
              <a:t>bálványfa</a:t>
            </a:r>
            <a:r>
              <a:rPr sz="1100" spc="25" dirty="0">
                <a:solidFill>
                  <a:prstClr val="black"/>
                </a:solidFill>
                <a:latin typeface="Sitka Text"/>
                <a:cs typeface="Sitka Text"/>
              </a:rPr>
              <a:t> </a:t>
            </a:r>
            <a:r>
              <a:rPr sz="1100" dirty="0">
                <a:solidFill>
                  <a:prstClr val="black"/>
                </a:solidFill>
                <a:latin typeface="Sitka Text"/>
                <a:cs typeface="Sitka Text"/>
              </a:rPr>
              <a:t>újulata</a:t>
            </a:r>
            <a:endParaRPr sz="1100">
              <a:solidFill>
                <a:prstClr val="black"/>
              </a:solidFill>
              <a:latin typeface="Sitka Text"/>
              <a:cs typeface="Sitka Text"/>
            </a:endParaRPr>
          </a:p>
          <a:p>
            <a:pPr marL="12700" algn="just">
              <a:spcBef>
                <a:spcPts val="340"/>
              </a:spcBef>
            </a:pPr>
            <a:r>
              <a:rPr sz="1100" spc="5" dirty="0">
                <a:solidFill>
                  <a:prstClr val="black"/>
                </a:solidFill>
                <a:latin typeface="Sitka Text"/>
                <a:cs typeface="Sitka Text"/>
              </a:rPr>
              <a:t>„elöntötte” a</a:t>
            </a:r>
            <a:r>
              <a:rPr sz="1100" dirty="0">
                <a:solidFill>
                  <a:prstClr val="black"/>
                </a:solidFill>
                <a:latin typeface="Sitka Text"/>
                <a:cs typeface="Sitka Text"/>
              </a:rPr>
              <a:t> </a:t>
            </a:r>
            <a:r>
              <a:rPr sz="1100" spc="5" dirty="0">
                <a:solidFill>
                  <a:prstClr val="black"/>
                </a:solidFill>
                <a:latin typeface="Sitka Text"/>
                <a:cs typeface="Sitka Text"/>
              </a:rPr>
              <a:t>területet</a:t>
            </a:r>
            <a:endParaRPr sz="1100">
              <a:solidFill>
                <a:prstClr val="black"/>
              </a:solidFill>
              <a:latin typeface="Sitka Text"/>
              <a:cs typeface="Sitka Text"/>
            </a:endParaRPr>
          </a:p>
        </p:txBody>
      </p:sp>
      <p:sp>
        <p:nvSpPr>
          <p:cNvPr id="35" name="object 35"/>
          <p:cNvSpPr/>
          <p:nvPr/>
        </p:nvSpPr>
        <p:spPr>
          <a:xfrm>
            <a:off x="10135117" y="8085470"/>
            <a:ext cx="3841924" cy="2879428"/>
          </a:xfrm>
          <a:prstGeom prst="rect">
            <a:avLst/>
          </a:prstGeom>
          <a:blipFill>
            <a:blip r:embed="rId13" cstate="print"/>
            <a:stretch>
              <a:fillRect/>
            </a:stretch>
          </a:blipFill>
        </p:spPr>
        <p:txBody>
          <a:bodyPr wrap="square" lIns="0" tIns="0" rIns="0" bIns="0" rtlCol="0"/>
          <a:lstStyle/>
          <a:p>
            <a:endParaRPr>
              <a:solidFill>
                <a:prstClr val="black"/>
              </a:solidFill>
              <a:latin typeface="Calibri"/>
            </a:endParaRPr>
          </a:p>
        </p:txBody>
      </p:sp>
      <p:sp>
        <p:nvSpPr>
          <p:cNvPr id="36" name="object 36"/>
          <p:cNvSpPr txBox="1"/>
          <p:nvPr/>
        </p:nvSpPr>
        <p:spPr>
          <a:xfrm>
            <a:off x="10141373" y="10987287"/>
            <a:ext cx="3827779" cy="631583"/>
          </a:xfrm>
          <a:prstGeom prst="rect">
            <a:avLst/>
          </a:prstGeom>
        </p:spPr>
        <p:txBody>
          <a:bodyPr vert="horz" wrap="square" lIns="0" tIns="12065" rIns="0" bIns="0" rtlCol="0">
            <a:spAutoFit/>
          </a:bodyPr>
          <a:lstStyle/>
          <a:p>
            <a:pPr marL="12700" marR="5080" algn="just">
              <a:lnSpc>
                <a:spcPct val="126000"/>
              </a:lnSpc>
              <a:spcBef>
                <a:spcPts val="95"/>
              </a:spcBef>
            </a:pPr>
            <a:r>
              <a:rPr sz="1100" spc="5" dirty="0">
                <a:solidFill>
                  <a:prstClr val="black"/>
                </a:solidFill>
                <a:latin typeface="Sitka Text"/>
                <a:cs typeface="Sitka Text"/>
              </a:rPr>
              <a:t>5. </a:t>
            </a:r>
            <a:r>
              <a:rPr sz="1100" dirty="0">
                <a:solidFill>
                  <a:prstClr val="black"/>
                </a:solidFill>
                <a:latin typeface="Sitka Text"/>
                <a:cs typeface="Sitka Text"/>
              </a:rPr>
              <a:t>ábra. </a:t>
            </a:r>
            <a:r>
              <a:rPr sz="1100" spc="5" dirty="0">
                <a:solidFill>
                  <a:prstClr val="black"/>
                </a:solidFill>
                <a:latin typeface="Sitka Text"/>
                <a:cs typeface="Sitka Text"/>
              </a:rPr>
              <a:t>A </a:t>
            </a:r>
            <a:r>
              <a:rPr sz="1100" dirty="0">
                <a:solidFill>
                  <a:prstClr val="black"/>
                </a:solidFill>
                <a:latin typeface="Sitka Text"/>
                <a:cs typeface="Sitka Text"/>
              </a:rPr>
              <a:t>kései </a:t>
            </a:r>
            <a:r>
              <a:rPr sz="1100" spc="10" dirty="0">
                <a:solidFill>
                  <a:prstClr val="black"/>
                </a:solidFill>
                <a:latin typeface="Sitka Text"/>
                <a:cs typeface="Sitka Text"/>
              </a:rPr>
              <a:t>meggy </a:t>
            </a:r>
            <a:r>
              <a:rPr sz="1100" spc="5" dirty="0">
                <a:solidFill>
                  <a:prstClr val="black"/>
                </a:solidFill>
                <a:latin typeface="Sitka Text"/>
                <a:cs typeface="Sitka Text"/>
              </a:rPr>
              <a:t>magoncbankja. Az </a:t>
            </a:r>
            <a:r>
              <a:rPr sz="1100" dirty="0">
                <a:solidFill>
                  <a:prstClr val="black"/>
                </a:solidFill>
                <a:latin typeface="Sitka Text"/>
                <a:cs typeface="Sitka Text"/>
              </a:rPr>
              <a:t>újulat </a:t>
            </a:r>
            <a:r>
              <a:rPr sz="1100" spc="5" dirty="0">
                <a:solidFill>
                  <a:prstClr val="black"/>
                </a:solidFill>
                <a:latin typeface="Sitka Text"/>
                <a:cs typeface="Sitka Text"/>
              </a:rPr>
              <a:t>gyors  </a:t>
            </a:r>
            <a:r>
              <a:rPr sz="1100" dirty="0">
                <a:solidFill>
                  <a:prstClr val="black"/>
                </a:solidFill>
                <a:latin typeface="Sitka Text"/>
                <a:cs typeface="Sitka Text"/>
              </a:rPr>
              <a:t>fejlődésnek </a:t>
            </a:r>
            <a:r>
              <a:rPr sz="1100" spc="5" dirty="0">
                <a:solidFill>
                  <a:prstClr val="black"/>
                </a:solidFill>
                <a:latin typeface="Sitka Text"/>
                <a:cs typeface="Sitka Text"/>
              </a:rPr>
              <a:t>indulását elsősorban a zárt </a:t>
            </a:r>
            <a:r>
              <a:rPr sz="1100" dirty="0">
                <a:solidFill>
                  <a:prstClr val="black"/>
                </a:solidFill>
                <a:latin typeface="Sitka Text"/>
                <a:cs typeface="Sitka Text"/>
              </a:rPr>
              <a:t>cserjeszint </a:t>
            </a:r>
            <a:r>
              <a:rPr sz="1100" spc="5" dirty="0">
                <a:solidFill>
                  <a:prstClr val="black"/>
                </a:solidFill>
                <a:latin typeface="Sitka Text"/>
                <a:cs typeface="Sitka Text"/>
              </a:rPr>
              <a:t>tartja  </a:t>
            </a:r>
            <a:r>
              <a:rPr sz="1100" dirty="0">
                <a:solidFill>
                  <a:prstClr val="black"/>
                </a:solidFill>
                <a:latin typeface="Sitka Text"/>
                <a:cs typeface="Sitka Text"/>
              </a:rPr>
              <a:t>féken</a:t>
            </a:r>
            <a:endParaRPr sz="1100">
              <a:solidFill>
                <a:prstClr val="black"/>
              </a:solidFill>
              <a:latin typeface="Sitka Text"/>
              <a:cs typeface="Sitka Text"/>
            </a:endParaRPr>
          </a:p>
        </p:txBody>
      </p:sp>
      <p:sp>
        <p:nvSpPr>
          <p:cNvPr id="37" name="object 37"/>
          <p:cNvSpPr/>
          <p:nvPr/>
        </p:nvSpPr>
        <p:spPr>
          <a:xfrm>
            <a:off x="1103121" y="6349328"/>
            <a:ext cx="3959271" cy="2969436"/>
          </a:xfrm>
          <a:prstGeom prst="rect">
            <a:avLst/>
          </a:prstGeom>
          <a:blipFill>
            <a:blip r:embed="rId14" cstate="print"/>
            <a:stretch>
              <a:fillRect/>
            </a:stretch>
          </a:blipFill>
        </p:spPr>
        <p:txBody>
          <a:bodyPr wrap="square" lIns="0" tIns="0" rIns="0" bIns="0" rtlCol="0"/>
          <a:lstStyle/>
          <a:p>
            <a:endParaRPr>
              <a:solidFill>
                <a:prstClr val="black"/>
              </a:solidFill>
              <a:latin typeface="Calibri"/>
            </a:endParaRPr>
          </a:p>
        </p:txBody>
      </p:sp>
      <p:sp>
        <p:nvSpPr>
          <p:cNvPr id="38" name="object 38"/>
          <p:cNvSpPr txBox="1"/>
          <p:nvPr/>
        </p:nvSpPr>
        <p:spPr>
          <a:xfrm>
            <a:off x="1108622" y="9357080"/>
            <a:ext cx="3947160" cy="631583"/>
          </a:xfrm>
          <a:prstGeom prst="rect">
            <a:avLst/>
          </a:prstGeom>
        </p:spPr>
        <p:txBody>
          <a:bodyPr vert="horz" wrap="square" lIns="0" tIns="12065" rIns="0" bIns="0" rtlCol="0">
            <a:spAutoFit/>
          </a:bodyPr>
          <a:lstStyle/>
          <a:p>
            <a:pPr marL="12700" marR="5080" algn="just">
              <a:lnSpc>
                <a:spcPct val="126000"/>
              </a:lnSpc>
              <a:spcBef>
                <a:spcPts val="95"/>
              </a:spcBef>
            </a:pPr>
            <a:r>
              <a:rPr sz="1100" dirty="0">
                <a:solidFill>
                  <a:prstClr val="black"/>
                </a:solidFill>
                <a:latin typeface="Sitka Text"/>
                <a:cs typeface="Sitka Text"/>
              </a:rPr>
              <a:t>3. ábra. </a:t>
            </a:r>
            <a:r>
              <a:rPr sz="1100" spc="5" dirty="0">
                <a:solidFill>
                  <a:prstClr val="black"/>
                </a:solidFill>
                <a:latin typeface="Sitka Text"/>
                <a:cs typeface="Sitka Text"/>
              </a:rPr>
              <a:t>A </a:t>
            </a:r>
            <a:r>
              <a:rPr sz="1100" dirty="0">
                <a:solidFill>
                  <a:prstClr val="black"/>
                </a:solidFill>
                <a:latin typeface="Sitka Text"/>
                <a:cs typeface="Sitka Text"/>
              </a:rPr>
              <a:t>fafajok inváziójával </a:t>
            </a:r>
            <a:r>
              <a:rPr sz="1100" spc="5" dirty="0">
                <a:solidFill>
                  <a:prstClr val="black"/>
                </a:solidFill>
                <a:latin typeface="Sitka Text"/>
                <a:cs typeface="Sitka Text"/>
              </a:rPr>
              <a:t>szemben ellenállóbb alföldi  zárt </a:t>
            </a:r>
            <a:r>
              <a:rPr sz="1100" dirty="0">
                <a:solidFill>
                  <a:prstClr val="black"/>
                </a:solidFill>
                <a:latin typeface="Sitka Text"/>
                <a:cs typeface="Sitka Text"/>
              </a:rPr>
              <a:t>kocsányos </a:t>
            </a:r>
            <a:r>
              <a:rPr sz="1100" spc="5" dirty="0">
                <a:solidFill>
                  <a:prstClr val="black"/>
                </a:solidFill>
                <a:latin typeface="Sitka Text"/>
                <a:cs typeface="Sitka Text"/>
              </a:rPr>
              <a:t>tölgyes </a:t>
            </a:r>
            <a:r>
              <a:rPr sz="1100" dirty="0">
                <a:solidFill>
                  <a:prstClr val="black"/>
                </a:solidFill>
                <a:latin typeface="Sitka Text"/>
                <a:cs typeface="Sitka Text"/>
              </a:rPr>
              <a:t>folt. </a:t>
            </a:r>
            <a:r>
              <a:rPr sz="1100" spc="5" dirty="0">
                <a:solidFill>
                  <a:prstClr val="black"/>
                </a:solidFill>
                <a:latin typeface="Sitka Text"/>
                <a:cs typeface="Sitka Text"/>
              </a:rPr>
              <a:t>A </a:t>
            </a:r>
            <a:r>
              <a:rPr sz="1100" dirty="0">
                <a:solidFill>
                  <a:prstClr val="black"/>
                </a:solidFill>
                <a:latin typeface="Sitka Text"/>
                <a:cs typeface="Sitka Text"/>
              </a:rPr>
              <a:t>környezetében </a:t>
            </a:r>
            <a:r>
              <a:rPr sz="1100" spc="5" dirty="0">
                <a:solidFill>
                  <a:prstClr val="black"/>
                </a:solidFill>
                <a:latin typeface="Sitka Text"/>
                <a:cs typeface="Sitka Text"/>
              </a:rPr>
              <a:t>éppen termé-  </a:t>
            </a:r>
            <a:r>
              <a:rPr sz="1100" dirty="0">
                <a:solidFill>
                  <a:prstClr val="black"/>
                </a:solidFill>
                <a:latin typeface="Sitka Text"/>
                <a:cs typeface="Sitka Text"/>
              </a:rPr>
              <a:t>szetvédelmi beavatkozások (pl. inváziós </a:t>
            </a:r>
            <a:r>
              <a:rPr sz="1100" spc="5" dirty="0">
                <a:solidFill>
                  <a:prstClr val="black"/>
                </a:solidFill>
                <a:latin typeface="Sitka Text"/>
                <a:cs typeface="Sitka Text"/>
              </a:rPr>
              <a:t>irtások)</a:t>
            </a:r>
            <a:r>
              <a:rPr sz="1100" spc="60" dirty="0">
                <a:solidFill>
                  <a:prstClr val="black"/>
                </a:solidFill>
                <a:latin typeface="Sitka Text"/>
                <a:cs typeface="Sitka Text"/>
              </a:rPr>
              <a:t> </a:t>
            </a:r>
            <a:r>
              <a:rPr sz="1100" spc="5" dirty="0">
                <a:solidFill>
                  <a:prstClr val="black"/>
                </a:solidFill>
                <a:latin typeface="Sitka Text"/>
                <a:cs typeface="Sitka Text"/>
              </a:rPr>
              <a:t>zajlanak</a:t>
            </a:r>
            <a:endParaRPr sz="1100">
              <a:solidFill>
                <a:prstClr val="black"/>
              </a:solidFill>
              <a:latin typeface="Sitka Text"/>
              <a:cs typeface="Sitka Text"/>
            </a:endParaRPr>
          </a:p>
        </p:txBody>
      </p:sp>
      <p:sp>
        <p:nvSpPr>
          <p:cNvPr id="39" name="object 39"/>
          <p:cNvSpPr/>
          <p:nvPr/>
        </p:nvSpPr>
        <p:spPr>
          <a:xfrm>
            <a:off x="3496680" y="10318980"/>
            <a:ext cx="94615" cy="38735"/>
          </a:xfrm>
          <a:custGeom>
            <a:avLst/>
            <a:gdLst/>
            <a:ahLst/>
            <a:cxnLst/>
            <a:rect l="l" t="t" r="r" b="b"/>
            <a:pathLst>
              <a:path w="94614" h="38734">
                <a:moveTo>
                  <a:pt x="55642" y="0"/>
                </a:moveTo>
                <a:lnTo>
                  <a:pt x="55642" y="38685"/>
                </a:lnTo>
                <a:lnTo>
                  <a:pt x="81433" y="25790"/>
                </a:lnTo>
                <a:lnTo>
                  <a:pt x="62090" y="25790"/>
                </a:lnTo>
                <a:lnTo>
                  <a:pt x="62090" y="12895"/>
                </a:lnTo>
                <a:lnTo>
                  <a:pt x="81433" y="12895"/>
                </a:lnTo>
                <a:lnTo>
                  <a:pt x="55642" y="0"/>
                </a:lnTo>
                <a:close/>
              </a:path>
              <a:path w="94614" h="38734">
                <a:moveTo>
                  <a:pt x="55642" y="12895"/>
                </a:moveTo>
                <a:lnTo>
                  <a:pt x="0" y="12895"/>
                </a:lnTo>
                <a:lnTo>
                  <a:pt x="0" y="25790"/>
                </a:lnTo>
                <a:lnTo>
                  <a:pt x="55642" y="25790"/>
                </a:lnTo>
                <a:lnTo>
                  <a:pt x="55642" y="12895"/>
                </a:lnTo>
                <a:close/>
              </a:path>
              <a:path w="94614" h="38734">
                <a:moveTo>
                  <a:pt x="81433" y="12895"/>
                </a:moveTo>
                <a:lnTo>
                  <a:pt x="62090" y="12895"/>
                </a:lnTo>
                <a:lnTo>
                  <a:pt x="62090" y="25790"/>
                </a:lnTo>
                <a:lnTo>
                  <a:pt x="81433" y="25790"/>
                </a:lnTo>
                <a:lnTo>
                  <a:pt x="94328" y="19342"/>
                </a:lnTo>
                <a:lnTo>
                  <a:pt x="81433" y="12895"/>
                </a:lnTo>
                <a:close/>
              </a:path>
            </a:pathLst>
          </a:custGeom>
          <a:solidFill>
            <a:srgbClr val="000000"/>
          </a:solidFill>
        </p:spPr>
        <p:txBody>
          <a:bodyPr wrap="square" lIns="0" tIns="0" rIns="0" bIns="0" rtlCol="0"/>
          <a:lstStyle/>
          <a:p>
            <a:endParaRPr>
              <a:solidFill>
                <a:prstClr val="black"/>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466762" y="193474"/>
            <a:ext cx="3630929" cy="1626870"/>
          </a:xfrm>
          <a:prstGeom prst="rect">
            <a:avLst/>
          </a:prstGeom>
        </p:spPr>
        <p:txBody>
          <a:bodyPr vert="horz" wrap="square" lIns="0" tIns="83185" rIns="0" bIns="0" rtlCol="0">
            <a:spAutoFit/>
          </a:bodyPr>
          <a:lstStyle/>
          <a:p>
            <a:pPr marL="12700">
              <a:spcBef>
                <a:spcPts val="655"/>
              </a:spcBef>
            </a:pPr>
            <a:r>
              <a:rPr sz="1600" spc="-40" dirty="0">
                <a:solidFill>
                  <a:prstClr val="black"/>
                </a:solidFill>
                <a:latin typeface="Century Gothic"/>
                <a:cs typeface="Century Gothic"/>
              </a:rPr>
              <a:t>ERDÉLYI</a:t>
            </a:r>
            <a:r>
              <a:rPr sz="1600" spc="-35" dirty="0">
                <a:solidFill>
                  <a:prstClr val="black"/>
                </a:solidFill>
                <a:latin typeface="Century Gothic"/>
                <a:cs typeface="Century Gothic"/>
              </a:rPr>
              <a:t> </a:t>
            </a:r>
            <a:r>
              <a:rPr sz="1600" spc="-45" dirty="0">
                <a:solidFill>
                  <a:prstClr val="black"/>
                </a:solidFill>
                <a:latin typeface="Century Gothic"/>
                <a:cs typeface="Century Gothic"/>
              </a:rPr>
              <a:t>REGINA</a:t>
            </a:r>
            <a:endParaRPr sz="1600">
              <a:solidFill>
                <a:prstClr val="black"/>
              </a:solidFill>
              <a:latin typeface="Century Gothic"/>
              <a:cs typeface="Century Gothic"/>
            </a:endParaRPr>
          </a:p>
          <a:p>
            <a:pPr marL="12700">
              <a:spcBef>
                <a:spcPts val="350"/>
              </a:spcBef>
            </a:pPr>
            <a:r>
              <a:rPr sz="1000" i="1" spc="-70" dirty="0">
                <a:solidFill>
                  <a:prstClr val="black"/>
                </a:solidFill>
                <a:latin typeface="Century Gothic"/>
                <a:cs typeface="Century Gothic"/>
                <a:hlinkClick r:id="rId2"/>
              </a:rPr>
              <a:t>erdelyiregina11@gmail.com</a:t>
            </a:r>
            <a:endParaRPr sz="1000">
              <a:solidFill>
                <a:prstClr val="black"/>
              </a:solidFill>
              <a:latin typeface="Century Gothic"/>
              <a:cs typeface="Century Gothic"/>
            </a:endParaRPr>
          </a:p>
          <a:p>
            <a:pPr marL="12700" marR="5080">
              <a:lnSpc>
                <a:spcPts val="1720"/>
              </a:lnSpc>
              <a:spcBef>
                <a:spcPts val="140"/>
              </a:spcBef>
            </a:pPr>
            <a:r>
              <a:rPr sz="950" spc="-50" dirty="0">
                <a:solidFill>
                  <a:prstClr val="black"/>
                </a:solidFill>
                <a:latin typeface="Century Gothic"/>
                <a:cs typeface="Century Gothic"/>
              </a:rPr>
              <a:t>PhD </a:t>
            </a:r>
            <a:r>
              <a:rPr sz="950" spc="-70" dirty="0">
                <a:solidFill>
                  <a:prstClr val="black"/>
                </a:solidFill>
                <a:latin typeface="Century Gothic"/>
                <a:cs typeface="Century Gothic"/>
              </a:rPr>
              <a:t>student </a:t>
            </a:r>
            <a:r>
              <a:rPr sz="950" dirty="0">
                <a:solidFill>
                  <a:prstClr val="black"/>
                </a:solidFill>
                <a:latin typeface="Garamond"/>
                <a:cs typeface="Garamond"/>
              </a:rPr>
              <a:t>– </a:t>
            </a:r>
            <a:r>
              <a:rPr sz="950" spc="-40" dirty="0">
                <a:solidFill>
                  <a:prstClr val="black"/>
                </a:solidFill>
                <a:latin typeface="Century Gothic"/>
                <a:cs typeface="Century Gothic"/>
              </a:rPr>
              <a:t>Hungarian </a:t>
            </a:r>
            <a:r>
              <a:rPr sz="950" spc="-25" dirty="0">
                <a:solidFill>
                  <a:prstClr val="black"/>
                </a:solidFill>
                <a:latin typeface="Century Gothic"/>
                <a:cs typeface="Century Gothic"/>
              </a:rPr>
              <a:t>University </a:t>
            </a:r>
            <a:r>
              <a:rPr sz="950" spc="-55" dirty="0">
                <a:solidFill>
                  <a:prstClr val="black"/>
                </a:solidFill>
                <a:latin typeface="Century Gothic"/>
                <a:cs typeface="Century Gothic"/>
              </a:rPr>
              <a:t>of </a:t>
            </a:r>
            <a:r>
              <a:rPr sz="950" spc="-50" dirty="0">
                <a:solidFill>
                  <a:prstClr val="black"/>
                </a:solidFill>
                <a:latin typeface="Century Gothic"/>
                <a:cs typeface="Century Gothic"/>
              </a:rPr>
              <a:t>Agriculture </a:t>
            </a:r>
            <a:r>
              <a:rPr sz="950" spc="-90" dirty="0">
                <a:solidFill>
                  <a:prstClr val="black"/>
                </a:solidFill>
                <a:latin typeface="Century Gothic"/>
                <a:cs typeface="Century Gothic"/>
              </a:rPr>
              <a:t>and </a:t>
            </a:r>
            <a:r>
              <a:rPr sz="950" spc="-35" dirty="0">
                <a:solidFill>
                  <a:prstClr val="black"/>
                </a:solidFill>
                <a:latin typeface="Century Gothic"/>
                <a:cs typeface="Century Gothic"/>
              </a:rPr>
              <a:t>Life </a:t>
            </a:r>
            <a:r>
              <a:rPr sz="950" spc="-65" dirty="0">
                <a:solidFill>
                  <a:prstClr val="black"/>
                </a:solidFill>
                <a:latin typeface="Century Gothic"/>
                <a:cs typeface="Century Gothic"/>
              </a:rPr>
              <a:t>Sciences,  </a:t>
            </a:r>
            <a:r>
              <a:rPr sz="950" spc="-45" dirty="0">
                <a:solidFill>
                  <a:prstClr val="black"/>
                </a:solidFill>
                <a:latin typeface="Century Gothic"/>
                <a:cs typeface="Century Gothic"/>
              </a:rPr>
              <a:t>Institute </a:t>
            </a:r>
            <a:r>
              <a:rPr sz="950" spc="-50" dirty="0">
                <a:solidFill>
                  <a:prstClr val="black"/>
                </a:solidFill>
                <a:latin typeface="Century Gothic"/>
                <a:cs typeface="Century Gothic"/>
              </a:rPr>
              <a:t>of </a:t>
            </a:r>
            <a:r>
              <a:rPr sz="950" spc="-90" dirty="0">
                <a:solidFill>
                  <a:prstClr val="black"/>
                </a:solidFill>
                <a:latin typeface="Century Gothic"/>
                <a:cs typeface="Century Gothic"/>
              </a:rPr>
              <a:t>Landscape </a:t>
            </a:r>
            <a:r>
              <a:rPr sz="950" spc="-65" dirty="0">
                <a:solidFill>
                  <a:prstClr val="black"/>
                </a:solidFill>
                <a:latin typeface="Century Gothic"/>
                <a:cs typeface="Century Gothic"/>
              </a:rPr>
              <a:t>Architecture, </a:t>
            </a:r>
            <a:r>
              <a:rPr sz="950" spc="-30" dirty="0">
                <a:solidFill>
                  <a:prstClr val="black"/>
                </a:solidFill>
                <a:latin typeface="Century Gothic"/>
                <a:cs typeface="Century Gothic"/>
              </a:rPr>
              <a:t>Urban </a:t>
            </a:r>
            <a:r>
              <a:rPr sz="950" spc="-45" dirty="0">
                <a:solidFill>
                  <a:prstClr val="black"/>
                </a:solidFill>
                <a:latin typeface="Century Gothic"/>
                <a:cs typeface="Century Gothic"/>
              </a:rPr>
              <a:t>Planning </a:t>
            </a:r>
            <a:r>
              <a:rPr sz="950" spc="-85" dirty="0">
                <a:solidFill>
                  <a:prstClr val="black"/>
                </a:solidFill>
                <a:latin typeface="Century Gothic"/>
                <a:cs typeface="Century Gothic"/>
              </a:rPr>
              <a:t>and </a:t>
            </a:r>
            <a:r>
              <a:rPr sz="950" spc="-65" dirty="0">
                <a:solidFill>
                  <a:prstClr val="black"/>
                </a:solidFill>
                <a:latin typeface="Century Gothic"/>
                <a:cs typeface="Century Gothic"/>
              </a:rPr>
              <a:t>Garden </a:t>
            </a:r>
            <a:r>
              <a:rPr sz="950" spc="-30" dirty="0">
                <a:solidFill>
                  <a:prstClr val="black"/>
                </a:solidFill>
                <a:latin typeface="Century Gothic"/>
                <a:cs typeface="Century Gothic"/>
              </a:rPr>
              <a:t>Art,  </a:t>
            </a:r>
            <a:r>
              <a:rPr sz="950" spc="-70" dirty="0">
                <a:solidFill>
                  <a:prstClr val="black"/>
                </a:solidFill>
                <a:latin typeface="Century Gothic"/>
                <a:cs typeface="Century Gothic"/>
              </a:rPr>
              <a:t>Department </a:t>
            </a:r>
            <a:r>
              <a:rPr sz="950" spc="-20" dirty="0">
                <a:solidFill>
                  <a:prstClr val="black"/>
                </a:solidFill>
                <a:latin typeface="Century Gothic"/>
                <a:cs typeface="Century Gothic"/>
              </a:rPr>
              <a:t>for </a:t>
            </a:r>
            <a:r>
              <a:rPr sz="950" spc="-90" dirty="0">
                <a:solidFill>
                  <a:prstClr val="black"/>
                </a:solidFill>
                <a:latin typeface="Century Gothic"/>
                <a:cs typeface="Century Gothic"/>
              </a:rPr>
              <a:t>Landscape </a:t>
            </a:r>
            <a:r>
              <a:rPr sz="950" spc="-45" dirty="0">
                <a:solidFill>
                  <a:prstClr val="black"/>
                </a:solidFill>
                <a:latin typeface="Century Gothic"/>
                <a:cs typeface="Century Gothic"/>
              </a:rPr>
              <a:t>Planning </a:t>
            </a:r>
            <a:r>
              <a:rPr sz="950" spc="-85" dirty="0">
                <a:solidFill>
                  <a:prstClr val="black"/>
                </a:solidFill>
                <a:latin typeface="Century Gothic"/>
                <a:cs typeface="Century Gothic"/>
              </a:rPr>
              <a:t>and </a:t>
            </a:r>
            <a:r>
              <a:rPr sz="950" spc="-60" dirty="0">
                <a:solidFill>
                  <a:prstClr val="black"/>
                </a:solidFill>
                <a:latin typeface="Century Gothic"/>
                <a:cs typeface="Century Gothic"/>
              </a:rPr>
              <a:t>Regional  </a:t>
            </a:r>
            <a:r>
              <a:rPr sz="950" spc="-70" dirty="0">
                <a:solidFill>
                  <a:prstClr val="black"/>
                </a:solidFill>
                <a:latin typeface="Century Gothic"/>
                <a:cs typeface="Century Gothic"/>
              </a:rPr>
              <a:t>Development;Town </a:t>
            </a:r>
            <a:r>
              <a:rPr sz="950" spc="-50" dirty="0">
                <a:solidFill>
                  <a:prstClr val="black"/>
                </a:solidFill>
                <a:latin typeface="Century Gothic"/>
                <a:cs typeface="Century Gothic"/>
              </a:rPr>
              <a:t>planning </a:t>
            </a:r>
            <a:r>
              <a:rPr sz="950" spc="-40" dirty="0">
                <a:solidFill>
                  <a:prstClr val="black"/>
                </a:solidFill>
                <a:latin typeface="Century Gothic"/>
                <a:cs typeface="Century Gothic"/>
              </a:rPr>
              <a:t>administrator </a:t>
            </a:r>
            <a:r>
              <a:rPr sz="950" dirty="0">
                <a:solidFill>
                  <a:prstClr val="black"/>
                </a:solidFill>
                <a:latin typeface="Garamond"/>
                <a:cs typeface="Garamond"/>
              </a:rPr>
              <a:t>– </a:t>
            </a:r>
            <a:r>
              <a:rPr sz="950" spc="-50" dirty="0">
                <a:solidFill>
                  <a:prstClr val="black"/>
                </a:solidFill>
                <a:latin typeface="Century Gothic"/>
                <a:cs typeface="Century Gothic"/>
              </a:rPr>
              <a:t>Municipality </a:t>
            </a:r>
            <a:r>
              <a:rPr sz="950" spc="-55" dirty="0">
                <a:solidFill>
                  <a:prstClr val="black"/>
                </a:solidFill>
                <a:latin typeface="Century Gothic"/>
                <a:cs typeface="Century Gothic"/>
              </a:rPr>
              <a:t>of </a:t>
            </a:r>
            <a:r>
              <a:rPr sz="950" spc="-90" dirty="0">
                <a:solidFill>
                  <a:prstClr val="black"/>
                </a:solidFill>
                <a:latin typeface="Century Gothic"/>
                <a:cs typeface="Century Gothic"/>
              </a:rPr>
              <a:t>the </a:t>
            </a:r>
            <a:r>
              <a:rPr sz="950" spc="-55" dirty="0">
                <a:solidFill>
                  <a:prstClr val="black"/>
                </a:solidFill>
                <a:latin typeface="Century Gothic"/>
                <a:cs typeface="Century Gothic"/>
              </a:rPr>
              <a:t>City  of </a:t>
            </a:r>
            <a:r>
              <a:rPr sz="950" spc="-75" dirty="0">
                <a:solidFill>
                  <a:prstClr val="black"/>
                </a:solidFill>
                <a:latin typeface="Century Gothic"/>
                <a:cs typeface="Century Gothic"/>
              </a:rPr>
              <a:t>Kecskemét, </a:t>
            </a:r>
            <a:r>
              <a:rPr sz="950" spc="-45" dirty="0">
                <a:solidFill>
                  <a:prstClr val="black"/>
                </a:solidFill>
                <a:latin typeface="Century Gothic"/>
                <a:cs typeface="Century Gothic"/>
              </a:rPr>
              <a:t>Engineering Office, </a:t>
            </a:r>
            <a:r>
              <a:rPr sz="950" spc="-70" dirty="0">
                <a:solidFill>
                  <a:prstClr val="black"/>
                </a:solidFill>
                <a:latin typeface="Century Gothic"/>
                <a:cs typeface="Century Gothic"/>
              </a:rPr>
              <a:t>Department </a:t>
            </a:r>
            <a:r>
              <a:rPr sz="950" spc="-50" dirty="0">
                <a:solidFill>
                  <a:prstClr val="black"/>
                </a:solidFill>
                <a:latin typeface="Century Gothic"/>
                <a:cs typeface="Century Gothic"/>
              </a:rPr>
              <a:t>of </a:t>
            </a:r>
            <a:r>
              <a:rPr sz="950" spc="-30" dirty="0">
                <a:solidFill>
                  <a:prstClr val="black"/>
                </a:solidFill>
                <a:latin typeface="Century Gothic"/>
                <a:cs typeface="Century Gothic"/>
              </a:rPr>
              <a:t>Urban</a:t>
            </a:r>
            <a:r>
              <a:rPr sz="950" spc="190" dirty="0">
                <a:solidFill>
                  <a:prstClr val="black"/>
                </a:solidFill>
                <a:latin typeface="Century Gothic"/>
                <a:cs typeface="Century Gothic"/>
              </a:rPr>
              <a:t> </a:t>
            </a:r>
            <a:r>
              <a:rPr sz="950" spc="-45" dirty="0">
                <a:solidFill>
                  <a:prstClr val="black"/>
                </a:solidFill>
                <a:latin typeface="Century Gothic"/>
                <a:cs typeface="Century Gothic"/>
              </a:rPr>
              <a:t>Planning</a:t>
            </a:r>
            <a:endParaRPr sz="950">
              <a:solidFill>
                <a:prstClr val="black"/>
              </a:solidFill>
              <a:latin typeface="Century Gothic"/>
              <a:cs typeface="Century Gothic"/>
            </a:endParaRPr>
          </a:p>
        </p:txBody>
      </p:sp>
      <p:sp>
        <p:nvSpPr>
          <p:cNvPr id="3" name="object 3"/>
          <p:cNvSpPr txBox="1"/>
          <p:nvPr/>
        </p:nvSpPr>
        <p:spPr>
          <a:xfrm>
            <a:off x="9441455" y="2280929"/>
            <a:ext cx="2917825" cy="558165"/>
          </a:xfrm>
          <a:prstGeom prst="rect">
            <a:avLst/>
          </a:prstGeom>
        </p:spPr>
        <p:txBody>
          <a:bodyPr vert="horz" wrap="square" lIns="0" tIns="60960" rIns="0" bIns="0" rtlCol="0">
            <a:spAutoFit/>
          </a:bodyPr>
          <a:lstStyle/>
          <a:p>
            <a:pPr marL="12700">
              <a:spcBef>
                <a:spcPts val="480"/>
              </a:spcBef>
            </a:pPr>
            <a:r>
              <a:rPr sz="950" u="sng" spc="-85" dirty="0">
                <a:solidFill>
                  <a:srgbClr val="007547"/>
                </a:solidFill>
                <a:uFill>
                  <a:solidFill>
                    <a:srgbClr val="007547"/>
                  </a:solidFill>
                </a:uFill>
                <a:latin typeface="Century Gothic"/>
                <a:cs typeface="Century Gothic"/>
              </a:rPr>
              <a:t>MAGYAR </a:t>
            </a:r>
            <a:r>
              <a:rPr sz="950" u="sng" spc="-70" dirty="0">
                <a:solidFill>
                  <a:srgbClr val="007547"/>
                </a:solidFill>
                <a:uFill>
                  <a:solidFill>
                    <a:srgbClr val="007547"/>
                  </a:solidFill>
                </a:uFill>
                <a:latin typeface="Century Gothic"/>
                <a:cs typeface="Century Gothic"/>
              </a:rPr>
              <a:t>AGRÁR- </a:t>
            </a:r>
            <a:r>
              <a:rPr sz="950" u="sng" dirty="0">
                <a:solidFill>
                  <a:srgbClr val="007547"/>
                </a:solidFill>
                <a:uFill>
                  <a:solidFill>
                    <a:srgbClr val="007547"/>
                  </a:solidFill>
                </a:uFill>
                <a:latin typeface="Century Gothic"/>
                <a:cs typeface="Century Gothic"/>
              </a:rPr>
              <a:t>ÉS ÉLETTUDOMÁNYI</a:t>
            </a:r>
            <a:r>
              <a:rPr sz="950" u="sng" spc="180" dirty="0">
                <a:solidFill>
                  <a:srgbClr val="007547"/>
                </a:solidFill>
                <a:uFill>
                  <a:solidFill>
                    <a:srgbClr val="007547"/>
                  </a:solidFill>
                </a:uFill>
                <a:latin typeface="Century Gothic"/>
                <a:cs typeface="Century Gothic"/>
              </a:rPr>
              <a:t> </a:t>
            </a:r>
            <a:r>
              <a:rPr sz="950" u="sng" spc="-20" dirty="0">
                <a:solidFill>
                  <a:srgbClr val="007547"/>
                </a:solidFill>
                <a:uFill>
                  <a:solidFill>
                    <a:srgbClr val="007547"/>
                  </a:solidFill>
                </a:uFill>
                <a:latin typeface="Century Gothic"/>
                <a:cs typeface="Century Gothic"/>
              </a:rPr>
              <a:t>EGYETEM</a:t>
            </a:r>
            <a:endParaRPr sz="950">
              <a:solidFill>
                <a:prstClr val="black"/>
              </a:solidFill>
              <a:latin typeface="Century Gothic"/>
              <a:cs typeface="Century Gothic"/>
            </a:endParaRPr>
          </a:p>
          <a:p>
            <a:pPr marL="12700" marR="5080">
              <a:spcBef>
                <a:spcPts val="385"/>
              </a:spcBef>
            </a:pPr>
            <a:r>
              <a:rPr sz="950" spc="-40" dirty="0">
                <a:solidFill>
                  <a:srgbClr val="7E7E7E"/>
                </a:solidFill>
                <a:latin typeface="Century Gothic"/>
                <a:cs typeface="Century Gothic"/>
              </a:rPr>
              <a:t>Tájépítészeti, </a:t>
            </a:r>
            <a:r>
              <a:rPr sz="950" spc="-55" dirty="0">
                <a:solidFill>
                  <a:srgbClr val="7E7E7E"/>
                </a:solidFill>
                <a:latin typeface="Century Gothic"/>
                <a:cs typeface="Century Gothic"/>
              </a:rPr>
              <a:t>Településtervezési és </a:t>
            </a:r>
            <a:r>
              <a:rPr sz="950" spc="-30" dirty="0">
                <a:solidFill>
                  <a:srgbClr val="7E7E7E"/>
                </a:solidFill>
                <a:latin typeface="Century Gothic"/>
                <a:cs typeface="Century Gothic"/>
              </a:rPr>
              <a:t>Díszkertészeti </a:t>
            </a:r>
            <a:r>
              <a:rPr sz="950" spc="-60" dirty="0">
                <a:solidFill>
                  <a:srgbClr val="7E7E7E"/>
                </a:solidFill>
                <a:latin typeface="Century Gothic"/>
                <a:cs typeface="Century Gothic"/>
              </a:rPr>
              <a:t>Intézet  </a:t>
            </a:r>
            <a:r>
              <a:rPr sz="950" spc="-40" dirty="0">
                <a:solidFill>
                  <a:srgbClr val="7E7E7E"/>
                </a:solidFill>
                <a:latin typeface="Century Gothic"/>
                <a:cs typeface="Century Gothic"/>
              </a:rPr>
              <a:t>Tájtervezési </a:t>
            </a:r>
            <a:r>
              <a:rPr sz="950" spc="-55" dirty="0">
                <a:solidFill>
                  <a:srgbClr val="7E7E7E"/>
                </a:solidFill>
                <a:latin typeface="Century Gothic"/>
                <a:cs typeface="Century Gothic"/>
              </a:rPr>
              <a:t>és </a:t>
            </a:r>
            <a:r>
              <a:rPr sz="950" spc="-40" dirty="0">
                <a:solidFill>
                  <a:srgbClr val="7E7E7E"/>
                </a:solidFill>
                <a:latin typeface="Century Gothic"/>
                <a:cs typeface="Century Gothic"/>
              </a:rPr>
              <a:t>Területfejlesztési</a:t>
            </a:r>
            <a:r>
              <a:rPr sz="950" spc="105" dirty="0">
                <a:solidFill>
                  <a:srgbClr val="7E7E7E"/>
                </a:solidFill>
                <a:latin typeface="Century Gothic"/>
                <a:cs typeface="Century Gothic"/>
              </a:rPr>
              <a:t> </a:t>
            </a:r>
            <a:r>
              <a:rPr sz="950" spc="-45" dirty="0">
                <a:solidFill>
                  <a:srgbClr val="7E7E7E"/>
                </a:solidFill>
                <a:latin typeface="Century Gothic"/>
                <a:cs typeface="Century Gothic"/>
              </a:rPr>
              <a:t>Tanszék</a:t>
            </a:r>
            <a:endParaRPr sz="950">
              <a:solidFill>
                <a:prstClr val="black"/>
              </a:solidFill>
              <a:latin typeface="Century Gothic"/>
              <a:cs typeface="Century Gothic"/>
            </a:endParaRPr>
          </a:p>
        </p:txBody>
      </p:sp>
      <p:sp>
        <p:nvSpPr>
          <p:cNvPr id="4" name="object 4"/>
          <p:cNvSpPr/>
          <p:nvPr/>
        </p:nvSpPr>
        <p:spPr>
          <a:xfrm>
            <a:off x="9275113" y="1988365"/>
            <a:ext cx="1173521" cy="388506"/>
          </a:xfrm>
          <a:prstGeom prst="rect">
            <a:avLst/>
          </a:prstGeom>
          <a:blipFill>
            <a:blip r:embed="rId3" cstate="print"/>
            <a:stretch>
              <a:fillRect/>
            </a:stretch>
          </a:blipFill>
        </p:spPr>
        <p:txBody>
          <a:bodyPr wrap="square" lIns="0" tIns="0" rIns="0" bIns="0" rtlCol="0"/>
          <a:lstStyle/>
          <a:p>
            <a:endParaRPr>
              <a:solidFill>
                <a:prstClr val="black"/>
              </a:solidFill>
              <a:latin typeface="Calibri"/>
            </a:endParaRPr>
          </a:p>
        </p:txBody>
      </p:sp>
      <p:sp>
        <p:nvSpPr>
          <p:cNvPr id="5" name="object 5"/>
          <p:cNvSpPr txBox="1"/>
          <p:nvPr/>
        </p:nvSpPr>
        <p:spPr>
          <a:xfrm>
            <a:off x="13368258" y="2065413"/>
            <a:ext cx="988060" cy="753745"/>
          </a:xfrm>
          <a:prstGeom prst="rect">
            <a:avLst/>
          </a:prstGeom>
        </p:spPr>
        <p:txBody>
          <a:bodyPr vert="horz" wrap="square" lIns="0" tIns="13335" rIns="0" bIns="0" rtlCol="0">
            <a:spAutoFit/>
          </a:bodyPr>
          <a:lstStyle/>
          <a:p>
            <a:pPr marL="63500" marR="55244" indent="-1270" algn="ctr">
              <a:spcBef>
                <a:spcPts val="105"/>
              </a:spcBef>
            </a:pPr>
            <a:r>
              <a:rPr sz="950" u="sng" spc="-20" dirty="0">
                <a:solidFill>
                  <a:srgbClr val="007547"/>
                </a:solidFill>
                <a:uFill>
                  <a:solidFill>
                    <a:srgbClr val="007547"/>
                  </a:solidFill>
                </a:uFill>
                <a:latin typeface="Century Gothic"/>
                <a:cs typeface="Century Gothic"/>
              </a:rPr>
              <a:t>X. </a:t>
            </a:r>
            <a:r>
              <a:rPr sz="950" u="sng" spc="-90" dirty="0">
                <a:solidFill>
                  <a:srgbClr val="007547"/>
                </a:solidFill>
                <a:uFill>
                  <a:solidFill>
                    <a:srgbClr val="007547"/>
                  </a:solidFill>
                </a:uFill>
                <a:latin typeface="Century Gothic"/>
                <a:cs typeface="Century Gothic"/>
              </a:rPr>
              <a:t>MAGYAR  </a:t>
            </a:r>
            <a:r>
              <a:rPr sz="950" u="sng" spc="80" dirty="0">
                <a:solidFill>
                  <a:srgbClr val="007547"/>
                </a:solidFill>
                <a:uFill>
                  <a:solidFill>
                    <a:srgbClr val="007547"/>
                  </a:solidFill>
                </a:uFill>
                <a:latin typeface="Century Gothic"/>
                <a:cs typeface="Century Gothic"/>
              </a:rPr>
              <a:t>T</a:t>
            </a:r>
            <a:r>
              <a:rPr sz="950" u="sng" spc="-125" dirty="0">
                <a:solidFill>
                  <a:srgbClr val="007547"/>
                </a:solidFill>
                <a:uFill>
                  <a:solidFill>
                    <a:srgbClr val="007547"/>
                  </a:solidFill>
                </a:uFill>
                <a:latin typeface="Century Gothic"/>
                <a:cs typeface="Century Gothic"/>
              </a:rPr>
              <a:t>Á</a:t>
            </a:r>
            <a:r>
              <a:rPr sz="950" u="sng" spc="-80" dirty="0">
                <a:solidFill>
                  <a:srgbClr val="007547"/>
                </a:solidFill>
                <a:uFill>
                  <a:solidFill>
                    <a:srgbClr val="007547"/>
                  </a:solidFill>
                </a:uFill>
                <a:latin typeface="Century Gothic"/>
                <a:cs typeface="Century Gothic"/>
              </a:rPr>
              <a:t>J</a:t>
            </a:r>
            <a:r>
              <a:rPr sz="950" u="sng" dirty="0">
                <a:solidFill>
                  <a:srgbClr val="007547"/>
                </a:solidFill>
                <a:uFill>
                  <a:solidFill>
                    <a:srgbClr val="007547"/>
                  </a:solidFill>
                </a:uFill>
                <a:latin typeface="Century Gothic"/>
                <a:cs typeface="Century Gothic"/>
              </a:rPr>
              <a:t>Ö</a:t>
            </a:r>
            <a:r>
              <a:rPr sz="950" u="sng" spc="-35" dirty="0">
                <a:solidFill>
                  <a:srgbClr val="007547"/>
                </a:solidFill>
                <a:uFill>
                  <a:solidFill>
                    <a:srgbClr val="007547"/>
                  </a:solidFill>
                </a:uFill>
                <a:latin typeface="Century Gothic"/>
                <a:cs typeface="Century Gothic"/>
              </a:rPr>
              <a:t>K</a:t>
            </a:r>
            <a:r>
              <a:rPr sz="950" u="sng" spc="-5" dirty="0">
                <a:solidFill>
                  <a:srgbClr val="007547"/>
                </a:solidFill>
                <a:uFill>
                  <a:solidFill>
                    <a:srgbClr val="007547"/>
                  </a:solidFill>
                </a:uFill>
                <a:latin typeface="Century Gothic"/>
                <a:cs typeface="Century Gothic"/>
              </a:rPr>
              <a:t>OL</a:t>
            </a:r>
            <a:r>
              <a:rPr sz="950" u="sng" spc="-30" dirty="0">
                <a:solidFill>
                  <a:srgbClr val="007547"/>
                </a:solidFill>
                <a:uFill>
                  <a:solidFill>
                    <a:srgbClr val="007547"/>
                  </a:solidFill>
                </a:uFill>
                <a:latin typeface="Century Gothic"/>
                <a:cs typeface="Century Gothic"/>
              </a:rPr>
              <a:t>Ó</a:t>
            </a:r>
            <a:r>
              <a:rPr sz="950" u="sng" spc="-25" dirty="0">
                <a:solidFill>
                  <a:srgbClr val="007547"/>
                </a:solidFill>
                <a:uFill>
                  <a:solidFill>
                    <a:srgbClr val="007547"/>
                  </a:solidFill>
                </a:uFill>
                <a:latin typeface="Century Gothic"/>
                <a:cs typeface="Century Gothic"/>
              </a:rPr>
              <a:t>G</a:t>
            </a:r>
            <a:r>
              <a:rPr sz="950" u="sng" spc="-20" dirty="0">
                <a:solidFill>
                  <a:srgbClr val="007547"/>
                </a:solidFill>
                <a:uFill>
                  <a:solidFill>
                    <a:srgbClr val="007547"/>
                  </a:solidFill>
                </a:uFill>
                <a:latin typeface="Century Gothic"/>
                <a:cs typeface="Century Gothic"/>
              </a:rPr>
              <a:t>IAI </a:t>
            </a:r>
            <a:r>
              <a:rPr sz="950" spc="-15" dirty="0">
                <a:solidFill>
                  <a:srgbClr val="007547"/>
                </a:solidFill>
                <a:latin typeface="Century Gothic"/>
                <a:cs typeface="Century Gothic"/>
              </a:rPr>
              <a:t> </a:t>
            </a:r>
            <a:r>
              <a:rPr sz="950" u="sng" spc="-20" dirty="0">
                <a:solidFill>
                  <a:srgbClr val="007547"/>
                </a:solidFill>
                <a:uFill>
                  <a:solidFill>
                    <a:srgbClr val="007547"/>
                  </a:solidFill>
                </a:uFill>
                <a:latin typeface="Century Gothic"/>
                <a:cs typeface="Century Gothic"/>
              </a:rPr>
              <a:t>KONFERENCIA</a:t>
            </a:r>
            <a:endParaRPr sz="950">
              <a:solidFill>
                <a:prstClr val="black"/>
              </a:solidFill>
              <a:latin typeface="Century Gothic"/>
              <a:cs typeface="Century Gothic"/>
            </a:endParaRPr>
          </a:p>
          <a:p>
            <a:pPr algn="ctr">
              <a:spcBef>
                <a:spcPts val="15"/>
              </a:spcBef>
            </a:pPr>
            <a:r>
              <a:rPr sz="950" spc="30" dirty="0">
                <a:solidFill>
                  <a:srgbClr val="7E7E7E"/>
                </a:solidFill>
                <a:latin typeface="Century Gothic"/>
                <a:cs typeface="Century Gothic"/>
              </a:rPr>
              <a:t>2024.</a:t>
            </a:r>
            <a:r>
              <a:rPr sz="950" spc="-40" dirty="0">
                <a:solidFill>
                  <a:srgbClr val="7E7E7E"/>
                </a:solidFill>
                <a:latin typeface="Century Gothic"/>
                <a:cs typeface="Century Gothic"/>
              </a:rPr>
              <a:t> </a:t>
            </a:r>
            <a:r>
              <a:rPr sz="950" spc="-70" dirty="0">
                <a:solidFill>
                  <a:srgbClr val="7E7E7E"/>
                </a:solidFill>
                <a:latin typeface="Century Gothic"/>
                <a:cs typeface="Century Gothic"/>
              </a:rPr>
              <a:t>szeptember</a:t>
            </a:r>
            <a:endParaRPr sz="950">
              <a:solidFill>
                <a:prstClr val="black"/>
              </a:solidFill>
              <a:latin typeface="Century Gothic"/>
              <a:cs typeface="Century Gothic"/>
            </a:endParaRPr>
          </a:p>
          <a:p>
            <a:pPr marL="1270" algn="ctr">
              <a:spcBef>
                <a:spcPts val="10"/>
              </a:spcBef>
            </a:pPr>
            <a:r>
              <a:rPr sz="950" spc="30" dirty="0">
                <a:solidFill>
                  <a:srgbClr val="7E7E7E"/>
                </a:solidFill>
                <a:latin typeface="Century Gothic"/>
                <a:cs typeface="Century Gothic"/>
              </a:rPr>
              <a:t>5-6.</a:t>
            </a:r>
            <a:endParaRPr sz="950">
              <a:solidFill>
                <a:prstClr val="black"/>
              </a:solidFill>
              <a:latin typeface="Century Gothic"/>
              <a:cs typeface="Century Gothic"/>
            </a:endParaRPr>
          </a:p>
        </p:txBody>
      </p:sp>
      <p:sp>
        <p:nvSpPr>
          <p:cNvPr id="6" name="object 6"/>
          <p:cNvSpPr txBox="1"/>
          <p:nvPr/>
        </p:nvSpPr>
        <p:spPr>
          <a:xfrm>
            <a:off x="702544" y="281490"/>
            <a:ext cx="8506460" cy="2527935"/>
          </a:xfrm>
          <a:prstGeom prst="rect">
            <a:avLst/>
          </a:prstGeom>
        </p:spPr>
        <p:txBody>
          <a:bodyPr vert="horz" wrap="square" lIns="0" tIns="11430" rIns="0" bIns="0" rtlCol="0">
            <a:spAutoFit/>
          </a:bodyPr>
          <a:lstStyle/>
          <a:p>
            <a:pPr marL="12700" marR="563245">
              <a:lnSpc>
                <a:spcPct val="101200"/>
              </a:lnSpc>
              <a:spcBef>
                <a:spcPts val="90"/>
              </a:spcBef>
            </a:pPr>
            <a:r>
              <a:rPr sz="2000" spc="-15" dirty="0">
                <a:solidFill>
                  <a:prstClr val="black"/>
                </a:solidFill>
                <a:latin typeface="Century Gothic"/>
                <a:cs typeface="Century Gothic"/>
              </a:rPr>
              <a:t>KECSKEMÉT </a:t>
            </a:r>
            <a:r>
              <a:rPr sz="2000" spc="45" dirty="0">
                <a:solidFill>
                  <a:prstClr val="black"/>
                </a:solidFill>
                <a:latin typeface="Century Gothic"/>
                <a:cs typeface="Century Gothic"/>
              </a:rPr>
              <a:t>ZÖLDFELÜLETI </a:t>
            </a:r>
            <a:r>
              <a:rPr sz="2000" spc="-5" dirty="0">
                <a:solidFill>
                  <a:prstClr val="black"/>
                </a:solidFill>
                <a:latin typeface="Century Gothic"/>
                <a:cs typeface="Century Gothic"/>
              </a:rPr>
              <a:t>RENDSZERE </a:t>
            </a:r>
            <a:r>
              <a:rPr sz="2000" spc="-20" dirty="0">
                <a:solidFill>
                  <a:prstClr val="black"/>
                </a:solidFill>
                <a:latin typeface="Century Gothic"/>
                <a:cs typeface="Century Gothic"/>
              </a:rPr>
              <a:t>SZEMPONTJÁBÓL </a:t>
            </a:r>
            <a:r>
              <a:rPr sz="2000" spc="-65" dirty="0">
                <a:solidFill>
                  <a:prstClr val="black"/>
                </a:solidFill>
                <a:latin typeface="Century Gothic"/>
                <a:cs typeface="Century Gothic"/>
              </a:rPr>
              <a:t>RELEVÁNS  </a:t>
            </a:r>
            <a:r>
              <a:rPr sz="2000" spc="-30" dirty="0">
                <a:solidFill>
                  <a:prstClr val="black"/>
                </a:solidFill>
                <a:latin typeface="Century Gothic"/>
                <a:cs typeface="Century Gothic"/>
              </a:rPr>
              <a:t>EGYEDI </a:t>
            </a:r>
            <a:r>
              <a:rPr sz="2000" spc="-25" dirty="0">
                <a:solidFill>
                  <a:prstClr val="black"/>
                </a:solidFill>
                <a:latin typeface="Century Gothic"/>
                <a:cs typeface="Century Gothic"/>
              </a:rPr>
              <a:t>TÁJÉRTÉKEK</a:t>
            </a:r>
            <a:r>
              <a:rPr sz="2000" spc="135" dirty="0">
                <a:solidFill>
                  <a:prstClr val="black"/>
                </a:solidFill>
                <a:latin typeface="Century Gothic"/>
                <a:cs typeface="Century Gothic"/>
              </a:rPr>
              <a:t> </a:t>
            </a:r>
            <a:r>
              <a:rPr sz="2000" spc="-30" dirty="0">
                <a:solidFill>
                  <a:prstClr val="black"/>
                </a:solidFill>
                <a:latin typeface="Century Gothic"/>
                <a:cs typeface="Century Gothic"/>
              </a:rPr>
              <a:t>KATASZTERE</a:t>
            </a:r>
            <a:endParaRPr sz="2000">
              <a:solidFill>
                <a:prstClr val="black"/>
              </a:solidFill>
              <a:latin typeface="Century Gothic"/>
              <a:cs typeface="Century Gothic"/>
            </a:endParaRPr>
          </a:p>
          <a:p>
            <a:pPr marL="12700" marR="18415">
              <a:lnSpc>
                <a:spcPts val="1939"/>
              </a:lnSpc>
              <a:spcBef>
                <a:spcPts val="90"/>
              </a:spcBef>
            </a:pPr>
            <a:r>
              <a:rPr sz="1700" i="1" spc="-75" dirty="0">
                <a:solidFill>
                  <a:srgbClr val="7E7E7E"/>
                </a:solidFill>
                <a:latin typeface="Century Gothic"/>
                <a:cs typeface="Century Gothic"/>
              </a:rPr>
              <a:t>INVENTORY </a:t>
            </a:r>
            <a:r>
              <a:rPr sz="1700" i="1" spc="-40" dirty="0">
                <a:solidFill>
                  <a:srgbClr val="7E7E7E"/>
                </a:solidFill>
                <a:latin typeface="Century Gothic"/>
                <a:cs typeface="Century Gothic"/>
              </a:rPr>
              <a:t>OF </a:t>
            </a:r>
            <a:r>
              <a:rPr sz="1700" i="1" spc="-65" dirty="0">
                <a:solidFill>
                  <a:srgbClr val="7E7E7E"/>
                </a:solidFill>
                <a:latin typeface="Century Gothic"/>
                <a:cs typeface="Century Gothic"/>
              </a:rPr>
              <a:t>INDIVIDUAL </a:t>
            </a:r>
            <a:r>
              <a:rPr sz="1700" i="1" spc="-125" dirty="0">
                <a:solidFill>
                  <a:srgbClr val="7E7E7E"/>
                </a:solidFill>
                <a:latin typeface="Century Gothic"/>
                <a:cs typeface="Century Gothic"/>
              </a:rPr>
              <a:t>LANDSCAPE </a:t>
            </a:r>
            <a:r>
              <a:rPr sz="1700" i="1" spc="-110" dirty="0">
                <a:solidFill>
                  <a:srgbClr val="7E7E7E"/>
                </a:solidFill>
                <a:latin typeface="Century Gothic"/>
                <a:cs typeface="Century Gothic"/>
              </a:rPr>
              <a:t>VALUES </a:t>
            </a:r>
            <a:r>
              <a:rPr sz="1700" i="1" spc="-100" dirty="0">
                <a:solidFill>
                  <a:srgbClr val="7E7E7E"/>
                </a:solidFill>
                <a:latin typeface="Century Gothic"/>
                <a:cs typeface="Century Gothic"/>
              </a:rPr>
              <a:t>RELEVANT </a:t>
            </a:r>
            <a:r>
              <a:rPr sz="1700" i="1" spc="-35" dirty="0">
                <a:solidFill>
                  <a:srgbClr val="7E7E7E"/>
                </a:solidFill>
                <a:latin typeface="Century Gothic"/>
                <a:cs typeface="Century Gothic"/>
              </a:rPr>
              <a:t>TO </a:t>
            </a:r>
            <a:r>
              <a:rPr sz="1700" i="1" spc="10" dirty="0">
                <a:solidFill>
                  <a:srgbClr val="7E7E7E"/>
                </a:solidFill>
                <a:latin typeface="Century Gothic"/>
                <a:cs typeface="Century Gothic"/>
              </a:rPr>
              <a:t>THE </a:t>
            </a:r>
            <a:r>
              <a:rPr sz="1700" i="1" spc="-100" dirty="0">
                <a:solidFill>
                  <a:srgbClr val="7E7E7E"/>
                </a:solidFill>
                <a:latin typeface="Century Gothic"/>
                <a:cs typeface="Century Gothic"/>
              </a:rPr>
              <a:t>GREEN </a:t>
            </a:r>
            <a:r>
              <a:rPr sz="1700" i="1" spc="-170" dirty="0">
                <a:solidFill>
                  <a:srgbClr val="7E7E7E"/>
                </a:solidFill>
                <a:latin typeface="Century Gothic"/>
                <a:cs typeface="Century Gothic"/>
              </a:rPr>
              <a:t>SPACE </a:t>
            </a:r>
            <a:r>
              <a:rPr sz="1700" i="1" spc="-50" dirty="0">
                <a:solidFill>
                  <a:srgbClr val="7E7E7E"/>
                </a:solidFill>
                <a:latin typeface="Century Gothic"/>
                <a:cs typeface="Century Gothic"/>
              </a:rPr>
              <a:t>SYSTEM  </a:t>
            </a:r>
            <a:r>
              <a:rPr sz="1700" i="1" spc="-40" dirty="0">
                <a:solidFill>
                  <a:srgbClr val="7E7E7E"/>
                </a:solidFill>
                <a:latin typeface="Century Gothic"/>
                <a:cs typeface="Century Gothic"/>
              </a:rPr>
              <a:t>OF</a:t>
            </a:r>
            <a:r>
              <a:rPr sz="1700" i="1" dirty="0">
                <a:solidFill>
                  <a:srgbClr val="7E7E7E"/>
                </a:solidFill>
                <a:latin typeface="Century Gothic"/>
                <a:cs typeface="Century Gothic"/>
              </a:rPr>
              <a:t> </a:t>
            </a:r>
            <a:r>
              <a:rPr sz="1700" i="1" spc="-75" dirty="0">
                <a:solidFill>
                  <a:srgbClr val="7E7E7E"/>
                </a:solidFill>
                <a:latin typeface="Century Gothic"/>
                <a:cs typeface="Century Gothic"/>
              </a:rPr>
              <a:t>KECSKEMÉT</a:t>
            </a:r>
            <a:endParaRPr sz="1700">
              <a:solidFill>
                <a:prstClr val="black"/>
              </a:solidFill>
              <a:latin typeface="Century Gothic"/>
              <a:cs typeface="Century Gothic"/>
            </a:endParaRPr>
          </a:p>
          <a:p>
            <a:pPr marL="36195" marR="5080" algn="just">
              <a:lnSpc>
                <a:spcPct val="99300"/>
              </a:lnSpc>
              <a:spcBef>
                <a:spcPts val="1295"/>
              </a:spcBef>
            </a:pPr>
            <a:r>
              <a:rPr sz="1150" spc="-135" dirty="0">
                <a:solidFill>
                  <a:prstClr val="black"/>
                </a:solidFill>
                <a:latin typeface="Century Gothic"/>
                <a:cs typeface="Century Gothic"/>
              </a:rPr>
              <a:t>A</a:t>
            </a:r>
            <a:r>
              <a:rPr sz="1150" spc="45" dirty="0">
                <a:solidFill>
                  <a:prstClr val="black"/>
                </a:solidFill>
                <a:latin typeface="Century Gothic"/>
                <a:cs typeface="Century Gothic"/>
              </a:rPr>
              <a:t> </a:t>
            </a:r>
            <a:r>
              <a:rPr sz="1150" spc="-5" dirty="0">
                <a:solidFill>
                  <a:prstClr val="black"/>
                </a:solidFill>
                <a:latin typeface="Century Gothic"/>
                <a:cs typeface="Century Gothic"/>
              </a:rPr>
              <a:t>2009-2010-ben </a:t>
            </a:r>
            <a:r>
              <a:rPr sz="1150" spc="-75" dirty="0">
                <a:solidFill>
                  <a:prstClr val="black"/>
                </a:solidFill>
                <a:latin typeface="Century Gothic"/>
                <a:cs typeface="Century Gothic"/>
              </a:rPr>
              <a:t>megvalósult </a:t>
            </a:r>
            <a:r>
              <a:rPr sz="1150" spc="-35" dirty="0">
                <a:solidFill>
                  <a:prstClr val="black"/>
                </a:solidFill>
                <a:latin typeface="Century Gothic"/>
                <a:cs typeface="Century Gothic"/>
              </a:rPr>
              <a:t>„Táji </a:t>
            </a:r>
            <a:r>
              <a:rPr sz="1150" spc="-80" dirty="0">
                <a:solidFill>
                  <a:prstClr val="black"/>
                </a:solidFill>
                <a:latin typeface="Century Gothic"/>
                <a:cs typeface="Century Gothic"/>
              </a:rPr>
              <a:t>értékek </a:t>
            </a:r>
            <a:r>
              <a:rPr sz="1150" spc="-75" dirty="0">
                <a:solidFill>
                  <a:prstClr val="black"/>
                </a:solidFill>
                <a:latin typeface="Century Gothic"/>
                <a:cs typeface="Century Gothic"/>
              </a:rPr>
              <a:t>kataszterezése </a:t>
            </a:r>
            <a:r>
              <a:rPr sz="1150" spc="-65" dirty="0">
                <a:solidFill>
                  <a:prstClr val="black"/>
                </a:solidFill>
                <a:latin typeface="Century Gothic"/>
                <a:cs typeface="Century Gothic"/>
              </a:rPr>
              <a:t>az </a:t>
            </a:r>
            <a:r>
              <a:rPr sz="1150" spc="-55" dirty="0">
                <a:solidFill>
                  <a:prstClr val="black"/>
                </a:solidFill>
                <a:latin typeface="Century Gothic"/>
                <a:cs typeface="Century Gothic"/>
              </a:rPr>
              <a:t>Európai </a:t>
            </a:r>
            <a:r>
              <a:rPr sz="1150" spc="-5" dirty="0">
                <a:solidFill>
                  <a:prstClr val="black"/>
                </a:solidFill>
                <a:latin typeface="Century Gothic"/>
                <a:cs typeface="Century Gothic"/>
              </a:rPr>
              <a:t>Táj </a:t>
            </a:r>
            <a:r>
              <a:rPr sz="1150" spc="-100" dirty="0">
                <a:solidFill>
                  <a:prstClr val="black"/>
                </a:solidFill>
                <a:latin typeface="Century Gothic"/>
                <a:cs typeface="Century Gothic"/>
              </a:rPr>
              <a:t>Egyezmény </a:t>
            </a:r>
            <a:r>
              <a:rPr sz="1150" spc="-60" dirty="0">
                <a:solidFill>
                  <a:prstClr val="black"/>
                </a:solidFill>
                <a:latin typeface="Century Gothic"/>
                <a:cs typeface="Century Gothic"/>
              </a:rPr>
              <a:t>hazai </a:t>
            </a:r>
            <a:r>
              <a:rPr sz="1150" spc="-105" dirty="0">
                <a:solidFill>
                  <a:prstClr val="black"/>
                </a:solidFill>
                <a:latin typeface="Century Gothic"/>
                <a:cs typeface="Century Gothic"/>
              </a:rPr>
              <a:t>bevezetésének </a:t>
            </a:r>
            <a:r>
              <a:rPr sz="1150" spc="-80" dirty="0">
                <a:solidFill>
                  <a:prstClr val="black"/>
                </a:solidFill>
                <a:latin typeface="Century Gothic"/>
                <a:cs typeface="Century Gothic"/>
              </a:rPr>
              <a:t>megalapozásához, </a:t>
            </a:r>
            <a:r>
              <a:rPr sz="1150" spc="-135" dirty="0">
                <a:solidFill>
                  <a:prstClr val="black"/>
                </a:solidFill>
                <a:latin typeface="Century Gothic"/>
                <a:cs typeface="Century Gothic"/>
              </a:rPr>
              <a:t>a  </a:t>
            </a:r>
            <a:r>
              <a:rPr sz="1150" spc="-60" dirty="0">
                <a:solidFill>
                  <a:prstClr val="black"/>
                </a:solidFill>
                <a:latin typeface="Century Gothic"/>
                <a:cs typeface="Century Gothic"/>
              </a:rPr>
              <a:t>tájkarakter </a:t>
            </a:r>
            <a:r>
              <a:rPr sz="1150" spc="-70" dirty="0">
                <a:solidFill>
                  <a:prstClr val="black"/>
                </a:solidFill>
                <a:latin typeface="Century Gothic"/>
                <a:cs typeface="Century Gothic"/>
              </a:rPr>
              <a:t>értékelés </a:t>
            </a:r>
            <a:r>
              <a:rPr sz="1150" spc="-80" dirty="0">
                <a:solidFill>
                  <a:prstClr val="black"/>
                </a:solidFill>
                <a:latin typeface="Century Gothic"/>
                <a:cs typeface="Century Gothic"/>
              </a:rPr>
              <a:t>módszertanának </a:t>
            </a:r>
            <a:r>
              <a:rPr sz="1150" spc="-60" dirty="0">
                <a:solidFill>
                  <a:prstClr val="black"/>
                </a:solidFill>
                <a:latin typeface="Century Gothic"/>
                <a:cs typeface="Century Gothic"/>
              </a:rPr>
              <a:t>kidolgozásához” </a:t>
            </a:r>
            <a:r>
              <a:rPr sz="1150" spc="-105" dirty="0">
                <a:solidFill>
                  <a:prstClr val="black"/>
                </a:solidFill>
                <a:latin typeface="Century Gothic"/>
                <a:cs typeface="Century Gothic"/>
              </a:rPr>
              <a:t>c. </a:t>
            </a:r>
            <a:r>
              <a:rPr sz="1150" spc="-60" dirty="0">
                <a:solidFill>
                  <a:prstClr val="black"/>
                </a:solidFill>
                <a:latin typeface="Century Gothic"/>
                <a:cs typeface="Century Gothic"/>
              </a:rPr>
              <a:t>projekt </a:t>
            </a:r>
            <a:r>
              <a:rPr sz="1150" spc="-40" dirty="0">
                <a:solidFill>
                  <a:prstClr val="black"/>
                </a:solidFill>
                <a:latin typeface="Century Gothic"/>
                <a:cs typeface="Century Gothic"/>
              </a:rPr>
              <a:t>(TájÉrték </a:t>
            </a:r>
            <a:r>
              <a:rPr sz="1150" spc="-60" dirty="0">
                <a:solidFill>
                  <a:prstClr val="black"/>
                </a:solidFill>
                <a:latin typeface="Century Gothic"/>
                <a:cs typeface="Century Gothic"/>
              </a:rPr>
              <a:t>Kataszter[TÉKA]) </a:t>
            </a:r>
            <a:r>
              <a:rPr sz="1150" spc="-75" dirty="0">
                <a:solidFill>
                  <a:prstClr val="black"/>
                </a:solidFill>
                <a:latin typeface="Century Gothic"/>
                <a:cs typeface="Century Gothic"/>
              </a:rPr>
              <a:t>program </a:t>
            </a:r>
            <a:r>
              <a:rPr sz="1150" spc="-85" dirty="0">
                <a:solidFill>
                  <a:prstClr val="black"/>
                </a:solidFill>
                <a:latin typeface="Century Gothic"/>
                <a:cs typeface="Century Gothic"/>
              </a:rPr>
              <a:t>keretén </a:t>
            </a:r>
            <a:r>
              <a:rPr sz="1150" spc="-60" dirty="0">
                <a:solidFill>
                  <a:prstClr val="black"/>
                </a:solidFill>
                <a:latin typeface="Century Gothic"/>
                <a:cs typeface="Century Gothic"/>
              </a:rPr>
              <a:t>belül </a:t>
            </a:r>
            <a:r>
              <a:rPr sz="1150" spc="-105" dirty="0">
                <a:solidFill>
                  <a:prstClr val="black"/>
                </a:solidFill>
                <a:latin typeface="Century Gothic"/>
                <a:cs typeface="Century Gothic"/>
              </a:rPr>
              <a:t>Kecskemét  </a:t>
            </a:r>
            <a:r>
              <a:rPr sz="1150" spc="-114" dirty="0">
                <a:solidFill>
                  <a:prstClr val="black"/>
                </a:solidFill>
                <a:latin typeface="Century Gothic"/>
                <a:cs typeface="Century Gothic"/>
              </a:rPr>
              <a:t>esetében </a:t>
            </a:r>
            <a:r>
              <a:rPr sz="1150" spc="30" dirty="0">
                <a:solidFill>
                  <a:prstClr val="black"/>
                </a:solidFill>
                <a:latin typeface="Century Gothic"/>
                <a:cs typeface="Century Gothic"/>
              </a:rPr>
              <a:t>is </a:t>
            </a:r>
            <a:r>
              <a:rPr sz="1150" spc="-55" dirty="0">
                <a:solidFill>
                  <a:prstClr val="black"/>
                </a:solidFill>
                <a:latin typeface="Century Gothic"/>
                <a:cs typeface="Century Gothic"/>
              </a:rPr>
              <a:t>különböz</a:t>
            </a:r>
            <a:r>
              <a:rPr sz="1150" spc="-55" dirty="0">
                <a:solidFill>
                  <a:prstClr val="black"/>
                </a:solidFill>
                <a:latin typeface="Calibri"/>
                <a:cs typeface="Calibri"/>
              </a:rPr>
              <a:t>ő </a:t>
            </a:r>
            <a:r>
              <a:rPr sz="1150" spc="-55" dirty="0">
                <a:solidFill>
                  <a:prstClr val="black"/>
                </a:solidFill>
                <a:latin typeface="Century Gothic"/>
                <a:cs typeface="Century Gothic"/>
              </a:rPr>
              <a:t>típusú </a:t>
            </a:r>
            <a:r>
              <a:rPr sz="1150" spc="-110" dirty="0">
                <a:solidFill>
                  <a:prstClr val="black"/>
                </a:solidFill>
                <a:latin typeface="Century Gothic"/>
                <a:cs typeface="Century Gothic"/>
              </a:rPr>
              <a:t>egyedi </a:t>
            </a:r>
            <a:r>
              <a:rPr sz="1150" spc="-75" dirty="0">
                <a:solidFill>
                  <a:prstClr val="black"/>
                </a:solidFill>
                <a:latin typeface="Century Gothic"/>
                <a:cs typeface="Century Gothic"/>
              </a:rPr>
              <a:t>tájértékek </a:t>
            </a:r>
            <a:r>
              <a:rPr sz="1150" spc="-55" dirty="0">
                <a:solidFill>
                  <a:prstClr val="black"/>
                </a:solidFill>
                <a:latin typeface="Century Gothic"/>
                <a:cs typeface="Century Gothic"/>
              </a:rPr>
              <a:t>kerültek </a:t>
            </a:r>
            <a:r>
              <a:rPr sz="1150" spc="-50" dirty="0">
                <a:solidFill>
                  <a:prstClr val="black"/>
                </a:solidFill>
                <a:latin typeface="Century Gothic"/>
                <a:cs typeface="Century Gothic"/>
              </a:rPr>
              <a:t>rögzítésre </a:t>
            </a:r>
            <a:r>
              <a:rPr sz="1150" spc="-110" dirty="0">
                <a:solidFill>
                  <a:prstClr val="black"/>
                </a:solidFill>
                <a:latin typeface="Century Gothic"/>
                <a:cs typeface="Century Gothic"/>
              </a:rPr>
              <a:t>nagy </a:t>
            </a:r>
            <a:r>
              <a:rPr sz="1150" spc="-70" dirty="0">
                <a:solidFill>
                  <a:prstClr val="black"/>
                </a:solidFill>
                <a:latin typeface="Century Gothic"/>
                <a:cs typeface="Century Gothic"/>
              </a:rPr>
              <a:t>számban. </a:t>
            </a:r>
            <a:r>
              <a:rPr sz="1150" spc="-90" dirty="0">
                <a:solidFill>
                  <a:prstClr val="black"/>
                </a:solidFill>
                <a:latin typeface="Century Gothic"/>
                <a:cs typeface="Century Gothic"/>
              </a:rPr>
              <a:t>Azonban </a:t>
            </a:r>
            <a:r>
              <a:rPr sz="1150" spc="-135" dirty="0">
                <a:solidFill>
                  <a:prstClr val="black"/>
                </a:solidFill>
                <a:latin typeface="Century Gothic"/>
                <a:cs typeface="Century Gothic"/>
              </a:rPr>
              <a:t>a</a:t>
            </a:r>
            <a:r>
              <a:rPr sz="1150" spc="45" dirty="0">
                <a:solidFill>
                  <a:prstClr val="black"/>
                </a:solidFill>
                <a:latin typeface="Century Gothic"/>
                <a:cs typeface="Century Gothic"/>
              </a:rPr>
              <a:t> </a:t>
            </a:r>
            <a:r>
              <a:rPr sz="1150" spc="-60" dirty="0">
                <a:solidFill>
                  <a:prstClr val="black"/>
                </a:solidFill>
                <a:latin typeface="Century Gothic"/>
                <a:cs typeface="Century Gothic"/>
              </a:rPr>
              <a:t>város </a:t>
            </a:r>
            <a:r>
              <a:rPr sz="1150" spc="-20" dirty="0">
                <a:solidFill>
                  <a:prstClr val="black"/>
                </a:solidFill>
                <a:latin typeface="Century Gothic"/>
                <a:cs typeface="Century Gothic"/>
              </a:rPr>
              <a:t>részér</a:t>
            </a:r>
            <a:r>
              <a:rPr sz="1150" spc="-20" dirty="0">
                <a:solidFill>
                  <a:prstClr val="black"/>
                </a:solidFill>
                <a:latin typeface="Calibri"/>
                <a:cs typeface="Calibri"/>
              </a:rPr>
              <a:t>ő</a:t>
            </a:r>
            <a:r>
              <a:rPr sz="1150" spc="-20" dirty="0">
                <a:solidFill>
                  <a:prstClr val="black"/>
                </a:solidFill>
                <a:latin typeface="Century Gothic"/>
                <a:cs typeface="Century Gothic"/>
              </a:rPr>
              <a:t>l </a:t>
            </a:r>
            <a:r>
              <a:rPr sz="1150" spc="-105" dirty="0">
                <a:solidFill>
                  <a:prstClr val="black"/>
                </a:solidFill>
                <a:latin typeface="Century Gothic"/>
                <a:cs typeface="Century Gothic"/>
              </a:rPr>
              <a:t>Kecskemét </a:t>
            </a:r>
            <a:r>
              <a:rPr sz="1150" spc="-110" dirty="0">
                <a:solidFill>
                  <a:prstClr val="black"/>
                </a:solidFill>
                <a:latin typeface="Century Gothic"/>
                <a:cs typeface="Century Gothic"/>
              </a:rPr>
              <a:t>egyedi  </a:t>
            </a:r>
            <a:r>
              <a:rPr sz="1150" spc="-70" dirty="0">
                <a:solidFill>
                  <a:prstClr val="black"/>
                </a:solidFill>
                <a:latin typeface="Century Gothic"/>
                <a:cs typeface="Century Gothic"/>
              </a:rPr>
              <a:t>tájérték </a:t>
            </a:r>
            <a:r>
              <a:rPr sz="1150" spc="-75" dirty="0">
                <a:solidFill>
                  <a:prstClr val="black"/>
                </a:solidFill>
                <a:latin typeface="Century Gothic"/>
                <a:cs typeface="Century Gothic"/>
              </a:rPr>
              <a:t>kataszterének </a:t>
            </a:r>
            <a:r>
              <a:rPr sz="1150" spc="-60" dirty="0">
                <a:solidFill>
                  <a:prstClr val="black"/>
                </a:solidFill>
                <a:latin typeface="Century Gothic"/>
                <a:cs typeface="Century Gothic"/>
              </a:rPr>
              <a:t>elkészítése </a:t>
            </a:r>
            <a:r>
              <a:rPr sz="1150" spc="-105" dirty="0">
                <a:solidFill>
                  <a:prstClr val="black"/>
                </a:solidFill>
                <a:latin typeface="Century Gothic"/>
                <a:cs typeface="Century Gothic"/>
              </a:rPr>
              <a:t>eddig </a:t>
            </a:r>
            <a:r>
              <a:rPr sz="1150" spc="-110" dirty="0">
                <a:solidFill>
                  <a:prstClr val="black"/>
                </a:solidFill>
                <a:latin typeface="Century Gothic"/>
                <a:cs typeface="Century Gothic"/>
              </a:rPr>
              <a:t>nem </a:t>
            </a:r>
            <a:r>
              <a:rPr sz="1150" spc="-80" dirty="0">
                <a:solidFill>
                  <a:prstClr val="black"/>
                </a:solidFill>
                <a:latin typeface="Century Gothic"/>
                <a:cs typeface="Century Gothic"/>
              </a:rPr>
              <a:t>történt </a:t>
            </a:r>
            <a:r>
              <a:rPr sz="1150" spc="-100" dirty="0">
                <a:solidFill>
                  <a:prstClr val="black"/>
                </a:solidFill>
                <a:latin typeface="Century Gothic"/>
                <a:cs typeface="Century Gothic"/>
              </a:rPr>
              <a:t>meg, </a:t>
            </a:r>
            <a:r>
              <a:rPr sz="1150" spc="-85" dirty="0">
                <a:solidFill>
                  <a:prstClr val="black"/>
                </a:solidFill>
                <a:latin typeface="Century Gothic"/>
                <a:cs typeface="Century Gothic"/>
              </a:rPr>
              <a:t>emellett </a:t>
            </a:r>
            <a:r>
              <a:rPr sz="1150" spc="-135" dirty="0">
                <a:solidFill>
                  <a:prstClr val="black"/>
                </a:solidFill>
                <a:latin typeface="Century Gothic"/>
                <a:cs typeface="Century Gothic"/>
              </a:rPr>
              <a:t>a</a:t>
            </a:r>
            <a:r>
              <a:rPr sz="1150" spc="45" dirty="0">
                <a:solidFill>
                  <a:prstClr val="black"/>
                </a:solidFill>
                <a:latin typeface="Century Gothic"/>
                <a:cs typeface="Century Gothic"/>
              </a:rPr>
              <a:t> </a:t>
            </a:r>
            <a:r>
              <a:rPr sz="1150" spc="-65" dirty="0">
                <a:solidFill>
                  <a:prstClr val="black"/>
                </a:solidFill>
                <a:latin typeface="Century Gothic"/>
                <a:cs typeface="Century Gothic"/>
              </a:rPr>
              <a:t>gy</a:t>
            </a:r>
            <a:r>
              <a:rPr sz="1150" spc="-65" dirty="0">
                <a:solidFill>
                  <a:prstClr val="black"/>
                </a:solidFill>
                <a:latin typeface="Calibri"/>
                <a:cs typeface="Calibri"/>
              </a:rPr>
              <a:t>ű</a:t>
            </a:r>
            <a:r>
              <a:rPr sz="1150" spc="-65" dirty="0">
                <a:solidFill>
                  <a:prstClr val="black"/>
                </a:solidFill>
                <a:latin typeface="Century Gothic"/>
                <a:cs typeface="Century Gothic"/>
              </a:rPr>
              <a:t>jtés </a:t>
            </a:r>
            <a:r>
              <a:rPr sz="1150" spc="-135" dirty="0">
                <a:solidFill>
                  <a:prstClr val="black"/>
                </a:solidFill>
                <a:latin typeface="Century Gothic"/>
                <a:cs typeface="Century Gothic"/>
              </a:rPr>
              <a:t>a  </a:t>
            </a:r>
            <a:r>
              <a:rPr sz="1150" spc="-65" dirty="0">
                <a:solidFill>
                  <a:prstClr val="black"/>
                </a:solidFill>
                <a:latin typeface="Century Gothic"/>
                <a:cs typeface="Century Gothic"/>
              </a:rPr>
              <a:t>települési </a:t>
            </a:r>
            <a:r>
              <a:rPr sz="1150" spc="-50" dirty="0">
                <a:solidFill>
                  <a:prstClr val="black"/>
                </a:solidFill>
                <a:latin typeface="Century Gothic"/>
                <a:cs typeface="Century Gothic"/>
              </a:rPr>
              <a:t>zöldfelületi rendszer </a:t>
            </a:r>
            <a:r>
              <a:rPr sz="1150" spc="-90" dirty="0">
                <a:solidFill>
                  <a:prstClr val="black"/>
                </a:solidFill>
                <a:latin typeface="Century Gothic"/>
                <a:cs typeface="Century Gothic"/>
              </a:rPr>
              <a:t>vonatkozásában  </a:t>
            </a:r>
            <a:r>
              <a:rPr sz="1150" spc="-55" dirty="0">
                <a:solidFill>
                  <a:prstClr val="black"/>
                </a:solidFill>
                <a:latin typeface="Century Gothic"/>
                <a:cs typeface="Century Gothic"/>
              </a:rPr>
              <a:t>hiányos. </a:t>
            </a:r>
            <a:r>
              <a:rPr sz="1150" spc="-45" dirty="0">
                <a:solidFill>
                  <a:prstClr val="black"/>
                </a:solidFill>
                <a:latin typeface="Century Gothic"/>
                <a:cs typeface="Century Gothic"/>
              </a:rPr>
              <a:t>Ezért </a:t>
            </a:r>
            <a:r>
              <a:rPr sz="1150" spc="-50" dirty="0">
                <a:solidFill>
                  <a:prstClr val="black"/>
                </a:solidFill>
                <a:latin typeface="Century Gothic"/>
                <a:cs typeface="Century Gothic"/>
              </a:rPr>
              <a:t>szükség </a:t>
            </a:r>
            <a:r>
              <a:rPr sz="1150" spc="-60" dirty="0">
                <a:solidFill>
                  <a:prstClr val="black"/>
                </a:solidFill>
                <a:latin typeface="Century Gothic"/>
                <a:cs typeface="Century Gothic"/>
              </a:rPr>
              <a:t>mutatkozik </a:t>
            </a:r>
            <a:r>
              <a:rPr sz="1150" spc="-135" dirty="0">
                <a:solidFill>
                  <a:prstClr val="black"/>
                </a:solidFill>
                <a:latin typeface="Century Gothic"/>
                <a:cs typeface="Century Gothic"/>
              </a:rPr>
              <a:t>a</a:t>
            </a:r>
            <a:r>
              <a:rPr sz="1150" spc="45" dirty="0">
                <a:solidFill>
                  <a:prstClr val="black"/>
                </a:solidFill>
                <a:latin typeface="Century Gothic"/>
                <a:cs typeface="Century Gothic"/>
              </a:rPr>
              <a:t> </a:t>
            </a:r>
            <a:r>
              <a:rPr sz="1150" spc="-25" dirty="0">
                <a:solidFill>
                  <a:prstClr val="black"/>
                </a:solidFill>
                <a:latin typeface="Century Gothic"/>
                <a:cs typeface="Century Gothic"/>
              </a:rPr>
              <a:t>TÉKA </a:t>
            </a:r>
            <a:r>
              <a:rPr sz="1150" spc="-60" dirty="0">
                <a:solidFill>
                  <a:prstClr val="black"/>
                </a:solidFill>
                <a:latin typeface="Century Gothic"/>
                <a:cs typeface="Century Gothic"/>
              </a:rPr>
              <a:t>projekt </a:t>
            </a:r>
            <a:r>
              <a:rPr sz="1150" spc="-100" dirty="0">
                <a:solidFill>
                  <a:prstClr val="black"/>
                </a:solidFill>
                <a:latin typeface="Century Gothic"/>
                <a:cs typeface="Century Gothic"/>
              </a:rPr>
              <a:t>keretében </a:t>
            </a:r>
            <a:r>
              <a:rPr sz="1150" spc="-55" dirty="0">
                <a:solidFill>
                  <a:prstClr val="black"/>
                </a:solidFill>
                <a:latin typeface="Century Gothic"/>
                <a:cs typeface="Century Gothic"/>
              </a:rPr>
              <a:t>elkészített, </a:t>
            </a:r>
            <a:r>
              <a:rPr sz="1150" spc="-60" dirty="0">
                <a:solidFill>
                  <a:prstClr val="black"/>
                </a:solidFill>
                <a:latin typeface="Century Gothic"/>
                <a:cs typeface="Century Gothic"/>
              </a:rPr>
              <a:t>hiányos </a:t>
            </a:r>
            <a:r>
              <a:rPr sz="1150" spc="-80" dirty="0">
                <a:solidFill>
                  <a:prstClr val="black"/>
                </a:solidFill>
                <a:latin typeface="Century Gothic"/>
                <a:cs typeface="Century Gothic"/>
              </a:rPr>
              <a:t>adatbázis </a:t>
            </a:r>
            <a:r>
              <a:rPr sz="1150" spc="-60" dirty="0">
                <a:solidFill>
                  <a:prstClr val="black"/>
                </a:solidFill>
                <a:latin typeface="Century Gothic"/>
                <a:cs typeface="Century Gothic"/>
              </a:rPr>
              <a:t>kiegészítésére, </a:t>
            </a:r>
            <a:r>
              <a:rPr sz="1150" spc="-75" dirty="0">
                <a:solidFill>
                  <a:prstClr val="black"/>
                </a:solidFill>
                <a:latin typeface="Century Gothic"/>
                <a:cs typeface="Century Gothic"/>
              </a:rPr>
              <a:t>valamint </a:t>
            </a:r>
            <a:r>
              <a:rPr sz="1150" spc="-85" dirty="0">
                <a:solidFill>
                  <a:prstClr val="black"/>
                </a:solidFill>
                <a:latin typeface="Century Gothic"/>
                <a:cs typeface="Century Gothic"/>
              </a:rPr>
              <a:t>értékvédelmük  </a:t>
            </a:r>
            <a:r>
              <a:rPr sz="1150" spc="-95" dirty="0">
                <a:solidFill>
                  <a:prstClr val="black"/>
                </a:solidFill>
                <a:latin typeface="Century Gothic"/>
                <a:cs typeface="Century Gothic"/>
              </a:rPr>
              <a:t>megalapozása </a:t>
            </a:r>
            <a:r>
              <a:rPr sz="1150" spc="-70" dirty="0">
                <a:solidFill>
                  <a:prstClr val="black"/>
                </a:solidFill>
                <a:latin typeface="Century Gothic"/>
                <a:cs typeface="Century Gothic"/>
              </a:rPr>
              <a:t>és </a:t>
            </a:r>
            <a:r>
              <a:rPr sz="1150" spc="-60" dirty="0">
                <a:solidFill>
                  <a:prstClr val="black"/>
                </a:solidFill>
                <a:latin typeface="Century Gothic"/>
                <a:cs typeface="Century Gothic"/>
              </a:rPr>
              <a:t>fejlesztése </a:t>
            </a:r>
            <a:r>
              <a:rPr sz="1150" spc="-105" dirty="0">
                <a:solidFill>
                  <a:prstClr val="black"/>
                </a:solidFill>
                <a:latin typeface="Century Gothic"/>
                <a:cs typeface="Century Gothic"/>
              </a:rPr>
              <a:t>érdekében </a:t>
            </a:r>
            <a:r>
              <a:rPr sz="1150" spc="-75" dirty="0">
                <a:solidFill>
                  <a:prstClr val="black"/>
                </a:solidFill>
                <a:latin typeface="Century Gothic"/>
                <a:cs typeface="Century Gothic"/>
              </a:rPr>
              <a:t>településképi </a:t>
            </a:r>
            <a:r>
              <a:rPr sz="1150" spc="-60" dirty="0">
                <a:solidFill>
                  <a:prstClr val="black"/>
                </a:solidFill>
                <a:latin typeface="Century Gothic"/>
                <a:cs typeface="Century Gothic"/>
              </a:rPr>
              <a:t>szerepük </a:t>
            </a:r>
            <a:r>
              <a:rPr sz="1150" spc="-75" dirty="0">
                <a:solidFill>
                  <a:prstClr val="black"/>
                </a:solidFill>
                <a:latin typeface="Century Gothic"/>
                <a:cs typeface="Century Gothic"/>
              </a:rPr>
              <a:t>meghatározására, valamint </a:t>
            </a:r>
            <a:r>
              <a:rPr sz="1150" spc="-40" dirty="0">
                <a:solidFill>
                  <a:prstClr val="black"/>
                </a:solidFill>
                <a:latin typeface="Century Gothic"/>
                <a:cs typeface="Century Gothic"/>
              </a:rPr>
              <a:t>kialakulásuk </a:t>
            </a:r>
            <a:r>
              <a:rPr sz="1150" spc="-85" dirty="0">
                <a:solidFill>
                  <a:prstClr val="black"/>
                </a:solidFill>
                <a:latin typeface="Century Gothic"/>
                <a:cs typeface="Century Gothic"/>
              </a:rPr>
              <a:t>történetének, </a:t>
            </a:r>
            <a:r>
              <a:rPr sz="1150" spc="-60" dirty="0">
                <a:solidFill>
                  <a:prstClr val="black"/>
                </a:solidFill>
                <a:latin typeface="Century Gothic"/>
                <a:cs typeface="Century Gothic"/>
              </a:rPr>
              <a:t>illetve mint  </a:t>
            </a:r>
            <a:r>
              <a:rPr sz="1150" spc="-80" dirty="0">
                <a:solidFill>
                  <a:prstClr val="black"/>
                </a:solidFill>
                <a:latin typeface="Century Gothic"/>
                <a:cs typeface="Century Gothic"/>
              </a:rPr>
              <a:t>veszélyeztet</a:t>
            </a:r>
            <a:r>
              <a:rPr sz="1150" spc="-80" dirty="0">
                <a:solidFill>
                  <a:prstClr val="black"/>
                </a:solidFill>
                <a:latin typeface="Calibri"/>
                <a:cs typeface="Calibri"/>
              </a:rPr>
              <a:t>ő </a:t>
            </a:r>
            <a:r>
              <a:rPr sz="1150" spc="-60" dirty="0">
                <a:solidFill>
                  <a:prstClr val="black"/>
                </a:solidFill>
                <a:latin typeface="Century Gothic"/>
                <a:cs typeface="Century Gothic"/>
              </a:rPr>
              <a:t>tényez</a:t>
            </a:r>
            <a:r>
              <a:rPr sz="1150" spc="-60" dirty="0">
                <a:solidFill>
                  <a:prstClr val="black"/>
                </a:solidFill>
                <a:latin typeface="Calibri"/>
                <a:cs typeface="Calibri"/>
              </a:rPr>
              <a:t>ő</a:t>
            </a:r>
            <a:r>
              <a:rPr sz="1150" spc="-60" dirty="0">
                <a:solidFill>
                  <a:prstClr val="black"/>
                </a:solidFill>
                <a:latin typeface="Century Gothic"/>
                <a:cs typeface="Century Gothic"/>
              </a:rPr>
              <a:t>jük, </a:t>
            </a:r>
            <a:r>
              <a:rPr sz="1150" spc="-135" dirty="0">
                <a:solidFill>
                  <a:prstClr val="black"/>
                </a:solidFill>
                <a:latin typeface="Century Gothic"/>
                <a:cs typeface="Century Gothic"/>
              </a:rPr>
              <a:t>a </a:t>
            </a:r>
            <a:r>
              <a:rPr sz="1150" spc="-55" dirty="0">
                <a:solidFill>
                  <a:prstClr val="black"/>
                </a:solidFill>
                <a:latin typeface="Century Gothic"/>
                <a:cs typeface="Century Gothic"/>
              </a:rPr>
              <a:t>klímaváltozás </a:t>
            </a:r>
            <a:r>
              <a:rPr sz="1150" spc="-75" dirty="0">
                <a:solidFill>
                  <a:prstClr val="black"/>
                </a:solidFill>
                <a:latin typeface="Century Gothic"/>
                <a:cs typeface="Century Gothic"/>
              </a:rPr>
              <a:t>tükrében, </a:t>
            </a:r>
            <a:r>
              <a:rPr sz="1150" spc="-85" dirty="0">
                <a:solidFill>
                  <a:prstClr val="black"/>
                </a:solidFill>
                <a:latin typeface="Century Gothic"/>
                <a:cs typeface="Century Gothic"/>
              </a:rPr>
              <a:t>klímaadaptációs </a:t>
            </a:r>
            <a:r>
              <a:rPr sz="1150" spc="-65" dirty="0">
                <a:solidFill>
                  <a:prstClr val="black"/>
                </a:solidFill>
                <a:latin typeface="Century Gothic"/>
                <a:cs typeface="Century Gothic"/>
              </a:rPr>
              <a:t>esélyeik</a:t>
            </a:r>
            <a:r>
              <a:rPr sz="1150" spc="-140" dirty="0">
                <a:solidFill>
                  <a:prstClr val="black"/>
                </a:solidFill>
                <a:latin typeface="Century Gothic"/>
                <a:cs typeface="Century Gothic"/>
              </a:rPr>
              <a:t> </a:t>
            </a:r>
            <a:r>
              <a:rPr sz="1150" spc="-55" dirty="0">
                <a:solidFill>
                  <a:prstClr val="black"/>
                </a:solidFill>
                <a:latin typeface="Century Gothic"/>
                <a:cs typeface="Century Gothic"/>
              </a:rPr>
              <a:t>feltárására.</a:t>
            </a:r>
            <a:endParaRPr sz="1150">
              <a:solidFill>
                <a:prstClr val="black"/>
              </a:solidFill>
              <a:latin typeface="Century Gothic"/>
              <a:cs typeface="Century Gothic"/>
            </a:endParaRPr>
          </a:p>
        </p:txBody>
      </p:sp>
      <p:sp>
        <p:nvSpPr>
          <p:cNvPr id="7" name="object 7"/>
          <p:cNvSpPr txBox="1"/>
          <p:nvPr/>
        </p:nvSpPr>
        <p:spPr>
          <a:xfrm>
            <a:off x="706591" y="9911215"/>
            <a:ext cx="5783580" cy="178254"/>
          </a:xfrm>
          <a:prstGeom prst="rect">
            <a:avLst/>
          </a:prstGeom>
        </p:spPr>
        <p:txBody>
          <a:bodyPr vert="horz" wrap="square" lIns="0" tIns="16510" rIns="0" bIns="0" rtlCol="0">
            <a:spAutoFit/>
          </a:bodyPr>
          <a:lstStyle/>
          <a:p>
            <a:pPr marL="12700">
              <a:spcBef>
                <a:spcPts val="130"/>
              </a:spcBef>
            </a:pPr>
            <a:r>
              <a:rPr sz="1050" spc="20" dirty="0">
                <a:solidFill>
                  <a:srgbClr val="7E7E7E"/>
                </a:solidFill>
                <a:latin typeface="Century Gothic"/>
                <a:cs typeface="Century Gothic"/>
              </a:rPr>
              <a:t>TERMÉSZETI </a:t>
            </a:r>
            <a:r>
              <a:rPr sz="1050" spc="10" dirty="0">
                <a:solidFill>
                  <a:srgbClr val="7E7E7E"/>
                </a:solidFill>
                <a:latin typeface="Century Gothic"/>
                <a:cs typeface="Century Gothic"/>
              </a:rPr>
              <a:t>ÉS </a:t>
            </a:r>
            <a:r>
              <a:rPr sz="1050" spc="5" dirty="0">
                <a:solidFill>
                  <a:srgbClr val="7E7E7E"/>
                </a:solidFill>
                <a:latin typeface="Century Gothic"/>
                <a:cs typeface="Century Gothic"/>
              </a:rPr>
              <a:t>TELEPÜLÉSKÉPI </a:t>
            </a:r>
            <a:r>
              <a:rPr sz="1050" spc="10" dirty="0">
                <a:solidFill>
                  <a:srgbClr val="7E7E7E"/>
                </a:solidFill>
                <a:latin typeface="Century Gothic"/>
                <a:cs typeface="Century Gothic"/>
              </a:rPr>
              <a:t>VÉDETT ÉS </a:t>
            </a:r>
            <a:r>
              <a:rPr sz="1050" spc="-30" dirty="0">
                <a:solidFill>
                  <a:srgbClr val="7E7E7E"/>
                </a:solidFill>
                <a:latin typeface="Century Gothic"/>
                <a:cs typeface="Century Gothic"/>
              </a:rPr>
              <a:t>VÉDELEMRE </a:t>
            </a:r>
            <a:r>
              <a:rPr sz="1050" spc="-45" dirty="0">
                <a:solidFill>
                  <a:srgbClr val="7E7E7E"/>
                </a:solidFill>
                <a:latin typeface="Century Gothic"/>
                <a:cs typeface="Century Gothic"/>
              </a:rPr>
              <a:t>JAVASOLT </a:t>
            </a:r>
            <a:r>
              <a:rPr sz="1050" spc="25" dirty="0">
                <a:solidFill>
                  <a:srgbClr val="7E7E7E"/>
                </a:solidFill>
                <a:latin typeface="Century Gothic"/>
                <a:cs typeface="Century Gothic"/>
              </a:rPr>
              <a:t>TERÜLETEK </a:t>
            </a:r>
            <a:r>
              <a:rPr sz="1050" spc="10" dirty="0">
                <a:solidFill>
                  <a:srgbClr val="7E7E7E"/>
                </a:solidFill>
                <a:latin typeface="Century Gothic"/>
                <a:cs typeface="Century Gothic"/>
              </a:rPr>
              <a:t>ÉS</a:t>
            </a:r>
            <a:r>
              <a:rPr sz="1050" spc="270" dirty="0">
                <a:solidFill>
                  <a:srgbClr val="7E7E7E"/>
                </a:solidFill>
                <a:latin typeface="Century Gothic"/>
                <a:cs typeface="Century Gothic"/>
              </a:rPr>
              <a:t> </a:t>
            </a:r>
            <a:r>
              <a:rPr sz="1050" spc="5" dirty="0">
                <a:solidFill>
                  <a:srgbClr val="7E7E7E"/>
                </a:solidFill>
                <a:latin typeface="Century Gothic"/>
                <a:cs typeface="Century Gothic"/>
              </a:rPr>
              <a:t>OBJEKTUMOK</a:t>
            </a:r>
            <a:endParaRPr sz="1050">
              <a:solidFill>
                <a:prstClr val="black"/>
              </a:solidFill>
              <a:latin typeface="Century Gothic"/>
              <a:cs typeface="Century Gothic"/>
            </a:endParaRPr>
          </a:p>
        </p:txBody>
      </p:sp>
      <p:grpSp>
        <p:nvGrpSpPr>
          <p:cNvPr id="8" name="object 8"/>
          <p:cNvGrpSpPr/>
          <p:nvPr/>
        </p:nvGrpSpPr>
        <p:grpSpPr>
          <a:xfrm>
            <a:off x="476178" y="1"/>
            <a:ext cx="14124305" cy="20104735"/>
            <a:chOff x="-73" y="0"/>
            <a:chExt cx="14124305" cy="20104735"/>
          </a:xfrm>
        </p:grpSpPr>
        <p:sp>
          <p:nvSpPr>
            <p:cNvPr id="9" name="object 9"/>
            <p:cNvSpPr/>
            <p:nvPr/>
          </p:nvSpPr>
          <p:spPr>
            <a:xfrm>
              <a:off x="12725394" y="259735"/>
              <a:ext cx="1215717" cy="1718445"/>
            </a:xfrm>
            <a:prstGeom prst="rect">
              <a:avLst/>
            </a:prstGeom>
            <a:blipFill>
              <a:blip r:embed="rId4" cstate="print"/>
              <a:stretch>
                <a:fillRect/>
              </a:stretch>
            </a:blipFill>
          </p:spPr>
          <p:txBody>
            <a:bodyPr wrap="square" lIns="0" tIns="0" rIns="0" bIns="0" rtlCol="0"/>
            <a:lstStyle/>
            <a:p>
              <a:endParaRPr>
                <a:solidFill>
                  <a:prstClr val="black"/>
                </a:solidFill>
                <a:latin typeface="Calibri"/>
              </a:endParaRPr>
            </a:p>
          </p:txBody>
        </p:sp>
        <p:sp>
          <p:nvSpPr>
            <p:cNvPr id="10" name="object 10"/>
            <p:cNvSpPr/>
            <p:nvPr/>
          </p:nvSpPr>
          <p:spPr>
            <a:xfrm>
              <a:off x="11975754" y="2060401"/>
              <a:ext cx="802163" cy="796300"/>
            </a:xfrm>
            <a:prstGeom prst="rect">
              <a:avLst/>
            </a:prstGeom>
            <a:blipFill>
              <a:blip r:embed="rId5" cstate="print"/>
              <a:stretch>
                <a:fillRect/>
              </a:stretch>
            </a:blipFill>
          </p:spPr>
          <p:txBody>
            <a:bodyPr wrap="square" lIns="0" tIns="0" rIns="0" bIns="0" rtlCol="0"/>
            <a:lstStyle/>
            <a:p>
              <a:endParaRPr>
                <a:solidFill>
                  <a:prstClr val="black"/>
                </a:solidFill>
                <a:latin typeface="Calibri"/>
              </a:endParaRPr>
            </a:p>
          </p:txBody>
        </p:sp>
        <p:sp>
          <p:nvSpPr>
            <p:cNvPr id="11" name="object 11"/>
            <p:cNvSpPr/>
            <p:nvPr/>
          </p:nvSpPr>
          <p:spPr>
            <a:xfrm>
              <a:off x="6911" y="6911"/>
              <a:ext cx="14110335" cy="20090765"/>
            </a:xfrm>
            <a:custGeom>
              <a:avLst/>
              <a:gdLst/>
              <a:ahLst/>
              <a:cxnLst/>
              <a:rect l="l" t="t" r="r" b="b"/>
              <a:pathLst>
                <a:path w="14110335" h="20090765">
                  <a:moveTo>
                    <a:pt x="0" y="0"/>
                  </a:moveTo>
                  <a:lnTo>
                    <a:pt x="14109901" y="0"/>
                  </a:lnTo>
                  <a:lnTo>
                    <a:pt x="14109901" y="20090276"/>
                  </a:lnTo>
                  <a:lnTo>
                    <a:pt x="0" y="20090276"/>
                  </a:lnTo>
                  <a:lnTo>
                    <a:pt x="0" y="0"/>
                  </a:lnTo>
                  <a:close/>
                </a:path>
              </a:pathLst>
            </a:custGeom>
            <a:ln w="13823">
              <a:solidFill>
                <a:srgbClr val="7E7E7E"/>
              </a:solidFill>
            </a:ln>
          </p:spPr>
          <p:txBody>
            <a:bodyPr wrap="square" lIns="0" tIns="0" rIns="0" bIns="0" rtlCol="0"/>
            <a:lstStyle/>
            <a:p>
              <a:endParaRPr>
                <a:solidFill>
                  <a:prstClr val="black"/>
                </a:solidFill>
                <a:latin typeface="Calibri"/>
              </a:endParaRPr>
            </a:p>
          </p:txBody>
        </p:sp>
        <p:sp>
          <p:nvSpPr>
            <p:cNvPr id="12" name="object 12"/>
            <p:cNvSpPr/>
            <p:nvPr/>
          </p:nvSpPr>
          <p:spPr>
            <a:xfrm>
              <a:off x="178845" y="2954544"/>
              <a:ext cx="9986489" cy="6951640"/>
            </a:xfrm>
            <a:prstGeom prst="rect">
              <a:avLst/>
            </a:prstGeom>
            <a:blipFill>
              <a:blip r:embed="rId6" cstate="print"/>
              <a:stretch>
                <a:fillRect/>
              </a:stretch>
            </a:blipFill>
          </p:spPr>
          <p:txBody>
            <a:bodyPr wrap="square" lIns="0" tIns="0" rIns="0" bIns="0" rtlCol="0"/>
            <a:lstStyle/>
            <a:p>
              <a:endParaRPr>
                <a:solidFill>
                  <a:prstClr val="black"/>
                </a:solidFill>
                <a:latin typeface="Calibri"/>
              </a:endParaRPr>
            </a:p>
          </p:txBody>
        </p:sp>
      </p:grpSp>
      <p:graphicFrame>
        <p:nvGraphicFramePr>
          <p:cNvPr id="13" name="object 13"/>
          <p:cNvGraphicFramePr>
            <a:graphicFrameLocks noGrp="1"/>
          </p:cNvGraphicFramePr>
          <p:nvPr/>
        </p:nvGraphicFramePr>
        <p:xfrm>
          <a:off x="656263" y="10130697"/>
          <a:ext cx="10534648" cy="9703545"/>
        </p:xfrm>
        <a:graphic>
          <a:graphicData uri="http://schemas.openxmlformats.org/drawingml/2006/table">
            <a:tbl>
              <a:tblPr firstRow="1" bandRow="1">
                <a:tableStyleId>{2D5ABB26-0587-4C30-8999-92F81FD0307C}</a:tableStyleId>
              </a:tblPr>
              <a:tblGrid>
                <a:gridCol w="3935729">
                  <a:extLst>
                    <a:ext uri="{9D8B030D-6E8A-4147-A177-3AD203B41FA5}">
                      <a16:colId xmlns:a16="http://schemas.microsoft.com/office/drawing/2014/main" val="20000"/>
                    </a:ext>
                  </a:extLst>
                </a:gridCol>
                <a:gridCol w="2818129">
                  <a:extLst>
                    <a:ext uri="{9D8B030D-6E8A-4147-A177-3AD203B41FA5}">
                      <a16:colId xmlns:a16="http://schemas.microsoft.com/office/drawing/2014/main" val="20001"/>
                    </a:ext>
                  </a:extLst>
                </a:gridCol>
                <a:gridCol w="3780790">
                  <a:extLst>
                    <a:ext uri="{9D8B030D-6E8A-4147-A177-3AD203B41FA5}">
                      <a16:colId xmlns:a16="http://schemas.microsoft.com/office/drawing/2014/main" val="20002"/>
                    </a:ext>
                  </a:extLst>
                </a:gridCol>
              </a:tblGrid>
              <a:tr h="108172">
                <a:tc>
                  <a:txBody>
                    <a:bodyPr/>
                    <a:lstStyle/>
                    <a:p>
                      <a:pPr algn="ctr">
                        <a:lnSpc>
                          <a:spcPct val="100000"/>
                        </a:lnSpc>
                        <a:spcBef>
                          <a:spcPts val="90"/>
                        </a:spcBef>
                      </a:pPr>
                      <a:r>
                        <a:rPr sz="550" spc="-25" dirty="0">
                          <a:latin typeface="Century Gothic"/>
                          <a:cs typeface="Century Gothic"/>
                        </a:rPr>
                        <a:t>Jogszabályi</a:t>
                      </a:r>
                      <a:r>
                        <a:rPr sz="550" spc="5" dirty="0">
                          <a:latin typeface="Century Gothic"/>
                          <a:cs typeface="Century Gothic"/>
                        </a:rPr>
                        <a:t> </a:t>
                      </a:r>
                      <a:r>
                        <a:rPr sz="550" spc="-30" dirty="0">
                          <a:latin typeface="Century Gothic"/>
                          <a:cs typeface="Century Gothic"/>
                        </a:rPr>
                        <a:t>háttér</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0CECE"/>
                    </a:solidFill>
                  </a:tcPr>
                </a:tc>
                <a:tc gridSpan="2">
                  <a:txBody>
                    <a:bodyPr/>
                    <a:lstStyle/>
                    <a:p>
                      <a:pPr algn="ctr">
                        <a:lnSpc>
                          <a:spcPct val="100000"/>
                        </a:lnSpc>
                        <a:spcBef>
                          <a:spcPts val="90"/>
                        </a:spcBef>
                      </a:pPr>
                      <a:r>
                        <a:rPr sz="550" spc="-30" dirty="0">
                          <a:latin typeface="Century Gothic"/>
                          <a:cs typeface="Century Gothic"/>
                        </a:rPr>
                        <a:t>Név</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0CECE"/>
                    </a:solidFill>
                  </a:tcPr>
                </a:tc>
                <a:tc hMerge="1">
                  <a:txBody>
                    <a:bodyPr/>
                    <a:lstStyle/>
                    <a:p>
                      <a:endParaRPr/>
                    </a:p>
                  </a:txBody>
                  <a:tcPr marL="0" marR="0" marT="0" marB="0"/>
                </a:tc>
                <a:extLst>
                  <a:ext uri="{0D108BD9-81ED-4DB2-BD59-A6C34878D82A}">
                    <a16:rowId xmlns:a16="http://schemas.microsoft.com/office/drawing/2014/main" val="10000"/>
                  </a:ext>
                </a:extLst>
              </a:tr>
              <a:tr h="108173">
                <a:tc gridSpan="3">
                  <a:txBody>
                    <a:bodyPr/>
                    <a:lstStyle/>
                    <a:p>
                      <a:pPr algn="ctr">
                        <a:lnSpc>
                          <a:spcPts val="660"/>
                        </a:lnSpc>
                        <a:spcBef>
                          <a:spcPts val="90"/>
                        </a:spcBef>
                      </a:pPr>
                      <a:r>
                        <a:rPr sz="550" spc="-35" dirty="0">
                          <a:latin typeface="Century Gothic"/>
                          <a:cs typeface="Century Gothic"/>
                        </a:rPr>
                        <a:t>Meglév</a:t>
                      </a:r>
                      <a:r>
                        <a:rPr sz="550" spc="-35" dirty="0">
                          <a:latin typeface="Calibri"/>
                          <a:cs typeface="Calibri"/>
                        </a:rPr>
                        <a:t>ő  </a:t>
                      </a:r>
                      <a:r>
                        <a:rPr sz="550" spc="-55" dirty="0">
                          <a:latin typeface="Century Gothic"/>
                          <a:cs typeface="Century Gothic"/>
                        </a:rPr>
                        <a:t>védett  </a:t>
                      </a:r>
                      <a:r>
                        <a:rPr sz="550" spc="-25" dirty="0">
                          <a:latin typeface="Century Gothic"/>
                          <a:cs typeface="Century Gothic"/>
                        </a:rPr>
                        <a:t>természeti</a:t>
                      </a:r>
                      <a:r>
                        <a:rPr sz="550" spc="-40" dirty="0">
                          <a:latin typeface="Century Gothic"/>
                          <a:cs typeface="Century Gothic"/>
                        </a:rPr>
                        <a:t> </a:t>
                      </a:r>
                      <a:r>
                        <a:rPr sz="550" spc="-30" dirty="0">
                          <a:latin typeface="Century Gothic"/>
                          <a:cs typeface="Century Gothic"/>
                        </a:rPr>
                        <a:t>területek</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A9D08E"/>
                    </a:solidFill>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1"/>
                  </a:ext>
                </a:extLst>
              </a:tr>
              <a:tr h="108172">
                <a:tc gridSpan="3">
                  <a:txBody>
                    <a:bodyPr/>
                    <a:lstStyle/>
                    <a:p>
                      <a:pPr algn="ctr">
                        <a:lnSpc>
                          <a:spcPts val="660"/>
                        </a:lnSpc>
                        <a:spcBef>
                          <a:spcPts val="90"/>
                        </a:spcBef>
                      </a:pPr>
                      <a:r>
                        <a:rPr sz="550" spc="-20" dirty="0">
                          <a:latin typeface="Century Gothic"/>
                          <a:cs typeface="Century Gothic"/>
                        </a:rPr>
                        <a:t>Natura </a:t>
                      </a:r>
                      <a:r>
                        <a:rPr sz="550" spc="30" dirty="0">
                          <a:latin typeface="Century Gothic"/>
                          <a:cs typeface="Century Gothic"/>
                        </a:rPr>
                        <a:t>2000 </a:t>
                      </a:r>
                      <a:r>
                        <a:rPr sz="550" spc="-25" dirty="0">
                          <a:latin typeface="Century Gothic"/>
                          <a:cs typeface="Century Gothic"/>
                        </a:rPr>
                        <a:t>kiemelt </a:t>
                      </a:r>
                      <a:r>
                        <a:rPr sz="550" spc="-20" dirty="0">
                          <a:latin typeface="Century Gothic"/>
                          <a:cs typeface="Century Gothic"/>
                        </a:rPr>
                        <a:t>jelent</a:t>
                      </a:r>
                      <a:r>
                        <a:rPr sz="550" spc="-20" dirty="0">
                          <a:latin typeface="Calibri"/>
                          <a:cs typeface="Calibri"/>
                        </a:rPr>
                        <a:t>ő</a:t>
                      </a:r>
                      <a:r>
                        <a:rPr sz="550" spc="-20" dirty="0">
                          <a:latin typeface="Century Gothic"/>
                          <a:cs typeface="Century Gothic"/>
                        </a:rPr>
                        <a:t>ség</a:t>
                      </a:r>
                      <a:r>
                        <a:rPr sz="550" spc="-20" dirty="0">
                          <a:latin typeface="Calibri"/>
                          <a:cs typeface="Calibri"/>
                        </a:rPr>
                        <a:t>ű  </a:t>
                      </a:r>
                      <a:r>
                        <a:rPr sz="550" spc="-25" dirty="0">
                          <a:latin typeface="Century Gothic"/>
                          <a:cs typeface="Century Gothic"/>
                        </a:rPr>
                        <a:t>természetmeg</a:t>
                      </a:r>
                      <a:r>
                        <a:rPr sz="550" spc="-25" dirty="0">
                          <a:latin typeface="Calibri"/>
                          <a:cs typeface="Calibri"/>
                        </a:rPr>
                        <a:t>ő</a:t>
                      </a:r>
                      <a:r>
                        <a:rPr sz="550" spc="-25" dirty="0">
                          <a:latin typeface="Century Gothic"/>
                          <a:cs typeface="Century Gothic"/>
                        </a:rPr>
                        <a:t>rzési</a:t>
                      </a:r>
                      <a:r>
                        <a:rPr sz="550" spc="10" dirty="0">
                          <a:latin typeface="Century Gothic"/>
                          <a:cs typeface="Century Gothic"/>
                        </a:rPr>
                        <a:t> </a:t>
                      </a:r>
                      <a:r>
                        <a:rPr sz="550" spc="-30" dirty="0">
                          <a:latin typeface="Century Gothic"/>
                          <a:cs typeface="Century Gothic"/>
                        </a:rPr>
                        <a:t>területek</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0DDB0"/>
                    </a:solidFill>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2"/>
                  </a:ext>
                </a:extLst>
              </a:tr>
              <a:tr h="108173">
                <a:tc rowSpan="2">
                  <a:txBody>
                    <a:bodyPr/>
                    <a:lstStyle/>
                    <a:p>
                      <a:pPr marL="2540">
                        <a:lnSpc>
                          <a:spcPct val="100000"/>
                        </a:lnSpc>
                        <a:spcBef>
                          <a:spcPts val="515"/>
                        </a:spcBef>
                      </a:pPr>
                      <a:r>
                        <a:rPr sz="550" spc="25" dirty="0">
                          <a:latin typeface="Century Gothic"/>
                          <a:cs typeface="Century Gothic"/>
                        </a:rPr>
                        <a:t>275/2004. </a:t>
                      </a:r>
                      <a:r>
                        <a:rPr sz="550" spc="-15" dirty="0">
                          <a:latin typeface="Century Gothic"/>
                          <a:cs typeface="Century Gothic"/>
                        </a:rPr>
                        <a:t>(X. </a:t>
                      </a:r>
                      <a:r>
                        <a:rPr sz="550" dirty="0">
                          <a:latin typeface="Century Gothic"/>
                          <a:cs typeface="Century Gothic"/>
                        </a:rPr>
                        <a:t>8.) </a:t>
                      </a:r>
                      <a:r>
                        <a:rPr sz="550" spc="-5" dirty="0">
                          <a:latin typeface="Century Gothic"/>
                          <a:cs typeface="Century Gothic"/>
                        </a:rPr>
                        <a:t>Korm. </a:t>
                      </a:r>
                      <a:r>
                        <a:rPr sz="550" spc="-40" dirty="0">
                          <a:latin typeface="Century Gothic"/>
                          <a:cs typeface="Century Gothic"/>
                        </a:rPr>
                        <a:t>Rendelet </a:t>
                      </a:r>
                      <a:r>
                        <a:rPr sz="550" spc="-20" dirty="0">
                          <a:latin typeface="Century Gothic"/>
                          <a:cs typeface="Century Gothic"/>
                        </a:rPr>
                        <a:t>az </a:t>
                      </a:r>
                      <a:r>
                        <a:rPr sz="550" spc="-25" dirty="0">
                          <a:latin typeface="Century Gothic"/>
                          <a:cs typeface="Century Gothic"/>
                        </a:rPr>
                        <a:t>európai </a:t>
                      </a:r>
                      <a:r>
                        <a:rPr sz="550" spc="-15" dirty="0">
                          <a:latin typeface="Century Gothic"/>
                          <a:cs typeface="Century Gothic"/>
                        </a:rPr>
                        <a:t>közösségi </a:t>
                      </a:r>
                      <a:r>
                        <a:rPr sz="550" spc="-20" dirty="0">
                          <a:latin typeface="Century Gothic"/>
                          <a:cs typeface="Century Gothic"/>
                        </a:rPr>
                        <a:t>jelent</a:t>
                      </a:r>
                      <a:r>
                        <a:rPr sz="550" spc="-20" dirty="0">
                          <a:latin typeface="Calibri"/>
                          <a:cs typeface="Calibri"/>
                        </a:rPr>
                        <a:t>ő</a:t>
                      </a:r>
                      <a:r>
                        <a:rPr sz="550" spc="-20" dirty="0">
                          <a:latin typeface="Century Gothic"/>
                          <a:cs typeface="Century Gothic"/>
                        </a:rPr>
                        <a:t>ség</a:t>
                      </a:r>
                      <a:r>
                        <a:rPr sz="550" spc="-20" dirty="0">
                          <a:latin typeface="Calibri"/>
                          <a:cs typeface="Calibri"/>
                        </a:rPr>
                        <a:t>ű </a:t>
                      </a:r>
                      <a:r>
                        <a:rPr sz="550" spc="-30" dirty="0">
                          <a:latin typeface="Century Gothic"/>
                          <a:cs typeface="Century Gothic"/>
                        </a:rPr>
                        <a:t>természetvédelmi rendeltetés</a:t>
                      </a:r>
                      <a:r>
                        <a:rPr sz="550" spc="-30" dirty="0">
                          <a:latin typeface="Calibri"/>
                          <a:cs typeface="Calibri"/>
                        </a:rPr>
                        <a:t>ű</a:t>
                      </a:r>
                      <a:r>
                        <a:rPr sz="550" spc="-10" dirty="0">
                          <a:latin typeface="Calibri"/>
                          <a:cs typeface="Calibri"/>
                        </a:rPr>
                        <a:t> </a:t>
                      </a:r>
                      <a:r>
                        <a:rPr sz="550" spc="-15" dirty="0">
                          <a:latin typeface="Century Gothic"/>
                          <a:cs typeface="Century Gothic"/>
                        </a:rPr>
                        <a:t>területekr</a:t>
                      </a:r>
                      <a:r>
                        <a:rPr sz="550" spc="-15" dirty="0">
                          <a:latin typeface="Calibri"/>
                          <a:cs typeface="Calibri"/>
                        </a:rPr>
                        <a:t>ő</a:t>
                      </a:r>
                      <a:r>
                        <a:rPr sz="550" spc="-15" dirty="0">
                          <a:latin typeface="Century Gothic"/>
                          <a:cs typeface="Century Gothic"/>
                        </a:rPr>
                        <a:t>l</a:t>
                      </a:r>
                      <a:endParaRPr sz="550">
                        <a:latin typeface="Century Gothic"/>
                        <a:cs typeface="Century Gothic"/>
                      </a:endParaRPr>
                    </a:p>
                  </a:txBody>
                  <a:tcPr marL="0" marR="0" marT="6540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gridSpan="2">
                  <a:txBody>
                    <a:bodyPr/>
                    <a:lstStyle/>
                    <a:p>
                      <a:pPr marL="2540">
                        <a:lnSpc>
                          <a:spcPct val="100000"/>
                        </a:lnSpc>
                        <a:spcBef>
                          <a:spcPts val="90"/>
                        </a:spcBef>
                      </a:pPr>
                      <a:r>
                        <a:rPr sz="550" spc="-10" dirty="0">
                          <a:latin typeface="Century Gothic"/>
                          <a:cs typeface="Century Gothic"/>
                        </a:rPr>
                        <a:t>Nagynyíri-erd</a:t>
                      </a:r>
                      <a:r>
                        <a:rPr sz="550" spc="-10" dirty="0">
                          <a:latin typeface="Calibri"/>
                          <a:cs typeface="Calibri"/>
                        </a:rPr>
                        <a:t>ő</a:t>
                      </a:r>
                      <a:endParaRPr sz="550">
                        <a:latin typeface="Calibri"/>
                        <a:cs typeface="Calibri"/>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3"/>
                  </a:ext>
                </a:extLst>
              </a:tr>
              <a:tr h="108173">
                <a:tc vMerge="1">
                  <a:txBody>
                    <a:bodyPr/>
                    <a:lstStyle/>
                    <a:p>
                      <a:endParaRPr/>
                    </a:p>
                  </a:txBody>
                  <a:tcPr marL="0" marR="0" marT="6540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gridSpan="2">
                  <a:txBody>
                    <a:bodyPr/>
                    <a:lstStyle/>
                    <a:p>
                      <a:pPr marL="2540">
                        <a:lnSpc>
                          <a:spcPct val="100000"/>
                        </a:lnSpc>
                        <a:spcBef>
                          <a:spcPts val="90"/>
                        </a:spcBef>
                      </a:pPr>
                      <a:r>
                        <a:rPr sz="550" spc="-25" dirty="0">
                          <a:latin typeface="Century Gothic"/>
                          <a:cs typeface="Century Gothic"/>
                        </a:rPr>
                        <a:t>Matkópusztai </a:t>
                      </a:r>
                      <a:r>
                        <a:rPr sz="550" spc="-20" dirty="0">
                          <a:latin typeface="Century Gothic"/>
                          <a:cs typeface="Century Gothic"/>
                        </a:rPr>
                        <a:t>ürgés</a:t>
                      </a:r>
                      <a:r>
                        <a:rPr sz="550" spc="50" dirty="0">
                          <a:latin typeface="Century Gothic"/>
                          <a:cs typeface="Century Gothic"/>
                        </a:rPr>
                        <a:t> </a:t>
                      </a:r>
                      <a:r>
                        <a:rPr sz="550" spc="-55" dirty="0">
                          <a:latin typeface="Century Gothic"/>
                          <a:cs typeface="Century Gothic"/>
                        </a:rPr>
                        <a:t>gyep</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4"/>
                  </a:ext>
                </a:extLst>
              </a:tr>
              <a:tr h="108172">
                <a:tc gridSpan="3">
                  <a:txBody>
                    <a:bodyPr/>
                    <a:lstStyle/>
                    <a:p>
                      <a:pPr marL="2540">
                        <a:lnSpc>
                          <a:spcPct val="100000"/>
                        </a:lnSpc>
                        <a:spcBef>
                          <a:spcPts val="90"/>
                        </a:spcBef>
                      </a:pPr>
                      <a:r>
                        <a:rPr sz="550" spc="-10" dirty="0">
                          <a:latin typeface="Century Gothic"/>
                          <a:cs typeface="Century Gothic"/>
                        </a:rPr>
                        <a:t>Ex </a:t>
                      </a:r>
                      <a:r>
                        <a:rPr sz="550" spc="-40" dirty="0">
                          <a:latin typeface="Century Gothic"/>
                          <a:cs typeface="Century Gothic"/>
                        </a:rPr>
                        <a:t>lege </a:t>
                      </a:r>
                      <a:r>
                        <a:rPr sz="550" spc="-55" dirty="0">
                          <a:latin typeface="Century Gothic"/>
                          <a:cs typeface="Century Gothic"/>
                        </a:rPr>
                        <a:t>védett</a:t>
                      </a:r>
                      <a:r>
                        <a:rPr sz="550" spc="-20" dirty="0">
                          <a:latin typeface="Century Gothic"/>
                          <a:cs typeface="Century Gothic"/>
                        </a:rPr>
                        <a:t> </a:t>
                      </a:r>
                      <a:r>
                        <a:rPr sz="550" spc="-25" dirty="0">
                          <a:latin typeface="Century Gothic"/>
                          <a:cs typeface="Century Gothic"/>
                        </a:rPr>
                        <a:t>objektumok</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0DDB0"/>
                    </a:solidFill>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5"/>
                  </a:ext>
                </a:extLst>
              </a:tr>
              <a:tr h="108173">
                <a:tc rowSpan="3">
                  <a:txBody>
                    <a:bodyPr/>
                    <a:lstStyle/>
                    <a:p>
                      <a:pPr>
                        <a:lnSpc>
                          <a:spcPct val="100000"/>
                        </a:lnSpc>
                        <a:spcBef>
                          <a:spcPts val="20"/>
                        </a:spcBef>
                      </a:pPr>
                      <a:endParaRPr sz="800">
                        <a:latin typeface="Times New Roman"/>
                        <a:cs typeface="Times New Roman"/>
                      </a:endParaRPr>
                    </a:p>
                    <a:p>
                      <a:pPr marL="2540">
                        <a:lnSpc>
                          <a:spcPct val="100000"/>
                        </a:lnSpc>
                        <a:spcBef>
                          <a:spcPts val="5"/>
                        </a:spcBef>
                      </a:pPr>
                      <a:r>
                        <a:rPr sz="550" spc="25" dirty="0">
                          <a:latin typeface="Century Gothic"/>
                          <a:cs typeface="Century Gothic"/>
                        </a:rPr>
                        <a:t>1996. </a:t>
                      </a:r>
                      <a:r>
                        <a:rPr sz="550" spc="-30" dirty="0">
                          <a:latin typeface="Century Gothic"/>
                          <a:cs typeface="Century Gothic"/>
                        </a:rPr>
                        <a:t>évi </a:t>
                      </a:r>
                      <a:r>
                        <a:rPr sz="550" spc="15" dirty="0">
                          <a:latin typeface="Century Gothic"/>
                          <a:cs typeface="Century Gothic"/>
                        </a:rPr>
                        <a:t>LIII. </a:t>
                      </a:r>
                      <a:r>
                        <a:rPr sz="550" spc="-20" dirty="0">
                          <a:latin typeface="Century Gothic"/>
                          <a:cs typeface="Century Gothic"/>
                        </a:rPr>
                        <a:t>Törvény </a:t>
                      </a:r>
                      <a:r>
                        <a:rPr sz="550" spc="-50" dirty="0">
                          <a:latin typeface="Century Gothic"/>
                          <a:cs typeface="Century Gothic"/>
                        </a:rPr>
                        <a:t>a </a:t>
                      </a:r>
                      <a:r>
                        <a:rPr sz="550" spc="-30" dirty="0">
                          <a:latin typeface="Century Gothic"/>
                          <a:cs typeface="Century Gothic"/>
                        </a:rPr>
                        <a:t>természet</a:t>
                      </a:r>
                      <a:r>
                        <a:rPr sz="550" spc="25" dirty="0">
                          <a:latin typeface="Century Gothic"/>
                          <a:cs typeface="Century Gothic"/>
                        </a:rPr>
                        <a:t> </a:t>
                      </a:r>
                      <a:r>
                        <a:rPr sz="550" spc="-25" dirty="0">
                          <a:latin typeface="Century Gothic"/>
                          <a:cs typeface="Century Gothic"/>
                        </a:rPr>
                        <a:t>védelmér</a:t>
                      </a:r>
                      <a:r>
                        <a:rPr sz="550" spc="-25" dirty="0">
                          <a:latin typeface="Calibri"/>
                          <a:cs typeface="Calibri"/>
                        </a:rPr>
                        <a:t>ő</a:t>
                      </a:r>
                      <a:r>
                        <a:rPr sz="550" spc="-25" dirty="0">
                          <a:latin typeface="Century Gothic"/>
                          <a:cs typeface="Century Gothic"/>
                        </a:rPr>
                        <a:t>l</a:t>
                      </a:r>
                      <a:endParaRPr sz="550">
                        <a:latin typeface="Century Gothic"/>
                        <a:cs typeface="Century Gothic"/>
                      </a:endParaRPr>
                    </a:p>
                  </a:txBody>
                  <a:tcPr marL="0" marR="0" marT="254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40" dirty="0">
                          <a:latin typeface="Century Gothic"/>
                          <a:cs typeface="Century Gothic"/>
                        </a:rPr>
                        <a:t>névtelen </a:t>
                      </a:r>
                      <a:r>
                        <a:rPr sz="550" spc="-25" dirty="0">
                          <a:latin typeface="Century Gothic"/>
                          <a:cs typeface="Century Gothic"/>
                        </a:rPr>
                        <a:t>láp </a:t>
                      </a:r>
                      <a:r>
                        <a:rPr sz="550" spc="-20" dirty="0">
                          <a:latin typeface="Century Gothic"/>
                          <a:cs typeface="Century Gothic"/>
                        </a:rPr>
                        <a:t>(Ex </a:t>
                      </a:r>
                      <a:r>
                        <a:rPr sz="550" spc="-40" dirty="0">
                          <a:latin typeface="Century Gothic"/>
                          <a:cs typeface="Century Gothic"/>
                        </a:rPr>
                        <a:t>lege </a:t>
                      </a:r>
                      <a:r>
                        <a:rPr sz="550" spc="-55" dirty="0">
                          <a:latin typeface="Century Gothic"/>
                          <a:cs typeface="Century Gothic"/>
                        </a:rPr>
                        <a:t>védett</a:t>
                      </a:r>
                      <a:r>
                        <a:rPr sz="550" spc="-50" dirty="0">
                          <a:latin typeface="Century Gothic"/>
                          <a:cs typeface="Century Gothic"/>
                        </a:rPr>
                        <a:t> </a:t>
                      </a:r>
                      <a:r>
                        <a:rPr sz="550" spc="-30" dirty="0">
                          <a:latin typeface="Century Gothic"/>
                          <a:cs typeface="Century Gothic"/>
                        </a:rPr>
                        <a:t>láp)</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25" dirty="0">
                          <a:latin typeface="Century Gothic"/>
                          <a:cs typeface="Century Gothic"/>
                        </a:rPr>
                        <a:t>Szappanos-tó </a:t>
                      </a:r>
                      <a:r>
                        <a:rPr sz="550" spc="-20" dirty="0">
                          <a:latin typeface="Century Gothic"/>
                          <a:cs typeface="Century Gothic"/>
                        </a:rPr>
                        <a:t>(Ex </a:t>
                      </a:r>
                      <a:r>
                        <a:rPr sz="550" spc="-40" dirty="0">
                          <a:latin typeface="Century Gothic"/>
                          <a:cs typeface="Century Gothic"/>
                        </a:rPr>
                        <a:t>lege </a:t>
                      </a:r>
                      <a:r>
                        <a:rPr sz="550" spc="-55" dirty="0">
                          <a:latin typeface="Century Gothic"/>
                          <a:cs typeface="Century Gothic"/>
                        </a:rPr>
                        <a:t>védett </a:t>
                      </a:r>
                      <a:r>
                        <a:rPr sz="550" dirty="0">
                          <a:latin typeface="Century Gothic"/>
                          <a:cs typeface="Century Gothic"/>
                        </a:rPr>
                        <a:t>szikes</a:t>
                      </a:r>
                      <a:r>
                        <a:rPr sz="550" spc="-10" dirty="0">
                          <a:latin typeface="Century Gothic"/>
                          <a:cs typeface="Century Gothic"/>
                        </a:rPr>
                        <a:t> </a:t>
                      </a:r>
                      <a:r>
                        <a:rPr sz="550" spc="-40" dirty="0">
                          <a:latin typeface="Century Gothic"/>
                          <a:cs typeface="Century Gothic"/>
                        </a:rPr>
                        <a:t>tó)</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extLst>
                  <a:ext uri="{0D108BD9-81ED-4DB2-BD59-A6C34878D82A}">
                    <a16:rowId xmlns:a16="http://schemas.microsoft.com/office/drawing/2014/main" val="10006"/>
                  </a:ext>
                </a:extLst>
              </a:tr>
              <a:tr h="108172">
                <a:tc vMerge="1">
                  <a:txBody>
                    <a:bodyPr/>
                    <a:lstStyle/>
                    <a:p>
                      <a:endParaRPr/>
                    </a:p>
                  </a:txBody>
                  <a:tcPr marL="0" marR="0" marT="254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40" dirty="0">
                          <a:latin typeface="Century Gothic"/>
                          <a:cs typeface="Century Gothic"/>
                        </a:rPr>
                        <a:t>névtelen </a:t>
                      </a:r>
                      <a:r>
                        <a:rPr sz="550" dirty="0">
                          <a:latin typeface="Century Gothic"/>
                          <a:cs typeface="Century Gothic"/>
                        </a:rPr>
                        <a:t>szikes </a:t>
                      </a:r>
                      <a:r>
                        <a:rPr sz="550" spc="-40" dirty="0">
                          <a:latin typeface="Century Gothic"/>
                          <a:cs typeface="Century Gothic"/>
                        </a:rPr>
                        <a:t>tó </a:t>
                      </a:r>
                      <a:r>
                        <a:rPr sz="550" spc="-20" dirty="0">
                          <a:latin typeface="Century Gothic"/>
                          <a:cs typeface="Century Gothic"/>
                        </a:rPr>
                        <a:t>(Ex </a:t>
                      </a:r>
                      <a:r>
                        <a:rPr sz="550" spc="-40" dirty="0">
                          <a:latin typeface="Century Gothic"/>
                          <a:cs typeface="Century Gothic"/>
                        </a:rPr>
                        <a:t>lege </a:t>
                      </a:r>
                      <a:r>
                        <a:rPr sz="550" spc="-55" dirty="0">
                          <a:latin typeface="Century Gothic"/>
                          <a:cs typeface="Century Gothic"/>
                        </a:rPr>
                        <a:t>védett </a:t>
                      </a:r>
                      <a:r>
                        <a:rPr sz="550" dirty="0">
                          <a:latin typeface="Century Gothic"/>
                          <a:cs typeface="Century Gothic"/>
                        </a:rPr>
                        <a:t>szikes</a:t>
                      </a:r>
                      <a:r>
                        <a:rPr sz="550" spc="-60" dirty="0">
                          <a:latin typeface="Century Gothic"/>
                          <a:cs typeface="Century Gothic"/>
                        </a:rPr>
                        <a:t> </a:t>
                      </a:r>
                      <a:r>
                        <a:rPr sz="550" spc="-40" dirty="0">
                          <a:latin typeface="Century Gothic"/>
                          <a:cs typeface="Century Gothic"/>
                        </a:rPr>
                        <a:t>tó)</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20" dirty="0">
                          <a:latin typeface="Century Gothic"/>
                          <a:cs typeface="Century Gothic"/>
                        </a:rPr>
                        <a:t>Sóhordó (Ex </a:t>
                      </a:r>
                      <a:r>
                        <a:rPr sz="550" spc="-40" dirty="0">
                          <a:latin typeface="Century Gothic"/>
                          <a:cs typeface="Century Gothic"/>
                        </a:rPr>
                        <a:t>lege </a:t>
                      </a:r>
                      <a:r>
                        <a:rPr sz="550" spc="-55" dirty="0">
                          <a:latin typeface="Century Gothic"/>
                          <a:cs typeface="Century Gothic"/>
                        </a:rPr>
                        <a:t>védett </a:t>
                      </a:r>
                      <a:r>
                        <a:rPr sz="550" dirty="0">
                          <a:latin typeface="Century Gothic"/>
                          <a:cs typeface="Century Gothic"/>
                        </a:rPr>
                        <a:t>szikes</a:t>
                      </a:r>
                      <a:r>
                        <a:rPr sz="550" spc="-15" dirty="0">
                          <a:latin typeface="Century Gothic"/>
                          <a:cs typeface="Century Gothic"/>
                        </a:rPr>
                        <a:t> </a:t>
                      </a:r>
                      <a:r>
                        <a:rPr sz="550" spc="-40" dirty="0">
                          <a:latin typeface="Century Gothic"/>
                          <a:cs typeface="Century Gothic"/>
                        </a:rPr>
                        <a:t>tó)</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extLst>
                  <a:ext uri="{0D108BD9-81ED-4DB2-BD59-A6C34878D82A}">
                    <a16:rowId xmlns:a16="http://schemas.microsoft.com/office/drawing/2014/main" val="10007"/>
                  </a:ext>
                </a:extLst>
              </a:tr>
              <a:tr h="108173">
                <a:tc vMerge="1">
                  <a:txBody>
                    <a:bodyPr/>
                    <a:lstStyle/>
                    <a:p>
                      <a:endParaRPr/>
                    </a:p>
                  </a:txBody>
                  <a:tcPr marL="0" marR="0" marT="254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15" dirty="0">
                          <a:latin typeface="Century Gothic"/>
                          <a:cs typeface="Century Gothic"/>
                        </a:rPr>
                        <a:t>Kocsis-tó </a:t>
                      </a:r>
                      <a:r>
                        <a:rPr sz="550" spc="-20" dirty="0">
                          <a:latin typeface="Century Gothic"/>
                          <a:cs typeface="Century Gothic"/>
                        </a:rPr>
                        <a:t>(Ex </a:t>
                      </a:r>
                      <a:r>
                        <a:rPr sz="550" spc="-40" dirty="0">
                          <a:latin typeface="Century Gothic"/>
                          <a:cs typeface="Century Gothic"/>
                        </a:rPr>
                        <a:t>lege </a:t>
                      </a:r>
                      <a:r>
                        <a:rPr sz="550" spc="-55" dirty="0">
                          <a:latin typeface="Century Gothic"/>
                          <a:cs typeface="Century Gothic"/>
                        </a:rPr>
                        <a:t>védett </a:t>
                      </a:r>
                      <a:r>
                        <a:rPr sz="550" dirty="0">
                          <a:latin typeface="Century Gothic"/>
                          <a:cs typeface="Century Gothic"/>
                        </a:rPr>
                        <a:t>szikes</a:t>
                      </a:r>
                      <a:r>
                        <a:rPr sz="550" spc="-25" dirty="0">
                          <a:latin typeface="Century Gothic"/>
                          <a:cs typeface="Century Gothic"/>
                        </a:rPr>
                        <a:t> </a:t>
                      </a:r>
                      <a:r>
                        <a:rPr sz="550" spc="-40" dirty="0">
                          <a:latin typeface="Century Gothic"/>
                          <a:cs typeface="Century Gothic"/>
                        </a:rPr>
                        <a:t>tó)</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1F1F1"/>
                    </a:solidFill>
                  </a:tcPr>
                </a:tc>
                <a:extLst>
                  <a:ext uri="{0D108BD9-81ED-4DB2-BD59-A6C34878D82A}">
                    <a16:rowId xmlns:a16="http://schemas.microsoft.com/office/drawing/2014/main" val="10008"/>
                  </a:ext>
                </a:extLst>
              </a:tr>
              <a:tr h="108172">
                <a:tc gridSpan="3">
                  <a:txBody>
                    <a:bodyPr/>
                    <a:lstStyle/>
                    <a:p>
                      <a:pPr algn="ctr">
                        <a:lnSpc>
                          <a:spcPct val="100000"/>
                        </a:lnSpc>
                        <a:spcBef>
                          <a:spcPts val="90"/>
                        </a:spcBef>
                      </a:pPr>
                      <a:r>
                        <a:rPr sz="550" spc="-35" dirty="0">
                          <a:latin typeface="Century Gothic"/>
                          <a:cs typeface="Century Gothic"/>
                        </a:rPr>
                        <a:t>Meglév</a:t>
                      </a:r>
                      <a:r>
                        <a:rPr sz="550" spc="-35" dirty="0">
                          <a:latin typeface="Calibri"/>
                          <a:cs typeface="Calibri"/>
                        </a:rPr>
                        <a:t>ő  </a:t>
                      </a:r>
                      <a:r>
                        <a:rPr sz="550" spc="-15" dirty="0">
                          <a:latin typeface="Century Gothic"/>
                          <a:cs typeface="Century Gothic"/>
                        </a:rPr>
                        <a:t>helyi </a:t>
                      </a:r>
                      <a:r>
                        <a:rPr sz="550" spc="-20" dirty="0">
                          <a:latin typeface="Century Gothic"/>
                          <a:cs typeface="Century Gothic"/>
                        </a:rPr>
                        <a:t>jelent</a:t>
                      </a:r>
                      <a:r>
                        <a:rPr sz="550" spc="-20" dirty="0">
                          <a:latin typeface="Calibri"/>
                          <a:cs typeface="Calibri"/>
                        </a:rPr>
                        <a:t>ő</a:t>
                      </a:r>
                      <a:r>
                        <a:rPr sz="550" spc="-20" dirty="0">
                          <a:latin typeface="Century Gothic"/>
                          <a:cs typeface="Century Gothic"/>
                        </a:rPr>
                        <a:t>ség</a:t>
                      </a:r>
                      <a:r>
                        <a:rPr sz="550" spc="-20" dirty="0">
                          <a:latin typeface="Calibri"/>
                          <a:cs typeface="Calibri"/>
                        </a:rPr>
                        <a:t>ű  </a:t>
                      </a:r>
                      <a:r>
                        <a:rPr sz="550" spc="-55" dirty="0">
                          <a:latin typeface="Century Gothic"/>
                          <a:cs typeface="Century Gothic"/>
                        </a:rPr>
                        <a:t>védett  </a:t>
                      </a:r>
                      <a:r>
                        <a:rPr sz="550" spc="-25" dirty="0">
                          <a:latin typeface="Century Gothic"/>
                          <a:cs typeface="Century Gothic"/>
                        </a:rPr>
                        <a:t>természeti</a:t>
                      </a:r>
                      <a:r>
                        <a:rPr sz="550" spc="-70" dirty="0">
                          <a:latin typeface="Century Gothic"/>
                          <a:cs typeface="Century Gothic"/>
                        </a:rPr>
                        <a:t> </a:t>
                      </a:r>
                      <a:r>
                        <a:rPr sz="550" spc="-30" dirty="0">
                          <a:latin typeface="Century Gothic"/>
                          <a:cs typeface="Century Gothic"/>
                        </a:rPr>
                        <a:t>területek</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0DDB0"/>
                    </a:solidFill>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9"/>
                  </a:ext>
                </a:extLst>
              </a:tr>
              <a:tr h="351918">
                <a:tc>
                  <a:txBody>
                    <a:bodyPr/>
                    <a:lstStyle/>
                    <a:p>
                      <a:pPr marL="2540" marR="81280">
                        <a:lnSpc>
                          <a:spcPts val="690"/>
                        </a:lnSpc>
                        <a:spcBef>
                          <a:spcPts val="20"/>
                        </a:spcBef>
                      </a:pPr>
                      <a:r>
                        <a:rPr sz="550" spc="-10" dirty="0">
                          <a:latin typeface="Century Gothic"/>
                          <a:cs typeface="Century Gothic"/>
                        </a:rPr>
                        <a:t>Bács-Kiskun </a:t>
                      </a:r>
                      <a:r>
                        <a:rPr sz="550" spc="-40" dirty="0">
                          <a:latin typeface="Century Gothic"/>
                          <a:cs typeface="Century Gothic"/>
                        </a:rPr>
                        <a:t>Megyei </a:t>
                      </a:r>
                      <a:r>
                        <a:rPr sz="550" spc="-35" dirty="0">
                          <a:latin typeface="Century Gothic"/>
                          <a:cs typeface="Century Gothic"/>
                        </a:rPr>
                        <a:t>Tanács Végrehajtó </a:t>
                      </a:r>
                      <a:r>
                        <a:rPr sz="550" spc="-25" dirty="0">
                          <a:latin typeface="Century Gothic"/>
                          <a:cs typeface="Century Gothic"/>
                        </a:rPr>
                        <a:t>Bizottsága </a:t>
                      </a:r>
                      <a:r>
                        <a:rPr sz="550" spc="25" dirty="0">
                          <a:latin typeface="Century Gothic"/>
                          <a:cs typeface="Century Gothic"/>
                        </a:rPr>
                        <a:t>130/1977/29. </a:t>
                      </a:r>
                      <a:r>
                        <a:rPr sz="550" spc="-25" dirty="0">
                          <a:latin typeface="Century Gothic"/>
                          <a:cs typeface="Century Gothic"/>
                        </a:rPr>
                        <a:t>VB </a:t>
                      </a:r>
                      <a:r>
                        <a:rPr sz="550" spc="-15" dirty="0">
                          <a:latin typeface="Century Gothic"/>
                          <a:cs typeface="Century Gothic"/>
                        </a:rPr>
                        <a:t>számú </a:t>
                      </a:r>
                      <a:r>
                        <a:rPr sz="550" spc="-30" dirty="0">
                          <a:latin typeface="Century Gothic"/>
                          <a:cs typeface="Century Gothic"/>
                        </a:rPr>
                        <a:t>határozatával </a:t>
                      </a:r>
                      <a:r>
                        <a:rPr sz="550" spc="-25" dirty="0">
                          <a:latin typeface="Century Gothic"/>
                          <a:cs typeface="Century Gothic"/>
                        </a:rPr>
                        <a:t>nyilvánította </a:t>
                      </a:r>
                      <a:r>
                        <a:rPr sz="550" spc="-50" dirty="0">
                          <a:latin typeface="Century Gothic"/>
                          <a:cs typeface="Century Gothic"/>
                        </a:rPr>
                        <a:t>védetté, </a:t>
                      </a:r>
                      <a:r>
                        <a:rPr sz="550" spc="-40" dirty="0">
                          <a:latin typeface="Century Gothic"/>
                          <a:cs typeface="Century Gothic"/>
                        </a:rPr>
                        <a:t>melyet  </a:t>
                      </a:r>
                      <a:r>
                        <a:rPr sz="550" spc="-30" dirty="0">
                          <a:latin typeface="Century Gothic"/>
                          <a:cs typeface="Century Gothic"/>
                        </a:rPr>
                        <a:t>KMJV </a:t>
                      </a:r>
                      <a:r>
                        <a:rPr sz="550" spc="-25" dirty="0">
                          <a:latin typeface="Century Gothic"/>
                          <a:cs typeface="Century Gothic"/>
                        </a:rPr>
                        <a:t>Önkormányzatának </a:t>
                      </a:r>
                      <a:r>
                        <a:rPr sz="550" spc="-20" dirty="0">
                          <a:latin typeface="Century Gothic"/>
                          <a:cs typeface="Century Gothic"/>
                        </a:rPr>
                        <a:t>Közgy</a:t>
                      </a:r>
                      <a:r>
                        <a:rPr sz="550" spc="-20" dirty="0">
                          <a:latin typeface="Calibri"/>
                          <a:cs typeface="Calibri"/>
                        </a:rPr>
                        <a:t>ű</a:t>
                      </a:r>
                      <a:r>
                        <a:rPr sz="550" spc="-20" dirty="0">
                          <a:latin typeface="Century Gothic"/>
                          <a:cs typeface="Century Gothic"/>
                        </a:rPr>
                        <a:t>lése </a:t>
                      </a:r>
                      <a:r>
                        <a:rPr sz="550" spc="-50" dirty="0">
                          <a:latin typeface="Century Gothic"/>
                          <a:cs typeface="Century Gothic"/>
                        </a:rPr>
                        <a:t>a </a:t>
                      </a:r>
                      <a:r>
                        <a:rPr sz="550" spc="-35" dirty="0">
                          <a:latin typeface="Century Gothic"/>
                          <a:cs typeface="Century Gothic"/>
                        </a:rPr>
                        <a:t>környezetvédelem </a:t>
                      </a:r>
                      <a:r>
                        <a:rPr sz="550" spc="-15" dirty="0">
                          <a:latin typeface="Century Gothic"/>
                          <a:cs typeface="Century Gothic"/>
                        </a:rPr>
                        <a:t>helyi szabályairól </a:t>
                      </a:r>
                      <a:r>
                        <a:rPr sz="550" spc="-5" dirty="0">
                          <a:latin typeface="Century Gothic"/>
                          <a:cs typeface="Century Gothic"/>
                        </a:rPr>
                        <a:t>szóló </a:t>
                      </a:r>
                      <a:r>
                        <a:rPr sz="550" spc="25" dirty="0">
                          <a:latin typeface="Century Gothic"/>
                          <a:cs typeface="Century Gothic"/>
                        </a:rPr>
                        <a:t>8/2002. </a:t>
                      </a:r>
                      <a:r>
                        <a:rPr sz="550" spc="5" dirty="0">
                          <a:latin typeface="Century Gothic"/>
                          <a:cs typeface="Century Gothic"/>
                        </a:rPr>
                        <a:t>(II. </a:t>
                      </a:r>
                      <a:r>
                        <a:rPr sz="550" spc="10" dirty="0">
                          <a:latin typeface="Century Gothic"/>
                          <a:cs typeface="Century Gothic"/>
                        </a:rPr>
                        <a:t>11.) </a:t>
                      </a:r>
                      <a:r>
                        <a:rPr sz="550" spc="-20" dirty="0">
                          <a:latin typeface="Century Gothic"/>
                          <a:cs typeface="Century Gothic"/>
                        </a:rPr>
                        <a:t>önkormányzati  </a:t>
                      </a:r>
                      <a:r>
                        <a:rPr sz="550" spc="-35" dirty="0">
                          <a:latin typeface="Century Gothic"/>
                          <a:cs typeface="Century Gothic"/>
                        </a:rPr>
                        <a:t>rendeletével </a:t>
                      </a:r>
                      <a:r>
                        <a:rPr sz="550" spc="-20" dirty="0">
                          <a:latin typeface="Century Gothic"/>
                          <a:cs typeface="Century Gothic"/>
                        </a:rPr>
                        <a:t>fenntartja; </a:t>
                      </a:r>
                      <a:r>
                        <a:rPr sz="550" spc="-50" dirty="0">
                          <a:latin typeface="Century Gothic"/>
                          <a:cs typeface="Century Gothic"/>
                        </a:rPr>
                        <a:t>A </a:t>
                      </a:r>
                      <a:r>
                        <a:rPr sz="550" spc="-5" dirty="0">
                          <a:latin typeface="Century Gothic"/>
                          <a:cs typeface="Century Gothic"/>
                        </a:rPr>
                        <a:t>kulturális </a:t>
                      </a:r>
                      <a:r>
                        <a:rPr sz="550" spc="-20" dirty="0">
                          <a:latin typeface="Century Gothic"/>
                          <a:cs typeface="Century Gothic"/>
                        </a:rPr>
                        <a:t>örökség </a:t>
                      </a:r>
                      <a:r>
                        <a:rPr sz="550" spc="-25" dirty="0">
                          <a:latin typeface="Century Gothic"/>
                          <a:cs typeface="Century Gothic"/>
                        </a:rPr>
                        <a:t>védelmér</a:t>
                      </a:r>
                      <a:r>
                        <a:rPr sz="550" spc="-25" dirty="0">
                          <a:latin typeface="Calibri"/>
                          <a:cs typeface="Calibri"/>
                        </a:rPr>
                        <a:t>ő</a:t>
                      </a:r>
                      <a:r>
                        <a:rPr sz="550" spc="-25" dirty="0">
                          <a:latin typeface="Century Gothic"/>
                          <a:cs typeface="Century Gothic"/>
                        </a:rPr>
                        <a:t>l </a:t>
                      </a:r>
                      <a:r>
                        <a:rPr sz="550" spc="-5" dirty="0">
                          <a:latin typeface="Century Gothic"/>
                          <a:cs typeface="Century Gothic"/>
                        </a:rPr>
                        <a:t>szóló </a:t>
                      </a:r>
                      <a:r>
                        <a:rPr sz="550" spc="25" dirty="0">
                          <a:latin typeface="Century Gothic"/>
                          <a:cs typeface="Century Gothic"/>
                        </a:rPr>
                        <a:t>2001. </a:t>
                      </a:r>
                      <a:r>
                        <a:rPr sz="550" spc="-30" dirty="0">
                          <a:latin typeface="Century Gothic"/>
                          <a:cs typeface="Century Gothic"/>
                        </a:rPr>
                        <a:t>évi LXIV. </a:t>
                      </a:r>
                      <a:r>
                        <a:rPr sz="550" spc="-35" dirty="0">
                          <a:latin typeface="Century Gothic"/>
                          <a:cs typeface="Century Gothic"/>
                        </a:rPr>
                        <a:t>törvény </a:t>
                      </a:r>
                      <a:r>
                        <a:rPr sz="550" spc="-25" dirty="0">
                          <a:latin typeface="Century Gothic"/>
                          <a:cs typeface="Century Gothic"/>
                        </a:rPr>
                        <a:t>alapján </a:t>
                      </a:r>
                      <a:r>
                        <a:rPr sz="550" spc="-30" dirty="0">
                          <a:latin typeface="Century Gothic"/>
                          <a:cs typeface="Century Gothic"/>
                        </a:rPr>
                        <a:t>történeti kertént </a:t>
                      </a:r>
                      <a:r>
                        <a:rPr sz="550" spc="-45" dirty="0">
                          <a:latin typeface="Century Gothic"/>
                          <a:cs typeface="Century Gothic"/>
                        </a:rPr>
                        <a:t>védelem </a:t>
                      </a:r>
                      <a:r>
                        <a:rPr sz="550" spc="-30" dirty="0">
                          <a:latin typeface="Century Gothic"/>
                          <a:cs typeface="Century Gothic"/>
                        </a:rPr>
                        <a:t>alá  helyezhet</a:t>
                      </a:r>
                      <a:r>
                        <a:rPr sz="550" spc="-30" dirty="0">
                          <a:latin typeface="Calibri"/>
                          <a:cs typeface="Calibri"/>
                        </a:rPr>
                        <a:t>ő</a:t>
                      </a:r>
                      <a:endParaRPr sz="550">
                        <a:latin typeface="Calibri"/>
                        <a:cs typeface="Calibri"/>
                      </a:endParaRPr>
                    </a:p>
                  </a:txBody>
                  <a:tcPr marL="0" marR="0" marT="254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gridSpan="2">
                  <a:txBody>
                    <a:bodyPr/>
                    <a:lstStyle/>
                    <a:p>
                      <a:pPr>
                        <a:lnSpc>
                          <a:spcPct val="100000"/>
                        </a:lnSpc>
                        <a:spcBef>
                          <a:spcPts val="15"/>
                        </a:spcBef>
                      </a:pPr>
                      <a:endParaRPr sz="900">
                        <a:latin typeface="Times New Roman"/>
                        <a:cs typeface="Times New Roman"/>
                      </a:endParaRPr>
                    </a:p>
                    <a:p>
                      <a:pPr marL="2540">
                        <a:lnSpc>
                          <a:spcPct val="100000"/>
                        </a:lnSpc>
                      </a:pPr>
                      <a:r>
                        <a:rPr sz="550" spc="-25" dirty="0">
                          <a:latin typeface="Century Gothic"/>
                          <a:cs typeface="Century Gothic"/>
                        </a:rPr>
                        <a:t>Neumann János </a:t>
                      </a:r>
                      <a:r>
                        <a:rPr sz="550" spc="-45" dirty="0">
                          <a:latin typeface="Century Gothic"/>
                          <a:cs typeface="Century Gothic"/>
                        </a:rPr>
                        <a:t>Egyetem </a:t>
                      </a:r>
                      <a:r>
                        <a:rPr sz="550" spc="-20" dirty="0">
                          <a:latin typeface="Century Gothic"/>
                          <a:cs typeface="Century Gothic"/>
                        </a:rPr>
                        <a:t>botanikus</a:t>
                      </a:r>
                      <a:r>
                        <a:rPr sz="550" spc="20" dirty="0">
                          <a:latin typeface="Century Gothic"/>
                          <a:cs typeface="Century Gothic"/>
                        </a:rPr>
                        <a:t> </a:t>
                      </a:r>
                      <a:r>
                        <a:rPr sz="550" spc="-20" dirty="0">
                          <a:latin typeface="Century Gothic"/>
                          <a:cs typeface="Century Gothic"/>
                        </a:rPr>
                        <a:t>kertje</a:t>
                      </a:r>
                      <a:endParaRPr sz="550">
                        <a:latin typeface="Century Gothic"/>
                        <a:cs typeface="Century Gothic"/>
                      </a:endParaRPr>
                    </a:p>
                  </a:txBody>
                  <a:tcPr marL="0" marR="0" marT="190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10"/>
                  </a:ext>
                </a:extLst>
              </a:tr>
              <a:tr h="108173">
                <a:tc>
                  <a:txBody>
                    <a:bodyPr/>
                    <a:lstStyle/>
                    <a:p>
                      <a:pPr marL="2540">
                        <a:lnSpc>
                          <a:spcPct val="100000"/>
                        </a:lnSpc>
                        <a:spcBef>
                          <a:spcPts val="90"/>
                        </a:spcBef>
                      </a:pPr>
                      <a:r>
                        <a:rPr sz="550" spc="-30" dirty="0">
                          <a:latin typeface="Century Gothic"/>
                          <a:cs typeface="Century Gothic"/>
                        </a:rPr>
                        <a:t>KMJV </a:t>
                      </a:r>
                      <a:r>
                        <a:rPr sz="550" spc="-25" dirty="0">
                          <a:latin typeface="Century Gothic"/>
                          <a:cs typeface="Century Gothic"/>
                        </a:rPr>
                        <a:t>Önkormányzata </a:t>
                      </a:r>
                      <a:r>
                        <a:rPr sz="550" spc="25" dirty="0">
                          <a:latin typeface="Century Gothic"/>
                          <a:cs typeface="Century Gothic"/>
                        </a:rPr>
                        <a:t>417/1993. </a:t>
                      </a:r>
                      <a:r>
                        <a:rPr sz="550" spc="20" dirty="0">
                          <a:latin typeface="Century Gothic"/>
                          <a:cs typeface="Century Gothic"/>
                        </a:rPr>
                        <a:t>KH </a:t>
                      </a:r>
                      <a:r>
                        <a:rPr sz="550" spc="-25" dirty="0">
                          <a:latin typeface="Century Gothic"/>
                          <a:cs typeface="Century Gothic"/>
                        </a:rPr>
                        <a:t>és </a:t>
                      </a:r>
                      <a:r>
                        <a:rPr sz="550" spc="-50" dirty="0">
                          <a:latin typeface="Century Gothic"/>
                          <a:cs typeface="Century Gothic"/>
                        </a:rPr>
                        <a:t>a </a:t>
                      </a:r>
                      <a:r>
                        <a:rPr sz="550" spc="25" dirty="0">
                          <a:latin typeface="Century Gothic"/>
                          <a:cs typeface="Century Gothic"/>
                        </a:rPr>
                        <a:t>649/1993. </a:t>
                      </a:r>
                      <a:r>
                        <a:rPr sz="550" spc="20" dirty="0">
                          <a:latin typeface="Century Gothic"/>
                          <a:cs typeface="Century Gothic"/>
                        </a:rPr>
                        <a:t>KH </a:t>
                      </a:r>
                      <a:r>
                        <a:rPr sz="550" spc="10" dirty="0">
                          <a:latin typeface="Century Gothic"/>
                          <a:cs typeface="Century Gothic"/>
                        </a:rPr>
                        <a:t>sz. </a:t>
                      </a:r>
                      <a:r>
                        <a:rPr sz="550" spc="-30" dirty="0">
                          <a:latin typeface="Century Gothic"/>
                          <a:cs typeface="Century Gothic"/>
                        </a:rPr>
                        <a:t>határozatával </a:t>
                      </a:r>
                      <a:r>
                        <a:rPr sz="550" spc="-25" dirty="0">
                          <a:latin typeface="Century Gothic"/>
                          <a:cs typeface="Century Gothic"/>
                        </a:rPr>
                        <a:t>nyilvánította</a:t>
                      </a:r>
                      <a:r>
                        <a:rPr sz="550" dirty="0">
                          <a:latin typeface="Century Gothic"/>
                          <a:cs typeface="Century Gothic"/>
                        </a:rPr>
                        <a:t> </a:t>
                      </a:r>
                      <a:r>
                        <a:rPr sz="550" spc="-55" dirty="0">
                          <a:latin typeface="Century Gothic"/>
                          <a:cs typeface="Century Gothic"/>
                        </a:rPr>
                        <a:t>védetté</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gridSpan="2">
                  <a:txBody>
                    <a:bodyPr/>
                    <a:lstStyle/>
                    <a:p>
                      <a:pPr marL="2540">
                        <a:lnSpc>
                          <a:spcPct val="100000"/>
                        </a:lnSpc>
                        <a:spcBef>
                          <a:spcPts val="90"/>
                        </a:spcBef>
                      </a:pPr>
                      <a:r>
                        <a:rPr sz="550" spc="-25" dirty="0">
                          <a:latin typeface="Century Gothic"/>
                          <a:cs typeface="Century Gothic"/>
                        </a:rPr>
                        <a:t>Kápolna-rét</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11"/>
                  </a:ext>
                </a:extLst>
              </a:tr>
              <a:tr h="108172">
                <a:tc>
                  <a:txBody>
                    <a:bodyPr/>
                    <a:lstStyle/>
                    <a:p>
                      <a:pPr marL="2540">
                        <a:lnSpc>
                          <a:spcPct val="100000"/>
                        </a:lnSpc>
                        <a:spcBef>
                          <a:spcPts val="90"/>
                        </a:spcBef>
                      </a:pPr>
                      <a:r>
                        <a:rPr sz="550" spc="-30" dirty="0">
                          <a:latin typeface="Century Gothic"/>
                          <a:cs typeface="Century Gothic"/>
                        </a:rPr>
                        <a:t>KMJV </a:t>
                      </a:r>
                      <a:r>
                        <a:rPr sz="550" spc="-25" dirty="0">
                          <a:latin typeface="Century Gothic"/>
                          <a:cs typeface="Century Gothic"/>
                        </a:rPr>
                        <a:t>Önkormányzata </a:t>
                      </a:r>
                      <a:r>
                        <a:rPr sz="550" spc="-50" dirty="0">
                          <a:latin typeface="Century Gothic"/>
                          <a:cs typeface="Century Gothic"/>
                        </a:rPr>
                        <a:t>a </a:t>
                      </a:r>
                      <a:r>
                        <a:rPr sz="550" spc="25" dirty="0">
                          <a:latin typeface="Century Gothic"/>
                          <a:cs typeface="Century Gothic"/>
                        </a:rPr>
                        <a:t>38/2000. </a:t>
                      </a:r>
                      <a:r>
                        <a:rPr sz="550" spc="-5" dirty="0">
                          <a:latin typeface="Century Gothic"/>
                          <a:cs typeface="Century Gothic"/>
                        </a:rPr>
                        <a:t>(IX. </a:t>
                      </a:r>
                      <a:r>
                        <a:rPr sz="550" spc="10" dirty="0">
                          <a:latin typeface="Century Gothic"/>
                          <a:cs typeface="Century Gothic"/>
                        </a:rPr>
                        <a:t>11.) </a:t>
                      </a:r>
                      <a:r>
                        <a:rPr sz="550" spc="-5" dirty="0">
                          <a:latin typeface="Century Gothic"/>
                          <a:cs typeface="Century Gothic"/>
                        </a:rPr>
                        <a:t>KR. </a:t>
                      </a:r>
                      <a:r>
                        <a:rPr sz="550" spc="10" dirty="0">
                          <a:latin typeface="Century Gothic"/>
                          <a:cs typeface="Century Gothic"/>
                        </a:rPr>
                        <a:t>sz. </a:t>
                      </a:r>
                      <a:r>
                        <a:rPr sz="550" spc="-35" dirty="0">
                          <a:latin typeface="Century Gothic"/>
                          <a:cs typeface="Century Gothic"/>
                        </a:rPr>
                        <a:t>rendeletével </a:t>
                      </a:r>
                      <a:r>
                        <a:rPr sz="550" spc="-25" dirty="0">
                          <a:latin typeface="Century Gothic"/>
                          <a:cs typeface="Century Gothic"/>
                        </a:rPr>
                        <a:t>nyilvánította</a:t>
                      </a:r>
                      <a:r>
                        <a:rPr sz="550" spc="5" dirty="0">
                          <a:latin typeface="Century Gothic"/>
                          <a:cs typeface="Century Gothic"/>
                        </a:rPr>
                        <a:t> </a:t>
                      </a:r>
                      <a:r>
                        <a:rPr sz="550" spc="-55" dirty="0">
                          <a:latin typeface="Century Gothic"/>
                          <a:cs typeface="Century Gothic"/>
                        </a:rPr>
                        <a:t>védetté</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gridSpan="2">
                  <a:txBody>
                    <a:bodyPr/>
                    <a:lstStyle/>
                    <a:p>
                      <a:pPr marL="2540">
                        <a:lnSpc>
                          <a:spcPct val="100000"/>
                        </a:lnSpc>
                        <a:spcBef>
                          <a:spcPts val="90"/>
                        </a:spcBef>
                      </a:pPr>
                      <a:r>
                        <a:rPr sz="550" spc="-30" dirty="0">
                          <a:latin typeface="Century Gothic"/>
                          <a:cs typeface="Century Gothic"/>
                        </a:rPr>
                        <a:t>Ménteleki</a:t>
                      </a:r>
                      <a:r>
                        <a:rPr sz="550" spc="5" dirty="0">
                          <a:latin typeface="Century Gothic"/>
                          <a:cs typeface="Century Gothic"/>
                        </a:rPr>
                        <a:t> </a:t>
                      </a:r>
                      <a:r>
                        <a:rPr sz="550" spc="-15" dirty="0">
                          <a:latin typeface="Century Gothic"/>
                          <a:cs typeface="Century Gothic"/>
                        </a:rPr>
                        <a:t>Zombory-birtok</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12"/>
                  </a:ext>
                </a:extLst>
              </a:tr>
              <a:tr h="108172">
                <a:tc>
                  <a:txBody>
                    <a:bodyPr/>
                    <a:lstStyle/>
                    <a:p>
                      <a:pPr marL="2540">
                        <a:lnSpc>
                          <a:spcPct val="100000"/>
                        </a:lnSpc>
                        <a:spcBef>
                          <a:spcPts val="90"/>
                        </a:spcBef>
                      </a:pPr>
                      <a:r>
                        <a:rPr sz="550" spc="-30" dirty="0">
                          <a:latin typeface="Century Gothic"/>
                          <a:cs typeface="Century Gothic"/>
                        </a:rPr>
                        <a:t>KMJV </a:t>
                      </a:r>
                      <a:r>
                        <a:rPr sz="550" spc="-25" dirty="0">
                          <a:latin typeface="Century Gothic"/>
                          <a:cs typeface="Century Gothic"/>
                        </a:rPr>
                        <a:t>Önkormányzata </a:t>
                      </a:r>
                      <a:r>
                        <a:rPr sz="550" spc="-50" dirty="0">
                          <a:latin typeface="Century Gothic"/>
                          <a:cs typeface="Century Gothic"/>
                        </a:rPr>
                        <a:t>a </a:t>
                      </a:r>
                      <a:r>
                        <a:rPr sz="550" spc="25" dirty="0">
                          <a:latin typeface="Century Gothic"/>
                          <a:cs typeface="Century Gothic"/>
                        </a:rPr>
                        <a:t>8/2002. </a:t>
                      </a:r>
                      <a:r>
                        <a:rPr sz="550" spc="5" dirty="0">
                          <a:latin typeface="Century Gothic"/>
                          <a:cs typeface="Century Gothic"/>
                        </a:rPr>
                        <a:t>(II. </a:t>
                      </a:r>
                      <a:r>
                        <a:rPr sz="550" spc="10" dirty="0">
                          <a:latin typeface="Century Gothic"/>
                          <a:cs typeface="Century Gothic"/>
                        </a:rPr>
                        <a:t>11.) </a:t>
                      </a:r>
                      <a:r>
                        <a:rPr sz="550" spc="-5" dirty="0">
                          <a:latin typeface="Century Gothic"/>
                          <a:cs typeface="Century Gothic"/>
                        </a:rPr>
                        <a:t>KR. </a:t>
                      </a:r>
                      <a:r>
                        <a:rPr sz="550" spc="-40" dirty="0">
                          <a:latin typeface="Century Gothic"/>
                          <a:cs typeface="Century Gothic"/>
                        </a:rPr>
                        <a:t>Rendeletével </a:t>
                      </a:r>
                      <a:r>
                        <a:rPr sz="550" spc="-25" dirty="0">
                          <a:latin typeface="Century Gothic"/>
                          <a:cs typeface="Century Gothic"/>
                        </a:rPr>
                        <a:t>nyilvánította</a:t>
                      </a:r>
                      <a:r>
                        <a:rPr sz="550" spc="-5" dirty="0">
                          <a:latin typeface="Century Gothic"/>
                          <a:cs typeface="Century Gothic"/>
                        </a:rPr>
                        <a:t> </a:t>
                      </a:r>
                      <a:r>
                        <a:rPr sz="550" spc="-55" dirty="0">
                          <a:latin typeface="Century Gothic"/>
                          <a:cs typeface="Century Gothic"/>
                        </a:rPr>
                        <a:t>védetté</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gridSpan="2">
                  <a:txBody>
                    <a:bodyPr/>
                    <a:lstStyle/>
                    <a:p>
                      <a:pPr marL="2540">
                        <a:lnSpc>
                          <a:spcPct val="100000"/>
                        </a:lnSpc>
                        <a:spcBef>
                          <a:spcPts val="90"/>
                        </a:spcBef>
                      </a:pPr>
                      <a:r>
                        <a:rPr sz="550" spc="-35" dirty="0">
                          <a:latin typeface="Century Gothic"/>
                          <a:cs typeface="Century Gothic"/>
                        </a:rPr>
                        <a:t>Kecskeméti </a:t>
                      </a:r>
                      <a:r>
                        <a:rPr sz="550" spc="-20" dirty="0">
                          <a:latin typeface="Century Gothic"/>
                          <a:cs typeface="Century Gothic"/>
                        </a:rPr>
                        <a:t>Széktó</a:t>
                      </a:r>
                      <a:r>
                        <a:rPr sz="550" spc="55" dirty="0">
                          <a:latin typeface="Century Gothic"/>
                          <a:cs typeface="Century Gothic"/>
                        </a:rPr>
                        <a:t> </a:t>
                      </a:r>
                      <a:r>
                        <a:rPr sz="550" spc="-25" dirty="0">
                          <a:latin typeface="Century Gothic"/>
                          <a:cs typeface="Century Gothic"/>
                        </a:rPr>
                        <a:t>Szabadid</a:t>
                      </a:r>
                      <a:r>
                        <a:rPr sz="550" spc="-25" dirty="0">
                          <a:latin typeface="Calibri"/>
                          <a:cs typeface="Calibri"/>
                        </a:rPr>
                        <a:t>ő</a:t>
                      </a:r>
                      <a:r>
                        <a:rPr sz="550" spc="-25" dirty="0">
                          <a:latin typeface="Century Gothic"/>
                          <a:cs typeface="Century Gothic"/>
                        </a:rPr>
                        <a:t>központ</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13"/>
                  </a:ext>
                </a:extLst>
              </a:tr>
              <a:tr h="108173">
                <a:tc gridSpan="3">
                  <a:txBody>
                    <a:bodyPr/>
                    <a:lstStyle/>
                    <a:p>
                      <a:pPr algn="ctr">
                        <a:lnSpc>
                          <a:spcPct val="100000"/>
                        </a:lnSpc>
                        <a:spcBef>
                          <a:spcPts val="90"/>
                        </a:spcBef>
                      </a:pPr>
                      <a:r>
                        <a:rPr sz="550" spc="-35" dirty="0">
                          <a:latin typeface="Century Gothic"/>
                          <a:cs typeface="Century Gothic"/>
                        </a:rPr>
                        <a:t>Meglév</a:t>
                      </a:r>
                      <a:r>
                        <a:rPr sz="550" spc="-35" dirty="0">
                          <a:latin typeface="Calibri"/>
                          <a:cs typeface="Calibri"/>
                        </a:rPr>
                        <a:t>ő  </a:t>
                      </a:r>
                      <a:r>
                        <a:rPr sz="550" spc="-15" dirty="0">
                          <a:latin typeface="Century Gothic"/>
                          <a:cs typeface="Century Gothic"/>
                        </a:rPr>
                        <a:t>helyi </a:t>
                      </a:r>
                      <a:r>
                        <a:rPr sz="550" spc="-20" dirty="0">
                          <a:latin typeface="Century Gothic"/>
                          <a:cs typeface="Century Gothic"/>
                        </a:rPr>
                        <a:t>jelent</a:t>
                      </a:r>
                      <a:r>
                        <a:rPr sz="550" spc="-20" dirty="0">
                          <a:latin typeface="Calibri"/>
                          <a:cs typeface="Calibri"/>
                        </a:rPr>
                        <a:t>ő</a:t>
                      </a:r>
                      <a:r>
                        <a:rPr sz="550" spc="-20" dirty="0">
                          <a:latin typeface="Century Gothic"/>
                          <a:cs typeface="Century Gothic"/>
                        </a:rPr>
                        <a:t>ség</a:t>
                      </a:r>
                      <a:r>
                        <a:rPr sz="550" spc="-20" dirty="0">
                          <a:latin typeface="Calibri"/>
                          <a:cs typeface="Calibri"/>
                        </a:rPr>
                        <a:t>ű  </a:t>
                      </a:r>
                      <a:r>
                        <a:rPr sz="550" spc="-55" dirty="0">
                          <a:latin typeface="Century Gothic"/>
                          <a:cs typeface="Century Gothic"/>
                        </a:rPr>
                        <a:t>védett  </a:t>
                      </a:r>
                      <a:r>
                        <a:rPr sz="550" spc="-25" dirty="0">
                          <a:latin typeface="Century Gothic"/>
                          <a:cs typeface="Century Gothic"/>
                        </a:rPr>
                        <a:t>természeti</a:t>
                      </a:r>
                      <a:r>
                        <a:rPr sz="550" spc="-70" dirty="0">
                          <a:latin typeface="Century Gothic"/>
                          <a:cs typeface="Century Gothic"/>
                        </a:rPr>
                        <a:t> </a:t>
                      </a:r>
                      <a:r>
                        <a:rPr sz="550" spc="-30" dirty="0">
                          <a:latin typeface="Century Gothic"/>
                          <a:cs typeface="Century Gothic"/>
                        </a:rPr>
                        <a:t>értékek</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0DDB0"/>
                    </a:solidFill>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4"/>
                  </a:ext>
                </a:extLst>
              </a:tr>
              <a:tr h="108173">
                <a:tc>
                  <a:txBody>
                    <a:bodyPr/>
                    <a:lstStyle/>
                    <a:p>
                      <a:pPr marL="2540">
                        <a:lnSpc>
                          <a:spcPct val="100000"/>
                        </a:lnSpc>
                        <a:spcBef>
                          <a:spcPts val="90"/>
                        </a:spcBef>
                      </a:pPr>
                      <a:r>
                        <a:rPr sz="550" spc="-30" dirty="0">
                          <a:latin typeface="Century Gothic"/>
                          <a:cs typeface="Century Gothic"/>
                        </a:rPr>
                        <a:t>KMJV </a:t>
                      </a:r>
                      <a:r>
                        <a:rPr sz="550" spc="-25" dirty="0">
                          <a:latin typeface="Century Gothic"/>
                          <a:cs typeface="Century Gothic"/>
                        </a:rPr>
                        <a:t>Önkormányzata </a:t>
                      </a:r>
                      <a:r>
                        <a:rPr sz="550" spc="25" dirty="0">
                          <a:latin typeface="Century Gothic"/>
                          <a:cs typeface="Century Gothic"/>
                        </a:rPr>
                        <a:t>268/1993. </a:t>
                      </a:r>
                      <a:r>
                        <a:rPr sz="550" spc="15" dirty="0">
                          <a:latin typeface="Century Gothic"/>
                          <a:cs typeface="Century Gothic"/>
                        </a:rPr>
                        <a:t>KH. </a:t>
                      </a:r>
                      <a:r>
                        <a:rPr sz="550" spc="10" dirty="0">
                          <a:latin typeface="Century Gothic"/>
                          <a:cs typeface="Century Gothic"/>
                        </a:rPr>
                        <a:t>sz. </a:t>
                      </a:r>
                      <a:r>
                        <a:rPr sz="550" spc="-30" dirty="0">
                          <a:latin typeface="Century Gothic"/>
                          <a:cs typeface="Century Gothic"/>
                        </a:rPr>
                        <a:t>határozatával </a:t>
                      </a:r>
                      <a:r>
                        <a:rPr sz="550" spc="-25" dirty="0">
                          <a:latin typeface="Century Gothic"/>
                          <a:cs typeface="Century Gothic"/>
                        </a:rPr>
                        <a:t>nyilvánította</a:t>
                      </a:r>
                      <a:r>
                        <a:rPr sz="550" spc="-5" dirty="0">
                          <a:latin typeface="Century Gothic"/>
                          <a:cs typeface="Century Gothic"/>
                        </a:rPr>
                        <a:t> </a:t>
                      </a:r>
                      <a:r>
                        <a:rPr sz="550" spc="-55" dirty="0">
                          <a:latin typeface="Century Gothic"/>
                          <a:cs typeface="Century Gothic"/>
                        </a:rPr>
                        <a:t>védetté</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gridSpan="2">
                  <a:txBody>
                    <a:bodyPr/>
                    <a:lstStyle/>
                    <a:p>
                      <a:pPr marL="2540">
                        <a:lnSpc>
                          <a:spcPct val="100000"/>
                        </a:lnSpc>
                        <a:spcBef>
                          <a:spcPts val="90"/>
                        </a:spcBef>
                      </a:pPr>
                      <a:r>
                        <a:rPr sz="550" spc="-25" dirty="0">
                          <a:latin typeface="Century Gothic"/>
                          <a:cs typeface="Century Gothic"/>
                        </a:rPr>
                        <a:t>Kadafalvai, </a:t>
                      </a:r>
                      <a:r>
                        <a:rPr sz="550" spc="-30" dirty="0">
                          <a:latin typeface="Century Gothic"/>
                          <a:cs typeface="Century Gothic"/>
                        </a:rPr>
                        <a:t>Beretvás </a:t>
                      </a:r>
                      <a:r>
                        <a:rPr sz="550" dirty="0">
                          <a:latin typeface="Century Gothic"/>
                          <a:cs typeface="Century Gothic"/>
                        </a:rPr>
                        <a:t>közi </a:t>
                      </a:r>
                      <a:r>
                        <a:rPr sz="550" spc="-30" dirty="0">
                          <a:latin typeface="Century Gothic"/>
                          <a:cs typeface="Century Gothic"/>
                        </a:rPr>
                        <a:t>kocsányos</a:t>
                      </a:r>
                      <a:r>
                        <a:rPr sz="550" spc="-15" dirty="0">
                          <a:latin typeface="Century Gothic"/>
                          <a:cs typeface="Century Gothic"/>
                        </a:rPr>
                        <a:t> </a:t>
                      </a:r>
                      <a:r>
                        <a:rPr sz="550" spc="-30" dirty="0">
                          <a:latin typeface="Century Gothic"/>
                          <a:cs typeface="Century Gothic"/>
                        </a:rPr>
                        <a:t>tölgy</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15"/>
                  </a:ext>
                </a:extLst>
              </a:tr>
              <a:tr h="108172">
                <a:tc>
                  <a:txBody>
                    <a:bodyPr/>
                    <a:lstStyle/>
                    <a:p>
                      <a:pPr>
                        <a:lnSpc>
                          <a:spcPct val="100000"/>
                        </a:lnSpc>
                      </a:pPr>
                      <a:endParaRPr sz="500">
                        <a:latin typeface="Times New Roman"/>
                        <a:cs typeface="Times New Roman"/>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1F1F1"/>
                    </a:solidFill>
                  </a:tcPr>
                </a:tc>
                <a:tc gridSpan="2">
                  <a:txBody>
                    <a:bodyPr/>
                    <a:lstStyle/>
                    <a:p>
                      <a:pPr marL="2540">
                        <a:lnSpc>
                          <a:spcPct val="100000"/>
                        </a:lnSpc>
                        <a:spcBef>
                          <a:spcPts val="90"/>
                        </a:spcBef>
                      </a:pPr>
                      <a:r>
                        <a:rPr sz="550" spc="-10" dirty="0">
                          <a:latin typeface="Century Gothic"/>
                          <a:cs typeface="Century Gothic"/>
                        </a:rPr>
                        <a:t>Nagynyíri-erd</a:t>
                      </a:r>
                      <a:r>
                        <a:rPr sz="550" spc="-10" dirty="0">
                          <a:latin typeface="Calibri"/>
                          <a:cs typeface="Calibri"/>
                        </a:rPr>
                        <a:t>ő</a:t>
                      </a:r>
                      <a:endParaRPr sz="550">
                        <a:latin typeface="Calibri"/>
                        <a:cs typeface="Calibri"/>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16"/>
                  </a:ext>
                </a:extLst>
              </a:tr>
              <a:tr h="216346">
                <a:tc>
                  <a:txBody>
                    <a:bodyPr/>
                    <a:lstStyle/>
                    <a:p>
                      <a:pPr marL="2540" marR="131445">
                        <a:lnSpc>
                          <a:spcPct val="104200"/>
                        </a:lnSpc>
                        <a:spcBef>
                          <a:spcPts val="145"/>
                        </a:spcBef>
                      </a:pPr>
                      <a:r>
                        <a:rPr sz="550" spc="-30" dirty="0">
                          <a:latin typeface="Century Gothic"/>
                          <a:cs typeface="Century Gothic"/>
                        </a:rPr>
                        <a:t>KMJV </a:t>
                      </a:r>
                      <a:r>
                        <a:rPr sz="550" spc="-25" dirty="0">
                          <a:latin typeface="Century Gothic"/>
                          <a:cs typeface="Century Gothic"/>
                        </a:rPr>
                        <a:t>Önkormányzata Közgy</a:t>
                      </a:r>
                      <a:r>
                        <a:rPr sz="550" spc="-25" dirty="0">
                          <a:latin typeface="Calibri"/>
                          <a:cs typeface="Calibri"/>
                        </a:rPr>
                        <a:t>ű</a:t>
                      </a:r>
                      <a:r>
                        <a:rPr sz="550" spc="-25" dirty="0">
                          <a:latin typeface="Century Gothic"/>
                          <a:cs typeface="Century Gothic"/>
                        </a:rPr>
                        <a:t>lésének </a:t>
                      </a:r>
                      <a:r>
                        <a:rPr sz="550" spc="25" dirty="0">
                          <a:latin typeface="Century Gothic"/>
                          <a:cs typeface="Century Gothic"/>
                        </a:rPr>
                        <a:t>22/2009. </a:t>
                      </a:r>
                      <a:r>
                        <a:rPr sz="550" spc="10" dirty="0">
                          <a:latin typeface="Century Gothic"/>
                          <a:cs typeface="Century Gothic"/>
                        </a:rPr>
                        <a:t>(III. 27.) </a:t>
                      </a:r>
                      <a:r>
                        <a:rPr sz="550" spc="-40" dirty="0">
                          <a:latin typeface="Century Gothic"/>
                          <a:cs typeface="Century Gothic"/>
                        </a:rPr>
                        <a:t>rendelete </a:t>
                      </a:r>
                      <a:r>
                        <a:rPr sz="550" spc="-50" dirty="0">
                          <a:latin typeface="Century Gothic"/>
                          <a:cs typeface="Century Gothic"/>
                        </a:rPr>
                        <a:t>a </a:t>
                      </a:r>
                      <a:r>
                        <a:rPr sz="550" spc="-35" dirty="0">
                          <a:latin typeface="Century Gothic"/>
                          <a:cs typeface="Century Gothic"/>
                        </a:rPr>
                        <a:t>környezetvédelem </a:t>
                      </a:r>
                      <a:r>
                        <a:rPr sz="550" spc="-15" dirty="0">
                          <a:latin typeface="Century Gothic"/>
                          <a:cs typeface="Century Gothic"/>
                        </a:rPr>
                        <a:t>helyi szabályairól </a:t>
                      </a:r>
                      <a:r>
                        <a:rPr sz="550" spc="-5" dirty="0">
                          <a:latin typeface="Century Gothic"/>
                          <a:cs typeface="Century Gothic"/>
                        </a:rPr>
                        <a:t>szóló </a:t>
                      </a:r>
                      <a:r>
                        <a:rPr sz="550" spc="25" dirty="0">
                          <a:latin typeface="Century Gothic"/>
                          <a:cs typeface="Century Gothic"/>
                        </a:rPr>
                        <a:t>8/2002.  </a:t>
                      </a:r>
                      <a:r>
                        <a:rPr sz="550" spc="5" dirty="0">
                          <a:latin typeface="Century Gothic"/>
                          <a:cs typeface="Century Gothic"/>
                        </a:rPr>
                        <a:t>(II.11.) </a:t>
                      </a:r>
                      <a:r>
                        <a:rPr sz="550" spc="-15" dirty="0">
                          <a:latin typeface="Century Gothic"/>
                          <a:cs typeface="Century Gothic"/>
                        </a:rPr>
                        <a:t>számú </a:t>
                      </a:r>
                      <a:r>
                        <a:rPr sz="550" spc="-35" dirty="0">
                          <a:latin typeface="Century Gothic"/>
                          <a:cs typeface="Century Gothic"/>
                        </a:rPr>
                        <a:t>rendelet </a:t>
                      </a:r>
                      <a:r>
                        <a:rPr sz="550" spc="-20" dirty="0">
                          <a:latin typeface="Century Gothic"/>
                          <a:cs typeface="Century Gothic"/>
                        </a:rPr>
                        <a:t>módosításáról</a:t>
                      </a:r>
                      <a:r>
                        <a:rPr sz="550" spc="-30" dirty="0">
                          <a:latin typeface="Century Gothic"/>
                          <a:cs typeface="Century Gothic"/>
                        </a:rPr>
                        <a:t> </a:t>
                      </a:r>
                      <a:r>
                        <a:rPr sz="550" spc="-25" dirty="0">
                          <a:latin typeface="Century Gothic"/>
                          <a:cs typeface="Century Gothic"/>
                        </a:rPr>
                        <a:t>alapján</a:t>
                      </a:r>
                      <a:endParaRPr sz="550">
                        <a:latin typeface="Century Gothic"/>
                        <a:cs typeface="Century Gothic"/>
                      </a:endParaRPr>
                    </a:p>
                  </a:txBody>
                  <a:tcPr marL="0" marR="0" marT="1841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gridSpan="2">
                  <a:txBody>
                    <a:bodyPr/>
                    <a:lstStyle/>
                    <a:p>
                      <a:pPr marL="2540">
                        <a:lnSpc>
                          <a:spcPct val="100000"/>
                        </a:lnSpc>
                        <a:spcBef>
                          <a:spcPts val="515"/>
                        </a:spcBef>
                      </a:pPr>
                      <a:r>
                        <a:rPr sz="550" spc="-10" dirty="0">
                          <a:latin typeface="Century Gothic"/>
                          <a:cs typeface="Century Gothic"/>
                        </a:rPr>
                        <a:t>M</a:t>
                      </a:r>
                      <a:r>
                        <a:rPr sz="550" spc="-10" dirty="0">
                          <a:latin typeface="Calibri"/>
                          <a:cs typeface="Calibri"/>
                        </a:rPr>
                        <a:t>ű</a:t>
                      </a:r>
                      <a:r>
                        <a:rPr sz="550" spc="-10" dirty="0">
                          <a:latin typeface="Century Gothic"/>
                          <a:cs typeface="Century Gothic"/>
                        </a:rPr>
                        <a:t>kerti </a:t>
                      </a:r>
                      <a:r>
                        <a:rPr sz="550" spc="-30" dirty="0">
                          <a:latin typeface="Century Gothic"/>
                          <a:cs typeface="Century Gothic"/>
                        </a:rPr>
                        <a:t>kocsányos</a:t>
                      </a:r>
                      <a:r>
                        <a:rPr sz="550" spc="15" dirty="0">
                          <a:latin typeface="Century Gothic"/>
                          <a:cs typeface="Century Gothic"/>
                        </a:rPr>
                        <a:t> </a:t>
                      </a:r>
                      <a:r>
                        <a:rPr sz="550" spc="-30" dirty="0">
                          <a:latin typeface="Century Gothic"/>
                          <a:cs typeface="Century Gothic"/>
                        </a:rPr>
                        <a:t>tölgy</a:t>
                      </a:r>
                      <a:endParaRPr sz="550">
                        <a:latin typeface="Century Gothic"/>
                        <a:cs typeface="Century Gothic"/>
                      </a:endParaRPr>
                    </a:p>
                  </a:txBody>
                  <a:tcPr marL="0" marR="0" marT="6540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17"/>
                  </a:ext>
                </a:extLst>
              </a:tr>
              <a:tr h="265131">
                <a:tc>
                  <a:txBody>
                    <a:bodyPr/>
                    <a:lstStyle/>
                    <a:p>
                      <a:pPr marL="2540" marR="224790" algn="just">
                        <a:lnSpc>
                          <a:spcPts val="690"/>
                        </a:lnSpc>
                        <a:spcBef>
                          <a:spcPts val="20"/>
                        </a:spcBef>
                      </a:pPr>
                      <a:r>
                        <a:rPr sz="550" spc="-10" dirty="0">
                          <a:latin typeface="Century Gothic"/>
                          <a:cs typeface="Century Gothic"/>
                        </a:rPr>
                        <a:t>Bács-Kiskun </a:t>
                      </a:r>
                      <a:r>
                        <a:rPr sz="550" spc="-40" dirty="0">
                          <a:latin typeface="Century Gothic"/>
                          <a:cs typeface="Century Gothic"/>
                        </a:rPr>
                        <a:t>Megyei </a:t>
                      </a:r>
                      <a:r>
                        <a:rPr sz="550" spc="-35" dirty="0">
                          <a:latin typeface="Century Gothic"/>
                          <a:cs typeface="Century Gothic"/>
                        </a:rPr>
                        <a:t>Tanács Végrehajtó </a:t>
                      </a:r>
                      <a:r>
                        <a:rPr sz="550" spc="-25" dirty="0">
                          <a:latin typeface="Century Gothic"/>
                          <a:cs typeface="Century Gothic"/>
                        </a:rPr>
                        <a:t>Bizottságának </a:t>
                      </a:r>
                      <a:r>
                        <a:rPr sz="550" spc="25" dirty="0">
                          <a:latin typeface="Century Gothic"/>
                          <a:cs typeface="Century Gothic"/>
                        </a:rPr>
                        <a:t>138/1979. </a:t>
                      </a:r>
                      <a:r>
                        <a:rPr sz="550" spc="-25" dirty="0">
                          <a:latin typeface="Century Gothic"/>
                          <a:cs typeface="Century Gothic"/>
                        </a:rPr>
                        <a:t>VB </a:t>
                      </a:r>
                      <a:r>
                        <a:rPr sz="550" spc="-15" dirty="0">
                          <a:latin typeface="Century Gothic"/>
                          <a:cs typeface="Century Gothic"/>
                        </a:rPr>
                        <a:t>számú </a:t>
                      </a:r>
                      <a:r>
                        <a:rPr sz="550" spc="-30" dirty="0">
                          <a:latin typeface="Century Gothic"/>
                          <a:cs typeface="Century Gothic"/>
                        </a:rPr>
                        <a:t>határozatával </a:t>
                      </a:r>
                      <a:r>
                        <a:rPr sz="550" spc="20" dirty="0">
                          <a:latin typeface="Century Gothic"/>
                          <a:cs typeface="Century Gothic"/>
                        </a:rPr>
                        <a:t>2/23. </a:t>
                      </a:r>
                      <a:r>
                        <a:rPr sz="550" spc="30" dirty="0">
                          <a:latin typeface="Century Gothic"/>
                          <a:cs typeface="Century Gothic"/>
                        </a:rPr>
                        <a:t>TT/79. </a:t>
                      </a:r>
                      <a:r>
                        <a:rPr sz="550" spc="-15" dirty="0">
                          <a:latin typeface="Century Gothic"/>
                          <a:cs typeface="Century Gothic"/>
                        </a:rPr>
                        <a:t>törzsszámon  </a:t>
                      </a:r>
                      <a:r>
                        <a:rPr sz="550" spc="-25" dirty="0">
                          <a:latin typeface="Century Gothic"/>
                          <a:cs typeface="Century Gothic"/>
                        </a:rPr>
                        <a:t>nyilvánította </a:t>
                      </a:r>
                      <a:r>
                        <a:rPr sz="550" spc="-50" dirty="0">
                          <a:latin typeface="Century Gothic"/>
                          <a:cs typeface="Century Gothic"/>
                        </a:rPr>
                        <a:t>védetté, </a:t>
                      </a:r>
                      <a:r>
                        <a:rPr sz="550" spc="-40" dirty="0">
                          <a:latin typeface="Century Gothic"/>
                          <a:cs typeface="Century Gothic"/>
                        </a:rPr>
                        <a:t>melyet </a:t>
                      </a:r>
                      <a:r>
                        <a:rPr sz="550" spc="-50" dirty="0">
                          <a:latin typeface="Century Gothic"/>
                          <a:cs typeface="Century Gothic"/>
                        </a:rPr>
                        <a:t>a </a:t>
                      </a:r>
                      <a:r>
                        <a:rPr sz="550" spc="-15" dirty="0">
                          <a:latin typeface="Century Gothic"/>
                          <a:cs typeface="Century Gothic"/>
                        </a:rPr>
                        <a:t>közgy</a:t>
                      </a:r>
                      <a:r>
                        <a:rPr sz="550" spc="-15" dirty="0">
                          <a:latin typeface="Calibri"/>
                          <a:cs typeface="Calibri"/>
                        </a:rPr>
                        <a:t>ű</a:t>
                      </a:r>
                      <a:r>
                        <a:rPr sz="550" spc="-15" dirty="0">
                          <a:latin typeface="Century Gothic"/>
                          <a:cs typeface="Century Gothic"/>
                        </a:rPr>
                        <a:t>lés </a:t>
                      </a:r>
                      <a:r>
                        <a:rPr sz="550" spc="-50" dirty="0">
                          <a:latin typeface="Century Gothic"/>
                          <a:cs typeface="Century Gothic"/>
                        </a:rPr>
                        <a:t>a </a:t>
                      </a:r>
                      <a:r>
                        <a:rPr sz="550" spc="-35" dirty="0">
                          <a:latin typeface="Century Gothic"/>
                          <a:cs typeface="Century Gothic"/>
                        </a:rPr>
                        <a:t>környezetvédelem </a:t>
                      </a:r>
                      <a:r>
                        <a:rPr sz="550" spc="-15" dirty="0">
                          <a:latin typeface="Century Gothic"/>
                          <a:cs typeface="Century Gothic"/>
                        </a:rPr>
                        <a:t>helyi szabályairól </a:t>
                      </a:r>
                      <a:r>
                        <a:rPr sz="550" spc="-5" dirty="0">
                          <a:latin typeface="Century Gothic"/>
                          <a:cs typeface="Century Gothic"/>
                        </a:rPr>
                        <a:t>szóló </a:t>
                      </a:r>
                      <a:r>
                        <a:rPr sz="550" spc="25" dirty="0">
                          <a:latin typeface="Century Gothic"/>
                          <a:cs typeface="Century Gothic"/>
                        </a:rPr>
                        <a:t>8/2002. </a:t>
                      </a:r>
                      <a:r>
                        <a:rPr sz="550" spc="5" dirty="0">
                          <a:latin typeface="Century Gothic"/>
                          <a:cs typeface="Century Gothic"/>
                        </a:rPr>
                        <a:t>(II. </a:t>
                      </a:r>
                      <a:r>
                        <a:rPr sz="550" spc="10" dirty="0">
                          <a:latin typeface="Century Gothic"/>
                          <a:cs typeface="Century Gothic"/>
                        </a:rPr>
                        <a:t>11.) </a:t>
                      </a:r>
                      <a:r>
                        <a:rPr sz="550" spc="-20" dirty="0">
                          <a:latin typeface="Century Gothic"/>
                          <a:cs typeface="Century Gothic"/>
                        </a:rPr>
                        <a:t>önkormányzati  </a:t>
                      </a:r>
                      <a:r>
                        <a:rPr sz="550" spc="-35" dirty="0">
                          <a:latin typeface="Century Gothic"/>
                          <a:cs typeface="Century Gothic"/>
                        </a:rPr>
                        <a:t>rendeletével</a:t>
                      </a:r>
                      <a:r>
                        <a:rPr sz="550" spc="5" dirty="0">
                          <a:latin typeface="Century Gothic"/>
                          <a:cs typeface="Century Gothic"/>
                        </a:rPr>
                        <a:t> </a:t>
                      </a:r>
                      <a:r>
                        <a:rPr sz="550" spc="-30" dirty="0">
                          <a:latin typeface="Century Gothic"/>
                          <a:cs typeface="Century Gothic"/>
                        </a:rPr>
                        <a:t>fenntartott</a:t>
                      </a:r>
                      <a:endParaRPr sz="550">
                        <a:latin typeface="Century Gothic"/>
                        <a:cs typeface="Century Gothic"/>
                      </a:endParaRPr>
                    </a:p>
                  </a:txBody>
                  <a:tcPr marL="0" marR="0" marT="254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gridSpan="2">
                  <a:txBody>
                    <a:bodyPr/>
                    <a:lstStyle/>
                    <a:p>
                      <a:pPr>
                        <a:lnSpc>
                          <a:spcPct val="100000"/>
                        </a:lnSpc>
                        <a:spcBef>
                          <a:spcPts val="20"/>
                        </a:spcBef>
                      </a:pPr>
                      <a:endParaRPr sz="600">
                        <a:latin typeface="Times New Roman"/>
                        <a:cs typeface="Times New Roman"/>
                      </a:endParaRPr>
                    </a:p>
                    <a:p>
                      <a:pPr marL="2540">
                        <a:lnSpc>
                          <a:spcPct val="100000"/>
                        </a:lnSpc>
                      </a:pPr>
                      <a:r>
                        <a:rPr sz="550" spc="-20" dirty="0">
                          <a:latin typeface="Century Gothic"/>
                          <a:cs typeface="Century Gothic"/>
                        </a:rPr>
                        <a:t>Móricz </a:t>
                      </a:r>
                      <a:r>
                        <a:rPr sz="550" spc="-10" dirty="0">
                          <a:latin typeface="Century Gothic"/>
                          <a:cs typeface="Century Gothic"/>
                        </a:rPr>
                        <a:t>Zsigmond </a:t>
                      </a:r>
                      <a:r>
                        <a:rPr sz="550" spc="-25" dirty="0">
                          <a:latin typeface="Century Gothic"/>
                          <a:cs typeface="Century Gothic"/>
                        </a:rPr>
                        <a:t>emlékliget</a:t>
                      </a:r>
                      <a:r>
                        <a:rPr sz="550" spc="45" dirty="0">
                          <a:latin typeface="Century Gothic"/>
                          <a:cs typeface="Century Gothic"/>
                        </a:rPr>
                        <a:t> </a:t>
                      </a:r>
                      <a:r>
                        <a:rPr sz="550" spc="-20" dirty="0">
                          <a:latin typeface="Century Gothic"/>
                          <a:cs typeface="Century Gothic"/>
                        </a:rPr>
                        <a:t>("Móricz-fa")</a:t>
                      </a:r>
                      <a:endParaRPr sz="550">
                        <a:latin typeface="Century Gothic"/>
                        <a:cs typeface="Century Gothic"/>
                      </a:endParaRPr>
                    </a:p>
                  </a:txBody>
                  <a:tcPr marL="0" marR="0" marT="254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18"/>
                  </a:ext>
                </a:extLst>
              </a:tr>
              <a:tr h="108172">
                <a:tc gridSpan="3">
                  <a:txBody>
                    <a:bodyPr/>
                    <a:lstStyle/>
                    <a:p>
                      <a:pPr algn="ctr">
                        <a:lnSpc>
                          <a:spcPct val="100000"/>
                        </a:lnSpc>
                        <a:spcBef>
                          <a:spcPts val="90"/>
                        </a:spcBef>
                      </a:pPr>
                      <a:r>
                        <a:rPr sz="550" spc="-25" dirty="0">
                          <a:latin typeface="Century Gothic"/>
                          <a:cs typeface="Century Gothic"/>
                        </a:rPr>
                        <a:t>Tájképvédelmi</a:t>
                      </a:r>
                      <a:r>
                        <a:rPr sz="550" spc="5" dirty="0">
                          <a:latin typeface="Century Gothic"/>
                          <a:cs typeface="Century Gothic"/>
                        </a:rPr>
                        <a:t> </a:t>
                      </a:r>
                      <a:r>
                        <a:rPr sz="550" spc="-30" dirty="0">
                          <a:latin typeface="Century Gothic"/>
                          <a:cs typeface="Century Gothic"/>
                        </a:rPr>
                        <a:t>terület</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0DDB0"/>
                    </a:solidFill>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9"/>
                  </a:ext>
                </a:extLst>
              </a:tr>
              <a:tr h="108173">
                <a:tc rowSpan="3">
                  <a:txBody>
                    <a:bodyPr/>
                    <a:lstStyle/>
                    <a:p>
                      <a:pPr marL="2540" marR="106680" indent="16510">
                        <a:lnSpc>
                          <a:spcPct val="104200"/>
                        </a:lnSpc>
                        <a:spcBef>
                          <a:spcPts val="570"/>
                        </a:spcBef>
                      </a:pPr>
                      <a:r>
                        <a:rPr sz="550" spc="-10" dirty="0">
                          <a:latin typeface="Century Gothic"/>
                          <a:cs typeface="Century Gothic"/>
                        </a:rPr>
                        <a:t>Bács-Kiskun </a:t>
                      </a:r>
                      <a:r>
                        <a:rPr sz="550" spc="-45" dirty="0">
                          <a:latin typeface="Century Gothic"/>
                          <a:cs typeface="Century Gothic"/>
                        </a:rPr>
                        <a:t>Vármegye </a:t>
                      </a:r>
                      <a:r>
                        <a:rPr sz="550" spc="-25" dirty="0">
                          <a:latin typeface="Century Gothic"/>
                          <a:cs typeface="Century Gothic"/>
                        </a:rPr>
                        <a:t>Önkormányzata Közgy</a:t>
                      </a:r>
                      <a:r>
                        <a:rPr sz="550" spc="-25" dirty="0">
                          <a:latin typeface="Calibri"/>
                          <a:cs typeface="Calibri"/>
                        </a:rPr>
                        <a:t>ű</a:t>
                      </a:r>
                      <a:r>
                        <a:rPr sz="550" spc="-25" dirty="0">
                          <a:latin typeface="Century Gothic"/>
                          <a:cs typeface="Century Gothic"/>
                        </a:rPr>
                        <a:t>lésének </a:t>
                      </a:r>
                      <a:r>
                        <a:rPr sz="550" spc="25" dirty="0">
                          <a:latin typeface="Century Gothic"/>
                          <a:cs typeface="Century Gothic"/>
                        </a:rPr>
                        <a:t>2/2024. </a:t>
                      </a:r>
                      <a:r>
                        <a:rPr sz="550" spc="5" dirty="0">
                          <a:latin typeface="Century Gothic"/>
                          <a:cs typeface="Century Gothic"/>
                        </a:rPr>
                        <a:t>(II.26.) </a:t>
                      </a:r>
                      <a:r>
                        <a:rPr sz="550" spc="-20" dirty="0">
                          <a:latin typeface="Century Gothic"/>
                          <a:cs typeface="Century Gothic"/>
                        </a:rPr>
                        <a:t>önkormányzati </a:t>
                      </a:r>
                      <a:r>
                        <a:rPr sz="550" spc="-40" dirty="0">
                          <a:latin typeface="Century Gothic"/>
                          <a:cs typeface="Century Gothic"/>
                        </a:rPr>
                        <a:t>rendelete </a:t>
                      </a:r>
                      <a:r>
                        <a:rPr sz="550" spc="-10" dirty="0">
                          <a:latin typeface="Century Gothic"/>
                          <a:cs typeface="Century Gothic"/>
                        </a:rPr>
                        <a:t>Bács-Kiskun </a:t>
                      </a:r>
                      <a:r>
                        <a:rPr sz="550" spc="-45" dirty="0">
                          <a:latin typeface="Century Gothic"/>
                          <a:cs typeface="Century Gothic"/>
                        </a:rPr>
                        <a:t>Vármegye  </a:t>
                      </a:r>
                      <a:r>
                        <a:rPr sz="550" spc="-25" dirty="0">
                          <a:latin typeface="Century Gothic"/>
                          <a:cs typeface="Century Gothic"/>
                        </a:rPr>
                        <a:t>Területrendezési</a:t>
                      </a:r>
                      <a:r>
                        <a:rPr sz="550" spc="5" dirty="0">
                          <a:latin typeface="Century Gothic"/>
                          <a:cs typeface="Century Gothic"/>
                        </a:rPr>
                        <a:t> </a:t>
                      </a:r>
                      <a:r>
                        <a:rPr sz="550" spc="-15" dirty="0">
                          <a:latin typeface="Century Gothic"/>
                          <a:cs typeface="Century Gothic"/>
                        </a:rPr>
                        <a:t>Tervér</a:t>
                      </a:r>
                      <a:r>
                        <a:rPr sz="550" spc="-15" dirty="0">
                          <a:latin typeface="Calibri"/>
                          <a:cs typeface="Calibri"/>
                        </a:rPr>
                        <a:t>ő</a:t>
                      </a:r>
                      <a:r>
                        <a:rPr sz="550" spc="-15" dirty="0">
                          <a:latin typeface="Century Gothic"/>
                          <a:cs typeface="Century Gothic"/>
                        </a:rPr>
                        <a:t>l</a:t>
                      </a:r>
                      <a:endParaRPr sz="550">
                        <a:latin typeface="Century Gothic"/>
                        <a:cs typeface="Century Gothic"/>
                      </a:endParaRPr>
                    </a:p>
                  </a:txBody>
                  <a:tcPr marL="0" marR="0" marT="7239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gridSpan="2">
                  <a:txBody>
                    <a:bodyPr/>
                    <a:lstStyle/>
                    <a:p>
                      <a:pPr marL="2540">
                        <a:lnSpc>
                          <a:spcPct val="100000"/>
                        </a:lnSpc>
                        <a:spcBef>
                          <a:spcPts val="90"/>
                        </a:spcBef>
                      </a:pPr>
                      <a:r>
                        <a:rPr sz="550" spc="-10" dirty="0">
                          <a:latin typeface="Century Gothic"/>
                          <a:cs typeface="Century Gothic"/>
                        </a:rPr>
                        <a:t>"Zöld-ék"</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20"/>
                  </a:ext>
                </a:extLst>
              </a:tr>
              <a:tr h="108173">
                <a:tc vMerge="1">
                  <a:txBody>
                    <a:bodyPr/>
                    <a:lstStyle/>
                    <a:p>
                      <a:endParaRPr/>
                    </a:p>
                  </a:txBody>
                  <a:tcPr marL="0" marR="0" marT="7239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gridSpan="2">
                  <a:txBody>
                    <a:bodyPr/>
                    <a:lstStyle/>
                    <a:p>
                      <a:pPr marL="2540">
                        <a:lnSpc>
                          <a:spcPct val="100000"/>
                        </a:lnSpc>
                        <a:spcBef>
                          <a:spcPts val="90"/>
                        </a:spcBef>
                      </a:pPr>
                      <a:r>
                        <a:rPr sz="550" spc="-30" dirty="0">
                          <a:latin typeface="Century Gothic"/>
                          <a:cs typeface="Century Gothic"/>
                        </a:rPr>
                        <a:t>Matkó</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21"/>
                  </a:ext>
                </a:extLst>
              </a:tr>
              <a:tr h="108172">
                <a:tc vMerge="1">
                  <a:txBody>
                    <a:bodyPr/>
                    <a:lstStyle/>
                    <a:p>
                      <a:endParaRPr/>
                    </a:p>
                  </a:txBody>
                  <a:tcPr marL="0" marR="0" marT="7239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gridSpan="2">
                  <a:txBody>
                    <a:bodyPr/>
                    <a:lstStyle/>
                    <a:p>
                      <a:pPr marL="2540">
                        <a:lnSpc>
                          <a:spcPct val="100000"/>
                        </a:lnSpc>
                        <a:spcBef>
                          <a:spcPts val="90"/>
                        </a:spcBef>
                      </a:pPr>
                      <a:r>
                        <a:rPr sz="550" dirty="0">
                          <a:latin typeface="Century Gothic"/>
                          <a:cs typeface="Century Gothic"/>
                        </a:rPr>
                        <a:t>Kisfái</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22"/>
                  </a:ext>
                </a:extLst>
              </a:tr>
              <a:tr h="108172">
                <a:tc gridSpan="3">
                  <a:txBody>
                    <a:bodyPr/>
                    <a:lstStyle/>
                    <a:p>
                      <a:pPr algn="ctr">
                        <a:lnSpc>
                          <a:spcPct val="100000"/>
                        </a:lnSpc>
                        <a:spcBef>
                          <a:spcPts val="90"/>
                        </a:spcBef>
                      </a:pPr>
                      <a:r>
                        <a:rPr sz="550" spc="-35" dirty="0">
                          <a:latin typeface="Century Gothic"/>
                          <a:cs typeface="Century Gothic"/>
                        </a:rPr>
                        <a:t>Meglév</a:t>
                      </a:r>
                      <a:r>
                        <a:rPr sz="550" spc="-35" dirty="0">
                          <a:latin typeface="Calibri"/>
                          <a:cs typeface="Calibri"/>
                        </a:rPr>
                        <a:t>ő  </a:t>
                      </a:r>
                      <a:r>
                        <a:rPr sz="550" spc="-55" dirty="0">
                          <a:latin typeface="Century Gothic"/>
                          <a:cs typeface="Century Gothic"/>
                        </a:rPr>
                        <a:t>védett  </a:t>
                      </a:r>
                      <a:r>
                        <a:rPr sz="550" spc="-30" dirty="0">
                          <a:latin typeface="Century Gothic"/>
                          <a:cs typeface="Century Gothic"/>
                        </a:rPr>
                        <a:t>településképi</a:t>
                      </a:r>
                      <a:r>
                        <a:rPr sz="550" spc="-35" dirty="0">
                          <a:latin typeface="Century Gothic"/>
                          <a:cs typeface="Century Gothic"/>
                        </a:rPr>
                        <a:t> </a:t>
                      </a:r>
                      <a:r>
                        <a:rPr sz="550" spc="-30" dirty="0">
                          <a:latin typeface="Century Gothic"/>
                          <a:cs typeface="Century Gothic"/>
                        </a:rPr>
                        <a:t>területek</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A9D08E"/>
                    </a:solidFill>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23"/>
                  </a:ext>
                </a:extLst>
              </a:tr>
              <a:tr h="108173">
                <a:tc gridSpan="3">
                  <a:txBody>
                    <a:bodyPr/>
                    <a:lstStyle/>
                    <a:p>
                      <a:pPr algn="ctr">
                        <a:lnSpc>
                          <a:spcPts val="660"/>
                        </a:lnSpc>
                        <a:spcBef>
                          <a:spcPts val="90"/>
                        </a:spcBef>
                      </a:pPr>
                      <a:r>
                        <a:rPr sz="550" spc="-10" dirty="0">
                          <a:latin typeface="Century Gothic"/>
                          <a:cs typeface="Century Gothic"/>
                        </a:rPr>
                        <a:t>Helyi </a:t>
                      </a:r>
                      <a:r>
                        <a:rPr sz="550" spc="-20" dirty="0">
                          <a:latin typeface="Century Gothic"/>
                          <a:cs typeface="Century Gothic"/>
                        </a:rPr>
                        <a:t>jelent</a:t>
                      </a:r>
                      <a:r>
                        <a:rPr sz="550" spc="-20" dirty="0">
                          <a:latin typeface="Calibri"/>
                          <a:cs typeface="Calibri"/>
                        </a:rPr>
                        <a:t>ő</a:t>
                      </a:r>
                      <a:r>
                        <a:rPr sz="550" spc="-20" dirty="0">
                          <a:latin typeface="Century Gothic"/>
                          <a:cs typeface="Century Gothic"/>
                        </a:rPr>
                        <a:t>ség</a:t>
                      </a:r>
                      <a:r>
                        <a:rPr sz="550" spc="-20" dirty="0">
                          <a:latin typeface="Calibri"/>
                          <a:cs typeface="Calibri"/>
                        </a:rPr>
                        <a:t>ű  </a:t>
                      </a:r>
                      <a:r>
                        <a:rPr sz="550" spc="-30" dirty="0">
                          <a:latin typeface="Century Gothic"/>
                          <a:cs typeface="Century Gothic"/>
                        </a:rPr>
                        <a:t>történeti</a:t>
                      </a:r>
                      <a:r>
                        <a:rPr sz="550" spc="-20" dirty="0">
                          <a:latin typeface="Century Gothic"/>
                          <a:cs typeface="Century Gothic"/>
                        </a:rPr>
                        <a:t> </a:t>
                      </a:r>
                      <a:r>
                        <a:rPr sz="550" spc="-35" dirty="0">
                          <a:latin typeface="Century Gothic"/>
                          <a:cs typeface="Century Gothic"/>
                        </a:rPr>
                        <a:t>temet</a:t>
                      </a:r>
                      <a:r>
                        <a:rPr sz="550" spc="-35" dirty="0">
                          <a:latin typeface="Calibri"/>
                          <a:cs typeface="Calibri"/>
                        </a:rPr>
                        <a:t>ő</a:t>
                      </a:r>
                      <a:r>
                        <a:rPr sz="550" spc="-35" dirty="0">
                          <a:latin typeface="Century Gothic"/>
                          <a:cs typeface="Century Gothic"/>
                        </a:rPr>
                        <a:t>k</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0DDB0"/>
                    </a:solidFill>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24"/>
                  </a:ext>
                </a:extLst>
              </a:tr>
              <a:tr h="108173">
                <a:tc rowSpan="3">
                  <a:txBody>
                    <a:bodyPr/>
                    <a:lstStyle/>
                    <a:p>
                      <a:pPr marL="2540" marR="17145">
                        <a:lnSpc>
                          <a:spcPct val="104200"/>
                        </a:lnSpc>
                        <a:spcBef>
                          <a:spcPts val="229"/>
                        </a:spcBef>
                      </a:pPr>
                      <a:r>
                        <a:rPr sz="550" spc="-30" dirty="0">
                          <a:latin typeface="Century Gothic"/>
                          <a:cs typeface="Century Gothic"/>
                        </a:rPr>
                        <a:t>KMJV </a:t>
                      </a:r>
                      <a:r>
                        <a:rPr sz="550" spc="-25" dirty="0">
                          <a:latin typeface="Century Gothic"/>
                          <a:cs typeface="Century Gothic"/>
                        </a:rPr>
                        <a:t>Önkormányzata Közgy</a:t>
                      </a:r>
                      <a:r>
                        <a:rPr sz="550" spc="-25" dirty="0">
                          <a:latin typeface="Calibri"/>
                          <a:cs typeface="Calibri"/>
                        </a:rPr>
                        <a:t>ű</a:t>
                      </a:r>
                      <a:r>
                        <a:rPr sz="550" spc="-25" dirty="0">
                          <a:latin typeface="Century Gothic"/>
                          <a:cs typeface="Century Gothic"/>
                        </a:rPr>
                        <a:t>lésének </a:t>
                      </a:r>
                      <a:r>
                        <a:rPr sz="550" spc="25" dirty="0">
                          <a:latin typeface="Century Gothic"/>
                          <a:cs typeface="Century Gothic"/>
                        </a:rPr>
                        <a:t>16/2017. </a:t>
                      </a:r>
                      <a:r>
                        <a:rPr sz="550" dirty="0">
                          <a:latin typeface="Century Gothic"/>
                          <a:cs typeface="Century Gothic"/>
                        </a:rPr>
                        <a:t>(IX.21.) </a:t>
                      </a:r>
                      <a:r>
                        <a:rPr sz="550" spc="-20" dirty="0">
                          <a:latin typeface="Century Gothic"/>
                          <a:cs typeface="Century Gothic"/>
                        </a:rPr>
                        <a:t>önkormányzati </a:t>
                      </a:r>
                      <a:r>
                        <a:rPr sz="550" spc="-40" dirty="0">
                          <a:latin typeface="Century Gothic"/>
                          <a:cs typeface="Century Gothic"/>
                        </a:rPr>
                        <a:t>rendelete Kecskemét megyei </a:t>
                      </a:r>
                      <a:r>
                        <a:rPr sz="550" spc="-25" dirty="0">
                          <a:latin typeface="Century Gothic"/>
                          <a:cs typeface="Century Gothic"/>
                        </a:rPr>
                        <a:t>jogú </a:t>
                      </a:r>
                      <a:r>
                        <a:rPr sz="550" spc="-20" dirty="0">
                          <a:latin typeface="Century Gothic"/>
                          <a:cs typeface="Century Gothic"/>
                        </a:rPr>
                        <a:t>város  </a:t>
                      </a:r>
                      <a:r>
                        <a:rPr sz="550" spc="-35" dirty="0">
                          <a:latin typeface="Century Gothic"/>
                          <a:cs typeface="Century Gothic"/>
                        </a:rPr>
                        <a:t>településképének </a:t>
                      </a:r>
                      <a:r>
                        <a:rPr sz="550" spc="-25" dirty="0">
                          <a:latin typeface="Century Gothic"/>
                          <a:cs typeface="Century Gothic"/>
                        </a:rPr>
                        <a:t>védelmér</a:t>
                      </a:r>
                      <a:r>
                        <a:rPr sz="550" spc="-25" dirty="0">
                          <a:latin typeface="Calibri"/>
                          <a:cs typeface="Calibri"/>
                        </a:rPr>
                        <a:t>ő</a:t>
                      </a:r>
                      <a:r>
                        <a:rPr sz="550" spc="-25" dirty="0">
                          <a:latin typeface="Century Gothic"/>
                          <a:cs typeface="Century Gothic"/>
                        </a:rPr>
                        <a:t>l </a:t>
                      </a:r>
                      <a:r>
                        <a:rPr sz="550" spc="-20" dirty="0">
                          <a:latin typeface="Century Gothic"/>
                          <a:cs typeface="Century Gothic"/>
                        </a:rPr>
                        <a:t>alapján, </a:t>
                      </a:r>
                      <a:r>
                        <a:rPr sz="550" spc="-15" dirty="0">
                          <a:latin typeface="Century Gothic"/>
                          <a:cs typeface="Century Gothic"/>
                        </a:rPr>
                        <a:t>helyi </a:t>
                      </a:r>
                      <a:r>
                        <a:rPr sz="550" spc="-20" dirty="0">
                          <a:latin typeface="Century Gothic"/>
                          <a:cs typeface="Century Gothic"/>
                        </a:rPr>
                        <a:t>területi </a:t>
                      </a:r>
                      <a:r>
                        <a:rPr sz="550" spc="-40" dirty="0">
                          <a:latin typeface="Century Gothic"/>
                          <a:cs typeface="Century Gothic"/>
                        </a:rPr>
                        <a:t>védelemmel </a:t>
                      </a:r>
                      <a:r>
                        <a:rPr sz="550" spc="-30" dirty="0">
                          <a:latin typeface="Century Gothic"/>
                          <a:cs typeface="Century Gothic"/>
                        </a:rPr>
                        <a:t>érintett </a:t>
                      </a:r>
                      <a:r>
                        <a:rPr sz="550" spc="-25" dirty="0">
                          <a:latin typeface="Century Gothic"/>
                          <a:cs typeface="Century Gothic"/>
                        </a:rPr>
                        <a:t>területen, </a:t>
                      </a:r>
                      <a:r>
                        <a:rPr sz="550" spc="-40" dirty="0">
                          <a:latin typeface="Century Gothic"/>
                          <a:cs typeface="Century Gothic"/>
                        </a:rPr>
                        <a:t>Kecskemét </a:t>
                      </a:r>
                      <a:r>
                        <a:rPr sz="550" spc="-30" dirty="0">
                          <a:latin typeface="Century Gothic"/>
                          <a:cs typeface="Century Gothic"/>
                        </a:rPr>
                        <a:t>történeti temet</a:t>
                      </a:r>
                      <a:r>
                        <a:rPr sz="550" spc="-30" dirty="0">
                          <a:latin typeface="Calibri"/>
                          <a:cs typeface="Calibri"/>
                        </a:rPr>
                        <a:t>ő</a:t>
                      </a:r>
                      <a:r>
                        <a:rPr sz="550" spc="-30" dirty="0">
                          <a:latin typeface="Century Gothic"/>
                          <a:cs typeface="Century Gothic"/>
                        </a:rPr>
                        <a:t>inek </a:t>
                      </a:r>
                      <a:r>
                        <a:rPr sz="550" spc="-15" dirty="0">
                          <a:latin typeface="Century Gothic"/>
                          <a:cs typeface="Century Gothic"/>
                        </a:rPr>
                        <a:t>helyi  </a:t>
                      </a:r>
                      <a:r>
                        <a:rPr sz="550" spc="-20" dirty="0">
                          <a:latin typeface="Century Gothic"/>
                          <a:cs typeface="Century Gothic"/>
                        </a:rPr>
                        <a:t>területi </a:t>
                      </a:r>
                      <a:r>
                        <a:rPr sz="550" spc="-40" dirty="0">
                          <a:latin typeface="Century Gothic"/>
                          <a:cs typeface="Century Gothic"/>
                        </a:rPr>
                        <a:t>értékvédelmét eddig </a:t>
                      </a:r>
                      <a:r>
                        <a:rPr sz="550" spc="-50" dirty="0">
                          <a:latin typeface="Century Gothic"/>
                          <a:cs typeface="Century Gothic"/>
                        </a:rPr>
                        <a:t>a </a:t>
                      </a:r>
                      <a:r>
                        <a:rPr sz="550" spc="-25" dirty="0">
                          <a:latin typeface="Century Gothic"/>
                          <a:cs typeface="Century Gothic"/>
                        </a:rPr>
                        <a:t>településrendezési </a:t>
                      </a:r>
                      <a:r>
                        <a:rPr sz="550" spc="-40" dirty="0">
                          <a:latin typeface="Century Gothic"/>
                          <a:cs typeface="Century Gothic"/>
                        </a:rPr>
                        <a:t>tervekben </a:t>
                      </a:r>
                      <a:r>
                        <a:rPr sz="550" spc="-50" dirty="0">
                          <a:latin typeface="Century Gothic"/>
                          <a:cs typeface="Century Gothic"/>
                        </a:rPr>
                        <a:t>a </a:t>
                      </a:r>
                      <a:r>
                        <a:rPr sz="550" spc="-35" dirty="0">
                          <a:latin typeface="Century Gothic"/>
                          <a:cs typeface="Century Gothic"/>
                        </a:rPr>
                        <a:t>temetési </a:t>
                      </a:r>
                      <a:r>
                        <a:rPr sz="550" spc="-15" dirty="0">
                          <a:latin typeface="Century Gothic"/>
                          <a:cs typeface="Century Gothic"/>
                        </a:rPr>
                        <a:t>tilalom </a:t>
                      </a:r>
                      <a:r>
                        <a:rPr sz="550" spc="-35" dirty="0">
                          <a:latin typeface="Century Gothic"/>
                          <a:cs typeface="Century Gothic"/>
                        </a:rPr>
                        <a:t>alatt </a:t>
                      </a:r>
                      <a:r>
                        <a:rPr sz="550" spc="-10" dirty="0">
                          <a:latin typeface="Century Gothic"/>
                          <a:cs typeface="Century Gothic"/>
                        </a:rPr>
                        <a:t>álló </a:t>
                      </a:r>
                      <a:r>
                        <a:rPr sz="550" spc="-35" dirty="0">
                          <a:latin typeface="Century Gothic"/>
                          <a:cs typeface="Century Gothic"/>
                        </a:rPr>
                        <a:t>kegyeleti </a:t>
                      </a:r>
                      <a:r>
                        <a:rPr sz="550" spc="-20" dirty="0">
                          <a:latin typeface="Century Gothic"/>
                          <a:cs typeface="Century Gothic"/>
                        </a:rPr>
                        <a:t>parkok </a:t>
                      </a:r>
                      <a:r>
                        <a:rPr sz="550" spc="-15" dirty="0">
                          <a:latin typeface="Century Gothic"/>
                          <a:cs typeface="Century Gothic"/>
                        </a:rPr>
                        <a:t>kijelölése</a:t>
                      </a:r>
                      <a:r>
                        <a:rPr sz="550" dirty="0">
                          <a:latin typeface="Century Gothic"/>
                          <a:cs typeface="Century Gothic"/>
                        </a:rPr>
                        <a:t> </a:t>
                      </a:r>
                      <a:r>
                        <a:rPr sz="550" spc="-35" dirty="0">
                          <a:latin typeface="Century Gothic"/>
                          <a:cs typeface="Century Gothic"/>
                        </a:rPr>
                        <a:t>jelentette.</a:t>
                      </a:r>
                      <a:endParaRPr sz="550">
                        <a:latin typeface="Century Gothic"/>
                        <a:cs typeface="Century Gothic"/>
                      </a:endParaRPr>
                    </a:p>
                  </a:txBody>
                  <a:tcPr marL="0" marR="0" marT="29209"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25" dirty="0">
                          <a:latin typeface="Century Gothic"/>
                          <a:cs typeface="Century Gothic"/>
                        </a:rPr>
                        <a:t>Szentháromság </a:t>
                      </a:r>
                      <a:r>
                        <a:rPr sz="550" spc="-40" dirty="0">
                          <a:latin typeface="Century Gothic"/>
                          <a:cs typeface="Century Gothic"/>
                        </a:rPr>
                        <a:t>temet</a:t>
                      </a:r>
                      <a:r>
                        <a:rPr sz="550" spc="-40" dirty="0">
                          <a:latin typeface="Calibri"/>
                          <a:cs typeface="Calibri"/>
                        </a:rPr>
                        <a:t>ő </a:t>
                      </a:r>
                      <a:r>
                        <a:rPr sz="550" spc="-55" dirty="0">
                          <a:latin typeface="Century Gothic"/>
                          <a:cs typeface="Century Gothic"/>
                        </a:rPr>
                        <a:t>(védett</a:t>
                      </a:r>
                      <a:r>
                        <a:rPr sz="550" spc="35" dirty="0">
                          <a:latin typeface="Century Gothic"/>
                          <a:cs typeface="Century Gothic"/>
                        </a:rPr>
                        <a:t> </a:t>
                      </a:r>
                      <a:r>
                        <a:rPr sz="550" spc="-20" dirty="0">
                          <a:latin typeface="Century Gothic"/>
                          <a:cs typeface="Century Gothic"/>
                        </a:rPr>
                        <a:t>síremlékek)</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20" dirty="0">
                          <a:latin typeface="Century Gothic"/>
                          <a:cs typeface="Century Gothic"/>
                        </a:rPr>
                        <a:t>Budai </a:t>
                      </a:r>
                      <a:r>
                        <a:rPr sz="550" spc="-15" dirty="0">
                          <a:latin typeface="Century Gothic"/>
                          <a:cs typeface="Century Gothic"/>
                        </a:rPr>
                        <a:t>úti </a:t>
                      </a:r>
                      <a:r>
                        <a:rPr sz="550" spc="-10" dirty="0">
                          <a:latin typeface="Century Gothic"/>
                          <a:cs typeface="Century Gothic"/>
                        </a:rPr>
                        <a:t>szovjet-orosz </a:t>
                      </a:r>
                      <a:r>
                        <a:rPr sz="550" spc="-25" dirty="0">
                          <a:latin typeface="Century Gothic"/>
                          <a:cs typeface="Century Gothic"/>
                        </a:rPr>
                        <a:t>katonai</a:t>
                      </a:r>
                      <a:r>
                        <a:rPr sz="550" spc="85" dirty="0">
                          <a:latin typeface="Century Gothic"/>
                          <a:cs typeface="Century Gothic"/>
                        </a:rPr>
                        <a:t> </a:t>
                      </a:r>
                      <a:r>
                        <a:rPr sz="550" spc="-40" dirty="0">
                          <a:latin typeface="Century Gothic"/>
                          <a:cs typeface="Century Gothic"/>
                        </a:rPr>
                        <a:t>temet</a:t>
                      </a:r>
                      <a:r>
                        <a:rPr sz="550" spc="-40" dirty="0">
                          <a:latin typeface="Calibri"/>
                          <a:cs typeface="Calibri"/>
                        </a:rPr>
                        <a:t>ő</a:t>
                      </a:r>
                      <a:endParaRPr sz="550">
                        <a:latin typeface="Calibri"/>
                        <a:cs typeface="Calibri"/>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extLst>
                  <a:ext uri="{0D108BD9-81ED-4DB2-BD59-A6C34878D82A}">
                    <a16:rowId xmlns:a16="http://schemas.microsoft.com/office/drawing/2014/main" val="10025"/>
                  </a:ext>
                </a:extLst>
              </a:tr>
              <a:tr h="108172">
                <a:tc vMerge="1">
                  <a:txBody>
                    <a:bodyPr/>
                    <a:lstStyle/>
                    <a:p>
                      <a:endParaRPr/>
                    </a:p>
                  </a:txBody>
                  <a:tcPr marL="0" marR="0" marT="29209"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20" dirty="0">
                          <a:latin typeface="Century Gothic"/>
                          <a:cs typeface="Century Gothic"/>
                        </a:rPr>
                        <a:t>Budai </a:t>
                      </a:r>
                      <a:r>
                        <a:rPr sz="550" spc="-15" dirty="0">
                          <a:latin typeface="Century Gothic"/>
                          <a:cs typeface="Century Gothic"/>
                        </a:rPr>
                        <a:t>úti </a:t>
                      </a:r>
                      <a:r>
                        <a:rPr sz="550" spc="-20" dirty="0">
                          <a:latin typeface="Century Gothic"/>
                          <a:cs typeface="Century Gothic"/>
                        </a:rPr>
                        <a:t>református</a:t>
                      </a:r>
                      <a:r>
                        <a:rPr sz="550" spc="80" dirty="0">
                          <a:latin typeface="Century Gothic"/>
                          <a:cs typeface="Century Gothic"/>
                        </a:rPr>
                        <a:t> </a:t>
                      </a:r>
                      <a:r>
                        <a:rPr sz="550" spc="-40" dirty="0">
                          <a:latin typeface="Century Gothic"/>
                          <a:cs typeface="Century Gothic"/>
                        </a:rPr>
                        <a:t>temet</a:t>
                      </a:r>
                      <a:r>
                        <a:rPr sz="550" spc="-40" dirty="0">
                          <a:latin typeface="Calibri"/>
                          <a:cs typeface="Calibri"/>
                        </a:rPr>
                        <a:t>ő</a:t>
                      </a:r>
                      <a:endParaRPr sz="550">
                        <a:latin typeface="Calibri"/>
                        <a:cs typeface="Calibri"/>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35" dirty="0">
                          <a:latin typeface="Century Gothic"/>
                          <a:cs typeface="Century Gothic"/>
                        </a:rPr>
                        <a:t>Ceglédi </a:t>
                      </a:r>
                      <a:r>
                        <a:rPr sz="550" spc="-15" dirty="0">
                          <a:latin typeface="Century Gothic"/>
                          <a:cs typeface="Century Gothic"/>
                        </a:rPr>
                        <a:t>úti </a:t>
                      </a:r>
                      <a:r>
                        <a:rPr sz="550" spc="-25" dirty="0">
                          <a:latin typeface="Century Gothic"/>
                          <a:cs typeface="Century Gothic"/>
                        </a:rPr>
                        <a:t>evangélikus</a:t>
                      </a:r>
                      <a:r>
                        <a:rPr sz="550" spc="-30" dirty="0">
                          <a:latin typeface="Century Gothic"/>
                          <a:cs typeface="Century Gothic"/>
                        </a:rPr>
                        <a:t> </a:t>
                      </a:r>
                      <a:r>
                        <a:rPr sz="550" spc="-40" dirty="0">
                          <a:latin typeface="Century Gothic"/>
                          <a:cs typeface="Century Gothic"/>
                        </a:rPr>
                        <a:t>temet</a:t>
                      </a:r>
                      <a:r>
                        <a:rPr sz="550" spc="-40" dirty="0">
                          <a:latin typeface="Calibri"/>
                          <a:cs typeface="Calibri"/>
                        </a:rPr>
                        <a:t>ő</a:t>
                      </a:r>
                      <a:endParaRPr sz="550">
                        <a:latin typeface="Calibri"/>
                        <a:cs typeface="Calibri"/>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extLst>
                  <a:ext uri="{0D108BD9-81ED-4DB2-BD59-A6C34878D82A}">
                    <a16:rowId xmlns:a16="http://schemas.microsoft.com/office/drawing/2014/main" val="10026"/>
                  </a:ext>
                </a:extLst>
              </a:tr>
              <a:tr h="108173">
                <a:tc vMerge="1">
                  <a:txBody>
                    <a:bodyPr/>
                    <a:lstStyle/>
                    <a:p>
                      <a:endParaRPr/>
                    </a:p>
                  </a:txBody>
                  <a:tcPr marL="0" marR="0" marT="29209"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20" dirty="0">
                          <a:latin typeface="Century Gothic"/>
                          <a:cs typeface="Century Gothic"/>
                        </a:rPr>
                        <a:t>Budai </a:t>
                      </a:r>
                      <a:r>
                        <a:rPr sz="550" spc="-15" dirty="0">
                          <a:latin typeface="Century Gothic"/>
                          <a:cs typeface="Century Gothic"/>
                        </a:rPr>
                        <a:t>úti izraelita </a:t>
                      </a:r>
                      <a:r>
                        <a:rPr sz="550" spc="-40" dirty="0">
                          <a:latin typeface="Century Gothic"/>
                          <a:cs typeface="Century Gothic"/>
                        </a:rPr>
                        <a:t>temet</a:t>
                      </a:r>
                      <a:r>
                        <a:rPr sz="550" spc="-40" dirty="0">
                          <a:latin typeface="Calibri"/>
                          <a:cs typeface="Calibri"/>
                        </a:rPr>
                        <a:t>ő </a:t>
                      </a:r>
                      <a:r>
                        <a:rPr sz="550" spc="-15" dirty="0">
                          <a:latin typeface="Century Gothic"/>
                          <a:cs typeface="Century Gothic"/>
                        </a:rPr>
                        <a:t>(zsidó </a:t>
                      </a:r>
                      <a:r>
                        <a:rPr sz="550" spc="-10" dirty="0">
                          <a:latin typeface="Century Gothic"/>
                          <a:cs typeface="Century Gothic"/>
                        </a:rPr>
                        <a:t>mártírok </a:t>
                      </a:r>
                      <a:r>
                        <a:rPr sz="550" spc="-30" dirty="0">
                          <a:latin typeface="Century Gothic"/>
                          <a:cs typeface="Century Gothic"/>
                        </a:rPr>
                        <a:t>emlékcsarnokával)</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1F1F1"/>
                    </a:solidFill>
                  </a:tcPr>
                </a:tc>
                <a:extLst>
                  <a:ext uri="{0D108BD9-81ED-4DB2-BD59-A6C34878D82A}">
                    <a16:rowId xmlns:a16="http://schemas.microsoft.com/office/drawing/2014/main" val="10027"/>
                  </a:ext>
                </a:extLst>
              </a:tr>
              <a:tr h="108173">
                <a:tc gridSpan="3">
                  <a:txBody>
                    <a:bodyPr/>
                    <a:lstStyle/>
                    <a:p>
                      <a:pPr algn="ctr">
                        <a:lnSpc>
                          <a:spcPct val="100000"/>
                        </a:lnSpc>
                        <a:spcBef>
                          <a:spcPts val="90"/>
                        </a:spcBef>
                      </a:pPr>
                      <a:r>
                        <a:rPr sz="550" spc="-10" dirty="0">
                          <a:latin typeface="Century Gothic"/>
                          <a:cs typeface="Century Gothic"/>
                        </a:rPr>
                        <a:t>Helyi </a:t>
                      </a:r>
                      <a:r>
                        <a:rPr sz="550" spc="-20" dirty="0">
                          <a:latin typeface="Century Gothic"/>
                          <a:cs typeface="Century Gothic"/>
                        </a:rPr>
                        <a:t>jelent</a:t>
                      </a:r>
                      <a:r>
                        <a:rPr sz="550" spc="-20" dirty="0">
                          <a:latin typeface="Calibri"/>
                          <a:cs typeface="Calibri"/>
                        </a:rPr>
                        <a:t>ő</a:t>
                      </a:r>
                      <a:r>
                        <a:rPr sz="550" spc="-20" dirty="0">
                          <a:latin typeface="Century Gothic"/>
                          <a:cs typeface="Century Gothic"/>
                        </a:rPr>
                        <a:t>ség</a:t>
                      </a:r>
                      <a:r>
                        <a:rPr sz="550" spc="-20" dirty="0">
                          <a:latin typeface="Calibri"/>
                          <a:cs typeface="Calibri"/>
                        </a:rPr>
                        <a:t>ű  </a:t>
                      </a:r>
                      <a:r>
                        <a:rPr sz="550" spc="-30" dirty="0">
                          <a:latin typeface="Century Gothic"/>
                          <a:cs typeface="Century Gothic"/>
                        </a:rPr>
                        <a:t>értékvédelmi</a:t>
                      </a:r>
                      <a:r>
                        <a:rPr sz="550" spc="-25" dirty="0">
                          <a:latin typeface="Century Gothic"/>
                          <a:cs typeface="Century Gothic"/>
                        </a:rPr>
                        <a:t> </a:t>
                      </a:r>
                      <a:r>
                        <a:rPr sz="550" spc="-30" dirty="0">
                          <a:latin typeface="Century Gothic"/>
                          <a:cs typeface="Century Gothic"/>
                        </a:rPr>
                        <a:t>területek</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0DDB0"/>
                    </a:solidFill>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28"/>
                  </a:ext>
                </a:extLst>
              </a:tr>
              <a:tr h="108172">
                <a:tc rowSpan="2">
                  <a:txBody>
                    <a:bodyPr/>
                    <a:lstStyle/>
                    <a:p>
                      <a:pPr marL="2540" marR="372745" indent="16510">
                        <a:lnSpc>
                          <a:spcPct val="104200"/>
                        </a:lnSpc>
                        <a:spcBef>
                          <a:spcPts val="145"/>
                        </a:spcBef>
                      </a:pPr>
                      <a:r>
                        <a:rPr sz="550" spc="-30" dirty="0">
                          <a:latin typeface="Century Gothic"/>
                          <a:cs typeface="Century Gothic"/>
                        </a:rPr>
                        <a:t>KMJV </a:t>
                      </a:r>
                      <a:r>
                        <a:rPr sz="550" spc="-25" dirty="0">
                          <a:latin typeface="Century Gothic"/>
                          <a:cs typeface="Century Gothic"/>
                        </a:rPr>
                        <a:t>Önkormányzata Közgy</a:t>
                      </a:r>
                      <a:r>
                        <a:rPr sz="550" spc="-25" dirty="0">
                          <a:latin typeface="Calibri"/>
                          <a:cs typeface="Calibri"/>
                        </a:rPr>
                        <a:t>ű</a:t>
                      </a:r>
                      <a:r>
                        <a:rPr sz="550" spc="-25" dirty="0">
                          <a:latin typeface="Century Gothic"/>
                          <a:cs typeface="Century Gothic"/>
                        </a:rPr>
                        <a:t>lésének </a:t>
                      </a:r>
                      <a:r>
                        <a:rPr sz="550" spc="25" dirty="0">
                          <a:latin typeface="Century Gothic"/>
                          <a:cs typeface="Century Gothic"/>
                        </a:rPr>
                        <a:t>16/2017. </a:t>
                      </a:r>
                      <a:r>
                        <a:rPr sz="550" dirty="0">
                          <a:latin typeface="Century Gothic"/>
                          <a:cs typeface="Century Gothic"/>
                        </a:rPr>
                        <a:t>(IX.21.) </a:t>
                      </a:r>
                      <a:r>
                        <a:rPr sz="550" spc="-20" dirty="0">
                          <a:latin typeface="Century Gothic"/>
                          <a:cs typeface="Century Gothic"/>
                        </a:rPr>
                        <a:t>önkormányzati </a:t>
                      </a:r>
                      <a:r>
                        <a:rPr sz="550" spc="-40" dirty="0">
                          <a:latin typeface="Century Gothic"/>
                          <a:cs typeface="Century Gothic"/>
                        </a:rPr>
                        <a:t>rendelete Kecskemét megyei </a:t>
                      </a:r>
                      <a:r>
                        <a:rPr sz="550" spc="-25" dirty="0">
                          <a:latin typeface="Century Gothic"/>
                          <a:cs typeface="Century Gothic"/>
                        </a:rPr>
                        <a:t>jogú </a:t>
                      </a:r>
                      <a:r>
                        <a:rPr sz="550" spc="-20" dirty="0">
                          <a:latin typeface="Century Gothic"/>
                          <a:cs typeface="Century Gothic"/>
                        </a:rPr>
                        <a:t>város  </a:t>
                      </a:r>
                      <a:r>
                        <a:rPr sz="550" spc="-35" dirty="0">
                          <a:latin typeface="Century Gothic"/>
                          <a:cs typeface="Century Gothic"/>
                        </a:rPr>
                        <a:t>településképének </a:t>
                      </a:r>
                      <a:r>
                        <a:rPr sz="550" spc="-25" dirty="0">
                          <a:latin typeface="Century Gothic"/>
                          <a:cs typeface="Century Gothic"/>
                        </a:rPr>
                        <a:t>védelmér</a:t>
                      </a:r>
                      <a:r>
                        <a:rPr sz="550" spc="-25" dirty="0">
                          <a:latin typeface="Calibri"/>
                          <a:cs typeface="Calibri"/>
                        </a:rPr>
                        <a:t>ő</a:t>
                      </a:r>
                      <a:r>
                        <a:rPr sz="550" spc="-25" dirty="0">
                          <a:latin typeface="Century Gothic"/>
                          <a:cs typeface="Century Gothic"/>
                        </a:rPr>
                        <a:t>l</a:t>
                      </a:r>
                      <a:r>
                        <a:rPr sz="550" spc="-65" dirty="0">
                          <a:latin typeface="Century Gothic"/>
                          <a:cs typeface="Century Gothic"/>
                        </a:rPr>
                        <a:t> </a:t>
                      </a:r>
                      <a:r>
                        <a:rPr sz="550" spc="-25" dirty="0">
                          <a:latin typeface="Century Gothic"/>
                          <a:cs typeface="Century Gothic"/>
                        </a:rPr>
                        <a:t>alapján</a:t>
                      </a:r>
                      <a:endParaRPr sz="550">
                        <a:latin typeface="Century Gothic"/>
                        <a:cs typeface="Century Gothic"/>
                      </a:endParaRPr>
                    </a:p>
                  </a:txBody>
                  <a:tcPr marL="0" marR="0" marT="1841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20" dirty="0">
                          <a:latin typeface="Century Gothic"/>
                          <a:cs typeface="Century Gothic"/>
                        </a:rPr>
                        <a:t>Történeti</a:t>
                      </a:r>
                      <a:r>
                        <a:rPr sz="550" spc="5" dirty="0">
                          <a:latin typeface="Century Gothic"/>
                          <a:cs typeface="Century Gothic"/>
                        </a:rPr>
                        <a:t> </a:t>
                      </a:r>
                      <a:r>
                        <a:rPr sz="550" spc="-25" dirty="0">
                          <a:latin typeface="Century Gothic"/>
                          <a:cs typeface="Century Gothic"/>
                        </a:rPr>
                        <a:t>belváros</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30" dirty="0">
                          <a:latin typeface="Century Gothic"/>
                          <a:cs typeface="Century Gothic"/>
                        </a:rPr>
                        <a:t>M</a:t>
                      </a:r>
                      <a:r>
                        <a:rPr sz="550" spc="-30" dirty="0">
                          <a:latin typeface="Calibri"/>
                          <a:cs typeface="Calibri"/>
                        </a:rPr>
                        <a:t>ű</a:t>
                      </a:r>
                      <a:r>
                        <a:rPr sz="550" spc="-30" dirty="0">
                          <a:latin typeface="Century Gothic"/>
                          <a:cs typeface="Century Gothic"/>
                        </a:rPr>
                        <a:t>vésztelep </a:t>
                      </a:r>
                      <a:r>
                        <a:rPr sz="550" spc="-25" dirty="0">
                          <a:latin typeface="Century Gothic"/>
                          <a:cs typeface="Century Gothic"/>
                        </a:rPr>
                        <a:t>és</a:t>
                      </a:r>
                      <a:r>
                        <a:rPr sz="550" spc="40" dirty="0">
                          <a:latin typeface="Century Gothic"/>
                          <a:cs typeface="Century Gothic"/>
                        </a:rPr>
                        <a:t> </a:t>
                      </a:r>
                      <a:r>
                        <a:rPr sz="550" spc="-30" dirty="0">
                          <a:latin typeface="Century Gothic"/>
                          <a:cs typeface="Century Gothic"/>
                        </a:rPr>
                        <a:t>környezete</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extLst>
                  <a:ext uri="{0D108BD9-81ED-4DB2-BD59-A6C34878D82A}">
                    <a16:rowId xmlns:a16="http://schemas.microsoft.com/office/drawing/2014/main" val="10029"/>
                  </a:ext>
                </a:extLst>
              </a:tr>
              <a:tr h="108172">
                <a:tc vMerge="1">
                  <a:txBody>
                    <a:bodyPr/>
                    <a:lstStyle/>
                    <a:p>
                      <a:endParaRPr/>
                    </a:p>
                  </a:txBody>
                  <a:tcPr marL="0" marR="0" marT="1841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30" dirty="0">
                          <a:latin typeface="Century Gothic"/>
                          <a:cs typeface="Century Gothic"/>
                        </a:rPr>
                        <a:t>Villanegyed</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20" dirty="0">
                          <a:latin typeface="Century Gothic"/>
                          <a:cs typeface="Century Gothic"/>
                        </a:rPr>
                        <a:t>Máriaváros </a:t>
                      </a:r>
                      <a:r>
                        <a:rPr sz="550" spc="-25" dirty="0">
                          <a:latin typeface="Century Gothic"/>
                          <a:cs typeface="Century Gothic"/>
                        </a:rPr>
                        <a:t>és </a:t>
                      </a:r>
                      <a:r>
                        <a:rPr sz="550" spc="-20" dirty="0">
                          <a:latin typeface="Century Gothic"/>
                          <a:cs typeface="Century Gothic"/>
                        </a:rPr>
                        <a:t>az egykori</a:t>
                      </a:r>
                      <a:r>
                        <a:rPr sz="550" spc="-10" dirty="0">
                          <a:latin typeface="Century Gothic"/>
                          <a:cs typeface="Century Gothic"/>
                        </a:rPr>
                        <a:t> </a:t>
                      </a:r>
                      <a:r>
                        <a:rPr sz="550" spc="-25" dirty="0">
                          <a:latin typeface="Century Gothic"/>
                          <a:cs typeface="Century Gothic"/>
                        </a:rPr>
                        <a:t>vásártér</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extLst>
                  <a:ext uri="{0D108BD9-81ED-4DB2-BD59-A6C34878D82A}">
                    <a16:rowId xmlns:a16="http://schemas.microsoft.com/office/drawing/2014/main" val="10030"/>
                  </a:ext>
                </a:extLst>
              </a:tr>
              <a:tr h="108173">
                <a:tc gridSpan="3">
                  <a:txBody>
                    <a:bodyPr/>
                    <a:lstStyle/>
                    <a:p>
                      <a:pPr algn="ctr">
                        <a:lnSpc>
                          <a:spcPct val="100000"/>
                        </a:lnSpc>
                        <a:spcBef>
                          <a:spcPts val="90"/>
                        </a:spcBef>
                      </a:pPr>
                      <a:r>
                        <a:rPr sz="550" spc="-10" dirty="0">
                          <a:latin typeface="Century Gothic"/>
                          <a:cs typeface="Century Gothic"/>
                        </a:rPr>
                        <a:t>Helyi </a:t>
                      </a:r>
                      <a:r>
                        <a:rPr sz="550" spc="-20" dirty="0">
                          <a:latin typeface="Century Gothic"/>
                          <a:cs typeface="Century Gothic"/>
                        </a:rPr>
                        <a:t>jelent</a:t>
                      </a:r>
                      <a:r>
                        <a:rPr sz="550" spc="-20" dirty="0">
                          <a:latin typeface="Calibri"/>
                          <a:cs typeface="Calibri"/>
                        </a:rPr>
                        <a:t>ő</a:t>
                      </a:r>
                      <a:r>
                        <a:rPr sz="550" spc="-20" dirty="0">
                          <a:latin typeface="Century Gothic"/>
                          <a:cs typeface="Century Gothic"/>
                        </a:rPr>
                        <a:t>ség</a:t>
                      </a:r>
                      <a:r>
                        <a:rPr sz="550" spc="-20" dirty="0">
                          <a:latin typeface="Calibri"/>
                          <a:cs typeface="Calibri"/>
                        </a:rPr>
                        <a:t>ű  </a:t>
                      </a:r>
                      <a:r>
                        <a:rPr sz="550" spc="-25" dirty="0">
                          <a:latin typeface="Century Gothic"/>
                          <a:cs typeface="Century Gothic"/>
                        </a:rPr>
                        <a:t>várostörténeti</a:t>
                      </a:r>
                      <a:r>
                        <a:rPr sz="550" spc="-20" dirty="0">
                          <a:latin typeface="Century Gothic"/>
                          <a:cs typeface="Century Gothic"/>
                        </a:rPr>
                        <a:t> </a:t>
                      </a:r>
                      <a:r>
                        <a:rPr sz="550" spc="-35" dirty="0">
                          <a:latin typeface="Century Gothic"/>
                          <a:cs typeface="Century Gothic"/>
                        </a:rPr>
                        <a:t>teresedések</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0DDB0"/>
                    </a:solidFill>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31"/>
                  </a:ext>
                </a:extLst>
              </a:tr>
              <a:tr h="108173">
                <a:tc rowSpan="3">
                  <a:txBody>
                    <a:bodyPr/>
                    <a:lstStyle/>
                    <a:p>
                      <a:pPr marL="2540" marR="342900">
                        <a:lnSpc>
                          <a:spcPct val="104200"/>
                        </a:lnSpc>
                        <a:spcBef>
                          <a:spcPts val="570"/>
                        </a:spcBef>
                      </a:pPr>
                      <a:r>
                        <a:rPr sz="550" spc="-40" dirty="0">
                          <a:latin typeface="Century Gothic"/>
                          <a:cs typeface="Century Gothic"/>
                        </a:rPr>
                        <a:t>Kecskemét Megyei Jogú </a:t>
                      </a:r>
                      <a:r>
                        <a:rPr sz="550" spc="-20" dirty="0">
                          <a:latin typeface="Century Gothic"/>
                          <a:cs typeface="Century Gothic"/>
                        </a:rPr>
                        <a:t>Város </a:t>
                      </a:r>
                      <a:r>
                        <a:rPr sz="550" spc="-25" dirty="0">
                          <a:latin typeface="Century Gothic"/>
                          <a:cs typeface="Century Gothic"/>
                        </a:rPr>
                        <a:t>Önkormányzata Közgy</a:t>
                      </a:r>
                      <a:r>
                        <a:rPr sz="550" spc="-25" dirty="0">
                          <a:latin typeface="Calibri"/>
                          <a:cs typeface="Calibri"/>
                        </a:rPr>
                        <a:t>ű</a:t>
                      </a:r>
                      <a:r>
                        <a:rPr sz="550" spc="-25" dirty="0">
                          <a:latin typeface="Century Gothic"/>
                          <a:cs typeface="Century Gothic"/>
                        </a:rPr>
                        <a:t>lésének </a:t>
                      </a:r>
                      <a:r>
                        <a:rPr sz="550" spc="-20" dirty="0">
                          <a:latin typeface="Century Gothic"/>
                          <a:cs typeface="Century Gothic"/>
                        </a:rPr>
                        <a:t>az </a:t>
                      </a:r>
                      <a:r>
                        <a:rPr sz="550" spc="-40" dirty="0">
                          <a:latin typeface="Century Gothic"/>
                          <a:cs typeface="Century Gothic"/>
                        </a:rPr>
                        <a:t>épített </a:t>
                      </a:r>
                      <a:r>
                        <a:rPr sz="550" spc="-30" dirty="0">
                          <a:latin typeface="Century Gothic"/>
                          <a:cs typeface="Century Gothic"/>
                        </a:rPr>
                        <a:t>környezet </a:t>
                      </a:r>
                      <a:r>
                        <a:rPr sz="550" spc="-15" dirty="0">
                          <a:latin typeface="Century Gothic"/>
                          <a:cs typeface="Century Gothic"/>
                        </a:rPr>
                        <a:t>helyi </a:t>
                      </a:r>
                      <a:r>
                        <a:rPr sz="550" spc="-35" dirty="0">
                          <a:latin typeface="Century Gothic"/>
                          <a:cs typeface="Century Gothic"/>
                        </a:rPr>
                        <a:t>örökségvédelmének </a:t>
                      </a:r>
                      <a:r>
                        <a:rPr sz="550" spc="-15" dirty="0">
                          <a:latin typeface="Century Gothic"/>
                          <a:cs typeface="Century Gothic"/>
                        </a:rPr>
                        <a:t>helyi  </a:t>
                      </a:r>
                      <a:r>
                        <a:rPr sz="550" spc="-20" dirty="0">
                          <a:latin typeface="Century Gothic"/>
                          <a:cs typeface="Century Gothic"/>
                        </a:rPr>
                        <a:t>szabályozásáról </a:t>
                      </a:r>
                      <a:r>
                        <a:rPr sz="550" spc="-5" dirty="0">
                          <a:latin typeface="Century Gothic"/>
                          <a:cs typeface="Century Gothic"/>
                        </a:rPr>
                        <a:t>szóló </a:t>
                      </a:r>
                      <a:r>
                        <a:rPr sz="550" spc="25" dirty="0">
                          <a:latin typeface="Century Gothic"/>
                          <a:cs typeface="Century Gothic"/>
                        </a:rPr>
                        <a:t>67/2009. </a:t>
                      </a:r>
                      <a:r>
                        <a:rPr sz="550" dirty="0">
                          <a:latin typeface="Century Gothic"/>
                          <a:cs typeface="Century Gothic"/>
                        </a:rPr>
                        <a:t>(XII.17.) </a:t>
                      </a:r>
                      <a:r>
                        <a:rPr sz="550" spc="-20" dirty="0">
                          <a:latin typeface="Century Gothic"/>
                          <a:cs typeface="Century Gothic"/>
                        </a:rPr>
                        <a:t>önkormányzati </a:t>
                      </a:r>
                      <a:r>
                        <a:rPr sz="550" spc="-35" dirty="0">
                          <a:latin typeface="Century Gothic"/>
                          <a:cs typeface="Century Gothic"/>
                        </a:rPr>
                        <a:t>rendelete, </a:t>
                      </a:r>
                      <a:r>
                        <a:rPr sz="550" spc="-30" dirty="0">
                          <a:latin typeface="Century Gothic"/>
                          <a:cs typeface="Century Gothic"/>
                        </a:rPr>
                        <a:t>hatályon </a:t>
                      </a:r>
                      <a:r>
                        <a:rPr sz="550" spc="-5" dirty="0">
                          <a:latin typeface="Century Gothic"/>
                          <a:cs typeface="Century Gothic"/>
                        </a:rPr>
                        <a:t>kívül </a:t>
                      </a:r>
                      <a:r>
                        <a:rPr sz="550" spc="-30" dirty="0">
                          <a:latin typeface="Century Gothic"/>
                          <a:cs typeface="Century Gothic"/>
                        </a:rPr>
                        <a:t>helyezve:</a:t>
                      </a:r>
                      <a:r>
                        <a:rPr sz="550" spc="15" dirty="0">
                          <a:latin typeface="Century Gothic"/>
                          <a:cs typeface="Century Gothic"/>
                        </a:rPr>
                        <a:t> </a:t>
                      </a:r>
                      <a:r>
                        <a:rPr sz="550" spc="20" dirty="0">
                          <a:latin typeface="Century Gothic"/>
                          <a:cs typeface="Century Gothic"/>
                        </a:rPr>
                        <a:t>2017.IX.22.</a:t>
                      </a:r>
                      <a:endParaRPr sz="550">
                        <a:latin typeface="Century Gothic"/>
                        <a:cs typeface="Century Gothic"/>
                      </a:endParaRPr>
                    </a:p>
                  </a:txBody>
                  <a:tcPr marL="0" marR="0" marT="7239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gridSpan="2">
                  <a:txBody>
                    <a:bodyPr/>
                    <a:lstStyle/>
                    <a:p>
                      <a:pPr marL="2540">
                        <a:lnSpc>
                          <a:spcPct val="100000"/>
                        </a:lnSpc>
                        <a:spcBef>
                          <a:spcPts val="90"/>
                        </a:spcBef>
                      </a:pPr>
                      <a:r>
                        <a:rPr sz="550" spc="-15" dirty="0">
                          <a:latin typeface="Century Gothic"/>
                          <a:cs typeface="Century Gothic"/>
                        </a:rPr>
                        <a:t>Szárazmalmok </a:t>
                      </a:r>
                      <a:r>
                        <a:rPr sz="550" spc="-35" dirty="0">
                          <a:latin typeface="Century Gothic"/>
                          <a:cs typeface="Century Gothic"/>
                        </a:rPr>
                        <a:t>teresedései (Latabár </a:t>
                      </a:r>
                      <a:r>
                        <a:rPr sz="550" spc="-20" dirty="0">
                          <a:latin typeface="Century Gothic"/>
                          <a:cs typeface="Century Gothic"/>
                        </a:rPr>
                        <a:t>Kálmán </a:t>
                      </a:r>
                      <a:r>
                        <a:rPr sz="550" spc="-30" dirty="0">
                          <a:latin typeface="Century Gothic"/>
                          <a:cs typeface="Century Gothic"/>
                        </a:rPr>
                        <a:t>tér, </a:t>
                      </a:r>
                      <a:r>
                        <a:rPr sz="550" spc="-35" dirty="0">
                          <a:latin typeface="Century Gothic"/>
                          <a:cs typeface="Century Gothic"/>
                        </a:rPr>
                        <a:t>Gyenes </a:t>
                      </a:r>
                      <a:r>
                        <a:rPr sz="550" spc="-30" dirty="0">
                          <a:latin typeface="Century Gothic"/>
                          <a:cs typeface="Century Gothic"/>
                        </a:rPr>
                        <a:t>tér,</a:t>
                      </a:r>
                      <a:r>
                        <a:rPr sz="550" spc="-60" dirty="0">
                          <a:latin typeface="Century Gothic"/>
                          <a:cs typeface="Century Gothic"/>
                        </a:rPr>
                        <a:t> </a:t>
                      </a:r>
                      <a:r>
                        <a:rPr sz="550" spc="-20" dirty="0">
                          <a:latin typeface="Century Gothic"/>
                          <a:cs typeface="Century Gothic"/>
                        </a:rPr>
                        <a:t>Csongrádi </a:t>
                      </a:r>
                      <a:r>
                        <a:rPr sz="550" spc="-50" dirty="0">
                          <a:latin typeface="Century Gothic"/>
                          <a:cs typeface="Century Gothic"/>
                        </a:rPr>
                        <a:t>utca)</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32"/>
                  </a:ext>
                </a:extLst>
              </a:tr>
              <a:tr h="108172">
                <a:tc vMerge="1">
                  <a:txBody>
                    <a:bodyPr/>
                    <a:lstStyle/>
                    <a:p>
                      <a:endParaRPr/>
                    </a:p>
                  </a:txBody>
                  <a:tcPr marL="0" marR="0" marT="7239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gridSpan="2">
                  <a:txBody>
                    <a:bodyPr/>
                    <a:lstStyle/>
                    <a:p>
                      <a:pPr marL="2540">
                        <a:lnSpc>
                          <a:spcPct val="100000"/>
                        </a:lnSpc>
                        <a:spcBef>
                          <a:spcPts val="90"/>
                        </a:spcBef>
                      </a:pPr>
                      <a:r>
                        <a:rPr sz="550" spc="-20" dirty="0">
                          <a:latin typeface="Century Gothic"/>
                          <a:cs typeface="Century Gothic"/>
                        </a:rPr>
                        <a:t>Árok-palánk </a:t>
                      </a:r>
                      <a:r>
                        <a:rPr sz="550" spc="-30" dirty="0">
                          <a:latin typeface="Century Gothic"/>
                          <a:cs typeface="Century Gothic"/>
                        </a:rPr>
                        <a:t>történeti </a:t>
                      </a:r>
                      <a:r>
                        <a:rPr sz="550" spc="-35" dirty="0">
                          <a:latin typeface="Century Gothic"/>
                          <a:cs typeface="Century Gothic"/>
                        </a:rPr>
                        <a:t>helye </a:t>
                      </a:r>
                      <a:r>
                        <a:rPr sz="550" spc="-50" dirty="0">
                          <a:latin typeface="Century Gothic"/>
                          <a:cs typeface="Century Gothic"/>
                        </a:rPr>
                        <a:t>a </a:t>
                      </a:r>
                      <a:r>
                        <a:rPr sz="550" spc="-20" dirty="0">
                          <a:latin typeface="Century Gothic"/>
                          <a:cs typeface="Century Gothic"/>
                        </a:rPr>
                        <a:t>Budai </a:t>
                      </a:r>
                      <a:r>
                        <a:rPr sz="550" spc="-25" dirty="0">
                          <a:latin typeface="Century Gothic"/>
                          <a:cs typeface="Century Gothic"/>
                        </a:rPr>
                        <a:t>kapunál </a:t>
                      </a:r>
                      <a:r>
                        <a:rPr sz="550" spc="-35" dirty="0">
                          <a:latin typeface="Century Gothic"/>
                          <a:cs typeface="Century Gothic"/>
                        </a:rPr>
                        <a:t>(Mátyás</a:t>
                      </a:r>
                      <a:r>
                        <a:rPr sz="550" spc="40" dirty="0">
                          <a:latin typeface="Century Gothic"/>
                          <a:cs typeface="Century Gothic"/>
                        </a:rPr>
                        <a:t> </a:t>
                      </a:r>
                      <a:r>
                        <a:rPr sz="550" spc="-30" dirty="0">
                          <a:latin typeface="Century Gothic"/>
                          <a:cs typeface="Century Gothic"/>
                        </a:rPr>
                        <a:t>tér)</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33"/>
                  </a:ext>
                </a:extLst>
              </a:tr>
              <a:tr h="108173">
                <a:tc vMerge="1">
                  <a:txBody>
                    <a:bodyPr/>
                    <a:lstStyle/>
                    <a:p>
                      <a:endParaRPr/>
                    </a:p>
                  </a:txBody>
                  <a:tcPr marL="0" marR="0" marT="7239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gridSpan="2">
                  <a:txBody>
                    <a:bodyPr/>
                    <a:lstStyle/>
                    <a:p>
                      <a:pPr marL="2540">
                        <a:lnSpc>
                          <a:spcPct val="100000"/>
                        </a:lnSpc>
                        <a:spcBef>
                          <a:spcPts val="90"/>
                        </a:spcBef>
                      </a:pPr>
                      <a:r>
                        <a:rPr sz="550" spc="-20" dirty="0">
                          <a:latin typeface="Century Gothic"/>
                          <a:cs typeface="Century Gothic"/>
                        </a:rPr>
                        <a:t>Történeti városkapuk </a:t>
                      </a:r>
                      <a:r>
                        <a:rPr sz="550" spc="-35" dirty="0">
                          <a:latin typeface="Century Gothic"/>
                          <a:cs typeface="Century Gothic"/>
                        </a:rPr>
                        <a:t>teresedései </a:t>
                      </a:r>
                      <a:r>
                        <a:rPr sz="550" spc="-20" dirty="0">
                          <a:latin typeface="Century Gothic"/>
                          <a:cs typeface="Century Gothic"/>
                        </a:rPr>
                        <a:t>(Homok </a:t>
                      </a:r>
                      <a:r>
                        <a:rPr sz="550" dirty="0">
                          <a:latin typeface="Century Gothic"/>
                          <a:cs typeface="Century Gothic"/>
                        </a:rPr>
                        <a:t>közi </a:t>
                      </a:r>
                      <a:r>
                        <a:rPr sz="550" spc="-10" dirty="0">
                          <a:latin typeface="Century Gothic"/>
                          <a:cs typeface="Century Gothic"/>
                        </a:rPr>
                        <a:t>kiskapu, </a:t>
                      </a:r>
                      <a:r>
                        <a:rPr sz="550" spc="-25" dirty="0">
                          <a:latin typeface="Century Gothic"/>
                          <a:cs typeface="Century Gothic"/>
                        </a:rPr>
                        <a:t>Vágóközi </a:t>
                      </a:r>
                      <a:r>
                        <a:rPr sz="550" spc="-10" dirty="0">
                          <a:latin typeface="Century Gothic"/>
                          <a:cs typeface="Century Gothic"/>
                        </a:rPr>
                        <a:t>kiskapu, </a:t>
                      </a:r>
                      <a:r>
                        <a:rPr sz="550" spc="-15" dirty="0">
                          <a:latin typeface="Century Gothic"/>
                          <a:cs typeface="Century Gothic"/>
                        </a:rPr>
                        <a:t>Vásári </a:t>
                      </a:r>
                      <a:r>
                        <a:rPr sz="550" spc="-25" dirty="0">
                          <a:latin typeface="Century Gothic"/>
                          <a:cs typeface="Century Gothic"/>
                        </a:rPr>
                        <a:t>kapu, </a:t>
                      </a:r>
                      <a:r>
                        <a:rPr sz="550" spc="-30" dirty="0">
                          <a:latin typeface="Century Gothic"/>
                          <a:cs typeface="Century Gothic"/>
                        </a:rPr>
                        <a:t>Temet</a:t>
                      </a:r>
                      <a:r>
                        <a:rPr sz="550" spc="-30" dirty="0">
                          <a:latin typeface="Calibri"/>
                          <a:cs typeface="Calibri"/>
                        </a:rPr>
                        <a:t>ő</a:t>
                      </a:r>
                      <a:r>
                        <a:rPr sz="550" spc="-30" dirty="0">
                          <a:latin typeface="Century Gothic"/>
                          <a:cs typeface="Century Gothic"/>
                        </a:rPr>
                        <a:t>i </a:t>
                      </a:r>
                      <a:r>
                        <a:rPr sz="550" spc="-10" dirty="0">
                          <a:latin typeface="Century Gothic"/>
                          <a:cs typeface="Century Gothic"/>
                        </a:rPr>
                        <a:t>kiskapu, </a:t>
                      </a:r>
                      <a:r>
                        <a:rPr sz="550" dirty="0">
                          <a:latin typeface="Century Gothic"/>
                          <a:cs typeface="Century Gothic"/>
                        </a:rPr>
                        <a:t>Szt. </a:t>
                      </a:r>
                      <a:r>
                        <a:rPr sz="550" spc="-5" dirty="0">
                          <a:latin typeface="Century Gothic"/>
                          <a:cs typeface="Century Gothic"/>
                        </a:rPr>
                        <a:t>L</a:t>
                      </a:r>
                      <a:r>
                        <a:rPr sz="550" spc="-5" dirty="0">
                          <a:latin typeface="Calibri"/>
                          <a:cs typeface="Calibri"/>
                        </a:rPr>
                        <a:t>ő</a:t>
                      </a:r>
                      <a:r>
                        <a:rPr sz="550" spc="-5" dirty="0">
                          <a:latin typeface="Century Gothic"/>
                          <a:cs typeface="Century Gothic"/>
                        </a:rPr>
                        <a:t>rinczi </a:t>
                      </a:r>
                      <a:r>
                        <a:rPr sz="550" spc="-25" dirty="0">
                          <a:latin typeface="Century Gothic"/>
                          <a:cs typeface="Century Gothic"/>
                        </a:rPr>
                        <a:t>kapu, </a:t>
                      </a:r>
                      <a:r>
                        <a:rPr sz="550" spc="-5" dirty="0">
                          <a:latin typeface="Century Gothic"/>
                          <a:cs typeface="Century Gothic"/>
                        </a:rPr>
                        <a:t>Szolnoki </a:t>
                      </a:r>
                      <a:r>
                        <a:rPr sz="550" spc="-25" dirty="0">
                          <a:latin typeface="Century Gothic"/>
                          <a:cs typeface="Century Gothic"/>
                        </a:rPr>
                        <a:t>kapu,</a:t>
                      </a:r>
                      <a:r>
                        <a:rPr sz="550" spc="35" dirty="0">
                          <a:latin typeface="Century Gothic"/>
                          <a:cs typeface="Century Gothic"/>
                        </a:rPr>
                        <a:t> </a:t>
                      </a:r>
                      <a:r>
                        <a:rPr sz="550" dirty="0">
                          <a:latin typeface="Century Gothic"/>
                          <a:cs typeface="Century Gothic"/>
                        </a:rPr>
                        <a:t>Körösi </a:t>
                      </a:r>
                      <a:r>
                        <a:rPr sz="550" spc="-35" dirty="0">
                          <a:latin typeface="Century Gothic"/>
                          <a:cs typeface="Century Gothic"/>
                        </a:rPr>
                        <a:t>kapu)</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34"/>
                  </a:ext>
                </a:extLst>
              </a:tr>
              <a:tr h="108172">
                <a:tc gridSpan="3">
                  <a:txBody>
                    <a:bodyPr/>
                    <a:lstStyle/>
                    <a:p>
                      <a:pPr algn="ctr">
                        <a:lnSpc>
                          <a:spcPct val="100000"/>
                        </a:lnSpc>
                        <a:spcBef>
                          <a:spcPts val="90"/>
                        </a:spcBef>
                      </a:pPr>
                      <a:r>
                        <a:rPr sz="550" spc="-10" dirty="0">
                          <a:latin typeface="Century Gothic"/>
                          <a:cs typeface="Century Gothic"/>
                        </a:rPr>
                        <a:t>Helyi </a:t>
                      </a:r>
                      <a:r>
                        <a:rPr sz="550" spc="-20" dirty="0">
                          <a:latin typeface="Century Gothic"/>
                          <a:cs typeface="Century Gothic"/>
                        </a:rPr>
                        <a:t>jelent</a:t>
                      </a:r>
                      <a:r>
                        <a:rPr sz="550" spc="-20" dirty="0">
                          <a:latin typeface="Calibri"/>
                          <a:cs typeface="Calibri"/>
                        </a:rPr>
                        <a:t>ő</a:t>
                      </a:r>
                      <a:r>
                        <a:rPr sz="550" spc="-20" dirty="0">
                          <a:latin typeface="Century Gothic"/>
                          <a:cs typeface="Century Gothic"/>
                        </a:rPr>
                        <a:t>ség</a:t>
                      </a:r>
                      <a:r>
                        <a:rPr sz="550" spc="-20" dirty="0">
                          <a:latin typeface="Calibri"/>
                          <a:cs typeface="Calibri"/>
                        </a:rPr>
                        <a:t>ű  </a:t>
                      </a:r>
                      <a:r>
                        <a:rPr sz="550" spc="-30" dirty="0">
                          <a:latin typeface="Century Gothic"/>
                          <a:cs typeface="Century Gothic"/>
                        </a:rPr>
                        <a:t>településkép-védelmi</a:t>
                      </a:r>
                      <a:r>
                        <a:rPr sz="550" spc="-25" dirty="0">
                          <a:latin typeface="Century Gothic"/>
                          <a:cs typeface="Century Gothic"/>
                        </a:rPr>
                        <a:t> </a:t>
                      </a:r>
                      <a:r>
                        <a:rPr sz="550" spc="-30" dirty="0">
                          <a:latin typeface="Century Gothic"/>
                          <a:cs typeface="Century Gothic"/>
                        </a:rPr>
                        <a:t>terület</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0DDB0"/>
                    </a:solidFill>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35"/>
                  </a:ext>
                </a:extLst>
              </a:tr>
              <a:tr h="108173">
                <a:tc rowSpan="2">
                  <a:txBody>
                    <a:bodyPr/>
                    <a:lstStyle/>
                    <a:p>
                      <a:pPr marL="2540" marR="326390" indent="16510">
                        <a:lnSpc>
                          <a:spcPct val="104200"/>
                        </a:lnSpc>
                        <a:spcBef>
                          <a:spcPts val="145"/>
                        </a:spcBef>
                      </a:pPr>
                      <a:r>
                        <a:rPr sz="550" spc="-40" dirty="0">
                          <a:latin typeface="Century Gothic"/>
                          <a:cs typeface="Century Gothic"/>
                        </a:rPr>
                        <a:t>Kecskemét Megyei Jogú </a:t>
                      </a:r>
                      <a:r>
                        <a:rPr sz="550" spc="-20" dirty="0">
                          <a:latin typeface="Century Gothic"/>
                          <a:cs typeface="Century Gothic"/>
                        </a:rPr>
                        <a:t>Város </a:t>
                      </a:r>
                      <a:r>
                        <a:rPr sz="550" spc="-25" dirty="0">
                          <a:latin typeface="Century Gothic"/>
                          <a:cs typeface="Century Gothic"/>
                        </a:rPr>
                        <a:t>Önkormányzata Közgy</a:t>
                      </a:r>
                      <a:r>
                        <a:rPr sz="550" spc="-25" dirty="0">
                          <a:latin typeface="Calibri"/>
                          <a:cs typeface="Calibri"/>
                        </a:rPr>
                        <a:t>ű</a:t>
                      </a:r>
                      <a:r>
                        <a:rPr sz="550" spc="-25" dirty="0">
                          <a:latin typeface="Century Gothic"/>
                          <a:cs typeface="Century Gothic"/>
                        </a:rPr>
                        <a:t>lésének </a:t>
                      </a:r>
                      <a:r>
                        <a:rPr sz="550" spc="-20" dirty="0">
                          <a:latin typeface="Century Gothic"/>
                          <a:cs typeface="Century Gothic"/>
                        </a:rPr>
                        <a:t>az </a:t>
                      </a:r>
                      <a:r>
                        <a:rPr sz="550" spc="-40" dirty="0">
                          <a:latin typeface="Century Gothic"/>
                          <a:cs typeface="Century Gothic"/>
                        </a:rPr>
                        <a:t>épített </a:t>
                      </a:r>
                      <a:r>
                        <a:rPr sz="550" spc="-30" dirty="0">
                          <a:latin typeface="Century Gothic"/>
                          <a:cs typeface="Century Gothic"/>
                        </a:rPr>
                        <a:t>környezet </a:t>
                      </a:r>
                      <a:r>
                        <a:rPr sz="550" spc="-15" dirty="0">
                          <a:latin typeface="Century Gothic"/>
                          <a:cs typeface="Century Gothic"/>
                        </a:rPr>
                        <a:t>helyi </a:t>
                      </a:r>
                      <a:r>
                        <a:rPr sz="550" spc="-35" dirty="0">
                          <a:latin typeface="Century Gothic"/>
                          <a:cs typeface="Century Gothic"/>
                        </a:rPr>
                        <a:t>örökségvédelmének </a:t>
                      </a:r>
                      <a:r>
                        <a:rPr sz="550" spc="-15" dirty="0">
                          <a:latin typeface="Century Gothic"/>
                          <a:cs typeface="Century Gothic"/>
                        </a:rPr>
                        <a:t>helyi  </a:t>
                      </a:r>
                      <a:r>
                        <a:rPr sz="550" spc="-20" dirty="0">
                          <a:latin typeface="Century Gothic"/>
                          <a:cs typeface="Century Gothic"/>
                        </a:rPr>
                        <a:t>szabályozásáról </a:t>
                      </a:r>
                      <a:r>
                        <a:rPr sz="550" spc="-5" dirty="0">
                          <a:latin typeface="Century Gothic"/>
                          <a:cs typeface="Century Gothic"/>
                        </a:rPr>
                        <a:t>szóló </a:t>
                      </a:r>
                      <a:r>
                        <a:rPr sz="550" spc="25" dirty="0">
                          <a:latin typeface="Century Gothic"/>
                          <a:cs typeface="Century Gothic"/>
                        </a:rPr>
                        <a:t>67/2009. </a:t>
                      </a:r>
                      <a:r>
                        <a:rPr sz="550" dirty="0">
                          <a:latin typeface="Century Gothic"/>
                          <a:cs typeface="Century Gothic"/>
                        </a:rPr>
                        <a:t>(XII.17.) </a:t>
                      </a:r>
                      <a:r>
                        <a:rPr sz="550" spc="-20" dirty="0">
                          <a:latin typeface="Century Gothic"/>
                          <a:cs typeface="Century Gothic"/>
                        </a:rPr>
                        <a:t>önkormányzati </a:t>
                      </a:r>
                      <a:r>
                        <a:rPr sz="550" spc="-35" dirty="0">
                          <a:latin typeface="Century Gothic"/>
                          <a:cs typeface="Century Gothic"/>
                        </a:rPr>
                        <a:t>rendelete, </a:t>
                      </a:r>
                      <a:r>
                        <a:rPr sz="550" spc="-30" dirty="0">
                          <a:latin typeface="Century Gothic"/>
                          <a:cs typeface="Century Gothic"/>
                        </a:rPr>
                        <a:t>hatályon </a:t>
                      </a:r>
                      <a:r>
                        <a:rPr sz="550" spc="-5" dirty="0">
                          <a:latin typeface="Century Gothic"/>
                          <a:cs typeface="Century Gothic"/>
                        </a:rPr>
                        <a:t>kívül </a:t>
                      </a:r>
                      <a:r>
                        <a:rPr sz="550" spc="-30" dirty="0">
                          <a:latin typeface="Century Gothic"/>
                          <a:cs typeface="Century Gothic"/>
                        </a:rPr>
                        <a:t>helyezve:</a:t>
                      </a:r>
                      <a:r>
                        <a:rPr sz="550" spc="15" dirty="0">
                          <a:latin typeface="Century Gothic"/>
                          <a:cs typeface="Century Gothic"/>
                        </a:rPr>
                        <a:t> </a:t>
                      </a:r>
                      <a:r>
                        <a:rPr sz="550" spc="20" dirty="0">
                          <a:latin typeface="Century Gothic"/>
                          <a:cs typeface="Century Gothic"/>
                        </a:rPr>
                        <a:t>2017.IX.22.</a:t>
                      </a:r>
                      <a:endParaRPr sz="550">
                        <a:latin typeface="Century Gothic"/>
                        <a:cs typeface="Century Gothic"/>
                      </a:endParaRPr>
                    </a:p>
                  </a:txBody>
                  <a:tcPr marL="0" marR="0" marT="1841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gridSpan="2">
                  <a:txBody>
                    <a:bodyPr/>
                    <a:lstStyle/>
                    <a:p>
                      <a:pPr marL="2540">
                        <a:lnSpc>
                          <a:spcPct val="100000"/>
                        </a:lnSpc>
                        <a:spcBef>
                          <a:spcPts val="90"/>
                        </a:spcBef>
                      </a:pPr>
                      <a:r>
                        <a:rPr sz="550" spc="-30" dirty="0">
                          <a:latin typeface="Century Gothic"/>
                          <a:cs typeface="Century Gothic"/>
                        </a:rPr>
                        <a:t>Szegedi </a:t>
                      </a:r>
                      <a:r>
                        <a:rPr sz="550" spc="-15" dirty="0">
                          <a:latin typeface="Century Gothic"/>
                          <a:cs typeface="Century Gothic"/>
                        </a:rPr>
                        <a:t>úti </a:t>
                      </a:r>
                      <a:r>
                        <a:rPr sz="550" spc="-10" dirty="0">
                          <a:latin typeface="Century Gothic"/>
                          <a:cs typeface="Century Gothic"/>
                        </a:rPr>
                        <a:t>felüljáró </a:t>
                      </a:r>
                      <a:r>
                        <a:rPr sz="550" spc="-5" dirty="0">
                          <a:latin typeface="Century Gothic"/>
                          <a:cs typeface="Century Gothic"/>
                        </a:rPr>
                        <a:t>fel</a:t>
                      </a:r>
                      <a:r>
                        <a:rPr sz="550" spc="-5" dirty="0">
                          <a:latin typeface="Calibri"/>
                          <a:cs typeface="Calibri"/>
                        </a:rPr>
                        <a:t>ő</a:t>
                      </a:r>
                      <a:r>
                        <a:rPr sz="550" spc="-5" dirty="0">
                          <a:latin typeface="Century Gothic"/>
                          <a:cs typeface="Century Gothic"/>
                        </a:rPr>
                        <a:t>l </a:t>
                      </a:r>
                      <a:r>
                        <a:rPr sz="550" spc="-25" dirty="0">
                          <a:latin typeface="Century Gothic"/>
                          <a:cs typeface="Century Gothic"/>
                        </a:rPr>
                        <a:t>érvényesül</a:t>
                      </a:r>
                      <a:r>
                        <a:rPr sz="550" spc="-25" dirty="0">
                          <a:latin typeface="Calibri"/>
                          <a:cs typeface="Calibri"/>
                        </a:rPr>
                        <a:t>ő </a:t>
                      </a:r>
                      <a:r>
                        <a:rPr sz="550" spc="-15" dirty="0">
                          <a:latin typeface="Century Gothic"/>
                          <a:cs typeface="Century Gothic"/>
                        </a:rPr>
                        <a:t>város-sziluettjének </a:t>
                      </a:r>
                      <a:r>
                        <a:rPr sz="550" spc="-45" dirty="0">
                          <a:latin typeface="Century Gothic"/>
                          <a:cs typeface="Century Gothic"/>
                        </a:rPr>
                        <a:t>védelme érdekében </a:t>
                      </a:r>
                      <a:r>
                        <a:rPr sz="550" spc="-50" dirty="0">
                          <a:latin typeface="Century Gothic"/>
                          <a:cs typeface="Century Gothic"/>
                        </a:rPr>
                        <a:t>a </a:t>
                      </a:r>
                      <a:r>
                        <a:rPr sz="550" spc="-10" dirty="0">
                          <a:latin typeface="Century Gothic"/>
                          <a:cs typeface="Century Gothic"/>
                        </a:rPr>
                        <a:t>Czollner </a:t>
                      </a:r>
                      <a:r>
                        <a:rPr sz="550" spc="-30" dirty="0">
                          <a:latin typeface="Century Gothic"/>
                          <a:cs typeface="Century Gothic"/>
                        </a:rPr>
                        <a:t>tér, </a:t>
                      </a:r>
                      <a:r>
                        <a:rPr sz="550" spc="-5" dirty="0">
                          <a:latin typeface="Century Gothic"/>
                          <a:cs typeface="Century Gothic"/>
                        </a:rPr>
                        <a:t>Forrás </a:t>
                      </a:r>
                      <a:r>
                        <a:rPr sz="550" spc="-40" dirty="0">
                          <a:latin typeface="Century Gothic"/>
                          <a:cs typeface="Century Gothic"/>
                        </a:rPr>
                        <a:t>utca, </a:t>
                      </a:r>
                      <a:r>
                        <a:rPr sz="550" spc="-35" dirty="0">
                          <a:latin typeface="Century Gothic"/>
                          <a:cs typeface="Century Gothic"/>
                        </a:rPr>
                        <a:t>Batthyány </a:t>
                      </a:r>
                      <a:r>
                        <a:rPr sz="550" spc="-40" dirty="0">
                          <a:latin typeface="Century Gothic"/>
                          <a:cs typeface="Century Gothic"/>
                        </a:rPr>
                        <a:t>utca, </a:t>
                      </a:r>
                      <a:r>
                        <a:rPr sz="550" spc="-30" dirty="0">
                          <a:latin typeface="Century Gothic"/>
                          <a:cs typeface="Century Gothic"/>
                        </a:rPr>
                        <a:t>Szegedi </a:t>
                      </a:r>
                      <a:r>
                        <a:rPr sz="550" spc="-15" dirty="0">
                          <a:latin typeface="Century Gothic"/>
                          <a:cs typeface="Century Gothic"/>
                        </a:rPr>
                        <a:t>út, </a:t>
                      </a:r>
                      <a:r>
                        <a:rPr sz="550" spc="-10" dirty="0">
                          <a:latin typeface="Century Gothic"/>
                          <a:cs typeface="Century Gothic"/>
                        </a:rPr>
                        <a:t>Lajosmizsei </a:t>
                      </a:r>
                      <a:r>
                        <a:rPr sz="550" spc="-20" dirty="0">
                          <a:latin typeface="Century Gothic"/>
                          <a:cs typeface="Century Gothic"/>
                        </a:rPr>
                        <a:t>vasút, </a:t>
                      </a:r>
                      <a:r>
                        <a:rPr sz="550" spc="-10" dirty="0">
                          <a:latin typeface="Century Gothic"/>
                          <a:cs typeface="Century Gothic"/>
                        </a:rPr>
                        <a:t>Bika </a:t>
                      </a:r>
                      <a:r>
                        <a:rPr sz="550" spc="-40" dirty="0">
                          <a:latin typeface="Century Gothic"/>
                          <a:cs typeface="Century Gothic"/>
                        </a:rPr>
                        <a:t>utca, </a:t>
                      </a:r>
                      <a:r>
                        <a:rPr sz="550" spc="-20" dirty="0">
                          <a:latin typeface="Century Gothic"/>
                          <a:cs typeface="Century Gothic"/>
                        </a:rPr>
                        <a:t>Búzaszentel</a:t>
                      </a:r>
                      <a:r>
                        <a:rPr sz="550" spc="-20" dirty="0">
                          <a:latin typeface="Calibri"/>
                          <a:cs typeface="Calibri"/>
                        </a:rPr>
                        <a:t>ő </a:t>
                      </a:r>
                      <a:r>
                        <a:rPr sz="550" spc="-40" dirty="0">
                          <a:latin typeface="Century Gothic"/>
                          <a:cs typeface="Century Gothic"/>
                        </a:rPr>
                        <a:t>utca, </a:t>
                      </a:r>
                      <a:r>
                        <a:rPr sz="550" spc="-20" dirty="0">
                          <a:latin typeface="Century Gothic"/>
                          <a:cs typeface="Century Gothic"/>
                        </a:rPr>
                        <a:t>Sarkantyú </a:t>
                      </a:r>
                      <a:r>
                        <a:rPr sz="550" spc="-55" dirty="0">
                          <a:latin typeface="Century Gothic"/>
                          <a:cs typeface="Century Gothic"/>
                        </a:rPr>
                        <a:t>utca </a:t>
                      </a:r>
                      <a:r>
                        <a:rPr sz="550" spc="-20" dirty="0">
                          <a:latin typeface="Century Gothic"/>
                          <a:cs typeface="Century Gothic"/>
                        </a:rPr>
                        <a:t>közötti</a:t>
                      </a:r>
                      <a:r>
                        <a:rPr sz="550" spc="-25" dirty="0">
                          <a:latin typeface="Century Gothic"/>
                          <a:cs typeface="Century Gothic"/>
                        </a:rPr>
                        <a:t> </a:t>
                      </a:r>
                      <a:r>
                        <a:rPr sz="550" spc="-30" dirty="0">
                          <a:latin typeface="Century Gothic"/>
                          <a:cs typeface="Century Gothic"/>
                        </a:rPr>
                        <a:t>terület</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36"/>
                  </a:ext>
                </a:extLst>
              </a:tr>
              <a:tr h="108173">
                <a:tc vMerge="1">
                  <a:txBody>
                    <a:bodyPr/>
                    <a:lstStyle/>
                    <a:p>
                      <a:endParaRPr/>
                    </a:p>
                  </a:txBody>
                  <a:tcPr marL="0" marR="0" marT="1841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gridSpan="2">
                  <a:txBody>
                    <a:bodyPr/>
                    <a:lstStyle/>
                    <a:p>
                      <a:pPr marL="2540">
                        <a:lnSpc>
                          <a:spcPct val="100000"/>
                        </a:lnSpc>
                        <a:spcBef>
                          <a:spcPts val="90"/>
                        </a:spcBef>
                      </a:pPr>
                      <a:r>
                        <a:rPr sz="550" dirty="0">
                          <a:latin typeface="Century Gothic"/>
                          <a:cs typeface="Century Gothic"/>
                        </a:rPr>
                        <a:t>Halasi </a:t>
                      </a:r>
                      <a:r>
                        <a:rPr sz="550" spc="-15" dirty="0">
                          <a:latin typeface="Century Gothic"/>
                          <a:cs typeface="Century Gothic"/>
                        </a:rPr>
                        <a:t>út, Kossuth </a:t>
                      </a:r>
                      <a:r>
                        <a:rPr sz="550" spc="5" dirty="0">
                          <a:latin typeface="Century Gothic"/>
                          <a:cs typeface="Century Gothic"/>
                        </a:rPr>
                        <a:t>krt., </a:t>
                      </a:r>
                      <a:r>
                        <a:rPr sz="550" spc="-30" dirty="0">
                          <a:latin typeface="Century Gothic"/>
                          <a:cs typeface="Century Gothic"/>
                        </a:rPr>
                        <a:t>Szegedi </a:t>
                      </a:r>
                      <a:r>
                        <a:rPr sz="550" spc="-15" dirty="0">
                          <a:latin typeface="Century Gothic"/>
                          <a:cs typeface="Century Gothic"/>
                        </a:rPr>
                        <a:t>út, </a:t>
                      </a:r>
                      <a:r>
                        <a:rPr sz="550" spc="-10" dirty="0">
                          <a:latin typeface="Century Gothic"/>
                          <a:cs typeface="Century Gothic"/>
                        </a:rPr>
                        <a:t>Lajosmizsei </a:t>
                      </a:r>
                      <a:r>
                        <a:rPr sz="550" spc="-30" dirty="0">
                          <a:latin typeface="Century Gothic"/>
                          <a:cs typeface="Century Gothic"/>
                        </a:rPr>
                        <a:t>vasút </a:t>
                      </a:r>
                      <a:r>
                        <a:rPr sz="550" spc="-20" dirty="0">
                          <a:latin typeface="Century Gothic"/>
                          <a:cs typeface="Century Gothic"/>
                        </a:rPr>
                        <a:t>közötti</a:t>
                      </a:r>
                      <a:r>
                        <a:rPr sz="550" spc="85" dirty="0">
                          <a:latin typeface="Century Gothic"/>
                          <a:cs typeface="Century Gothic"/>
                        </a:rPr>
                        <a:t> </a:t>
                      </a:r>
                      <a:r>
                        <a:rPr sz="550" spc="-30" dirty="0">
                          <a:latin typeface="Century Gothic"/>
                          <a:cs typeface="Century Gothic"/>
                        </a:rPr>
                        <a:t>terület</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37"/>
                  </a:ext>
                </a:extLst>
              </a:tr>
              <a:tr h="108172">
                <a:tc gridSpan="3">
                  <a:txBody>
                    <a:bodyPr/>
                    <a:lstStyle/>
                    <a:p>
                      <a:pPr algn="ctr">
                        <a:lnSpc>
                          <a:spcPct val="100000"/>
                        </a:lnSpc>
                        <a:spcBef>
                          <a:spcPts val="90"/>
                        </a:spcBef>
                      </a:pPr>
                      <a:r>
                        <a:rPr sz="550" spc="-35" dirty="0">
                          <a:latin typeface="Century Gothic"/>
                          <a:cs typeface="Century Gothic"/>
                        </a:rPr>
                        <a:t>Tervezett  </a:t>
                      </a:r>
                      <a:r>
                        <a:rPr sz="550" spc="-55" dirty="0">
                          <a:latin typeface="Century Gothic"/>
                          <a:cs typeface="Century Gothic"/>
                        </a:rPr>
                        <a:t>védett  </a:t>
                      </a:r>
                      <a:r>
                        <a:rPr sz="550" spc="-30" dirty="0">
                          <a:latin typeface="Century Gothic"/>
                          <a:cs typeface="Century Gothic"/>
                        </a:rPr>
                        <a:t>területek</a:t>
                      </a:r>
                      <a:r>
                        <a:rPr sz="550" spc="-80" dirty="0">
                          <a:latin typeface="Century Gothic"/>
                          <a:cs typeface="Century Gothic"/>
                        </a:rPr>
                        <a:t> </a:t>
                      </a:r>
                      <a:r>
                        <a:rPr sz="550" spc="-30" dirty="0">
                          <a:latin typeface="Century Gothic"/>
                          <a:cs typeface="Century Gothic"/>
                        </a:rPr>
                        <a:t>(természeti)</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A9D08E"/>
                    </a:solidFill>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38"/>
                  </a:ext>
                </a:extLst>
              </a:tr>
              <a:tr h="108173">
                <a:tc gridSpan="3">
                  <a:txBody>
                    <a:bodyPr/>
                    <a:lstStyle/>
                    <a:p>
                      <a:pPr algn="ctr">
                        <a:lnSpc>
                          <a:spcPts val="660"/>
                        </a:lnSpc>
                        <a:spcBef>
                          <a:spcPts val="90"/>
                        </a:spcBef>
                      </a:pPr>
                      <a:r>
                        <a:rPr sz="550" spc="-10" dirty="0">
                          <a:latin typeface="Century Gothic"/>
                          <a:cs typeface="Century Gothic"/>
                        </a:rPr>
                        <a:t>Helyi </a:t>
                      </a:r>
                      <a:r>
                        <a:rPr sz="550" spc="-30" dirty="0">
                          <a:latin typeface="Century Gothic"/>
                          <a:cs typeface="Century Gothic"/>
                        </a:rPr>
                        <a:t>természetvédelmi </a:t>
                      </a:r>
                      <a:r>
                        <a:rPr sz="550" spc="-20" dirty="0">
                          <a:latin typeface="Century Gothic"/>
                          <a:cs typeface="Century Gothic"/>
                        </a:rPr>
                        <a:t>oltalom </a:t>
                      </a:r>
                      <a:r>
                        <a:rPr sz="550" spc="-35" dirty="0">
                          <a:latin typeface="Century Gothic"/>
                          <a:cs typeface="Century Gothic"/>
                        </a:rPr>
                        <a:t>alatt  </a:t>
                      </a:r>
                      <a:r>
                        <a:rPr sz="550" spc="-10" dirty="0">
                          <a:latin typeface="Century Gothic"/>
                          <a:cs typeface="Century Gothic"/>
                        </a:rPr>
                        <a:t>álló </a:t>
                      </a:r>
                      <a:r>
                        <a:rPr sz="550" spc="-30" dirty="0">
                          <a:latin typeface="Century Gothic"/>
                          <a:cs typeface="Century Gothic"/>
                        </a:rPr>
                        <a:t>területek</a:t>
                      </a:r>
                      <a:r>
                        <a:rPr sz="550" spc="65" dirty="0">
                          <a:latin typeface="Century Gothic"/>
                          <a:cs typeface="Century Gothic"/>
                        </a:rPr>
                        <a:t> </a:t>
                      </a:r>
                      <a:r>
                        <a:rPr sz="550" spc="-30" dirty="0">
                          <a:latin typeface="Century Gothic"/>
                          <a:cs typeface="Century Gothic"/>
                        </a:rPr>
                        <a:t>b</a:t>
                      </a:r>
                      <a:r>
                        <a:rPr sz="550" spc="-30" dirty="0">
                          <a:latin typeface="Calibri"/>
                          <a:cs typeface="Calibri"/>
                        </a:rPr>
                        <a:t>ő</a:t>
                      </a:r>
                      <a:r>
                        <a:rPr sz="550" spc="-30" dirty="0">
                          <a:latin typeface="Century Gothic"/>
                          <a:cs typeface="Century Gothic"/>
                        </a:rPr>
                        <a:t>vítése</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0DDB0"/>
                    </a:solidFill>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39"/>
                  </a:ext>
                </a:extLst>
              </a:tr>
              <a:tr h="108173">
                <a:tc rowSpan="3">
                  <a:txBody>
                    <a:bodyPr/>
                    <a:lstStyle/>
                    <a:p>
                      <a:pPr marL="2540" marR="157480" indent="16510">
                        <a:lnSpc>
                          <a:spcPct val="104200"/>
                        </a:lnSpc>
                        <a:spcBef>
                          <a:spcPts val="570"/>
                        </a:spcBef>
                      </a:pPr>
                      <a:r>
                        <a:rPr sz="550" spc="-30" dirty="0">
                          <a:latin typeface="Century Gothic"/>
                          <a:cs typeface="Century Gothic"/>
                        </a:rPr>
                        <a:t>KMJV </a:t>
                      </a:r>
                      <a:r>
                        <a:rPr sz="550" spc="-25" dirty="0">
                          <a:latin typeface="Century Gothic"/>
                          <a:cs typeface="Century Gothic"/>
                        </a:rPr>
                        <a:t>Önkormányzata Közgy</a:t>
                      </a:r>
                      <a:r>
                        <a:rPr sz="550" spc="-25" dirty="0">
                          <a:latin typeface="Calibri"/>
                          <a:cs typeface="Calibri"/>
                        </a:rPr>
                        <a:t>ű</a:t>
                      </a:r>
                      <a:r>
                        <a:rPr sz="550" spc="-25" dirty="0">
                          <a:latin typeface="Century Gothic"/>
                          <a:cs typeface="Century Gothic"/>
                        </a:rPr>
                        <a:t>lésének </a:t>
                      </a:r>
                      <a:r>
                        <a:rPr sz="550" spc="25" dirty="0">
                          <a:latin typeface="Century Gothic"/>
                          <a:cs typeface="Century Gothic"/>
                        </a:rPr>
                        <a:t>8/2002. </a:t>
                      </a:r>
                      <a:r>
                        <a:rPr sz="550" spc="5" dirty="0">
                          <a:latin typeface="Century Gothic"/>
                          <a:cs typeface="Century Gothic"/>
                        </a:rPr>
                        <a:t>(II. </a:t>
                      </a:r>
                      <a:r>
                        <a:rPr sz="550" spc="10" dirty="0">
                          <a:latin typeface="Century Gothic"/>
                          <a:cs typeface="Century Gothic"/>
                        </a:rPr>
                        <a:t>11.) </a:t>
                      </a:r>
                      <a:r>
                        <a:rPr sz="550" spc="-20" dirty="0">
                          <a:latin typeface="Century Gothic"/>
                          <a:cs typeface="Century Gothic"/>
                        </a:rPr>
                        <a:t>önkormányzati </a:t>
                      </a:r>
                      <a:r>
                        <a:rPr sz="550" spc="-40" dirty="0">
                          <a:latin typeface="Century Gothic"/>
                          <a:cs typeface="Century Gothic"/>
                        </a:rPr>
                        <a:t>rendelete </a:t>
                      </a:r>
                      <a:r>
                        <a:rPr sz="550" spc="-50" dirty="0">
                          <a:latin typeface="Century Gothic"/>
                          <a:cs typeface="Century Gothic"/>
                        </a:rPr>
                        <a:t>a </a:t>
                      </a:r>
                      <a:r>
                        <a:rPr sz="550" spc="-35" dirty="0">
                          <a:latin typeface="Century Gothic"/>
                          <a:cs typeface="Century Gothic"/>
                        </a:rPr>
                        <a:t>környezetvédelem </a:t>
                      </a:r>
                      <a:r>
                        <a:rPr sz="550" spc="-15" dirty="0">
                          <a:latin typeface="Century Gothic"/>
                          <a:cs typeface="Century Gothic"/>
                        </a:rPr>
                        <a:t>helyi szabályairól  </a:t>
                      </a:r>
                      <a:r>
                        <a:rPr sz="550" spc="-25" dirty="0">
                          <a:latin typeface="Century Gothic"/>
                          <a:cs typeface="Century Gothic"/>
                        </a:rPr>
                        <a:t>alapján</a:t>
                      </a:r>
                      <a:endParaRPr sz="550">
                        <a:latin typeface="Century Gothic"/>
                        <a:cs typeface="Century Gothic"/>
                      </a:endParaRPr>
                    </a:p>
                  </a:txBody>
                  <a:tcPr marL="0" marR="0" marT="7239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gridSpan="2">
                  <a:txBody>
                    <a:bodyPr/>
                    <a:lstStyle/>
                    <a:p>
                      <a:pPr marL="2540">
                        <a:lnSpc>
                          <a:spcPct val="100000"/>
                        </a:lnSpc>
                        <a:spcBef>
                          <a:spcPts val="90"/>
                        </a:spcBef>
                      </a:pPr>
                      <a:r>
                        <a:rPr sz="550" spc="-15" dirty="0">
                          <a:latin typeface="Century Gothic"/>
                          <a:cs typeface="Century Gothic"/>
                        </a:rPr>
                        <a:t>Zombory-birtok</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40"/>
                  </a:ext>
                </a:extLst>
              </a:tr>
              <a:tr h="108173">
                <a:tc vMerge="1">
                  <a:txBody>
                    <a:bodyPr/>
                    <a:lstStyle/>
                    <a:p>
                      <a:endParaRPr/>
                    </a:p>
                  </a:txBody>
                  <a:tcPr marL="0" marR="0" marT="7239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gridSpan="2">
                  <a:txBody>
                    <a:bodyPr/>
                    <a:lstStyle/>
                    <a:p>
                      <a:pPr marL="2540">
                        <a:lnSpc>
                          <a:spcPct val="100000"/>
                        </a:lnSpc>
                        <a:spcBef>
                          <a:spcPts val="90"/>
                        </a:spcBef>
                      </a:pPr>
                      <a:r>
                        <a:rPr sz="550" spc="-25" dirty="0">
                          <a:latin typeface="Century Gothic"/>
                          <a:cs typeface="Century Gothic"/>
                        </a:rPr>
                        <a:t>Szabadid</a:t>
                      </a:r>
                      <a:r>
                        <a:rPr sz="550" spc="-25" dirty="0">
                          <a:latin typeface="Calibri"/>
                          <a:cs typeface="Calibri"/>
                        </a:rPr>
                        <a:t>ő</a:t>
                      </a:r>
                      <a:r>
                        <a:rPr sz="550" spc="-25" dirty="0">
                          <a:latin typeface="Century Gothic"/>
                          <a:cs typeface="Century Gothic"/>
                        </a:rPr>
                        <a:t>központ</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41"/>
                  </a:ext>
                </a:extLst>
              </a:tr>
              <a:tr h="108172">
                <a:tc vMerge="1">
                  <a:txBody>
                    <a:bodyPr/>
                    <a:lstStyle/>
                    <a:p>
                      <a:endParaRPr/>
                    </a:p>
                  </a:txBody>
                  <a:tcPr marL="0" marR="0" marT="7239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gridSpan="2">
                  <a:txBody>
                    <a:bodyPr/>
                    <a:lstStyle/>
                    <a:p>
                      <a:pPr marL="2540">
                        <a:lnSpc>
                          <a:spcPct val="100000"/>
                        </a:lnSpc>
                        <a:spcBef>
                          <a:spcPts val="90"/>
                        </a:spcBef>
                      </a:pPr>
                      <a:r>
                        <a:rPr sz="550" spc="-25" dirty="0">
                          <a:latin typeface="Century Gothic"/>
                          <a:cs typeface="Century Gothic"/>
                        </a:rPr>
                        <a:t>Kápolna-rét</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42"/>
                  </a:ext>
                </a:extLst>
              </a:tr>
              <a:tr h="108173">
                <a:tc gridSpan="3">
                  <a:txBody>
                    <a:bodyPr/>
                    <a:lstStyle/>
                    <a:p>
                      <a:pPr algn="ctr">
                        <a:lnSpc>
                          <a:spcPct val="100000"/>
                        </a:lnSpc>
                        <a:spcBef>
                          <a:spcPts val="90"/>
                        </a:spcBef>
                      </a:pPr>
                      <a:r>
                        <a:rPr sz="550" spc="-10" dirty="0">
                          <a:latin typeface="Century Gothic"/>
                          <a:cs typeface="Century Gothic"/>
                        </a:rPr>
                        <a:t>Helyi </a:t>
                      </a:r>
                      <a:r>
                        <a:rPr sz="550" spc="-20" dirty="0">
                          <a:latin typeface="Century Gothic"/>
                          <a:cs typeface="Century Gothic"/>
                        </a:rPr>
                        <a:t>jelent</a:t>
                      </a:r>
                      <a:r>
                        <a:rPr sz="550" spc="-20" dirty="0">
                          <a:latin typeface="Calibri"/>
                          <a:cs typeface="Calibri"/>
                        </a:rPr>
                        <a:t>ő</a:t>
                      </a:r>
                      <a:r>
                        <a:rPr sz="550" spc="-20" dirty="0">
                          <a:latin typeface="Century Gothic"/>
                          <a:cs typeface="Century Gothic"/>
                        </a:rPr>
                        <a:t>ség</a:t>
                      </a:r>
                      <a:r>
                        <a:rPr sz="550" spc="-20" dirty="0">
                          <a:latin typeface="Calibri"/>
                          <a:cs typeface="Calibri"/>
                        </a:rPr>
                        <a:t>ű  </a:t>
                      </a:r>
                      <a:r>
                        <a:rPr sz="550" spc="-55" dirty="0">
                          <a:latin typeface="Century Gothic"/>
                          <a:cs typeface="Century Gothic"/>
                        </a:rPr>
                        <a:t>védett  </a:t>
                      </a:r>
                      <a:r>
                        <a:rPr sz="550" spc="-25" dirty="0">
                          <a:latin typeface="Century Gothic"/>
                          <a:cs typeface="Century Gothic"/>
                        </a:rPr>
                        <a:t>természeti </a:t>
                      </a:r>
                      <a:r>
                        <a:rPr sz="550" spc="-30" dirty="0">
                          <a:latin typeface="Century Gothic"/>
                          <a:cs typeface="Century Gothic"/>
                        </a:rPr>
                        <a:t>területként </a:t>
                      </a:r>
                      <a:r>
                        <a:rPr sz="550" spc="-40" dirty="0">
                          <a:latin typeface="Century Gothic"/>
                          <a:cs typeface="Century Gothic"/>
                        </a:rPr>
                        <a:t>védelemre  </a:t>
                      </a:r>
                      <a:r>
                        <a:rPr sz="550" spc="-20" dirty="0">
                          <a:latin typeface="Century Gothic"/>
                          <a:cs typeface="Century Gothic"/>
                        </a:rPr>
                        <a:t>el</a:t>
                      </a:r>
                      <a:r>
                        <a:rPr sz="550" spc="-20" dirty="0">
                          <a:latin typeface="Calibri"/>
                          <a:cs typeface="Calibri"/>
                        </a:rPr>
                        <a:t>ő</a:t>
                      </a:r>
                      <a:r>
                        <a:rPr sz="550" spc="-20" dirty="0">
                          <a:latin typeface="Century Gothic"/>
                          <a:cs typeface="Century Gothic"/>
                        </a:rPr>
                        <a:t>terjesztend</a:t>
                      </a:r>
                      <a:r>
                        <a:rPr sz="550" spc="-20" dirty="0">
                          <a:latin typeface="Calibri"/>
                          <a:cs typeface="Calibri"/>
                        </a:rPr>
                        <a:t>ő  </a:t>
                      </a:r>
                      <a:r>
                        <a:rPr sz="550" spc="-15" dirty="0">
                          <a:latin typeface="Century Gothic"/>
                          <a:cs typeface="Century Gothic"/>
                        </a:rPr>
                        <a:t>(új</a:t>
                      </a:r>
                      <a:r>
                        <a:rPr sz="550" spc="-80" dirty="0">
                          <a:latin typeface="Century Gothic"/>
                          <a:cs typeface="Century Gothic"/>
                        </a:rPr>
                        <a:t> </a:t>
                      </a:r>
                      <a:r>
                        <a:rPr sz="550" spc="-30" dirty="0">
                          <a:latin typeface="Century Gothic"/>
                          <a:cs typeface="Century Gothic"/>
                        </a:rPr>
                        <a:t>területek)</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0DDB0"/>
                    </a:solidFill>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43"/>
                  </a:ext>
                </a:extLst>
              </a:tr>
              <a:tr h="108172">
                <a:tc rowSpan="6">
                  <a:txBody>
                    <a:bodyPr/>
                    <a:lstStyle/>
                    <a:p>
                      <a:pPr>
                        <a:lnSpc>
                          <a:spcPct val="100000"/>
                        </a:lnSpc>
                      </a:pPr>
                      <a:endParaRPr sz="700">
                        <a:latin typeface="Times New Roman"/>
                        <a:cs typeface="Times New Roman"/>
                      </a:endParaRPr>
                    </a:p>
                    <a:p>
                      <a:pPr>
                        <a:lnSpc>
                          <a:spcPct val="100000"/>
                        </a:lnSpc>
                        <a:spcBef>
                          <a:spcPts val="10"/>
                        </a:spcBef>
                      </a:pPr>
                      <a:endParaRPr sz="900">
                        <a:latin typeface="Times New Roman"/>
                        <a:cs typeface="Times New Roman"/>
                      </a:endParaRPr>
                    </a:p>
                    <a:p>
                      <a:pPr marL="2540" marR="173990">
                        <a:lnSpc>
                          <a:spcPct val="104200"/>
                        </a:lnSpc>
                      </a:pPr>
                      <a:r>
                        <a:rPr sz="550" spc="-30" dirty="0">
                          <a:latin typeface="Century Gothic"/>
                          <a:cs typeface="Century Gothic"/>
                        </a:rPr>
                        <a:t>KMJV </a:t>
                      </a:r>
                      <a:r>
                        <a:rPr sz="550" spc="-25" dirty="0">
                          <a:latin typeface="Century Gothic"/>
                          <a:cs typeface="Century Gothic"/>
                        </a:rPr>
                        <a:t>Önkormányzata Közgy</a:t>
                      </a:r>
                      <a:r>
                        <a:rPr sz="550" spc="-25" dirty="0">
                          <a:latin typeface="Calibri"/>
                          <a:cs typeface="Calibri"/>
                        </a:rPr>
                        <a:t>ű</a:t>
                      </a:r>
                      <a:r>
                        <a:rPr sz="550" spc="-25" dirty="0">
                          <a:latin typeface="Century Gothic"/>
                          <a:cs typeface="Century Gothic"/>
                        </a:rPr>
                        <a:t>lésének </a:t>
                      </a:r>
                      <a:r>
                        <a:rPr sz="550" spc="25" dirty="0">
                          <a:latin typeface="Century Gothic"/>
                          <a:cs typeface="Century Gothic"/>
                        </a:rPr>
                        <a:t>8/2002. </a:t>
                      </a:r>
                      <a:r>
                        <a:rPr sz="550" spc="5" dirty="0">
                          <a:latin typeface="Century Gothic"/>
                          <a:cs typeface="Century Gothic"/>
                        </a:rPr>
                        <a:t>(II. </a:t>
                      </a:r>
                      <a:r>
                        <a:rPr sz="550" spc="10" dirty="0">
                          <a:latin typeface="Century Gothic"/>
                          <a:cs typeface="Century Gothic"/>
                        </a:rPr>
                        <a:t>11.) </a:t>
                      </a:r>
                      <a:r>
                        <a:rPr sz="550" spc="-20" dirty="0">
                          <a:latin typeface="Century Gothic"/>
                          <a:cs typeface="Century Gothic"/>
                        </a:rPr>
                        <a:t>önkormányzati </a:t>
                      </a:r>
                      <a:r>
                        <a:rPr sz="550" spc="-40" dirty="0">
                          <a:latin typeface="Century Gothic"/>
                          <a:cs typeface="Century Gothic"/>
                        </a:rPr>
                        <a:t>rendelete </a:t>
                      </a:r>
                      <a:r>
                        <a:rPr sz="550" spc="-50" dirty="0">
                          <a:latin typeface="Century Gothic"/>
                          <a:cs typeface="Century Gothic"/>
                        </a:rPr>
                        <a:t>a </a:t>
                      </a:r>
                      <a:r>
                        <a:rPr sz="550" spc="-35" dirty="0">
                          <a:latin typeface="Century Gothic"/>
                          <a:cs typeface="Century Gothic"/>
                        </a:rPr>
                        <a:t>környezetvédelem </a:t>
                      </a:r>
                      <a:r>
                        <a:rPr sz="550" spc="-15" dirty="0">
                          <a:latin typeface="Century Gothic"/>
                          <a:cs typeface="Century Gothic"/>
                        </a:rPr>
                        <a:t>helyi szabályairól  </a:t>
                      </a:r>
                      <a:r>
                        <a:rPr sz="550" spc="-25" dirty="0">
                          <a:latin typeface="Century Gothic"/>
                          <a:cs typeface="Century Gothic"/>
                        </a:rPr>
                        <a:t>alapján</a:t>
                      </a:r>
                      <a:endParaRPr sz="550">
                        <a:latin typeface="Century Gothic"/>
                        <a:cs typeface="Century Gothic"/>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5" dirty="0">
                          <a:latin typeface="Century Gothic"/>
                          <a:cs typeface="Century Gothic"/>
                        </a:rPr>
                        <a:t>"Milliomodik </a:t>
                      </a:r>
                      <a:r>
                        <a:rPr sz="550" spc="-25" dirty="0">
                          <a:latin typeface="Century Gothic"/>
                          <a:cs typeface="Century Gothic"/>
                        </a:rPr>
                        <a:t>hektár"</a:t>
                      </a:r>
                      <a:r>
                        <a:rPr sz="550" spc="25" dirty="0">
                          <a:latin typeface="Century Gothic"/>
                          <a:cs typeface="Century Gothic"/>
                        </a:rPr>
                        <a:t> </a:t>
                      </a:r>
                      <a:r>
                        <a:rPr sz="550" spc="-20" dirty="0">
                          <a:latin typeface="Century Gothic"/>
                          <a:cs typeface="Century Gothic"/>
                        </a:rPr>
                        <a:t>parkerd</a:t>
                      </a:r>
                      <a:r>
                        <a:rPr sz="550" spc="-20" dirty="0">
                          <a:latin typeface="Calibri"/>
                          <a:cs typeface="Calibri"/>
                        </a:rPr>
                        <a:t>ő</a:t>
                      </a:r>
                      <a:endParaRPr sz="550">
                        <a:latin typeface="Calibri"/>
                        <a:cs typeface="Calibri"/>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30" dirty="0">
                          <a:latin typeface="Century Gothic"/>
                          <a:cs typeface="Century Gothic"/>
                        </a:rPr>
                        <a:t>Kadafalvától </a:t>
                      </a:r>
                      <a:r>
                        <a:rPr sz="550" spc="-20" dirty="0">
                          <a:latin typeface="Century Gothic"/>
                          <a:cs typeface="Century Gothic"/>
                        </a:rPr>
                        <a:t>északra lev</a:t>
                      </a:r>
                      <a:r>
                        <a:rPr sz="550" spc="-20" dirty="0">
                          <a:latin typeface="Calibri"/>
                          <a:cs typeface="Calibri"/>
                        </a:rPr>
                        <a:t>ő </a:t>
                      </a:r>
                      <a:r>
                        <a:rPr sz="550" spc="-15" dirty="0">
                          <a:latin typeface="Century Gothic"/>
                          <a:cs typeface="Century Gothic"/>
                        </a:rPr>
                        <a:t>homoki </a:t>
                      </a:r>
                      <a:r>
                        <a:rPr sz="550" spc="-40" dirty="0">
                          <a:latin typeface="Century Gothic"/>
                          <a:cs typeface="Century Gothic"/>
                        </a:rPr>
                        <a:t>gyepek; </a:t>
                      </a:r>
                      <a:r>
                        <a:rPr sz="550" spc="-20" dirty="0">
                          <a:latin typeface="Century Gothic"/>
                          <a:cs typeface="Century Gothic"/>
                        </a:rPr>
                        <a:t>egykori </a:t>
                      </a:r>
                      <a:r>
                        <a:rPr sz="550" spc="-25" dirty="0">
                          <a:latin typeface="Century Gothic"/>
                          <a:cs typeface="Century Gothic"/>
                        </a:rPr>
                        <a:t>katonai</a:t>
                      </a:r>
                      <a:r>
                        <a:rPr sz="550" spc="-60" dirty="0">
                          <a:latin typeface="Century Gothic"/>
                          <a:cs typeface="Century Gothic"/>
                        </a:rPr>
                        <a:t> </a:t>
                      </a:r>
                      <a:r>
                        <a:rPr sz="550" spc="-30" dirty="0">
                          <a:latin typeface="Century Gothic"/>
                          <a:cs typeface="Century Gothic"/>
                        </a:rPr>
                        <a:t>terület</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extLst>
                  <a:ext uri="{0D108BD9-81ED-4DB2-BD59-A6C34878D82A}">
                    <a16:rowId xmlns:a16="http://schemas.microsoft.com/office/drawing/2014/main" val="10044"/>
                  </a:ext>
                </a:extLst>
              </a:tr>
              <a:tr h="108173">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15" dirty="0">
                          <a:latin typeface="Century Gothic"/>
                          <a:cs typeface="Century Gothic"/>
                        </a:rPr>
                        <a:t>Csukás-éri-f</a:t>
                      </a:r>
                      <a:r>
                        <a:rPr sz="550" spc="-15" dirty="0">
                          <a:latin typeface="Calibri"/>
                          <a:cs typeface="Calibri"/>
                        </a:rPr>
                        <a:t>ő</a:t>
                      </a:r>
                      <a:r>
                        <a:rPr sz="550" spc="-15" dirty="0">
                          <a:latin typeface="Century Gothic"/>
                          <a:cs typeface="Century Gothic"/>
                        </a:rPr>
                        <a:t>csatorna </a:t>
                      </a:r>
                      <a:r>
                        <a:rPr sz="550" spc="-25" dirty="0">
                          <a:latin typeface="Century Gothic"/>
                          <a:cs typeface="Century Gothic"/>
                        </a:rPr>
                        <a:t>és </a:t>
                      </a:r>
                      <a:r>
                        <a:rPr sz="550" spc="-20" dirty="0">
                          <a:latin typeface="Century Gothic"/>
                          <a:cs typeface="Century Gothic"/>
                        </a:rPr>
                        <a:t>parti </a:t>
                      </a:r>
                      <a:r>
                        <a:rPr sz="550" spc="-25" dirty="0">
                          <a:latin typeface="Century Gothic"/>
                          <a:cs typeface="Century Gothic"/>
                        </a:rPr>
                        <a:t>sávja </a:t>
                      </a:r>
                      <a:r>
                        <a:rPr sz="550" spc="-40" dirty="0">
                          <a:latin typeface="Century Gothic"/>
                          <a:cs typeface="Century Gothic"/>
                        </a:rPr>
                        <a:t>Kecskemét </a:t>
                      </a:r>
                      <a:r>
                        <a:rPr sz="550" spc="-20" dirty="0">
                          <a:latin typeface="Century Gothic"/>
                          <a:cs typeface="Century Gothic"/>
                        </a:rPr>
                        <a:t>teljes közigazgatási </a:t>
                      </a:r>
                      <a:r>
                        <a:rPr sz="550" spc="-30" dirty="0">
                          <a:latin typeface="Century Gothic"/>
                          <a:cs typeface="Century Gothic"/>
                        </a:rPr>
                        <a:t>területén</a:t>
                      </a:r>
                      <a:r>
                        <a:rPr sz="550" spc="55" dirty="0">
                          <a:latin typeface="Century Gothic"/>
                          <a:cs typeface="Century Gothic"/>
                        </a:rPr>
                        <a:t> </a:t>
                      </a:r>
                      <a:r>
                        <a:rPr sz="550" spc="-20" dirty="0">
                          <a:latin typeface="Century Gothic"/>
                          <a:cs typeface="Century Gothic"/>
                        </a:rPr>
                        <a:t>belül</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10" dirty="0">
                          <a:latin typeface="Century Gothic"/>
                          <a:cs typeface="Century Gothic"/>
                        </a:rPr>
                        <a:t>Csalánosi-erd</a:t>
                      </a:r>
                      <a:r>
                        <a:rPr sz="550" spc="-10" dirty="0">
                          <a:latin typeface="Calibri"/>
                          <a:cs typeface="Calibri"/>
                        </a:rPr>
                        <a:t>ő </a:t>
                      </a:r>
                      <a:r>
                        <a:rPr sz="550" spc="-20" dirty="0">
                          <a:latin typeface="Century Gothic"/>
                          <a:cs typeface="Century Gothic"/>
                        </a:rPr>
                        <a:t>természetközeli</a:t>
                      </a:r>
                      <a:r>
                        <a:rPr sz="550" spc="-65" dirty="0">
                          <a:latin typeface="Century Gothic"/>
                          <a:cs typeface="Century Gothic"/>
                        </a:rPr>
                        <a:t> </a:t>
                      </a:r>
                      <a:r>
                        <a:rPr sz="550" spc="-10" dirty="0">
                          <a:latin typeface="Century Gothic"/>
                          <a:cs typeface="Century Gothic"/>
                        </a:rPr>
                        <a:t>foltjai</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extLst>
                  <a:ext uri="{0D108BD9-81ED-4DB2-BD59-A6C34878D82A}">
                    <a16:rowId xmlns:a16="http://schemas.microsoft.com/office/drawing/2014/main" val="10045"/>
                  </a:ext>
                </a:extLst>
              </a:tr>
              <a:tr h="108173">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15" dirty="0">
                          <a:latin typeface="Century Gothic"/>
                          <a:cs typeface="Century Gothic"/>
                        </a:rPr>
                        <a:t>Alpár-nyárl</a:t>
                      </a:r>
                      <a:r>
                        <a:rPr sz="550" spc="-15" dirty="0">
                          <a:latin typeface="Calibri"/>
                          <a:cs typeface="Calibri"/>
                        </a:rPr>
                        <a:t>ő</a:t>
                      </a:r>
                      <a:r>
                        <a:rPr sz="550" spc="-15" dirty="0">
                          <a:latin typeface="Century Gothic"/>
                          <a:cs typeface="Century Gothic"/>
                        </a:rPr>
                        <a:t>rinci-csatorna </a:t>
                      </a:r>
                      <a:r>
                        <a:rPr sz="550" spc="-25" dirty="0">
                          <a:latin typeface="Century Gothic"/>
                          <a:cs typeface="Century Gothic"/>
                        </a:rPr>
                        <a:t>és </a:t>
                      </a:r>
                      <a:r>
                        <a:rPr sz="550" spc="-20" dirty="0">
                          <a:latin typeface="Century Gothic"/>
                          <a:cs typeface="Century Gothic"/>
                        </a:rPr>
                        <a:t>parti </a:t>
                      </a:r>
                      <a:r>
                        <a:rPr sz="550" spc="-25" dirty="0">
                          <a:latin typeface="Century Gothic"/>
                          <a:cs typeface="Century Gothic"/>
                        </a:rPr>
                        <a:t>sávja </a:t>
                      </a:r>
                      <a:r>
                        <a:rPr sz="550" spc="-40" dirty="0">
                          <a:latin typeface="Century Gothic"/>
                          <a:cs typeface="Century Gothic"/>
                        </a:rPr>
                        <a:t>Kecskemét </a:t>
                      </a:r>
                      <a:r>
                        <a:rPr sz="550" spc="-20" dirty="0">
                          <a:latin typeface="Century Gothic"/>
                          <a:cs typeface="Century Gothic"/>
                        </a:rPr>
                        <a:t>teljes közigazgatási </a:t>
                      </a:r>
                      <a:r>
                        <a:rPr sz="550" spc="-30" dirty="0">
                          <a:latin typeface="Century Gothic"/>
                          <a:cs typeface="Century Gothic"/>
                        </a:rPr>
                        <a:t>területén</a:t>
                      </a:r>
                      <a:r>
                        <a:rPr sz="550" spc="40" dirty="0">
                          <a:latin typeface="Century Gothic"/>
                          <a:cs typeface="Century Gothic"/>
                        </a:rPr>
                        <a:t> </a:t>
                      </a:r>
                      <a:r>
                        <a:rPr sz="550" spc="-20" dirty="0">
                          <a:latin typeface="Century Gothic"/>
                          <a:cs typeface="Century Gothic"/>
                        </a:rPr>
                        <a:t>belül</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20" dirty="0">
                          <a:latin typeface="Century Gothic"/>
                          <a:cs typeface="Century Gothic"/>
                        </a:rPr>
                        <a:t>Matkói repül</a:t>
                      </a:r>
                      <a:r>
                        <a:rPr sz="550" spc="-20" dirty="0">
                          <a:latin typeface="Calibri"/>
                          <a:cs typeface="Calibri"/>
                        </a:rPr>
                        <a:t>ő</a:t>
                      </a:r>
                      <a:r>
                        <a:rPr sz="550" spc="-20" dirty="0">
                          <a:latin typeface="Century Gothic"/>
                          <a:cs typeface="Century Gothic"/>
                        </a:rPr>
                        <a:t>tér </a:t>
                      </a:r>
                      <a:r>
                        <a:rPr sz="550" spc="-45" dirty="0">
                          <a:latin typeface="Century Gothic"/>
                          <a:cs typeface="Century Gothic"/>
                        </a:rPr>
                        <a:t>gyepje </a:t>
                      </a:r>
                      <a:r>
                        <a:rPr sz="550" spc="-25" dirty="0">
                          <a:latin typeface="Century Gothic"/>
                          <a:cs typeface="Century Gothic"/>
                        </a:rPr>
                        <a:t>és </a:t>
                      </a:r>
                      <a:r>
                        <a:rPr sz="550" spc="-50" dirty="0">
                          <a:latin typeface="Century Gothic"/>
                          <a:cs typeface="Century Gothic"/>
                        </a:rPr>
                        <a:t>a </a:t>
                      </a:r>
                      <a:r>
                        <a:rPr sz="550" spc="-25" dirty="0">
                          <a:latin typeface="Century Gothic"/>
                          <a:cs typeface="Century Gothic"/>
                        </a:rPr>
                        <a:t>matkói </a:t>
                      </a:r>
                      <a:r>
                        <a:rPr sz="550" spc="-20" dirty="0">
                          <a:latin typeface="Century Gothic"/>
                          <a:cs typeface="Century Gothic"/>
                        </a:rPr>
                        <a:t>erd</a:t>
                      </a:r>
                      <a:r>
                        <a:rPr sz="550" spc="-20" dirty="0">
                          <a:latin typeface="Calibri"/>
                          <a:cs typeface="Calibri"/>
                        </a:rPr>
                        <a:t>ő </a:t>
                      </a:r>
                      <a:r>
                        <a:rPr sz="550" spc="-20" dirty="0">
                          <a:latin typeface="Century Gothic"/>
                          <a:cs typeface="Century Gothic"/>
                        </a:rPr>
                        <a:t>természetközeli</a:t>
                      </a:r>
                      <a:r>
                        <a:rPr sz="550" spc="25" dirty="0">
                          <a:latin typeface="Century Gothic"/>
                          <a:cs typeface="Century Gothic"/>
                        </a:rPr>
                        <a:t> </a:t>
                      </a:r>
                      <a:r>
                        <a:rPr sz="550" spc="-10" dirty="0">
                          <a:latin typeface="Century Gothic"/>
                          <a:cs typeface="Century Gothic"/>
                        </a:rPr>
                        <a:t>foltjai</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extLst>
                  <a:ext uri="{0D108BD9-81ED-4DB2-BD59-A6C34878D82A}">
                    <a16:rowId xmlns:a16="http://schemas.microsoft.com/office/drawing/2014/main" val="10046"/>
                  </a:ext>
                </a:extLst>
              </a:tr>
              <a:tr h="108173">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20" dirty="0">
                          <a:latin typeface="Century Gothic"/>
                          <a:cs typeface="Century Gothic"/>
                        </a:rPr>
                        <a:t>Csalánosi-csatorna </a:t>
                      </a:r>
                      <a:r>
                        <a:rPr sz="550" spc="-25" dirty="0">
                          <a:latin typeface="Century Gothic"/>
                          <a:cs typeface="Century Gothic"/>
                        </a:rPr>
                        <a:t>és </a:t>
                      </a:r>
                      <a:r>
                        <a:rPr sz="550" spc="-20" dirty="0">
                          <a:latin typeface="Century Gothic"/>
                          <a:cs typeface="Century Gothic"/>
                        </a:rPr>
                        <a:t>parti </a:t>
                      </a:r>
                      <a:r>
                        <a:rPr sz="550" spc="-25" dirty="0">
                          <a:latin typeface="Century Gothic"/>
                          <a:cs typeface="Century Gothic"/>
                        </a:rPr>
                        <a:t>sávja </a:t>
                      </a:r>
                      <a:r>
                        <a:rPr sz="550" spc="-40" dirty="0">
                          <a:latin typeface="Century Gothic"/>
                          <a:cs typeface="Century Gothic"/>
                        </a:rPr>
                        <a:t>Kecskemét </a:t>
                      </a:r>
                      <a:r>
                        <a:rPr sz="550" spc="-20" dirty="0">
                          <a:latin typeface="Century Gothic"/>
                          <a:cs typeface="Century Gothic"/>
                        </a:rPr>
                        <a:t>teljes közigazgatási </a:t>
                      </a:r>
                      <a:r>
                        <a:rPr sz="550" spc="-30" dirty="0">
                          <a:latin typeface="Century Gothic"/>
                          <a:cs typeface="Century Gothic"/>
                        </a:rPr>
                        <a:t>területén</a:t>
                      </a:r>
                      <a:r>
                        <a:rPr sz="550" spc="50" dirty="0">
                          <a:latin typeface="Century Gothic"/>
                          <a:cs typeface="Century Gothic"/>
                        </a:rPr>
                        <a:t> </a:t>
                      </a:r>
                      <a:r>
                        <a:rPr sz="550" spc="-20" dirty="0">
                          <a:latin typeface="Century Gothic"/>
                          <a:cs typeface="Century Gothic"/>
                        </a:rPr>
                        <a:t>belül</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50" dirty="0">
                          <a:latin typeface="Century Gothic"/>
                          <a:cs typeface="Century Gothic"/>
                        </a:rPr>
                        <a:t>A </a:t>
                      </a:r>
                      <a:r>
                        <a:rPr sz="550" spc="-15" dirty="0">
                          <a:latin typeface="Century Gothic"/>
                          <a:cs typeface="Century Gothic"/>
                        </a:rPr>
                        <a:t>régi </a:t>
                      </a:r>
                      <a:r>
                        <a:rPr sz="550" spc="-30" dirty="0">
                          <a:latin typeface="Century Gothic"/>
                          <a:cs typeface="Century Gothic"/>
                        </a:rPr>
                        <a:t>reptér </a:t>
                      </a:r>
                      <a:r>
                        <a:rPr sz="550" spc="5" dirty="0">
                          <a:latin typeface="Century Gothic"/>
                          <a:cs typeface="Century Gothic"/>
                        </a:rPr>
                        <a:t>(=?)</a:t>
                      </a:r>
                      <a:r>
                        <a:rPr sz="550" spc="-70" dirty="0">
                          <a:latin typeface="Century Gothic"/>
                          <a:cs typeface="Century Gothic"/>
                        </a:rPr>
                        <a:t> </a:t>
                      </a:r>
                      <a:r>
                        <a:rPr sz="550" spc="-45" dirty="0">
                          <a:latin typeface="Century Gothic"/>
                          <a:cs typeface="Century Gothic"/>
                        </a:rPr>
                        <a:t>gyepje</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extLst>
                  <a:ext uri="{0D108BD9-81ED-4DB2-BD59-A6C34878D82A}">
                    <a16:rowId xmlns:a16="http://schemas.microsoft.com/office/drawing/2014/main" val="10047"/>
                  </a:ext>
                </a:extLst>
              </a:tr>
              <a:tr h="108173">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35" dirty="0">
                          <a:latin typeface="Century Gothic"/>
                          <a:cs typeface="Century Gothic"/>
                        </a:rPr>
                        <a:t>Kecskeméti</a:t>
                      </a:r>
                      <a:r>
                        <a:rPr sz="550" dirty="0">
                          <a:latin typeface="Century Gothic"/>
                          <a:cs typeface="Century Gothic"/>
                        </a:rPr>
                        <a:t> </a:t>
                      </a:r>
                      <a:r>
                        <a:rPr sz="550" spc="-30" dirty="0">
                          <a:latin typeface="Century Gothic"/>
                          <a:cs typeface="Century Gothic"/>
                        </a:rPr>
                        <a:t>Arborétum</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35" dirty="0">
                          <a:latin typeface="Century Gothic"/>
                          <a:cs typeface="Century Gothic"/>
                        </a:rPr>
                        <a:t>Kecskeméti </a:t>
                      </a:r>
                      <a:r>
                        <a:rPr sz="550" spc="-30" dirty="0">
                          <a:latin typeface="Century Gothic"/>
                          <a:cs typeface="Century Gothic"/>
                        </a:rPr>
                        <a:t>reptér </a:t>
                      </a:r>
                      <a:r>
                        <a:rPr sz="550" spc="-10" dirty="0">
                          <a:latin typeface="Century Gothic"/>
                          <a:cs typeface="Century Gothic"/>
                        </a:rPr>
                        <a:t>északi </a:t>
                      </a:r>
                      <a:r>
                        <a:rPr sz="550" spc="-20" dirty="0">
                          <a:latin typeface="Century Gothic"/>
                          <a:cs typeface="Century Gothic"/>
                        </a:rPr>
                        <a:t>részén lév</a:t>
                      </a:r>
                      <a:r>
                        <a:rPr sz="550" spc="-20" dirty="0">
                          <a:latin typeface="Calibri"/>
                          <a:cs typeface="Calibri"/>
                        </a:rPr>
                        <a:t>ő </a:t>
                      </a:r>
                      <a:r>
                        <a:rPr sz="550" spc="-55" dirty="0">
                          <a:latin typeface="Century Gothic"/>
                          <a:cs typeface="Century Gothic"/>
                        </a:rPr>
                        <a:t>gyep </a:t>
                      </a:r>
                      <a:r>
                        <a:rPr sz="550" spc="-25" dirty="0">
                          <a:latin typeface="Century Gothic"/>
                          <a:cs typeface="Century Gothic"/>
                        </a:rPr>
                        <a:t>és</a:t>
                      </a:r>
                      <a:r>
                        <a:rPr sz="550" spc="-55" dirty="0">
                          <a:latin typeface="Century Gothic"/>
                          <a:cs typeface="Century Gothic"/>
                        </a:rPr>
                        <a:t> </a:t>
                      </a:r>
                      <a:r>
                        <a:rPr sz="550" spc="-25" dirty="0">
                          <a:latin typeface="Century Gothic"/>
                          <a:cs typeface="Century Gothic"/>
                        </a:rPr>
                        <a:t>erd</a:t>
                      </a:r>
                      <a:r>
                        <a:rPr sz="550" spc="-25" dirty="0">
                          <a:latin typeface="Calibri"/>
                          <a:cs typeface="Calibri"/>
                        </a:rPr>
                        <a:t>ő</a:t>
                      </a:r>
                      <a:r>
                        <a:rPr sz="550" spc="-25" dirty="0">
                          <a:latin typeface="Century Gothic"/>
                          <a:cs typeface="Century Gothic"/>
                        </a:rPr>
                        <a:t>sáv</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extLst>
                  <a:ext uri="{0D108BD9-81ED-4DB2-BD59-A6C34878D82A}">
                    <a16:rowId xmlns:a16="http://schemas.microsoft.com/office/drawing/2014/main" val="10048"/>
                  </a:ext>
                </a:extLst>
              </a:tr>
              <a:tr h="108172">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15" dirty="0">
                          <a:latin typeface="Century Gothic"/>
                          <a:cs typeface="Century Gothic"/>
                        </a:rPr>
                        <a:t>Zombory birtoktól </a:t>
                      </a:r>
                      <a:r>
                        <a:rPr sz="550" spc="-30" dirty="0">
                          <a:latin typeface="Century Gothic"/>
                          <a:cs typeface="Century Gothic"/>
                        </a:rPr>
                        <a:t>délkeletre </a:t>
                      </a:r>
                      <a:r>
                        <a:rPr sz="550" spc="-20" dirty="0">
                          <a:latin typeface="Century Gothic"/>
                          <a:cs typeface="Century Gothic"/>
                        </a:rPr>
                        <a:t>lev</a:t>
                      </a:r>
                      <a:r>
                        <a:rPr sz="550" spc="-20" dirty="0">
                          <a:latin typeface="Calibri"/>
                          <a:cs typeface="Calibri"/>
                        </a:rPr>
                        <a:t>ő </a:t>
                      </a:r>
                      <a:r>
                        <a:rPr sz="550" spc="-15" dirty="0">
                          <a:latin typeface="Century Gothic"/>
                          <a:cs typeface="Century Gothic"/>
                        </a:rPr>
                        <a:t>kaszálórét, homoki</a:t>
                      </a:r>
                      <a:r>
                        <a:rPr sz="550" spc="-25" dirty="0">
                          <a:latin typeface="Century Gothic"/>
                          <a:cs typeface="Century Gothic"/>
                        </a:rPr>
                        <a:t> </a:t>
                      </a:r>
                      <a:r>
                        <a:rPr sz="550" spc="-35" dirty="0">
                          <a:latin typeface="Century Gothic"/>
                          <a:cs typeface="Century Gothic"/>
                        </a:rPr>
                        <a:t>sztyepprét</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30" dirty="0">
                          <a:latin typeface="Century Gothic"/>
                          <a:cs typeface="Century Gothic"/>
                        </a:rPr>
                        <a:t>Minden </a:t>
                      </a:r>
                      <a:r>
                        <a:rPr sz="550" spc="-25" dirty="0">
                          <a:latin typeface="Century Gothic"/>
                          <a:cs typeface="Century Gothic"/>
                        </a:rPr>
                        <a:t>olyan terület, </a:t>
                      </a:r>
                      <a:r>
                        <a:rPr sz="550" spc="-20" dirty="0">
                          <a:latin typeface="Century Gothic"/>
                          <a:cs typeface="Century Gothic"/>
                        </a:rPr>
                        <a:t>ami </a:t>
                      </a:r>
                      <a:r>
                        <a:rPr sz="550" spc="-50" dirty="0">
                          <a:latin typeface="Century Gothic"/>
                          <a:cs typeface="Century Gothic"/>
                        </a:rPr>
                        <a:t>a </a:t>
                      </a:r>
                      <a:r>
                        <a:rPr sz="550" spc="-35" dirty="0">
                          <a:latin typeface="Century Gothic"/>
                          <a:cs typeface="Century Gothic"/>
                        </a:rPr>
                        <a:t>térképek </a:t>
                      </a:r>
                      <a:r>
                        <a:rPr sz="550" spc="-25" dirty="0">
                          <a:latin typeface="Century Gothic"/>
                          <a:cs typeface="Century Gothic"/>
                        </a:rPr>
                        <a:t>alapján </a:t>
                      </a:r>
                      <a:r>
                        <a:rPr sz="550" spc="-20" dirty="0">
                          <a:latin typeface="Century Gothic"/>
                          <a:cs typeface="Century Gothic"/>
                        </a:rPr>
                        <a:t>az </a:t>
                      </a:r>
                      <a:r>
                        <a:rPr sz="550" spc="-5" dirty="0">
                          <a:latin typeface="Century Gothic"/>
                          <a:cs typeface="Century Gothic"/>
                        </a:rPr>
                        <a:t>els</a:t>
                      </a:r>
                      <a:r>
                        <a:rPr sz="550" spc="-5" dirty="0">
                          <a:latin typeface="Calibri"/>
                          <a:cs typeface="Calibri"/>
                        </a:rPr>
                        <a:t>ő </a:t>
                      </a:r>
                      <a:r>
                        <a:rPr sz="550" spc="-25" dirty="0">
                          <a:latin typeface="Century Gothic"/>
                          <a:cs typeface="Century Gothic"/>
                        </a:rPr>
                        <a:t>katonai </a:t>
                      </a:r>
                      <a:r>
                        <a:rPr sz="550" spc="-45" dirty="0">
                          <a:latin typeface="Century Gothic"/>
                          <a:cs typeface="Century Gothic"/>
                        </a:rPr>
                        <a:t>óta </a:t>
                      </a:r>
                      <a:r>
                        <a:rPr sz="550" spc="-30" dirty="0">
                          <a:latin typeface="Century Gothic"/>
                          <a:cs typeface="Century Gothic"/>
                        </a:rPr>
                        <a:t>folyamatosan</a:t>
                      </a:r>
                      <a:r>
                        <a:rPr sz="550" spc="-80" dirty="0">
                          <a:latin typeface="Century Gothic"/>
                          <a:cs typeface="Century Gothic"/>
                        </a:rPr>
                        <a:t> </a:t>
                      </a:r>
                      <a:r>
                        <a:rPr sz="550" spc="-55" dirty="0">
                          <a:latin typeface="Century Gothic"/>
                          <a:cs typeface="Century Gothic"/>
                        </a:rPr>
                        <a:t>gyep</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extLst>
                  <a:ext uri="{0D108BD9-81ED-4DB2-BD59-A6C34878D82A}">
                    <a16:rowId xmlns:a16="http://schemas.microsoft.com/office/drawing/2014/main" val="10049"/>
                  </a:ext>
                </a:extLst>
              </a:tr>
              <a:tr h="108173">
                <a:tc gridSpan="3">
                  <a:txBody>
                    <a:bodyPr/>
                    <a:lstStyle/>
                    <a:p>
                      <a:pPr algn="ctr">
                        <a:lnSpc>
                          <a:spcPct val="100000"/>
                        </a:lnSpc>
                        <a:spcBef>
                          <a:spcPts val="90"/>
                        </a:spcBef>
                      </a:pPr>
                      <a:r>
                        <a:rPr sz="550" spc="-35" dirty="0">
                          <a:latin typeface="Century Gothic"/>
                          <a:cs typeface="Century Gothic"/>
                        </a:rPr>
                        <a:t>Tervezett  </a:t>
                      </a:r>
                      <a:r>
                        <a:rPr sz="550" spc="-55" dirty="0">
                          <a:latin typeface="Century Gothic"/>
                          <a:cs typeface="Century Gothic"/>
                        </a:rPr>
                        <a:t>védett  </a:t>
                      </a:r>
                      <a:r>
                        <a:rPr sz="550" spc="-30" dirty="0">
                          <a:latin typeface="Century Gothic"/>
                          <a:cs typeface="Century Gothic"/>
                        </a:rPr>
                        <a:t>területek</a:t>
                      </a:r>
                      <a:r>
                        <a:rPr sz="550" spc="-80" dirty="0">
                          <a:latin typeface="Century Gothic"/>
                          <a:cs typeface="Century Gothic"/>
                        </a:rPr>
                        <a:t> </a:t>
                      </a:r>
                      <a:r>
                        <a:rPr sz="550" spc="-30" dirty="0">
                          <a:latin typeface="Century Gothic"/>
                          <a:cs typeface="Century Gothic"/>
                        </a:rPr>
                        <a:t>(településképi)</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A9D08E"/>
                    </a:solidFill>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50"/>
                  </a:ext>
                </a:extLst>
              </a:tr>
              <a:tr h="108172">
                <a:tc gridSpan="3">
                  <a:txBody>
                    <a:bodyPr/>
                    <a:lstStyle/>
                    <a:p>
                      <a:pPr algn="ctr">
                        <a:lnSpc>
                          <a:spcPts val="660"/>
                        </a:lnSpc>
                        <a:spcBef>
                          <a:spcPts val="90"/>
                        </a:spcBef>
                      </a:pPr>
                      <a:r>
                        <a:rPr sz="550" spc="-40" dirty="0">
                          <a:latin typeface="Century Gothic"/>
                          <a:cs typeface="Century Gothic"/>
                        </a:rPr>
                        <a:t>Védelemre </a:t>
                      </a:r>
                      <a:r>
                        <a:rPr sz="550" spc="-20" dirty="0">
                          <a:latin typeface="Century Gothic"/>
                          <a:cs typeface="Century Gothic"/>
                        </a:rPr>
                        <a:t>javasolt </a:t>
                      </a:r>
                      <a:r>
                        <a:rPr sz="550" spc="-30" dirty="0">
                          <a:latin typeface="Century Gothic"/>
                          <a:cs typeface="Century Gothic"/>
                        </a:rPr>
                        <a:t>fa </a:t>
                      </a:r>
                      <a:r>
                        <a:rPr sz="550" spc="-25" dirty="0">
                          <a:latin typeface="Century Gothic"/>
                          <a:cs typeface="Century Gothic"/>
                        </a:rPr>
                        <a:t>és </a:t>
                      </a:r>
                      <a:r>
                        <a:rPr sz="550" spc="-40" dirty="0">
                          <a:latin typeface="Century Gothic"/>
                          <a:cs typeface="Century Gothic"/>
                        </a:rPr>
                        <a:t>cserjeegyedek, </a:t>
                      </a:r>
                      <a:r>
                        <a:rPr sz="550" spc="-10" dirty="0">
                          <a:latin typeface="Century Gothic"/>
                          <a:cs typeface="Century Gothic"/>
                        </a:rPr>
                        <a:t>fasorok, </a:t>
                      </a:r>
                      <a:r>
                        <a:rPr sz="550" spc="-25" dirty="0">
                          <a:latin typeface="Century Gothic"/>
                          <a:cs typeface="Century Gothic"/>
                        </a:rPr>
                        <a:t>településszerkezeti </a:t>
                      </a:r>
                      <a:r>
                        <a:rPr sz="550" spc="-30" dirty="0">
                          <a:latin typeface="Century Gothic"/>
                          <a:cs typeface="Century Gothic"/>
                        </a:rPr>
                        <a:t>elemek, </a:t>
                      </a:r>
                      <a:r>
                        <a:rPr sz="550" spc="-20" dirty="0">
                          <a:latin typeface="Century Gothic"/>
                          <a:cs typeface="Century Gothic"/>
                        </a:rPr>
                        <a:t>tájrészletek, </a:t>
                      </a:r>
                      <a:r>
                        <a:rPr sz="550" spc="-35" dirty="0">
                          <a:latin typeface="Century Gothic"/>
                          <a:cs typeface="Century Gothic"/>
                        </a:rPr>
                        <a:t>teresedések </a:t>
                      </a:r>
                      <a:r>
                        <a:rPr sz="550" spc="-25" dirty="0">
                          <a:latin typeface="Century Gothic"/>
                          <a:cs typeface="Century Gothic"/>
                        </a:rPr>
                        <a:t>és </a:t>
                      </a:r>
                      <a:r>
                        <a:rPr sz="550" spc="-60" dirty="0">
                          <a:latin typeface="Century Gothic"/>
                          <a:cs typeface="Century Gothic"/>
                        </a:rPr>
                        <a:t>egyéb </a:t>
                      </a:r>
                      <a:r>
                        <a:rPr sz="550" spc="-10" dirty="0">
                          <a:latin typeface="Century Gothic"/>
                          <a:cs typeface="Century Gothic"/>
                        </a:rPr>
                        <a:t>táj- </a:t>
                      </a:r>
                      <a:r>
                        <a:rPr sz="550" spc="-25" dirty="0">
                          <a:latin typeface="Century Gothic"/>
                          <a:cs typeface="Century Gothic"/>
                        </a:rPr>
                        <a:t>és kertépítészeti</a:t>
                      </a:r>
                      <a:r>
                        <a:rPr sz="550" spc="60" dirty="0">
                          <a:latin typeface="Century Gothic"/>
                          <a:cs typeface="Century Gothic"/>
                        </a:rPr>
                        <a:t> </a:t>
                      </a:r>
                      <a:r>
                        <a:rPr sz="550" spc="-20" dirty="0">
                          <a:latin typeface="Century Gothic"/>
                          <a:cs typeface="Century Gothic"/>
                        </a:rPr>
                        <a:t>alkotások</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0DDB0"/>
                    </a:solidFill>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51"/>
                  </a:ext>
                </a:extLst>
              </a:tr>
              <a:tr h="108173">
                <a:tc rowSpan="18">
                  <a:txBody>
                    <a:bodyPr/>
                    <a:lstStyle/>
                    <a:p>
                      <a:pPr>
                        <a:lnSpc>
                          <a:spcPct val="100000"/>
                        </a:lnSpc>
                      </a:pPr>
                      <a:endParaRPr sz="700">
                        <a:latin typeface="Times New Roman"/>
                        <a:cs typeface="Times New Roman"/>
                      </a:endParaRPr>
                    </a:p>
                    <a:p>
                      <a:pPr>
                        <a:lnSpc>
                          <a:spcPct val="100000"/>
                        </a:lnSpc>
                      </a:pPr>
                      <a:endParaRPr sz="700">
                        <a:latin typeface="Times New Roman"/>
                        <a:cs typeface="Times New Roman"/>
                      </a:endParaRPr>
                    </a:p>
                    <a:p>
                      <a:pPr>
                        <a:lnSpc>
                          <a:spcPct val="100000"/>
                        </a:lnSpc>
                      </a:pPr>
                      <a:endParaRPr sz="700">
                        <a:latin typeface="Times New Roman"/>
                        <a:cs typeface="Times New Roman"/>
                      </a:endParaRPr>
                    </a:p>
                    <a:p>
                      <a:pPr>
                        <a:lnSpc>
                          <a:spcPct val="100000"/>
                        </a:lnSpc>
                      </a:pPr>
                      <a:endParaRPr sz="700">
                        <a:latin typeface="Times New Roman"/>
                        <a:cs typeface="Times New Roman"/>
                      </a:endParaRPr>
                    </a:p>
                    <a:p>
                      <a:pPr>
                        <a:lnSpc>
                          <a:spcPct val="100000"/>
                        </a:lnSpc>
                      </a:pPr>
                      <a:endParaRPr sz="700">
                        <a:latin typeface="Times New Roman"/>
                        <a:cs typeface="Times New Roman"/>
                      </a:endParaRPr>
                    </a:p>
                    <a:p>
                      <a:pPr>
                        <a:lnSpc>
                          <a:spcPct val="100000"/>
                        </a:lnSpc>
                      </a:pPr>
                      <a:endParaRPr sz="700">
                        <a:latin typeface="Times New Roman"/>
                        <a:cs typeface="Times New Roman"/>
                      </a:endParaRPr>
                    </a:p>
                    <a:p>
                      <a:pPr>
                        <a:lnSpc>
                          <a:spcPct val="100000"/>
                        </a:lnSpc>
                      </a:pPr>
                      <a:endParaRPr sz="700">
                        <a:latin typeface="Times New Roman"/>
                        <a:cs typeface="Times New Roman"/>
                      </a:endParaRPr>
                    </a:p>
                    <a:p>
                      <a:pPr>
                        <a:lnSpc>
                          <a:spcPct val="100000"/>
                        </a:lnSpc>
                      </a:pPr>
                      <a:endParaRPr sz="700">
                        <a:latin typeface="Times New Roman"/>
                        <a:cs typeface="Times New Roman"/>
                      </a:endParaRPr>
                    </a:p>
                    <a:p>
                      <a:pPr marL="2540" marR="389255">
                        <a:lnSpc>
                          <a:spcPct val="104200"/>
                        </a:lnSpc>
                        <a:spcBef>
                          <a:spcPts val="520"/>
                        </a:spcBef>
                      </a:pPr>
                      <a:r>
                        <a:rPr sz="550" spc="-30" dirty="0">
                          <a:latin typeface="Century Gothic"/>
                          <a:cs typeface="Century Gothic"/>
                        </a:rPr>
                        <a:t>KMJV </a:t>
                      </a:r>
                      <a:r>
                        <a:rPr sz="550" spc="-25" dirty="0">
                          <a:latin typeface="Century Gothic"/>
                          <a:cs typeface="Century Gothic"/>
                        </a:rPr>
                        <a:t>Önkormányzata Közgy</a:t>
                      </a:r>
                      <a:r>
                        <a:rPr sz="550" spc="-25" dirty="0">
                          <a:latin typeface="Calibri"/>
                          <a:cs typeface="Calibri"/>
                        </a:rPr>
                        <a:t>ű</a:t>
                      </a:r>
                      <a:r>
                        <a:rPr sz="550" spc="-25" dirty="0">
                          <a:latin typeface="Century Gothic"/>
                          <a:cs typeface="Century Gothic"/>
                        </a:rPr>
                        <a:t>lésének </a:t>
                      </a:r>
                      <a:r>
                        <a:rPr sz="550" spc="25" dirty="0">
                          <a:latin typeface="Century Gothic"/>
                          <a:cs typeface="Century Gothic"/>
                        </a:rPr>
                        <a:t>16/2017. </a:t>
                      </a:r>
                      <a:r>
                        <a:rPr sz="550" dirty="0">
                          <a:latin typeface="Century Gothic"/>
                          <a:cs typeface="Century Gothic"/>
                        </a:rPr>
                        <a:t>(IX.21.) </a:t>
                      </a:r>
                      <a:r>
                        <a:rPr sz="550" spc="-20" dirty="0">
                          <a:latin typeface="Century Gothic"/>
                          <a:cs typeface="Century Gothic"/>
                        </a:rPr>
                        <a:t>önkormányzati </a:t>
                      </a:r>
                      <a:r>
                        <a:rPr sz="550" spc="-40" dirty="0">
                          <a:latin typeface="Century Gothic"/>
                          <a:cs typeface="Century Gothic"/>
                        </a:rPr>
                        <a:t>rendelete Kecskemét megyei </a:t>
                      </a:r>
                      <a:r>
                        <a:rPr sz="550" spc="-25" dirty="0">
                          <a:latin typeface="Century Gothic"/>
                          <a:cs typeface="Century Gothic"/>
                        </a:rPr>
                        <a:t>jogú </a:t>
                      </a:r>
                      <a:r>
                        <a:rPr sz="550" spc="-20" dirty="0">
                          <a:latin typeface="Century Gothic"/>
                          <a:cs typeface="Century Gothic"/>
                        </a:rPr>
                        <a:t>város  </a:t>
                      </a:r>
                      <a:r>
                        <a:rPr sz="550" spc="-35" dirty="0">
                          <a:latin typeface="Century Gothic"/>
                          <a:cs typeface="Century Gothic"/>
                        </a:rPr>
                        <a:t>településképének </a:t>
                      </a:r>
                      <a:r>
                        <a:rPr sz="550" spc="-25" dirty="0">
                          <a:latin typeface="Century Gothic"/>
                          <a:cs typeface="Century Gothic"/>
                        </a:rPr>
                        <a:t>védelmér</a:t>
                      </a:r>
                      <a:r>
                        <a:rPr sz="550" spc="-25" dirty="0">
                          <a:latin typeface="Calibri"/>
                          <a:cs typeface="Calibri"/>
                        </a:rPr>
                        <a:t>ő</a:t>
                      </a:r>
                      <a:r>
                        <a:rPr sz="550" spc="-25" dirty="0">
                          <a:latin typeface="Century Gothic"/>
                          <a:cs typeface="Century Gothic"/>
                        </a:rPr>
                        <a:t>l</a:t>
                      </a:r>
                      <a:r>
                        <a:rPr sz="550" spc="-65" dirty="0">
                          <a:latin typeface="Century Gothic"/>
                          <a:cs typeface="Century Gothic"/>
                        </a:rPr>
                        <a:t> </a:t>
                      </a:r>
                      <a:r>
                        <a:rPr sz="550" spc="-25" dirty="0">
                          <a:latin typeface="Century Gothic"/>
                          <a:cs typeface="Century Gothic"/>
                        </a:rPr>
                        <a:t>alapján</a:t>
                      </a:r>
                      <a:endParaRPr sz="550">
                        <a:latin typeface="Century Gothic"/>
                        <a:cs typeface="Century Gothic"/>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20" dirty="0">
                          <a:latin typeface="Century Gothic"/>
                          <a:cs typeface="Century Gothic"/>
                        </a:rPr>
                        <a:t>Ginkgo </a:t>
                      </a:r>
                      <a:r>
                        <a:rPr sz="550" spc="-25" dirty="0">
                          <a:latin typeface="Century Gothic"/>
                          <a:cs typeface="Century Gothic"/>
                        </a:rPr>
                        <a:t>biloba </a:t>
                      </a:r>
                      <a:r>
                        <a:rPr sz="550" spc="-30" dirty="0">
                          <a:latin typeface="Century Gothic"/>
                          <a:cs typeface="Century Gothic"/>
                        </a:rPr>
                        <a:t>(páfrányfeny</a:t>
                      </a:r>
                      <a:r>
                        <a:rPr sz="550" spc="-30" dirty="0">
                          <a:latin typeface="Calibri"/>
                          <a:cs typeface="Calibri"/>
                        </a:rPr>
                        <a:t>ő </a:t>
                      </a:r>
                      <a:r>
                        <a:rPr sz="550" spc="10" dirty="0">
                          <a:latin typeface="Century Gothic"/>
                          <a:cs typeface="Century Gothic"/>
                        </a:rPr>
                        <a:t>– </a:t>
                      </a:r>
                      <a:r>
                        <a:rPr sz="550" spc="-20" dirty="0">
                          <a:latin typeface="Century Gothic"/>
                          <a:cs typeface="Century Gothic"/>
                        </a:rPr>
                        <a:t>fajtaazonosítás szükséges</a:t>
                      </a:r>
                      <a:r>
                        <a:rPr sz="550" spc="-25" dirty="0">
                          <a:latin typeface="Century Gothic"/>
                          <a:cs typeface="Century Gothic"/>
                        </a:rPr>
                        <a:t> </a:t>
                      </a:r>
                      <a:r>
                        <a:rPr sz="550" spc="-35" dirty="0">
                          <a:latin typeface="Century Gothic"/>
                          <a:cs typeface="Century Gothic"/>
                        </a:rPr>
                        <a:t>lehet)</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10" dirty="0">
                          <a:latin typeface="Century Gothic"/>
                          <a:cs typeface="Century Gothic"/>
                        </a:rPr>
                        <a:t>Prunus </a:t>
                      </a:r>
                      <a:r>
                        <a:rPr sz="550" spc="-25" dirty="0">
                          <a:latin typeface="Century Gothic"/>
                          <a:cs typeface="Century Gothic"/>
                        </a:rPr>
                        <a:t>avium</a:t>
                      </a:r>
                      <a:r>
                        <a:rPr sz="550" spc="35" dirty="0">
                          <a:latin typeface="Century Gothic"/>
                          <a:cs typeface="Century Gothic"/>
                        </a:rPr>
                        <a:t> </a:t>
                      </a:r>
                      <a:r>
                        <a:rPr sz="550" spc="-35" dirty="0">
                          <a:latin typeface="Century Gothic"/>
                          <a:cs typeface="Century Gothic"/>
                        </a:rPr>
                        <a:t>(vadcseresznye)</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extLst>
                  <a:ext uri="{0D108BD9-81ED-4DB2-BD59-A6C34878D82A}">
                    <a16:rowId xmlns:a16="http://schemas.microsoft.com/office/drawing/2014/main" val="10052"/>
                  </a:ext>
                </a:extLst>
              </a:tr>
              <a:tr h="108173">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20" dirty="0">
                          <a:latin typeface="Century Gothic"/>
                          <a:cs typeface="Century Gothic"/>
                        </a:rPr>
                        <a:t>Quercus </a:t>
                      </a:r>
                      <a:r>
                        <a:rPr sz="550" spc="-10" dirty="0">
                          <a:latin typeface="Century Gothic"/>
                          <a:cs typeface="Century Gothic"/>
                        </a:rPr>
                        <a:t>robur </a:t>
                      </a:r>
                      <a:r>
                        <a:rPr sz="550" spc="-25" dirty="0">
                          <a:latin typeface="Century Gothic"/>
                          <a:cs typeface="Century Gothic"/>
                        </a:rPr>
                        <a:t>’Fastigiata’ </a:t>
                      </a:r>
                      <a:r>
                        <a:rPr sz="550" spc="-15" dirty="0">
                          <a:latin typeface="Century Gothic"/>
                          <a:cs typeface="Century Gothic"/>
                        </a:rPr>
                        <a:t>(oszlopos </a:t>
                      </a:r>
                      <a:r>
                        <a:rPr sz="550" spc="-35" dirty="0">
                          <a:latin typeface="Century Gothic"/>
                          <a:cs typeface="Century Gothic"/>
                        </a:rPr>
                        <a:t>tölgyek)</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20" dirty="0">
                          <a:latin typeface="Century Gothic"/>
                          <a:cs typeface="Century Gothic"/>
                        </a:rPr>
                        <a:t>Quercus </a:t>
                      </a:r>
                      <a:r>
                        <a:rPr sz="550" spc="-10" dirty="0">
                          <a:latin typeface="Century Gothic"/>
                          <a:cs typeface="Century Gothic"/>
                        </a:rPr>
                        <a:t>robur</a:t>
                      </a:r>
                      <a:r>
                        <a:rPr sz="550" spc="130" dirty="0">
                          <a:latin typeface="Century Gothic"/>
                          <a:cs typeface="Century Gothic"/>
                        </a:rPr>
                        <a:t> </a:t>
                      </a:r>
                      <a:r>
                        <a:rPr sz="550" spc="-30" dirty="0">
                          <a:latin typeface="Century Gothic"/>
                          <a:cs typeface="Century Gothic"/>
                        </a:rPr>
                        <a:t>(kocsányos tölgy </a:t>
                      </a:r>
                      <a:r>
                        <a:rPr sz="550" spc="10" dirty="0">
                          <a:latin typeface="Century Gothic"/>
                          <a:cs typeface="Century Gothic"/>
                        </a:rPr>
                        <a:t>– </a:t>
                      </a:r>
                      <a:r>
                        <a:rPr sz="550" spc="-10" dirty="0">
                          <a:latin typeface="Century Gothic"/>
                          <a:cs typeface="Century Gothic"/>
                        </a:rPr>
                        <a:t>faj </a:t>
                      </a:r>
                      <a:r>
                        <a:rPr sz="550" spc="-20" dirty="0">
                          <a:latin typeface="Century Gothic"/>
                          <a:cs typeface="Century Gothic"/>
                        </a:rPr>
                        <a:t>azonosítás</a:t>
                      </a:r>
                      <a:r>
                        <a:rPr sz="550" spc="-55" dirty="0">
                          <a:latin typeface="Century Gothic"/>
                          <a:cs typeface="Century Gothic"/>
                        </a:rPr>
                        <a:t> </a:t>
                      </a:r>
                      <a:r>
                        <a:rPr sz="550" spc="-20" dirty="0">
                          <a:latin typeface="Century Gothic"/>
                          <a:cs typeface="Century Gothic"/>
                        </a:rPr>
                        <a:t>szükséges)</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extLst>
                  <a:ext uri="{0D108BD9-81ED-4DB2-BD59-A6C34878D82A}">
                    <a16:rowId xmlns:a16="http://schemas.microsoft.com/office/drawing/2014/main" val="10053"/>
                  </a:ext>
                </a:extLst>
              </a:tr>
              <a:tr h="108172">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15" dirty="0">
                          <a:latin typeface="Century Gothic"/>
                          <a:cs typeface="Century Gothic"/>
                        </a:rPr>
                        <a:t>Tilia </a:t>
                      </a:r>
                      <a:r>
                        <a:rPr sz="550" spc="-10" dirty="0">
                          <a:latin typeface="Century Gothic"/>
                          <a:cs typeface="Century Gothic"/>
                        </a:rPr>
                        <a:t>sp. </a:t>
                      </a:r>
                      <a:r>
                        <a:rPr sz="550" spc="-15" dirty="0">
                          <a:latin typeface="Century Gothic"/>
                          <a:cs typeface="Century Gothic"/>
                        </a:rPr>
                        <a:t>(hárs </a:t>
                      </a:r>
                      <a:r>
                        <a:rPr sz="550" spc="-25" dirty="0">
                          <a:latin typeface="Century Gothic"/>
                          <a:cs typeface="Century Gothic"/>
                        </a:rPr>
                        <a:t>faj/ta </a:t>
                      </a:r>
                      <a:r>
                        <a:rPr sz="550" spc="10" dirty="0">
                          <a:latin typeface="Century Gothic"/>
                          <a:cs typeface="Century Gothic"/>
                        </a:rPr>
                        <a:t>– </a:t>
                      </a:r>
                      <a:r>
                        <a:rPr sz="550" spc="-10" dirty="0">
                          <a:latin typeface="Century Gothic"/>
                          <a:cs typeface="Century Gothic"/>
                        </a:rPr>
                        <a:t>faj </a:t>
                      </a:r>
                      <a:r>
                        <a:rPr sz="550" spc="-50" dirty="0">
                          <a:latin typeface="Century Gothic"/>
                          <a:cs typeface="Century Gothic"/>
                        </a:rPr>
                        <a:t>vagy </a:t>
                      </a:r>
                      <a:r>
                        <a:rPr sz="550" spc="-20" dirty="0">
                          <a:latin typeface="Century Gothic"/>
                          <a:cs typeface="Century Gothic"/>
                        </a:rPr>
                        <a:t>fajtaazonosítás</a:t>
                      </a:r>
                      <a:r>
                        <a:rPr sz="550" spc="-45" dirty="0">
                          <a:latin typeface="Century Gothic"/>
                          <a:cs typeface="Century Gothic"/>
                        </a:rPr>
                        <a:t> </a:t>
                      </a:r>
                      <a:r>
                        <a:rPr sz="550" spc="-20" dirty="0">
                          <a:latin typeface="Century Gothic"/>
                          <a:cs typeface="Century Gothic"/>
                        </a:rPr>
                        <a:t>szükséges)</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20" dirty="0">
                          <a:latin typeface="Century Gothic"/>
                          <a:cs typeface="Century Gothic"/>
                        </a:rPr>
                        <a:t>Quercus </a:t>
                      </a:r>
                      <a:r>
                        <a:rPr sz="550" spc="-10" dirty="0">
                          <a:latin typeface="Century Gothic"/>
                          <a:cs typeface="Century Gothic"/>
                        </a:rPr>
                        <a:t>robur</a:t>
                      </a:r>
                      <a:r>
                        <a:rPr sz="550" spc="130" dirty="0">
                          <a:latin typeface="Century Gothic"/>
                          <a:cs typeface="Century Gothic"/>
                        </a:rPr>
                        <a:t> </a:t>
                      </a:r>
                      <a:r>
                        <a:rPr sz="550" spc="-30" dirty="0">
                          <a:latin typeface="Century Gothic"/>
                          <a:cs typeface="Century Gothic"/>
                        </a:rPr>
                        <a:t>(kocsányos tölgy </a:t>
                      </a:r>
                      <a:r>
                        <a:rPr sz="550" spc="10" dirty="0">
                          <a:latin typeface="Century Gothic"/>
                          <a:cs typeface="Century Gothic"/>
                        </a:rPr>
                        <a:t>– </a:t>
                      </a:r>
                      <a:r>
                        <a:rPr sz="550" spc="-10" dirty="0">
                          <a:latin typeface="Century Gothic"/>
                          <a:cs typeface="Century Gothic"/>
                        </a:rPr>
                        <a:t>faj </a:t>
                      </a:r>
                      <a:r>
                        <a:rPr sz="550" spc="-20" dirty="0">
                          <a:latin typeface="Century Gothic"/>
                          <a:cs typeface="Century Gothic"/>
                        </a:rPr>
                        <a:t>azonosítás szükséges) </a:t>
                      </a:r>
                      <a:r>
                        <a:rPr sz="550" spc="-5" dirty="0">
                          <a:latin typeface="Century Gothic"/>
                          <a:cs typeface="Century Gothic"/>
                        </a:rPr>
                        <a:t>(3</a:t>
                      </a:r>
                      <a:r>
                        <a:rPr sz="550" spc="10" dirty="0">
                          <a:latin typeface="Century Gothic"/>
                          <a:cs typeface="Century Gothic"/>
                        </a:rPr>
                        <a:t> </a:t>
                      </a:r>
                      <a:r>
                        <a:rPr sz="550" spc="-50" dirty="0">
                          <a:latin typeface="Century Gothic"/>
                          <a:cs typeface="Century Gothic"/>
                        </a:rPr>
                        <a:t>db)</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extLst>
                  <a:ext uri="{0D108BD9-81ED-4DB2-BD59-A6C34878D82A}">
                    <a16:rowId xmlns:a16="http://schemas.microsoft.com/office/drawing/2014/main" val="10054"/>
                  </a:ext>
                </a:extLst>
              </a:tr>
              <a:tr h="108173">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15" dirty="0">
                          <a:latin typeface="Century Gothic"/>
                          <a:cs typeface="Century Gothic"/>
                        </a:rPr>
                        <a:t>Tilia </a:t>
                      </a:r>
                      <a:r>
                        <a:rPr sz="550" spc="-10" dirty="0">
                          <a:latin typeface="Century Gothic"/>
                          <a:cs typeface="Century Gothic"/>
                        </a:rPr>
                        <a:t>sp. </a:t>
                      </a:r>
                      <a:r>
                        <a:rPr sz="550" spc="-15" dirty="0">
                          <a:latin typeface="Century Gothic"/>
                          <a:cs typeface="Century Gothic"/>
                        </a:rPr>
                        <a:t>(hárs </a:t>
                      </a:r>
                      <a:r>
                        <a:rPr sz="550" spc="-25" dirty="0">
                          <a:latin typeface="Century Gothic"/>
                          <a:cs typeface="Century Gothic"/>
                        </a:rPr>
                        <a:t>faj/ta </a:t>
                      </a:r>
                      <a:r>
                        <a:rPr sz="550" spc="10" dirty="0">
                          <a:latin typeface="Century Gothic"/>
                          <a:cs typeface="Century Gothic"/>
                        </a:rPr>
                        <a:t>– </a:t>
                      </a:r>
                      <a:r>
                        <a:rPr sz="550" spc="-10" dirty="0">
                          <a:latin typeface="Century Gothic"/>
                          <a:cs typeface="Century Gothic"/>
                        </a:rPr>
                        <a:t>faj </a:t>
                      </a:r>
                      <a:r>
                        <a:rPr sz="550" spc="-50" dirty="0">
                          <a:latin typeface="Century Gothic"/>
                          <a:cs typeface="Century Gothic"/>
                        </a:rPr>
                        <a:t>vagy </a:t>
                      </a:r>
                      <a:r>
                        <a:rPr sz="550" spc="-20" dirty="0">
                          <a:latin typeface="Century Gothic"/>
                          <a:cs typeface="Century Gothic"/>
                        </a:rPr>
                        <a:t>fajtaazonosítás</a:t>
                      </a:r>
                      <a:r>
                        <a:rPr sz="550" spc="-45" dirty="0">
                          <a:latin typeface="Century Gothic"/>
                          <a:cs typeface="Century Gothic"/>
                        </a:rPr>
                        <a:t> </a:t>
                      </a:r>
                      <a:r>
                        <a:rPr sz="550" spc="-20" dirty="0">
                          <a:latin typeface="Century Gothic"/>
                          <a:cs typeface="Century Gothic"/>
                        </a:rPr>
                        <a:t>szükséges)</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45" dirty="0">
                          <a:latin typeface="Century Gothic"/>
                          <a:cs typeface="Century Gothic"/>
                        </a:rPr>
                        <a:t>Acer </a:t>
                      </a:r>
                      <a:r>
                        <a:rPr sz="550" spc="-30" dirty="0">
                          <a:latin typeface="Century Gothic"/>
                          <a:cs typeface="Century Gothic"/>
                        </a:rPr>
                        <a:t>pseudoplatanus </a:t>
                      </a:r>
                      <a:r>
                        <a:rPr sz="550" spc="-35" dirty="0">
                          <a:latin typeface="Century Gothic"/>
                          <a:cs typeface="Century Gothic"/>
                        </a:rPr>
                        <a:t>(hegyi</a:t>
                      </a:r>
                      <a:r>
                        <a:rPr sz="550" dirty="0">
                          <a:latin typeface="Century Gothic"/>
                          <a:cs typeface="Century Gothic"/>
                        </a:rPr>
                        <a:t> </a:t>
                      </a:r>
                      <a:r>
                        <a:rPr sz="550" spc="-15" dirty="0">
                          <a:latin typeface="Century Gothic"/>
                          <a:cs typeface="Century Gothic"/>
                        </a:rPr>
                        <a:t>juhar)</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extLst>
                  <a:ext uri="{0D108BD9-81ED-4DB2-BD59-A6C34878D82A}">
                    <a16:rowId xmlns:a16="http://schemas.microsoft.com/office/drawing/2014/main" val="10055"/>
                  </a:ext>
                </a:extLst>
              </a:tr>
              <a:tr h="108172">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20" dirty="0">
                          <a:latin typeface="Century Gothic"/>
                          <a:cs typeface="Century Gothic"/>
                        </a:rPr>
                        <a:t>Ginkgo </a:t>
                      </a:r>
                      <a:r>
                        <a:rPr sz="550" spc="-25" dirty="0">
                          <a:latin typeface="Century Gothic"/>
                          <a:cs typeface="Century Gothic"/>
                        </a:rPr>
                        <a:t>biloba</a:t>
                      </a:r>
                      <a:r>
                        <a:rPr sz="550" spc="45" dirty="0">
                          <a:latin typeface="Century Gothic"/>
                          <a:cs typeface="Century Gothic"/>
                        </a:rPr>
                        <a:t> </a:t>
                      </a:r>
                      <a:r>
                        <a:rPr sz="550" spc="-30" dirty="0">
                          <a:latin typeface="Century Gothic"/>
                          <a:cs typeface="Century Gothic"/>
                        </a:rPr>
                        <a:t>(páfrányfeny</a:t>
                      </a:r>
                      <a:r>
                        <a:rPr sz="550" spc="-30" dirty="0">
                          <a:latin typeface="Calibri"/>
                          <a:cs typeface="Calibri"/>
                        </a:rPr>
                        <a:t>ő</a:t>
                      </a:r>
                      <a:r>
                        <a:rPr sz="550" spc="-30" dirty="0">
                          <a:latin typeface="Century Gothic"/>
                          <a:cs typeface="Century Gothic"/>
                        </a:rPr>
                        <a:t>)</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15" dirty="0">
                          <a:latin typeface="Century Gothic"/>
                          <a:cs typeface="Century Gothic"/>
                        </a:rPr>
                        <a:t>Tilia </a:t>
                      </a:r>
                      <a:r>
                        <a:rPr sz="550" spc="-10" dirty="0">
                          <a:latin typeface="Century Gothic"/>
                          <a:cs typeface="Century Gothic"/>
                        </a:rPr>
                        <a:t>sp. </a:t>
                      </a:r>
                      <a:r>
                        <a:rPr sz="550" spc="-15" dirty="0">
                          <a:latin typeface="Century Gothic"/>
                          <a:cs typeface="Century Gothic"/>
                        </a:rPr>
                        <a:t>(hárs </a:t>
                      </a:r>
                      <a:r>
                        <a:rPr sz="550" spc="-25" dirty="0">
                          <a:latin typeface="Century Gothic"/>
                          <a:cs typeface="Century Gothic"/>
                        </a:rPr>
                        <a:t>faj/ta </a:t>
                      </a:r>
                      <a:r>
                        <a:rPr sz="550" spc="10" dirty="0">
                          <a:latin typeface="Century Gothic"/>
                          <a:cs typeface="Century Gothic"/>
                        </a:rPr>
                        <a:t>– </a:t>
                      </a:r>
                      <a:r>
                        <a:rPr sz="550" spc="-10" dirty="0">
                          <a:latin typeface="Century Gothic"/>
                          <a:cs typeface="Century Gothic"/>
                        </a:rPr>
                        <a:t>faj </a:t>
                      </a:r>
                      <a:r>
                        <a:rPr sz="550" spc="-50" dirty="0">
                          <a:latin typeface="Century Gothic"/>
                          <a:cs typeface="Century Gothic"/>
                        </a:rPr>
                        <a:t>vagy </a:t>
                      </a:r>
                      <a:r>
                        <a:rPr sz="550" spc="-20" dirty="0">
                          <a:latin typeface="Century Gothic"/>
                          <a:cs typeface="Century Gothic"/>
                        </a:rPr>
                        <a:t>fajtaazonosítás</a:t>
                      </a:r>
                      <a:r>
                        <a:rPr sz="550" spc="-45" dirty="0">
                          <a:latin typeface="Century Gothic"/>
                          <a:cs typeface="Century Gothic"/>
                        </a:rPr>
                        <a:t> </a:t>
                      </a:r>
                      <a:r>
                        <a:rPr sz="550" spc="-20" dirty="0">
                          <a:latin typeface="Century Gothic"/>
                          <a:cs typeface="Century Gothic"/>
                        </a:rPr>
                        <a:t>szükséges)</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extLst>
                  <a:ext uri="{0D108BD9-81ED-4DB2-BD59-A6C34878D82A}">
                    <a16:rowId xmlns:a16="http://schemas.microsoft.com/office/drawing/2014/main" val="10056"/>
                  </a:ext>
                </a:extLst>
              </a:tr>
              <a:tr h="108172">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10" dirty="0">
                          <a:latin typeface="Century Gothic"/>
                          <a:cs typeface="Century Gothic"/>
                        </a:rPr>
                        <a:t>Morus </a:t>
                      </a:r>
                      <a:r>
                        <a:rPr sz="550" spc="-35" dirty="0">
                          <a:latin typeface="Century Gothic"/>
                          <a:cs typeface="Century Gothic"/>
                        </a:rPr>
                        <a:t>alba </a:t>
                      </a:r>
                      <a:r>
                        <a:rPr sz="550" spc="-30" dirty="0">
                          <a:latin typeface="Century Gothic"/>
                          <a:cs typeface="Century Gothic"/>
                        </a:rPr>
                        <a:t>’Macrophylla’ </a:t>
                      </a:r>
                      <a:r>
                        <a:rPr sz="550" spc="-15" dirty="0">
                          <a:latin typeface="Century Gothic"/>
                          <a:cs typeface="Century Gothic"/>
                        </a:rPr>
                        <a:t>(1) </a:t>
                      </a:r>
                      <a:r>
                        <a:rPr sz="550" spc="-25" dirty="0">
                          <a:latin typeface="Century Gothic"/>
                          <a:cs typeface="Century Gothic"/>
                        </a:rPr>
                        <a:t>(szeldelt level</a:t>
                      </a:r>
                      <a:r>
                        <a:rPr sz="550" spc="-25" dirty="0">
                          <a:latin typeface="Calibri"/>
                          <a:cs typeface="Calibri"/>
                        </a:rPr>
                        <a:t>ű</a:t>
                      </a:r>
                      <a:r>
                        <a:rPr sz="550" spc="5" dirty="0">
                          <a:latin typeface="Calibri"/>
                          <a:cs typeface="Calibri"/>
                        </a:rPr>
                        <a:t> </a:t>
                      </a:r>
                      <a:r>
                        <a:rPr sz="550" spc="-40" dirty="0">
                          <a:latin typeface="Century Gothic"/>
                          <a:cs typeface="Century Gothic"/>
                        </a:rPr>
                        <a:t>eperfa)</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25" dirty="0">
                          <a:latin typeface="Century Gothic"/>
                          <a:cs typeface="Century Gothic"/>
                        </a:rPr>
                        <a:t>Platanus </a:t>
                      </a:r>
                      <a:r>
                        <a:rPr sz="550" spc="-20" dirty="0">
                          <a:latin typeface="Century Gothic"/>
                          <a:cs typeface="Century Gothic"/>
                        </a:rPr>
                        <a:t>x </a:t>
                      </a:r>
                      <a:r>
                        <a:rPr sz="550" spc="-25" dirty="0">
                          <a:latin typeface="Century Gothic"/>
                          <a:cs typeface="Century Gothic"/>
                        </a:rPr>
                        <a:t>hispanica </a:t>
                      </a:r>
                      <a:r>
                        <a:rPr sz="550" spc="-20" dirty="0">
                          <a:latin typeface="Century Gothic"/>
                          <a:cs typeface="Century Gothic"/>
                        </a:rPr>
                        <a:t>(juharlevel</a:t>
                      </a:r>
                      <a:r>
                        <a:rPr sz="550" spc="-20" dirty="0">
                          <a:latin typeface="Calibri"/>
                          <a:cs typeface="Calibri"/>
                        </a:rPr>
                        <a:t>ű</a:t>
                      </a:r>
                      <a:r>
                        <a:rPr sz="550" spc="35" dirty="0">
                          <a:latin typeface="Calibri"/>
                          <a:cs typeface="Calibri"/>
                        </a:rPr>
                        <a:t> </a:t>
                      </a:r>
                      <a:r>
                        <a:rPr sz="550" spc="-35" dirty="0">
                          <a:latin typeface="Century Gothic"/>
                          <a:cs typeface="Century Gothic"/>
                        </a:rPr>
                        <a:t>platán)</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extLst>
                  <a:ext uri="{0D108BD9-81ED-4DB2-BD59-A6C34878D82A}">
                    <a16:rowId xmlns:a16="http://schemas.microsoft.com/office/drawing/2014/main" val="10057"/>
                  </a:ext>
                </a:extLst>
              </a:tr>
              <a:tr h="108173">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10" dirty="0">
                          <a:latin typeface="Century Gothic"/>
                          <a:cs typeface="Century Gothic"/>
                        </a:rPr>
                        <a:t>Morus </a:t>
                      </a:r>
                      <a:r>
                        <a:rPr sz="550" spc="-35" dirty="0">
                          <a:latin typeface="Century Gothic"/>
                          <a:cs typeface="Century Gothic"/>
                        </a:rPr>
                        <a:t>alba </a:t>
                      </a:r>
                      <a:r>
                        <a:rPr sz="550" spc="-30" dirty="0">
                          <a:latin typeface="Century Gothic"/>
                          <a:cs typeface="Century Gothic"/>
                        </a:rPr>
                        <a:t>’Macrophylla’ </a:t>
                      </a:r>
                      <a:r>
                        <a:rPr sz="550" spc="-15" dirty="0">
                          <a:latin typeface="Century Gothic"/>
                          <a:cs typeface="Century Gothic"/>
                        </a:rPr>
                        <a:t>(2) </a:t>
                      </a:r>
                      <a:r>
                        <a:rPr sz="550" spc="-25" dirty="0">
                          <a:latin typeface="Century Gothic"/>
                          <a:cs typeface="Century Gothic"/>
                        </a:rPr>
                        <a:t>(szeldelt level</a:t>
                      </a:r>
                      <a:r>
                        <a:rPr sz="550" spc="-25" dirty="0">
                          <a:latin typeface="Calibri"/>
                          <a:cs typeface="Calibri"/>
                        </a:rPr>
                        <a:t>ű</a:t>
                      </a:r>
                      <a:r>
                        <a:rPr sz="550" spc="5" dirty="0">
                          <a:latin typeface="Calibri"/>
                          <a:cs typeface="Calibri"/>
                        </a:rPr>
                        <a:t> </a:t>
                      </a:r>
                      <a:r>
                        <a:rPr sz="550" spc="-40" dirty="0">
                          <a:latin typeface="Century Gothic"/>
                          <a:cs typeface="Century Gothic"/>
                        </a:rPr>
                        <a:t>eperfa)</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50" dirty="0">
                          <a:latin typeface="Century Gothic"/>
                          <a:cs typeface="Century Gothic"/>
                        </a:rPr>
                        <a:t>Picea </a:t>
                      </a:r>
                      <a:r>
                        <a:rPr sz="550" spc="-30" dirty="0">
                          <a:latin typeface="Century Gothic"/>
                          <a:cs typeface="Century Gothic"/>
                        </a:rPr>
                        <a:t>pungens </a:t>
                      </a:r>
                      <a:r>
                        <a:rPr sz="550" spc="-40" dirty="0">
                          <a:latin typeface="Century Gothic"/>
                          <a:cs typeface="Century Gothic"/>
                        </a:rPr>
                        <a:t>’Glauca’</a:t>
                      </a:r>
                      <a:r>
                        <a:rPr sz="550" spc="5" dirty="0">
                          <a:latin typeface="Century Gothic"/>
                          <a:cs typeface="Century Gothic"/>
                        </a:rPr>
                        <a:t> </a:t>
                      </a:r>
                      <a:r>
                        <a:rPr sz="550" spc="-25" dirty="0">
                          <a:latin typeface="Century Gothic"/>
                          <a:cs typeface="Century Gothic"/>
                        </a:rPr>
                        <a:t>(ezüstfeny</a:t>
                      </a:r>
                      <a:r>
                        <a:rPr sz="550" spc="-25" dirty="0">
                          <a:latin typeface="Calibri"/>
                          <a:cs typeface="Calibri"/>
                        </a:rPr>
                        <a:t>ő</a:t>
                      </a:r>
                      <a:r>
                        <a:rPr sz="550" spc="-25" dirty="0">
                          <a:latin typeface="Century Gothic"/>
                          <a:cs typeface="Century Gothic"/>
                        </a:rPr>
                        <a:t>)</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extLst>
                  <a:ext uri="{0D108BD9-81ED-4DB2-BD59-A6C34878D82A}">
                    <a16:rowId xmlns:a16="http://schemas.microsoft.com/office/drawing/2014/main" val="10058"/>
                  </a:ext>
                </a:extLst>
              </a:tr>
              <a:tr h="108173">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10" dirty="0">
                          <a:latin typeface="Century Gothic"/>
                          <a:cs typeface="Century Gothic"/>
                        </a:rPr>
                        <a:t>Morus </a:t>
                      </a:r>
                      <a:r>
                        <a:rPr sz="550" spc="-35" dirty="0">
                          <a:latin typeface="Century Gothic"/>
                          <a:cs typeface="Century Gothic"/>
                        </a:rPr>
                        <a:t>alba </a:t>
                      </a:r>
                      <a:r>
                        <a:rPr sz="550" spc="-30" dirty="0">
                          <a:latin typeface="Century Gothic"/>
                          <a:cs typeface="Century Gothic"/>
                        </a:rPr>
                        <a:t>’Macrophylla’ </a:t>
                      </a:r>
                      <a:r>
                        <a:rPr sz="550" spc="-15" dirty="0">
                          <a:latin typeface="Century Gothic"/>
                          <a:cs typeface="Century Gothic"/>
                        </a:rPr>
                        <a:t>(3) </a:t>
                      </a:r>
                      <a:r>
                        <a:rPr sz="550" spc="-25" dirty="0">
                          <a:latin typeface="Century Gothic"/>
                          <a:cs typeface="Century Gothic"/>
                        </a:rPr>
                        <a:t>(szeldelt level</a:t>
                      </a:r>
                      <a:r>
                        <a:rPr sz="550" spc="-25" dirty="0">
                          <a:latin typeface="Calibri"/>
                          <a:cs typeface="Calibri"/>
                        </a:rPr>
                        <a:t>ű</a:t>
                      </a:r>
                      <a:r>
                        <a:rPr sz="550" spc="5" dirty="0">
                          <a:latin typeface="Calibri"/>
                          <a:cs typeface="Calibri"/>
                        </a:rPr>
                        <a:t> </a:t>
                      </a:r>
                      <a:r>
                        <a:rPr sz="550" spc="-40" dirty="0">
                          <a:latin typeface="Century Gothic"/>
                          <a:cs typeface="Century Gothic"/>
                        </a:rPr>
                        <a:t>eperfa)</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35" dirty="0">
                          <a:latin typeface="Century Gothic"/>
                          <a:cs typeface="Century Gothic"/>
                        </a:rPr>
                        <a:t>Metasequioa </a:t>
                      </a:r>
                      <a:r>
                        <a:rPr sz="550" spc="-25" dirty="0">
                          <a:latin typeface="Century Gothic"/>
                          <a:cs typeface="Century Gothic"/>
                        </a:rPr>
                        <a:t>glyptostoroboides </a:t>
                      </a:r>
                      <a:r>
                        <a:rPr sz="550" spc="-10" dirty="0">
                          <a:latin typeface="Century Gothic"/>
                          <a:cs typeface="Century Gothic"/>
                        </a:rPr>
                        <a:t>(kínai </a:t>
                      </a:r>
                      <a:r>
                        <a:rPr sz="550" spc="-30" dirty="0">
                          <a:latin typeface="Century Gothic"/>
                          <a:cs typeface="Century Gothic"/>
                        </a:rPr>
                        <a:t>mammutfeny</a:t>
                      </a:r>
                      <a:r>
                        <a:rPr sz="550" spc="-30" dirty="0">
                          <a:latin typeface="Calibri"/>
                          <a:cs typeface="Calibri"/>
                        </a:rPr>
                        <a:t>ő</a:t>
                      </a:r>
                      <a:r>
                        <a:rPr sz="550" spc="-30" dirty="0">
                          <a:latin typeface="Century Gothic"/>
                          <a:cs typeface="Century Gothic"/>
                        </a:rPr>
                        <a:t>)</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extLst>
                  <a:ext uri="{0D108BD9-81ED-4DB2-BD59-A6C34878D82A}">
                    <a16:rowId xmlns:a16="http://schemas.microsoft.com/office/drawing/2014/main" val="10059"/>
                  </a:ext>
                </a:extLst>
              </a:tr>
              <a:tr h="108173">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10" dirty="0">
                          <a:latin typeface="Century Gothic"/>
                          <a:cs typeface="Century Gothic"/>
                        </a:rPr>
                        <a:t>Morus </a:t>
                      </a:r>
                      <a:r>
                        <a:rPr sz="550" spc="-35" dirty="0">
                          <a:latin typeface="Century Gothic"/>
                          <a:cs typeface="Century Gothic"/>
                        </a:rPr>
                        <a:t>alba </a:t>
                      </a:r>
                      <a:r>
                        <a:rPr sz="550" spc="-30" dirty="0">
                          <a:latin typeface="Century Gothic"/>
                          <a:cs typeface="Century Gothic"/>
                        </a:rPr>
                        <a:t>’Macrophylla’ </a:t>
                      </a:r>
                      <a:r>
                        <a:rPr sz="550" spc="-15" dirty="0">
                          <a:latin typeface="Century Gothic"/>
                          <a:cs typeface="Century Gothic"/>
                        </a:rPr>
                        <a:t>(4) </a:t>
                      </a:r>
                      <a:r>
                        <a:rPr sz="550" spc="-25" dirty="0">
                          <a:latin typeface="Century Gothic"/>
                          <a:cs typeface="Century Gothic"/>
                        </a:rPr>
                        <a:t>(szeldelt level</a:t>
                      </a:r>
                      <a:r>
                        <a:rPr sz="550" spc="-25" dirty="0">
                          <a:latin typeface="Calibri"/>
                          <a:cs typeface="Calibri"/>
                        </a:rPr>
                        <a:t>ű</a:t>
                      </a:r>
                      <a:r>
                        <a:rPr sz="550" spc="5" dirty="0">
                          <a:latin typeface="Calibri"/>
                          <a:cs typeface="Calibri"/>
                        </a:rPr>
                        <a:t> </a:t>
                      </a:r>
                      <a:r>
                        <a:rPr sz="550" spc="-40" dirty="0">
                          <a:latin typeface="Century Gothic"/>
                          <a:cs typeface="Century Gothic"/>
                        </a:rPr>
                        <a:t>eperfa)</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25" dirty="0">
                          <a:latin typeface="Century Gothic"/>
                          <a:cs typeface="Century Gothic"/>
                        </a:rPr>
                        <a:t>Cedrus </a:t>
                      </a:r>
                      <a:r>
                        <a:rPr sz="550" spc="-35" dirty="0">
                          <a:latin typeface="Century Gothic"/>
                          <a:cs typeface="Century Gothic"/>
                        </a:rPr>
                        <a:t>atlantica </a:t>
                      </a:r>
                      <a:r>
                        <a:rPr sz="550" spc="-40" dirty="0">
                          <a:latin typeface="Century Gothic"/>
                          <a:cs typeface="Century Gothic"/>
                        </a:rPr>
                        <a:t>’Glauca’ </a:t>
                      </a:r>
                      <a:r>
                        <a:rPr sz="550" spc="-25" dirty="0">
                          <a:latin typeface="Century Gothic"/>
                          <a:cs typeface="Century Gothic"/>
                        </a:rPr>
                        <a:t>(kék atlaszcédrus </a:t>
                      </a:r>
                      <a:r>
                        <a:rPr sz="550" spc="25" dirty="0">
                          <a:latin typeface="Century Gothic"/>
                          <a:cs typeface="Century Gothic"/>
                        </a:rPr>
                        <a:t>- </a:t>
                      </a:r>
                      <a:r>
                        <a:rPr sz="550" spc="-20" dirty="0">
                          <a:latin typeface="Century Gothic"/>
                          <a:cs typeface="Century Gothic"/>
                        </a:rPr>
                        <a:t>fajtaazonosítás</a:t>
                      </a:r>
                      <a:r>
                        <a:rPr sz="550" spc="-15" dirty="0">
                          <a:latin typeface="Century Gothic"/>
                          <a:cs typeface="Century Gothic"/>
                        </a:rPr>
                        <a:t> </a:t>
                      </a:r>
                      <a:r>
                        <a:rPr sz="550" spc="-20" dirty="0">
                          <a:latin typeface="Century Gothic"/>
                          <a:cs typeface="Century Gothic"/>
                        </a:rPr>
                        <a:t>szükséges)</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extLst>
                  <a:ext uri="{0D108BD9-81ED-4DB2-BD59-A6C34878D82A}">
                    <a16:rowId xmlns:a16="http://schemas.microsoft.com/office/drawing/2014/main" val="10060"/>
                  </a:ext>
                </a:extLst>
              </a:tr>
              <a:tr h="108172">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15" dirty="0">
                          <a:latin typeface="Century Gothic"/>
                          <a:cs typeface="Century Gothic"/>
                        </a:rPr>
                        <a:t>Celtis </a:t>
                      </a:r>
                      <a:r>
                        <a:rPr sz="550" spc="-35" dirty="0">
                          <a:latin typeface="Century Gothic"/>
                          <a:cs typeface="Century Gothic"/>
                        </a:rPr>
                        <a:t>occidentalis </a:t>
                      </a:r>
                      <a:r>
                        <a:rPr sz="550" spc="-30" dirty="0">
                          <a:latin typeface="Century Gothic"/>
                          <a:cs typeface="Century Gothic"/>
                        </a:rPr>
                        <a:t>(nyugati</a:t>
                      </a:r>
                      <a:r>
                        <a:rPr sz="550" spc="75" dirty="0">
                          <a:latin typeface="Century Gothic"/>
                          <a:cs typeface="Century Gothic"/>
                        </a:rPr>
                        <a:t> </a:t>
                      </a:r>
                      <a:r>
                        <a:rPr sz="550" spc="-20" dirty="0">
                          <a:latin typeface="Century Gothic"/>
                          <a:cs typeface="Century Gothic"/>
                        </a:rPr>
                        <a:t>ostorfa)</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15" dirty="0">
                          <a:latin typeface="Century Gothic"/>
                          <a:cs typeface="Century Gothic"/>
                        </a:rPr>
                        <a:t>Liriodendron tulipifera </a:t>
                      </a:r>
                      <a:r>
                        <a:rPr sz="550" spc="-20" dirty="0">
                          <a:latin typeface="Century Gothic"/>
                          <a:cs typeface="Century Gothic"/>
                        </a:rPr>
                        <a:t>(amerikai</a:t>
                      </a:r>
                      <a:r>
                        <a:rPr sz="550" spc="80" dirty="0">
                          <a:latin typeface="Century Gothic"/>
                          <a:cs typeface="Century Gothic"/>
                        </a:rPr>
                        <a:t> </a:t>
                      </a:r>
                      <a:r>
                        <a:rPr sz="550" spc="-25" dirty="0">
                          <a:latin typeface="Century Gothic"/>
                          <a:cs typeface="Century Gothic"/>
                        </a:rPr>
                        <a:t>tulipánfa)</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extLst>
                  <a:ext uri="{0D108BD9-81ED-4DB2-BD59-A6C34878D82A}">
                    <a16:rowId xmlns:a16="http://schemas.microsoft.com/office/drawing/2014/main" val="10061"/>
                  </a:ext>
                </a:extLst>
              </a:tr>
              <a:tr h="108173">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15" dirty="0">
                          <a:latin typeface="Century Gothic"/>
                          <a:cs typeface="Century Gothic"/>
                        </a:rPr>
                        <a:t>Tilia </a:t>
                      </a:r>
                      <a:r>
                        <a:rPr sz="550" spc="-20" dirty="0">
                          <a:latin typeface="Century Gothic"/>
                          <a:cs typeface="Century Gothic"/>
                        </a:rPr>
                        <a:t>platyphyllos </a:t>
                      </a:r>
                      <a:r>
                        <a:rPr sz="550" spc="-30" dirty="0">
                          <a:latin typeface="Century Gothic"/>
                          <a:cs typeface="Century Gothic"/>
                        </a:rPr>
                        <a:t>(nagylevel</a:t>
                      </a:r>
                      <a:r>
                        <a:rPr sz="550" spc="-30" dirty="0">
                          <a:latin typeface="Calibri"/>
                          <a:cs typeface="Calibri"/>
                        </a:rPr>
                        <a:t>ű</a:t>
                      </a:r>
                      <a:r>
                        <a:rPr sz="550" spc="60" dirty="0">
                          <a:latin typeface="Calibri"/>
                          <a:cs typeface="Calibri"/>
                        </a:rPr>
                        <a:t> </a:t>
                      </a:r>
                      <a:r>
                        <a:rPr sz="550" spc="-15" dirty="0">
                          <a:latin typeface="Century Gothic"/>
                          <a:cs typeface="Century Gothic"/>
                        </a:rPr>
                        <a:t>hárs)</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35" dirty="0">
                          <a:latin typeface="Century Gothic"/>
                          <a:cs typeface="Century Gothic"/>
                        </a:rPr>
                        <a:t>Metasequioa </a:t>
                      </a:r>
                      <a:r>
                        <a:rPr sz="550" spc="-25" dirty="0">
                          <a:latin typeface="Century Gothic"/>
                          <a:cs typeface="Century Gothic"/>
                        </a:rPr>
                        <a:t>glyptostoroboides </a:t>
                      </a:r>
                      <a:r>
                        <a:rPr sz="550" spc="-10" dirty="0">
                          <a:latin typeface="Century Gothic"/>
                          <a:cs typeface="Century Gothic"/>
                        </a:rPr>
                        <a:t>(kínai </a:t>
                      </a:r>
                      <a:r>
                        <a:rPr sz="550" spc="-30" dirty="0">
                          <a:latin typeface="Century Gothic"/>
                          <a:cs typeface="Century Gothic"/>
                        </a:rPr>
                        <a:t>mamutfeny</a:t>
                      </a:r>
                      <a:r>
                        <a:rPr sz="550" spc="-30" dirty="0">
                          <a:latin typeface="Calibri"/>
                          <a:cs typeface="Calibri"/>
                        </a:rPr>
                        <a:t>ő</a:t>
                      </a:r>
                      <a:r>
                        <a:rPr sz="550" spc="-30" dirty="0">
                          <a:latin typeface="Century Gothic"/>
                          <a:cs typeface="Century Gothic"/>
                        </a:rPr>
                        <a:t>)</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extLst>
                  <a:ext uri="{0D108BD9-81ED-4DB2-BD59-A6C34878D82A}">
                    <a16:rowId xmlns:a16="http://schemas.microsoft.com/office/drawing/2014/main" val="10062"/>
                  </a:ext>
                </a:extLst>
              </a:tr>
              <a:tr h="108172">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20" dirty="0">
                          <a:latin typeface="Century Gothic"/>
                          <a:cs typeface="Century Gothic"/>
                        </a:rPr>
                        <a:t>Viburnum rhytidophyllum </a:t>
                      </a:r>
                      <a:r>
                        <a:rPr sz="550" spc="-25" dirty="0">
                          <a:latin typeface="Century Gothic"/>
                          <a:cs typeface="Century Gothic"/>
                        </a:rPr>
                        <a:t>(ráncoslevel</a:t>
                      </a:r>
                      <a:r>
                        <a:rPr sz="550" spc="-25" dirty="0">
                          <a:latin typeface="Calibri"/>
                          <a:cs typeface="Calibri"/>
                        </a:rPr>
                        <a:t>ű</a:t>
                      </a:r>
                      <a:r>
                        <a:rPr sz="550" spc="-10" dirty="0">
                          <a:latin typeface="Calibri"/>
                          <a:cs typeface="Calibri"/>
                        </a:rPr>
                        <a:t> </a:t>
                      </a:r>
                      <a:r>
                        <a:rPr sz="550" spc="-35" dirty="0">
                          <a:latin typeface="Century Gothic"/>
                          <a:cs typeface="Century Gothic"/>
                        </a:rPr>
                        <a:t>bangita)</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20" dirty="0">
                          <a:latin typeface="Century Gothic"/>
                          <a:cs typeface="Century Gothic"/>
                        </a:rPr>
                        <a:t>Taxus </a:t>
                      </a:r>
                      <a:r>
                        <a:rPr sz="550" spc="-65" dirty="0">
                          <a:latin typeface="Century Gothic"/>
                          <a:cs typeface="Century Gothic"/>
                        </a:rPr>
                        <a:t>baccata </a:t>
                      </a:r>
                      <a:r>
                        <a:rPr sz="550" spc="-20" dirty="0">
                          <a:latin typeface="Century Gothic"/>
                          <a:cs typeface="Century Gothic"/>
                        </a:rPr>
                        <a:t>(tiszafa) </a:t>
                      </a:r>
                      <a:r>
                        <a:rPr sz="550" spc="-5" dirty="0">
                          <a:latin typeface="Century Gothic"/>
                          <a:cs typeface="Century Gothic"/>
                        </a:rPr>
                        <a:t>(2 </a:t>
                      </a:r>
                      <a:r>
                        <a:rPr sz="550" spc="-15" dirty="0">
                          <a:latin typeface="Century Gothic"/>
                          <a:cs typeface="Century Gothic"/>
                        </a:rPr>
                        <a:t>db-os</a:t>
                      </a:r>
                      <a:r>
                        <a:rPr sz="550" spc="105" dirty="0">
                          <a:latin typeface="Century Gothic"/>
                          <a:cs typeface="Century Gothic"/>
                        </a:rPr>
                        <a:t> </a:t>
                      </a:r>
                      <a:r>
                        <a:rPr sz="550" spc="-35" dirty="0">
                          <a:latin typeface="Century Gothic"/>
                          <a:cs typeface="Century Gothic"/>
                        </a:rPr>
                        <a:t>csoportban)</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extLst>
                  <a:ext uri="{0D108BD9-81ED-4DB2-BD59-A6C34878D82A}">
                    <a16:rowId xmlns:a16="http://schemas.microsoft.com/office/drawing/2014/main" val="10063"/>
                  </a:ext>
                </a:extLst>
              </a:tr>
              <a:tr h="108172">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20" dirty="0">
                          <a:latin typeface="Century Gothic"/>
                          <a:cs typeface="Century Gothic"/>
                        </a:rPr>
                        <a:t>Viburnum rhytidophyllum </a:t>
                      </a:r>
                      <a:r>
                        <a:rPr sz="550" spc="-25" dirty="0">
                          <a:latin typeface="Century Gothic"/>
                          <a:cs typeface="Century Gothic"/>
                        </a:rPr>
                        <a:t>(ráncoslevel</a:t>
                      </a:r>
                      <a:r>
                        <a:rPr sz="550" spc="-25" dirty="0">
                          <a:latin typeface="Calibri"/>
                          <a:cs typeface="Calibri"/>
                        </a:rPr>
                        <a:t>ű</a:t>
                      </a:r>
                      <a:r>
                        <a:rPr sz="550" spc="-10" dirty="0">
                          <a:latin typeface="Calibri"/>
                          <a:cs typeface="Calibri"/>
                        </a:rPr>
                        <a:t> </a:t>
                      </a:r>
                      <a:r>
                        <a:rPr sz="550" spc="-35" dirty="0">
                          <a:latin typeface="Century Gothic"/>
                          <a:cs typeface="Century Gothic"/>
                        </a:rPr>
                        <a:t>bangita)</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20" dirty="0">
                          <a:latin typeface="Century Gothic"/>
                          <a:cs typeface="Century Gothic"/>
                        </a:rPr>
                        <a:t>Taxus </a:t>
                      </a:r>
                      <a:r>
                        <a:rPr sz="550" spc="-65" dirty="0">
                          <a:latin typeface="Century Gothic"/>
                          <a:cs typeface="Century Gothic"/>
                        </a:rPr>
                        <a:t>baccata </a:t>
                      </a:r>
                      <a:r>
                        <a:rPr sz="550" spc="-20" dirty="0">
                          <a:latin typeface="Century Gothic"/>
                          <a:cs typeface="Century Gothic"/>
                        </a:rPr>
                        <a:t>(tiszafa) </a:t>
                      </a:r>
                      <a:r>
                        <a:rPr sz="550" spc="-5" dirty="0">
                          <a:latin typeface="Century Gothic"/>
                          <a:cs typeface="Century Gothic"/>
                        </a:rPr>
                        <a:t>(3 </a:t>
                      </a:r>
                      <a:r>
                        <a:rPr sz="550" spc="-15" dirty="0">
                          <a:latin typeface="Century Gothic"/>
                          <a:cs typeface="Century Gothic"/>
                        </a:rPr>
                        <a:t>db-os</a:t>
                      </a:r>
                      <a:r>
                        <a:rPr sz="550" spc="105" dirty="0">
                          <a:latin typeface="Century Gothic"/>
                          <a:cs typeface="Century Gothic"/>
                        </a:rPr>
                        <a:t> </a:t>
                      </a:r>
                      <a:r>
                        <a:rPr sz="550" spc="-35" dirty="0">
                          <a:latin typeface="Century Gothic"/>
                          <a:cs typeface="Century Gothic"/>
                        </a:rPr>
                        <a:t>csoportban)</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extLst>
                  <a:ext uri="{0D108BD9-81ED-4DB2-BD59-A6C34878D82A}">
                    <a16:rowId xmlns:a16="http://schemas.microsoft.com/office/drawing/2014/main" val="10064"/>
                  </a:ext>
                </a:extLst>
              </a:tr>
              <a:tr h="108173">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45" dirty="0">
                          <a:latin typeface="Century Gothic"/>
                          <a:cs typeface="Century Gothic"/>
                        </a:rPr>
                        <a:t>Acer</a:t>
                      </a:r>
                      <a:r>
                        <a:rPr sz="550" spc="5" dirty="0">
                          <a:latin typeface="Century Gothic"/>
                          <a:cs typeface="Century Gothic"/>
                        </a:rPr>
                        <a:t> </a:t>
                      </a:r>
                      <a:r>
                        <a:rPr sz="550" spc="-35" dirty="0">
                          <a:latin typeface="Century Gothic"/>
                          <a:cs typeface="Century Gothic"/>
                        </a:rPr>
                        <a:t>palmatum</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20" dirty="0">
                          <a:latin typeface="Century Gothic"/>
                          <a:cs typeface="Century Gothic"/>
                        </a:rPr>
                        <a:t>Taxus </a:t>
                      </a:r>
                      <a:r>
                        <a:rPr sz="550" spc="-65" dirty="0">
                          <a:latin typeface="Century Gothic"/>
                          <a:cs typeface="Century Gothic"/>
                        </a:rPr>
                        <a:t>baccata </a:t>
                      </a:r>
                      <a:r>
                        <a:rPr sz="550" spc="-20" dirty="0">
                          <a:latin typeface="Century Gothic"/>
                          <a:cs typeface="Century Gothic"/>
                        </a:rPr>
                        <a:t>(tiszafa)</a:t>
                      </a:r>
                      <a:r>
                        <a:rPr sz="550" spc="55" dirty="0">
                          <a:latin typeface="Century Gothic"/>
                          <a:cs typeface="Century Gothic"/>
                        </a:rPr>
                        <a:t> </a:t>
                      </a:r>
                      <a:r>
                        <a:rPr sz="550" spc="-30" dirty="0">
                          <a:latin typeface="Century Gothic"/>
                          <a:cs typeface="Century Gothic"/>
                        </a:rPr>
                        <a:t>(2db)</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extLst>
                  <a:ext uri="{0D108BD9-81ED-4DB2-BD59-A6C34878D82A}">
                    <a16:rowId xmlns:a16="http://schemas.microsoft.com/office/drawing/2014/main" val="10065"/>
                  </a:ext>
                </a:extLst>
              </a:tr>
              <a:tr h="108173">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20" dirty="0">
                          <a:latin typeface="Century Gothic"/>
                          <a:cs typeface="Century Gothic"/>
                        </a:rPr>
                        <a:t>Quercus x </a:t>
                      </a:r>
                      <a:r>
                        <a:rPr sz="550" spc="-10" dirty="0">
                          <a:latin typeface="Century Gothic"/>
                          <a:cs typeface="Century Gothic"/>
                        </a:rPr>
                        <a:t>turneri </a:t>
                      </a:r>
                      <a:r>
                        <a:rPr sz="550" spc="-30" dirty="0">
                          <a:latin typeface="Century Gothic"/>
                          <a:cs typeface="Century Gothic"/>
                        </a:rPr>
                        <a:t>var.</a:t>
                      </a:r>
                      <a:r>
                        <a:rPr sz="550" spc="-15" dirty="0">
                          <a:latin typeface="Century Gothic"/>
                          <a:cs typeface="Century Gothic"/>
                        </a:rPr>
                        <a:t> </a:t>
                      </a:r>
                      <a:r>
                        <a:rPr sz="550" spc="-25" dirty="0">
                          <a:latin typeface="Century Gothic"/>
                          <a:cs typeface="Century Gothic"/>
                        </a:rPr>
                        <a:t>pseudoturneri</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25" dirty="0">
                          <a:latin typeface="Century Gothic"/>
                          <a:cs typeface="Century Gothic"/>
                        </a:rPr>
                        <a:t>Platanus </a:t>
                      </a:r>
                      <a:r>
                        <a:rPr sz="550" spc="-20" dirty="0">
                          <a:latin typeface="Century Gothic"/>
                          <a:cs typeface="Century Gothic"/>
                        </a:rPr>
                        <a:t>x </a:t>
                      </a:r>
                      <a:r>
                        <a:rPr sz="550" spc="-25" dirty="0">
                          <a:latin typeface="Century Gothic"/>
                          <a:cs typeface="Century Gothic"/>
                        </a:rPr>
                        <a:t>hispanica </a:t>
                      </a:r>
                      <a:r>
                        <a:rPr sz="550" spc="-20" dirty="0">
                          <a:latin typeface="Century Gothic"/>
                          <a:cs typeface="Century Gothic"/>
                        </a:rPr>
                        <a:t>(juharlevel</a:t>
                      </a:r>
                      <a:r>
                        <a:rPr sz="550" spc="-20" dirty="0">
                          <a:latin typeface="Calibri"/>
                          <a:cs typeface="Calibri"/>
                        </a:rPr>
                        <a:t>ű </a:t>
                      </a:r>
                      <a:r>
                        <a:rPr sz="550" spc="-35" dirty="0">
                          <a:latin typeface="Century Gothic"/>
                          <a:cs typeface="Century Gothic"/>
                        </a:rPr>
                        <a:t>platán) </a:t>
                      </a:r>
                      <a:r>
                        <a:rPr sz="550" spc="-30" dirty="0">
                          <a:latin typeface="Century Gothic"/>
                          <a:cs typeface="Century Gothic"/>
                        </a:rPr>
                        <a:t>csoport </a:t>
                      </a:r>
                      <a:r>
                        <a:rPr sz="550" spc="-5" dirty="0">
                          <a:latin typeface="Century Gothic"/>
                          <a:cs typeface="Century Gothic"/>
                        </a:rPr>
                        <a:t>(5</a:t>
                      </a:r>
                      <a:r>
                        <a:rPr sz="550" spc="-75" dirty="0">
                          <a:latin typeface="Century Gothic"/>
                          <a:cs typeface="Century Gothic"/>
                        </a:rPr>
                        <a:t> </a:t>
                      </a:r>
                      <a:r>
                        <a:rPr sz="550" spc="-50" dirty="0">
                          <a:latin typeface="Century Gothic"/>
                          <a:cs typeface="Century Gothic"/>
                        </a:rPr>
                        <a:t>db)</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extLst>
                  <a:ext uri="{0D108BD9-81ED-4DB2-BD59-A6C34878D82A}">
                    <a16:rowId xmlns:a16="http://schemas.microsoft.com/office/drawing/2014/main" val="10066"/>
                  </a:ext>
                </a:extLst>
              </a:tr>
              <a:tr h="108173">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15" dirty="0">
                          <a:latin typeface="Century Gothic"/>
                          <a:cs typeface="Century Gothic"/>
                        </a:rPr>
                        <a:t>Tilia </a:t>
                      </a:r>
                      <a:r>
                        <a:rPr sz="550" spc="-20" dirty="0">
                          <a:latin typeface="Century Gothic"/>
                          <a:cs typeface="Century Gothic"/>
                        </a:rPr>
                        <a:t>spp. </a:t>
                      </a:r>
                      <a:r>
                        <a:rPr sz="550" spc="-30" dirty="0">
                          <a:latin typeface="Century Gothic"/>
                          <a:cs typeface="Century Gothic"/>
                        </a:rPr>
                        <a:t>(fafajta </a:t>
                      </a:r>
                      <a:r>
                        <a:rPr sz="550" spc="-20" dirty="0">
                          <a:latin typeface="Century Gothic"/>
                          <a:cs typeface="Century Gothic"/>
                        </a:rPr>
                        <a:t>azonosítása</a:t>
                      </a:r>
                      <a:r>
                        <a:rPr sz="550" spc="-35" dirty="0">
                          <a:latin typeface="Century Gothic"/>
                          <a:cs typeface="Century Gothic"/>
                        </a:rPr>
                        <a:t> </a:t>
                      </a:r>
                      <a:r>
                        <a:rPr sz="550" spc="-20" dirty="0">
                          <a:latin typeface="Century Gothic"/>
                          <a:cs typeface="Century Gothic"/>
                        </a:rPr>
                        <a:t>szükséges)</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25" dirty="0">
                          <a:latin typeface="Century Gothic"/>
                          <a:cs typeface="Century Gothic"/>
                        </a:rPr>
                        <a:t>Platanus </a:t>
                      </a:r>
                      <a:r>
                        <a:rPr sz="550" spc="-20" dirty="0">
                          <a:latin typeface="Century Gothic"/>
                          <a:cs typeface="Century Gothic"/>
                        </a:rPr>
                        <a:t>x </a:t>
                      </a:r>
                      <a:r>
                        <a:rPr sz="550" spc="-25" dirty="0">
                          <a:latin typeface="Century Gothic"/>
                          <a:cs typeface="Century Gothic"/>
                        </a:rPr>
                        <a:t>hispanica </a:t>
                      </a:r>
                      <a:r>
                        <a:rPr sz="550" spc="-20" dirty="0">
                          <a:latin typeface="Century Gothic"/>
                          <a:cs typeface="Century Gothic"/>
                        </a:rPr>
                        <a:t>(juharlevel</a:t>
                      </a:r>
                      <a:r>
                        <a:rPr sz="550" spc="-20" dirty="0">
                          <a:latin typeface="Calibri"/>
                          <a:cs typeface="Calibri"/>
                        </a:rPr>
                        <a:t>ű </a:t>
                      </a:r>
                      <a:r>
                        <a:rPr sz="550" spc="-35" dirty="0">
                          <a:latin typeface="Century Gothic"/>
                          <a:cs typeface="Century Gothic"/>
                        </a:rPr>
                        <a:t>platán) </a:t>
                      </a:r>
                      <a:r>
                        <a:rPr sz="550" spc="-30" dirty="0">
                          <a:latin typeface="Century Gothic"/>
                          <a:cs typeface="Century Gothic"/>
                        </a:rPr>
                        <a:t>csoport </a:t>
                      </a:r>
                      <a:r>
                        <a:rPr sz="550" spc="-5" dirty="0">
                          <a:latin typeface="Century Gothic"/>
                          <a:cs typeface="Century Gothic"/>
                        </a:rPr>
                        <a:t>(4</a:t>
                      </a:r>
                      <a:r>
                        <a:rPr sz="550" spc="-75" dirty="0">
                          <a:latin typeface="Century Gothic"/>
                          <a:cs typeface="Century Gothic"/>
                        </a:rPr>
                        <a:t> </a:t>
                      </a:r>
                      <a:r>
                        <a:rPr sz="550" spc="-50" dirty="0">
                          <a:latin typeface="Century Gothic"/>
                          <a:cs typeface="Century Gothic"/>
                        </a:rPr>
                        <a:t>db)</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extLst>
                  <a:ext uri="{0D108BD9-81ED-4DB2-BD59-A6C34878D82A}">
                    <a16:rowId xmlns:a16="http://schemas.microsoft.com/office/drawing/2014/main" val="10067"/>
                  </a:ext>
                </a:extLst>
              </a:tr>
              <a:tr h="108172">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10" dirty="0">
                          <a:latin typeface="Century Gothic"/>
                          <a:cs typeface="Century Gothic"/>
                        </a:rPr>
                        <a:t>Pyrus sp. </a:t>
                      </a:r>
                      <a:r>
                        <a:rPr sz="550" spc="-25" dirty="0">
                          <a:latin typeface="Century Gothic"/>
                          <a:cs typeface="Century Gothic"/>
                        </a:rPr>
                        <a:t>(term</a:t>
                      </a:r>
                      <a:r>
                        <a:rPr sz="550" spc="-25" dirty="0">
                          <a:latin typeface="Calibri"/>
                          <a:cs typeface="Calibri"/>
                        </a:rPr>
                        <a:t>ő</a:t>
                      </a:r>
                      <a:r>
                        <a:rPr sz="550" spc="-15" dirty="0">
                          <a:latin typeface="Calibri"/>
                          <a:cs typeface="Calibri"/>
                        </a:rPr>
                        <a:t> </a:t>
                      </a:r>
                      <a:r>
                        <a:rPr sz="550" spc="-25" dirty="0">
                          <a:latin typeface="Century Gothic"/>
                          <a:cs typeface="Century Gothic"/>
                        </a:rPr>
                        <a:t>körte)</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20" dirty="0">
                          <a:latin typeface="Century Gothic"/>
                          <a:cs typeface="Century Gothic"/>
                        </a:rPr>
                        <a:t>Quercus </a:t>
                      </a:r>
                      <a:r>
                        <a:rPr sz="550" spc="-10" dirty="0">
                          <a:latin typeface="Century Gothic"/>
                          <a:cs typeface="Century Gothic"/>
                        </a:rPr>
                        <a:t>robur </a:t>
                      </a:r>
                      <a:r>
                        <a:rPr sz="550" spc="-25" dirty="0">
                          <a:latin typeface="Century Gothic"/>
                          <a:cs typeface="Century Gothic"/>
                        </a:rPr>
                        <a:t>’Fastigiata’ </a:t>
                      </a:r>
                      <a:r>
                        <a:rPr sz="550" spc="-15" dirty="0">
                          <a:latin typeface="Century Gothic"/>
                          <a:cs typeface="Century Gothic"/>
                        </a:rPr>
                        <a:t>(oszlopos </a:t>
                      </a:r>
                      <a:r>
                        <a:rPr sz="550" spc="-30" dirty="0">
                          <a:latin typeface="Century Gothic"/>
                          <a:cs typeface="Century Gothic"/>
                        </a:rPr>
                        <a:t>tölgy)</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extLst>
                  <a:ext uri="{0D108BD9-81ED-4DB2-BD59-A6C34878D82A}">
                    <a16:rowId xmlns:a16="http://schemas.microsoft.com/office/drawing/2014/main" val="10068"/>
                  </a:ext>
                </a:extLst>
              </a:tr>
              <a:tr h="108173">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20" dirty="0">
                          <a:latin typeface="Century Gothic"/>
                          <a:cs typeface="Century Gothic"/>
                        </a:rPr>
                        <a:t>Quercus </a:t>
                      </a:r>
                      <a:r>
                        <a:rPr sz="550" spc="-10" dirty="0">
                          <a:latin typeface="Century Gothic"/>
                          <a:cs typeface="Century Gothic"/>
                        </a:rPr>
                        <a:t>robur </a:t>
                      </a:r>
                      <a:r>
                        <a:rPr sz="550" spc="-30" dirty="0">
                          <a:latin typeface="Century Gothic"/>
                          <a:cs typeface="Century Gothic"/>
                        </a:rPr>
                        <a:t>(kocsányos</a:t>
                      </a:r>
                      <a:r>
                        <a:rPr sz="550" spc="70" dirty="0">
                          <a:latin typeface="Century Gothic"/>
                          <a:cs typeface="Century Gothic"/>
                        </a:rPr>
                        <a:t> </a:t>
                      </a:r>
                      <a:r>
                        <a:rPr sz="550" spc="-30" dirty="0">
                          <a:latin typeface="Century Gothic"/>
                          <a:cs typeface="Century Gothic"/>
                        </a:rPr>
                        <a:t>tölgy)</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20" dirty="0">
                          <a:latin typeface="Century Gothic"/>
                          <a:cs typeface="Century Gothic"/>
                        </a:rPr>
                        <a:t>Quercus </a:t>
                      </a:r>
                      <a:r>
                        <a:rPr sz="550" spc="-10" dirty="0">
                          <a:latin typeface="Century Gothic"/>
                          <a:cs typeface="Century Gothic"/>
                        </a:rPr>
                        <a:t>robur </a:t>
                      </a:r>
                      <a:r>
                        <a:rPr sz="550" spc="-25" dirty="0">
                          <a:latin typeface="Century Gothic"/>
                          <a:cs typeface="Century Gothic"/>
                        </a:rPr>
                        <a:t>’Fastigiata’ </a:t>
                      </a:r>
                      <a:r>
                        <a:rPr sz="550" spc="-15" dirty="0">
                          <a:latin typeface="Century Gothic"/>
                          <a:cs typeface="Century Gothic"/>
                        </a:rPr>
                        <a:t>(oszlopos </a:t>
                      </a:r>
                      <a:r>
                        <a:rPr sz="550" spc="-30" dirty="0">
                          <a:latin typeface="Century Gothic"/>
                          <a:cs typeface="Century Gothic"/>
                        </a:rPr>
                        <a:t>tölgy)</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extLst>
                  <a:ext uri="{0D108BD9-81ED-4DB2-BD59-A6C34878D82A}">
                    <a16:rowId xmlns:a16="http://schemas.microsoft.com/office/drawing/2014/main" val="10069"/>
                  </a:ext>
                </a:extLst>
              </a:tr>
              <a:tr h="108172">
                <a:tc gridSpan="3">
                  <a:txBody>
                    <a:bodyPr/>
                    <a:lstStyle/>
                    <a:p>
                      <a:pPr algn="ctr">
                        <a:lnSpc>
                          <a:spcPct val="100000"/>
                        </a:lnSpc>
                        <a:spcBef>
                          <a:spcPts val="90"/>
                        </a:spcBef>
                      </a:pPr>
                      <a:r>
                        <a:rPr sz="550" spc="-10" dirty="0">
                          <a:latin typeface="Century Gothic"/>
                          <a:cs typeface="Century Gothic"/>
                        </a:rPr>
                        <a:t>Fasorok</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0DDB0"/>
                    </a:solidFill>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70"/>
                  </a:ext>
                </a:extLst>
              </a:tr>
              <a:tr h="108172">
                <a:tc rowSpan="3">
                  <a:txBody>
                    <a:bodyPr/>
                    <a:lstStyle/>
                    <a:p>
                      <a:pPr marL="2540" marR="389255">
                        <a:lnSpc>
                          <a:spcPct val="104200"/>
                        </a:lnSpc>
                        <a:spcBef>
                          <a:spcPts val="570"/>
                        </a:spcBef>
                      </a:pPr>
                      <a:r>
                        <a:rPr sz="550" spc="-30" dirty="0">
                          <a:latin typeface="Century Gothic"/>
                          <a:cs typeface="Century Gothic"/>
                        </a:rPr>
                        <a:t>KMJV </a:t>
                      </a:r>
                      <a:r>
                        <a:rPr sz="550" spc="-25" dirty="0">
                          <a:latin typeface="Century Gothic"/>
                          <a:cs typeface="Century Gothic"/>
                        </a:rPr>
                        <a:t>Önkormányzata Közgy</a:t>
                      </a:r>
                      <a:r>
                        <a:rPr sz="550" spc="-25" dirty="0">
                          <a:latin typeface="Calibri"/>
                          <a:cs typeface="Calibri"/>
                        </a:rPr>
                        <a:t>ű</a:t>
                      </a:r>
                      <a:r>
                        <a:rPr sz="550" spc="-25" dirty="0">
                          <a:latin typeface="Century Gothic"/>
                          <a:cs typeface="Century Gothic"/>
                        </a:rPr>
                        <a:t>lésének </a:t>
                      </a:r>
                      <a:r>
                        <a:rPr sz="550" spc="25" dirty="0">
                          <a:latin typeface="Century Gothic"/>
                          <a:cs typeface="Century Gothic"/>
                        </a:rPr>
                        <a:t>16/2017. </a:t>
                      </a:r>
                      <a:r>
                        <a:rPr sz="550" dirty="0">
                          <a:latin typeface="Century Gothic"/>
                          <a:cs typeface="Century Gothic"/>
                        </a:rPr>
                        <a:t>(IX.21.) </a:t>
                      </a:r>
                      <a:r>
                        <a:rPr sz="550" spc="-20" dirty="0">
                          <a:latin typeface="Century Gothic"/>
                          <a:cs typeface="Century Gothic"/>
                        </a:rPr>
                        <a:t>önkormányzati </a:t>
                      </a:r>
                      <a:r>
                        <a:rPr sz="550" spc="-40" dirty="0">
                          <a:latin typeface="Century Gothic"/>
                          <a:cs typeface="Century Gothic"/>
                        </a:rPr>
                        <a:t>rendelete Kecskemét megyei </a:t>
                      </a:r>
                      <a:r>
                        <a:rPr sz="550" spc="-25" dirty="0">
                          <a:latin typeface="Century Gothic"/>
                          <a:cs typeface="Century Gothic"/>
                        </a:rPr>
                        <a:t>jogú </a:t>
                      </a:r>
                      <a:r>
                        <a:rPr sz="550" spc="-20" dirty="0">
                          <a:latin typeface="Century Gothic"/>
                          <a:cs typeface="Century Gothic"/>
                        </a:rPr>
                        <a:t>város  </a:t>
                      </a:r>
                      <a:r>
                        <a:rPr sz="550" spc="-35" dirty="0">
                          <a:latin typeface="Century Gothic"/>
                          <a:cs typeface="Century Gothic"/>
                        </a:rPr>
                        <a:t>településképének </a:t>
                      </a:r>
                      <a:r>
                        <a:rPr sz="550" spc="-25" dirty="0">
                          <a:latin typeface="Century Gothic"/>
                          <a:cs typeface="Century Gothic"/>
                        </a:rPr>
                        <a:t>védelmér</a:t>
                      </a:r>
                      <a:r>
                        <a:rPr sz="550" spc="-25" dirty="0">
                          <a:latin typeface="Calibri"/>
                          <a:cs typeface="Calibri"/>
                        </a:rPr>
                        <a:t>ő</a:t>
                      </a:r>
                      <a:r>
                        <a:rPr sz="550" spc="-25" dirty="0">
                          <a:latin typeface="Century Gothic"/>
                          <a:cs typeface="Century Gothic"/>
                        </a:rPr>
                        <a:t>l</a:t>
                      </a:r>
                      <a:r>
                        <a:rPr sz="550" spc="-65" dirty="0">
                          <a:latin typeface="Century Gothic"/>
                          <a:cs typeface="Century Gothic"/>
                        </a:rPr>
                        <a:t> </a:t>
                      </a:r>
                      <a:r>
                        <a:rPr sz="550" spc="-25" dirty="0">
                          <a:latin typeface="Century Gothic"/>
                          <a:cs typeface="Century Gothic"/>
                        </a:rPr>
                        <a:t>alapján</a:t>
                      </a:r>
                      <a:endParaRPr sz="550">
                        <a:latin typeface="Century Gothic"/>
                        <a:cs typeface="Century Gothic"/>
                      </a:endParaRPr>
                    </a:p>
                  </a:txBody>
                  <a:tcPr marL="0" marR="0" marT="7239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gridSpan="2">
                  <a:txBody>
                    <a:bodyPr/>
                    <a:lstStyle/>
                    <a:p>
                      <a:pPr marL="2540">
                        <a:lnSpc>
                          <a:spcPct val="100000"/>
                        </a:lnSpc>
                        <a:spcBef>
                          <a:spcPts val="90"/>
                        </a:spcBef>
                      </a:pPr>
                      <a:r>
                        <a:rPr sz="550" spc="-15" dirty="0">
                          <a:latin typeface="Century Gothic"/>
                          <a:cs typeface="Century Gothic"/>
                        </a:rPr>
                        <a:t>Celtis </a:t>
                      </a:r>
                      <a:r>
                        <a:rPr sz="550" spc="-35" dirty="0">
                          <a:latin typeface="Century Gothic"/>
                          <a:cs typeface="Century Gothic"/>
                        </a:rPr>
                        <a:t>occidentalis </a:t>
                      </a:r>
                      <a:r>
                        <a:rPr sz="550" spc="-30" dirty="0">
                          <a:latin typeface="Century Gothic"/>
                          <a:cs typeface="Century Gothic"/>
                        </a:rPr>
                        <a:t>(nyugati </a:t>
                      </a:r>
                      <a:r>
                        <a:rPr sz="550" spc="-20" dirty="0">
                          <a:latin typeface="Century Gothic"/>
                          <a:cs typeface="Century Gothic"/>
                        </a:rPr>
                        <a:t>ostorfa)</a:t>
                      </a:r>
                      <a:r>
                        <a:rPr sz="550" dirty="0">
                          <a:latin typeface="Century Gothic"/>
                          <a:cs typeface="Century Gothic"/>
                        </a:rPr>
                        <a:t> </a:t>
                      </a:r>
                      <a:r>
                        <a:rPr sz="550" spc="-10" dirty="0">
                          <a:latin typeface="Century Gothic"/>
                          <a:cs typeface="Century Gothic"/>
                        </a:rPr>
                        <a:t>fasor</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71"/>
                  </a:ext>
                </a:extLst>
              </a:tr>
              <a:tr h="108173">
                <a:tc vMerge="1">
                  <a:txBody>
                    <a:bodyPr/>
                    <a:lstStyle/>
                    <a:p>
                      <a:endParaRPr/>
                    </a:p>
                  </a:txBody>
                  <a:tcPr marL="0" marR="0" marT="7239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gridSpan="2">
                  <a:txBody>
                    <a:bodyPr/>
                    <a:lstStyle/>
                    <a:p>
                      <a:pPr marL="2540">
                        <a:lnSpc>
                          <a:spcPct val="100000"/>
                        </a:lnSpc>
                        <a:spcBef>
                          <a:spcPts val="90"/>
                        </a:spcBef>
                      </a:pPr>
                      <a:r>
                        <a:rPr sz="550" spc="-20" dirty="0">
                          <a:latin typeface="Century Gothic"/>
                          <a:cs typeface="Century Gothic"/>
                        </a:rPr>
                        <a:t>Gingko </a:t>
                      </a:r>
                      <a:r>
                        <a:rPr sz="550" spc="-25" dirty="0">
                          <a:latin typeface="Century Gothic"/>
                          <a:cs typeface="Century Gothic"/>
                        </a:rPr>
                        <a:t>biloba 'Globosa' </a:t>
                      </a:r>
                      <a:r>
                        <a:rPr sz="550" spc="-40" dirty="0">
                          <a:latin typeface="Century Gothic"/>
                          <a:cs typeface="Century Gothic"/>
                        </a:rPr>
                        <a:t>(gömb </a:t>
                      </a:r>
                      <a:r>
                        <a:rPr sz="550" spc="-30" dirty="0">
                          <a:latin typeface="Century Gothic"/>
                          <a:cs typeface="Century Gothic"/>
                        </a:rPr>
                        <a:t>páfrányfeny</a:t>
                      </a:r>
                      <a:r>
                        <a:rPr sz="550" spc="-30" dirty="0">
                          <a:latin typeface="Calibri"/>
                          <a:cs typeface="Calibri"/>
                        </a:rPr>
                        <a:t>ő</a:t>
                      </a:r>
                      <a:r>
                        <a:rPr sz="550" spc="-30" dirty="0">
                          <a:latin typeface="Century Gothic"/>
                          <a:cs typeface="Century Gothic"/>
                        </a:rPr>
                        <a:t>)</a:t>
                      </a:r>
                      <a:r>
                        <a:rPr sz="550" spc="70" dirty="0">
                          <a:latin typeface="Century Gothic"/>
                          <a:cs typeface="Century Gothic"/>
                        </a:rPr>
                        <a:t> </a:t>
                      </a:r>
                      <a:r>
                        <a:rPr sz="550" spc="-10" dirty="0">
                          <a:latin typeface="Century Gothic"/>
                          <a:cs typeface="Century Gothic"/>
                        </a:rPr>
                        <a:t>fasor</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72"/>
                  </a:ext>
                </a:extLst>
              </a:tr>
              <a:tr h="108173">
                <a:tc vMerge="1">
                  <a:txBody>
                    <a:bodyPr/>
                    <a:lstStyle/>
                    <a:p>
                      <a:endParaRPr/>
                    </a:p>
                  </a:txBody>
                  <a:tcPr marL="0" marR="0" marT="7239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gridSpan="2">
                  <a:txBody>
                    <a:bodyPr/>
                    <a:lstStyle/>
                    <a:p>
                      <a:pPr marL="2540">
                        <a:lnSpc>
                          <a:spcPct val="100000"/>
                        </a:lnSpc>
                        <a:spcBef>
                          <a:spcPts val="90"/>
                        </a:spcBef>
                      </a:pPr>
                      <a:r>
                        <a:rPr sz="550" spc="15" dirty="0">
                          <a:latin typeface="Century Gothic"/>
                          <a:cs typeface="Century Gothic"/>
                        </a:rPr>
                        <a:t>Tilia </a:t>
                      </a:r>
                      <a:r>
                        <a:rPr sz="550" spc="-10" dirty="0">
                          <a:latin typeface="Century Gothic"/>
                          <a:cs typeface="Century Gothic"/>
                        </a:rPr>
                        <a:t>sp. </a:t>
                      </a:r>
                      <a:r>
                        <a:rPr sz="550" spc="-15" dirty="0">
                          <a:latin typeface="Century Gothic"/>
                          <a:cs typeface="Century Gothic"/>
                        </a:rPr>
                        <a:t>(hárs </a:t>
                      </a:r>
                      <a:r>
                        <a:rPr sz="550" spc="-25" dirty="0">
                          <a:latin typeface="Century Gothic"/>
                          <a:cs typeface="Century Gothic"/>
                        </a:rPr>
                        <a:t>faj/ta </a:t>
                      </a:r>
                      <a:r>
                        <a:rPr sz="550" spc="10" dirty="0">
                          <a:latin typeface="Century Gothic"/>
                          <a:cs typeface="Century Gothic"/>
                        </a:rPr>
                        <a:t>– </a:t>
                      </a:r>
                      <a:r>
                        <a:rPr sz="550" spc="-10" dirty="0">
                          <a:latin typeface="Century Gothic"/>
                          <a:cs typeface="Century Gothic"/>
                        </a:rPr>
                        <a:t>faj </a:t>
                      </a:r>
                      <a:r>
                        <a:rPr sz="550" spc="-50" dirty="0">
                          <a:latin typeface="Century Gothic"/>
                          <a:cs typeface="Century Gothic"/>
                        </a:rPr>
                        <a:t>vagy </a:t>
                      </a:r>
                      <a:r>
                        <a:rPr sz="550" spc="-20" dirty="0">
                          <a:latin typeface="Century Gothic"/>
                          <a:cs typeface="Century Gothic"/>
                        </a:rPr>
                        <a:t>fajtaazonosítás szükséges)</a:t>
                      </a:r>
                      <a:r>
                        <a:rPr sz="550" spc="-15" dirty="0">
                          <a:latin typeface="Century Gothic"/>
                          <a:cs typeface="Century Gothic"/>
                        </a:rPr>
                        <a:t> </a:t>
                      </a:r>
                      <a:r>
                        <a:rPr sz="550" spc="-10" dirty="0">
                          <a:latin typeface="Century Gothic"/>
                          <a:cs typeface="Century Gothic"/>
                        </a:rPr>
                        <a:t>fasor</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73"/>
                  </a:ext>
                </a:extLst>
              </a:tr>
              <a:tr h="108171">
                <a:tc gridSpan="3">
                  <a:txBody>
                    <a:bodyPr/>
                    <a:lstStyle/>
                    <a:p>
                      <a:pPr algn="ctr">
                        <a:lnSpc>
                          <a:spcPct val="100000"/>
                        </a:lnSpc>
                        <a:spcBef>
                          <a:spcPts val="90"/>
                        </a:spcBef>
                      </a:pPr>
                      <a:r>
                        <a:rPr sz="550" spc="-20" dirty="0">
                          <a:latin typeface="Century Gothic"/>
                          <a:cs typeface="Century Gothic"/>
                        </a:rPr>
                        <a:t>Település- </a:t>
                      </a:r>
                      <a:r>
                        <a:rPr sz="550" spc="-50" dirty="0">
                          <a:latin typeface="Century Gothic"/>
                          <a:cs typeface="Century Gothic"/>
                        </a:rPr>
                        <a:t>vagy</a:t>
                      </a:r>
                      <a:r>
                        <a:rPr sz="550" spc="40" dirty="0">
                          <a:latin typeface="Century Gothic"/>
                          <a:cs typeface="Century Gothic"/>
                        </a:rPr>
                        <a:t> </a:t>
                      </a:r>
                      <a:r>
                        <a:rPr sz="550" spc="-20" dirty="0">
                          <a:latin typeface="Century Gothic"/>
                          <a:cs typeface="Century Gothic"/>
                        </a:rPr>
                        <a:t>tájrészlet</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0DDB0"/>
                    </a:solidFill>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74"/>
                  </a:ext>
                </a:extLst>
              </a:tr>
              <a:tr h="108172">
                <a:tc rowSpan="3">
                  <a:txBody>
                    <a:bodyPr/>
                    <a:lstStyle/>
                    <a:p>
                      <a:pPr>
                        <a:lnSpc>
                          <a:spcPct val="100000"/>
                        </a:lnSpc>
                        <a:spcBef>
                          <a:spcPts val="20"/>
                        </a:spcBef>
                      </a:pPr>
                      <a:endParaRPr sz="850">
                        <a:latin typeface="Times New Roman"/>
                        <a:cs typeface="Times New Roman"/>
                      </a:endParaRPr>
                    </a:p>
                    <a:p>
                      <a:pPr marL="2540" marR="389255">
                        <a:lnSpc>
                          <a:spcPct val="104200"/>
                        </a:lnSpc>
                      </a:pPr>
                      <a:r>
                        <a:rPr sz="550" spc="-30" dirty="0">
                          <a:latin typeface="Century Gothic"/>
                          <a:cs typeface="Century Gothic"/>
                        </a:rPr>
                        <a:t>KMJV </a:t>
                      </a:r>
                      <a:r>
                        <a:rPr sz="550" spc="-25" dirty="0">
                          <a:latin typeface="Century Gothic"/>
                          <a:cs typeface="Century Gothic"/>
                        </a:rPr>
                        <a:t>Önkormányzata Közgy</a:t>
                      </a:r>
                      <a:r>
                        <a:rPr sz="550" spc="-25" dirty="0">
                          <a:latin typeface="Calibri"/>
                          <a:cs typeface="Calibri"/>
                        </a:rPr>
                        <a:t>ű</a:t>
                      </a:r>
                      <a:r>
                        <a:rPr sz="550" spc="-25" dirty="0">
                          <a:latin typeface="Century Gothic"/>
                          <a:cs typeface="Century Gothic"/>
                        </a:rPr>
                        <a:t>lésének </a:t>
                      </a:r>
                      <a:r>
                        <a:rPr sz="550" spc="25" dirty="0">
                          <a:latin typeface="Century Gothic"/>
                          <a:cs typeface="Century Gothic"/>
                        </a:rPr>
                        <a:t>16/2017. </a:t>
                      </a:r>
                      <a:r>
                        <a:rPr sz="550" dirty="0">
                          <a:latin typeface="Century Gothic"/>
                          <a:cs typeface="Century Gothic"/>
                        </a:rPr>
                        <a:t>(IX.21.) </a:t>
                      </a:r>
                      <a:r>
                        <a:rPr sz="550" spc="-20" dirty="0">
                          <a:latin typeface="Century Gothic"/>
                          <a:cs typeface="Century Gothic"/>
                        </a:rPr>
                        <a:t>önkormányzati </a:t>
                      </a:r>
                      <a:r>
                        <a:rPr sz="550" spc="-40" dirty="0">
                          <a:latin typeface="Century Gothic"/>
                          <a:cs typeface="Century Gothic"/>
                        </a:rPr>
                        <a:t>rendelete Kecskemét megyei </a:t>
                      </a:r>
                      <a:r>
                        <a:rPr sz="550" spc="-25" dirty="0">
                          <a:latin typeface="Century Gothic"/>
                          <a:cs typeface="Century Gothic"/>
                        </a:rPr>
                        <a:t>jogú </a:t>
                      </a:r>
                      <a:r>
                        <a:rPr sz="550" spc="-20" dirty="0">
                          <a:latin typeface="Century Gothic"/>
                          <a:cs typeface="Century Gothic"/>
                        </a:rPr>
                        <a:t>város  </a:t>
                      </a:r>
                      <a:r>
                        <a:rPr sz="550" spc="-35" dirty="0">
                          <a:latin typeface="Century Gothic"/>
                          <a:cs typeface="Century Gothic"/>
                        </a:rPr>
                        <a:t>településképének </a:t>
                      </a:r>
                      <a:r>
                        <a:rPr sz="550" spc="-25" dirty="0">
                          <a:latin typeface="Century Gothic"/>
                          <a:cs typeface="Century Gothic"/>
                        </a:rPr>
                        <a:t>védelmér</a:t>
                      </a:r>
                      <a:r>
                        <a:rPr sz="550" spc="-25" dirty="0">
                          <a:latin typeface="Calibri"/>
                          <a:cs typeface="Calibri"/>
                        </a:rPr>
                        <a:t>ő</a:t>
                      </a:r>
                      <a:r>
                        <a:rPr sz="550" spc="-25" dirty="0">
                          <a:latin typeface="Century Gothic"/>
                          <a:cs typeface="Century Gothic"/>
                        </a:rPr>
                        <a:t>l</a:t>
                      </a:r>
                      <a:r>
                        <a:rPr sz="550" spc="-65" dirty="0">
                          <a:latin typeface="Century Gothic"/>
                          <a:cs typeface="Century Gothic"/>
                        </a:rPr>
                        <a:t> </a:t>
                      </a:r>
                      <a:r>
                        <a:rPr sz="550" spc="-25" dirty="0">
                          <a:latin typeface="Century Gothic"/>
                          <a:cs typeface="Century Gothic"/>
                        </a:rPr>
                        <a:t>alapján</a:t>
                      </a:r>
                      <a:endParaRPr sz="550">
                        <a:latin typeface="Century Gothic"/>
                        <a:cs typeface="Century Gothic"/>
                      </a:endParaRPr>
                    </a:p>
                  </a:txBody>
                  <a:tcPr marL="0" marR="0" marT="254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20" dirty="0">
                          <a:latin typeface="Century Gothic"/>
                          <a:cs typeface="Century Gothic"/>
                        </a:rPr>
                        <a:t>Mária-kápolna </a:t>
                      </a:r>
                      <a:r>
                        <a:rPr sz="550" spc="-30" dirty="0">
                          <a:latin typeface="Century Gothic"/>
                          <a:cs typeface="Century Gothic"/>
                        </a:rPr>
                        <a:t>környezete (Kápolna-domb </a:t>
                      </a:r>
                      <a:r>
                        <a:rPr sz="550" spc="-25" dirty="0">
                          <a:latin typeface="Century Gothic"/>
                          <a:cs typeface="Century Gothic"/>
                        </a:rPr>
                        <a:t>kertépítészeti</a:t>
                      </a:r>
                      <a:r>
                        <a:rPr sz="550" dirty="0">
                          <a:latin typeface="Century Gothic"/>
                          <a:cs typeface="Century Gothic"/>
                        </a:rPr>
                        <a:t> </a:t>
                      </a:r>
                      <a:r>
                        <a:rPr sz="550" spc="-25" dirty="0">
                          <a:latin typeface="Century Gothic"/>
                          <a:cs typeface="Century Gothic"/>
                        </a:rPr>
                        <a:t>vonatkozásai)</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10" dirty="0">
                          <a:latin typeface="Century Gothic"/>
                          <a:cs typeface="Century Gothic"/>
                        </a:rPr>
                        <a:t>„Zöld </a:t>
                      </a:r>
                      <a:r>
                        <a:rPr sz="550" dirty="0">
                          <a:latin typeface="Century Gothic"/>
                          <a:cs typeface="Century Gothic"/>
                        </a:rPr>
                        <a:t>Ék </a:t>
                      </a:r>
                      <a:r>
                        <a:rPr sz="550" spc="10" dirty="0">
                          <a:latin typeface="Century Gothic"/>
                          <a:cs typeface="Century Gothic"/>
                        </a:rPr>
                        <a:t>– </a:t>
                      </a:r>
                      <a:r>
                        <a:rPr sz="550" dirty="0">
                          <a:latin typeface="Century Gothic"/>
                          <a:cs typeface="Century Gothic"/>
                        </a:rPr>
                        <a:t>Zöld</a:t>
                      </a:r>
                      <a:r>
                        <a:rPr sz="550" spc="35" dirty="0">
                          <a:latin typeface="Century Gothic"/>
                          <a:cs typeface="Century Gothic"/>
                        </a:rPr>
                        <a:t> </a:t>
                      </a:r>
                      <a:r>
                        <a:rPr sz="550" spc="-20" dirty="0">
                          <a:latin typeface="Century Gothic"/>
                          <a:cs typeface="Century Gothic"/>
                        </a:rPr>
                        <a:t>folyosó”</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extLst>
                  <a:ext uri="{0D108BD9-81ED-4DB2-BD59-A6C34878D82A}">
                    <a16:rowId xmlns:a16="http://schemas.microsoft.com/office/drawing/2014/main" val="10075"/>
                  </a:ext>
                </a:extLst>
              </a:tr>
              <a:tr h="108173">
                <a:tc vMerge="1">
                  <a:txBody>
                    <a:bodyPr/>
                    <a:lstStyle/>
                    <a:p>
                      <a:endParaRPr/>
                    </a:p>
                  </a:txBody>
                  <a:tcPr marL="0" marR="0" marT="254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20" dirty="0">
                          <a:latin typeface="Century Gothic"/>
                          <a:cs typeface="Century Gothic"/>
                        </a:rPr>
                        <a:t>Történeti </a:t>
                      </a:r>
                      <a:r>
                        <a:rPr sz="550" spc="-25" dirty="0">
                          <a:latin typeface="Century Gothic"/>
                          <a:cs typeface="Century Gothic"/>
                        </a:rPr>
                        <a:t>F</a:t>
                      </a:r>
                      <a:r>
                        <a:rPr sz="550" spc="-25" dirty="0">
                          <a:latin typeface="Calibri"/>
                          <a:cs typeface="Calibri"/>
                        </a:rPr>
                        <a:t>ő</a:t>
                      </a:r>
                      <a:r>
                        <a:rPr sz="550" spc="-25" dirty="0">
                          <a:latin typeface="Century Gothic"/>
                          <a:cs typeface="Century Gothic"/>
                        </a:rPr>
                        <a:t>tér-együttes </a:t>
                      </a:r>
                      <a:r>
                        <a:rPr sz="550" spc="-20" dirty="0">
                          <a:latin typeface="Century Gothic"/>
                          <a:cs typeface="Century Gothic"/>
                        </a:rPr>
                        <a:t>zöldfelületi rendszere </a:t>
                      </a:r>
                      <a:r>
                        <a:rPr sz="550" spc="-35" dirty="0">
                          <a:latin typeface="Century Gothic"/>
                          <a:cs typeface="Century Gothic"/>
                        </a:rPr>
                        <a:t>(Romkertet </a:t>
                      </a:r>
                      <a:r>
                        <a:rPr sz="550" spc="20" dirty="0">
                          <a:latin typeface="Century Gothic"/>
                          <a:cs typeface="Century Gothic"/>
                        </a:rPr>
                        <a:t>is</a:t>
                      </a:r>
                      <a:r>
                        <a:rPr sz="550" spc="-45" dirty="0">
                          <a:latin typeface="Century Gothic"/>
                          <a:cs typeface="Century Gothic"/>
                        </a:rPr>
                        <a:t> </a:t>
                      </a:r>
                      <a:r>
                        <a:rPr sz="550" spc="-40" dirty="0">
                          <a:latin typeface="Century Gothic"/>
                          <a:cs typeface="Century Gothic"/>
                        </a:rPr>
                        <a:t>beleértve)</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15" dirty="0">
                          <a:latin typeface="Century Gothic"/>
                          <a:cs typeface="Century Gothic"/>
                        </a:rPr>
                        <a:t>Árpád-kori </a:t>
                      </a:r>
                      <a:r>
                        <a:rPr sz="550" spc="-30" dirty="0">
                          <a:latin typeface="Century Gothic"/>
                          <a:cs typeface="Century Gothic"/>
                        </a:rPr>
                        <a:t>templomrom </a:t>
                      </a:r>
                      <a:r>
                        <a:rPr sz="550" spc="-25" dirty="0">
                          <a:latin typeface="Century Gothic"/>
                          <a:cs typeface="Century Gothic"/>
                        </a:rPr>
                        <a:t>és </a:t>
                      </a:r>
                      <a:r>
                        <a:rPr sz="550" spc="-30" dirty="0">
                          <a:latin typeface="Century Gothic"/>
                          <a:cs typeface="Century Gothic"/>
                        </a:rPr>
                        <a:t>közvetlen </a:t>
                      </a:r>
                      <a:r>
                        <a:rPr sz="550" spc="-25" dirty="0">
                          <a:latin typeface="Century Gothic"/>
                          <a:cs typeface="Century Gothic"/>
                        </a:rPr>
                        <a:t>természeti</a:t>
                      </a:r>
                      <a:r>
                        <a:rPr sz="550" spc="30" dirty="0">
                          <a:latin typeface="Century Gothic"/>
                          <a:cs typeface="Century Gothic"/>
                        </a:rPr>
                        <a:t> </a:t>
                      </a:r>
                      <a:r>
                        <a:rPr sz="550" spc="-30" dirty="0">
                          <a:latin typeface="Century Gothic"/>
                          <a:cs typeface="Century Gothic"/>
                        </a:rPr>
                        <a:t>környezete</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extLst>
                  <a:ext uri="{0D108BD9-81ED-4DB2-BD59-A6C34878D82A}">
                    <a16:rowId xmlns:a16="http://schemas.microsoft.com/office/drawing/2014/main" val="10076"/>
                  </a:ext>
                </a:extLst>
              </a:tr>
              <a:tr h="216346">
                <a:tc vMerge="1">
                  <a:txBody>
                    <a:bodyPr/>
                    <a:lstStyle/>
                    <a:p>
                      <a:endParaRPr/>
                    </a:p>
                  </a:txBody>
                  <a:tcPr marL="0" marR="0" marT="254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gridSpan="2">
                  <a:txBody>
                    <a:bodyPr/>
                    <a:lstStyle/>
                    <a:p>
                      <a:pPr marL="2540" marR="51435">
                        <a:lnSpc>
                          <a:spcPct val="104200"/>
                        </a:lnSpc>
                        <a:spcBef>
                          <a:spcPts val="145"/>
                        </a:spcBef>
                      </a:pPr>
                      <a:r>
                        <a:rPr sz="550" spc="5" dirty="0">
                          <a:latin typeface="Century Gothic"/>
                          <a:cs typeface="Century Gothic"/>
                        </a:rPr>
                        <a:t>MH </a:t>
                      </a:r>
                      <a:r>
                        <a:rPr sz="550" spc="25" dirty="0">
                          <a:latin typeface="Century Gothic"/>
                          <a:cs typeface="Century Gothic"/>
                        </a:rPr>
                        <a:t>59. </a:t>
                      </a:r>
                      <a:r>
                        <a:rPr sz="550" spc="-25" dirty="0">
                          <a:latin typeface="Century Gothic"/>
                          <a:cs typeface="Century Gothic"/>
                        </a:rPr>
                        <a:t>Szentgyörgyi </a:t>
                      </a:r>
                      <a:r>
                        <a:rPr sz="550" spc="-5" dirty="0">
                          <a:latin typeface="Century Gothic"/>
                          <a:cs typeface="Century Gothic"/>
                        </a:rPr>
                        <a:t>Dezs</a:t>
                      </a:r>
                      <a:r>
                        <a:rPr sz="550" spc="-5" dirty="0">
                          <a:latin typeface="Calibri"/>
                          <a:cs typeface="Calibri"/>
                        </a:rPr>
                        <a:t>ő </a:t>
                      </a:r>
                      <a:r>
                        <a:rPr sz="550" spc="-20" dirty="0">
                          <a:latin typeface="Century Gothic"/>
                          <a:cs typeface="Century Gothic"/>
                        </a:rPr>
                        <a:t>Repül</a:t>
                      </a:r>
                      <a:r>
                        <a:rPr sz="550" spc="-20" dirty="0">
                          <a:latin typeface="Calibri"/>
                          <a:cs typeface="Calibri"/>
                        </a:rPr>
                        <a:t>ő</a:t>
                      </a:r>
                      <a:r>
                        <a:rPr sz="550" spc="-20" dirty="0">
                          <a:latin typeface="Century Gothic"/>
                          <a:cs typeface="Century Gothic"/>
                        </a:rPr>
                        <a:t>bázis </a:t>
                      </a:r>
                      <a:r>
                        <a:rPr sz="550" spc="-30" dirty="0">
                          <a:latin typeface="Century Gothic"/>
                          <a:cs typeface="Century Gothic"/>
                        </a:rPr>
                        <a:t>közvetlen </a:t>
                      </a:r>
                      <a:r>
                        <a:rPr sz="550" spc="-10" dirty="0">
                          <a:latin typeface="Century Gothic"/>
                          <a:cs typeface="Century Gothic"/>
                        </a:rPr>
                        <a:t>táji </a:t>
                      </a:r>
                      <a:r>
                        <a:rPr sz="550" spc="-30" dirty="0">
                          <a:latin typeface="Century Gothic"/>
                          <a:cs typeface="Century Gothic"/>
                        </a:rPr>
                        <a:t>környezete </a:t>
                      </a:r>
                      <a:r>
                        <a:rPr sz="550" spc="-25" dirty="0">
                          <a:latin typeface="Century Gothic"/>
                          <a:cs typeface="Century Gothic"/>
                        </a:rPr>
                        <a:t>(déli és </a:t>
                      </a:r>
                      <a:r>
                        <a:rPr sz="550" spc="-30" dirty="0">
                          <a:latin typeface="Century Gothic"/>
                          <a:cs typeface="Century Gothic"/>
                        </a:rPr>
                        <a:t>nyugati </a:t>
                      </a:r>
                      <a:r>
                        <a:rPr sz="550" spc="-20" dirty="0">
                          <a:latin typeface="Century Gothic"/>
                          <a:cs typeface="Century Gothic"/>
                        </a:rPr>
                        <a:t>oldalán): </a:t>
                      </a:r>
                      <a:r>
                        <a:rPr sz="550" spc="-50" dirty="0">
                          <a:latin typeface="Century Gothic"/>
                          <a:cs typeface="Century Gothic"/>
                        </a:rPr>
                        <a:t>a </a:t>
                      </a:r>
                      <a:r>
                        <a:rPr sz="550" spc="15" dirty="0">
                          <a:latin typeface="Century Gothic"/>
                          <a:cs typeface="Century Gothic"/>
                        </a:rPr>
                        <a:t>445-ös </a:t>
                      </a:r>
                      <a:r>
                        <a:rPr sz="550" spc="-10" dirty="0">
                          <a:latin typeface="Century Gothic"/>
                          <a:cs typeface="Century Gothic"/>
                        </a:rPr>
                        <a:t>útról </a:t>
                      </a:r>
                      <a:r>
                        <a:rPr sz="550" spc="-15" dirty="0">
                          <a:latin typeface="Century Gothic"/>
                          <a:cs typeface="Century Gothic"/>
                        </a:rPr>
                        <a:t>feltáruló, </a:t>
                      </a:r>
                      <a:r>
                        <a:rPr sz="550" spc="-30" dirty="0">
                          <a:latin typeface="Century Gothic"/>
                          <a:cs typeface="Century Gothic"/>
                        </a:rPr>
                        <a:t>legeltet</a:t>
                      </a:r>
                      <a:r>
                        <a:rPr sz="550" spc="-30" dirty="0">
                          <a:latin typeface="Calibri"/>
                          <a:cs typeface="Calibri"/>
                        </a:rPr>
                        <a:t>ő </a:t>
                      </a:r>
                      <a:r>
                        <a:rPr sz="550" spc="-20" dirty="0">
                          <a:latin typeface="Century Gothic"/>
                          <a:cs typeface="Century Gothic"/>
                        </a:rPr>
                        <a:t>állattartás által </a:t>
                      </a:r>
                      <a:r>
                        <a:rPr sz="550" spc="-25" dirty="0">
                          <a:latin typeface="Century Gothic"/>
                          <a:cs typeface="Century Gothic"/>
                        </a:rPr>
                        <a:t>dominált jellegzetes és </a:t>
                      </a:r>
                      <a:r>
                        <a:rPr sz="550" spc="-15" dirty="0">
                          <a:latin typeface="Century Gothic"/>
                          <a:cs typeface="Century Gothic"/>
                        </a:rPr>
                        <a:t>szigetszer</a:t>
                      </a:r>
                      <a:r>
                        <a:rPr sz="550" spc="-15" dirty="0">
                          <a:latin typeface="Calibri"/>
                          <a:cs typeface="Calibri"/>
                        </a:rPr>
                        <a:t>ű</a:t>
                      </a:r>
                      <a:r>
                        <a:rPr sz="550" spc="-15" dirty="0">
                          <a:latin typeface="Century Gothic"/>
                          <a:cs typeface="Century Gothic"/>
                        </a:rPr>
                        <a:t>en </a:t>
                      </a:r>
                      <a:r>
                        <a:rPr sz="550" spc="-25" dirty="0">
                          <a:latin typeface="Century Gothic"/>
                          <a:cs typeface="Century Gothic"/>
                        </a:rPr>
                        <a:t>meg</a:t>
                      </a:r>
                      <a:r>
                        <a:rPr sz="550" spc="-25" dirty="0">
                          <a:latin typeface="Calibri"/>
                          <a:cs typeface="Calibri"/>
                        </a:rPr>
                        <a:t>ő</a:t>
                      </a:r>
                      <a:r>
                        <a:rPr sz="550" spc="-25" dirty="0">
                          <a:latin typeface="Century Gothic"/>
                          <a:cs typeface="Century Gothic"/>
                        </a:rPr>
                        <a:t>rzött </a:t>
                      </a:r>
                      <a:r>
                        <a:rPr sz="550" spc="-30" dirty="0">
                          <a:latin typeface="Century Gothic"/>
                          <a:cs typeface="Century Gothic"/>
                        </a:rPr>
                        <a:t>Kecskeméti, </a:t>
                      </a:r>
                      <a:r>
                        <a:rPr sz="550" spc="-5" dirty="0">
                          <a:latin typeface="Century Gothic"/>
                          <a:cs typeface="Century Gothic"/>
                        </a:rPr>
                        <a:t>erd</a:t>
                      </a:r>
                      <a:r>
                        <a:rPr sz="550" spc="-5" dirty="0">
                          <a:latin typeface="Calibri"/>
                          <a:cs typeface="Calibri"/>
                        </a:rPr>
                        <a:t>ő</a:t>
                      </a:r>
                      <a:r>
                        <a:rPr sz="550" spc="-5" dirty="0">
                          <a:latin typeface="Century Gothic"/>
                          <a:cs typeface="Century Gothic"/>
                        </a:rPr>
                        <a:t>s-  </a:t>
                      </a:r>
                      <a:r>
                        <a:rPr sz="550" spc="-35" dirty="0">
                          <a:latin typeface="Century Gothic"/>
                          <a:cs typeface="Century Gothic"/>
                        </a:rPr>
                        <a:t>sztyepp </a:t>
                      </a:r>
                      <a:r>
                        <a:rPr sz="550" spc="-25" dirty="0">
                          <a:latin typeface="Century Gothic"/>
                          <a:cs typeface="Century Gothic"/>
                        </a:rPr>
                        <a:t>természeti </a:t>
                      </a:r>
                      <a:r>
                        <a:rPr sz="550" spc="-30" dirty="0">
                          <a:latin typeface="Century Gothic"/>
                          <a:cs typeface="Century Gothic"/>
                        </a:rPr>
                        <a:t>alapú </a:t>
                      </a:r>
                      <a:r>
                        <a:rPr sz="550" spc="-20" dirty="0">
                          <a:latin typeface="Century Gothic"/>
                          <a:cs typeface="Century Gothic"/>
                        </a:rPr>
                        <a:t>tájrészlet</a:t>
                      </a:r>
                      <a:r>
                        <a:rPr sz="550" spc="-100" dirty="0">
                          <a:latin typeface="Century Gothic"/>
                          <a:cs typeface="Century Gothic"/>
                        </a:rPr>
                        <a:t> </a:t>
                      </a:r>
                      <a:r>
                        <a:rPr sz="550" spc="-45" dirty="0">
                          <a:latin typeface="Century Gothic"/>
                          <a:cs typeface="Century Gothic"/>
                        </a:rPr>
                        <a:t>védelme</a:t>
                      </a:r>
                      <a:endParaRPr sz="550">
                        <a:latin typeface="Century Gothic"/>
                        <a:cs typeface="Century Gothic"/>
                      </a:endParaRPr>
                    </a:p>
                  </a:txBody>
                  <a:tcPr marL="0" marR="0" marT="1841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77"/>
                  </a:ext>
                </a:extLst>
              </a:tr>
              <a:tr h="108172">
                <a:tc gridSpan="3">
                  <a:txBody>
                    <a:bodyPr/>
                    <a:lstStyle/>
                    <a:p>
                      <a:pPr algn="ctr">
                        <a:lnSpc>
                          <a:spcPct val="100000"/>
                        </a:lnSpc>
                        <a:spcBef>
                          <a:spcPts val="90"/>
                        </a:spcBef>
                      </a:pPr>
                      <a:r>
                        <a:rPr sz="550" spc="-25" dirty="0">
                          <a:latin typeface="Century Gothic"/>
                          <a:cs typeface="Century Gothic"/>
                        </a:rPr>
                        <a:t>Utca, tér </a:t>
                      </a:r>
                      <a:r>
                        <a:rPr sz="550" spc="-50" dirty="0">
                          <a:latin typeface="Century Gothic"/>
                          <a:cs typeface="Century Gothic"/>
                        </a:rPr>
                        <a:t>vagy  </a:t>
                      </a:r>
                      <a:r>
                        <a:rPr sz="550" spc="-30" dirty="0">
                          <a:latin typeface="Century Gothic"/>
                          <a:cs typeface="Century Gothic"/>
                        </a:rPr>
                        <a:t>teresedés,  </a:t>
                      </a:r>
                      <a:r>
                        <a:rPr sz="550" spc="-20" dirty="0">
                          <a:latin typeface="Century Gothic"/>
                          <a:cs typeface="Century Gothic"/>
                        </a:rPr>
                        <a:t>kert </a:t>
                      </a:r>
                      <a:r>
                        <a:rPr sz="550" spc="-50" dirty="0">
                          <a:latin typeface="Century Gothic"/>
                          <a:cs typeface="Century Gothic"/>
                        </a:rPr>
                        <a:t>vagy</a:t>
                      </a:r>
                      <a:r>
                        <a:rPr sz="550" spc="-5" dirty="0">
                          <a:latin typeface="Century Gothic"/>
                          <a:cs typeface="Century Gothic"/>
                        </a:rPr>
                        <a:t> </a:t>
                      </a:r>
                      <a:r>
                        <a:rPr sz="550" spc="-20" dirty="0">
                          <a:latin typeface="Century Gothic"/>
                          <a:cs typeface="Century Gothic"/>
                        </a:rPr>
                        <a:t>park</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0DDB0"/>
                    </a:solidFill>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78"/>
                  </a:ext>
                </a:extLst>
              </a:tr>
              <a:tr h="108173">
                <a:tc rowSpan="5">
                  <a:txBody>
                    <a:bodyPr/>
                    <a:lstStyle/>
                    <a:p>
                      <a:pPr>
                        <a:lnSpc>
                          <a:spcPct val="100000"/>
                        </a:lnSpc>
                      </a:pPr>
                      <a:endParaRPr sz="700">
                        <a:latin typeface="Times New Roman"/>
                        <a:cs typeface="Times New Roman"/>
                      </a:endParaRPr>
                    </a:p>
                    <a:p>
                      <a:pPr marL="2540" marR="389255">
                        <a:lnSpc>
                          <a:spcPct val="104200"/>
                        </a:lnSpc>
                        <a:spcBef>
                          <a:spcPts val="620"/>
                        </a:spcBef>
                      </a:pPr>
                      <a:r>
                        <a:rPr sz="550" spc="-30" dirty="0">
                          <a:latin typeface="Century Gothic"/>
                          <a:cs typeface="Century Gothic"/>
                        </a:rPr>
                        <a:t>KMJV </a:t>
                      </a:r>
                      <a:r>
                        <a:rPr sz="550" spc="-25" dirty="0">
                          <a:latin typeface="Century Gothic"/>
                          <a:cs typeface="Century Gothic"/>
                        </a:rPr>
                        <a:t>Önkormányzata Közgy</a:t>
                      </a:r>
                      <a:r>
                        <a:rPr sz="550" spc="-25" dirty="0">
                          <a:latin typeface="Calibri"/>
                          <a:cs typeface="Calibri"/>
                        </a:rPr>
                        <a:t>ű</a:t>
                      </a:r>
                      <a:r>
                        <a:rPr sz="550" spc="-25" dirty="0">
                          <a:latin typeface="Century Gothic"/>
                          <a:cs typeface="Century Gothic"/>
                        </a:rPr>
                        <a:t>lésének </a:t>
                      </a:r>
                      <a:r>
                        <a:rPr sz="550" spc="25" dirty="0">
                          <a:latin typeface="Century Gothic"/>
                          <a:cs typeface="Century Gothic"/>
                        </a:rPr>
                        <a:t>16/2017. </a:t>
                      </a:r>
                      <a:r>
                        <a:rPr sz="550" dirty="0">
                          <a:latin typeface="Century Gothic"/>
                          <a:cs typeface="Century Gothic"/>
                        </a:rPr>
                        <a:t>(IX.21.) </a:t>
                      </a:r>
                      <a:r>
                        <a:rPr sz="550" spc="-20" dirty="0">
                          <a:latin typeface="Century Gothic"/>
                          <a:cs typeface="Century Gothic"/>
                        </a:rPr>
                        <a:t>önkormányzati </a:t>
                      </a:r>
                      <a:r>
                        <a:rPr sz="550" spc="-40" dirty="0">
                          <a:latin typeface="Century Gothic"/>
                          <a:cs typeface="Century Gothic"/>
                        </a:rPr>
                        <a:t>rendelete Kecskemét megyei </a:t>
                      </a:r>
                      <a:r>
                        <a:rPr sz="550" spc="-25" dirty="0">
                          <a:latin typeface="Century Gothic"/>
                          <a:cs typeface="Century Gothic"/>
                        </a:rPr>
                        <a:t>jogú </a:t>
                      </a:r>
                      <a:r>
                        <a:rPr sz="550" spc="-20" dirty="0">
                          <a:latin typeface="Century Gothic"/>
                          <a:cs typeface="Century Gothic"/>
                        </a:rPr>
                        <a:t>város  </a:t>
                      </a:r>
                      <a:r>
                        <a:rPr sz="550" spc="-35" dirty="0">
                          <a:latin typeface="Century Gothic"/>
                          <a:cs typeface="Century Gothic"/>
                        </a:rPr>
                        <a:t>településképének </a:t>
                      </a:r>
                      <a:r>
                        <a:rPr sz="550" spc="-25" dirty="0">
                          <a:latin typeface="Century Gothic"/>
                          <a:cs typeface="Century Gothic"/>
                        </a:rPr>
                        <a:t>védelmér</a:t>
                      </a:r>
                      <a:r>
                        <a:rPr sz="550" spc="-25" dirty="0">
                          <a:latin typeface="Calibri"/>
                          <a:cs typeface="Calibri"/>
                        </a:rPr>
                        <a:t>ő</a:t>
                      </a:r>
                      <a:r>
                        <a:rPr sz="550" spc="-25" dirty="0">
                          <a:latin typeface="Century Gothic"/>
                          <a:cs typeface="Century Gothic"/>
                        </a:rPr>
                        <a:t>l</a:t>
                      </a:r>
                      <a:r>
                        <a:rPr sz="550" spc="-65" dirty="0">
                          <a:latin typeface="Century Gothic"/>
                          <a:cs typeface="Century Gothic"/>
                        </a:rPr>
                        <a:t> </a:t>
                      </a:r>
                      <a:r>
                        <a:rPr sz="550" spc="-25" dirty="0">
                          <a:latin typeface="Century Gothic"/>
                          <a:cs typeface="Century Gothic"/>
                        </a:rPr>
                        <a:t>alapján</a:t>
                      </a:r>
                      <a:endParaRPr sz="550">
                        <a:latin typeface="Century Gothic"/>
                        <a:cs typeface="Century Gothic"/>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gridSpan="2">
                  <a:txBody>
                    <a:bodyPr/>
                    <a:lstStyle/>
                    <a:p>
                      <a:pPr marL="2540">
                        <a:lnSpc>
                          <a:spcPct val="100000"/>
                        </a:lnSpc>
                        <a:spcBef>
                          <a:spcPts val="90"/>
                        </a:spcBef>
                      </a:pPr>
                      <a:r>
                        <a:rPr sz="550" spc="-20" dirty="0">
                          <a:latin typeface="Century Gothic"/>
                          <a:cs typeface="Century Gothic"/>
                        </a:rPr>
                        <a:t>Közterületi-kertépítészeti </a:t>
                      </a:r>
                      <a:r>
                        <a:rPr sz="550" spc="-25" dirty="0">
                          <a:latin typeface="Century Gothic"/>
                          <a:cs typeface="Century Gothic"/>
                        </a:rPr>
                        <a:t>kompozíció </a:t>
                      </a:r>
                      <a:r>
                        <a:rPr sz="550" spc="-35" dirty="0">
                          <a:latin typeface="Century Gothic"/>
                          <a:cs typeface="Century Gothic"/>
                        </a:rPr>
                        <a:t>(teresedés) </a:t>
                      </a:r>
                      <a:r>
                        <a:rPr sz="550" spc="-50" dirty="0">
                          <a:latin typeface="Century Gothic"/>
                          <a:cs typeface="Century Gothic"/>
                        </a:rPr>
                        <a:t>a </a:t>
                      </a:r>
                      <a:r>
                        <a:rPr sz="550" spc="-35" dirty="0">
                          <a:latin typeface="Century Gothic"/>
                          <a:cs typeface="Century Gothic"/>
                        </a:rPr>
                        <a:t>Kecskeméti </a:t>
                      </a:r>
                      <a:r>
                        <a:rPr sz="550" spc="-30" dirty="0">
                          <a:latin typeface="Century Gothic"/>
                          <a:cs typeface="Century Gothic"/>
                        </a:rPr>
                        <a:t>Kodály </a:t>
                      </a:r>
                      <a:r>
                        <a:rPr sz="550" spc="-10" dirty="0">
                          <a:latin typeface="Century Gothic"/>
                          <a:cs typeface="Century Gothic"/>
                        </a:rPr>
                        <a:t>Zoltán </a:t>
                      </a:r>
                      <a:r>
                        <a:rPr sz="550" spc="-20" dirty="0">
                          <a:latin typeface="Century Gothic"/>
                          <a:cs typeface="Century Gothic"/>
                        </a:rPr>
                        <a:t>Ének-zenei Általános </a:t>
                      </a:r>
                      <a:r>
                        <a:rPr sz="550" dirty="0">
                          <a:latin typeface="Century Gothic"/>
                          <a:cs typeface="Century Gothic"/>
                        </a:rPr>
                        <a:t>Iskola, </a:t>
                      </a:r>
                      <a:r>
                        <a:rPr sz="550" spc="-10" dirty="0">
                          <a:latin typeface="Century Gothic"/>
                          <a:cs typeface="Century Gothic"/>
                        </a:rPr>
                        <a:t>Gimnázium, </a:t>
                      </a:r>
                      <a:r>
                        <a:rPr sz="550" spc="-15" dirty="0">
                          <a:latin typeface="Century Gothic"/>
                          <a:cs typeface="Century Gothic"/>
                        </a:rPr>
                        <a:t>Szakgimnázium </a:t>
                      </a:r>
                      <a:r>
                        <a:rPr sz="550" spc="-25" dirty="0">
                          <a:latin typeface="Century Gothic"/>
                          <a:cs typeface="Century Gothic"/>
                        </a:rPr>
                        <a:t>és Alapfokú </a:t>
                      </a:r>
                      <a:r>
                        <a:rPr sz="550" spc="-20" dirty="0">
                          <a:latin typeface="Century Gothic"/>
                          <a:cs typeface="Century Gothic"/>
                        </a:rPr>
                        <a:t>M</a:t>
                      </a:r>
                      <a:r>
                        <a:rPr sz="550" spc="-20" dirty="0">
                          <a:latin typeface="Calibri"/>
                          <a:cs typeface="Calibri"/>
                        </a:rPr>
                        <a:t>ű</a:t>
                      </a:r>
                      <a:r>
                        <a:rPr sz="550" spc="-20" dirty="0">
                          <a:latin typeface="Century Gothic"/>
                          <a:cs typeface="Century Gothic"/>
                        </a:rPr>
                        <a:t>vészeti </a:t>
                      </a:r>
                      <a:r>
                        <a:rPr sz="550" spc="-5" dirty="0">
                          <a:latin typeface="Century Gothic"/>
                          <a:cs typeface="Century Gothic"/>
                        </a:rPr>
                        <a:t>Iskola</a:t>
                      </a:r>
                      <a:r>
                        <a:rPr sz="550" spc="60" dirty="0">
                          <a:latin typeface="Century Gothic"/>
                          <a:cs typeface="Century Gothic"/>
                        </a:rPr>
                        <a:t> </a:t>
                      </a:r>
                      <a:r>
                        <a:rPr sz="550" spc="-25" dirty="0">
                          <a:latin typeface="Century Gothic"/>
                          <a:cs typeface="Century Gothic"/>
                        </a:rPr>
                        <a:t>el</a:t>
                      </a:r>
                      <a:r>
                        <a:rPr sz="550" spc="-25" dirty="0">
                          <a:latin typeface="Calibri"/>
                          <a:cs typeface="Calibri"/>
                        </a:rPr>
                        <a:t>ő</a:t>
                      </a:r>
                      <a:r>
                        <a:rPr sz="550" spc="-25" dirty="0">
                          <a:latin typeface="Century Gothic"/>
                          <a:cs typeface="Century Gothic"/>
                        </a:rPr>
                        <a:t>tt</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79"/>
                  </a:ext>
                </a:extLst>
              </a:tr>
              <a:tr h="108173">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20" dirty="0">
                          <a:latin typeface="Century Gothic"/>
                          <a:cs typeface="Century Gothic"/>
                        </a:rPr>
                        <a:t>Szent </a:t>
                      </a:r>
                      <a:r>
                        <a:rPr sz="550" dirty="0">
                          <a:latin typeface="Century Gothic"/>
                          <a:cs typeface="Century Gothic"/>
                        </a:rPr>
                        <a:t>Miklós </a:t>
                      </a:r>
                      <a:r>
                        <a:rPr sz="550" spc="-35" dirty="0">
                          <a:latin typeface="Century Gothic"/>
                          <a:cs typeface="Century Gothic"/>
                        </a:rPr>
                        <a:t>Plébániatemplom </a:t>
                      </a:r>
                      <a:r>
                        <a:rPr sz="550" spc="-20" dirty="0">
                          <a:latin typeface="Century Gothic"/>
                          <a:cs typeface="Century Gothic"/>
                        </a:rPr>
                        <a:t>kertje </a:t>
                      </a:r>
                      <a:r>
                        <a:rPr sz="550" spc="-50" dirty="0">
                          <a:latin typeface="Century Gothic"/>
                          <a:cs typeface="Century Gothic"/>
                        </a:rPr>
                        <a:t>a </a:t>
                      </a:r>
                      <a:r>
                        <a:rPr sz="550" spc="-30" dirty="0">
                          <a:latin typeface="Century Gothic"/>
                          <a:cs typeface="Century Gothic"/>
                        </a:rPr>
                        <a:t>Kodály Intézet</a:t>
                      </a:r>
                      <a:r>
                        <a:rPr sz="550" spc="15" dirty="0">
                          <a:latin typeface="Century Gothic"/>
                          <a:cs typeface="Century Gothic"/>
                        </a:rPr>
                        <a:t> </a:t>
                      </a:r>
                      <a:r>
                        <a:rPr sz="550" spc="-25" dirty="0">
                          <a:latin typeface="Century Gothic"/>
                          <a:cs typeface="Century Gothic"/>
                        </a:rPr>
                        <a:t>kertjével</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10" dirty="0">
                          <a:latin typeface="Century Gothic"/>
                          <a:cs typeface="Century Gothic"/>
                        </a:rPr>
                        <a:t>Czollner</a:t>
                      </a:r>
                      <a:r>
                        <a:rPr sz="550" spc="5" dirty="0">
                          <a:latin typeface="Century Gothic"/>
                          <a:cs typeface="Century Gothic"/>
                        </a:rPr>
                        <a:t> </a:t>
                      </a:r>
                      <a:r>
                        <a:rPr sz="550" spc="-30" dirty="0">
                          <a:latin typeface="Century Gothic"/>
                          <a:cs typeface="Century Gothic"/>
                        </a:rPr>
                        <a:t>tér</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extLst>
                  <a:ext uri="{0D108BD9-81ED-4DB2-BD59-A6C34878D82A}">
                    <a16:rowId xmlns:a16="http://schemas.microsoft.com/office/drawing/2014/main" val="10080"/>
                  </a:ext>
                </a:extLst>
              </a:tr>
              <a:tr h="108172">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35" dirty="0">
                          <a:latin typeface="Century Gothic"/>
                          <a:cs typeface="Century Gothic"/>
                        </a:rPr>
                        <a:t>Kecskeméti Katona </a:t>
                      </a:r>
                      <a:r>
                        <a:rPr sz="550" spc="-25" dirty="0">
                          <a:latin typeface="Century Gothic"/>
                          <a:cs typeface="Century Gothic"/>
                        </a:rPr>
                        <a:t>József </a:t>
                      </a:r>
                      <a:r>
                        <a:rPr sz="550" spc="-30" dirty="0">
                          <a:latin typeface="Century Gothic"/>
                          <a:cs typeface="Century Gothic"/>
                        </a:rPr>
                        <a:t>Múzeum </a:t>
                      </a:r>
                      <a:r>
                        <a:rPr sz="550" spc="-35" dirty="0">
                          <a:latin typeface="Century Gothic"/>
                          <a:cs typeface="Century Gothic"/>
                        </a:rPr>
                        <a:t>környezetében </a:t>
                      </a:r>
                      <a:r>
                        <a:rPr sz="550" spc="-30" dirty="0">
                          <a:latin typeface="Century Gothic"/>
                          <a:cs typeface="Century Gothic"/>
                        </a:rPr>
                        <a:t>található </a:t>
                      </a:r>
                      <a:r>
                        <a:rPr sz="550" spc="-20" dirty="0">
                          <a:latin typeface="Century Gothic"/>
                          <a:cs typeface="Century Gothic"/>
                        </a:rPr>
                        <a:t>zöldfelület</a:t>
                      </a:r>
                      <a:r>
                        <a:rPr sz="550" spc="50" dirty="0">
                          <a:latin typeface="Century Gothic"/>
                          <a:cs typeface="Century Gothic"/>
                        </a:rPr>
                        <a:t> </a:t>
                      </a:r>
                      <a:r>
                        <a:rPr sz="550" spc="-30" dirty="0">
                          <a:latin typeface="Century Gothic"/>
                          <a:cs typeface="Century Gothic"/>
                        </a:rPr>
                        <a:t>(Vasútkert)</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20" dirty="0">
                          <a:latin typeface="Century Gothic"/>
                          <a:cs typeface="Century Gothic"/>
                        </a:rPr>
                        <a:t>Boldogasszony</a:t>
                      </a:r>
                      <a:r>
                        <a:rPr sz="550" spc="5" dirty="0">
                          <a:latin typeface="Century Gothic"/>
                          <a:cs typeface="Century Gothic"/>
                        </a:rPr>
                        <a:t> </a:t>
                      </a:r>
                      <a:r>
                        <a:rPr sz="550" spc="-25" dirty="0">
                          <a:latin typeface="Century Gothic"/>
                          <a:cs typeface="Century Gothic"/>
                        </a:rPr>
                        <a:t>tér</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extLst>
                  <a:ext uri="{0D108BD9-81ED-4DB2-BD59-A6C34878D82A}">
                    <a16:rowId xmlns:a16="http://schemas.microsoft.com/office/drawing/2014/main" val="10081"/>
                  </a:ext>
                </a:extLst>
              </a:tr>
              <a:tr h="108171">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35" dirty="0">
                          <a:latin typeface="Century Gothic"/>
                          <a:cs typeface="Century Gothic"/>
                        </a:rPr>
                        <a:t>Kecskeméti </a:t>
                      </a:r>
                      <a:r>
                        <a:rPr sz="550" spc="-30" dirty="0">
                          <a:latin typeface="Century Gothic"/>
                          <a:cs typeface="Century Gothic"/>
                        </a:rPr>
                        <a:t>M</a:t>
                      </a:r>
                      <a:r>
                        <a:rPr sz="550" spc="-30" dirty="0">
                          <a:latin typeface="Calibri"/>
                          <a:cs typeface="Calibri"/>
                        </a:rPr>
                        <a:t>ű</a:t>
                      </a:r>
                      <a:r>
                        <a:rPr sz="550" spc="-30" dirty="0">
                          <a:latin typeface="Century Gothic"/>
                          <a:cs typeface="Century Gothic"/>
                        </a:rPr>
                        <a:t>vésztelep</a:t>
                      </a:r>
                      <a:r>
                        <a:rPr sz="550" spc="40" dirty="0">
                          <a:latin typeface="Century Gothic"/>
                          <a:cs typeface="Century Gothic"/>
                        </a:rPr>
                        <a:t> </a:t>
                      </a:r>
                      <a:r>
                        <a:rPr sz="550" spc="-20" dirty="0">
                          <a:latin typeface="Century Gothic"/>
                          <a:cs typeface="Century Gothic"/>
                        </a:rPr>
                        <a:t>kertje</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35" dirty="0">
                          <a:latin typeface="Century Gothic"/>
                          <a:cs typeface="Century Gothic"/>
                        </a:rPr>
                        <a:t>Katona </a:t>
                      </a:r>
                      <a:r>
                        <a:rPr sz="550" spc="-25" dirty="0">
                          <a:latin typeface="Century Gothic"/>
                          <a:cs typeface="Century Gothic"/>
                        </a:rPr>
                        <a:t>József</a:t>
                      </a:r>
                      <a:r>
                        <a:rPr sz="550" spc="-60" dirty="0">
                          <a:latin typeface="Century Gothic"/>
                          <a:cs typeface="Century Gothic"/>
                        </a:rPr>
                        <a:t> </a:t>
                      </a:r>
                      <a:r>
                        <a:rPr sz="550" spc="-25" dirty="0">
                          <a:latin typeface="Century Gothic"/>
                          <a:cs typeface="Century Gothic"/>
                        </a:rPr>
                        <a:t>tér</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extLst>
                  <a:ext uri="{0D108BD9-81ED-4DB2-BD59-A6C34878D82A}">
                    <a16:rowId xmlns:a16="http://schemas.microsoft.com/office/drawing/2014/main" val="10082"/>
                  </a:ext>
                </a:extLst>
              </a:tr>
              <a:tr h="108174">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540">
                        <a:lnSpc>
                          <a:spcPct val="100000"/>
                        </a:lnSpc>
                        <a:spcBef>
                          <a:spcPts val="90"/>
                        </a:spcBef>
                      </a:pPr>
                      <a:r>
                        <a:rPr sz="550" spc="-25" dirty="0">
                          <a:latin typeface="Century Gothic"/>
                          <a:cs typeface="Century Gothic"/>
                        </a:rPr>
                        <a:t>Rudolf-laktanya </a:t>
                      </a:r>
                      <a:r>
                        <a:rPr sz="550" spc="-20" dirty="0">
                          <a:latin typeface="Century Gothic"/>
                          <a:cs typeface="Century Gothic"/>
                        </a:rPr>
                        <a:t>kertje </a:t>
                      </a:r>
                      <a:r>
                        <a:rPr sz="550" spc="-25" dirty="0">
                          <a:latin typeface="Century Gothic"/>
                          <a:cs typeface="Century Gothic"/>
                        </a:rPr>
                        <a:t>(Rudolf</a:t>
                      </a:r>
                      <a:r>
                        <a:rPr sz="550" spc="70" dirty="0">
                          <a:latin typeface="Century Gothic"/>
                          <a:cs typeface="Century Gothic"/>
                        </a:rPr>
                        <a:t> </a:t>
                      </a:r>
                      <a:r>
                        <a:rPr sz="550" spc="-25" dirty="0">
                          <a:latin typeface="Century Gothic"/>
                          <a:cs typeface="Century Gothic"/>
                        </a:rPr>
                        <a:t>kert)</a:t>
                      </a:r>
                      <a:endParaRPr sz="550">
                        <a:latin typeface="Century Gothic"/>
                        <a:cs typeface="Century Gothic"/>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1F1F1"/>
                    </a:solidFill>
                  </a:tcPr>
                </a:tc>
                <a:extLst>
                  <a:ext uri="{0D108BD9-81ED-4DB2-BD59-A6C34878D82A}">
                    <a16:rowId xmlns:a16="http://schemas.microsoft.com/office/drawing/2014/main" val="10083"/>
                  </a:ext>
                </a:extLst>
              </a:tr>
            </a:tbl>
          </a:graphicData>
        </a:graphic>
      </p:graphicFrame>
      <p:graphicFrame>
        <p:nvGraphicFramePr>
          <p:cNvPr id="14" name="object 14"/>
          <p:cNvGraphicFramePr>
            <a:graphicFrameLocks noGrp="1"/>
          </p:cNvGraphicFramePr>
          <p:nvPr/>
        </p:nvGraphicFramePr>
        <p:xfrm>
          <a:off x="11290538" y="13555898"/>
          <a:ext cx="3123565" cy="6276846"/>
        </p:xfrm>
        <a:graphic>
          <a:graphicData uri="http://schemas.openxmlformats.org/drawingml/2006/table">
            <a:tbl>
              <a:tblPr firstRow="1" bandRow="1">
                <a:tableStyleId>{2D5ABB26-0587-4C30-8999-92F81FD0307C}</a:tableStyleId>
              </a:tblPr>
              <a:tblGrid>
                <a:gridCol w="3123565">
                  <a:extLst>
                    <a:ext uri="{9D8B030D-6E8A-4147-A177-3AD203B41FA5}">
                      <a16:colId xmlns:a16="http://schemas.microsoft.com/office/drawing/2014/main" val="20000"/>
                    </a:ext>
                  </a:extLst>
                </a:gridCol>
              </a:tblGrid>
              <a:tr h="403512">
                <a:tc>
                  <a:txBody>
                    <a:bodyPr/>
                    <a:lstStyle/>
                    <a:p>
                      <a:pPr marL="219710" marR="90805" indent="-121920">
                        <a:lnSpc>
                          <a:spcPts val="1350"/>
                        </a:lnSpc>
                        <a:spcBef>
                          <a:spcPts val="195"/>
                        </a:spcBef>
                      </a:pPr>
                      <a:r>
                        <a:rPr sz="1150" spc="-135" dirty="0">
                          <a:solidFill>
                            <a:srgbClr val="0D0D0D"/>
                          </a:solidFill>
                          <a:latin typeface="Century Gothic"/>
                          <a:cs typeface="Century Gothic"/>
                        </a:rPr>
                        <a:t>A </a:t>
                      </a:r>
                      <a:r>
                        <a:rPr sz="1150" spc="-50" dirty="0">
                          <a:solidFill>
                            <a:srgbClr val="0D0D0D"/>
                          </a:solidFill>
                          <a:latin typeface="Century Gothic"/>
                          <a:cs typeface="Century Gothic"/>
                        </a:rPr>
                        <a:t>zöldfelületi rendszer </a:t>
                      </a:r>
                      <a:r>
                        <a:rPr sz="1150" spc="-75" dirty="0">
                          <a:solidFill>
                            <a:srgbClr val="0D0D0D"/>
                          </a:solidFill>
                          <a:latin typeface="Century Gothic"/>
                          <a:cs typeface="Century Gothic"/>
                        </a:rPr>
                        <a:t>szempontjából </a:t>
                      </a:r>
                      <a:r>
                        <a:rPr sz="1150" spc="-70" dirty="0">
                          <a:solidFill>
                            <a:srgbClr val="0D0D0D"/>
                          </a:solidFill>
                          <a:latin typeface="Century Gothic"/>
                          <a:cs typeface="Century Gothic"/>
                        </a:rPr>
                        <a:t>releváns  </a:t>
                      </a:r>
                      <a:r>
                        <a:rPr sz="1150" spc="-110" dirty="0">
                          <a:solidFill>
                            <a:srgbClr val="0D0D0D"/>
                          </a:solidFill>
                          <a:latin typeface="Century Gothic"/>
                          <a:cs typeface="Century Gothic"/>
                        </a:rPr>
                        <a:t>egyedi </a:t>
                      </a:r>
                      <a:r>
                        <a:rPr sz="1150" spc="-75" dirty="0">
                          <a:solidFill>
                            <a:srgbClr val="0D0D0D"/>
                          </a:solidFill>
                          <a:latin typeface="Century Gothic"/>
                          <a:cs typeface="Century Gothic"/>
                        </a:rPr>
                        <a:t>tájértékek </a:t>
                      </a:r>
                      <a:r>
                        <a:rPr sz="1150" spc="-95" dirty="0">
                          <a:solidFill>
                            <a:srgbClr val="0D0D0D"/>
                          </a:solidFill>
                          <a:latin typeface="Century Gothic"/>
                          <a:cs typeface="Century Gothic"/>
                        </a:rPr>
                        <a:t>számbavételének</a:t>
                      </a:r>
                      <a:r>
                        <a:rPr sz="1150" spc="-210" dirty="0">
                          <a:solidFill>
                            <a:srgbClr val="0D0D0D"/>
                          </a:solidFill>
                          <a:latin typeface="Century Gothic"/>
                          <a:cs typeface="Century Gothic"/>
                        </a:rPr>
                        <a:t> </a:t>
                      </a:r>
                      <a:r>
                        <a:rPr sz="1150" spc="-60" dirty="0">
                          <a:solidFill>
                            <a:srgbClr val="0D0D0D"/>
                          </a:solidFill>
                          <a:latin typeface="Century Gothic"/>
                          <a:cs typeface="Century Gothic"/>
                        </a:rPr>
                        <a:t>el</a:t>
                      </a:r>
                      <a:r>
                        <a:rPr sz="1150" spc="-60" dirty="0">
                          <a:solidFill>
                            <a:srgbClr val="0D0D0D"/>
                          </a:solidFill>
                          <a:latin typeface="Calibri"/>
                          <a:cs typeface="Calibri"/>
                        </a:rPr>
                        <a:t>ő</a:t>
                      </a:r>
                      <a:r>
                        <a:rPr sz="1150" spc="-60" dirty="0">
                          <a:solidFill>
                            <a:srgbClr val="0D0D0D"/>
                          </a:solidFill>
                          <a:latin typeface="Century Gothic"/>
                          <a:cs typeface="Century Gothic"/>
                        </a:rPr>
                        <a:t>nyei</a:t>
                      </a:r>
                      <a:endParaRPr sz="1150">
                        <a:latin typeface="Century Gothic"/>
                        <a:cs typeface="Century Gothic"/>
                      </a:endParaRPr>
                    </a:p>
                  </a:txBody>
                  <a:tcPr marL="0" marR="0" marT="24765" marB="0">
                    <a:lnL w="6350">
                      <a:solidFill>
                        <a:srgbClr val="FFFFFF"/>
                      </a:solidFill>
                      <a:prstDash val="solid"/>
                    </a:lnL>
                    <a:lnR w="6350">
                      <a:solidFill>
                        <a:srgbClr val="FFFFFF"/>
                      </a:solidFill>
                      <a:prstDash val="solid"/>
                    </a:lnR>
                    <a:lnT w="6350">
                      <a:solidFill>
                        <a:srgbClr val="FFFFFF"/>
                      </a:solidFill>
                      <a:prstDash val="solid"/>
                    </a:lnT>
                    <a:lnB w="19050">
                      <a:solidFill>
                        <a:srgbClr val="FFFFFF"/>
                      </a:solidFill>
                      <a:prstDash val="solid"/>
                    </a:lnB>
                    <a:solidFill>
                      <a:srgbClr val="FFC000"/>
                    </a:solidFill>
                  </a:tcPr>
                </a:tc>
                <a:extLst>
                  <a:ext uri="{0D108BD9-81ED-4DB2-BD59-A6C34878D82A}">
                    <a16:rowId xmlns:a16="http://schemas.microsoft.com/office/drawing/2014/main" val="10000"/>
                  </a:ext>
                </a:extLst>
              </a:tr>
              <a:tr h="1300204">
                <a:tc>
                  <a:txBody>
                    <a:bodyPr/>
                    <a:lstStyle/>
                    <a:p>
                      <a:pPr marL="43180" marR="66675">
                        <a:lnSpc>
                          <a:spcPct val="99600"/>
                        </a:lnSpc>
                        <a:spcBef>
                          <a:spcPts val="130"/>
                        </a:spcBef>
                      </a:pPr>
                      <a:r>
                        <a:rPr sz="1150" spc="-65" dirty="0">
                          <a:latin typeface="Century Gothic"/>
                          <a:cs typeface="Century Gothic"/>
                        </a:rPr>
                        <a:t>az önkormányzati </a:t>
                      </a:r>
                      <a:r>
                        <a:rPr sz="1150" spc="-95" dirty="0">
                          <a:latin typeface="Century Gothic"/>
                          <a:cs typeface="Century Gothic"/>
                        </a:rPr>
                        <a:t>rendeleteket </a:t>
                      </a:r>
                      <a:r>
                        <a:rPr sz="1150" spc="-100" dirty="0">
                          <a:latin typeface="Century Gothic"/>
                          <a:cs typeface="Century Gothic"/>
                        </a:rPr>
                        <a:t>megalapozó  </a:t>
                      </a:r>
                      <a:r>
                        <a:rPr sz="1150" spc="-75" dirty="0">
                          <a:latin typeface="Century Gothic"/>
                          <a:cs typeface="Century Gothic"/>
                        </a:rPr>
                        <a:t>munkarészekbe </a:t>
                      </a:r>
                      <a:r>
                        <a:rPr sz="1150" spc="-70" dirty="0">
                          <a:latin typeface="Century Gothic"/>
                          <a:cs typeface="Century Gothic"/>
                        </a:rPr>
                        <a:t>és </a:t>
                      </a:r>
                      <a:r>
                        <a:rPr sz="1150" spc="-135" dirty="0">
                          <a:latin typeface="Century Gothic"/>
                          <a:cs typeface="Century Gothic"/>
                        </a:rPr>
                        <a:t>a </a:t>
                      </a:r>
                      <a:r>
                        <a:rPr sz="1150" spc="-100" dirty="0">
                          <a:latin typeface="Century Gothic"/>
                          <a:cs typeface="Century Gothic"/>
                        </a:rPr>
                        <a:t>rendeletekbe  beépülhetnek </a:t>
                      </a:r>
                      <a:r>
                        <a:rPr sz="1150" spc="-135" dirty="0">
                          <a:latin typeface="Century Gothic"/>
                          <a:cs typeface="Century Gothic"/>
                        </a:rPr>
                        <a:t>a </a:t>
                      </a:r>
                      <a:r>
                        <a:rPr sz="1150" spc="-60" dirty="0">
                          <a:latin typeface="Century Gothic"/>
                          <a:cs typeface="Century Gothic"/>
                        </a:rPr>
                        <a:t>nyilvántartás, </a:t>
                      </a:r>
                      <a:r>
                        <a:rPr sz="1150" spc="-135" dirty="0">
                          <a:latin typeface="Century Gothic"/>
                          <a:cs typeface="Century Gothic"/>
                        </a:rPr>
                        <a:t>a </a:t>
                      </a:r>
                      <a:r>
                        <a:rPr sz="1150" spc="-100" dirty="0">
                          <a:latin typeface="Century Gothic"/>
                          <a:cs typeface="Century Gothic"/>
                        </a:rPr>
                        <a:t>védelem, </a:t>
                      </a:r>
                      <a:r>
                        <a:rPr sz="1150" spc="-60" dirty="0">
                          <a:latin typeface="Century Gothic"/>
                          <a:cs typeface="Century Gothic"/>
                        </a:rPr>
                        <a:t>illetve  </a:t>
                      </a:r>
                      <a:r>
                        <a:rPr sz="1150" spc="-135" dirty="0">
                          <a:latin typeface="Century Gothic"/>
                          <a:cs typeface="Century Gothic"/>
                        </a:rPr>
                        <a:t>a </a:t>
                      </a:r>
                      <a:r>
                        <a:rPr sz="1150" spc="-75" dirty="0">
                          <a:latin typeface="Century Gothic"/>
                          <a:cs typeface="Century Gothic"/>
                        </a:rPr>
                        <a:t>tájértékek </a:t>
                      </a:r>
                      <a:r>
                        <a:rPr sz="1150" spc="-85" dirty="0">
                          <a:latin typeface="Century Gothic"/>
                          <a:cs typeface="Century Gothic"/>
                        </a:rPr>
                        <a:t>környezetének </a:t>
                      </a:r>
                      <a:r>
                        <a:rPr sz="1150" spc="-60" dirty="0">
                          <a:latin typeface="Century Gothic"/>
                          <a:cs typeface="Century Gothic"/>
                        </a:rPr>
                        <a:t>alakítására  </a:t>
                      </a:r>
                      <a:r>
                        <a:rPr sz="1150" spc="-85" dirty="0">
                          <a:latin typeface="Century Gothic"/>
                          <a:cs typeface="Century Gothic"/>
                        </a:rPr>
                        <a:t>vonatkozó </a:t>
                      </a:r>
                      <a:r>
                        <a:rPr sz="1150" spc="-65" dirty="0">
                          <a:latin typeface="Century Gothic"/>
                          <a:cs typeface="Century Gothic"/>
                        </a:rPr>
                        <a:t>szabályozás </a:t>
                      </a:r>
                      <a:r>
                        <a:rPr sz="1150" spc="-50" dirty="0">
                          <a:latin typeface="Century Gothic"/>
                          <a:cs typeface="Century Gothic"/>
                        </a:rPr>
                        <a:t>részletszabályai, </a:t>
                      </a:r>
                      <a:r>
                        <a:rPr sz="1150" spc="-135" dirty="0">
                          <a:latin typeface="Century Gothic"/>
                          <a:cs typeface="Century Gothic"/>
                        </a:rPr>
                        <a:t>a  </a:t>
                      </a:r>
                      <a:r>
                        <a:rPr sz="1150" spc="-114" dirty="0">
                          <a:latin typeface="Century Gothic"/>
                          <a:cs typeface="Century Gothic"/>
                        </a:rPr>
                        <a:t>védettség </a:t>
                      </a:r>
                      <a:r>
                        <a:rPr sz="1150" spc="-40" dirty="0">
                          <a:latin typeface="Century Gothic"/>
                          <a:cs typeface="Century Gothic"/>
                        </a:rPr>
                        <a:t>szintjeinek </a:t>
                      </a:r>
                      <a:r>
                        <a:rPr sz="1150" spc="-70" dirty="0">
                          <a:latin typeface="Century Gothic"/>
                          <a:cs typeface="Century Gothic"/>
                        </a:rPr>
                        <a:t>és </a:t>
                      </a:r>
                      <a:r>
                        <a:rPr sz="1150" spc="-135" dirty="0">
                          <a:latin typeface="Century Gothic"/>
                          <a:cs typeface="Century Gothic"/>
                        </a:rPr>
                        <a:t>a </a:t>
                      </a:r>
                      <a:r>
                        <a:rPr sz="1150" spc="-114" dirty="0">
                          <a:latin typeface="Century Gothic"/>
                          <a:cs typeface="Century Gothic"/>
                        </a:rPr>
                        <a:t>védend</a:t>
                      </a:r>
                      <a:r>
                        <a:rPr sz="1150" spc="-114" dirty="0">
                          <a:latin typeface="Calibri"/>
                          <a:cs typeface="Calibri"/>
                        </a:rPr>
                        <a:t>ő </a:t>
                      </a:r>
                      <a:r>
                        <a:rPr sz="1150" spc="-80" dirty="0">
                          <a:latin typeface="Century Gothic"/>
                          <a:cs typeface="Century Gothic"/>
                        </a:rPr>
                        <a:t>értékek  </a:t>
                      </a:r>
                      <a:r>
                        <a:rPr sz="1150" spc="-85" dirty="0">
                          <a:latin typeface="Century Gothic"/>
                          <a:cs typeface="Century Gothic"/>
                        </a:rPr>
                        <a:t>meghatározásával</a:t>
                      </a:r>
                      <a:endParaRPr sz="1150">
                        <a:latin typeface="Century Gothic"/>
                        <a:cs typeface="Century Gothic"/>
                      </a:endParaRPr>
                    </a:p>
                  </a:txBody>
                  <a:tcPr marL="0" marR="0" marT="16510" marB="0">
                    <a:lnL w="6350">
                      <a:solidFill>
                        <a:srgbClr val="FFFFFF"/>
                      </a:solidFill>
                      <a:prstDash val="solid"/>
                    </a:lnL>
                    <a:lnR w="6350">
                      <a:solidFill>
                        <a:srgbClr val="FFFFFF"/>
                      </a:solidFill>
                      <a:prstDash val="solid"/>
                    </a:lnR>
                    <a:lnT w="19050">
                      <a:solidFill>
                        <a:srgbClr val="FFFFFF"/>
                      </a:solidFill>
                      <a:prstDash val="solid"/>
                    </a:lnT>
                    <a:lnB w="6350">
                      <a:solidFill>
                        <a:srgbClr val="FFFFFF"/>
                      </a:solidFill>
                      <a:prstDash val="solid"/>
                    </a:lnB>
                    <a:solidFill>
                      <a:srgbClr val="FFE8CA"/>
                    </a:solidFill>
                  </a:tcPr>
                </a:tc>
                <a:extLst>
                  <a:ext uri="{0D108BD9-81ED-4DB2-BD59-A6C34878D82A}">
                    <a16:rowId xmlns:a16="http://schemas.microsoft.com/office/drawing/2014/main" val="10001"/>
                  </a:ext>
                </a:extLst>
              </a:tr>
              <a:tr h="1120865">
                <a:tc>
                  <a:txBody>
                    <a:bodyPr/>
                    <a:lstStyle/>
                    <a:p>
                      <a:pPr marL="43180" marR="245110">
                        <a:lnSpc>
                          <a:spcPct val="100000"/>
                        </a:lnSpc>
                        <a:spcBef>
                          <a:spcPts val="125"/>
                        </a:spcBef>
                      </a:pPr>
                      <a:r>
                        <a:rPr sz="1150" spc="-135" dirty="0">
                          <a:latin typeface="Century Gothic"/>
                          <a:cs typeface="Century Gothic"/>
                        </a:rPr>
                        <a:t>a </a:t>
                      </a:r>
                      <a:r>
                        <a:rPr sz="1150" spc="-65" dirty="0">
                          <a:latin typeface="Century Gothic"/>
                          <a:cs typeface="Century Gothic"/>
                        </a:rPr>
                        <a:t>felmért </a:t>
                      </a:r>
                      <a:r>
                        <a:rPr sz="1150" spc="-110" dirty="0">
                          <a:latin typeface="Century Gothic"/>
                          <a:cs typeface="Century Gothic"/>
                        </a:rPr>
                        <a:t>egyedi </a:t>
                      </a:r>
                      <a:r>
                        <a:rPr sz="1150" spc="-85" dirty="0">
                          <a:latin typeface="Century Gothic"/>
                          <a:cs typeface="Century Gothic"/>
                        </a:rPr>
                        <a:t>tájértékeket </a:t>
                      </a:r>
                      <a:r>
                        <a:rPr sz="1150" spc="-45" dirty="0">
                          <a:latin typeface="Century Gothic"/>
                          <a:cs typeface="Century Gothic"/>
                        </a:rPr>
                        <a:t>rögzíteni </a:t>
                      </a:r>
                      <a:r>
                        <a:rPr sz="1150" spc="-25" dirty="0">
                          <a:latin typeface="Century Gothic"/>
                          <a:cs typeface="Century Gothic"/>
                        </a:rPr>
                        <a:t>kell </a:t>
                      </a:r>
                      <a:r>
                        <a:rPr sz="1150" spc="-65" dirty="0">
                          <a:latin typeface="Century Gothic"/>
                          <a:cs typeface="Century Gothic"/>
                        </a:rPr>
                        <a:t>az  önkormányzati </a:t>
                      </a:r>
                      <a:r>
                        <a:rPr sz="1150" spc="-85" dirty="0">
                          <a:latin typeface="Century Gothic"/>
                          <a:cs typeface="Century Gothic"/>
                        </a:rPr>
                        <a:t>rendelettel </a:t>
                      </a:r>
                      <a:r>
                        <a:rPr sz="1150" spc="-95" dirty="0">
                          <a:latin typeface="Century Gothic"/>
                          <a:cs typeface="Century Gothic"/>
                        </a:rPr>
                        <a:t>elfogadott  </a:t>
                      </a:r>
                      <a:r>
                        <a:rPr sz="1150" spc="-55" dirty="0">
                          <a:latin typeface="Century Gothic"/>
                          <a:cs typeface="Century Gothic"/>
                        </a:rPr>
                        <a:t>szabályozási </a:t>
                      </a:r>
                      <a:r>
                        <a:rPr sz="1150" spc="-80" dirty="0">
                          <a:latin typeface="Century Gothic"/>
                          <a:cs typeface="Century Gothic"/>
                        </a:rPr>
                        <a:t>tervlapon </a:t>
                      </a:r>
                      <a:r>
                        <a:rPr sz="1150" spc="-70" dirty="0">
                          <a:latin typeface="Century Gothic"/>
                          <a:cs typeface="Century Gothic"/>
                        </a:rPr>
                        <a:t>és </a:t>
                      </a:r>
                      <a:r>
                        <a:rPr sz="1150" spc="-50" dirty="0">
                          <a:latin typeface="Century Gothic"/>
                          <a:cs typeface="Century Gothic"/>
                        </a:rPr>
                        <a:t>helyi </a:t>
                      </a:r>
                      <a:r>
                        <a:rPr sz="1150" spc="-65" dirty="0">
                          <a:latin typeface="Century Gothic"/>
                          <a:cs typeface="Century Gothic"/>
                        </a:rPr>
                        <a:t>építési  </a:t>
                      </a:r>
                      <a:r>
                        <a:rPr sz="1150" spc="-75" dirty="0">
                          <a:latin typeface="Century Gothic"/>
                          <a:cs typeface="Century Gothic"/>
                        </a:rPr>
                        <a:t>szabályzatban, valamint </a:t>
                      </a:r>
                      <a:r>
                        <a:rPr sz="1150" spc="-55" dirty="0">
                          <a:latin typeface="Century Gothic"/>
                          <a:cs typeface="Century Gothic"/>
                        </a:rPr>
                        <a:t>integrálásuk </a:t>
                      </a:r>
                      <a:r>
                        <a:rPr sz="1150" spc="-135" dirty="0">
                          <a:latin typeface="Century Gothic"/>
                          <a:cs typeface="Century Gothic"/>
                        </a:rPr>
                        <a:t>a  </a:t>
                      </a:r>
                      <a:r>
                        <a:rPr sz="1150" spc="-70" dirty="0">
                          <a:latin typeface="Century Gothic"/>
                          <a:cs typeface="Century Gothic"/>
                        </a:rPr>
                        <a:t>településrendezési </a:t>
                      </a:r>
                      <a:r>
                        <a:rPr sz="1150" spc="-100" dirty="0">
                          <a:latin typeface="Century Gothic"/>
                          <a:cs typeface="Century Gothic"/>
                        </a:rPr>
                        <a:t>tervekbe </a:t>
                      </a:r>
                      <a:r>
                        <a:rPr sz="1150" spc="-30" dirty="0">
                          <a:latin typeface="Century Gothic"/>
                          <a:cs typeface="Century Gothic"/>
                        </a:rPr>
                        <a:t>plusz </a:t>
                      </a:r>
                      <a:r>
                        <a:rPr sz="1150" spc="-75" dirty="0">
                          <a:latin typeface="Century Gothic"/>
                          <a:cs typeface="Century Gothic"/>
                        </a:rPr>
                        <a:t>hatósági  </a:t>
                      </a:r>
                      <a:r>
                        <a:rPr sz="1150" spc="-50" dirty="0">
                          <a:latin typeface="Century Gothic"/>
                          <a:cs typeface="Century Gothic"/>
                        </a:rPr>
                        <a:t>jogkört</a:t>
                      </a:r>
                      <a:r>
                        <a:rPr sz="1150" spc="15" dirty="0">
                          <a:latin typeface="Century Gothic"/>
                          <a:cs typeface="Century Gothic"/>
                        </a:rPr>
                        <a:t> </a:t>
                      </a:r>
                      <a:r>
                        <a:rPr sz="1150" spc="-60" dirty="0">
                          <a:latin typeface="Century Gothic"/>
                          <a:cs typeface="Century Gothic"/>
                        </a:rPr>
                        <a:t>biztosíthat</a:t>
                      </a:r>
                      <a:endParaRPr sz="1150">
                        <a:latin typeface="Century Gothic"/>
                        <a:cs typeface="Century Gothic"/>
                      </a:endParaRPr>
                    </a:p>
                  </a:txBody>
                  <a:tcPr marL="0" marR="0" marT="15875" marB="0">
                    <a:lnL w="6350">
                      <a:solidFill>
                        <a:srgbClr val="FFFFFF"/>
                      </a:solidFill>
                      <a:prstDash val="solid"/>
                    </a:lnL>
                    <a:lnR w="6350">
                      <a:solidFill>
                        <a:srgbClr val="FFFFFF"/>
                      </a:solidFill>
                      <a:prstDash val="solid"/>
                    </a:lnR>
                    <a:lnT w="6350">
                      <a:solidFill>
                        <a:srgbClr val="FFFFFF"/>
                      </a:solidFill>
                      <a:prstDash val="solid"/>
                    </a:lnT>
                    <a:lnB w="6350">
                      <a:solidFill>
                        <a:srgbClr val="FFFFFF"/>
                      </a:solidFill>
                      <a:prstDash val="solid"/>
                    </a:lnB>
                    <a:solidFill>
                      <a:srgbClr val="FFF4E7"/>
                    </a:solidFill>
                  </a:tcPr>
                </a:tc>
                <a:extLst>
                  <a:ext uri="{0D108BD9-81ED-4DB2-BD59-A6C34878D82A}">
                    <a16:rowId xmlns:a16="http://schemas.microsoft.com/office/drawing/2014/main" val="10002"/>
                  </a:ext>
                </a:extLst>
              </a:tr>
              <a:tr h="582850">
                <a:tc>
                  <a:txBody>
                    <a:bodyPr/>
                    <a:lstStyle/>
                    <a:p>
                      <a:pPr marL="43180" marR="273685" algn="just">
                        <a:lnSpc>
                          <a:spcPct val="100000"/>
                        </a:lnSpc>
                        <a:spcBef>
                          <a:spcPts val="125"/>
                        </a:spcBef>
                      </a:pPr>
                      <a:r>
                        <a:rPr sz="1150" spc="-65" dirty="0">
                          <a:latin typeface="Century Gothic"/>
                          <a:cs typeface="Century Gothic"/>
                        </a:rPr>
                        <a:t>az </a:t>
                      </a:r>
                      <a:r>
                        <a:rPr sz="1150" spc="-75" dirty="0">
                          <a:latin typeface="Century Gothic"/>
                          <a:cs typeface="Century Gothic"/>
                        </a:rPr>
                        <a:t>önkormányzat </a:t>
                      </a:r>
                      <a:r>
                        <a:rPr sz="1150" spc="-65" dirty="0">
                          <a:latin typeface="Century Gothic"/>
                          <a:cs typeface="Century Gothic"/>
                        </a:rPr>
                        <a:t>az </a:t>
                      </a:r>
                      <a:r>
                        <a:rPr sz="1150" spc="-110" dirty="0">
                          <a:latin typeface="Century Gothic"/>
                          <a:cs typeface="Century Gothic"/>
                        </a:rPr>
                        <a:t>egyes egyedi </a:t>
                      </a:r>
                      <a:r>
                        <a:rPr sz="1150" spc="-75" dirty="0">
                          <a:latin typeface="Century Gothic"/>
                          <a:cs typeface="Century Gothic"/>
                        </a:rPr>
                        <a:t>tájértékek  </a:t>
                      </a:r>
                      <a:r>
                        <a:rPr sz="1150" spc="-55" dirty="0">
                          <a:latin typeface="Century Gothic"/>
                          <a:cs typeface="Century Gothic"/>
                        </a:rPr>
                        <a:t>fejlesztésére, </a:t>
                      </a:r>
                      <a:r>
                        <a:rPr sz="1150" spc="-75" dirty="0">
                          <a:latin typeface="Century Gothic"/>
                          <a:cs typeface="Century Gothic"/>
                        </a:rPr>
                        <a:t>fenntartására </a:t>
                      </a:r>
                      <a:r>
                        <a:rPr sz="1150" spc="-65" dirty="0">
                          <a:latin typeface="Century Gothic"/>
                          <a:cs typeface="Century Gothic"/>
                        </a:rPr>
                        <a:t>kiemelt </a:t>
                      </a:r>
                      <a:r>
                        <a:rPr sz="1150" spc="-80" dirty="0">
                          <a:latin typeface="Century Gothic"/>
                          <a:cs typeface="Century Gothic"/>
                        </a:rPr>
                        <a:t>figyelmet  </a:t>
                      </a:r>
                      <a:r>
                        <a:rPr sz="1150" spc="-65" dirty="0">
                          <a:latin typeface="Century Gothic"/>
                          <a:cs typeface="Century Gothic"/>
                        </a:rPr>
                        <a:t>fordíthat</a:t>
                      </a:r>
                      <a:endParaRPr sz="1150">
                        <a:latin typeface="Century Gothic"/>
                        <a:cs typeface="Century Gothic"/>
                      </a:endParaRPr>
                    </a:p>
                  </a:txBody>
                  <a:tcPr marL="0" marR="0" marT="15875" marB="0">
                    <a:lnL w="6350">
                      <a:solidFill>
                        <a:srgbClr val="FFFFFF"/>
                      </a:solidFill>
                      <a:prstDash val="solid"/>
                    </a:lnL>
                    <a:lnR w="6350">
                      <a:solidFill>
                        <a:srgbClr val="FFFFFF"/>
                      </a:solidFill>
                      <a:prstDash val="solid"/>
                    </a:lnR>
                    <a:lnT w="6350">
                      <a:solidFill>
                        <a:srgbClr val="FFFFFF"/>
                      </a:solidFill>
                      <a:prstDash val="solid"/>
                    </a:lnT>
                    <a:lnB w="6350">
                      <a:solidFill>
                        <a:srgbClr val="FFFFFF"/>
                      </a:solidFill>
                      <a:prstDash val="solid"/>
                    </a:lnB>
                    <a:solidFill>
                      <a:srgbClr val="FFE8CA"/>
                    </a:solidFill>
                  </a:tcPr>
                </a:tc>
                <a:extLst>
                  <a:ext uri="{0D108BD9-81ED-4DB2-BD59-A6C34878D82A}">
                    <a16:rowId xmlns:a16="http://schemas.microsoft.com/office/drawing/2014/main" val="10003"/>
                  </a:ext>
                </a:extLst>
              </a:tr>
              <a:tr h="403512">
                <a:tc>
                  <a:txBody>
                    <a:bodyPr/>
                    <a:lstStyle/>
                    <a:p>
                      <a:pPr marL="43180" marR="571500">
                        <a:lnSpc>
                          <a:spcPct val="100000"/>
                        </a:lnSpc>
                        <a:spcBef>
                          <a:spcPts val="125"/>
                        </a:spcBef>
                      </a:pPr>
                      <a:r>
                        <a:rPr sz="1150" spc="-135" dirty="0">
                          <a:latin typeface="Century Gothic"/>
                          <a:cs typeface="Century Gothic"/>
                        </a:rPr>
                        <a:t>a </a:t>
                      </a:r>
                      <a:r>
                        <a:rPr sz="1150" spc="-95" dirty="0">
                          <a:latin typeface="Century Gothic"/>
                          <a:cs typeface="Century Gothic"/>
                        </a:rPr>
                        <a:t>köztudatba </a:t>
                      </a:r>
                      <a:r>
                        <a:rPr sz="1150" spc="-100" dirty="0">
                          <a:latin typeface="Century Gothic"/>
                          <a:cs typeface="Century Gothic"/>
                        </a:rPr>
                        <a:t>beépülnek </a:t>
                      </a:r>
                      <a:r>
                        <a:rPr sz="1150" spc="-135" dirty="0">
                          <a:latin typeface="Century Gothic"/>
                          <a:cs typeface="Century Gothic"/>
                        </a:rPr>
                        <a:t>a </a:t>
                      </a:r>
                      <a:r>
                        <a:rPr sz="1150" spc="-60" dirty="0">
                          <a:latin typeface="Century Gothic"/>
                          <a:cs typeface="Century Gothic"/>
                        </a:rPr>
                        <a:t>város </a:t>
                      </a:r>
                      <a:r>
                        <a:rPr sz="1150" spc="-110" dirty="0">
                          <a:latin typeface="Century Gothic"/>
                          <a:cs typeface="Century Gothic"/>
                        </a:rPr>
                        <a:t>egyedi  </a:t>
                      </a:r>
                      <a:r>
                        <a:rPr sz="1150" spc="-70" dirty="0">
                          <a:latin typeface="Century Gothic"/>
                          <a:cs typeface="Century Gothic"/>
                        </a:rPr>
                        <a:t>tájértékei</a:t>
                      </a:r>
                      <a:endParaRPr sz="1150">
                        <a:latin typeface="Century Gothic"/>
                        <a:cs typeface="Century Gothic"/>
                      </a:endParaRPr>
                    </a:p>
                  </a:txBody>
                  <a:tcPr marL="0" marR="0" marT="15875" marB="0">
                    <a:lnL w="6350">
                      <a:solidFill>
                        <a:srgbClr val="FFFFFF"/>
                      </a:solidFill>
                      <a:prstDash val="solid"/>
                    </a:lnL>
                    <a:lnR w="6350">
                      <a:solidFill>
                        <a:srgbClr val="FFFFFF"/>
                      </a:solidFill>
                      <a:prstDash val="solid"/>
                    </a:lnR>
                    <a:lnT w="6350">
                      <a:solidFill>
                        <a:srgbClr val="FFFFFF"/>
                      </a:solidFill>
                      <a:prstDash val="solid"/>
                    </a:lnT>
                    <a:lnB w="6350">
                      <a:solidFill>
                        <a:srgbClr val="FFFFFF"/>
                      </a:solidFill>
                      <a:prstDash val="solid"/>
                    </a:lnB>
                    <a:solidFill>
                      <a:srgbClr val="FFF4E7"/>
                    </a:solidFill>
                  </a:tcPr>
                </a:tc>
                <a:extLst>
                  <a:ext uri="{0D108BD9-81ED-4DB2-BD59-A6C34878D82A}">
                    <a16:rowId xmlns:a16="http://schemas.microsoft.com/office/drawing/2014/main" val="10004"/>
                  </a:ext>
                </a:extLst>
              </a:tr>
              <a:tr h="582850">
                <a:tc>
                  <a:txBody>
                    <a:bodyPr/>
                    <a:lstStyle/>
                    <a:p>
                      <a:pPr marL="43180" marR="408305">
                        <a:lnSpc>
                          <a:spcPct val="99600"/>
                        </a:lnSpc>
                        <a:spcBef>
                          <a:spcPts val="130"/>
                        </a:spcBef>
                      </a:pPr>
                      <a:r>
                        <a:rPr sz="1150" spc="-35" dirty="0">
                          <a:latin typeface="Century Gothic"/>
                          <a:cs typeface="Century Gothic"/>
                        </a:rPr>
                        <a:t>jó </a:t>
                      </a:r>
                      <a:r>
                        <a:rPr sz="1150" spc="-90" dirty="0">
                          <a:latin typeface="Century Gothic"/>
                          <a:cs typeface="Century Gothic"/>
                        </a:rPr>
                        <a:t>példák </a:t>
                      </a:r>
                      <a:r>
                        <a:rPr sz="1150" spc="-70" dirty="0">
                          <a:latin typeface="Century Gothic"/>
                          <a:cs typeface="Century Gothic"/>
                        </a:rPr>
                        <a:t>születhetnek </a:t>
                      </a:r>
                      <a:r>
                        <a:rPr sz="1150" spc="-65" dirty="0">
                          <a:latin typeface="Century Gothic"/>
                          <a:cs typeface="Century Gothic"/>
                        </a:rPr>
                        <a:t>az </a:t>
                      </a:r>
                      <a:r>
                        <a:rPr sz="1150" spc="-100" dirty="0">
                          <a:latin typeface="Century Gothic"/>
                          <a:cs typeface="Century Gothic"/>
                        </a:rPr>
                        <a:t>épített </a:t>
                      </a:r>
                      <a:r>
                        <a:rPr sz="1150" spc="-75" dirty="0">
                          <a:latin typeface="Century Gothic"/>
                          <a:cs typeface="Century Gothic"/>
                        </a:rPr>
                        <a:t>környezet  </a:t>
                      </a:r>
                      <a:r>
                        <a:rPr sz="1150" spc="-90" dirty="0">
                          <a:latin typeface="Century Gothic"/>
                          <a:cs typeface="Century Gothic"/>
                        </a:rPr>
                        <a:t>rendezése </a:t>
                      </a:r>
                      <a:r>
                        <a:rPr sz="1150" spc="-70" dirty="0">
                          <a:latin typeface="Century Gothic"/>
                          <a:cs typeface="Century Gothic"/>
                        </a:rPr>
                        <a:t>és </a:t>
                      </a:r>
                      <a:r>
                        <a:rPr sz="1150" spc="-100" dirty="0">
                          <a:latin typeface="Century Gothic"/>
                          <a:cs typeface="Century Gothic"/>
                        </a:rPr>
                        <a:t>kedvez</a:t>
                      </a:r>
                      <a:r>
                        <a:rPr sz="1150" spc="-100" dirty="0">
                          <a:latin typeface="Calibri"/>
                          <a:cs typeface="Calibri"/>
                        </a:rPr>
                        <a:t>ő</a:t>
                      </a:r>
                      <a:r>
                        <a:rPr sz="1150" spc="-100" dirty="0">
                          <a:latin typeface="Century Gothic"/>
                          <a:cs typeface="Century Gothic"/>
                        </a:rPr>
                        <a:t>bb </a:t>
                      </a:r>
                      <a:r>
                        <a:rPr sz="1150" spc="-85" dirty="0">
                          <a:latin typeface="Century Gothic"/>
                          <a:cs typeface="Century Gothic"/>
                        </a:rPr>
                        <a:t>településkép  </a:t>
                      </a:r>
                      <a:r>
                        <a:rPr sz="1150" spc="-50" dirty="0">
                          <a:latin typeface="Century Gothic"/>
                          <a:cs typeface="Century Gothic"/>
                        </a:rPr>
                        <a:t>kialakítása</a:t>
                      </a:r>
                      <a:r>
                        <a:rPr sz="1150" spc="10" dirty="0">
                          <a:latin typeface="Century Gothic"/>
                          <a:cs typeface="Century Gothic"/>
                        </a:rPr>
                        <a:t> </a:t>
                      </a:r>
                      <a:r>
                        <a:rPr sz="1150" spc="-105" dirty="0">
                          <a:latin typeface="Century Gothic"/>
                          <a:cs typeface="Century Gothic"/>
                        </a:rPr>
                        <a:t>érdekében</a:t>
                      </a:r>
                      <a:endParaRPr sz="1150">
                        <a:latin typeface="Century Gothic"/>
                        <a:cs typeface="Century Gothic"/>
                      </a:endParaRPr>
                    </a:p>
                  </a:txBody>
                  <a:tcPr marL="0" marR="0" marT="16510" marB="0">
                    <a:lnL w="6350">
                      <a:solidFill>
                        <a:srgbClr val="FFFFFF"/>
                      </a:solidFill>
                      <a:prstDash val="solid"/>
                    </a:lnL>
                    <a:lnR w="6350">
                      <a:solidFill>
                        <a:srgbClr val="FFFFFF"/>
                      </a:solidFill>
                      <a:prstDash val="solid"/>
                    </a:lnR>
                    <a:lnT w="6350">
                      <a:solidFill>
                        <a:srgbClr val="FFFFFF"/>
                      </a:solidFill>
                      <a:prstDash val="solid"/>
                    </a:lnT>
                    <a:lnB w="6350">
                      <a:solidFill>
                        <a:srgbClr val="FFFFFF"/>
                      </a:solidFill>
                      <a:prstDash val="solid"/>
                    </a:lnB>
                    <a:solidFill>
                      <a:srgbClr val="FFE8CA"/>
                    </a:solidFill>
                  </a:tcPr>
                </a:tc>
                <a:extLst>
                  <a:ext uri="{0D108BD9-81ED-4DB2-BD59-A6C34878D82A}">
                    <a16:rowId xmlns:a16="http://schemas.microsoft.com/office/drawing/2014/main" val="10005"/>
                  </a:ext>
                </a:extLst>
              </a:tr>
              <a:tr h="762188">
                <a:tc>
                  <a:txBody>
                    <a:bodyPr/>
                    <a:lstStyle/>
                    <a:p>
                      <a:pPr marL="43180" marR="109855">
                        <a:lnSpc>
                          <a:spcPct val="100299"/>
                        </a:lnSpc>
                        <a:spcBef>
                          <a:spcPts val="95"/>
                        </a:spcBef>
                      </a:pPr>
                      <a:r>
                        <a:rPr sz="1150" spc="-35" dirty="0">
                          <a:latin typeface="Century Gothic"/>
                          <a:cs typeface="Century Gothic"/>
                        </a:rPr>
                        <a:t>jó </a:t>
                      </a:r>
                      <a:r>
                        <a:rPr sz="1150" spc="-70" dirty="0">
                          <a:latin typeface="Century Gothic"/>
                          <a:cs typeface="Century Gothic"/>
                        </a:rPr>
                        <a:t>gyakorlatok alakulhatnak </a:t>
                      </a:r>
                      <a:r>
                        <a:rPr sz="1150" spc="15" dirty="0">
                          <a:latin typeface="Century Gothic"/>
                          <a:cs typeface="Century Gothic"/>
                        </a:rPr>
                        <a:t>ki </a:t>
                      </a:r>
                      <a:r>
                        <a:rPr sz="1150" spc="-135" dirty="0">
                          <a:latin typeface="Century Gothic"/>
                          <a:cs typeface="Century Gothic"/>
                        </a:rPr>
                        <a:t>a </a:t>
                      </a:r>
                      <a:r>
                        <a:rPr sz="1150" spc="-60" dirty="0">
                          <a:latin typeface="Century Gothic"/>
                          <a:cs typeface="Century Gothic"/>
                        </a:rPr>
                        <a:t>kés</a:t>
                      </a:r>
                      <a:r>
                        <a:rPr sz="1150" spc="-60" dirty="0">
                          <a:latin typeface="Calibri"/>
                          <a:cs typeface="Calibri"/>
                        </a:rPr>
                        <a:t>ő</a:t>
                      </a:r>
                      <a:r>
                        <a:rPr sz="1150" spc="-60" dirty="0">
                          <a:latin typeface="Century Gothic"/>
                          <a:cs typeface="Century Gothic"/>
                        </a:rPr>
                        <a:t>bbi  </a:t>
                      </a:r>
                      <a:r>
                        <a:rPr sz="1150" spc="-90" dirty="0">
                          <a:latin typeface="Century Gothic"/>
                          <a:cs typeface="Century Gothic"/>
                        </a:rPr>
                        <a:t>generációk </a:t>
                      </a:r>
                      <a:r>
                        <a:rPr sz="1150" spc="-65" dirty="0">
                          <a:latin typeface="Century Gothic"/>
                          <a:cs typeface="Century Gothic"/>
                        </a:rPr>
                        <a:t>számára az </a:t>
                      </a:r>
                      <a:r>
                        <a:rPr sz="1150" spc="-80" dirty="0">
                          <a:latin typeface="Century Gothic"/>
                          <a:cs typeface="Century Gothic"/>
                        </a:rPr>
                        <a:t>emberi </a:t>
                      </a:r>
                      <a:r>
                        <a:rPr sz="1150" spc="-100" dirty="0">
                          <a:latin typeface="Century Gothic"/>
                          <a:cs typeface="Century Gothic"/>
                        </a:rPr>
                        <a:t>tevékenységgel  </a:t>
                      </a:r>
                      <a:r>
                        <a:rPr sz="1150" spc="-135" dirty="0">
                          <a:latin typeface="Century Gothic"/>
                          <a:cs typeface="Century Gothic"/>
                        </a:rPr>
                        <a:t>a </a:t>
                      </a:r>
                      <a:r>
                        <a:rPr sz="1150" spc="-80" dirty="0">
                          <a:latin typeface="Century Gothic"/>
                          <a:cs typeface="Century Gothic"/>
                        </a:rPr>
                        <a:t>jöv</a:t>
                      </a:r>
                      <a:r>
                        <a:rPr sz="1150" spc="-80" dirty="0">
                          <a:latin typeface="Calibri"/>
                          <a:cs typeface="Calibri"/>
                        </a:rPr>
                        <a:t>ő</a:t>
                      </a:r>
                      <a:r>
                        <a:rPr sz="1150" spc="-80" dirty="0">
                          <a:latin typeface="Century Gothic"/>
                          <a:cs typeface="Century Gothic"/>
                        </a:rPr>
                        <a:t>ben </a:t>
                      </a:r>
                      <a:r>
                        <a:rPr sz="1150" spc="-70" dirty="0">
                          <a:latin typeface="Century Gothic"/>
                          <a:cs typeface="Century Gothic"/>
                        </a:rPr>
                        <a:t>létesítend</a:t>
                      </a:r>
                      <a:r>
                        <a:rPr sz="1150" spc="-70" dirty="0">
                          <a:latin typeface="Calibri"/>
                          <a:cs typeface="Calibri"/>
                        </a:rPr>
                        <a:t>ő </a:t>
                      </a:r>
                      <a:r>
                        <a:rPr sz="1150" spc="-50" dirty="0">
                          <a:latin typeface="Century Gothic"/>
                          <a:cs typeface="Century Gothic"/>
                        </a:rPr>
                        <a:t>zöldfelületi </a:t>
                      </a:r>
                      <a:r>
                        <a:rPr sz="1150" spc="-95" dirty="0">
                          <a:latin typeface="Century Gothic"/>
                          <a:cs typeface="Century Gothic"/>
                        </a:rPr>
                        <a:t>elemek  </a:t>
                      </a:r>
                      <a:r>
                        <a:rPr sz="1150" spc="-90" dirty="0">
                          <a:latin typeface="Century Gothic"/>
                          <a:cs typeface="Century Gothic"/>
                        </a:rPr>
                        <a:t>tervezése</a:t>
                      </a:r>
                      <a:r>
                        <a:rPr sz="1150" spc="20" dirty="0">
                          <a:latin typeface="Century Gothic"/>
                          <a:cs typeface="Century Gothic"/>
                        </a:rPr>
                        <a:t> </a:t>
                      </a:r>
                      <a:r>
                        <a:rPr sz="1150" spc="-50" dirty="0">
                          <a:latin typeface="Century Gothic"/>
                          <a:cs typeface="Century Gothic"/>
                        </a:rPr>
                        <a:t>során</a:t>
                      </a:r>
                      <a:endParaRPr sz="1150">
                        <a:latin typeface="Century Gothic"/>
                        <a:cs typeface="Century Gothic"/>
                      </a:endParaRPr>
                    </a:p>
                  </a:txBody>
                  <a:tcPr marL="0" marR="0" marT="12065" marB="0">
                    <a:lnL w="6350">
                      <a:solidFill>
                        <a:srgbClr val="FFFFFF"/>
                      </a:solidFill>
                      <a:prstDash val="solid"/>
                    </a:lnL>
                    <a:lnR w="6350">
                      <a:solidFill>
                        <a:srgbClr val="FFFFFF"/>
                      </a:solidFill>
                      <a:prstDash val="solid"/>
                    </a:lnR>
                    <a:lnT w="6350">
                      <a:solidFill>
                        <a:srgbClr val="FFFFFF"/>
                      </a:solidFill>
                      <a:prstDash val="solid"/>
                    </a:lnT>
                    <a:lnB w="6350">
                      <a:solidFill>
                        <a:srgbClr val="FFFFFF"/>
                      </a:solidFill>
                      <a:prstDash val="solid"/>
                    </a:lnB>
                    <a:solidFill>
                      <a:srgbClr val="FFF4E7"/>
                    </a:solidFill>
                  </a:tcPr>
                </a:tc>
                <a:extLst>
                  <a:ext uri="{0D108BD9-81ED-4DB2-BD59-A6C34878D82A}">
                    <a16:rowId xmlns:a16="http://schemas.microsoft.com/office/drawing/2014/main" val="10006"/>
                  </a:ext>
                </a:extLst>
              </a:tr>
              <a:tr h="1120865">
                <a:tc>
                  <a:txBody>
                    <a:bodyPr/>
                    <a:lstStyle/>
                    <a:p>
                      <a:pPr marL="43180" marR="170180">
                        <a:lnSpc>
                          <a:spcPct val="100000"/>
                        </a:lnSpc>
                        <a:spcBef>
                          <a:spcPts val="100"/>
                        </a:spcBef>
                      </a:pPr>
                      <a:r>
                        <a:rPr sz="1150" spc="-60" dirty="0">
                          <a:latin typeface="Century Gothic"/>
                          <a:cs typeface="Century Gothic"/>
                        </a:rPr>
                        <a:t>társadalmi </a:t>
                      </a:r>
                      <a:r>
                        <a:rPr sz="1150" spc="-80" dirty="0">
                          <a:latin typeface="Century Gothic"/>
                          <a:cs typeface="Century Gothic"/>
                        </a:rPr>
                        <a:t>jelent</a:t>
                      </a:r>
                      <a:r>
                        <a:rPr sz="1150" spc="-80" dirty="0">
                          <a:latin typeface="Calibri"/>
                          <a:cs typeface="Calibri"/>
                        </a:rPr>
                        <a:t>ő</a:t>
                      </a:r>
                      <a:r>
                        <a:rPr sz="1150" spc="-80" dirty="0">
                          <a:latin typeface="Century Gothic"/>
                          <a:cs typeface="Century Gothic"/>
                        </a:rPr>
                        <a:t>ségének vonatkozásában, </a:t>
                      </a:r>
                      <a:r>
                        <a:rPr sz="1150" spc="-135" dirty="0">
                          <a:latin typeface="Century Gothic"/>
                          <a:cs typeface="Century Gothic"/>
                        </a:rPr>
                        <a:t>a  </a:t>
                      </a:r>
                      <a:r>
                        <a:rPr sz="1150" spc="-65" dirty="0">
                          <a:latin typeface="Century Gothic"/>
                          <a:cs typeface="Century Gothic"/>
                        </a:rPr>
                        <a:t>felmért </a:t>
                      </a:r>
                      <a:r>
                        <a:rPr sz="1150" spc="-70" dirty="0">
                          <a:latin typeface="Century Gothic"/>
                          <a:cs typeface="Century Gothic"/>
                        </a:rPr>
                        <a:t>tájértékekre </a:t>
                      </a:r>
                      <a:r>
                        <a:rPr sz="1150" spc="-75" dirty="0">
                          <a:latin typeface="Century Gothic"/>
                          <a:cs typeface="Century Gothic"/>
                        </a:rPr>
                        <a:t>olyan intézkedések  </a:t>
                      </a:r>
                      <a:r>
                        <a:rPr sz="1150" spc="-50" dirty="0">
                          <a:latin typeface="Century Gothic"/>
                          <a:cs typeface="Century Gothic"/>
                        </a:rPr>
                        <a:t>kerülnek </a:t>
                      </a:r>
                      <a:r>
                        <a:rPr sz="1150" spc="-70" dirty="0">
                          <a:latin typeface="Century Gothic"/>
                          <a:cs typeface="Century Gothic"/>
                        </a:rPr>
                        <a:t>meghatározásra, </a:t>
                      </a:r>
                      <a:r>
                        <a:rPr sz="1150" spc="-85" dirty="0">
                          <a:latin typeface="Century Gothic"/>
                          <a:cs typeface="Century Gothic"/>
                        </a:rPr>
                        <a:t>melyek </a:t>
                      </a:r>
                      <a:r>
                        <a:rPr sz="1150" spc="-135" dirty="0">
                          <a:latin typeface="Century Gothic"/>
                          <a:cs typeface="Century Gothic"/>
                        </a:rPr>
                        <a:t>a </a:t>
                      </a:r>
                      <a:r>
                        <a:rPr sz="1150" spc="-45" dirty="0">
                          <a:latin typeface="Century Gothic"/>
                          <a:cs typeface="Century Gothic"/>
                        </a:rPr>
                        <a:t>városi  </a:t>
                      </a:r>
                      <a:r>
                        <a:rPr sz="1150" spc="-85" dirty="0">
                          <a:latin typeface="Century Gothic"/>
                          <a:cs typeface="Century Gothic"/>
                        </a:rPr>
                        <a:t>élettér </a:t>
                      </a:r>
                      <a:r>
                        <a:rPr sz="1150" spc="-70" dirty="0">
                          <a:latin typeface="Century Gothic"/>
                          <a:cs typeface="Century Gothic"/>
                        </a:rPr>
                        <a:t>javításának és kondícionálásának,  </a:t>
                      </a:r>
                      <a:r>
                        <a:rPr sz="1150" spc="-75" dirty="0">
                          <a:latin typeface="Century Gothic"/>
                          <a:cs typeface="Century Gothic"/>
                        </a:rPr>
                        <a:t>valamint </a:t>
                      </a:r>
                      <a:r>
                        <a:rPr sz="1150" spc="-135" dirty="0">
                          <a:latin typeface="Century Gothic"/>
                          <a:cs typeface="Century Gothic"/>
                        </a:rPr>
                        <a:t>a </a:t>
                      </a:r>
                      <a:r>
                        <a:rPr sz="1150" spc="-60" dirty="0">
                          <a:latin typeface="Century Gothic"/>
                          <a:cs typeface="Century Gothic"/>
                        </a:rPr>
                        <a:t>város </a:t>
                      </a:r>
                      <a:r>
                        <a:rPr sz="1150" spc="-45" dirty="0">
                          <a:latin typeface="Century Gothic"/>
                          <a:cs typeface="Century Gothic"/>
                        </a:rPr>
                        <a:t>észlelt </a:t>
                      </a:r>
                      <a:r>
                        <a:rPr sz="1150" spc="-105" dirty="0">
                          <a:latin typeface="Century Gothic"/>
                          <a:cs typeface="Century Gothic"/>
                        </a:rPr>
                        <a:t>képének </a:t>
                      </a:r>
                      <a:r>
                        <a:rPr sz="1150" spc="-75" dirty="0">
                          <a:latin typeface="Century Gothic"/>
                          <a:cs typeface="Century Gothic"/>
                        </a:rPr>
                        <a:t>szépítését  </a:t>
                      </a:r>
                      <a:r>
                        <a:rPr sz="1150" spc="-40" dirty="0">
                          <a:latin typeface="Century Gothic"/>
                          <a:cs typeface="Century Gothic"/>
                        </a:rPr>
                        <a:t>szolgálják</a:t>
                      </a:r>
                      <a:endParaRPr sz="1150">
                        <a:latin typeface="Century Gothic"/>
                        <a:cs typeface="Century Gothic"/>
                      </a:endParaRPr>
                    </a:p>
                  </a:txBody>
                  <a:tcPr marL="0" marR="0" marT="12700" marB="0">
                    <a:lnL w="6350">
                      <a:solidFill>
                        <a:srgbClr val="FFFFFF"/>
                      </a:solidFill>
                      <a:prstDash val="solid"/>
                    </a:lnL>
                    <a:lnR w="6350">
                      <a:solidFill>
                        <a:srgbClr val="FFFFFF"/>
                      </a:solidFill>
                      <a:prstDash val="solid"/>
                    </a:lnR>
                    <a:lnT w="6350">
                      <a:solidFill>
                        <a:srgbClr val="FFFFFF"/>
                      </a:solidFill>
                      <a:prstDash val="solid"/>
                    </a:lnT>
                    <a:lnB w="6350">
                      <a:solidFill>
                        <a:srgbClr val="FFFFFF"/>
                      </a:solidFill>
                      <a:prstDash val="solid"/>
                    </a:lnB>
                    <a:solidFill>
                      <a:srgbClr val="FFE8CA"/>
                    </a:solidFill>
                  </a:tcPr>
                </a:tc>
                <a:extLst>
                  <a:ext uri="{0D108BD9-81ED-4DB2-BD59-A6C34878D82A}">
                    <a16:rowId xmlns:a16="http://schemas.microsoft.com/office/drawing/2014/main" val="10007"/>
                  </a:ext>
                </a:extLst>
              </a:tr>
            </a:tbl>
          </a:graphicData>
        </a:graphic>
      </p:graphicFrame>
      <p:sp>
        <p:nvSpPr>
          <p:cNvPr id="15" name="object 15"/>
          <p:cNvSpPr/>
          <p:nvPr/>
        </p:nvSpPr>
        <p:spPr>
          <a:xfrm>
            <a:off x="11293307" y="10117164"/>
            <a:ext cx="3128010" cy="1220470"/>
          </a:xfrm>
          <a:custGeom>
            <a:avLst/>
            <a:gdLst/>
            <a:ahLst/>
            <a:cxnLst/>
            <a:rect l="l" t="t" r="r" b="b"/>
            <a:pathLst>
              <a:path w="3128009" h="1220470">
                <a:moveTo>
                  <a:pt x="3127692" y="0"/>
                </a:moveTo>
                <a:lnTo>
                  <a:pt x="0" y="0"/>
                </a:lnTo>
                <a:lnTo>
                  <a:pt x="0" y="1220083"/>
                </a:lnTo>
                <a:lnTo>
                  <a:pt x="3127692" y="1220083"/>
                </a:lnTo>
                <a:lnTo>
                  <a:pt x="3127692" y="0"/>
                </a:lnTo>
                <a:close/>
              </a:path>
            </a:pathLst>
          </a:custGeom>
          <a:solidFill>
            <a:srgbClr val="EDD2C8"/>
          </a:solidFill>
        </p:spPr>
        <p:txBody>
          <a:bodyPr wrap="square" lIns="0" tIns="0" rIns="0" bIns="0" rtlCol="0"/>
          <a:lstStyle/>
          <a:p>
            <a:endParaRPr>
              <a:solidFill>
                <a:prstClr val="black"/>
              </a:solidFill>
              <a:latin typeface="Calibri"/>
            </a:endParaRPr>
          </a:p>
        </p:txBody>
      </p:sp>
      <p:sp>
        <p:nvSpPr>
          <p:cNvPr id="16" name="object 16"/>
          <p:cNvSpPr txBox="1"/>
          <p:nvPr/>
        </p:nvSpPr>
        <p:spPr>
          <a:xfrm>
            <a:off x="11324522" y="10122206"/>
            <a:ext cx="3066415" cy="1036181"/>
          </a:xfrm>
          <a:prstGeom prst="rect">
            <a:avLst/>
          </a:prstGeom>
        </p:spPr>
        <p:txBody>
          <a:bodyPr vert="horz" wrap="square" lIns="0" tIns="12700" rIns="0" bIns="0" rtlCol="0">
            <a:spAutoFit/>
          </a:bodyPr>
          <a:lstStyle/>
          <a:p>
            <a:pPr marL="12700" marR="5080" algn="just">
              <a:lnSpc>
                <a:spcPct val="100499"/>
              </a:lnSpc>
              <a:spcBef>
                <a:spcPts val="100"/>
              </a:spcBef>
            </a:pPr>
            <a:r>
              <a:rPr sz="950" spc="-85" dirty="0">
                <a:solidFill>
                  <a:prstClr val="black"/>
                </a:solidFill>
                <a:latin typeface="Century Gothic"/>
                <a:cs typeface="Century Gothic"/>
              </a:rPr>
              <a:t>Kecskemét</a:t>
            </a:r>
            <a:r>
              <a:rPr sz="950" spc="90" dirty="0">
                <a:solidFill>
                  <a:prstClr val="black"/>
                </a:solidFill>
                <a:latin typeface="Century Gothic"/>
                <a:cs typeface="Century Gothic"/>
              </a:rPr>
              <a:t> </a:t>
            </a:r>
            <a:r>
              <a:rPr sz="950" spc="-40" dirty="0">
                <a:solidFill>
                  <a:prstClr val="black"/>
                </a:solidFill>
                <a:latin typeface="Century Gothic"/>
                <a:cs typeface="Century Gothic"/>
              </a:rPr>
              <a:t>zöldfelületi </a:t>
            </a:r>
            <a:r>
              <a:rPr sz="950" spc="-50" dirty="0">
                <a:solidFill>
                  <a:prstClr val="black"/>
                </a:solidFill>
                <a:latin typeface="Century Gothic"/>
                <a:cs typeface="Century Gothic"/>
              </a:rPr>
              <a:t>rendszere </a:t>
            </a:r>
            <a:r>
              <a:rPr sz="950" spc="-55" dirty="0">
                <a:solidFill>
                  <a:prstClr val="black"/>
                </a:solidFill>
                <a:latin typeface="Century Gothic"/>
                <a:cs typeface="Century Gothic"/>
              </a:rPr>
              <a:t>szempontjából </a:t>
            </a:r>
            <a:r>
              <a:rPr sz="950" spc="-50" dirty="0">
                <a:solidFill>
                  <a:prstClr val="black"/>
                </a:solidFill>
                <a:latin typeface="Century Gothic"/>
                <a:cs typeface="Century Gothic"/>
              </a:rPr>
              <a:t>az  </a:t>
            </a:r>
            <a:r>
              <a:rPr sz="950" spc="-85" dirty="0">
                <a:solidFill>
                  <a:prstClr val="black"/>
                </a:solidFill>
                <a:latin typeface="Century Gothic"/>
                <a:cs typeface="Century Gothic"/>
              </a:rPr>
              <a:t>egyedi</a:t>
            </a:r>
            <a:r>
              <a:rPr sz="950" spc="90" dirty="0">
                <a:solidFill>
                  <a:prstClr val="black"/>
                </a:solidFill>
                <a:latin typeface="Century Gothic"/>
                <a:cs typeface="Century Gothic"/>
              </a:rPr>
              <a:t> </a:t>
            </a:r>
            <a:r>
              <a:rPr sz="950" spc="-60" dirty="0">
                <a:solidFill>
                  <a:prstClr val="black"/>
                </a:solidFill>
                <a:latin typeface="Century Gothic"/>
                <a:cs typeface="Century Gothic"/>
              </a:rPr>
              <a:t>tájértékek </a:t>
            </a:r>
            <a:r>
              <a:rPr sz="950" spc="-40" dirty="0">
                <a:solidFill>
                  <a:prstClr val="black"/>
                </a:solidFill>
                <a:latin typeface="Century Gothic"/>
                <a:cs typeface="Century Gothic"/>
              </a:rPr>
              <a:t>altípusait </a:t>
            </a:r>
            <a:r>
              <a:rPr sz="950" spc="-70" dirty="0">
                <a:solidFill>
                  <a:prstClr val="black"/>
                </a:solidFill>
                <a:latin typeface="Century Gothic"/>
                <a:cs typeface="Century Gothic"/>
              </a:rPr>
              <a:t>tekintve </a:t>
            </a:r>
            <a:r>
              <a:rPr sz="950" spc="-105" dirty="0">
                <a:solidFill>
                  <a:prstClr val="black"/>
                </a:solidFill>
                <a:latin typeface="Century Gothic"/>
                <a:cs typeface="Century Gothic"/>
              </a:rPr>
              <a:t>a </a:t>
            </a:r>
            <a:r>
              <a:rPr sz="950" spc="-40" dirty="0">
                <a:solidFill>
                  <a:prstClr val="black"/>
                </a:solidFill>
                <a:latin typeface="Century Gothic"/>
                <a:cs typeface="Century Gothic"/>
              </a:rPr>
              <a:t>zöldfelületi  </a:t>
            </a:r>
            <a:r>
              <a:rPr sz="950" spc="-60" dirty="0">
                <a:solidFill>
                  <a:prstClr val="black"/>
                </a:solidFill>
                <a:latin typeface="Century Gothic"/>
                <a:cs typeface="Century Gothic"/>
              </a:rPr>
              <a:t>létesítmények, objektumok </a:t>
            </a:r>
            <a:r>
              <a:rPr sz="950" spc="-35" dirty="0">
                <a:solidFill>
                  <a:prstClr val="black"/>
                </a:solidFill>
                <a:latin typeface="Century Gothic"/>
                <a:cs typeface="Century Gothic"/>
              </a:rPr>
              <a:t>(pl. park, </a:t>
            </a:r>
            <a:r>
              <a:rPr sz="950" spc="-55" dirty="0">
                <a:solidFill>
                  <a:prstClr val="black"/>
                </a:solidFill>
                <a:latin typeface="Century Gothic"/>
                <a:cs typeface="Century Gothic"/>
              </a:rPr>
              <a:t>vadaspark,  </a:t>
            </a:r>
            <a:r>
              <a:rPr sz="950" spc="-60" dirty="0">
                <a:solidFill>
                  <a:prstClr val="black"/>
                </a:solidFill>
                <a:latin typeface="Century Gothic"/>
                <a:cs typeface="Century Gothic"/>
              </a:rPr>
              <a:t>templomkert, </a:t>
            </a:r>
            <a:r>
              <a:rPr sz="950" spc="-30" dirty="0">
                <a:solidFill>
                  <a:prstClr val="black"/>
                </a:solidFill>
                <a:latin typeface="Century Gothic"/>
                <a:cs typeface="Century Gothic"/>
              </a:rPr>
              <a:t>fasor), </a:t>
            </a:r>
            <a:r>
              <a:rPr sz="950" spc="-105" dirty="0">
                <a:solidFill>
                  <a:prstClr val="black"/>
                </a:solidFill>
                <a:latin typeface="Century Gothic"/>
                <a:cs typeface="Century Gothic"/>
              </a:rPr>
              <a:t>a </a:t>
            </a:r>
            <a:r>
              <a:rPr sz="950" spc="-60" dirty="0">
                <a:solidFill>
                  <a:prstClr val="black"/>
                </a:solidFill>
                <a:latin typeface="Century Gothic"/>
                <a:cs typeface="Century Gothic"/>
              </a:rPr>
              <a:t>mindennapi </a:t>
            </a:r>
            <a:r>
              <a:rPr sz="950" spc="-70" dirty="0">
                <a:solidFill>
                  <a:prstClr val="black"/>
                </a:solidFill>
                <a:latin typeface="Century Gothic"/>
                <a:cs typeface="Century Gothic"/>
              </a:rPr>
              <a:t>élettel </a:t>
            </a:r>
            <a:r>
              <a:rPr sz="950" spc="-65" dirty="0">
                <a:solidFill>
                  <a:prstClr val="black"/>
                </a:solidFill>
                <a:latin typeface="Century Gothic"/>
                <a:cs typeface="Century Gothic"/>
              </a:rPr>
              <a:t>kapcsolatos  </a:t>
            </a:r>
            <a:r>
              <a:rPr sz="950" spc="-80" dirty="0">
                <a:solidFill>
                  <a:prstClr val="black"/>
                </a:solidFill>
                <a:latin typeface="Century Gothic"/>
                <a:cs typeface="Century Gothic"/>
              </a:rPr>
              <a:t>építmény, </a:t>
            </a:r>
            <a:r>
              <a:rPr sz="950" spc="-55" dirty="0">
                <a:solidFill>
                  <a:prstClr val="black"/>
                </a:solidFill>
                <a:latin typeface="Century Gothic"/>
                <a:cs typeface="Century Gothic"/>
              </a:rPr>
              <a:t>állandó </a:t>
            </a:r>
            <a:r>
              <a:rPr sz="950" spc="-60" dirty="0">
                <a:solidFill>
                  <a:prstClr val="black"/>
                </a:solidFill>
                <a:latin typeface="Century Gothic"/>
                <a:cs typeface="Century Gothic"/>
              </a:rPr>
              <a:t>(m</a:t>
            </a:r>
            <a:r>
              <a:rPr sz="950" spc="-60" dirty="0">
                <a:solidFill>
                  <a:prstClr val="black"/>
                </a:solidFill>
                <a:latin typeface="Calibri"/>
                <a:cs typeface="Calibri"/>
              </a:rPr>
              <a:t>ű</a:t>
            </a:r>
            <a:r>
              <a:rPr sz="950" spc="-60" dirty="0">
                <a:solidFill>
                  <a:prstClr val="black"/>
                </a:solidFill>
                <a:latin typeface="Century Gothic"/>
                <a:cs typeface="Century Gothic"/>
              </a:rPr>
              <a:t>vészeti) </a:t>
            </a:r>
            <a:r>
              <a:rPr sz="950" spc="-50" dirty="0">
                <a:solidFill>
                  <a:prstClr val="black"/>
                </a:solidFill>
                <a:latin typeface="Century Gothic"/>
                <a:cs typeface="Century Gothic"/>
              </a:rPr>
              <a:t>alkotások </a:t>
            </a:r>
            <a:r>
              <a:rPr sz="950" spc="-35" dirty="0">
                <a:solidFill>
                  <a:prstClr val="black"/>
                </a:solidFill>
                <a:latin typeface="Century Gothic"/>
                <a:cs typeface="Century Gothic"/>
              </a:rPr>
              <a:t>(pl. </a:t>
            </a:r>
            <a:r>
              <a:rPr sz="950" spc="-85" dirty="0">
                <a:solidFill>
                  <a:prstClr val="black"/>
                </a:solidFill>
                <a:latin typeface="Century Gothic"/>
                <a:cs typeface="Century Gothic"/>
              </a:rPr>
              <a:t>utcakép,  </a:t>
            </a:r>
            <a:r>
              <a:rPr sz="950" spc="-65" dirty="0">
                <a:solidFill>
                  <a:prstClr val="black"/>
                </a:solidFill>
                <a:latin typeface="Century Gothic"/>
                <a:cs typeface="Century Gothic"/>
              </a:rPr>
              <a:t>teresedés), </a:t>
            </a:r>
            <a:r>
              <a:rPr sz="950" spc="-105" dirty="0">
                <a:solidFill>
                  <a:prstClr val="black"/>
                </a:solidFill>
                <a:latin typeface="Century Gothic"/>
                <a:cs typeface="Century Gothic"/>
              </a:rPr>
              <a:t>a </a:t>
            </a:r>
            <a:r>
              <a:rPr sz="950" spc="-85" dirty="0">
                <a:solidFill>
                  <a:prstClr val="black"/>
                </a:solidFill>
                <a:latin typeface="Century Gothic"/>
                <a:cs typeface="Century Gothic"/>
              </a:rPr>
              <a:t>növényegyedek, </a:t>
            </a:r>
            <a:r>
              <a:rPr sz="950" spc="-65" dirty="0">
                <a:solidFill>
                  <a:prstClr val="black"/>
                </a:solidFill>
                <a:latin typeface="Century Gothic"/>
                <a:cs typeface="Century Gothic"/>
              </a:rPr>
              <a:t>növénycsoportok, </a:t>
            </a:r>
            <a:r>
              <a:rPr sz="950" spc="-55" dirty="0">
                <a:solidFill>
                  <a:prstClr val="black"/>
                </a:solidFill>
                <a:latin typeface="Century Gothic"/>
                <a:cs typeface="Century Gothic"/>
              </a:rPr>
              <a:t>valamint  él</a:t>
            </a:r>
            <a:r>
              <a:rPr sz="950" spc="-55" dirty="0">
                <a:solidFill>
                  <a:prstClr val="black"/>
                </a:solidFill>
                <a:latin typeface="Calibri"/>
                <a:cs typeface="Calibri"/>
              </a:rPr>
              <a:t>ő</a:t>
            </a:r>
            <a:r>
              <a:rPr sz="950" spc="-55" dirty="0">
                <a:solidFill>
                  <a:prstClr val="black"/>
                </a:solidFill>
                <a:latin typeface="Century Gothic"/>
                <a:cs typeface="Century Gothic"/>
              </a:rPr>
              <a:t>helyek </a:t>
            </a:r>
            <a:r>
              <a:rPr sz="950" dirty="0">
                <a:solidFill>
                  <a:prstClr val="black"/>
                </a:solidFill>
                <a:latin typeface="Symbol"/>
                <a:cs typeface="Symbol"/>
              </a:rPr>
              <a:t></a:t>
            </a:r>
            <a:r>
              <a:rPr sz="950" dirty="0">
                <a:solidFill>
                  <a:prstClr val="black"/>
                </a:solidFill>
                <a:latin typeface="Times New Roman"/>
                <a:cs typeface="Times New Roman"/>
              </a:rPr>
              <a:t> </a:t>
            </a:r>
            <a:r>
              <a:rPr sz="950" spc="-45" dirty="0">
                <a:solidFill>
                  <a:prstClr val="black"/>
                </a:solidFill>
                <a:latin typeface="Century Gothic"/>
                <a:cs typeface="Century Gothic"/>
              </a:rPr>
              <a:t>mint </a:t>
            </a:r>
            <a:r>
              <a:rPr sz="950" spc="-85" dirty="0">
                <a:solidFill>
                  <a:prstClr val="black"/>
                </a:solidFill>
                <a:latin typeface="Century Gothic"/>
                <a:cs typeface="Century Gothic"/>
              </a:rPr>
              <a:t>egyedi </a:t>
            </a:r>
            <a:r>
              <a:rPr sz="950" spc="-60" dirty="0">
                <a:solidFill>
                  <a:prstClr val="black"/>
                </a:solidFill>
                <a:latin typeface="Century Gothic"/>
                <a:cs typeface="Century Gothic"/>
              </a:rPr>
              <a:t>tájértékek </a:t>
            </a:r>
            <a:r>
              <a:rPr sz="950" dirty="0">
                <a:solidFill>
                  <a:prstClr val="black"/>
                </a:solidFill>
                <a:latin typeface="Symbol"/>
                <a:cs typeface="Symbol"/>
              </a:rPr>
              <a:t></a:t>
            </a:r>
            <a:r>
              <a:rPr sz="950" dirty="0">
                <a:solidFill>
                  <a:prstClr val="black"/>
                </a:solidFill>
                <a:latin typeface="Times New Roman"/>
                <a:cs typeface="Times New Roman"/>
              </a:rPr>
              <a:t> </a:t>
            </a:r>
            <a:r>
              <a:rPr sz="950" spc="-55" dirty="0">
                <a:solidFill>
                  <a:prstClr val="black"/>
                </a:solidFill>
                <a:latin typeface="Century Gothic"/>
                <a:cs typeface="Century Gothic"/>
              </a:rPr>
              <a:t>tekinthet</a:t>
            </a:r>
            <a:r>
              <a:rPr sz="950" spc="-55" dirty="0">
                <a:solidFill>
                  <a:prstClr val="black"/>
                </a:solidFill>
                <a:latin typeface="Calibri"/>
                <a:cs typeface="Calibri"/>
              </a:rPr>
              <a:t>ő</a:t>
            </a:r>
            <a:r>
              <a:rPr sz="950" spc="-55" dirty="0">
                <a:solidFill>
                  <a:prstClr val="black"/>
                </a:solidFill>
                <a:latin typeface="Century Gothic"/>
                <a:cs typeface="Century Gothic"/>
              </a:rPr>
              <a:t>k  </a:t>
            </a:r>
            <a:r>
              <a:rPr sz="950" spc="-45" dirty="0">
                <a:solidFill>
                  <a:prstClr val="black"/>
                </a:solidFill>
                <a:latin typeface="Century Gothic"/>
                <a:cs typeface="Century Gothic"/>
              </a:rPr>
              <a:t>relevánsnak.</a:t>
            </a:r>
            <a:endParaRPr sz="950">
              <a:solidFill>
                <a:prstClr val="black"/>
              </a:solidFill>
              <a:latin typeface="Century Gothic"/>
              <a:cs typeface="Century Gothic"/>
            </a:endParaRPr>
          </a:p>
        </p:txBody>
      </p:sp>
      <p:sp>
        <p:nvSpPr>
          <p:cNvPr id="17" name="object 17"/>
          <p:cNvSpPr txBox="1"/>
          <p:nvPr/>
        </p:nvSpPr>
        <p:spPr>
          <a:xfrm>
            <a:off x="10742229" y="2948292"/>
            <a:ext cx="3477260" cy="333296"/>
          </a:xfrm>
          <a:prstGeom prst="rect">
            <a:avLst/>
          </a:prstGeom>
        </p:spPr>
        <p:txBody>
          <a:bodyPr vert="horz" wrap="square" lIns="0" tIns="12065" rIns="0" bIns="0" rtlCol="0">
            <a:spAutoFit/>
          </a:bodyPr>
          <a:lstStyle/>
          <a:p>
            <a:pPr marL="12700" marR="5080">
              <a:lnSpc>
                <a:spcPct val="102800"/>
              </a:lnSpc>
              <a:spcBef>
                <a:spcPts val="95"/>
              </a:spcBef>
            </a:pPr>
            <a:r>
              <a:rPr sz="1050" spc="-100" dirty="0">
                <a:solidFill>
                  <a:srgbClr val="7E7E7E"/>
                </a:solidFill>
                <a:latin typeface="Century Gothic"/>
                <a:cs typeface="Century Gothic"/>
              </a:rPr>
              <a:t>A </a:t>
            </a:r>
            <a:r>
              <a:rPr sz="1050" spc="-55" dirty="0">
                <a:solidFill>
                  <a:srgbClr val="7E7E7E"/>
                </a:solidFill>
                <a:latin typeface="Century Gothic"/>
                <a:cs typeface="Century Gothic"/>
              </a:rPr>
              <a:t>„TÉKA” PROGRAM </a:t>
            </a:r>
            <a:r>
              <a:rPr sz="1050" spc="15" dirty="0">
                <a:solidFill>
                  <a:srgbClr val="7E7E7E"/>
                </a:solidFill>
                <a:latin typeface="Century Gothic"/>
                <a:cs typeface="Century Gothic"/>
              </a:rPr>
              <a:t>KERETÉN BELÜL </a:t>
            </a:r>
            <a:r>
              <a:rPr sz="1050" spc="40" dirty="0">
                <a:solidFill>
                  <a:srgbClr val="7E7E7E"/>
                </a:solidFill>
                <a:latin typeface="Century Gothic"/>
                <a:cs typeface="Century Gothic"/>
              </a:rPr>
              <a:t>RÖGZÍTETT </a:t>
            </a:r>
            <a:r>
              <a:rPr sz="1050" spc="-10" dirty="0">
                <a:solidFill>
                  <a:srgbClr val="7E7E7E"/>
                </a:solidFill>
                <a:latin typeface="Century Gothic"/>
                <a:cs typeface="Century Gothic"/>
              </a:rPr>
              <a:t>EGYEDI  </a:t>
            </a:r>
            <a:r>
              <a:rPr sz="1050" spc="-5" dirty="0">
                <a:solidFill>
                  <a:srgbClr val="7E7E7E"/>
                </a:solidFill>
                <a:latin typeface="Century Gothic"/>
                <a:cs typeface="Century Gothic"/>
              </a:rPr>
              <a:t>TÁJÉRTÉKEK </a:t>
            </a:r>
            <a:r>
              <a:rPr sz="1050" spc="-30" dirty="0">
                <a:solidFill>
                  <a:srgbClr val="7E7E7E"/>
                </a:solidFill>
                <a:latin typeface="Century Gothic"/>
                <a:cs typeface="Century Gothic"/>
              </a:rPr>
              <a:t>SZÁMA</a:t>
            </a:r>
            <a:r>
              <a:rPr sz="1050" spc="25" dirty="0">
                <a:solidFill>
                  <a:srgbClr val="7E7E7E"/>
                </a:solidFill>
                <a:latin typeface="Century Gothic"/>
                <a:cs typeface="Century Gothic"/>
              </a:rPr>
              <a:t> </a:t>
            </a:r>
            <a:r>
              <a:rPr sz="1050" spc="40" dirty="0">
                <a:solidFill>
                  <a:srgbClr val="7E7E7E"/>
                </a:solidFill>
                <a:latin typeface="Century Gothic"/>
                <a:cs typeface="Century Gothic"/>
              </a:rPr>
              <a:t>TÍPUSONKÉNT</a:t>
            </a:r>
            <a:endParaRPr sz="1050">
              <a:solidFill>
                <a:prstClr val="black"/>
              </a:solidFill>
              <a:latin typeface="Century Gothic"/>
              <a:cs typeface="Century Gothic"/>
            </a:endParaRPr>
          </a:p>
        </p:txBody>
      </p:sp>
      <p:grpSp>
        <p:nvGrpSpPr>
          <p:cNvPr id="18" name="object 18"/>
          <p:cNvGrpSpPr/>
          <p:nvPr/>
        </p:nvGrpSpPr>
        <p:grpSpPr>
          <a:xfrm>
            <a:off x="10744713" y="3449582"/>
            <a:ext cx="2662555" cy="2662555"/>
            <a:chOff x="10268462" y="3449581"/>
            <a:chExt cx="2662555" cy="2662555"/>
          </a:xfrm>
        </p:grpSpPr>
        <p:sp>
          <p:nvSpPr>
            <p:cNvPr id="19" name="object 19"/>
            <p:cNvSpPr/>
            <p:nvPr/>
          </p:nvSpPr>
          <p:spPr>
            <a:xfrm>
              <a:off x="11599616" y="4337262"/>
              <a:ext cx="401955" cy="443865"/>
            </a:xfrm>
            <a:custGeom>
              <a:avLst/>
              <a:gdLst/>
              <a:ahLst/>
              <a:cxnLst/>
              <a:rect l="l" t="t" r="r" b="b"/>
              <a:pathLst>
                <a:path w="401954" h="443864">
                  <a:moveTo>
                    <a:pt x="0" y="0"/>
                  </a:moveTo>
                  <a:lnTo>
                    <a:pt x="0" y="443477"/>
                  </a:lnTo>
                  <a:lnTo>
                    <a:pt x="401783" y="255748"/>
                  </a:lnTo>
                  <a:lnTo>
                    <a:pt x="377467" y="210671"/>
                  </a:lnTo>
                  <a:lnTo>
                    <a:pt x="348536" y="169233"/>
                  </a:lnTo>
                  <a:lnTo>
                    <a:pt x="315397" y="131696"/>
                  </a:lnTo>
                  <a:lnTo>
                    <a:pt x="278461" y="98318"/>
                  </a:lnTo>
                  <a:lnTo>
                    <a:pt x="238137" y="69361"/>
                  </a:lnTo>
                  <a:lnTo>
                    <a:pt x="194833" y="45085"/>
                  </a:lnTo>
                  <a:lnTo>
                    <a:pt x="148958" y="25751"/>
                  </a:lnTo>
                  <a:lnTo>
                    <a:pt x="100921" y="11618"/>
                  </a:lnTo>
                  <a:lnTo>
                    <a:pt x="51132" y="2948"/>
                  </a:lnTo>
                  <a:lnTo>
                    <a:pt x="0" y="0"/>
                  </a:lnTo>
                  <a:close/>
                </a:path>
              </a:pathLst>
            </a:custGeom>
            <a:solidFill>
              <a:srgbClr val="FCF3AC"/>
            </a:solidFill>
          </p:spPr>
          <p:txBody>
            <a:bodyPr wrap="square" lIns="0" tIns="0" rIns="0" bIns="0" rtlCol="0"/>
            <a:lstStyle/>
            <a:p>
              <a:endParaRPr>
                <a:solidFill>
                  <a:prstClr val="black"/>
                </a:solidFill>
                <a:latin typeface="Calibri"/>
              </a:endParaRPr>
            </a:p>
          </p:txBody>
        </p:sp>
        <p:sp>
          <p:nvSpPr>
            <p:cNvPr id="20" name="object 20"/>
            <p:cNvSpPr/>
            <p:nvPr/>
          </p:nvSpPr>
          <p:spPr>
            <a:xfrm>
              <a:off x="11599617" y="4337262"/>
              <a:ext cx="401955" cy="443865"/>
            </a:xfrm>
            <a:custGeom>
              <a:avLst/>
              <a:gdLst/>
              <a:ahLst/>
              <a:cxnLst/>
              <a:rect l="l" t="t" r="r" b="b"/>
              <a:pathLst>
                <a:path w="401954" h="443864">
                  <a:moveTo>
                    <a:pt x="0" y="0"/>
                  </a:moveTo>
                  <a:lnTo>
                    <a:pt x="51132" y="2948"/>
                  </a:lnTo>
                  <a:lnTo>
                    <a:pt x="100921" y="11618"/>
                  </a:lnTo>
                  <a:lnTo>
                    <a:pt x="148958" y="25751"/>
                  </a:lnTo>
                  <a:lnTo>
                    <a:pt x="194833" y="45085"/>
                  </a:lnTo>
                  <a:lnTo>
                    <a:pt x="238137" y="69361"/>
                  </a:lnTo>
                  <a:lnTo>
                    <a:pt x="278461" y="98318"/>
                  </a:lnTo>
                  <a:lnTo>
                    <a:pt x="315397" y="131696"/>
                  </a:lnTo>
                  <a:lnTo>
                    <a:pt x="348536" y="169233"/>
                  </a:lnTo>
                  <a:lnTo>
                    <a:pt x="377467" y="210671"/>
                  </a:lnTo>
                  <a:lnTo>
                    <a:pt x="401783" y="255748"/>
                  </a:lnTo>
                  <a:lnTo>
                    <a:pt x="0" y="443477"/>
                  </a:lnTo>
                  <a:lnTo>
                    <a:pt x="0" y="0"/>
                  </a:lnTo>
                  <a:close/>
                </a:path>
              </a:pathLst>
            </a:custGeom>
            <a:ln w="3175">
              <a:solidFill>
                <a:srgbClr val="000000"/>
              </a:solidFill>
            </a:ln>
          </p:spPr>
          <p:txBody>
            <a:bodyPr wrap="square" lIns="0" tIns="0" rIns="0" bIns="0" rtlCol="0"/>
            <a:lstStyle/>
            <a:p>
              <a:endParaRPr>
                <a:solidFill>
                  <a:prstClr val="black"/>
                </a:solidFill>
                <a:latin typeface="Calibri"/>
              </a:endParaRPr>
            </a:p>
          </p:txBody>
        </p:sp>
        <p:sp>
          <p:nvSpPr>
            <p:cNvPr id="21" name="object 21"/>
            <p:cNvSpPr/>
            <p:nvPr/>
          </p:nvSpPr>
          <p:spPr>
            <a:xfrm>
              <a:off x="11599616" y="4593013"/>
              <a:ext cx="443865" cy="486409"/>
            </a:xfrm>
            <a:custGeom>
              <a:avLst/>
              <a:gdLst/>
              <a:ahLst/>
              <a:cxnLst/>
              <a:rect l="l" t="t" r="r" b="b"/>
              <a:pathLst>
                <a:path w="443865" h="486410">
                  <a:moveTo>
                    <a:pt x="401783" y="0"/>
                  </a:moveTo>
                  <a:lnTo>
                    <a:pt x="0" y="187723"/>
                  </a:lnTo>
                  <a:lnTo>
                    <a:pt x="328211" y="485966"/>
                  </a:lnTo>
                  <a:lnTo>
                    <a:pt x="358736" y="448470"/>
                  </a:lnTo>
                  <a:lnTo>
                    <a:pt x="384675" y="408436"/>
                  </a:lnTo>
                  <a:lnTo>
                    <a:pt x="405969" y="366263"/>
                  </a:lnTo>
                  <a:lnTo>
                    <a:pt x="422556" y="322353"/>
                  </a:lnTo>
                  <a:lnTo>
                    <a:pt x="434375" y="277106"/>
                  </a:lnTo>
                  <a:lnTo>
                    <a:pt x="441367" y="230924"/>
                  </a:lnTo>
                  <a:lnTo>
                    <a:pt x="443470" y="184206"/>
                  </a:lnTo>
                  <a:lnTo>
                    <a:pt x="440624" y="137354"/>
                  </a:lnTo>
                  <a:lnTo>
                    <a:pt x="432768" y="90769"/>
                  </a:lnTo>
                  <a:lnTo>
                    <a:pt x="419841" y="44850"/>
                  </a:lnTo>
                  <a:lnTo>
                    <a:pt x="401783" y="0"/>
                  </a:lnTo>
                  <a:close/>
                </a:path>
              </a:pathLst>
            </a:custGeom>
            <a:solidFill>
              <a:srgbClr val="FCF3AC"/>
            </a:solidFill>
          </p:spPr>
          <p:txBody>
            <a:bodyPr wrap="square" lIns="0" tIns="0" rIns="0" bIns="0" rtlCol="0"/>
            <a:lstStyle/>
            <a:p>
              <a:endParaRPr>
                <a:solidFill>
                  <a:prstClr val="black"/>
                </a:solidFill>
                <a:latin typeface="Calibri"/>
              </a:endParaRPr>
            </a:p>
          </p:txBody>
        </p:sp>
        <p:sp>
          <p:nvSpPr>
            <p:cNvPr id="22" name="object 22"/>
            <p:cNvSpPr/>
            <p:nvPr/>
          </p:nvSpPr>
          <p:spPr>
            <a:xfrm>
              <a:off x="11599617" y="4593013"/>
              <a:ext cx="443865" cy="486409"/>
            </a:xfrm>
            <a:custGeom>
              <a:avLst/>
              <a:gdLst/>
              <a:ahLst/>
              <a:cxnLst/>
              <a:rect l="l" t="t" r="r" b="b"/>
              <a:pathLst>
                <a:path w="443865" h="486410">
                  <a:moveTo>
                    <a:pt x="401783" y="0"/>
                  </a:moveTo>
                  <a:lnTo>
                    <a:pt x="419841" y="44850"/>
                  </a:lnTo>
                  <a:lnTo>
                    <a:pt x="432768" y="90769"/>
                  </a:lnTo>
                  <a:lnTo>
                    <a:pt x="440624" y="137354"/>
                  </a:lnTo>
                  <a:lnTo>
                    <a:pt x="443470" y="184206"/>
                  </a:lnTo>
                  <a:lnTo>
                    <a:pt x="441367" y="230924"/>
                  </a:lnTo>
                  <a:lnTo>
                    <a:pt x="434375" y="277106"/>
                  </a:lnTo>
                  <a:lnTo>
                    <a:pt x="422556" y="322353"/>
                  </a:lnTo>
                  <a:lnTo>
                    <a:pt x="405969" y="366263"/>
                  </a:lnTo>
                  <a:lnTo>
                    <a:pt x="384675" y="408436"/>
                  </a:lnTo>
                  <a:lnTo>
                    <a:pt x="358736" y="448470"/>
                  </a:lnTo>
                  <a:lnTo>
                    <a:pt x="328211" y="485966"/>
                  </a:lnTo>
                  <a:lnTo>
                    <a:pt x="0" y="187723"/>
                  </a:lnTo>
                  <a:lnTo>
                    <a:pt x="401783" y="0"/>
                  </a:lnTo>
                  <a:close/>
                </a:path>
              </a:pathLst>
            </a:custGeom>
            <a:ln w="3175">
              <a:solidFill>
                <a:srgbClr val="000000"/>
              </a:solidFill>
            </a:ln>
          </p:spPr>
          <p:txBody>
            <a:bodyPr wrap="square" lIns="0" tIns="0" rIns="0" bIns="0" rtlCol="0"/>
            <a:lstStyle/>
            <a:p>
              <a:endParaRPr>
                <a:solidFill>
                  <a:prstClr val="black"/>
                </a:solidFill>
                <a:latin typeface="Calibri"/>
              </a:endParaRPr>
            </a:p>
          </p:txBody>
        </p:sp>
        <p:sp>
          <p:nvSpPr>
            <p:cNvPr id="23" name="object 23"/>
            <p:cNvSpPr/>
            <p:nvPr/>
          </p:nvSpPr>
          <p:spPr>
            <a:xfrm>
              <a:off x="11599617" y="4780737"/>
              <a:ext cx="328295" cy="379095"/>
            </a:xfrm>
            <a:custGeom>
              <a:avLst/>
              <a:gdLst/>
              <a:ahLst/>
              <a:cxnLst/>
              <a:rect l="l" t="t" r="r" b="b"/>
              <a:pathLst>
                <a:path w="328295" h="379095">
                  <a:moveTo>
                    <a:pt x="0" y="0"/>
                  </a:moveTo>
                  <a:lnTo>
                    <a:pt x="230423" y="378914"/>
                  </a:lnTo>
                  <a:lnTo>
                    <a:pt x="256996" y="361420"/>
                  </a:lnTo>
                  <a:lnTo>
                    <a:pt x="282214" y="342091"/>
                  </a:lnTo>
                  <a:lnTo>
                    <a:pt x="305983" y="321006"/>
                  </a:lnTo>
                  <a:lnTo>
                    <a:pt x="328211" y="298242"/>
                  </a:lnTo>
                  <a:lnTo>
                    <a:pt x="0" y="0"/>
                  </a:lnTo>
                  <a:close/>
                </a:path>
              </a:pathLst>
            </a:custGeom>
            <a:solidFill>
              <a:srgbClr val="FCF3AC"/>
            </a:solidFill>
          </p:spPr>
          <p:txBody>
            <a:bodyPr wrap="square" lIns="0" tIns="0" rIns="0" bIns="0" rtlCol="0"/>
            <a:lstStyle/>
            <a:p>
              <a:endParaRPr>
                <a:solidFill>
                  <a:prstClr val="black"/>
                </a:solidFill>
                <a:latin typeface="Calibri"/>
              </a:endParaRPr>
            </a:p>
          </p:txBody>
        </p:sp>
        <p:sp>
          <p:nvSpPr>
            <p:cNvPr id="24" name="object 24"/>
            <p:cNvSpPr/>
            <p:nvPr/>
          </p:nvSpPr>
          <p:spPr>
            <a:xfrm>
              <a:off x="11599618" y="4780737"/>
              <a:ext cx="328295" cy="379095"/>
            </a:xfrm>
            <a:custGeom>
              <a:avLst/>
              <a:gdLst/>
              <a:ahLst/>
              <a:cxnLst/>
              <a:rect l="l" t="t" r="r" b="b"/>
              <a:pathLst>
                <a:path w="328295" h="379095">
                  <a:moveTo>
                    <a:pt x="328211" y="298242"/>
                  </a:moveTo>
                  <a:lnTo>
                    <a:pt x="305983" y="321006"/>
                  </a:lnTo>
                  <a:lnTo>
                    <a:pt x="282214" y="342091"/>
                  </a:lnTo>
                  <a:lnTo>
                    <a:pt x="256996" y="361420"/>
                  </a:lnTo>
                  <a:lnTo>
                    <a:pt x="230423" y="378914"/>
                  </a:lnTo>
                  <a:lnTo>
                    <a:pt x="0" y="0"/>
                  </a:lnTo>
                  <a:lnTo>
                    <a:pt x="328211" y="298242"/>
                  </a:lnTo>
                  <a:close/>
                </a:path>
              </a:pathLst>
            </a:custGeom>
            <a:ln w="3175">
              <a:solidFill>
                <a:srgbClr val="000000"/>
              </a:solidFill>
            </a:ln>
          </p:spPr>
          <p:txBody>
            <a:bodyPr wrap="square" lIns="0" tIns="0" rIns="0" bIns="0" rtlCol="0"/>
            <a:lstStyle/>
            <a:p>
              <a:endParaRPr>
                <a:solidFill>
                  <a:prstClr val="black"/>
                </a:solidFill>
                <a:latin typeface="Calibri"/>
              </a:endParaRPr>
            </a:p>
          </p:txBody>
        </p:sp>
        <p:sp>
          <p:nvSpPr>
            <p:cNvPr id="25" name="object 25"/>
            <p:cNvSpPr/>
            <p:nvPr/>
          </p:nvSpPr>
          <p:spPr>
            <a:xfrm>
              <a:off x="11599616" y="4780739"/>
              <a:ext cx="230504" cy="385445"/>
            </a:xfrm>
            <a:custGeom>
              <a:avLst/>
              <a:gdLst/>
              <a:ahLst/>
              <a:cxnLst/>
              <a:rect l="l" t="t" r="r" b="b"/>
              <a:pathLst>
                <a:path w="230504" h="385445">
                  <a:moveTo>
                    <a:pt x="0" y="0"/>
                  </a:moveTo>
                  <a:lnTo>
                    <a:pt x="219989" y="385068"/>
                  </a:lnTo>
                  <a:lnTo>
                    <a:pt x="230423" y="378914"/>
                  </a:lnTo>
                  <a:lnTo>
                    <a:pt x="0" y="0"/>
                  </a:lnTo>
                  <a:close/>
                </a:path>
              </a:pathLst>
            </a:custGeom>
            <a:solidFill>
              <a:srgbClr val="FCF3AC"/>
            </a:solidFill>
          </p:spPr>
          <p:txBody>
            <a:bodyPr wrap="square" lIns="0" tIns="0" rIns="0" bIns="0" rtlCol="0"/>
            <a:lstStyle/>
            <a:p>
              <a:endParaRPr>
                <a:solidFill>
                  <a:prstClr val="black"/>
                </a:solidFill>
                <a:latin typeface="Calibri"/>
              </a:endParaRPr>
            </a:p>
          </p:txBody>
        </p:sp>
        <p:sp>
          <p:nvSpPr>
            <p:cNvPr id="26" name="object 26"/>
            <p:cNvSpPr/>
            <p:nvPr/>
          </p:nvSpPr>
          <p:spPr>
            <a:xfrm>
              <a:off x="11599617" y="4780739"/>
              <a:ext cx="230504" cy="385445"/>
            </a:xfrm>
            <a:custGeom>
              <a:avLst/>
              <a:gdLst/>
              <a:ahLst/>
              <a:cxnLst/>
              <a:rect l="l" t="t" r="r" b="b"/>
              <a:pathLst>
                <a:path w="230504" h="385445">
                  <a:moveTo>
                    <a:pt x="230423" y="378914"/>
                  </a:moveTo>
                  <a:lnTo>
                    <a:pt x="226974" y="381012"/>
                  </a:lnTo>
                  <a:lnTo>
                    <a:pt x="223494" y="383067"/>
                  </a:lnTo>
                  <a:lnTo>
                    <a:pt x="219989" y="385068"/>
                  </a:lnTo>
                  <a:lnTo>
                    <a:pt x="0" y="0"/>
                  </a:lnTo>
                  <a:lnTo>
                    <a:pt x="230423" y="378914"/>
                  </a:lnTo>
                  <a:close/>
                </a:path>
              </a:pathLst>
            </a:custGeom>
            <a:ln w="3175">
              <a:solidFill>
                <a:srgbClr val="000000"/>
              </a:solidFill>
            </a:ln>
          </p:spPr>
          <p:txBody>
            <a:bodyPr wrap="square" lIns="0" tIns="0" rIns="0" bIns="0" rtlCol="0"/>
            <a:lstStyle/>
            <a:p>
              <a:endParaRPr>
                <a:solidFill>
                  <a:prstClr val="black"/>
                </a:solidFill>
                <a:latin typeface="Calibri"/>
              </a:endParaRPr>
            </a:p>
          </p:txBody>
        </p:sp>
        <p:sp>
          <p:nvSpPr>
            <p:cNvPr id="27" name="object 27"/>
            <p:cNvSpPr/>
            <p:nvPr/>
          </p:nvSpPr>
          <p:spPr>
            <a:xfrm>
              <a:off x="11156210" y="4632229"/>
              <a:ext cx="663575" cy="592455"/>
            </a:xfrm>
            <a:custGeom>
              <a:avLst/>
              <a:gdLst/>
              <a:ahLst/>
              <a:cxnLst/>
              <a:rect l="l" t="t" r="r" b="b"/>
              <a:pathLst>
                <a:path w="663575" h="592454">
                  <a:moveTo>
                    <a:pt x="25535" y="0"/>
                  </a:moveTo>
                  <a:lnTo>
                    <a:pt x="11893" y="46187"/>
                  </a:lnTo>
                  <a:lnTo>
                    <a:pt x="3393" y="93163"/>
                  </a:lnTo>
                  <a:lnTo>
                    <a:pt x="0" y="140515"/>
                  </a:lnTo>
                  <a:lnTo>
                    <a:pt x="1676" y="187832"/>
                  </a:lnTo>
                  <a:lnTo>
                    <a:pt x="8385" y="234701"/>
                  </a:lnTo>
                  <a:lnTo>
                    <a:pt x="20090" y="280710"/>
                  </a:lnTo>
                  <a:lnTo>
                    <a:pt x="36754" y="325446"/>
                  </a:lnTo>
                  <a:lnTo>
                    <a:pt x="58341" y="368498"/>
                  </a:lnTo>
                  <a:lnTo>
                    <a:pt x="84570" y="409165"/>
                  </a:lnTo>
                  <a:lnTo>
                    <a:pt x="114414" y="446030"/>
                  </a:lnTo>
                  <a:lnTo>
                    <a:pt x="147504" y="478994"/>
                  </a:lnTo>
                  <a:lnTo>
                    <a:pt x="183470" y="507956"/>
                  </a:lnTo>
                  <a:lnTo>
                    <a:pt x="221944" y="532814"/>
                  </a:lnTo>
                  <a:lnTo>
                    <a:pt x="262557" y="553469"/>
                  </a:lnTo>
                  <a:lnTo>
                    <a:pt x="304938" y="569820"/>
                  </a:lnTo>
                  <a:lnTo>
                    <a:pt x="348720" y="581765"/>
                  </a:lnTo>
                  <a:lnTo>
                    <a:pt x="393533" y="589205"/>
                  </a:lnTo>
                  <a:lnTo>
                    <a:pt x="439008" y="592037"/>
                  </a:lnTo>
                  <a:lnTo>
                    <a:pt x="484776" y="590163"/>
                  </a:lnTo>
                  <a:lnTo>
                    <a:pt x="530468" y="583480"/>
                  </a:lnTo>
                  <a:lnTo>
                    <a:pt x="575714" y="571889"/>
                  </a:lnTo>
                  <a:lnTo>
                    <a:pt x="620145" y="555288"/>
                  </a:lnTo>
                  <a:lnTo>
                    <a:pt x="663393" y="533577"/>
                  </a:lnTo>
                  <a:lnTo>
                    <a:pt x="443404" y="148509"/>
                  </a:lnTo>
                  <a:lnTo>
                    <a:pt x="25535" y="0"/>
                  </a:lnTo>
                  <a:close/>
                </a:path>
              </a:pathLst>
            </a:custGeom>
            <a:solidFill>
              <a:srgbClr val="E9DDB0"/>
            </a:solidFill>
          </p:spPr>
          <p:txBody>
            <a:bodyPr wrap="square" lIns="0" tIns="0" rIns="0" bIns="0" rtlCol="0"/>
            <a:lstStyle/>
            <a:p>
              <a:endParaRPr>
                <a:solidFill>
                  <a:prstClr val="black"/>
                </a:solidFill>
                <a:latin typeface="Calibri"/>
              </a:endParaRPr>
            </a:p>
          </p:txBody>
        </p:sp>
        <p:sp>
          <p:nvSpPr>
            <p:cNvPr id="28" name="object 28"/>
            <p:cNvSpPr/>
            <p:nvPr/>
          </p:nvSpPr>
          <p:spPr>
            <a:xfrm>
              <a:off x="11156210" y="4632229"/>
              <a:ext cx="663575" cy="592455"/>
            </a:xfrm>
            <a:custGeom>
              <a:avLst/>
              <a:gdLst/>
              <a:ahLst/>
              <a:cxnLst/>
              <a:rect l="l" t="t" r="r" b="b"/>
              <a:pathLst>
                <a:path w="663575" h="592454">
                  <a:moveTo>
                    <a:pt x="663393" y="533577"/>
                  </a:moveTo>
                  <a:lnTo>
                    <a:pt x="620145" y="555288"/>
                  </a:lnTo>
                  <a:lnTo>
                    <a:pt x="575714" y="571889"/>
                  </a:lnTo>
                  <a:lnTo>
                    <a:pt x="530468" y="583480"/>
                  </a:lnTo>
                  <a:lnTo>
                    <a:pt x="484776" y="590163"/>
                  </a:lnTo>
                  <a:lnTo>
                    <a:pt x="439008" y="592037"/>
                  </a:lnTo>
                  <a:lnTo>
                    <a:pt x="393533" y="589205"/>
                  </a:lnTo>
                  <a:lnTo>
                    <a:pt x="348720" y="581765"/>
                  </a:lnTo>
                  <a:lnTo>
                    <a:pt x="304938" y="569820"/>
                  </a:lnTo>
                  <a:lnTo>
                    <a:pt x="262557" y="553469"/>
                  </a:lnTo>
                  <a:lnTo>
                    <a:pt x="221944" y="532814"/>
                  </a:lnTo>
                  <a:lnTo>
                    <a:pt x="183470" y="507956"/>
                  </a:lnTo>
                  <a:lnTo>
                    <a:pt x="147504" y="478994"/>
                  </a:lnTo>
                  <a:lnTo>
                    <a:pt x="114414" y="446030"/>
                  </a:lnTo>
                  <a:lnTo>
                    <a:pt x="84570" y="409165"/>
                  </a:lnTo>
                  <a:lnTo>
                    <a:pt x="58341" y="368498"/>
                  </a:lnTo>
                  <a:lnTo>
                    <a:pt x="36754" y="325446"/>
                  </a:lnTo>
                  <a:lnTo>
                    <a:pt x="20090" y="280710"/>
                  </a:lnTo>
                  <a:lnTo>
                    <a:pt x="8385" y="234701"/>
                  </a:lnTo>
                  <a:lnTo>
                    <a:pt x="1676" y="187832"/>
                  </a:lnTo>
                  <a:lnTo>
                    <a:pt x="0" y="140515"/>
                  </a:lnTo>
                  <a:lnTo>
                    <a:pt x="3393" y="93163"/>
                  </a:lnTo>
                  <a:lnTo>
                    <a:pt x="11893" y="46187"/>
                  </a:lnTo>
                  <a:lnTo>
                    <a:pt x="25535" y="0"/>
                  </a:lnTo>
                  <a:lnTo>
                    <a:pt x="443404" y="148509"/>
                  </a:lnTo>
                  <a:lnTo>
                    <a:pt x="663393" y="533577"/>
                  </a:lnTo>
                  <a:close/>
                </a:path>
              </a:pathLst>
            </a:custGeom>
            <a:ln w="3175">
              <a:solidFill>
                <a:srgbClr val="000000"/>
              </a:solidFill>
            </a:ln>
          </p:spPr>
          <p:txBody>
            <a:bodyPr wrap="square" lIns="0" tIns="0" rIns="0" bIns="0" rtlCol="0"/>
            <a:lstStyle/>
            <a:p>
              <a:endParaRPr>
                <a:solidFill>
                  <a:prstClr val="black"/>
                </a:solidFill>
                <a:latin typeface="Calibri"/>
              </a:endParaRPr>
            </a:p>
          </p:txBody>
        </p:sp>
        <p:sp>
          <p:nvSpPr>
            <p:cNvPr id="29" name="object 29"/>
            <p:cNvSpPr/>
            <p:nvPr/>
          </p:nvSpPr>
          <p:spPr>
            <a:xfrm>
              <a:off x="11181745" y="4626535"/>
              <a:ext cx="418465" cy="154305"/>
            </a:xfrm>
            <a:custGeom>
              <a:avLst/>
              <a:gdLst/>
              <a:ahLst/>
              <a:cxnLst/>
              <a:rect l="l" t="t" r="r" b="b"/>
              <a:pathLst>
                <a:path w="418465" h="154304">
                  <a:moveTo>
                    <a:pt x="2067" y="0"/>
                  </a:moveTo>
                  <a:lnTo>
                    <a:pt x="0" y="5692"/>
                  </a:lnTo>
                  <a:lnTo>
                    <a:pt x="417868" y="154202"/>
                  </a:lnTo>
                  <a:lnTo>
                    <a:pt x="2067" y="0"/>
                  </a:lnTo>
                  <a:close/>
                </a:path>
              </a:pathLst>
            </a:custGeom>
            <a:solidFill>
              <a:srgbClr val="E9DDB0"/>
            </a:solidFill>
          </p:spPr>
          <p:txBody>
            <a:bodyPr wrap="square" lIns="0" tIns="0" rIns="0" bIns="0" rtlCol="0"/>
            <a:lstStyle/>
            <a:p>
              <a:endParaRPr>
                <a:solidFill>
                  <a:prstClr val="black"/>
                </a:solidFill>
                <a:latin typeface="Calibri"/>
              </a:endParaRPr>
            </a:p>
          </p:txBody>
        </p:sp>
        <p:sp>
          <p:nvSpPr>
            <p:cNvPr id="30" name="object 30"/>
            <p:cNvSpPr/>
            <p:nvPr/>
          </p:nvSpPr>
          <p:spPr>
            <a:xfrm>
              <a:off x="11181746" y="4626535"/>
              <a:ext cx="418465" cy="154305"/>
            </a:xfrm>
            <a:custGeom>
              <a:avLst/>
              <a:gdLst/>
              <a:ahLst/>
              <a:cxnLst/>
              <a:rect l="l" t="t" r="r" b="b"/>
              <a:pathLst>
                <a:path w="418465" h="154304">
                  <a:moveTo>
                    <a:pt x="0" y="5692"/>
                  </a:moveTo>
                  <a:lnTo>
                    <a:pt x="679" y="3789"/>
                  </a:lnTo>
                  <a:lnTo>
                    <a:pt x="1364" y="1891"/>
                  </a:lnTo>
                  <a:lnTo>
                    <a:pt x="2067" y="0"/>
                  </a:lnTo>
                  <a:lnTo>
                    <a:pt x="417868" y="154202"/>
                  </a:lnTo>
                  <a:lnTo>
                    <a:pt x="0" y="5692"/>
                  </a:lnTo>
                  <a:close/>
                </a:path>
              </a:pathLst>
            </a:custGeom>
            <a:ln w="3175">
              <a:solidFill>
                <a:srgbClr val="000000"/>
              </a:solidFill>
            </a:ln>
          </p:spPr>
          <p:txBody>
            <a:bodyPr wrap="square" lIns="0" tIns="0" rIns="0" bIns="0" rtlCol="0"/>
            <a:lstStyle/>
            <a:p>
              <a:endParaRPr>
                <a:solidFill>
                  <a:prstClr val="black"/>
                </a:solidFill>
                <a:latin typeface="Calibri"/>
              </a:endParaRPr>
            </a:p>
          </p:txBody>
        </p:sp>
        <p:sp>
          <p:nvSpPr>
            <p:cNvPr id="31" name="object 31"/>
            <p:cNvSpPr/>
            <p:nvPr/>
          </p:nvSpPr>
          <p:spPr>
            <a:xfrm>
              <a:off x="11183813" y="4347813"/>
              <a:ext cx="415925" cy="433070"/>
            </a:xfrm>
            <a:custGeom>
              <a:avLst/>
              <a:gdLst/>
              <a:ahLst/>
              <a:cxnLst/>
              <a:rect l="l" t="t" r="r" b="b"/>
              <a:pathLst>
                <a:path w="415925" h="433070">
                  <a:moveTo>
                    <a:pt x="319650" y="0"/>
                  </a:moveTo>
                  <a:lnTo>
                    <a:pt x="271710" y="13507"/>
                  </a:lnTo>
                  <a:lnTo>
                    <a:pt x="226079" y="32073"/>
                  </a:lnTo>
                  <a:lnTo>
                    <a:pt x="183100" y="55402"/>
                  </a:lnTo>
                  <a:lnTo>
                    <a:pt x="143113" y="83194"/>
                  </a:lnTo>
                  <a:lnTo>
                    <a:pt x="106459" y="115154"/>
                  </a:lnTo>
                  <a:lnTo>
                    <a:pt x="73480" y="150984"/>
                  </a:lnTo>
                  <a:lnTo>
                    <a:pt x="44516" y="190387"/>
                  </a:lnTo>
                  <a:lnTo>
                    <a:pt x="19909" y="233064"/>
                  </a:lnTo>
                  <a:lnTo>
                    <a:pt x="0" y="278720"/>
                  </a:lnTo>
                  <a:lnTo>
                    <a:pt x="415800" y="432928"/>
                  </a:lnTo>
                  <a:lnTo>
                    <a:pt x="319650" y="0"/>
                  </a:lnTo>
                  <a:close/>
                </a:path>
              </a:pathLst>
            </a:custGeom>
            <a:solidFill>
              <a:srgbClr val="F8CAAC"/>
            </a:solidFill>
          </p:spPr>
          <p:txBody>
            <a:bodyPr wrap="square" lIns="0" tIns="0" rIns="0" bIns="0" rtlCol="0"/>
            <a:lstStyle/>
            <a:p>
              <a:endParaRPr>
                <a:solidFill>
                  <a:prstClr val="black"/>
                </a:solidFill>
                <a:latin typeface="Calibri"/>
              </a:endParaRPr>
            </a:p>
          </p:txBody>
        </p:sp>
        <p:sp>
          <p:nvSpPr>
            <p:cNvPr id="32" name="object 32"/>
            <p:cNvSpPr/>
            <p:nvPr/>
          </p:nvSpPr>
          <p:spPr>
            <a:xfrm>
              <a:off x="11183814" y="4347813"/>
              <a:ext cx="415925" cy="433070"/>
            </a:xfrm>
            <a:custGeom>
              <a:avLst/>
              <a:gdLst/>
              <a:ahLst/>
              <a:cxnLst/>
              <a:rect l="l" t="t" r="r" b="b"/>
              <a:pathLst>
                <a:path w="415925" h="433070">
                  <a:moveTo>
                    <a:pt x="0" y="278720"/>
                  </a:moveTo>
                  <a:lnTo>
                    <a:pt x="19909" y="233064"/>
                  </a:lnTo>
                  <a:lnTo>
                    <a:pt x="44516" y="190387"/>
                  </a:lnTo>
                  <a:lnTo>
                    <a:pt x="73480" y="150984"/>
                  </a:lnTo>
                  <a:lnTo>
                    <a:pt x="106459" y="115154"/>
                  </a:lnTo>
                  <a:lnTo>
                    <a:pt x="143113" y="83194"/>
                  </a:lnTo>
                  <a:lnTo>
                    <a:pt x="183100" y="55402"/>
                  </a:lnTo>
                  <a:lnTo>
                    <a:pt x="226079" y="32073"/>
                  </a:lnTo>
                  <a:lnTo>
                    <a:pt x="271710" y="13507"/>
                  </a:lnTo>
                  <a:lnTo>
                    <a:pt x="319650" y="0"/>
                  </a:lnTo>
                  <a:lnTo>
                    <a:pt x="415800" y="432928"/>
                  </a:lnTo>
                  <a:lnTo>
                    <a:pt x="0" y="278720"/>
                  </a:lnTo>
                  <a:close/>
                </a:path>
              </a:pathLst>
            </a:custGeom>
            <a:ln w="3175">
              <a:solidFill>
                <a:srgbClr val="000000"/>
              </a:solidFill>
            </a:ln>
          </p:spPr>
          <p:txBody>
            <a:bodyPr wrap="square" lIns="0" tIns="0" rIns="0" bIns="0" rtlCol="0"/>
            <a:lstStyle/>
            <a:p>
              <a:endParaRPr>
                <a:solidFill>
                  <a:prstClr val="black"/>
                </a:solidFill>
                <a:latin typeface="Calibri"/>
              </a:endParaRPr>
            </a:p>
          </p:txBody>
        </p:sp>
        <p:sp>
          <p:nvSpPr>
            <p:cNvPr id="33" name="object 33"/>
            <p:cNvSpPr/>
            <p:nvPr/>
          </p:nvSpPr>
          <p:spPr>
            <a:xfrm>
              <a:off x="11503465" y="4337305"/>
              <a:ext cx="96520" cy="443865"/>
            </a:xfrm>
            <a:custGeom>
              <a:avLst/>
              <a:gdLst/>
              <a:ahLst/>
              <a:cxnLst/>
              <a:rect l="l" t="t" r="r" b="b"/>
              <a:pathLst>
                <a:path w="96520" h="443864">
                  <a:moveTo>
                    <a:pt x="90093" y="0"/>
                  </a:moveTo>
                  <a:lnTo>
                    <a:pt x="67389" y="891"/>
                  </a:lnTo>
                  <a:lnTo>
                    <a:pt x="44776" y="2943"/>
                  </a:lnTo>
                  <a:lnTo>
                    <a:pt x="22298" y="6150"/>
                  </a:lnTo>
                  <a:lnTo>
                    <a:pt x="0" y="10506"/>
                  </a:lnTo>
                  <a:lnTo>
                    <a:pt x="96150" y="443435"/>
                  </a:lnTo>
                  <a:lnTo>
                    <a:pt x="90093" y="0"/>
                  </a:lnTo>
                  <a:close/>
                </a:path>
              </a:pathLst>
            </a:custGeom>
            <a:solidFill>
              <a:srgbClr val="F8CAAC"/>
            </a:solidFill>
          </p:spPr>
          <p:txBody>
            <a:bodyPr wrap="square" lIns="0" tIns="0" rIns="0" bIns="0" rtlCol="0"/>
            <a:lstStyle/>
            <a:p>
              <a:endParaRPr>
                <a:solidFill>
                  <a:prstClr val="black"/>
                </a:solidFill>
                <a:latin typeface="Calibri"/>
              </a:endParaRPr>
            </a:p>
          </p:txBody>
        </p:sp>
        <p:sp>
          <p:nvSpPr>
            <p:cNvPr id="34" name="object 34"/>
            <p:cNvSpPr/>
            <p:nvPr/>
          </p:nvSpPr>
          <p:spPr>
            <a:xfrm>
              <a:off x="11503466" y="4337305"/>
              <a:ext cx="96520" cy="443865"/>
            </a:xfrm>
            <a:custGeom>
              <a:avLst/>
              <a:gdLst/>
              <a:ahLst/>
              <a:cxnLst/>
              <a:rect l="l" t="t" r="r" b="b"/>
              <a:pathLst>
                <a:path w="96520" h="443864">
                  <a:moveTo>
                    <a:pt x="0" y="10506"/>
                  </a:moveTo>
                  <a:lnTo>
                    <a:pt x="22298" y="6150"/>
                  </a:lnTo>
                  <a:lnTo>
                    <a:pt x="44776" y="2943"/>
                  </a:lnTo>
                  <a:lnTo>
                    <a:pt x="67389" y="891"/>
                  </a:lnTo>
                  <a:lnTo>
                    <a:pt x="90093" y="0"/>
                  </a:lnTo>
                  <a:lnTo>
                    <a:pt x="96150" y="443435"/>
                  </a:lnTo>
                  <a:lnTo>
                    <a:pt x="0" y="10506"/>
                  </a:lnTo>
                  <a:close/>
                </a:path>
              </a:pathLst>
            </a:custGeom>
            <a:ln w="3175">
              <a:solidFill>
                <a:srgbClr val="000000"/>
              </a:solidFill>
            </a:ln>
          </p:spPr>
          <p:txBody>
            <a:bodyPr wrap="square" lIns="0" tIns="0" rIns="0" bIns="0" rtlCol="0"/>
            <a:lstStyle/>
            <a:p>
              <a:endParaRPr>
                <a:solidFill>
                  <a:prstClr val="black"/>
                </a:solidFill>
                <a:latin typeface="Calibri"/>
              </a:endParaRPr>
            </a:p>
          </p:txBody>
        </p:sp>
        <p:sp>
          <p:nvSpPr>
            <p:cNvPr id="35" name="object 35"/>
            <p:cNvSpPr/>
            <p:nvPr/>
          </p:nvSpPr>
          <p:spPr>
            <a:xfrm>
              <a:off x="11593560" y="4337287"/>
              <a:ext cx="6055" cy="443434"/>
            </a:xfrm>
            <a:prstGeom prst="rect">
              <a:avLst/>
            </a:prstGeom>
            <a:blipFill>
              <a:blip r:embed="rId7" cstate="print"/>
              <a:stretch>
                <a:fillRect/>
              </a:stretch>
            </a:blipFill>
          </p:spPr>
          <p:txBody>
            <a:bodyPr wrap="square" lIns="0" tIns="0" rIns="0" bIns="0" rtlCol="0"/>
            <a:lstStyle/>
            <a:p>
              <a:endParaRPr>
                <a:solidFill>
                  <a:prstClr val="black"/>
                </a:solidFill>
                <a:latin typeface="Calibri"/>
              </a:endParaRPr>
            </a:p>
          </p:txBody>
        </p:sp>
        <p:sp>
          <p:nvSpPr>
            <p:cNvPr id="36" name="object 36"/>
            <p:cNvSpPr/>
            <p:nvPr/>
          </p:nvSpPr>
          <p:spPr>
            <a:xfrm>
              <a:off x="10268462" y="3449581"/>
              <a:ext cx="2662309" cy="2662317"/>
            </a:xfrm>
            <a:prstGeom prst="rect">
              <a:avLst/>
            </a:prstGeom>
            <a:blipFill>
              <a:blip r:embed="rId8" cstate="print"/>
              <a:stretch>
                <a:fillRect/>
              </a:stretch>
            </a:blipFill>
          </p:spPr>
          <p:txBody>
            <a:bodyPr wrap="square" lIns="0" tIns="0" rIns="0" bIns="0" rtlCol="0"/>
            <a:lstStyle/>
            <a:p>
              <a:endParaRPr>
                <a:solidFill>
                  <a:prstClr val="black"/>
                </a:solidFill>
                <a:latin typeface="Calibri"/>
              </a:endParaRPr>
            </a:p>
          </p:txBody>
        </p:sp>
      </p:grpSp>
      <p:sp>
        <p:nvSpPr>
          <p:cNvPr id="37" name="object 37"/>
          <p:cNvSpPr txBox="1"/>
          <p:nvPr/>
        </p:nvSpPr>
        <p:spPr>
          <a:xfrm>
            <a:off x="11794111" y="4650221"/>
            <a:ext cx="68580" cy="115416"/>
          </a:xfrm>
          <a:prstGeom prst="rect">
            <a:avLst/>
          </a:prstGeom>
        </p:spPr>
        <p:txBody>
          <a:bodyPr vert="horz" wrap="square" lIns="0" tIns="15240" rIns="0" bIns="0" rtlCol="0">
            <a:spAutoFit/>
          </a:bodyPr>
          <a:lstStyle/>
          <a:p>
            <a:pPr marL="12700">
              <a:spcBef>
                <a:spcPts val="120"/>
              </a:spcBef>
            </a:pPr>
            <a:r>
              <a:rPr sz="650" spc="10" dirty="0">
                <a:solidFill>
                  <a:srgbClr val="585858"/>
                </a:solidFill>
                <a:latin typeface="Times New Roman"/>
                <a:cs typeface="Times New Roman"/>
              </a:rPr>
              <a:t>1</a:t>
            </a:r>
            <a:endParaRPr sz="650">
              <a:solidFill>
                <a:prstClr val="black"/>
              </a:solidFill>
              <a:latin typeface="Times New Roman"/>
              <a:cs typeface="Times New Roman"/>
            </a:endParaRPr>
          </a:p>
        </p:txBody>
      </p:sp>
      <p:sp>
        <p:nvSpPr>
          <p:cNvPr id="38" name="object 38"/>
          <p:cNvSpPr txBox="1"/>
          <p:nvPr/>
        </p:nvSpPr>
        <p:spPr>
          <a:xfrm>
            <a:off x="11839716" y="4321556"/>
            <a:ext cx="546100" cy="553085"/>
          </a:xfrm>
          <a:prstGeom prst="rect">
            <a:avLst/>
          </a:prstGeom>
        </p:spPr>
        <p:txBody>
          <a:bodyPr vert="horz" wrap="square" lIns="0" tIns="66675" rIns="0" bIns="0" rtlCol="0">
            <a:spAutoFit/>
          </a:bodyPr>
          <a:lstStyle/>
          <a:p>
            <a:pPr marL="132080">
              <a:spcBef>
                <a:spcPts val="525"/>
              </a:spcBef>
            </a:pPr>
            <a:r>
              <a:rPr sz="650" spc="45" dirty="0">
                <a:solidFill>
                  <a:srgbClr val="585858"/>
                </a:solidFill>
                <a:latin typeface="Times New Roman"/>
                <a:cs typeface="Times New Roman"/>
              </a:rPr>
              <a:t>15</a:t>
            </a:r>
            <a:r>
              <a:rPr sz="650" spc="-90" dirty="0">
                <a:solidFill>
                  <a:srgbClr val="585858"/>
                </a:solidFill>
                <a:latin typeface="Times New Roman"/>
                <a:cs typeface="Times New Roman"/>
              </a:rPr>
              <a:t> </a:t>
            </a:r>
            <a:endParaRPr sz="650">
              <a:solidFill>
                <a:prstClr val="black"/>
              </a:solidFill>
              <a:latin typeface="Times New Roman"/>
              <a:cs typeface="Times New Roman"/>
            </a:endParaRPr>
          </a:p>
          <a:p>
            <a:pPr marL="38100">
              <a:spcBef>
                <a:spcPts val="425"/>
              </a:spcBef>
            </a:pPr>
            <a:r>
              <a:rPr sz="975" spc="67" baseline="-12820" dirty="0">
                <a:solidFill>
                  <a:srgbClr val="585858"/>
                </a:solidFill>
                <a:latin typeface="Times New Roman"/>
                <a:cs typeface="Times New Roman"/>
              </a:rPr>
              <a:t>73 </a:t>
            </a:r>
            <a:r>
              <a:rPr sz="975" spc="15" baseline="21367" dirty="0">
                <a:solidFill>
                  <a:srgbClr val="585858"/>
                </a:solidFill>
                <a:latin typeface="Times New Roman"/>
                <a:cs typeface="Times New Roman"/>
              </a:rPr>
              <a:t>1</a:t>
            </a:r>
            <a:r>
              <a:rPr sz="975" spc="44" baseline="21367" dirty="0">
                <a:solidFill>
                  <a:srgbClr val="585858"/>
                </a:solidFill>
                <a:latin typeface="Times New Roman"/>
                <a:cs typeface="Times New Roman"/>
              </a:rPr>
              <a:t> </a:t>
            </a:r>
            <a:r>
              <a:rPr sz="650" spc="45" dirty="0">
                <a:solidFill>
                  <a:srgbClr val="585858"/>
                </a:solidFill>
                <a:latin typeface="Times New Roman"/>
                <a:cs typeface="Times New Roman"/>
              </a:rPr>
              <a:t>83</a:t>
            </a:r>
            <a:r>
              <a:rPr sz="650" spc="-90" dirty="0">
                <a:solidFill>
                  <a:srgbClr val="585858"/>
                </a:solidFill>
                <a:latin typeface="Times New Roman"/>
                <a:cs typeface="Times New Roman"/>
              </a:rPr>
              <a:t> </a:t>
            </a:r>
            <a:endParaRPr sz="650">
              <a:solidFill>
                <a:prstClr val="black"/>
              </a:solidFill>
              <a:latin typeface="Times New Roman"/>
              <a:cs typeface="Times New Roman"/>
            </a:endParaRPr>
          </a:p>
          <a:p>
            <a:pPr marR="30480" algn="r">
              <a:spcBef>
                <a:spcPts val="955"/>
              </a:spcBef>
            </a:pPr>
            <a:r>
              <a:rPr sz="650" spc="85" dirty="0">
                <a:solidFill>
                  <a:srgbClr val="585858"/>
                </a:solidFill>
                <a:latin typeface="Times New Roman"/>
                <a:cs typeface="Times New Roman"/>
              </a:rPr>
              <a:t>8</a:t>
            </a:r>
            <a:r>
              <a:rPr sz="650" spc="10" dirty="0">
                <a:solidFill>
                  <a:srgbClr val="585858"/>
                </a:solidFill>
                <a:latin typeface="Times New Roman"/>
                <a:cs typeface="Times New Roman"/>
              </a:rPr>
              <a:t>6</a:t>
            </a:r>
            <a:r>
              <a:rPr sz="650" spc="-90" dirty="0">
                <a:solidFill>
                  <a:srgbClr val="585858"/>
                </a:solidFill>
                <a:latin typeface="Times New Roman"/>
                <a:cs typeface="Times New Roman"/>
              </a:rPr>
              <a:t> </a:t>
            </a:r>
            <a:endParaRPr sz="650">
              <a:solidFill>
                <a:prstClr val="black"/>
              </a:solidFill>
              <a:latin typeface="Times New Roman"/>
              <a:cs typeface="Times New Roman"/>
            </a:endParaRPr>
          </a:p>
        </p:txBody>
      </p:sp>
      <p:sp>
        <p:nvSpPr>
          <p:cNvPr id="39" name="object 39"/>
          <p:cNvSpPr txBox="1"/>
          <p:nvPr/>
        </p:nvSpPr>
        <p:spPr>
          <a:xfrm>
            <a:off x="12627316" y="4542814"/>
            <a:ext cx="182880" cy="115416"/>
          </a:xfrm>
          <a:prstGeom prst="rect">
            <a:avLst/>
          </a:prstGeom>
        </p:spPr>
        <p:txBody>
          <a:bodyPr vert="horz" wrap="square" lIns="0" tIns="15240" rIns="0" bIns="0" rtlCol="0">
            <a:spAutoFit/>
          </a:bodyPr>
          <a:lstStyle/>
          <a:p>
            <a:pPr marL="12700">
              <a:spcBef>
                <a:spcPts val="120"/>
              </a:spcBef>
            </a:pPr>
            <a:r>
              <a:rPr sz="650" spc="60" dirty="0">
                <a:solidFill>
                  <a:srgbClr val="585858"/>
                </a:solidFill>
                <a:latin typeface="Times New Roman"/>
                <a:cs typeface="Times New Roman"/>
              </a:rPr>
              <a:t>192</a:t>
            </a:r>
            <a:r>
              <a:rPr sz="650" spc="-90" dirty="0">
                <a:solidFill>
                  <a:srgbClr val="585858"/>
                </a:solidFill>
                <a:latin typeface="Times New Roman"/>
                <a:cs typeface="Times New Roman"/>
              </a:rPr>
              <a:t> </a:t>
            </a:r>
            <a:endParaRPr sz="650">
              <a:solidFill>
                <a:prstClr val="black"/>
              </a:solidFill>
              <a:latin typeface="Times New Roman"/>
              <a:cs typeface="Times New Roman"/>
            </a:endParaRPr>
          </a:p>
        </p:txBody>
      </p:sp>
      <p:sp>
        <p:nvSpPr>
          <p:cNvPr id="40" name="object 40"/>
          <p:cNvSpPr txBox="1"/>
          <p:nvPr/>
        </p:nvSpPr>
        <p:spPr>
          <a:xfrm>
            <a:off x="11554087" y="4892152"/>
            <a:ext cx="838835" cy="456565"/>
          </a:xfrm>
          <a:prstGeom prst="rect">
            <a:avLst/>
          </a:prstGeom>
        </p:spPr>
        <p:txBody>
          <a:bodyPr vert="horz" wrap="square" lIns="0" tIns="15240" rIns="0" bIns="0" rtlCol="0">
            <a:spAutoFit/>
          </a:bodyPr>
          <a:lstStyle/>
          <a:p>
            <a:pPr marL="300355">
              <a:lnSpc>
                <a:spcPts val="685"/>
              </a:lnSpc>
              <a:spcBef>
                <a:spcPts val="120"/>
              </a:spcBef>
              <a:tabLst>
                <a:tab pos="624205" algn="l"/>
              </a:tabLst>
            </a:pPr>
            <a:r>
              <a:rPr sz="975" spc="89" baseline="4273" dirty="0">
                <a:solidFill>
                  <a:srgbClr val="585858"/>
                </a:solidFill>
                <a:latin typeface="Times New Roman"/>
                <a:cs typeface="Times New Roman"/>
              </a:rPr>
              <a:t>178	</a:t>
            </a:r>
            <a:r>
              <a:rPr sz="650" spc="10" dirty="0">
                <a:solidFill>
                  <a:srgbClr val="585858"/>
                </a:solidFill>
                <a:latin typeface="Times New Roman"/>
                <a:cs typeface="Times New Roman"/>
              </a:rPr>
              <a:t>2</a:t>
            </a:r>
            <a:endParaRPr sz="650">
              <a:solidFill>
                <a:prstClr val="black"/>
              </a:solidFill>
              <a:latin typeface="Times New Roman"/>
              <a:cs typeface="Times New Roman"/>
            </a:endParaRPr>
          </a:p>
          <a:p>
            <a:pPr marL="720725">
              <a:lnSpc>
                <a:spcPts val="685"/>
              </a:lnSpc>
            </a:pPr>
            <a:r>
              <a:rPr sz="650" spc="45" dirty="0">
                <a:solidFill>
                  <a:srgbClr val="585858"/>
                </a:solidFill>
                <a:latin typeface="Times New Roman"/>
                <a:cs typeface="Times New Roman"/>
              </a:rPr>
              <a:t>21</a:t>
            </a:r>
            <a:r>
              <a:rPr sz="650" spc="-90" dirty="0">
                <a:solidFill>
                  <a:srgbClr val="585858"/>
                </a:solidFill>
                <a:latin typeface="Times New Roman"/>
                <a:cs typeface="Times New Roman"/>
              </a:rPr>
              <a:t> </a:t>
            </a:r>
            <a:endParaRPr sz="650">
              <a:solidFill>
                <a:prstClr val="black"/>
              </a:solidFill>
              <a:latin typeface="Times New Roman"/>
              <a:cs typeface="Times New Roman"/>
            </a:endParaRPr>
          </a:p>
          <a:p>
            <a:endParaRPr sz="700">
              <a:solidFill>
                <a:prstClr val="black"/>
              </a:solidFill>
              <a:latin typeface="Times New Roman"/>
              <a:cs typeface="Times New Roman"/>
            </a:endParaRPr>
          </a:p>
          <a:p>
            <a:pPr marL="12700">
              <a:spcBef>
                <a:spcPts val="415"/>
              </a:spcBef>
            </a:pPr>
            <a:r>
              <a:rPr sz="650" spc="60" dirty="0">
                <a:solidFill>
                  <a:srgbClr val="585858"/>
                </a:solidFill>
                <a:latin typeface="Times New Roman"/>
                <a:cs typeface="Times New Roman"/>
              </a:rPr>
              <a:t>179</a:t>
            </a:r>
            <a:r>
              <a:rPr sz="650" spc="-90" dirty="0">
                <a:solidFill>
                  <a:srgbClr val="585858"/>
                </a:solidFill>
                <a:latin typeface="Times New Roman"/>
                <a:cs typeface="Times New Roman"/>
              </a:rPr>
              <a:t> </a:t>
            </a:r>
            <a:endParaRPr sz="650">
              <a:solidFill>
                <a:prstClr val="black"/>
              </a:solidFill>
              <a:latin typeface="Times New Roman"/>
              <a:cs typeface="Times New Roman"/>
            </a:endParaRPr>
          </a:p>
        </p:txBody>
      </p:sp>
      <p:sp>
        <p:nvSpPr>
          <p:cNvPr id="41" name="object 41"/>
          <p:cNvSpPr txBox="1"/>
          <p:nvPr/>
        </p:nvSpPr>
        <p:spPr>
          <a:xfrm>
            <a:off x="11627228" y="3991581"/>
            <a:ext cx="438784" cy="292388"/>
          </a:xfrm>
          <a:prstGeom prst="rect">
            <a:avLst/>
          </a:prstGeom>
        </p:spPr>
        <p:txBody>
          <a:bodyPr vert="horz" wrap="square" lIns="0" tIns="53340" rIns="0" bIns="0" rtlCol="0">
            <a:spAutoFit/>
          </a:bodyPr>
          <a:lstStyle/>
          <a:p>
            <a:pPr marL="382905">
              <a:spcBef>
                <a:spcPts val="420"/>
              </a:spcBef>
            </a:pPr>
            <a:r>
              <a:rPr sz="650" spc="10" dirty="0">
                <a:solidFill>
                  <a:srgbClr val="585858"/>
                </a:solidFill>
                <a:latin typeface="Times New Roman"/>
                <a:cs typeface="Times New Roman"/>
              </a:rPr>
              <a:t>1</a:t>
            </a:r>
            <a:endParaRPr sz="650">
              <a:solidFill>
                <a:prstClr val="black"/>
              </a:solidFill>
              <a:latin typeface="Times New Roman"/>
              <a:cs typeface="Times New Roman"/>
            </a:endParaRPr>
          </a:p>
          <a:p>
            <a:pPr marL="12700">
              <a:spcBef>
                <a:spcPts val="325"/>
              </a:spcBef>
            </a:pPr>
            <a:r>
              <a:rPr sz="650" spc="45" dirty="0">
                <a:solidFill>
                  <a:srgbClr val="585858"/>
                </a:solidFill>
                <a:latin typeface="Times New Roman"/>
                <a:cs typeface="Times New Roman"/>
              </a:rPr>
              <a:t>88</a:t>
            </a:r>
            <a:r>
              <a:rPr sz="650" spc="-90" dirty="0">
                <a:solidFill>
                  <a:srgbClr val="585858"/>
                </a:solidFill>
                <a:latin typeface="Times New Roman"/>
                <a:cs typeface="Times New Roman"/>
              </a:rPr>
              <a:t> </a:t>
            </a:r>
            <a:endParaRPr sz="650">
              <a:solidFill>
                <a:prstClr val="black"/>
              </a:solidFill>
              <a:latin typeface="Times New Roman"/>
              <a:cs typeface="Times New Roman"/>
            </a:endParaRPr>
          </a:p>
        </p:txBody>
      </p:sp>
      <p:sp>
        <p:nvSpPr>
          <p:cNvPr id="42" name="object 42"/>
          <p:cNvSpPr txBox="1"/>
          <p:nvPr/>
        </p:nvSpPr>
        <p:spPr>
          <a:xfrm>
            <a:off x="11991950" y="5822184"/>
            <a:ext cx="182880" cy="115416"/>
          </a:xfrm>
          <a:prstGeom prst="rect">
            <a:avLst/>
          </a:prstGeom>
        </p:spPr>
        <p:txBody>
          <a:bodyPr vert="horz" wrap="square" lIns="0" tIns="15240" rIns="0" bIns="0" rtlCol="0">
            <a:spAutoFit/>
          </a:bodyPr>
          <a:lstStyle/>
          <a:p>
            <a:pPr marL="12700">
              <a:spcBef>
                <a:spcPts val="120"/>
              </a:spcBef>
            </a:pPr>
            <a:r>
              <a:rPr sz="650" spc="60" dirty="0">
                <a:solidFill>
                  <a:srgbClr val="585858"/>
                </a:solidFill>
                <a:latin typeface="Times New Roman"/>
                <a:cs typeface="Times New Roman"/>
              </a:rPr>
              <a:t>459</a:t>
            </a:r>
            <a:r>
              <a:rPr sz="650" spc="-90" dirty="0">
                <a:solidFill>
                  <a:srgbClr val="585858"/>
                </a:solidFill>
                <a:latin typeface="Times New Roman"/>
                <a:cs typeface="Times New Roman"/>
              </a:rPr>
              <a:t> </a:t>
            </a:r>
            <a:endParaRPr sz="650">
              <a:solidFill>
                <a:prstClr val="black"/>
              </a:solidFill>
              <a:latin typeface="Times New Roman"/>
              <a:cs typeface="Times New Roman"/>
            </a:endParaRPr>
          </a:p>
        </p:txBody>
      </p:sp>
      <p:sp>
        <p:nvSpPr>
          <p:cNvPr id="43" name="object 43"/>
          <p:cNvSpPr txBox="1"/>
          <p:nvPr/>
        </p:nvSpPr>
        <p:spPr>
          <a:xfrm>
            <a:off x="11986417" y="3586367"/>
            <a:ext cx="68580" cy="115416"/>
          </a:xfrm>
          <a:prstGeom prst="rect">
            <a:avLst/>
          </a:prstGeom>
        </p:spPr>
        <p:txBody>
          <a:bodyPr vert="horz" wrap="square" lIns="0" tIns="15240" rIns="0" bIns="0" rtlCol="0">
            <a:spAutoFit/>
          </a:bodyPr>
          <a:lstStyle/>
          <a:p>
            <a:pPr marL="12700">
              <a:spcBef>
                <a:spcPts val="120"/>
              </a:spcBef>
            </a:pPr>
            <a:r>
              <a:rPr sz="650" spc="10" dirty="0">
                <a:solidFill>
                  <a:srgbClr val="585858"/>
                </a:solidFill>
                <a:latin typeface="Times New Roman"/>
                <a:cs typeface="Times New Roman"/>
              </a:rPr>
              <a:t>1</a:t>
            </a:r>
            <a:endParaRPr sz="650">
              <a:solidFill>
                <a:prstClr val="black"/>
              </a:solidFill>
              <a:latin typeface="Times New Roman"/>
              <a:cs typeface="Times New Roman"/>
            </a:endParaRPr>
          </a:p>
        </p:txBody>
      </p:sp>
      <p:graphicFrame>
        <p:nvGraphicFramePr>
          <p:cNvPr id="44" name="object 44"/>
          <p:cNvGraphicFramePr>
            <a:graphicFrameLocks noGrp="1"/>
          </p:cNvGraphicFramePr>
          <p:nvPr/>
        </p:nvGraphicFramePr>
        <p:xfrm>
          <a:off x="10718855" y="6256795"/>
          <a:ext cx="3689346" cy="3638680"/>
        </p:xfrm>
        <a:graphic>
          <a:graphicData uri="http://schemas.openxmlformats.org/drawingml/2006/table">
            <a:tbl>
              <a:tblPr firstRow="1" bandRow="1">
                <a:tableStyleId>{2D5ABB26-0587-4C30-8999-92F81FD0307C}</a:tableStyleId>
              </a:tblPr>
              <a:tblGrid>
                <a:gridCol w="1443355">
                  <a:extLst>
                    <a:ext uri="{9D8B030D-6E8A-4147-A177-3AD203B41FA5}">
                      <a16:colId xmlns:a16="http://schemas.microsoft.com/office/drawing/2014/main" val="20000"/>
                    </a:ext>
                  </a:extLst>
                </a:gridCol>
                <a:gridCol w="278764">
                  <a:extLst>
                    <a:ext uri="{9D8B030D-6E8A-4147-A177-3AD203B41FA5}">
                      <a16:colId xmlns:a16="http://schemas.microsoft.com/office/drawing/2014/main" val="20001"/>
                    </a:ext>
                  </a:extLst>
                </a:gridCol>
                <a:gridCol w="704850">
                  <a:extLst>
                    <a:ext uri="{9D8B030D-6E8A-4147-A177-3AD203B41FA5}">
                      <a16:colId xmlns:a16="http://schemas.microsoft.com/office/drawing/2014/main" val="20002"/>
                    </a:ext>
                  </a:extLst>
                </a:gridCol>
                <a:gridCol w="278764">
                  <a:extLst>
                    <a:ext uri="{9D8B030D-6E8A-4147-A177-3AD203B41FA5}">
                      <a16:colId xmlns:a16="http://schemas.microsoft.com/office/drawing/2014/main" val="20003"/>
                    </a:ext>
                  </a:extLst>
                </a:gridCol>
                <a:gridCol w="704849">
                  <a:extLst>
                    <a:ext uri="{9D8B030D-6E8A-4147-A177-3AD203B41FA5}">
                      <a16:colId xmlns:a16="http://schemas.microsoft.com/office/drawing/2014/main" val="20004"/>
                    </a:ext>
                  </a:extLst>
                </a:gridCol>
                <a:gridCol w="278764">
                  <a:extLst>
                    <a:ext uri="{9D8B030D-6E8A-4147-A177-3AD203B41FA5}">
                      <a16:colId xmlns:a16="http://schemas.microsoft.com/office/drawing/2014/main" val="20005"/>
                    </a:ext>
                  </a:extLst>
                </a:gridCol>
              </a:tblGrid>
              <a:tr h="240603">
                <a:tc gridSpan="2">
                  <a:txBody>
                    <a:bodyPr/>
                    <a:lstStyle/>
                    <a:p>
                      <a:pPr algn="ctr">
                        <a:lnSpc>
                          <a:spcPct val="100000"/>
                        </a:lnSpc>
                        <a:spcBef>
                          <a:spcPts val="490"/>
                        </a:spcBef>
                      </a:pPr>
                      <a:r>
                        <a:rPr sz="750" spc="-30" dirty="0">
                          <a:latin typeface="Century Gothic"/>
                          <a:cs typeface="Century Gothic"/>
                        </a:rPr>
                        <a:t>Altípus</a:t>
                      </a:r>
                      <a:endParaRPr sz="750">
                        <a:latin typeface="Century Gothic"/>
                        <a:cs typeface="Century Gothic"/>
                      </a:endParaRPr>
                    </a:p>
                  </a:txBody>
                  <a:tcPr marL="0" marR="0" marT="622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1F1F1"/>
                    </a:solidFill>
                  </a:tcPr>
                </a:tc>
                <a:tc hMerge="1">
                  <a:txBody>
                    <a:bodyPr/>
                    <a:lstStyle/>
                    <a:p>
                      <a:endParaRPr/>
                    </a:p>
                  </a:txBody>
                  <a:tcPr marL="0" marR="0" marT="0" marB="0"/>
                </a:tc>
                <a:tc gridSpan="2">
                  <a:txBody>
                    <a:bodyPr/>
                    <a:lstStyle/>
                    <a:p>
                      <a:pPr algn="ctr">
                        <a:lnSpc>
                          <a:spcPct val="100000"/>
                        </a:lnSpc>
                        <a:spcBef>
                          <a:spcPts val="490"/>
                        </a:spcBef>
                      </a:pPr>
                      <a:r>
                        <a:rPr sz="750" spc="-5" dirty="0">
                          <a:latin typeface="Century Gothic"/>
                          <a:cs typeface="Century Gothic"/>
                        </a:rPr>
                        <a:t>Típus</a:t>
                      </a:r>
                      <a:endParaRPr sz="750">
                        <a:latin typeface="Century Gothic"/>
                        <a:cs typeface="Century Gothic"/>
                      </a:endParaRPr>
                    </a:p>
                  </a:txBody>
                  <a:tcPr marL="0" marR="0" marT="622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1F1F1"/>
                    </a:solidFill>
                  </a:tcPr>
                </a:tc>
                <a:tc hMerge="1">
                  <a:txBody>
                    <a:bodyPr/>
                    <a:lstStyle/>
                    <a:p>
                      <a:endParaRPr/>
                    </a:p>
                  </a:txBody>
                  <a:tcPr marL="0" marR="0" marT="0" marB="0"/>
                </a:tc>
                <a:tc gridSpan="2">
                  <a:txBody>
                    <a:bodyPr/>
                    <a:lstStyle/>
                    <a:p>
                      <a:pPr algn="ctr">
                        <a:lnSpc>
                          <a:spcPct val="100000"/>
                        </a:lnSpc>
                        <a:spcBef>
                          <a:spcPts val="490"/>
                        </a:spcBef>
                      </a:pPr>
                      <a:r>
                        <a:rPr sz="750" spc="-20" dirty="0">
                          <a:latin typeface="Century Gothic"/>
                          <a:cs typeface="Century Gothic"/>
                        </a:rPr>
                        <a:t>F</a:t>
                      </a:r>
                      <a:r>
                        <a:rPr sz="750" spc="-20" dirty="0">
                          <a:latin typeface="Calibri"/>
                          <a:cs typeface="Calibri"/>
                        </a:rPr>
                        <a:t>ő</a:t>
                      </a:r>
                      <a:r>
                        <a:rPr sz="750" spc="-20" dirty="0">
                          <a:latin typeface="Century Gothic"/>
                          <a:cs typeface="Century Gothic"/>
                        </a:rPr>
                        <a:t>típus</a:t>
                      </a:r>
                      <a:endParaRPr sz="750">
                        <a:latin typeface="Century Gothic"/>
                        <a:cs typeface="Century Gothic"/>
                      </a:endParaRPr>
                    </a:p>
                  </a:txBody>
                  <a:tcPr marL="0" marR="0" marT="622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1F1F1"/>
                    </a:solidFill>
                  </a:tcPr>
                </a:tc>
                <a:tc hMerge="1">
                  <a:txBody>
                    <a:bodyPr/>
                    <a:lstStyle/>
                    <a:p>
                      <a:endParaRPr/>
                    </a:p>
                  </a:txBody>
                  <a:tcPr marL="0" marR="0" marT="0" marB="0"/>
                </a:tc>
                <a:extLst>
                  <a:ext uri="{0D108BD9-81ED-4DB2-BD59-A6C34878D82A}">
                    <a16:rowId xmlns:a16="http://schemas.microsoft.com/office/drawing/2014/main" val="10000"/>
                  </a:ext>
                </a:extLst>
              </a:tr>
              <a:tr h="364342">
                <a:tc>
                  <a:txBody>
                    <a:bodyPr/>
                    <a:lstStyle/>
                    <a:p>
                      <a:pPr marL="4445" marR="125730">
                        <a:lnSpc>
                          <a:spcPct val="101800"/>
                        </a:lnSpc>
                        <a:spcBef>
                          <a:spcPts val="45"/>
                        </a:spcBef>
                      </a:pPr>
                      <a:r>
                        <a:rPr sz="750" spc="-45" dirty="0">
                          <a:solidFill>
                            <a:srgbClr val="2A2A2A"/>
                          </a:solidFill>
                          <a:latin typeface="Century Gothic"/>
                          <a:cs typeface="Century Gothic"/>
                        </a:rPr>
                        <a:t>Mindennapi </a:t>
                      </a:r>
                      <a:r>
                        <a:rPr sz="750" spc="-55" dirty="0">
                          <a:solidFill>
                            <a:srgbClr val="2A2A2A"/>
                          </a:solidFill>
                          <a:latin typeface="Century Gothic"/>
                          <a:cs typeface="Century Gothic"/>
                        </a:rPr>
                        <a:t>élettel </a:t>
                      </a:r>
                      <a:r>
                        <a:rPr sz="750" spc="-50" dirty="0">
                          <a:solidFill>
                            <a:srgbClr val="2A2A2A"/>
                          </a:solidFill>
                          <a:latin typeface="Century Gothic"/>
                          <a:cs typeface="Century Gothic"/>
                        </a:rPr>
                        <a:t>kapcsolatos  </a:t>
                      </a:r>
                      <a:r>
                        <a:rPr sz="750" spc="-60" dirty="0">
                          <a:solidFill>
                            <a:srgbClr val="2A2A2A"/>
                          </a:solidFill>
                          <a:latin typeface="Century Gothic"/>
                          <a:cs typeface="Century Gothic"/>
                        </a:rPr>
                        <a:t>építmény, </a:t>
                      </a:r>
                      <a:r>
                        <a:rPr sz="750" spc="-40" dirty="0">
                          <a:solidFill>
                            <a:srgbClr val="2A2A2A"/>
                          </a:solidFill>
                          <a:latin typeface="Century Gothic"/>
                          <a:cs typeface="Century Gothic"/>
                        </a:rPr>
                        <a:t>állandó </a:t>
                      </a:r>
                      <a:r>
                        <a:rPr sz="750" spc="-45" dirty="0">
                          <a:solidFill>
                            <a:srgbClr val="2A2A2A"/>
                          </a:solidFill>
                          <a:latin typeface="Century Gothic"/>
                          <a:cs typeface="Century Gothic"/>
                        </a:rPr>
                        <a:t>(m</a:t>
                      </a:r>
                      <a:r>
                        <a:rPr sz="750" spc="-45" dirty="0">
                          <a:solidFill>
                            <a:srgbClr val="2A2A2A"/>
                          </a:solidFill>
                          <a:latin typeface="Calibri"/>
                          <a:cs typeface="Calibri"/>
                        </a:rPr>
                        <a:t>ű</a:t>
                      </a:r>
                      <a:r>
                        <a:rPr sz="750" spc="-45" dirty="0">
                          <a:solidFill>
                            <a:srgbClr val="2A2A2A"/>
                          </a:solidFill>
                          <a:latin typeface="Century Gothic"/>
                          <a:cs typeface="Century Gothic"/>
                        </a:rPr>
                        <a:t>vészeti)  </a:t>
                      </a:r>
                      <a:r>
                        <a:rPr sz="750" spc="-35" dirty="0">
                          <a:solidFill>
                            <a:srgbClr val="2A2A2A"/>
                          </a:solidFill>
                          <a:latin typeface="Century Gothic"/>
                          <a:cs typeface="Century Gothic"/>
                        </a:rPr>
                        <a:t>alkotás</a:t>
                      </a:r>
                      <a:endParaRPr sz="750">
                        <a:latin typeface="Century Gothic"/>
                        <a:cs typeface="Century Gothic"/>
                      </a:endParaRPr>
                    </a:p>
                  </a:txBody>
                  <a:tcPr marL="0" marR="0" marT="571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CF3AC"/>
                    </a:solidFill>
                  </a:tcPr>
                </a:tc>
                <a:tc>
                  <a:txBody>
                    <a:bodyPr/>
                    <a:lstStyle/>
                    <a:p>
                      <a:pPr>
                        <a:lnSpc>
                          <a:spcPct val="100000"/>
                        </a:lnSpc>
                        <a:spcBef>
                          <a:spcPts val="55"/>
                        </a:spcBef>
                      </a:pPr>
                      <a:endParaRPr sz="800">
                        <a:latin typeface="Times New Roman"/>
                        <a:cs typeface="Times New Roman"/>
                      </a:endParaRPr>
                    </a:p>
                    <a:p>
                      <a:pPr marL="635" algn="ctr">
                        <a:lnSpc>
                          <a:spcPct val="100000"/>
                        </a:lnSpc>
                      </a:pPr>
                      <a:r>
                        <a:rPr sz="750" spc="30" dirty="0">
                          <a:solidFill>
                            <a:srgbClr val="2A2A2A"/>
                          </a:solidFill>
                          <a:latin typeface="Century Gothic"/>
                          <a:cs typeface="Century Gothic"/>
                        </a:rPr>
                        <a:t>83</a:t>
                      </a:r>
                      <a:endParaRPr sz="750">
                        <a:latin typeface="Century Gothic"/>
                        <a:cs typeface="Century Gothic"/>
                      </a:endParaRPr>
                    </a:p>
                  </a:txBody>
                  <a:tcPr marL="0" marR="0" marT="698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CF3AC"/>
                    </a:solidFill>
                  </a:tcPr>
                </a:tc>
                <a:tc rowSpan="4">
                  <a:txBody>
                    <a:bodyPr/>
                    <a:lstStyle/>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spcBef>
                          <a:spcPts val="35"/>
                        </a:spcBef>
                      </a:pPr>
                      <a:endParaRPr sz="1050">
                        <a:latin typeface="Times New Roman"/>
                        <a:cs typeface="Times New Roman"/>
                      </a:endParaRPr>
                    </a:p>
                    <a:p>
                      <a:pPr marL="4445" marR="78105">
                        <a:lnSpc>
                          <a:spcPct val="101800"/>
                        </a:lnSpc>
                      </a:pPr>
                      <a:r>
                        <a:rPr sz="750" spc="-40" dirty="0">
                          <a:latin typeface="Century Gothic"/>
                          <a:cs typeface="Century Gothic"/>
                        </a:rPr>
                        <a:t>Településsel  </a:t>
                      </a:r>
                      <a:r>
                        <a:rPr sz="750" spc="-50" dirty="0">
                          <a:latin typeface="Century Gothic"/>
                          <a:cs typeface="Century Gothic"/>
                        </a:rPr>
                        <a:t>kapcsolatos  </a:t>
                      </a:r>
                      <a:r>
                        <a:rPr sz="750" spc="-65" dirty="0">
                          <a:latin typeface="Century Gothic"/>
                          <a:cs typeface="Century Gothic"/>
                        </a:rPr>
                        <a:t>egyedi</a:t>
                      </a:r>
                      <a:r>
                        <a:rPr sz="750" spc="-40" dirty="0">
                          <a:latin typeface="Century Gothic"/>
                          <a:cs typeface="Century Gothic"/>
                        </a:rPr>
                        <a:t> </a:t>
                      </a:r>
                      <a:r>
                        <a:rPr sz="750" spc="-45" dirty="0">
                          <a:latin typeface="Century Gothic"/>
                          <a:cs typeface="Century Gothic"/>
                        </a:rPr>
                        <a:t>tájérték</a:t>
                      </a:r>
                      <a:endParaRPr sz="750">
                        <a:latin typeface="Century Gothic"/>
                        <a:cs typeface="Century Gothic"/>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E699"/>
                    </a:solidFill>
                  </a:tcPr>
                </a:tc>
                <a:tc rowSpan="4">
                  <a:txBody>
                    <a:bodyPr/>
                    <a:lstStyle/>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spcBef>
                          <a:spcPts val="45"/>
                        </a:spcBef>
                      </a:pPr>
                      <a:endParaRPr sz="950">
                        <a:latin typeface="Times New Roman"/>
                        <a:cs typeface="Times New Roman"/>
                      </a:endParaRPr>
                    </a:p>
                    <a:p>
                      <a:pPr marL="53975">
                        <a:lnSpc>
                          <a:spcPct val="100000"/>
                        </a:lnSpc>
                      </a:pPr>
                      <a:r>
                        <a:rPr sz="750" spc="30" dirty="0">
                          <a:latin typeface="Century Gothic"/>
                          <a:cs typeface="Century Gothic"/>
                        </a:rPr>
                        <a:t>192</a:t>
                      </a:r>
                      <a:endParaRPr sz="750">
                        <a:latin typeface="Century Gothic"/>
                        <a:cs typeface="Century Gothic"/>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E699"/>
                    </a:solidFill>
                  </a:tcPr>
                </a:tc>
                <a:tc rowSpan="8">
                  <a:txBody>
                    <a:bodyPr/>
                    <a:lstStyle/>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marL="4445" marR="108585">
                        <a:lnSpc>
                          <a:spcPct val="101800"/>
                        </a:lnSpc>
                        <a:spcBef>
                          <a:spcPts val="665"/>
                        </a:spcBef>
                      </a:pPr>
                      <a:r>
                        <a:rPr sz="750" spc="-15" dirty="0">
                          <a:latin typeface="Century Gothic"/>
                          <a:cs typeface="Century Gothic"/>
                        </a:rPr>
                        <a:t>K</a:t>
                      </a:r>
                      <a:r>
                        <a:rPr sz="750" dirty="0">
                          <a:latin typeface="Century Gothic"/>
                          <a:cs typeface="Century Gothic"/>
                        </a:rPr>
                        <a:t>u</a:t>
                      </a:r>
                      <a:r>
                        <a:rPr sz="750" spc="-5" dirty="0">
                          <a:latin typeface="Century Gothic"/>
                          <a:cs typeface="Century Gothic"/>
                        </a:rPr>
                        <a:t>lt</a:t>
                      </a:r>
                      <a:r>
                        <a:rPr sz="750" dirty="0">
                          <a:latin typeface="Century Gothic"/>
                          <a:cs typeface="Century Gothic"/>
                        </a:rPr>
                        <a:t>úr</a:t>
                      </a:r>
                      <a:r>
                        <a:rPr sz="750" spc="-5" dirty="0">
                          <a:latin typeface="Century Gothic"/>
                          <a:cs typeface="Century Gothic"/>
                        </a:rPr>
                        <a:t>t</a:t>
                      </a:r>
                      <a:r>
                        <a:rPr sz="750" dirty="0">
                          <a:latin typeface="Century Gothic"/>
                          <a:cs typeface="Century Gothic"/>
                        </a:rPr>
                        <a:t>ör</a:t>
                      </a:r>
                      <a:r>
                        <a:rPr sz="750" spc="-5" dirty="0">
                          <a:latin typeface="Century Gothic"/>
                          <a:cs typeface="Century Gothic"/>
                        </a:rPr>
                        <a:t>téneti  </a:t>
                      </a:r>
                      <a:r>
                        <a:rPr sz="750" spc="-50" dirty="0">
                          <a:latin typeface="Century Gothic"/>
                          <a:cs typeface="Century Gothic"/>
                        </a:rPr>
                        <a:t>értékek</a:t>
                      </a:r>
                      <a:endParaRPr sz="750">
                        <a:latin typeface="Century Gothic"/>
                        <a:cs typeface="Century Gothic"/>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D966"/>
                    </a:solidFill>
                  </a:tcPr>
                </a:tc>
                <a:tc rowSpan="8">
                  <a:txBody>
                    <a:bodyPr/>
                    <a:lstStyle/>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spcBef>
                          <a:spcPts val="45"/>
                        </a:spcBef>
                      </a:pPr>
                      <a:endParaRPr sz="950">
                        <a:latin typeface="Times New Roman"/>
                        <a:cs typeface="Times New Roman"/>
                      </a:endParaRPr>
                    </a:p>
                    <a:p>
                      <a:pPr marL="53975">
                        <a:lnSpc>
                          <a:spcPct val="100000"/>
                        </a:lnSpc>
                      </a:pPr>
                      <a:r>
                        <a:rPr sz="750" spc="30" dirty="0">
                          <a:latin typeface="Century Gothic"/>
                          <a:cs typeface="Century Gothic"/>
                        </a:rPr>
                        <a:t>459</a:t>
                      </a:r>
                      <a:endParaRPr sz="750">
                        <a:latin typeface="Century Gothic"/>
                        <a:cs typeface="Century Gothic"/>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D966"/>
                    </a:solidFill>
                  </a:tcPr>
                </a:tc>
                <a:extLst>
                  <a:ext uri="{0D108BD9-81ED-4DB2-BD59-A6C34878D82A}">
                    <a16:rowId xmlns:a16="http://schemas.microsoft.com/office/drawing/2014/main" val="10001"/>
                  </a:ext>
                </a:extLst>
              </a:tr>
              <a:tr h="364342">
                <a:tc>
                  <a:txBody>
                    <a:bodyPr/>
                    <a:lstStyle/>
                    <a:p>
                      <a:pPr marL="4445" marR="262255">
                        <a:lnSpc>
                          <a:spcPct val="101800"/>
                        </a:lnSpc>
                        <a:spcBef>
                          <a:spcPts val="500"/>
                        </a:spcBef>
                      </a:pPr>
                      <a:r>
                        <a:rPr sz="750" spc="-10" dirty="0">
                          <a:solidFill>
                            <a:srgbClr val="2A2A2A"/>
                          </a:solidFill>
                          <a:latin typeface="Century Gothic"/>
                          <a:cs typeface="Century Gothic"/>
                        </a:rPr>
                        <a:t>Kultikus, </a:t>
                      </a:r>
                      <a:r>
                        <a:rPr sz="750" spc="-5" dirty="0">
                          <a:solidFill>
                            <a:srgbClr val="2A2A2A"/>
                          </a:solidFill>
                          <a:latin typeface="Century Gothic"/>
                          <a:cs typeface="Century Gothic"/>
                        </a:rPr>
                        <a:t>szakrális </a:t>
                      </a:r>
                      <a:r>
                        <a:rPr sz="750" spc="-60" dirty="0">
                          <a:solidFill>
                            <a:srgbClr val="2A2A2A"/>
                          </a:solidFill>
                          <a:latin typeface="Century Gothic"/>
                          <a:cs typeface="Century Gothic"/>
                        </a:rPr>
                        <a:t>építmény,  </a:t>
                      </a:r>
                      <a:r>
                        <a:rPr sz="750" spc="-30" dirty="0">
                          <a:solidFill>
                            <a:srgbClr val="2A2A2A"/>
                          </a:solidFill>
                          <a:latin typeface="Century Gothic"/>
                          <a:cs typeface="Century Gothic"/>
                        </a:rPr>
                        <a:t>alkotás,</a:t>
                      </a:r>
                      <a:r>
                        <a:rPr sz="750" spc="20" dirty="0">
                          <a:solidFill>
                            <a:srgbClr val="2A2A2A"/>
                          </a:solidFill>
                          <a:latin typeface="Century Gothic"/>
                          <a:cs typeface="Century Gothic"/>
                        </a:rPr>
                        <a:t> </a:t>
                      </a:r>
                      <a:r>
                        <a:rPr sz="750" spc="-25" dirty="0">
                          <a:solidFill>
                            <a:srgbClr val="2A2A2A"/>
                          </a:solidFill>
                          <a:latin typeface="Century Gothic"/>
                          <a:cs typeface="Century Gothic"/>
                        </a:rPr>
                        <a:t>helyszín</a:t>
                      </a:r>
                      <a:endParaRPr sz="750">
                        <a:latin typeface="Century Gothic"/>
                        <a:cs typeface="Century Gothic"/>
                      </a:endParaRPr>
                    </a:p>
                  </a:txBody>
                  <a:tcPr marL="0" marR="0" marT="6350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CF3AC"/>
                    </a:solidFill>
                  </a:tcPr>
                </a:tc>
                <a:tc>
                  <a:txBody>
                    <a:bodyPr/>
                    <a:lstStyle/>
                    <a:p>
                      <a:pPr>
                        <a:lnSpc>
                          <a:spcPct val="100000"/>
                        </a:lnSpc>
                        <a:spcBef>
                          <a:spcPts val="55"/>
                        </a:spcBef>
                      </a:pPr>
                      <a:endParaRPr sz="800">
                        <a:latin typeface="Times New Roman"/>
                        <a:cs typeface="Times New Roman"/>
                      </a:endParaRPr>
                    </a:p>
                    <a:p>
                      <a:pPr algn="ctr">
                        <a:lnSpc>
                          <a:spcPct val="100000"/>
                        </a:lnSpc>
                      </a:pPr>
                      <a:r>
                        <a:rPr sz="750" spc="30" dirty="0">
                          <a:solidFill>
                            <a:srgbClr val="2A2A2A"/>
                          </a:solidFill>
                          <a:latin typeface="Century Gothic"/>
                          <a:cs typeface="Century Gothic"/>
                        </a:rPr>
                        <a:t>86</a:t>
                      </a:r>
                      <a:endParaRPr sz="750">
                        <a:latin typeface="Century Gothic"/>
                        <a:cs typeface="Century Gothic"/>
                      </a:endParaRPr>
                    </a:p>
                  </a:txBody>
                  <a:tcPr marL="0" marR="0" marT="698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CF3AC"/>
                    </a:solidFill>
                  </a:tcPr>
                </a:tc>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E699"/>
                    </a:solidFill>
                  </a:tcPr>
                </a:tc>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E699"/>
                    </a:solidFill>
                  </a:tcPr>
                </a:tc>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D966"/>
                    </a:solidFill>
                  </a:tcPr>
                </a:tc>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D966"/>
                    </a:solidFill>
                  </a:tcPr>
                </a:tc>
                <a:extLst>
                  <a:ext uri="{0D108BD9-81ED-4DB2-BD59-A6C34878D82A}">
                    <a16:rowId xmlns:a16="http://schemas.microsoft.com/office/drawing/2014/main" val="10002"/>
                  </a:ext>
                </a:extLst>
              </a:tr>
              <a:tr h="364342">
                <a:tc>
                  <a:txBody>
                    <a:bodyPr/>
                    <a:lstStyle/>
                    <a:p>
                      <a:pPr marL="4445" marR="263525">
                        <a:lnSpc>
                          <a:spcPct val="101800"/>
                        </a:lnSpc>
                        <a:spcBef>
                          <a:spcPts val="500"/>
                        </a:spcBef>
                      </a:pPr>
                      <a:r>
                        <a:rPr sz="750" spc="-45" dirty="0">
                          <a:solidFill>
                            <a:srgbClr val="2A2A2A"/>
                          </a:solidFill>
                          <a:latin typeface="Century Gothic"/>
                          <a:cs typeface="Century Gothic"/>
                        </a:rPr>
                        <a:t>Temetkezéssel </a:t>
                      </a:r>
                      <a:r>
                        <a:rPr sz="750" spc="-50" dirty="0">
                          <a:solidFill>
                            <a:srgbClr val="2A2A2A"/>
                          </a:solidFill>
                          <a:latin typeface="Century Gothic"/>
                          <a:cs typeface="Century Gothic"/>
                        </a:rPr>
                        <a:t>kapcsolatos  </a:t>
                      </a:r>
                      <a:r>
                        <a:rPr sz="750" spc="-60" dirty="0">
                          <a:solidFill>
                            <a:srgbClr val="2A2A2A"/>
                          </a:solidFill>
                          <a:latin typeface="Century Gothic"/>
                          <a:cs typeface="Century Gothic"/>
                        </a:rPr>
                        <a:t>építmény, </a:t>
                      </a:r>
                      <a:r>
                        <a:rPr sz="750" spc="-40" dirty="0">
                          <a:solidFill>
                            <a:srgbClr val="2A2A2A"/>
                          </a:solidFill>
                          <a:latin typeface="Century Gothic"/>
                          <a:cs typeface="Century Gothic"/>
                        </a:rPr>
                        <a:t>m</a:t>
                      </a:r>
                      <a:r>
                        <a:rPr sz="750" spc="-40" dirty="0">
                          <a:solidFill>
                            <a:srgbClr val="2A2A2A"/>
                          </a:solidFill>
                          <a:latin typeface="Calibri"/>
                          <a:cs typeface="Calibri"/>
                        </a:rPr>
                        <a:t>ű</a:t>
                      </a:r>
                      <a:r>
                        <a:rPr sz="750" spc="-40" dirty="0">
                          <a:solidFill>
                            <a:srgbClr val="2A2A2A"/>
                          </a:solidFill>
                          <a:latin typeface="Century Gothic"/>
                          <a:cs typeface="Century Gothic"/>
                        </a:rPr>
                        <a:t>vészeti</a:t>
                      </a:r>
                      <a:r>
                        <a:rPr sz="750" spc="-75" dirty="0">
                          <a:solidFill>
                            <a:srgbClr val="2A2A2A"/>
                          </a:solidFill>
                          <a:latin typeface="Century Gothic"/>
                          <a:cs typeface="Century Gothic"/>
                        </a:rPr>
                        <a:t> </a:t>
                      </a:r>
                      <a:r>
                        <a:rPr sz="750" spc="-35" dirty="0">
                          <a:solidFill>
                            <a:srgbClr val="2A2A2A"/>
                          </a:solidFill>
                          <a:latin typeface="Century Gothic"/>
                          <a:cs typeface="Century Gothic"/>
                        </a:rPr>
                        <a:t>alkotás</a:t>
                      </a:r>
                      <a:endParaRPr sz="750">
                        <a:latin typeface="Century Gothic"/>
                        <a:cs typeface="Century Gothic"/>
                      </a:endParaRPr>
                    </a:p>
                  </a:txBody>
                  <a:tcPr marL="0" marR="0" marT="6350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CF3AC"/>
                    </a:solidFill>
                  </a:tcPr>
                </a:tc>
                <a:tc>
                  <a:txBody>
                    <a:bodyPr/>
                    <a:lstStyle/>
                    <a:p>
                      <a:pPr>
                        <a:lnSpc>
                          <a:spcPct val="100000"/>
                        </a:lnSpc>
                        <a:spcBef>
                          <a:spcPts val="55"/>
                        </a:spcBef>
                      </a:pPr>
                      <a:endParaRPr sz="800">
                        <a:latin typeface="Times New Roman"/>
                        <a:cs typeface="Times New Roman"/>
                      </a:endParaRPr>
                    </a:p>
                    <a:p>
                      <a:pPr algn="ctr">
                        <a:lnSpc>
                          <a:spcPct val="100000"/>
                        </a:lnSpc>
                      </a:pPr>
                      <a:r>
                        <a:rPr sz="750" spc="30" dirty="0">
                          <a:solidFill>
                            <a:srgbClr val="2A2A2A"/>
                          </a:solidFill>
                          <a:latin typeface="Century Gothic"/>
                          <a:cs typeface="Century Gothic"/>
                        </a:rPr>
                        <a:t>21</a:t>
                      </a:r>
                      <a:endParaRPr sz="750">
                        <a:latin typeface="Century Gothic"/>
                        <a:cs typeface="Century Gothic"/>
                      </a:endParaRPr>
                    </a:p>
                  </a:txBody>
                  <a:tcPr marL="0" marR="0" marT="698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CF3AC"/>
                    </a:solidFill>
                  </a:tcPr>
                </a:tc>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E699"/>
                    </a:solidFill>
                  </a:tcPr>
                </a:tc>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E699"/>
                    </a:solidFill>
                  </a:tcPr>
                </a:tc>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D966"/>
                    </a:solidFill>
                  </a:tcPr>
                </a:tc>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D966"/>
                    </a:solidFill>
                  </a:tcPr>
                </a:tc>
                <a:extLst>
                  <a:ext uri="{0D108BD9-81ED-4DB2-BD59-A6C34878D82A}">
                    <a16:rowId xmlns:a16="http://schemas.microsoft.com/office/drawing/2014/main" val="10003"/>
                  </a:ext>
                </a:extLst>
              </a:tr>
              <a:tr h="364342">
                <a:tc>
                  <a:txBody>
                    <a:bodyPr/>
                    <a:lstStyle/>
                    <a:p>
                      <a:pPr>
                        <a:lnSpc>
                          <a:spcPct val="100000"/>
                        </a:lnSpc>
                        <a:spcBef>
                          <a:spcPts val="55"/>
                        </a:spcBef>
                      </a:pPr>
                      <a:endParaRPr sz="800">
                        <a:latin typeface="Times New Roman"/>
                        <a:cs typeface="Times New Roman"/>
                      </a:endParaRPr>
                    </a:p>
                    <a:p>
                      <a:pPr marL="3810">
                        <a:lnSpc>
                          <a:spcPct val="100000"/>
                        </a:lnSpc>
                      </a:pPr>
                      <a:r>
                        <a:rPr sz="750" spc="-25" dirty="0">
                          <a:solidFill>
                            <a:srgbClr val="2A2A2A"/>
                          </a:solidFill>
                          <a:latin typeface="Century Gothic"/>
                          <a:cs typeface="Century Gothic"/>
                        </a:rPr>
                        <a:t>Zöldfelületi </a:t>
                      </a:r>
                      <a:r>
                        <a:rPr sz="750" spc="-50" dirty="0">
                          <a:solidFill>
                            <a:srgbClr val="2A2A2A"/>
                          </a:solidFill>
                          <a:latin typeface="Century Gothic"/>
                          <a:cs typeface="Century Gothic"/>
                        </a:rPr>
                        <a:t>létesítmény,</a:t>
                      </a:r>
                      <a:r>
                        <a:rPr sz="750" spc="90" dirty="0">
                          <a:solidFill>
                            <a:srgbClr val="2A2A2A"/>
                          </a:solidFill>
                          <a:latin typeface="Century Gothic"/>
                          <a:cs typeface="Century Gothic"/>
                        </a:rPr>
                        <a:t> </a:t>
                      </a:r>
                      <a:r>
                        <a:rPr sz="750" spc="-50" dirty="0">
                          <a:solidFill>
                            <a:srgbClr val="2A2A2A"/>
                          </a:solidFill>
                          <a:latin typeface="Century Gothic"/>
                          <a:cs typeface="Century Gothic"/>
                        </a:rPr>
                        <a:t>objektum</a:t>
                      </a:r>
                      <a:endParaRPr sz="750">
                        <a:latin typeface="Century Gothic"/>
                        <a:cs typeface="Century Gothic"/>
                      </a:endParaRPr>
                    </a:p>
                  </a:txBody>
                  <a:tcPr marL="0" marR="0" marT="698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CF3AC"/>
                    </a:solidFill>
                  </a:tcPr>
                </a:tc>
                <a:tc>
                  <a:txBody>
                    <a:bodyPr/>
                    <a:lstStyle/>
                    <a:p>
                      <a:pPr>
                        <a:lnSpc>
                          <a:spcPct val="100000"/>
                        </a:lnSpc>
                        <a:spcBef>
                          <a:spcPts val="55"/>
                        </a:spcBef>
                      </a:pPr>
                      <a:endParaRPr sz="800">
                        <a:latin typeface="Times New Roman"/>
                        <a:cs typeface="Times New Roman"/>
                      </a:endParaRPr>
                    </a:p>
                    <a:p>
                      <a:pPr algn="ctr">
                        <a:lnSpc>
                          <a:spcPct val="100000"/>
                        </a:lnSpc>
                      </a:pPr>
                      <a:r>
                        <a:rPr sz="750" dirty="0">
                          <a:solidFill>
                            <a:srgbClr val="2A2A2A"/>
                          </a:solidFill>
                          <a:latin typeface="Century Gothic"/>
                          <a:cs typeface="Century Gothic"/>
                        </a:rPr>
                        <a:t>2</a:t>
                      </a:r>
                      <a:endParaRPr sz="750">
                        <a:latin typeface="Century Gothic"/>
                        <a:cs typeface="Century Gothic"/>
                      </a:endParaRPr>
                    </a:p>
                  </a:txBody>
                  <a:tcPr marL="0" marR="0" marT="698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CF3AC"/>
                    </a:solidFill>
                  </a:tcPr>
                </a:tc>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E699"/>
                    </a:solidFill>
                  </a:tcPr>
                </a:tc>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E699"/>
                    </a:solidFill>
                  </a:tcPr>
                </a:tc>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D966"/>
                    </a:solidFill>
                  </a:tcPr>
                </a:tc>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D966"/>
                    </a:solidFill>
                  </a:tcPr>
                </a:tc>
                <a:extLst>
                  <a:ext uri="{0D108BD9-81ED-4DB2-BD59-A6C34878D82A}">
                    <a16:rowId xmlns:a16="http://schemas.microsoft.com/office/drawing/2014/main" val="10004"/>
                  </a:ext>
                </a:extLst>
              </a:tr>
              <a:tr h="363769">
                <a:tc>
                  <a:txBody>
                    <a:bodyPr/>
                    <a:lstStyle/>
                    <a:p>
                      <a:pPr>
                        <a:lnSpc>
                          <a:spcPct val="100000"/>
                        </a:lnSpc>
                        <a:spcBef>
                          <a:spcPts val="50"/>
                        </a:spcBef>
                      </a:pPr>
                      <a:endParaRPr sz="800">
                        <a:latin typeface="Times New Roman"/>
                        <a:cs typeface="Times New Roman"/>
                      </a:endParaRPr>
                    </a:p>
                    <a:p>
                      <a:pPr marL="3810">
                        <a:lnSpc>
                          <a:spcPct val="100000"/>
                        </a:lnSpc>
                        <a:spcBef>
                          <a:spcPts val="5"/>
                        </a:spcBef>
                      </a:pPr>
                      <a:r>
                        <a:rPr sz="750" spc="-40" dirty="0">
                          <a:solidFill>
                            <a:srgbClr val="2A2A2A"/>
                          </a:solidFill>
                          <a:latin typeface="Century Gothic"/>
                          <a:cs typeface="Century Gothic"/>
                        </a:rPr>
                        <a:t>Agrártörténeti </a:t>
                      </a:r>
                      <a:r>
                        <a:rPr sz="750" spc="-65" dirty="0">
                          <a:solidFill>
                            <a:srgbClr val="2A2A2A"/>
                          </a:solidFill>
                          <a:latin typeface="Century Gothic"/>
                          <a:cs typeface="Century Gothic"/>
                        </a:rPr>
                        <a:t>egyedi</a:t>
                      </a:r>
                      <a:r>
                        <a:rPr sz="750" spc="-90" dirty="0">
                          <a:solidFill>
                            <a:srgbClr val="2A2A2A"/>
                          </a:solidFill>
                          <a:latin typeface="Century Gothic"/>
                          <a:cs typeface="Century Gothic"/>
                        </a:rPr>
                        <a:t> </a:t>
                      </a:r>
                      <a:r>
                        <a:rPr sz="750" spc="-45" dirty="0">
                          <a:solidFill>
                            <a:srgbClr val="2A2A2A"/>
                          </a:solidFill>
                          <a:latin typeface="Century Gothic"/>
                          <a:cs typeface="Century Gothic"/>
                        </a:rPr>
                        <a:t>tájérték</a:t>
                      </a:r>
                      <a:endParaRPr sz="750">
                        <a:latin typeface="Century Gothic"/>
                        <a:cs typeface="Century Gothic"/>
                      </a:endParaRPr>
                    </a:p>
                  </a:txBody>
                  <a:tcPr marL="0" marR="0" marT="635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E9DDB0"/>
                    </a:solidFill>
                  </a:tcPr>
                </a:tc>
                <a:tc>
                  <a:txBody>
                    <a:bodyPr/>
                    <a:lstStyle/>
                    <a:p>
                      <a:pPr>
                        <a:lnSpc>
                          <a:spcPct val="100000"/>
                        </a:lnSpc>
                        <a:spcBef>
                          <a:spcPts val="50"/>
                        </a:spcBef>
                      </a:pPr>
                      <a:endParaRPr sz="800">
                        <a:latin typeface="Times New Roman"/>
                        <a:cs typeface="Times New Roman"/>
                      </a:endParaRPr>
                    </a:p>
                    <a:p>
                      <a:pPr algn="ctr">
                        <a:lnSpc>
                          <a:spcPct val="100000"/>
                        </a:lnSpc>
                        <a:spcBef>
                          <a:spcPts val="5"/>
                        </a:spcBef>
                      </a:pPr>
                      <a:r>
                        <a:rPr sz="750" spc="30" dirty="0">
                          <a:solidFill>
                            <a:srgbClr val="2A2A2A"/>
                          </a:solidFill>
                          <a:latin typeface="Century Gothic"/>
                          <a:cs typeface="Century Gothic"/>
                        </a:rPr>
                        <a:t>178</a:t>
                      </a:r>
                      <a:endParaRPr sz="750">
                        <a:latin typeface="Century Gothic"/>
                        <a:cs typeface="Century Gothic"/>
                      </a:endParaRPr>
                    </a:p>
                  </a:txBody>
                  <a:tcPr marL="0" marR="0" marT="635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E9DDB0"/>
                    </a:solidFill>
                  </a:tcPr>
                </a:tc>
                <a:tc rowSpan="2">
                  <a:txBody>
                    <a:bodyPr/>
                    <a:lstStyle/>
                    <a:p>
                      <a:pPr>
                        <a:lnSpc>
                          <a:spcPct val="100000"/>
                        </a:lnSpc>
                        <a:spcBef>
                          <a:spcPts val="35"/>
                        </a:spcBef>
                      </a:pPr>
                      <a:endParaRPr sz="1250">
                        <a:latin typeface="Times New Roman"/>
                        <a:cs typeface="Times New Roman"/>
                      </a:endParaRPr>
                    </a:p>
                    <a:p>
                      <a:pPr marL="4445" marR="78105">
                        <a:lnSpc>
                          <a:spcPct val="101800"/>
                        </a:lnSpc>
                      </a:pPr>
                      <a:r>
                        <a:rPr sz="750" spc="-35" dirty="0">
                          <a:latin typeface="Century Gothic"/>
                          <a:cs typeface="Century Gothic"/>
                        </a:rPr>
                        <a:t>Termeléssel  </a:t>
                      </a:r>
                      <a:r>
                        <a:rPr sz="750" spc="-50" dirty="0">
                          <a:latin typeface="Century Gothic"/>
                          <a:cs typeface="Century Gothic"/>
                        </a:rPr>
                        <a:t>kapcsolatos  </a:t>
                      </a:r>
                      <a:r>
                        <a:rPr sz="750" spc="-65" dirty="0">
                          <a:latin typeface="Century Gothic"/>
                          <a:cs typeface="Century Gothic"/>
                        </a:rPr>
                        <a:t>egyedi</a:t>
                      </a:r>
                      <a:r>
                        <a:rPr sz="750" spc="-40" dirty="0">
                          <a:latin typeface="Century Gothic"/>
                          <a:cs typeface="Century Gothic"/>
                        </a:rPr>
                        <a:t> </a:t>
                      </a:r>
                      <a:r>
                        <a:rPr sz="750" spc="-45" dirty="0">
                          <a:latin typeface="Century Gothic"/>
                          <a:cs typeface="Century Gothic"/>
                        </a:rPr>
                        <a:t>tájérték</a:t>
                      </a:r>
                      <a:endParaRPr sz="750">
                        <a:latin typeface="Century Gothic"/>
                        <a:cs typeface="Century Gothic"/>
                      </a:endParaRPr>
                    </a:p>
                  </a:txBody>
                  <a:tcPr marL="0" marR="0" marT="444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CC9900"/>
                    </a:solidFill>
                  </a:tcPr>
                </a:tc>
                <a:tc rowSpan="2">
                  <a:txBody>
                    <a:bodyPr/>
                    <a:lstStyle/>
                    <a:p>
                      <a:pPr>
                        <a:lnSpc>
                          <a:spcPct val="100000"/>
                        </a:lnSpc>
                      </a:pPr>
                      <a:endParaRPr sz="900">
                        <a:latin typeface="Times New Roman"/>
                        <a:cs typeface="Times New Roman"/>
                      </a:endParaRPr>
                    </a:p>
                    <a:p>
                      <a:pPr>
                        <a:lnSpc>
                          <a:spcPct val="100000"/>
                        </a:lnSpc>
                        <a:spcBef>
                          <a:spcPts val="45"/>
                        </a:spcBef>
                      </a:pPr>
                      <a:endParaRPr sz="1150">
                        <a:latin typeface="Times New Roman"/>
                        <a:cs typeface="Times New Roman"/>
                      </a:endParaRPr>
                    </a:p>
                    <a:p>
                      <a:pPr marL="53975">
                        <a:lnSpc>
                          <a:spcPct val="100000"/>
                        </a:lnSpc>
                        <a:spcBef>
                          <a:spcPts val="5"/>
                        </a:spcBef>
                      </a:pPr>
                      <a:r>
                        <a:rPr sz="750" spc="30" dirty="0">
                          <a:latin typeface="Century Gothic"/>
                          <a:cs typeface="Century Gothic"/>
                        </a:rPr>
                        <a:t>179</a:t>
                      </a:r>
                      <a:endParaRPr sz="750">
                        <a:latin typeface="Century Gothic"/>
                        <a:cs typeface="Century Gothic"/>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CC9900"/>
                    </a:solidFill>
                  </a:tcPr>
                </a:tc>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D966"/>
                    </a:solidFill>
                  </a:tcPr>
                </a:tc>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D966"/>
                    </a:solidFill>
                  </a:tcPr>
                </a:tc>
                <a:extLst>
                  <a:ext uri="{0D108BD9-81ED-4DB2-BD59-A6C34878D82A}">
                    <a16:rowId xmlns:a16="http://schemas.microsoft.com/office/drawing/2014/main" val="10005"/>
                  </a:ext>
                </a:extLst>
              </a:tr>
              <a:tr h="363769">
                <a:tc>
                  <a:txBody>
                    <a:bodyPr/>
                    <a:lstStyle/>
                    <a:p>
                      <a:pPr>
                        <a:lnSpc>
                          <a:spcPct val="100000"/>
                        </a:lnSpc>
                        <a:spcBef>
                          <a:spcPts val="50"/>
                        </a:spcBef>
                      </a:pPr>
                      <a:endParaRPr sz="800">
                        <a:latin typeface="Times New Roman"/>
                        <a:cs typeface="Times New Roman"/>
                      </a:endParaRPr>
                    </a:p>
                    <a:p>
                      <a:pPr marL="4445">
                        <a:lnSpc>
                          <a:spcPct val="100000"/>
                        </a:lnSpc>
                        <a:spcBef>
                          <a:spcPts val="5"/>
                        </a:spcBef>
                      </a:pPr>
                      <a:r>
                        <a:rPr sz="750" spc="-40" dirty="0">
                          <a:solidFill>
                            <a:srgbClr val="2A2A2A"/>
                          </a:solidFill>
                          <a:latin typeface="Century Gothic"/>
                          <a:cs typeface="Century Gothic"/>
                        </a:rPr>
                        <a:t>Ipartörténeti </a:t>
                      </a:r>
                      <a:r>
                        <a:rPr sz="750" spc="-65" dirty="0">
                          <a:solidFill>
                            <a:srgbClr val="2A2A2A"/>
                          </a:solidFill>
                          <a:latin typeface="Century Gothic"/>
                          <a:cs typeface="Century Gothic"/>
                        </a:rPr>
                        <a:t>egyedi</a:t>
                      </a:r>
                      <a:r>
                        <a:rPr sz="750" spc="-80" dirty="0">
                          <a:solidFill>
                            <a:srgbClr val="2A2A2A"/>
                          </a:solidFill>
                          <a:latin typeface="Century Gothic"/>
                          <a:cs typeface="Century Gothic"/>
                        </a:rPr>
                        <a:t> </a:t>
                      </a:r>
                      <a:r>
                        <a:rPr sz="750" spc="-45" dirty="0">
                          <a:solidFill>
                            <a:srgbClr val="2A2A2A"/>
                          </a:solidFill>
                          <a:latin typeface="Century Gothic"/>
                          <a:cs typeface="Century Gothic"/>
                        </a:rPr>
                        <a:t>tájérték</a:t>
                      </a:r>
                      <a:endParaRPr sz="750">
                        <a:latin typeface="Century Gothic"/>
                        <a:cs typeface="Century Gothic"/>
                      </a:endParaRPr>
                    </a:p>
                  </a:txBody>
                  <a:tcPr marL="0" marR="0" marT="635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E9DDB0"/>
                    </a:solidFill>
                  </a:tcPr>
                </a:tc>
                <a:tc>
                  <a:txBody>
                    <a:bodyPr/>
                    <a:lstStyle/>
                    <a:p>
                      <a:pPr>
                        <a:lnSpc>
                          <a:spcPct val="100000"/>
                        </a:lnSpc>
                        <a:spcBef>
                          <a:spcPts val="50"/>
                        </a:spcBef>
                      </a:pPr>
                      <a:endParaRPr sz="800">
                        <a:latin typeface="Times New Roman"/>
                        <a:cs typeface="Times New Roman"/>
                      </a:endParaRPr>
                    </a:p>
                    <a:p>
                      <a:pPr algn="ctr">
                        <a:lnSpc>
                          <a:spcPct val="100000"/>
                        </a:lnSpc>
                        <a:spcBef>
                          <a:spcPts val="5"/>
                        </a:spcBef>
                      </a:pPr>
                      <a:r>
                        <a:rPr sz="750" dirty="0">
                          <a:solidFill>
                            <a:srgbClr val="2A2A2A"/>
                          </a:solidFill>
                          <a:latin typeface="Century Gothic"/>
                          <a:cs typeface="Century Gothic"/>
                        </a:rPr>
                        <a:t>1</a:t>
                      </a:r>
                      <a:endParaRPr sz="750">
                        <a:latin typeface="Century Gothic"/>
                        <a:cs typeface="Century Gothic"/>
                      </a:endParaRPr>
                    </a:p>
                  </a:txBody>
                  <a:tcPr marL="0" marR="0" marT="635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E9DDB0"/>
                    </a:solidFill>
                  </a:tcPr>
                </a:tc>
                <a:tc vMerge="1">
                  <a:txBody>
                    <a:bodyPr/>
                    <a:lstStyle/>
                    <a:p>
                      <a:endParaRPr/>
                    </a:p>
                  </a:txBody>
                  <a:tcPr marL="0" marR="0" marT="444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CC9900"/>
                    </a:solidFill>
                  </a:tcPr>
                </a:tc>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CC9900"/>
                    </a:solidFill>
                  </a:tcPr>
                </a:tc>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D966"/>
                    </a:solidFill>
                  </a:tcPr>
                </a:tc>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D966"/>
                    </a:solidFill>
                  </a:tcPr>
                </a:tc>
                <a:extLst>
                  <a:ext uri="{0D108BD9-81ED-4DB2-BD59-A6C34878D82A}">
                    <a16:rowId xmlns:a16="http://schemas.microsoft.com/office/drawing/2014/main" val="10006"/>
                  </a:ext>
                </a:extLst>
              </a:tr>
              <a:tr h="485632">
                <a:tc>
                  <a:txBody>
                    <a:bodyPr/>
                    <a:lstStyle/>
                    <a:p>
                      <a:pPr marL="4445" marR="175895">
                        <a:lnSpc>
                          <a:spcPct val="101800"/>
                        </a:lnSpc>
                        <a:spcBef>
                          <a:spcPts val="60"/>
                        </a:spcBef>
                      </a:pPr>
                      <a:r>
                        <a:rPr sz="750" spc="-25" dirty="0">
                          <a:solidFill>
                            <a:srgbClr val="2A2A2A"/>
                          </a:solidFill>
                          <a:latin typeface="Century Gothic"/>
                          <a:cs typeface="Century Gothic"/>
                        </a:rPr>
                        <a:t>Történelmi </a:t>
                      </a:r>
                      <a:r>
                        <a:rPr sz="750" spc="-75" dirty="0">
                          <a:solidFill>
                            <a:srgbClr val="2A2A2A"/>
                          </a:solidFill>
                          <a:latin typeface="Century Gothic"/>
                          <a:cs typeface="Century Gothic"/>
                        </a:rPr>
                        <a:t>vagy </a:t>
                      </a:r>
                      <a:r>
                        <a:rPr sz="750" spc="-10" dirty="0">
                          <a:solidFill>
                            <a:srgbClr val="2A2A2A"/>
                          </a:solidFill>
                          <a:latin typeface="Century Gothic"/>
                          <a:cs typeface="Century Gothic"/>
                        </a:rPr>
                        <a:t>kulturális  </a:t>
                      </a:r>
                      <a:r>
                        <a:rPr sz="750" spc="-50" dirty="0">
                          <a:solidFill>
                            <a:srgbClr val="2A2A2A"/>
                          </a:solidFill>
                          <a:latin typeface="Century Gothic"/>
                          <a:cs typeface="Century Gothic"/>
                        </a:rPr>
                        <a:t>eseménnyel, </a:t>
                      </a:r>
                      <a:r>
                        <a:rPr sz="750" spc="-35" dirty="0">
                          <a:solidFill>
                            <a:srgbClr val="2A2A2A"/>
                          </a:solidFill>
                          <a:latin typeface="Century Gothic"/>
                          <a:cs typeface="Century Gothic"/>
                        </a:rPr>
                        <a:t>illetve </a:t>
                      </a:r>
                      <a:r>
                        <a:rPr sz="750" spc="-30" dirty="0">
                          <a:solidFill>
                            <a:srgbClr val="2A2A2A"/>
                          </a:solidFill>
                          <a:latin typeface="Century Gothic"/>
                          <a:cs typeface="Century Gothic"/>
                        </a:rPr>
                        <a:t>jelent</a:t>
                      </a:r>
                      <a:r>
                        <a:rPr sz="750" spc="-30" dirty="0">
                          <a:solidFill>
                            <a:srgbClr val="2A2A2A"/>
                          </a:solidFill>
                          <a:latin typeface="Calibri"/>
                          <a:cs typeface="Calibri"/>
                        </a:rPr>
                        <a:t>ő</a:t>
                      </a:r>
                      <a:r>
                        <a:rPr sz="750" spc="-30" dirty="0">
                          <a:solidFill>
                            <a:srgbClr val="2A2A2A"/>
                          </a:solidFill>
                          <a:latin typeface="Century Gothic"/>
                          <a:cs typeface="Century Gothic"/>
                        </a:rPr>
                        <a:t>s  </a:t>
                      </a:r>
                      <a:r>
                        <a:rPr sz="750" spc="-35" dirty="0">
                          <a:solidFill>
                            <a:srgbClr val="2A2A2A"/>
                          </a:solidFill>
                          <a:latin typeface="Century Gothic"/>
                          <a:cs typeface="Century Gothic"/>
                        </a:rPr>
                        <a:t>személlyel </a:t>
                      </a:r>
                      <a:r>
                        <a:rPr sz="750" spc="-50" dirty="0">
                          <a:solidFill>
                            <a:srgbClr val="2A2A2A"/>
                          </a:solidFill>
                          <a:latin typeface="Century Gothic"/>
                          <a:cs typeface="Century Gothic"/>
                        </a:rPr>
                        <a:t>kapcsolatos </a:t>
                      </a:r>
                      <a:r>
                        <a:rPr sz="750" spc="-70" dirty="0">
                          <a:solidFill>
                            <a:srgbClr val="2A2A2A"/>
                          </a:solidFill>
                          <a:latin typeface="Century Gothic"/>
                          <a:cs typeface="Century Gothic"/>
                        </a:rPr>
                        <a:t>egyedi  </a:t>
                      </a:r>
                      <a:r>
                        <a:rPr sz="750" spc="-45" dirty="0">
                          <a:solidFill>
                            <a:srgbClr val="2A2A2A"/>
                          </a:solidFill>
                          <a:latin typeface="Century Gothic"/>
                          <a:cs typeface="Century Gothic"/>
                        </a:rPr>
                        <a:t>tájértékek</a:t>
                      </a:r>
                      <a:endParaRPr sz="750">
                        <a:latin typeface="Century Gothic"/>
                        <a:cs typeface="Century Gothic"/>
                      </a:endParaRPr>
                    </a:p>
                  </a:txBody>
                  <a:tcPr marL="0" marR="0" marT="762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8CAAC"/>
                    </a:solidFill>
                  </a:tcPr>
                </a:tc>
                <a:tc>
                  <a:txBody>
                    <a:bodyPr/>
                    <a:lstStyle/>
                    <a:p>
                      <a:pPr>
                        <a:lnSpc>
                          <a:spcPct val="100000"/>
                        </a:lnSpc>
                        <a:spcBef>
                          <a:spcPts val="15"/>
                        </a:spcBef>
                      </a:pPr>
                      <a:endParaRPr sz="1250">
                        <a:latin typeface="Times New Roman"/>
                        <a:cs typeface="Times New Roman"/>
                      </a:endParaRPr>
                    </a:p>
                    <a:p>
                      <a:pPr algn="ctr">
                        <a:lnSpc>
                          <a:spcPct val="100000"/>
                        </a:lnSpc>
                      </a:pPr>
                      <a:r>
                        <a:rPr sz="750" spc="30" dirty="0">
                          <a:solidFill>
                            <a:srgbClr val="2A2A2A"/>
                          </a:solidFill>
                          <a:latin typeface="Century Gothic"/>
                          <a:cs typeface="Century Gothic"/>
                        </a:rPr>
                        <a:t>73</a:t>
                      </a:r>
                      <a:endParaRPr sz="750">
                        <a:latin typeface="Century Gothic"/>
                        <a:cs typeface="Century Gothic"/>
                      </a:endParaRPr>
                    </a:p>
                  </a:txBody>
                  <a:tcPr marL="0" marR="0" marT="190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8CAAC"/>
                    </a:solidFill>
                  </a:tcPr>
                </a:tc>
                <a:tc rowSpan="2">
                  <a:txBody>
                    <a:bodyPr/>
                    <a:lstStyle/>
                    <a:p>
                      <a:pPr marL="4445" marR="13335">
                        <a:lnSpc>
                          <a:spcPct val="101800"/>
                        </a:lnSpc>
                        <a:spcBef>
                          <a:spcPts val="580"/>
                        </a:spcBef>
                      </a:pPr>
                      <a:r>
                        <a:rPr sz="750" spc="-65" dirty="0">
                          <a:latin typeface="Century Gothic"/>
                          <a:cs typeface="Century Gothic"/>
                        </a:rPr>
                        <a:t>Egyéb </a:t>
                      </a:r>
                      <a:r>
                        <a:rPr sz="750" spc="-45" dirty="0">
                          <a:latin typeface="Century Gothic"/>
                          <a:cs typeface="Century Gothic"/>
                        </a:rPr>
                        <a:t>emberi  </a:t>
                      </a:r>
                      <a:r>
                        <a:rPr sz="750" spc="-5" dirty="0">
                          <a:latin typeface="Century Gothic"/>
                          <a:cs typeface="Century Gothic"/>
                        </a:rPr>
                        <a:t>te</a:t>
                      </a:r>
                      <a:r>
                        <a:rPr sz="750" dirty="0">
                          <a:latin typeface="Century Gothic"/>
                          <a:cs typeface="Century Gothic"/>
                        </a:rPr>
                        <a:t>v</a:t>
                      </a:r>
                      <a:r>
                        <a:rPr sz="750" spc="-5" dirty="0">
                          <a:latin typeface="Century Gothic"/>
                          <a:cs typeface="Century Gothic"/>
                        </a:rPr>
                        <a:t>é</a:t>
                      </a:r>
                      <a:r>
                        <a:rPr sz="750" dirty="0">
                          <a:latin typeface="Century Gothic"/>
                          <a:cs typeface="Century Gothic"/>
                        </a:rPr>
                        <a:t>k</a:t>
                      </a:r>
                      <a:r>
                        <a:rPr sz="750" spc="-5" dirty="0">
                          <a:latin typeface="Century Gothic"/>
                          <a:cs typeface="Century Gothic"/>
                        </a:rPr>
                        <a:t>en</a:t>
                      </a:r>
                      <a:r>
                        <a:rPr sz="750" dirty="0">
                          <a:latin typeface="Century Gothic"/>
                          <a:cs typeface="Century Gothic"/>
                        </a:rPr>
                        <a:t>y</a:t>
                      </a:r>
                      <a:r>
                        <a:rPr sz="750" spc="-5" dirty="0">
                          <a:latin typeface="Century Gothic"/>
                          <a:cs typeface="Century Gothic"/>
                        </a:rPr>
                        <a:t>sé</a:t>
                      </a:r>
                      <a:r>
                        <a:rPr sz="750" dirty="0">
                          <a:latin typeface="Century Gothic"/>
                          <a:cs typeface="Century Gothic"/>
                        </a:rPr>
                        <a:t>g</a:t>
                      </a:r>
                      <a:r>
                        <a:rPr sz="750" spc="-5" dirty="0">
                          <a:latin typeface="Century Gothic"/>
                          <a:cs typeface="Century Gothic"/>
                        </a:rPr>
                        <a:t>hez</a:t>
                      </a:r>
                      <a:r>
                        <a:rPr sz="750" dirty="0">
                          <a:latin typeface="Century Gothic"/>
                          <a:cs typeface="Century Gothic"/>
                        </a:rPr>
                        <a:t>,  </a:t>
                      </a:r>
                      <a:r>
                        <a:rPr sz="750" spc="-60" dirty="0">
                          <a:latin typeface="Century Gothic"/>
                          <a:cs typeface="Century Gothic"/>
                        </a:rPr>
                        <a:t>eseményhez  </a:t>
                      </a:r>
                      <a:r>
                        <a:rPr sz="750" spc="-55" dirty="0">
                          <a:latin typeface="Century Gothic"/>
                          <a:cs typeface="Century Gothic"/>
                        </a:rPr>
                        <a:t>kapcsolódó  </a:t>
                      </a:r>
                      <a:r>
                        <a:rPr sz="750" spc="-65" dirty="0">
                          <a:latin typeface="Century Gothic"/>
                          <a:cs typeface="Century Gothic"/>
                        </a:rPr>
                        <a:t>egyedi  </a:t>
                      </a:r>
                      <a:r>
                        <a:rPr sz="750" spc="-45" dirty="0">
                          <a:latin typeface="Century Gothic"/>
                          <a:cs typeface="Century Gothic"/>
                        </a:rPr>
                        <a:t>tájértékek</a:t>
                      </a:r>
                      <a:endParaRPr sz="750">
                        <a:latin typeface="Century Gothic"/>
                        <a:cs typeface="Century Gothic"/>
                      </a:endParaRPr>
                    </a:p>
                  </a:txBody>
                  <a:tcPr marL="0" marR="0" marT="7366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4AF84"/>
                    </a:solidFill>
                  </a:tcPr>
                </a:tc>
                <a:tc rowSpan="2">
                  <a:txBody>
                    <a:bodyPr/>
                    <a:lstStyle/>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spcBef>
                          <a:spcPts val="10"/>
                        </a:spcBef>
                      </a:pPr>
                      <a:endParaRPr sz="700">
                        <a:latin typeface="Times New Roman"/>
                        <a:cs typeface="Times New Roman"/>
                      </a:endParaRPr>
                    </a:p>
                    <a:p>
                      <a:pPr marL="82550">
                        <a:lnSpc>
                          <a:spcPct val="100000"/>
                        </a:lnSpc>
                      </a:pPr>
                      <a:r>
                        <a:rPr sz="750" spc="30" dirty="0">
                          <a:latin typeface="Century Gothic"/>
                          <a:cs typeface="Century Gothic"/>
                        </a:rPr>
                        <a:t>88</a:t>
                      </a:r>
                      <a:endParaRPr sz="750">
                        <a:latin typeface="Century Gothic"/>
                        <a:cs typeface="Century Gothic"/>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4AF84"/>
                    </a:solidFill>
                  </a:tcPr>
                </a:tc>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D966"/>
                    </a:solidFill>
                  </a:tcPr>
                </a:tc>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D966"/>
                    </a:solidFill>
                  </a:tcPr>
                </a:tc>
                <a:extLst>
                  <a:ext uri="{0D108BD9-81ED-4DB2-BD59-A6C34878D82A}">
                    <a16:rowId xmlns:a16="http://schemas.microsoft.com/office/drawing/2014/main" val="10007"/>
                  </a:ext>
                </a:extLst>
              </a:tr>
              <a:tr h="363770">
                <a:tc>
                  <a:txBody>
                    <a:bodyPr/>
                    <a:lstStyle/>
                    <a:p>
                      <a:pPr marL="4445" marR="102235">
                        <a:lnSpc>
                          <a:spcPct val="101800"/>
                        </a:lnSpc>
                        <a:spcBef>
                          <a:spcPts val="500"/>
                        </a:spcBef>
                      </a:pPr>
                      <a:r>
                        <a:rPr sz="750" spc="-15" dirty="0">
                          <a:solidFill>
                            <a:srgbClr val="2A2A2A"/>
                          </a:solidFill>
                          <a:latin typeface="Century Gothic"/>
                          <a:cs typeface="Century Gothic"/>
                        </a:rPr>
                        <a:t>Turizmushoz, </a:t>
                      </a:r>
                      <a:r>
                        <a:rPr sz="750" spc="-35" dirty="0">
                          <a:solidFill>
                            <a:srgbClr val="2A2A2A"/>
                          </a:solidFill>
                          <a:latin typeface="Century Gothic"/>
                          <a:cs typeface="Century Gothic"/>
                        </a:rPr>
                        <a:t>természetjáráshoz  </a:t>
                      </a:r>
                      <a:r>
                        <a:rPr sz="750" spc="-55" dirty="0">
                          <a:solidFill>
                            <a:srgbClr val="2A2A2A"/>
                          </a:solidFill>
                          <a:latin typeface="Century Gothic"/>
                          <a:cs typeface="Century Gothic"/>
                        </a:rPr>
                        <a:t>kapcsolódó </a:t>
                      </a:r>
                      <a:r>
                        <a:rPr sz="750" spc="-65" dirty="0">
                          <a:solidFill>
                            <a:srgbClr val="2A2A2A"/>
                          </a:solidFill>
                          <a:latin typeface="Century Gothic"/>
                          <a:cs typeface="Century Gothic"/>
                        </a:rPr>
                        <a:t>egyedi</a:t>
                      </a:r>
                      <a:r>
                        <a:rPr sz="750" spc="-80" dirty="0">
                          <a:solidFill>
                            <a:srgbClr val="2A2A2A"/>
                          </a:solidFill>
                          <a:latin typeface="Century Gothic"/>
                          <a:cs typeface="Century Gothic"/>
                        </a:rPr>
                        <a:t> </a:t>
                      </a:r>
                      <a:r>
                        <a:rPr sz="750" spc="-45" dirty="0">
                          <a:solidFill>
                            <a:srgbClr val="2A2A2A"/>
                          </a:solidFill>
                          <a:latin typeface="Century Gothic"/>
                          <a:cs typeface="Century Gothic"/>
                        </a:rPr>
                        <a:t>tájértékek</a:t>
                      </a:r>
                      <a:endParaRPr sz="750">
                        <a:latin typeface="Century Gothic"/>
                        <a:cs typeface="Century Gothic"/>
                      </a:endParaRPr>
                    </a:p>
                  </a:txBody>
                  <a:tcPr marL="0" marR="0" marT="6350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8CAAC"/>
                    </a:solidFill>
                  </a:tcPr>
                </a:tc>
                <a:tc>
                  <a:txBody>
                    <a:bodyPr/>
                    <a:lstStyle/>
                    <a:p>
                      <a:pPr>
                        <a:lnSpc>
                          <a:spcPct val="100000"/>
                        </a:lnSpc>
                        <a:spcBef>
                          <a:spcPts val="50"/>
                        </a:spcBef>
                      </a:pPr>
                      <a:endParaRPr sz="800">
                        <a:latin typeface="Times New Roman"/>
                        <a:cs typeface="Times New Roman"/>
                      </a:endParaRPr>
                    </a:p>
                    <a:p>
                      <a:pPr algn="ctr">
                        <a:lnSpc>
                          <a:spcPct val="100000"/>
                        </a:lnSpc>
                        <a:spcBef>
                          <a:spcPts val="5"/>
                        </a:spcBef>
                      </a:pPr>
                      <a:r>
                        <a:rPr sz="750" spc="30" dirty="0">
                          <a:solidFill>
                            <a:srgbClr val="2A2A2A"/>
                          </a:solidFill>
                          <a:latin typeface="Century Gothic"/>
                          <a:cs typeface="Century Gothic"/>
                        </a:rPr>
                        <a:t>15</a:t>
                      </a:r>
                      <a:endParaRPr sz="750">
                        <a:latin typeface="Century Gothic"/>
                        <a:cs typeface="Century Gothic"/>
                      </a:endParaRPr>
                    </a:p>
                  </a:txBody>
                  <a:tcPr marL="0" marR="0" marT="635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8CAAC"/>
                    </a:solidFill>
                  </a:tcPr>
                </a:tc>
                <a:tc vMerge="1">
                  <a:txBody>
                    <a:bodyPr/>
                    <a:lstStyle/>
                    <a:p>
                      <a:endParaRPr/>
                    </a:p>
                  </a:txBody>
                  <a:tcPr marL="0" marR="0" marT="7366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4AF84"/>
                    </a:solidFill>
                  </a:tcPr>
                </a:tc>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4AF84"/>
                    </a:solidFill>
                  </a:tcPr>
                </a:tc>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D966"/>
                    </a:solidFill>
                  </a:tcPr>
                </a:tc>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D966"/>
                    </a:solidFill>
                  </a:tcPr>
                </a:tc>
                <a:extLst>
                  <a:ext uri="{0D108BD9-81ED-4DB2-BD59-A6C34878D82A}">
                    <a16:rowId xmlns:a16="http://schemas.microsoft.com/office/drawing/2014/main" val="10008"/>
                  </a:ext>
                </a:extLst>
              </a:tr>
              <a:tr h="363769">
                <a:tc>
                  <a:txBody>
                    <a:bodyPr/>
                    <a:lstStyle/>
                    <a:p>
                      <a:pPr>
                        <a:lnSpc>
                          <a:spcPct val="100000"/>
                        </a:lnSpc>
                        <a:spcBef>
                          <a:spcPts val="50"/>
                        </a:spcBef>
                      </a:pPr>
                      <a:endParaRPr sz="800">
                        <a:latin typeface="Times New Roman"/>
                        <a:cs typeface="Times New Roman"/>
                      </a:endParaRPr>
                    </a:p>
                    <a:p>
                      <a:pPr marL="4445">
                        <a:lnSpc>
                          <a:spcPct val="100000"/>
                        </a:lnSpc>
                        <a:spcBef>
                          <a:spcPts val="5"/>
                        </a:spcBef>
                      </a:pPr>
                      <a:r>
                        <a:rPr sz="750" spc="-60" dirty="0">
                          <a:solidFill>
                            <a:srgbClr val="2A2A2A"/>
                          </a:solidFill>
                          <a:latin typeface="Century Gothic"/>
                          <a:cs typeface="Century Gothic"/>
                        </a:rPr>
                        <a:t>Növényegyed,</a:t>
                      </a:r>
                      <a:r>
                        <a:rPr sz="750" spc="10" dirty="0">
                          <a:solidFill>
                            <a:srgbClr val="2A2A2A"/>
                          </a:solidFill>
                          <a:latin typeface="Century Gothic"/>
                          <a:cs typeface="Century Gothic"/>
                        </a:rPr>
                        <a:t> </a:t>
                      </a:r>
                      <a:r>
                        <a:rPr sz="750" spc="-55" dirty="0">
                          <a:solidFill>
                            <a:srgbClr val="2A2A2A"/>
                          </a:solidFill>
                          <a:latin typeface="Century Gothic"/>
                          <a:cs typeface="Century Gothic"/>
                        </a:rPr>
                        <a:t>növénycsoport</a:t>
                      </a:r>
                      <a:endParaRPr sz="750">
                        <a:latin typeface="Century Gothic"/>
                        <a:cs typeface="Century Gothic"/>
                      </a:endParaRPr>
                    </a:p>
                  </a:txBody>
                  <a:tcPr marL="0" marR="0" marT="635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E1EEDA"/>
                    </a:solidFill>
                  </a:tcPr>
                </a:tc>
                <a:tc>
                  <a:txBody>
                    <a:bodyPr/>
                    <a:lstStyle/>
                    <a:p>
                      <a:pPr>
                        <a:lnSpc>
                          <a:spcPct val="100000"/>
                        </a:lnSpc>
                        <a:spcBef>
                          <a:spcPts val="50"/>
                        </a:spcBef>
                      </a:pPr>
                      <a:endParaRPr sz="800">
                        <a:latin typeface="Times New Roman"/>
                        <a:cs typeface="Times New Roman"/>
                      </a:endParaRPr>
                    </a:p>
                    <a:p>
                      <a:pPr algn="ctr">
                        <a:lnSpc>
                          <a:spcPct val="100000"/>
                        </a:lnSpc>
                        <a:spcBef>
                          <a:spcPts val="5"/>
                        </a:spcBef>
                      </a:pPr>
                      <a:r>
                        <a:rPr sz="750" dirty="0">
                          <a:solidFill>
                            <a:srgbClr val="2A2A2A"/>
                          </a:solidFill>
                          <a:latin typeface="Century Gothic"/>
                          <a:cs typeface="Century Gothic"/>
                        </a:rPr>
                        <a:t>1</a:t>
                      </a:r>
                      <a:endParaRPr sz="750">
                        <a:latin typeface="Century Gothic"/>
                        <a:cs typeface="Century Gothic"/>
                      </a:endParaRPr>
                    </a:p>
                  </a:txBody>
                  <a:tcPr marL="0" marR="0" marT="635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E1EEDA"/>
                    </a:solidFill>
                  </a:tcPr>
                </a:tc>
                <a:tc>
                  <a:txBody>
                    <a:bodyPr/>
                    <a:lstStyle/>
                    <a:p>
                      <a:pPr marL="4445" marR="17780">
                        <a:lnSpc>
                          <a:spcPct val="101800"/>
                        </a:lnSpc>
                        <a:spcBef>
                          <a:spcPts val="500"/>
                        </a:spcBef>
                      </a:pPr>
                      <a:r>
                        <a:rPr sz="750" spc="-20" dirty="0">
                          <a:latin typeface="Century Gothic"/>
                          <a:cs typeface="Century Gothic"/>
                        </a:rPr>
                        <a:t>Biológiai </a:t>
                      </a:r>
                      <a:r>
                        <a:rPr sz="750" spc="-70" dirty="0">
                          <a:latin typeface="Century Gothic"/>
                          <a:cs typeface="Century Gothic"/>
                        </a:rPr>
                        <a:t>egyedi  </a:t>
                      </a:r>
                      <a:r>
                        <a:rPr sz="750" spc="-45" dirty="0">
                          <a:latin typeface="Century Gothic"/>
                          <a:cs typeface="Century Gothic"/>
                        </a:rPr>
                        <a:t>tájértékek</a:t>
                      </a:r>
                      <a:endParaRPr sz="750">
                        <a:latin typeface="Century Gothic"/>
                        <a:cs typeface="Century Gothic"/>
                      </a:endParaRPr>
                    </a:p>
                  </a:txBody>
                  <a:tcPr marL="0" marR="0" marT="6350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C5DFB4"/>
                    </a:solidFill>
                  </a:tcPr>
                </a:tc>
                <a:tc>
                  <a:txBody>
                    <a:bodyPr/>
                    <a:lstStyle/>
                    <a:p>
                      <a:pPr>
                        <a:lnSpc>
                          <a:spcPct val="100000"/>
                        </a:lnSpc>
                        <a:spcBef>
                          <a:spcPts val="55"/>
                        </a:spcBef>
                      </a:pPr>
                      <a:endParaRPr sz="800">
                        <a:latin typeface="Times New Roman"/>
                        <a:cs typeface="Times New Roman"/>
                      </a:endParaRPr>
                    </a:p>
                    <a:p>
                      <a:pPr algn="ctr">
                        <a:lnSpc>
                          <a:spcPct val="100000"/>
                        </a:lnSpc>
                      </a:pPr>
                      <a:r>
                        <a:rPr sz="750" dirty="0">
                          <a:latin typeface="Century Gothic"/>
                          <a:cs typeface="Century Gothic"/>
                        </a:rPr>
                        <a:t>1</a:t>
                      </a:r>
                      <a:endParaRPr sz="750">
                        <a:latin typeface="Century Gothic"/>
                        <a:cs typeface="Century Gothic"/>
                      </a:endParaRPr>
                    </a:p>
                  </a:txBody>
                  <a:tcPr marL="0" marR="0" marT="698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C5DFB4"/>
                    </a:solidFill>
                  </a:tcPr>
                </a:tc>
                <a:tc>
                  <a:txBody>
                    <a:bodyPr/>
                    <a:lstStyle/>
                    <a:p>
                      <a:pPr marL="4445" marR="261620">
                        <a:lnSpc>
                          <a:spcPct val="101800"/>
                        </a:lnSpc>
                        <a:spcBef>
                          <a:spcPts val="40"/>
                        </a:spcBef>
                      </a:pPr>
                      <a:r>
                        <a:rPr sz="750" spc="-95" dirty="0">
                          <a:latin typeface="Century Gothic"/>
                          <a:cs typeface="Century Gothic"/>
                        </a:rPr>
                        <a:t>T</a:t>
                      </a:r>
                      <a:r>
                        <a:rPr sz="750" spc="-5" dirty="0">
                          <a:latin typeface="Century Gothic"/>
                          <a:cs typeface="Century Gothic"/>
                        </a:rPr>
                        <a:t>e</a:t>
                      </a:r>
                      <a:r>
                        <a:rPr sz="750" dirty="0">
                          <a:latin typeface="Century Gothic"/>
                          <a:cs typeface="Century Gothic"/>
                        </a:rPr>
                        <a:t>rm</a:t>
                      </a:r>
                      <a:r>
                        <a:rPr sz="750" spc="-5" dirty="0">
                          <a:latin typeface="Century Gothic"/>
                          <a:cs typeface="Century Gothic"/>
                        </a:rPr>
                        <a:t>észeti  </a:t>
                      </a:r>
                      <a:r>
                        <a:rPr sz="750" spc="-65" dirty="0">
                          <a:latin typeface="Century Gothic"/>
                          <a:cs typeface="Century Gothic"/>
                        </a:rPr>
                        <a:t>egyedi  </a:t>
                      </a:r>
                      <a:r>
                        <a:rPr sz="750" spc="-45" dirty="0">
                          <a:latin typeface="Century Gothic"/>
                          <a:cs typeface="Century Gothic"/>
                        </a:rPr>
                        <a:t>tájértékek</a:t>
                      </a:r>
                      <a:endParaRPr sz="750">
                        <a:latin typeface="Century Gothic"/>
                        <a:cs typeface="Century Gothic"/>
                      </a:endParaRPr>
                    </a:p>
                  </a:txBody>
                  <a:tcPr marL="0" marR="0" marT="508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A9D08E"/>
                    </a:solidFill>
                  </a:tcPr>
                </a:tc>
                <a:tc>
                  <a:txBody>
                    <a:bodyPr/>
                    <a:lstStyle/>
                    <a:p>
                      <a:pPr>
                        <a:lnSpc>
                          <a:spcPct val="100000"/>
                        </a:lnSpc>
                        <a:spcBef>
                          <a:spcPts val="55"/>
                        </a:spcBef>
                      </a:pPr>
                      <a:endParaRPr sz="800">
                        <a:latin typeface="Times New Roman"/>
                        <a:cs typeface="Times New Roman"/>
                      </a:endParaRPr>
                    </a:p>
                    <a:p>
                      <a:pPr algn="ctr">
                        <a:lnSpc>
                          <a:spcPct val="100000"/>
                        </a:lnSpc>
                      </a:pPr>
                      <a:r>
                        <a:rPr sz="750" dirty="0">
                          <a:latin typeface="Century Gothic"/>
                          <a:cs typeface="Century Gothic"/>
                        </a:rPr>
                        <a:t>1</a:t>
                      </a:r>
                      <a:endParaRPr sz="750">
                        <a:latin typeface="Century Gothic"/>
                        <a:cs typeface="Century Gothic"/>
                      </a:endParaRPr>
                    </a:p>
                  </a:txBody>
                  <a:tcPr marL="0" marR="0" marT="698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A9D08E"/>
                    </a:solidFill>
                  </a:tcPr>
                </a:tc>
                <a:extLst>
                  <a:ext uri="{0D108BD9-81ED-4DB2-BD59-A6C34878D82A}">
                    <a16:rowId xmlns:a16="http://schemas.microsoft.com/office/drawing/2014/main" val="10009"/>
                  </a:ext>
                </a:extLst>
              </a:tr>
            </a:tbl>
          </a:graphicData>
        </a:graphic>
      </p:graphicFrame>
      <p:sp>
        <p:nvSpPr>
          <p:cNvPr id="45" name="object 45"/>
          <p:cNvSpPr/>
          <p:nvPr/>
        </p:nvSpPr>
        <p:spPr>
          <a:xfrm>
            <a:off x="13116522" y="3354686"/>
            <a:ext cx="1293565" cy="2745734"/>
          </a:xfrm>
          <a:prstGeom prst="rect">
            <a:avLst/>
          </a:prstGeom>
          <a:blipFill>
            <a:blip r:embed="rId9" cstate="print"/>
            <a:stretch>
              <a:fillRect/>
            </a:stretch>
          </a:blipFill>
        </p:spPr>
        <p:txBody>
          <a:bodyPr wrap="square" lIns="0" tIns="0" rIns="0" bIns="0" rtlCol="0"/>
          <a:lstStyle/>
          <a:p>
            <a:endParaRPr>
              <a:solidFill>
                <a:prstClr val="black"/>
              </a:solidFill>
              <a:latin typeface="Calibri"/>
            </a:endParaRPr>
          </a:p>
        </p:txBody>
      </p:sp>
      <p:sp>
        <p:nvSpPr>
          <p:cNvPr id="46" name="object 46"/>
          <p:cNvSpPr txBox="1"/>
          <p:nvPr/>
        </p:nvSpPr>
        <p:spPr>
          <a:xfrm>
            <a:off x="12960071" y="5800956"/>
            <a:ext cx="1358900" cy="331501"/>
          </a:xfrm>
          <a:prstGeom prst="rect">
            <a:avLst/>
          </a:prstGeom>
        </p:spPr>
        <p:txBody>
          <a:bodyPr vert="horz" wrap="square" lIns="0" tIns="23495" rIns="0" bIns="0" rtlCol="0">
            <a:spAutoFit/>
          </a:bodyPr>
          <a:lstStyle/>
          <a:p>
            <a:pPr marL="12700" marR="5080">
              <a:lnSpc>
                <a:spcPts val="1150"/>
              </a:lnSpc>
              <a:spcBef>
                <a:spcPts val="185"/>
              </a:spcBef>
            </a:pPr>
            <a:r>
              <a:rPr sz="1000" i="1" spc="-60" dirty="0">
                <a:solidFill>
                  <a:srgbClr val="7E7E7E"/>
                </a:solidFill>
                <a:latin typeface="Century Gothic"/>
                <a:cs typeface="Century Gothic"/>
              </a:rPr>
              <a:t>Kálvária </a:t>
            </a:r>
            <a:r>
              <a:rPr sz="1000" i="1" spc="-75" dirty="0">
                <a:solidFill>
                  <a:srgbClr val="7E7E7E"/>
                </a:solidFill>
                <a:latin typeface="Century Gothic"/>
                <a:cs typeface="Century Gothic"/>
              </a:rPr>
              <a:t>szoborcsoport </a:t>
            </a:r>
            <a:r>
              <a:rPr sz="1000" i="1" spc="-110" dirty="0">
                <a:solidFill>
                  <a:srgbClr val="7E7E7E"/>
                </a:solidFill>
                <a:latin typeface="Century Gothic"/>
                <a:cs typeface="Century Gothic"/>
              </a:rPr>
              <a:t>c.  </a:t>
            </a:r>
            <a:r>
              <a:rPr sz="1000" i="1" spc="-75" dirty="0">
                <a:solidFill>
                  <a:srgbClr val="7E7E7E"/>
                </a:solidFill>
                <a:latin typeface="Century Gothic"/>
                <a:cs typeface="Century Gothic"/>
              </a:rPr>
              <a:t>alkotás</a:t>
            </a:r>
            <a:r>
              <a:rPr sz="1000" i="1" spc="-5" dirty="0">
                <a:solidFill>
                  <a:srgbClr val="7E7E7E"/>
                </a:solidFill>
                <a:latin typeface="Century Gothic"/>
                <a:cs typeface="Century Gothic"/>
              </a:rPr>
              <a:t> </a:t>
            </a:r>
            <a:r>
              <a:rPr sz="1000" i="1" spc="-65" dirty="0">
                <a:solidFill>
                  <a:srgbClr val="7E7E7E"/>
                </a:solidFill>
                <a:latin typeface="Century Gothic"/>
                <a:cs typeface="Century Gothic"/>
              </a:rPr>
              <a:t>(részlet)</a:t>
            </a:r>
            <a:endParaRPr sz="1000">
              <a:solidFill>
                <a:prstClr val="black"/>
              </a:solidFill>
              <a:latin typeface="Century Gothic"/>
              <a:cs typeface="Century Gothic"/>
            </a:endParaRPr>
          </a:p>
        </p:txBody>
      </p:sp>
      <p:sp>
        <p:nvSpPr>
          <p:cNvPr id="47" name="object 47"/>
          <p:cNvSpPr/>
          <p:nvPr/>
        </p:nvSpPr>
        <p:spPr>
          <a:xfrm>
            <a:off x="11292581" y="11347436"/>
            <a:ext cx="3117505" cy="2078580"/>
          </a:xfrm>
          <a:prstGeom prst="rect">
            <a:avLst/>
          </a:prstGeom>
          <a:blipFill>
            <a:blip r:embed="rId10" cstate="print"/>
            <a:stretch>
              <a:fillRect/>
            </a:stretch>
          </a:blipFill>
        </p:spPr>
        <p:txBody>
          <a:bodyPr wrap="square" lIns="0" tIns="0" rIns="0" bIns="0" rtlCol="0"/>
          <a:lstStyle/>
          <a:p>
            <a:endParaRPr>
              <a:solidFill>
                <a:prstClr val="black"/>
              </a:solidFill>
              <a:latin typeface="Calibri"/>
            </a:endParaRPr>
          </a:p>
        </p:txBody>
      </p:sp>
      <p:sp>
        <p:nvSpPr>
          <p:cNvPr id="48" name="object 48"/>
          <p:cNvSpPr txBox="1"/>
          <p:nvPr/>
        </p:nvSpPr>
        <p:spPr>
          <a:xfrm>
            <a:off x="11324522" y="13327719"/>
            <a:ext cx="1561465" cy="167354"/>
          </a:xfrm>
          <a:prstGeom prst="rect">
            <a:avLst/>
          </a:prstGeom>
        </p:spPr>
        <p:txBody>
          <a:bodyPr vert="horz" wrap="square" lIns="0" tIns="13335" rIns="0" bIns="0" rtlCol="0">
            <a:spAutoFit/>
          </a:bodyPr>
          <a:lstStyle/>
          <a:p>
            <a:pPr marL="12700">
              <a:spcBef>
                <a:spcPts val="105"/>
              </a:spcBef>
            </a:pPr>
            <a:r>
              <a:rPr sz="1000" i="1" spc="-75" dirty="0">
                <a:solidFill>
                  <a:srgbClr val="7E7E7E"/>
                </a:solidFill>
                <a:latin typeface="Century Gothic"/>
                <a:cs typeface="Century Gothic"/>
              </a:rPr>
              <a:t>Mária-kápolna </a:t>
            </a:r>
            <a:r>
              <a:rPr sz="1000" i="1" spc="-80" dirty="0">
                <a:solidFill>
                  <a:srgbClr val="7E7E7E"/>
                </a:solidFill>
                <a:latin typeface="Century Gothic"/>
                <a:cs typeface="Century Gothic"/>
              </a:rPr>
              <a:t>és</a:t>
            </a:r>
            <a:r>
              <a:rPr sz="1000" i="1" spc="30" dirty="0">
                <a:solidFill>
                  <a:srgbClr val="7E7E7E"/>
                </a:solidFill>
                <a:latin typeface="Century Gothic"/>
                <a:cs typeface="Century Gothic"/>
              </a:rPr>
              <a:t> </a:t>
            </a:r>
            <a:r>
              <a:rPr sz="1000" i="1" spc="-90" dirty="0">
                <a:solidFill>
                  <a:srgbClr val="7E7E7E"/>
                </a:solidFill>
                <a:latin typeface="Century Gothic"/>
                <a:cs typeface="Century Gothic"/>
              </a:rPr>
              <a:t>környezete</a:t>
            </a:r>
            <a:endParaRPr sz="1000">
              <a:solidFill>
                <a:prstClr val="black"/>
              </a:solidFill>
              <a:latin typeface="Century Gothic"/>
              <a:cs typeface="Century Gothic"/>
            </a:endParaRPr>
          </a:p>
        </p:txBody>
      </p:sp>
      <p:sp>
        <p:nvSpPr>
          <p:cNvPr id="49" name="object 49"/>
          <p:cNvSpPr/>
          <p:nvPr/>
        </p:nvSpPr>
        <p:spPr>
          <a:xfrm>
            <a:off x="8076855" y="8545681"/>
            <a:ext cx="2635148" cy="1457989"/>
          </a:xfrm>
          <a:prstGeom prst="rect">
            <a:avLst/>
          </a:prstGeom>
          <a:blipFill>
            <a:blip r:embed="rId11" cstate="print"/>
            <a:stretch>
              <a:fillRect/>
            </a:stretch>
          </a:blipFill>
        </p:spPr>
        <p:txBody>
          <a:bodyPr wrap="square" lIns="0" tIns="0" rIns="0" bIns="0" rtlCol="0"/>
          <a:lstStyle/>
          <a:p>
            <a:endParaRPr>
              <a:solidFill>
                <a:prstClr val="black"/>
              </a:solidFill>
              <a:latin typeface="Calibri"/>
            </a:endParaRPr>
          </a:p>
        </p:txBody>
      </p:sp>
      <p:sp>
        <p:nvSpPr>
          <p:cNvPr id="50" name="object 50"/>
          <p:cNvSpPr txBox="1"/>
          <p:nvPr/>
        </p:nvSpPr>
        <p:spPr>
          <a:xfrm>
            <a:off x="8185273" y="9919234"/>
            <a:ext cx="868044" cy="167354"/>
          </a:xfrm>
          <a:prstGeom prst="rect">
            <a:avLst/>
          </a:prstGeom>
        </p:spPr>
        <p:txBody>
          <a:bodyPr vert="horz" wrap="square" lIns="0" tIns="13335" rIns="0" bIns="0" rtlCol="0">
            <a:spAutoFit/>
          </a:bodyPr>
          <a:lstStyle/>
          <a:p>
            <a:pPr marL="12700">
              <a:spcBef>
                <a:spcPts val="105"/>
              </a:spcBef>
            </a:pPr>
            <a:r>
              <a:rPr sz="1000" i="1" spc="-80" dirty="0">
                <a:solidFill>
                  <a:srgbClr val="7E7E7E"/>
                </a:solidFill>
                <a:latin typeface="Century Gothic"/>
                <a:cs typeface="Century Gothic"/>
              </a:rPr>
              <a:t>Rudolf</a:t>
            </a:r>
            <a:r>
              <a:rPr sz="1000" i="1" spc="-25" dirty="0">
                <a:solidFill>
                  <a:srgbClr val="7E7E7E"/>
                </a:solidFill>
                <a:latin typeface="Century Gothic"/>
                <a:cs typeface="Century Gothic"/>
              </a:rPr>
              <a:t> </a:t>
            </a:r>
            <a:r>
              <a:rPr sz="1000" i="1" spc="-105" dirty="0">
                <a:solidFill>
                  <a:srgbClr val="7E7E7E"/>
                </a:solidFill>
                <a:latin typeface="Century Gothic"/>
                <a:cs typeface="Century Gothic"/>
              </a:rPr>
              <a:t>Laktanya</a:t>
            </a:r>
            <a:endParaRPr sz="1000">
              <a:solidFill>
                <a:prstClr val="black"/>
              </a:solidFill>
              <a:latin typeface="Century Gothic"/>
              <a:cs typeface="Century Gothic"/>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816820" y="277842"/>
            <a:ext cx="9516110" cy="890905"/>
          </a:xfrm>
          <a:prstGeom prst="rect">
            <a:avLst/>
          </a:prstGeom>
        </p:spPr>
        <p:txBody>
          <a:bodyPr vert="horz" wrap="square" lIns="0" tIns="11430" rIns="0" bIns="0" rtlCol="0">
            <a:spAutoFit/>
          </a:bodyPr>
          <a:lstStyle/>
          <a:p>
            <a:pPr marL="2171700" marR="5080" indent="-2159635">
              <a:lnSpc>
                <a:spcPct val="101400"/>
              </a:lnSpc>
              <a:spcBef>
                <a:spcPts val="90"/>
              </a:spcBef>
            </a:pPr>
            <a:r>
              <a:rPr sz="2800" b="1" spc="20" dirty="0">
                <a:solidFill>
                  <a:srgbClr val="385622"/>
                </a:solidFill>
                <a:latin typeface="Calibri"/>
                <a:cs typeface="Calibri"/>
              </a:rPr>
              <a:t>A </a:t>
            </a:r>
            <a:r>
              <a:rPr sz="2800" b="1" spc="10" dirty="0">
                <a:solidFill>
                  <a:srgbClr val="385622"/>
                </a:solidFill>
                <a:latin typeface="Calibri"/>
                <a:cs typeface="Calibri"/>
              </a:rPr>
              <a:t>Cserhát </a:t>
            </a:r>
            <a:r>
              <a:rPr sz="2800" b="1" spc="-5" dirty="0">
                <a:solidFill>
                  <a:srgbClr val="385622"/>
                </a:solidFill>
                <a:latin typeface="Calibri"/>
                <a:cs typeface="Calibri"/>
              </a:rPr>
              <a:t>látogatási </a:t>
            </a:r>
            <a:r>
              <a:rPr sz="2800" b="1" spc="5" dirty="0">
                <a:solidFill>
                  <a:srgbClr val="385622"/>
                </a:solidFill>
                <a:latin typeface="Calibri"/>
                <a:cs typeface="Calibri"/>
              </a:rPr>
              <a:t>szokásainak bemutatása </a:t>
            </a:r>
            <a:r>
              <a:rPr sz="2800" b="1" spc="15" dirty="0">
                <a:solidFill>
                  <a:srgbClr val="385622"/>
                </a:solidFill>
                <a:latin typeface="Calibri"/>
                <a:cs typeface="Calibri"/>
              </a:rPr>
              <a:t>a </a:t>
            </a:r>
            <a:r>
              <a:rPr sz="2800" b="1" spc="5" dirty="0">
                <a:solidFill>
                  <a:srgbClr val="385622"/>
                </a:solidFill>
                <a:latin typeface="Calibri"/>
                <a:cs typeface="Calibri"/>
              </a:rPr>
              <a:t>turisták </a:t>
            </a:r>
            <a:r>
              <a:rPr sz="2800" b="1" dirty="0">
                <a:solidFill>
                  <a:srgbClr val="385622"/>
                </a:solidFill>
                <a:latin typeface="Calibri"/>
                <a:cs typeface="Calibri"/>
              </a:rPr>
              <a:t>körében  </a:t>
            </a:r>
            <a:r>
              <a:rPr sz="2800" b="1" spc="-5" dirty="0">
                <a:solidFill>
                  <a:srgbClr val="385622"/>
                </a:solidFill>
                <a:latin typeface="Calibri"/>
                <a:cs typeface="Calibri"/>
              </a:rPr>
              <a:t>végzett </a:t>
            </a:r>
            <a:r>
              <a:rPr sz="2800" b="1" dirty="0">
                <a:solidFill>
                  <a:srgbClr val="385622"/>
                </a:solidFill>
                <a:latin typeface="Calibri"/>
                <a:cs typeface="Calibri"/>
              </a:rPr>
              <a:t>kérdőíves felmérés</a:t>
            </a:r>
            <a:r>
              <a:rPr sz="2800" b="1" spc="20" dirty="0">
                <a:solidFill>
                  <a:srgbClr val="385622"/>
                </a:solidFill>
                <a:latin typeface="Calibri"/>
                <a:cs typeface="Calibri"/>
              </a:rPr>
              <a:t> </a:t>
            </a:r>
            <a:r>
              <a:rPr sz="2800" b="1" spc="15" dirty="0">
                <a:solidFill>
                  <a:srgbClr val="385622"/>
                </a:solidFill>
                <a:latin typeface="Calibri"/>
                <a:cs typeface="Calibri"/>
              </a:rPr>
              <a:t>alapján</a:t>
            </a:r>
            <a:endParaRPr sz="2800">
              <a:solidFill>
                <a:prstClr val="black"/>
              </a:solidFill>
              <a:latin typeface="Calibri"/>
              <a:cs typeface="Calibri"/>
            </a:endParaRPr>
          </a:p>
        </p:txBody>
      </p:sp>
      <p:sp>
        <p:nvSpPr>
          <p:cNvPr id="3" name="object 3"/>
          <p:cNvSpPr txBox="1"/>
          <p:nvPr/>
        </p:nvSpPr>
        <p:spPr>
          <a:xfrm>
            <a:off x="2489939" y="1493868"/>
            <a:ext cx="10169525" cy="1352550"/>
          </a:xfrm>
          <a:prstGeom prst="rect">
            <a:avLst/>
          </a:prstGeom>
        </p:spPr>
        <p:txBody>
          <a:bodyPr vert="horz" wrap="square" lIns="0" tIns="12065" rIns="0" bIns="0" rtlCol="0">
            <a:spAutoFit/>
          </a:bodyPr>
          <a:lstStyle/>
          <a:p>
            <a:pPr marL="225425" marR="216535" algn="ctr">
              <a:lnSpc>
                <a:spcPct val="101000"/>
              </a:lnSpc>
              <a:spcBef>
                <a:spcPts val="95"/>
              </a:spcBef>
            </a:pPr>
            <a:r>
              <a:rPr sz="2250" b="1" spc="-5" dirty="0">
                <a:solidFill>
                  <a:srgbClr val="385622"/>
                </a:solidFill>
                <a:latin typeface="Calibri"/>
                <a:cs typeface="Calibri"/>
              </a:rPr>
              <a:t>Presentation </a:t>
            </a:r>
            <a:r>
              <a:rPr sz="2250" b="1" spc="5" dirty="0">
                <a:solidFill>
                  <a:srgbClr val="385622"/>
                </a:solidFill>
                <a:latin typeface="Calibri"/>
                <a:cs typeface="Calibri"/>
              </a:rPr>
              <a:t>of </a:t>
            </a:r>
            <a:r>
              <a:rPr sz="2250" b="1" spc="10" dirty="0">
                <a:solidFill>
                  <a:srgbClr val="385622"/>
                </a:solidFill>
                <a:latin typeface="Calibri"/>
                <a:cs typeface="Calibri"/>
              </a:rPr>
              <a:t>the </a:t>
            </a:r>
            <a:r>
              <a:rPr sz="2250" b="1" dirty="0">
                <a:solidFill>
                  <a:srgbClr val="385622"/>
                </a:solidFill>
                <a:latin typeface="Calibri"/>
                <a:cs typeface="Calibri"/>
              </a:rPr>
              <a:t>visiting </a:t>
            </a:r>
            <a:r>
              <a:rPr sz="2250" b="1" spc="5" dirty="0">
                <a:solidFill>
                  <a:srgbClr val="385622"/>
                </a:solidFill>
                <a:latin typeface="Calibri"/>
                <a:cs typeface="Calibri"/>
              </a:rPr>
              <a:t>habits of </a:t>
            </a:r>
            <a:r>
              <a:rPr sz="2250" b="1" spc="10" dirty="0">
                <a:solidFill>
                  <a:srgbClr val="385622"/>
                </a:solidFill>
                <a:latin typeface="Calibri"/>
                <a:cs typeface="Calibri"/>
              </a:rPr>
              <a:t>the </a:t>
            </a:r>
            <a:r>
              <a:rPr sz="2250" b="1" dirty="0">
                <a:solidFill>
                  <a:srgbClr val="385622"/>
                </a:solidFill>
                <a:latin typeface="Calibri"/>
                <a:cs typeface="Calibri"/>
              </a:rPr>
              <a:t>Cserhát </a:t>
            </a:r>
            <a:r>
              <a:rPr sz="2250" b="1" spc="10" dirty="0">
                <a:solidFill>
                  <a:srgbClr val="385622"/>
                </a:solidFill>
                <a:latin typeface="Calibri"/>
                <a:cs typeface="Calibri"/>
              </a:rPr>
              <a:t>based on a </a:t>
            </a:r>
            <a:r>
              <a:rPr sz="2250" b="1" spc="5" dirty="0">
                <a:solidFill>
                  <a:srgbClr val="385622"/>
                </a:solidFill>
                <a:latin typeface="Calibri"/>
                <a:cs typeface="Calibri"/>
              </a:rPr>
              <a:t>questionnaire </a:t>
            </a:r>
            <a:r>
              <a:rPr sz="2250" b="1" dirty="0">
                <a:solidFill>
                  <a:srgbClr val="385622"/>
                </a:solidFill>
                <a:latin typeface="Calibri"/>
                <a:cs typeface="Calibri"/>
              </a:rPr>
              <a:t>survey  </a:t>
            </a:r>
            <a:r>
              <a:rPr sz="2250" b="1" spc="10" dirty="0">
                <a:solidFill>
                  <a:srgbClr val="385622"/>
                </a:solidFill>
                <a:latin typeface="Calibri"/>
                <a:cs typeface="Calibri"/>
              </a:rPr>
              <a:t>among</a:t>
            </a:r>
            <a:r>
              <a:rPr sz="2250" b="1" dirty="0">
                <a:solidFill>
                  <a:srgbClr val="385622"/>
                </a:solidFill>
                <a:latin typeface="Calibri"/>
                <a:cs typeface="Calibri"/>
              </a:rPr>
              <a:t> tourists</a:t>
            </a:r>
            <a:endParaRPr sz="2250" dirty="0">
              <a:solidFill>
                <a:prstClr val="black"/>
              </a:solidFill>
              <a:latin typeface="Calibri"/>
              <a:cs typeface="Calibri"/>
            </a:endParaRPr>
          </a:p>
          <a:p>
            <a:pPr algn="ctr">
              <a:spcBef>
                <a:spcPts val="70"/>
              </a:spcBef>
            </a:pPr>
            <a:r>
              <a:rPr sz="1500" spc="-5" dirty="0">
                <a:solidFill>
                  <a:prstClr val="black"/>
                </a:solidFill>
                <a:latin typeface="Calibri"/>
                <a:cs typeface="Calibri"/>
              </a:rPr>
              <a:t>Ferencz-Havel Alexandra</a:t>
            </a:r>
            <a:r>
              <a:rPr sz="1500" spc="-7" baseline="25000" dirty="0">
                <a:solidFill>
                  <a:prstClr val="black"/>
                </a:solidFill>
                <a:latin typeface="Calibri"/>
                <a:cs typeface="Calibri"/>
              </a:rPr>
              <a:t>1 </a:t>
            </a:r>
            <a:r>
              <a:rPr sz="1500" spc="5" dirty="0">
                <a:solidFill>
                  <a:prstClr val="black"/>
                </a:solidFill>
                <a:latin typeface="Calibri"/>
                <a:cs typeface="Calibri"/>
              </a:rPr>
              <a:t>– </a:t>
            </a:r>
            <a:r>
              <a:rPr sz="1500" spc="-5" dirty="0">
                <a:solidFill>
                  <a:prstClr val="black"/>
                </a:solidFill>
                <a:latin typeface="Calibri"/>
                <a:cs typeface="Calibri"/>
              </a:rPr>
              <a:t>Orosz György</a:t>
            </a:r>
            <a:r>
              <a:rPr sz="1500" spc="-7" baseline="25000" dirty="0">
                <a:solidFill>
                  <a:prstClr val="black"/>
                </a:solidFill>
                <a:latin typeface="Calibri"/>
                <a:cs typeface="Calibri"/>
              </a:rPr>
              <a:t>2 </a:t>
            </a:r>
            <a:r>
              <a:rPr sz="1500" spc="5" dirty="0">
                <a:solidFill>
                  <a:prstClr val="black"/>
                </a:solidFill>
                <a:latin typeface="Calibri"/>
                <a:cs typeface="Calibri"/>
              </a:rPr>
              <a:t>– </a:t>
            </a:r>
            <a:r>
              <a:rPr sz="1500" dirty="0">
                <a:solidFill>
                  <a:prstClr val="black"/>
                </a:solidFill>
                <a:latin typeface="Calibri"/>
                <a:cs typeface="Calibri"/>
              </a:rPr>
              <a:t>Halász Gergely</a:t>
            </a:r>
            <a:r>
              <a:rPr sz="1500" baseline="25000" dirty="0">
                <a:solidFill>
                  <a:prstClr val="black"/>
                </a:solidFill>
                <a:latin typeface="Calibri"/>
                <a:cs typeface="Calibri"/>
              </a:rPr>
              <a:t>1 </a:t>
            </a:r>
            <a:r>
              <a:rPr sz="1500" spc="5" dirty="0">
                <a:solidFill>
                  <a:prstClr val="black"/>
                </a:solidFill>
                <a:latin typeface="Calibri"/>
                <a:cs typeface="Calibri"/>
              </a:rPr>
              <a:t>– </a:t>
            </a:r>
            <a:r>
              <a:rPr sz="1500" spc="-5" dirty="0">
                <a:solidFill>
                  <a:prstClr val="black"/>
                </a:solidFill>
                <a:latin typeface="Calibri"/>
                <a:cs typeface="Calibri"/>
              </a:rPr>
              <a:t>Saláta </a:t>
            </a:r>
            <a:r>
              <a:rPr sz="1500" spc="5" dirty="0">
                <a:solidFill>
                  <a:prstClr val="black"/>
                </a:solidFill>
                <a:latin typeface="Calibri"/>
                <a:cs typeface="Calibri"/>
              </a:rPr>
              <a:t>Dénes</a:t>
            </a:r>
            <a:r>
              <a:rPr sz="1500" spc="7" baseline="25000" dirty="0">
                <a:solidFill>
                  <a:prstClr val="black"/>
                </a:solidFill>
                <a:latin typeface="Calibri"/>
                <a:cs typeface="Calibri"/>
              </a:rPr>
              <a:t>2 </a:t>
            </a:r>
            <a:r>
              <a:rPr sz="1500" spc="5" dirty="0">
                <a:solidFill>
                  <a:prstClr val="black"/>
                </a:solidFill>
                <a:latin typeface="Calibri"/>
                <a:cs typeface="Calibri"/>
              </a:rPr>
              <a:t>– </a:t>
            </a:r>
            <a:r>
              <a:rPr sz="1500" spc="-15" dirty="0">
                <a:solidFill>
                  <a:prstClr val="black"/>
                </a:solidFill>
                <a:latin typeface="Calibri"/>
                <a:cs typeface="Calibri"/>
              </a:rPr>
              <a:t>Tormáné </a:t>
            </a:r>
            <a:r>
              <a:rPr sz="1500" spc="-5" dirty="0">
                <a:solidFill>
                  <a:prstClr val="black"/>
                </a:solidFill>
                <a:latin typeface="Calibri"/>
                <a:cs typeface="Calibri"/>
              </a:rPr>
              <a:t>Kovács</a:t>
            </a:r>
            <a:r>
              <a:rPr sz="1500" spc="60" dirty="0">
                <a:solidFill>
                  <a:prstClr val="black"/>
                </a:solidFill>
                <a:latin typeface="Calibri"/>
                <a:cs typeface="Calibri"/>
              </a:rPr>
              <a:t> </a:t>
            </a:r>
            <a:r>
              <a:rPr sz="1500" dirty="0">
                <a:solidFill>
                  <a:prstClr val="black"/>
                </a:solidFill>
                <a:latin typeface="Calibri"/>
                <a:cs typeface="Calibri"/>
              </a:rPr>
              <a:t>Eszter</a:t>
            </a:r>
            <a:r>
              <a:rPr sz="1500" baseline="25000" dirty="0">
                <a:solidFill>
                  <a:prstClr val="black"/>
                </a:solidFill>
                <a:latin typeface="Calibri"/>
                <a:cs typeface="Calibri"/>
              </a:rPr>
              <a:t>2</a:t>
            </a:r>
          </a:p>
          <a:p>
            <a:pPr marL="37465" marR="30480" algn="ctr">
              <a:lnSpc>
                <a:spcPct val="103299"/>
              </a:lnSpc>
              <a:spcBef>
                <a:spcPts val="395"/>
              </a:spcBef>
            </a:pPr>
            <a:r>
              <a:rPr sz="1125" baseline="25925" dirty="0">
                <a:solidFill>
                  <a:prstClr val="black"/>
                </a:solidFill>
                <a:latin typeface="Calibri"/>
                <a:cs typeface="Calibri"/>
              </a:rPr>
              <a:t>1 </a:t>
            </a:r>
            <a:r>
              <a:rPr sz="1100" spc="15" dirty="0">
                <a:solidFill>
                  <a:prstClr val="black"/>
                </a:solidFill>
                <a:latin typeface="Calibri"/>
                <a:cs typeface="Calibri"/>
              </a:rPr>
              <a:t>Magyar </a:t>
            </a:r>
            <a:r>
              <a:rPr sz="1100" spc="10" dirty="0">
                <a:solidFill>
                  <a:prstClr val="black"/>
                </a:solidFill>
                <a:latin typeface="Calibri"/>
                <a:cs typeface="Calibri"/>
              </a:rPr>
              <a:t>Agrár </a:t>
            </a:r>
            <a:r>
              <a:rPr sz="1100" spc="15" dirty="0">
                <a:solidFill>
                  <a:prstClr val="black"/>
                </a:solidFill>
                <a:latin typeface="Calibri"/>
                <a:cs typeface="Calibri"/>
              </a:rPr>
              <a:t>és </a:t>
            </a:r>
            <a:r>
              <a:rPr sz="1100" spc="10" dirty="0">
                <a:solidFill>
                  <a:prstClr val="black"/>
                </a:solidFill>
                <a:latin typeface="Calibri"/>
                <a:cs typeface="Calibri"/>
              </a:rPr>
              <a:t>Élettudományi Egyetem, </a:t>
            </a:r>
            <a:r>
              <a:rPr sz="1100" spc="5" dirty="0">
                <a:solidFill>
                  <a:prstClr val="black"/>
                </a:solidFill>
                <a:latin typeface="Calibri"/>
                <a:cs typeface="Calibri"/>
              </a:rPr>
              <a:t>Környezettudományi Doktori </a:t>
            </a:r>
            <a:r>
              <a:rPr sz="1100" dirty="0">
                <a:solidFill>
                  <a:prstClr val="black"/>
                </a:solidFill>
                <a:latin typeface="Calibri"/>
                <a:cs typeface="Calibri"/>
              </a:rPr>
              <a:t>Iskola, </a:t>
            </a:r>
            <a:r>
              <a:rPr sz="1100" spc="10" dirty="0">
                <a:solidFill>
                  <a:prstClr val="black"/>
                </a:solidFill>
                <a:latin typeface="Calibri"/>
                <a:cs typeface="Calibri"/>
              </a:rPr>
              <a:t>Gödöllő; </a:t>
            </a:r>
            <a:r>
              <a:rPr sz="1125" baseline="25925" dirty="0">
                <a:solidFill>
                  <a:prstClr val="black"/>
                </a:solidFill>
                <a:latin typeface="Calibri"/>
                <a:cs typeface="Calibri"/>
              </a:rPr>
              <a:t>2 </a:t>
            </a:r>
            <a:r>
              <a:rPr sz="1100" spc="15" dirty="0">
                <a:solidFill>
                  <a:prstClr val="black"/>
                </a:solidFill>
                <a:latin typeface="Calibri"/>
                <a:cs typeface="Calibri"/>
              </a:rPr>
              <a:t>Magyar </a:t>
            </a:r>
            <a:r>
              <a:rPr sz="1100" spc="10" dirty="0">
                <a:solidFill>
                  <a:prstClr val="black"/>
                </a:solidFill>
                <a:latin typeface="Calibri"/>
                <a:cs typeface="Calibri"/>
              </a:rPr>
              <a:t>Agrár </a:t>
            </a:r>
            <a:r>
              <a:rPr sz="1100" spc="15" dirty="0">
                <a:solidFill>
                  <a:prstClr val="black"/>
                </a:solidFill>
                <a:latin typeface="Calibri"/>
                <a:cs typeface="Calibri"/>
              </a:rPr>
              <a:t>és </a:t>
            </a:r>
            <a:r>
              <a:rPr sz="1100" spc="10" dirty="0">
                <a:solidFill>
                  <a:prstClr val="black"/>
                </a:solidFill>
                <a:latin typeface="Calibri"/>
                <a:cs typeface="Calibri"/>
              </a:rPr>
              <a:t>Élettudományi Egyetem, VTI, </a:t>
            </a:r>
            <a:r>
              <a:rPr sz="1100" spc="5" dirty="0">
                <a:solidFill>
                  <a:prstClr val="black"/>
                </a:solidFill>
                <a:latin typeface="Calibri"/>
                <a:cs typeface="Calibri"/>
              </a:rPr>
              <a:t>Természetvédelmi </a:t>
            </a:r>
            <a:r>
              <a:rPr sz="1100" spc="15" dirty="0">
                <a:solidFill>
                  <a:prstClr val="black"/>
                </a:solidFill>
                <a:latin typeface="Calibri"/>
                <a:cs typeface="Calibri"/>
              </a:rPr>
              <a:t>és </a:t>
            </a:r>
            <a:r>
              <a:rPr sz="1100" dirty="0">
                <a:solidFill>
                  <a:prstClr val="black"/>
                </a:solidFill>
                <a:latin typeface="Calibri"/>
                <a:cs typeface="Calibri"/>
              </a:rPr>
              <a:t>Tájgazdálkodási  </a:t>
            </a:r>
            <a:r>
              <a:rPr sz="1100" spc="-5" dirty="0">
                <a:solidFill>
                  <a:prstClr val="black"/>
                </a:solidFill>
                <a:latin typeface="Calibri"/>
                <a:cs typeface="Calibri"/>
              </a:rPr>
              <a:t>Tanszék,</a:t>
            </a:r>
            <a:r>
              <a:rPr sz="1100" spc="5" dirty="0">
                <a:solidFill>
                  <a:prstClr val="black"/>
                </a:solidFill>
                <a:latin typeface="Calibri"/>
                <a:cs typeface="Calibri"/>
              </a:rPr>
              <a:t> </a:t>
            </a:r>
            <a:r>
              <a:rPr sz="1100" spc="10" dirty="0">
                <a:solidFill>
                  <a:prstClr val="black"/>
                </a:solidFill>
                <a:latin typeface="Calibri"/>
                <a:cs typeface="Calibri"/>
              </a:rPr>
              <a:t>Gödöllő</a:t>
            </a:r>
            <a:endParaRPr sz="1100" dirty="0">
              <a:solidFill>
                <a:prstClr val="black"/>
              </a:solidFill>
              <a:latin typeface="Calibri"/>
              <a:cs typeface="Calibri"/>
            </a:endParaRPr>
          </a:p>
        </p:txBody>
      </p:sp>
      <p:sp>
        <p:nvSpPr>
          <p:cNvPr id="4" name="object 4"/>
          <p:cNvSpPr txBox="1"/>
          <p:nvPr/>
        </p:nvSpPr>
        <p:spPr>
          <a:xfrm>
            <a:off x="965494" y="3144507"/>
            <a:ext cx="3837304" cy="1064260"/>
          </a:xfrm>
          <a:prstGeom prst="rect">
            <a:avLst/>
          </a:prstGeom>
        </p:spPr>
        <p:txBody>
          <a:bodyPr vert="horz" wrap="square" lIns="0" tIns="11430" rIns="0" bIns="0" rtlCol="0">
            <a:spAutoFit/>
          </a:bodyPr>
          <a:lstStyle/>
          <a:p>
            <a:pPr marL="12700" marR="5080">
              <a:lnSpc>
                <a:spcPct val="154900"/>
              </a:lnSpc>
              <a:spcBef>
                <a:spcPts val="90"/>
              </a:spcBef>
            </a:pPr>
            <a:r>
              <a:rPr sz="1100" b="1" i="1" spc="10" dirty="0">
                <a:solidFill>
                  <a:srgbClr val="001F5F"/>
                </a:solidFill>
                <a:latin typeface="Calibri"/>
                <a:cs typeface="Calibri"/>
              </a:rPr>
              <a:t>Kutatásunk során </a:t>
            </a:r>
            <a:r>
              <a:rPr sz="1100" b="1" i="1" spc="15" dirty="0">
                <a:solidFill>
                  <a:srgbClr val="001F5F"/>
                </a:solidFill>
                <a:latin typeface="Calibri"/>
                <a:cs typeface="Calibri"/>
              </a:rPr>
              <a:t>a Cserhát </a:t>
            </a:r>
            <a:r>
              <a:rPr sz="1100" b="1" i="1" spc="10" dirty="0">
                <a:solidFill>
                  <a:srgbClr val="001F5F"/>
                </a:solidFill>
                <a:latin typeface="Calibri"/>
                <a:cs typeface="Calibri"/>
              </a:rPr>
              <a:t>natúrpark településeinek látogatási  </a:t>
            </a:r>
            <a:r>
              <a:rPr sz="1100" b="1" i="1" spc="5" dirty="0">
                <a:solidFill>
                  <a:srgbClr val="001F5F"/>
                </a:solidFill>
                <a:latin typeface="Calibri"/>
                <a:cs typeface="Calibri"/>
              </a:rPr>
              <a:t>szokásait </a:t>
            </a:r>
            <a:r>
              <a:rPr sz="1100" b="1" i="1" spc="15" dirty="0">
                <a:solidFill>
                  <a:srgbClr val="001F5F"/>
                </a:solidFill>
                <a:latin typeface="Calibri"/>
                <a:cs typeface="Calibri"/>
              </a:rPr>
              <a:t>mértük </a:t>
            </a:r>
            <a:r>
              <a:rPr sz="1100" b="1" i="1" spc="5" dirty="0">
                <a:solidFill>
                  <a:srgbClr val="001F5F"/>
                </a:solidFill>
                <a:latin typeface="Calibri"/>
                <a:cs typeface="Calibri"/>
              </a:rPr>
              <a:t>fel </a:t>
            </a:r>
            <a:r>
              <a:rPr sz="1100" b="1" i="1" spc="10" dirty="0">
                <a:solidFill>
                  <a:srgbClr val="001F5F"/>
                </a:solidFill>
                <a:latin typeface="Calibri"/>
                <a:cs typeface="Calibri"/>
              </a:rPr>
              <a:t>egy online </a:t>
            </a:r>
            <a:r>
              <a:rPr sz="1100" b="1" i="1" spc="5" dirty="0">
                <a:solidFill>
                  <a:srgbClr val="001F5F"/>
                </a:solidFill>
                <a:latin typeface="Calibri"/>
                <a:cs typeface="Calibri"/>
              </a:rPr>
              <a:t>kérdőív </a:t>
            </a:r>
            <a:r>
              <a:rPr sz="1100" b="1" i="1" spc="10" dirty="0">
                <a:solidFill>
                  <a:srgbClr val="001F5F"/>
                </a:solidFill>
                <a:latin typeface="Calibri"/>
                <a:cs typeface="Calibri"/>
              </a:rPr>
              <a:t>segítségével, </a:t>
            </a:r>
            <a:r>
              <a:rPr sz="1100" b="1" i="1" spc="15" dirty="0">
                <a:solidFill>
                  <a:srgbClr val="001F5F"/>
                </a:solidFill>
                <a:latin typeface="Calibri"/>
                <a:cs typeface="Calibri"/>
              </a:rPr>
              <a:t>melyből a  </a:t>
            </a:r>
            <a:r>
              <a:rPr sz="1100" b="1" i="1" spc="10" dirty="0">
                <a:solidFill>
                  <a:srgbClr val="001F5F"/>
                </a:solidFill>
                <a:latin typeface="Calibri"/>
                <a:cs typeface="Calibri"/>
              </a:rPr>
              <a:t>természeti </a:t>
            </a:r>
            <a:r>
              <a:rPr sz="1100" b="1" i="1" spc="5" dirty="0">
                <a:solidFill>
                  <a:srgbClr val="001F5F"/>
                </a:solidFill>
                <a:latin typeface="Calibri"/>
                <a:cs typeface="Calibri"/>
              </a:rPr>
              <a:t>értékek </a:t>
            </a:r>
            <a:r>
              <a:rPr sz="1100" b="1" i="1" spc="10" dirty="0">
                <a:solidFill>
                  <a:srgbClr val="001F5F"/>
                </a:solidFill>
                <a:latin typeface="Calibri"/>
                <a:cs typeface="Calibri"/>
              </a:rPr>
              <a:t>állapotát, </a:t>
            </a:r>
            <a:r>
              <a:rPr sz="1100" b="1" i="1" spc="15" dirty="0">
                <a:solidFill>
                  <a:srgbClr val="001F5F"/>
                </a:solidFill>
                <a:latin typeface="Calibri"/>
                <a:cs typeface="Calibri"/>
              </a:rPr>
              <a:t>a </a:t>
            </a:r>
            <a:r>
              <a:rPr sz="1100" b="1" i="1" spc="5" dirty="0">
                <a:solidFill>
                  <a:srgbClr val="001F5F"/>
                </a:solidFill>
                <a:latin typeface="Calibri"/>
                <a:cs typeface="Calibri"/>
              </a:rPr>
              <a:t>fejlesztési </a:t>
            </a:r>
            <a:r>
              <a:rPr sz="1100" b="1" i="1" spc="10" dirty="0">
                <a:solidFill>
                  <a:srgbClr val="001F5F"/>
                </a:solidFill>
                <a:latin typeface="Calibri"/>
                <a:cs typeface="Calibri"/>
              </a:rPr>
              <a:t>lehetőségek</a:t>
            </a:r>
            <a:r>
              <a:rPr sz="1100" b="1" i="1" spc="-40" dirty="0">
                <a:solidFill>
                  <a:srgbClr val="001F5F"/>
                </a:solidFill>
                <a:latin typeface="Calibri"/>
                <a:cs typeface="Calibri"/>
              </a:rPr>
              <a:t> </a:t>
            </a:r>
            <a:r>
              <a:rPr sz="1100" b="1" i="1" spc="5" dirty="0">
                <a:solidFill>
                  <a:srgbClr val="001F5F"/>
                </a:solidFill>
                <a:latin typeface="Calibri"/>
                <a:cs typeface="Calibri"/>
              </a:rPr>
              <a:t>iránti</a:t>
            </a:r>
            <a:endParaRPr sz="1100">
              <a:solidFill>
                <a:prstClr val="black"/>
              </a:solidFill>
              <a:latin typeface="Calibri"/>
              <a:cs typeface="Calibri"/>
            </a:endParaRPr>
          </a:p>
          <a:p>
            <a:pPr marL="12700">
              <a:spcBef>
                <a:spcPts val="725"/>
              </a:spcBef>
            </a:pPr>
            <a:r>
              <a:rPr sz="1100" b="1" i="1" spc="5" dirty="0">
                <a:solidFill>
                  <a:srgbClr val="001F5F"/>
                </a:solidFill>
                <a:latin typeface="Calibri"/>
                <a:cs typeface="Calibri"/>
              </a:rPr>
              <a:t>igényeket </a:t>
            </a:r>
            <a:r>
              <a:rPr sz="1100" b="1" i="1" spc="15" dirty="0">
                <a:solidFill>
                  <a:srgbClr val="001F5F"/>
                </a:solidFill>
                <a:latin typeface="Calibri"/>
                <a:cs typeface="Calibri"/>
              </a:rPr>
              <a:t>mértük</a:t>
            </a:r>
            <a:r>
              <a:rPr sz="1100" b="1" i="1" spc="-10" dirty="0">
                <a:solidFill>
                  <a:srgbClr val="001F5F"/>
                </a:solidFill>
                <a:latin typeface="Calibri"/>
                <a:cs typeface="Calibri"/>
              </a:rPr>
              <a:t> </a:t>
            </a:r>
            <a:r>
              <a:rPr sz="1100" b="1" i="1" dirty="0">
                <a:solidFill>
                  <a:srgbClr val="001F5F"/>
                </a:solidFill>
                <a:latin typeface="Calibri"/>
                <a:cs typeface="Calibri"/>
              </a:rPr>
              <a:t>fel.</a:t>
            </a:r>
            <a:endParaRPr sz="1100">
              <a:solidFill>
                <a:prstClr val="black"/>
              </a:solidFill>
              <a:latin typeface="Calibri"/>
              <a:cs typeface="Calibri"/>
            </a:endParaRPr>
          </a:p>
        </p:txBody>
      </p:sp>
      <p:sp>
        <p:nvSpPr>
          <p:cNvPr id="5" name="object 5"/>
          <p:cNvSpPr txBox="1"/>
          <p:nvPr/>
        </p:nvSpPr>
        <p:spPr>
          <a:xfrm>
            <a:off x="10303088" y="14386150"/>
            <a:ext cx="2218055" cy="734695"/>
          </a:xfrm>
          <a:prstGeom prst="rect">
            <a:avLst/>
          </a:prstGeom>
        </p:spPr>
        <p:txBody>
          <a:bodyPr vert="horz" wrap="square" lIns="0" tIns="66040" rIns="0" bIns="0" rtlCol="0">
            <a:spAutoFit/>
          </a:bodyPr>
          <a:lstStyle/>
          <a:p>
            <a:pPr marL="12700">
              <a:spcBef>
                <a:spcPts val="520"/>
              </a:spcBef>
            </a:pPr>
            <a:r>
              <a:rPr sz="1300" b="1" spc="5" dirty="0">
                <a:solidFill>
                  <a:srgbClr val="538235"/>
                </a:solidFill>
                <a:latin typeface="Calibri"/>
                <a:cs typeface="Calibri"/>
              </a:rPr>
              <a:t>Konklúzió és</a:t>
            </a:r>
            <a:r>
              <a:rPr sz="1300" b="1" spc="10" dirty="0">
                <a:solidFill>
                  <a:srgbClr val="538235"/>
                </a:solidFill>
                <a:latin typeface="Calibri"/>
                <a:cs typeface="Calibri"/>
              </a:rPr>
              <a:t> </a:t>
            </a:r>
            <a:r>
              <a:rPr sz="1300" b="1" dirty="0">
                <a:solidFill>
                  <a:srgbClr val="538235"/>
                </a:solidFill>
                <a:latin typeface="Calibri"/>
                <a:cs typeface="Calibri"/>
              </a:rPr>
              <a:t>javaslatok:</a:t>
            </a:r>
            <a:endParaRPr sz="1300">
              <a:solidFill>
                <a:prstClr val="black"/>
              </a:solidFill>
              <a:latin typeface="Calibri"/>
              <a:cs typeface="Calibri"/>
            </a:endParaRPr>
          </a:p>
          <a:p>
            <a:pPr marL="228600" marR="5080" indent="-216535">
              <a:lnSpc>
                <a:spcPct val="103000"/>
              </a:lnSpc>
              <a:spcBef>
                <a:spcPts val="380"/>
              </a:spcBef>
              <a:buFont typeface="Arial"/>
              <a:buChar char="•"/>
              <a:tabLst>
                <a:tab pos="228600" algn="l"/>
                <a:tab pos="229235" algn="l"/>
                <a:tab pos="523875" algn="l"/>
                <a:tab pos="1261110" algn="l"/>
                <a:tab pos="1455420" algn="l"/>
                <a:tab pos="1867535" algn="l"/>
                <a:tab pos="2124075" algn="l"/>
              </a:tabLst>
            </a:pPr>
            <a:r>
              <a:rPr sz="1300" spc="10" dirty="0">
                <a:solidFill>
                  <a:srgbClr val="538235"/>
                </a:solidFill>
                <a:latin typeface="Calibri"/>
                <a:cs typeface="Calibri"/>
              </a:rPr>
              <a:t>A	</a:t>
            </a:r>
            <a:r>
              <a:rPr sz="1300" dirty="0">
                <a:solidFill>
                  <a:srgbClr val="538235"/>
                </a:solidFill>
                <a:latin typeface="Calibri"/>
                <a:cs typeface="Calibri"/>
              </a:rPr>
              <a:t>válaszadók		többsége  </a:t>
            </a:r>
            <a:r>
              <a:rPr sz="1300" spc="-15" dirty="0">
                <a:solidFill>
                  <a:srgbClr val="538235"/>
                </a:solidFill>
                <a:latin typeface="Calibri"/>
                <a:cs typeface="Calibri"/>
              </a:rPr>
              <a:t>t</a:t>
            </a:r>
            <a:r>
              <a:rPr sz="1300" spc="10" dirty="0">
                <a:solidFill>
                  <a:srgbClr val="538235"/>
                </a:solidFill>
                <a:latin typeface="Calibri"/>
                <a:cs typeface="Calibri"/>
              </a:rPr>
              <a:t>á</a:t>
            </a:r>
            <a:r>
              <a:rPr sz="1300" spc="-20" dirty="0">
                <a:solidFill>
                  <a:srgbClr val="538235"/>
                </a:solidFill>
                <a:latin typeface="Calibri"/>
                <a:cs typeface="Calibri"/>
              </a:rPr>
              <a:t>r</a:t>
            </a:r>
            <a:r>
              <a:rPr sz="1300" spc="5" dirty="0">
                <a:solidFill>
                  <a:srgbClr val="538235"/>
                </a:solidFill>
                <a:latin typeface="Calibri"/>
                <a:cs typeface="Calibri"/>
              </a:rPr>
              <a:t>sasá</a:t>
            </a:r>
            <a:r>
              <a:rPr sz="1300" spc="-10" dirty="0">
                <a:solidFill>
                  <a:srgbClr val="538235"/>
                </a:solidFill>
                <a:latin typeface="Calibri"/>
                <a:cs typeface="Calibri"/>
              </a:rPr>
              <a:t>g</a:t>
            </a:r>
            <a:r>
              <a:rPr sz="1300" spc="10" dirty="0">
                <a:solidFill>
                  <a:srgbClr val="538235"/>
                </a:solidFill>
                <a:latin typeface="Calibri"/>
                <a:cs typeface="Calibri"/>
              </a:rPr>
              <a:t>ában</a:t>
            </a:r>
            <a:r>
              <a:rPr sz="1300" dirty="0">
                <a:solidFill>
                  <a:srgbClr val="538235"/>
                </a:solidFill>
                <a:latin typeface="Calibri"/>
                <a:cs typeface="Calibri"/>
              </a:rPr>
              <a:t>	</a:t>
            </a:r>
            <a:r>
              <a:rPr sz="1300" spc="5" dirty="0">
                <a:solidFill>
                  <a:srgbClr val="538235"/>
                </a:solidFill>
                <a:latin typeface="Calibri"/>
                <a:cs typeface="Calibri"/>
              </a:rPr>
              <a:t>l</a:t>
            </a:r>
            <a:r>
              <a:rPr sz="1300" spc="-10" dirty="0">
                <a:solidFill>
                  <a:srgbClr val="538235"/>
                </a:solidFill>
                <a:latin typeface="Calibri"/>
                <a:cs typeface="Calibri"/>
              </a:rPr>
              <a:t>át</a:t>
            </a:r>
            <a:r>
              <a:rPr sz="1300" spc="5" dirty="0">
                <a:solidFill>
                  <a:srgbClr val="538235"/>
                </a:solidFill>
                <a:latin typeface="Calibri"/>
                <a:cs typeface="Calibri"/>
              </a:rPr>
              <a:t>o</a:t>
            </a:r>
            <a:r>
              <a:rPr sz="1300" spc="-20" dirty="0">
                <a:solidFill>
                  <a:srgbClr val="538235"/>
                </a:solidFill>
                <a:latin typeface="Calibri"/>
                <a:cs typeface="Calibri"/>
              </a:rPr>
              <a:t>g</a:t>
            </a:r>
            <a:r>
              <a:rPr sz="1300" spc="-5" dirty="0">
                <a:solidFill>
                  <a:srgbClr val="538235"/>
                </a:solidFill>
                <a:latin typeface="Calibri"/>
                <a:cs typeface="Calibri"/>
              </a:rPr>
              <a:t>a</a:t>
            </a:r>
            <a:r>
              <a:rPr sz="1300" spc="5" dirty="0">
                <a:solidFill>
                  <a:srgbClr val="538235"/>
                </a:solidFill>
                <a:latin typeface="Calibri"/>
                <a:cs typeface="Calibri"/>
              </a:rPr>
              <a:t>t</a:t>
            </a:r>
            <a:r>
              <a:rPr sz="1300" dirty="0">
                <a:solidFill>
                  <a:srgbClr val="538235"/>
                </a:solidFill>
                <a:latin typeface="Calibri"/>
                <a:cs typeface="Calibri"/>
              </a:rPr>
              <a:t>	</a:t>
            </a:r>
            <a:r>
              <a:rPr sz="1300" spc="5" dirty="0">
                <a:solidFill>
                  <a:srgbClr val="538235"/>
                </a:solidFill>
                <a:latin typeface="Calibri"/>
                <a:cs typeface="Calibri"/>
              </a:rPr>
              <a:t>el</a:t>
            </a:r>
            <a:r>
              <a:rPr sz="1300" dirty="0">
                <a:solidFill>
                  <a:srgbClr val="538235"/>
                </a:solidFill>
                <a:latin typeface="Calibri"/>
                <a:cs typeface="Calibri"/>
              </a:rPr>
              <a:t>	</a:t>
            </a:r>
            <a:r>
              <a:rPr sz="1300" spc="10" dirty="0">
                <a:solidFill>
                  <a:srgbClr val="538235"/>
                </a:solidFill>
                <a:latin typeface="Calibri"/>
                <a:cs typeface="Calibri"/>
              </a:rPr>
              <a:t>a</a:t>
            </a:r>
            <a:endParaRPr sz="1300">
              <a:solidFill>
                <a:prstClr val="black"/>
              </a:solidFill>
              <a:latin typeface="Calibri"/>
              <a:cs typeface="Calibri"/>
            </a:endParaRPr>
          </a:p>
        </p:txBody>
      </p:sp>
      <p:sp>
        <p:nvSpPr>
          <p:cNvPr id="6" name="object 6"/>
          <p:cNvSpPr txBox="1"/>
          <p:nvPr/>
        </p:nvSpPr>
        <p:spPr>
          <a:xfrm>
            <a:off x="10519462" y="15097591"/>
            <a:ext cx="2072639" cy="413639"/>
          </a:xfrm>
          <a:prstGeom prst="rect">
            <a:avLst/>
          </a:prstGeom>
        </p:spPr>
        <p:txBody>
          <a:bodyPr vert="horz" wrap="square" lIns="0" tIns="8890" rIns="0" bIns="0" rtlCol="0">
            <a:spAutoFit/>
          </a:bodyPr>
          <a:lstStyle/>
          <a:p>
            <a:pPr marL="12700" marR="5080">
              <a:lnSpc>
                <a:spcPct val="103400"/>
              </a:lnSpc>
              <a:spcBef>
                <a:spcPts val="70"/>
              </a:spcBef>
              <a:tabLst>
                <a:tab pos="1528445" algn="l"/>
                <a:tab pos="1573530" algn="l"/>
              </a:tabLst>
            </a:pPr>
            <a:r>
              <a:rPr sz="1300" spc="-10" dirty="0">
                <a:solidFill>
                  <a:srgbClr val="538235"/>
                </a:solidFill>
                <a:latin typeface="Calibri"/>
                <a:cs typeface="Calibri"/>
              </a:rPr>
              <a:t>t</a:t>
            </a:r>
            <a:r>
              <a:rPr sz="1300" spc="5" dirty="0">
                <a:solidFill>
                  <a:srgbClr val="538235"/>
                </a:solidFill>
                <a:latin typeface="Calibri"/>
                <a:cs typeface="Calibri"/>
              </a:rPr>
              <a:t>ömeg</a:t>
            </a:r>
            <a:r>
              <a:rPr sz="1300" spc="-35" dirty="0">
                <a:solidFill>
                  <a:srgbClr val="538235"/>
                </a:solidFill>
                <a:latin typeface="Calibri"/>
                <a:cs typeface="Calibri"/>
              </a:rPr>
              <a:t>k</a:t>
            </a:r>
            <a:r>
              <a:rPr sz="1300" spc="-10" dirty="0">
                <a:solidFill>
                  <a:srgbClr val="538235"/>
                </a:solidFill>
                <a:latin typeface="Calibri"/>
                <a:cs typeface="Calibri"/>
              </a:rPr>
              <a:t>ö</a:t>
            </a:r>
            <a:r>
              <a:rPr sz="1300" spc="5" dirty="0">
                <a:solidFill>
                  <a:srgbClr val="538235"/>
                </a:solidFill>
                <a:latin typeface="Calibri"/>
                <a:cs typeface="Calibri"/>
              </a:rPr>
              <a:t>z</a:t>
            </a:r>
            <a:r>
              <a:rPr sz="1300" spc="-5" dirty="0">
                <a:solidFill>
                  <a:srgbClr val="538235"/>
                </a:solidFill>
                <a:latin typeface="Calibri"/>
                <a:cs typeface="Calibri"/>
              </a:rPr>
              <a:t>l</a:t>
            </a:r>
            <a:r>
              <a:rPr sz="1300" spc="10" dirty="0">
                <a:solidFill>
                  <a:srgbClr val="538235"/>
                </a:solidFill>
                <a:latin typeface="Calibri"/>
                <a:cs typeface="Calibri"/>
              </a:rPr>
              <a:t>e</a:t>
            </a:r>
            <a:r>
              <a:rPr sz="1300" spc="-30" dirty="0">
                <a:solidFill>
                  <a:srgbClr val="538235"/>
                </a:solidFill>
                <a:latin typeface="Calibri"/>
                <a:cs typeface="Calibri"/>
              </a:rPr>
              <a:t>k</a:t>
            </a:r>
            <a:r>
              <a:rPr sz="1300" spc="10" dirty="0">
                <a:solidFill>
                  <a:srgbClr val="538235"/>
                </a:solidFill>
                <a:latin typeface="Calibri"/>
                <a:cs typeface="Calibri"/>
              </a:rPr>
              <a:t>edéssel</a:t>
            </a:r>
            <a:r>
              <a:rPr sz="1300" dirty="0">
                <a:solidFill>
                  <a:srgbClr val="538235"/>
                </a:solidFill>
                <a:latin typeface="Calibri"/>
                <a:cs typeface="Calibri"/>
              </a:rPr>
              <a:t>		(</a:t>
            </a:r>
            <a:r>
              <a:rPr sz="1300" spc="-25" dirty="0">
                <a:solidFill>
                  <a:srgbClr val="538235"/>
                </a:solidFill>
                <a:latin typeface="Calibri"/>
                <a:cs typeface="Calibri"/>
              </a:rPr>
              <a:t>f</a:t>
            </a:r>
            <a:r>
              <a:rPr sz="1300" spc="5" dirty="0">
                <a:solidFill>
                  <a:srgbClr val="538235"/>
                </a:solidFill>
                <a:latin typeface="Calibri"/>
                <a:cs typeface="Calibri"/>
              </a:rPr>
              <a:t>ő</a:t>
            </a:r>
            <a:r>
              <a:rPr sz="1300" spc="-30" dirty="0">
                <a:solidFill>
                  <a:srgbClr val="538235"/>
                </a:solidFill>
                <a:latin typeface="Calibri"/>
                <a:cs typeface="Calibri"/>
              </a:rPr>
              <a:t>k</a:t>
            </a:r>
            <a:r>
              <a:rPr sz="1300" spc="10" dirty="0">
                <a:solidFill>
                  <a:srgbClr val="538235"/>
                </a:solidFill>
                <a:latin typeface="Calibri"/>
                <a:cs typeface="Calibri"/>
              </a:rPr>
              <a:t>é</a:t>
            </a:r>
            <a:r>
              <a:rPr sz="1300" spc="-5" dirty="0">
                <a:solidFill>
                  <a:srgbClr val="538235"/>
                </a:solidFill>
                <a:latin typeface="Calibri"/>
                <a:cs typeface="Calibri"/>
              </a:rPr>
              <a:t>n</a:t>
            </a:r>
            <a:r>
              <a:rPr sz="1300" spc="5" dirty="0">
                <a:solidFill>
                  <a:srgbClr val="538235"/>
                </a:solidFill>
                <a:latin typeface="Calibri"/>
                <a:cs typeface="Calibri"/>
              </a:rPr>
              <a:t>t  </a:t>
            </a:r>
            <a:r>
              <a:rPr sz="1300" spc="-10" dirty="0">
                <a:solidFill>
                  <a:srgbClr val="538235"/>
                </a:solidFill>
                <a:latin typeface="Calibri"/>
                <a:cs typeface="Calibri"/>
              </a:rPr>
              <a:t>t</a:t>
            </a:r>
            <a:r>
              <a:rPr sz="1300" spc="5" dirty="0">
                <a:solidFill>
                  <a:srgbClr val="538235"/>
                </a:solidFill>
                <a:latin typeface="Calibri"/>
                <a:cs typeface="Calibri"/>
              </a:rPr>
              <a:t>ömeg</a:t>
            </a:r>
            <a:r>
              <a:rPr sz="1300" spc="-35" dirty="0">
                <a:solidFill>
                  <a:srgbClr val="538235"/>
                </a:solidFill>
                <a:latin typeface="Calibri"/>
                <a:cs typeface="Calibri"/>
              </a:rPr>
              <a:t>k</a:t>
            </a:r>
            <a:r>
              <a:rPr sz="1300" spc="-10" dirty="0">
                <a:solidFill>
                  <a:srgbClr val="538235"/>
                </a:solidFill>
                <a:latin typeface="Calibri"/>
                <a:cs typeface="Calibri"/>
              </a:rPr>
              <a:t>ö</a:t>
            </a:r>
            <a:r>
              <a:rPr sz="1300" spc="5" dirty="0">
                <a:solidFill>
                  <a:srgbClr val="538235"/>
                </a:solidFill>
                <a:latin typeface="Calibri"/>
                <a:cs typeface="Calibri"/>
              </a:rPr>
              <a:t>z</a:t>
            </a:r>
            <a:r>
              <a:rPr sz="1300" spc="-5" dirty="0">
                <a:solidFill>
                  <a:srgbClr val="538235"/>
                </a:solidFill>
                <a:latin typeface="Calibri"/>
                <a:cs typeface="Calibri"/>
              </a:rPr>
              <a:t>l</a:t>
            </a:r>
            <a:r>
              <a:rPr sz="1300" spc="10" dirty="0">
                <a:solidFill>
                  <a:srgbClr val="538235"/>
                </a:solidFill>
                <a:latin typeface="Calibri"/>
                <a:cs typeface="Calibri"/>
              </a:rPr>
              <a:t>e</a:t>
            </a:r>
            <a:r>
              <a:rPr sz="1300" spc="-30" dirty="0">
                <a:solidFill>
                  <a:srgbClr val="538235"/>
                </a:solidFill>
                <a:latin typeface="Calibri"/>
                <a:cs typeface="Calibri"/>
              </a:rPr>
              <a:t>k</a:t>
            </a:r>
            <a:r>
              <a:rPr sz="1300" spc="10" dirty="0">
                <a:solidFill>
                  <a:srgbClr val="538235"/>
                </a:solidFill>
                <a:latin typeface="Calibri"/>
                <a:cs typeface="Calibri"/>
              </a:rPr>
              <a:t>edéssel</a:t>
            </a:r>
            <a:r>
              <a:rPr sz="1300" dirty="0">
                <a:solidFill>
                  <a:srgbClr val="538235"/>
                </a:solidFill>
                <a:latin typeface="Calibri"/>
                <a:cs typeface="Calibri"/>
              </a:rPr>
              <a:t>	</a:t>
            </a:r>
            <a:r>
              <a:rPr sz="1300" spc="5" dirty="0">
                <a:solidFill>
                  <a:srgbClr val="538235"/>
                </a:solidFill>
                <a:latin typeface="Calibri"/>
                <a:cs typeface="Calibri"/>
              </a:rPr>
              <a:t>ér</a:t>
            </a:r>
            <a:r>
              <a:rPr sz="1300" spc="-35" dirty="0">
                <a:solidFill>
                  <a:srgbClr val="538235"/>
                </a:solidFill>
                <a:latin typeface="Calibri"/>
                <a:cs typeface="Calibri"/>
              </a:rPr>
              <a:t>k</a:t>
            </a:r>
            <a:r>
              <a:rPr sz="1300" spc="-5" dirty="0">
                <a:solidFill>
                  <a:srgbClr val="538235"/>
                </a:solidFill>
                <a:latin typeface="Calibri"/>
                <a:cs typeface="Calibri"/>
              </a:rPr>
              <a:t>e</a:t>
            </a:r>
            <a:r>
              <a:rPr sz="1300" spc="-25" dirty="0">
                <a:solidFill>
                  <a:srgbClr val="538235"/>
                </a:solidFill>
                <a:latin typeface="Calibri"/>
                <a:cs typeface="Calibri"/>
              </a:rPr>
              <a:t>z</a:t>
            </a:r>
            <a:r>
              <a:rPr sz="1300" spc="5" dirty="0">
                <a:solidFill>
                  <a:srgbClr val="538235"/>
                </a:solidFill>
                <a:latin typeface="Calibri"/>
                <a:cs typeface="Calibri"/>
              </a:rPr>
              <a:t>ők</a:t>
            </a:r>
            <a:endParaRPr sz="1300">
              <a:solidFill>
                <a:prstClr val="black"/>
              </a:solidFill>
              <a:latin typeface="Calibri"/>
              <a:cs typeface="Calibri"/>
            </a:endParaRPr>
          </a:p>
        </p:txBody>
      </p:sp>
      <p:sp>
        <p:nvSpPr>
          <p:cNvPr id="7" name="object 7"/>
          <p:cNvSpPr txBox="1"/>
          <p:nvPr/>
        </p:nvSpPr>
        <p:spPr>
          <a:xfrm>
            <a:off x="12574300" y="14689363"/>
            <a:ext cx="868044" cy="840740"/>
          </a:xfrm>
          <a:prstGeom prst="rect">
            <a:avLst/>
          </a:prstGeom>
        </p:spPr>
        <p:txBody>
          <a:bodyPr vert="horz" wrap="square" lIns="0" tIns="9525" rIns="0" bIns="0" rtlCol="0">
            <a:spAutoFit/>
          </a:bodyPr>
          <a:lstStyle/>
          <a:p>
            <a:pPr marL="68580" marR="44450" indent="-56515">
              <a:lnSpc>
                <a:spcPct val="103000"/>
              </a:lnSpc>
              <a:spcBef>
                <a:spcPts val="75"/>
              </a:spcBef>
            </a:pPr>
            <a:r>
              <a:rPr sz="1300" spc="5" dirty="0">
                <a:solidFill>
                  <a:srgbClr val="538235"/>
                </a:solidFill>
                <a:latin typeface="Calibri"/>
                <a:cs typeface="Calibri"/>
              </a:rPr>
              <a:t>család</a:t>
            </a:r>
            <a:r>
              <a:rPr sz="1300" spc="-15" dirty="0">
                <a:solidFill>
                  <a:srgbClr val="538235"/>
                </a:solidFill>
                <a:latin typeface="Calibri"/>
                <a:cs typeface="Calibri"/>
              </a:rPr>
              <a:t>t</a:t>
            </a:r>
            <a:r>
              <a:rPr sz="1300" spc="10" dirty="0">
                <a:solidFill>
                  <a:srgbClr val="538235"/>
                </a:solidFill>
                <a:latin typeface="Calibri"/>
                <a:cs typeface="Calibri"/>
              </a:rPr>
              <a:t>a</a:t>
            </a:r>
            <a:r>
              <a:rPr sz="1300" dirty="0">
                <a:solidFill>
                  <a:srgbClr val="538235"/>
                </a:solidFill>
                <a:latin typeface="Calibri"/>
                <a:cs typeface="Calibri"/>
              </a:rPr>
              <a:t>gok  Cserhátba,</a:t>
            </a:r>
            <a:endParaRPr sz="1300">
              <a:solidFill>
                <a:prstClr val="black"/>
              </a:solidFill>
              <a:latin typeface="Calibri"/>
              <a:cs typeface="Calibri"/>
            </a:endParaRPr>
          </a:p>
          <a:p>
            <a:pPr marL="146685" marR="5080" indent="53340">
              <a:lnSpc>
                <a:spcPts val="1610"/>
              </a:lnSpc>
              <a:spcBef>
                <a:spcPts val="60"/>
              </a:spcBef>
              <a:tabLst>
                <a:tab pos="548640" algn="l"/>
              </a:tabLst>
            </a:pPr>
            <a:r>
              <a:rPr sz="1300" dirty="0">
                <a:solidFill>
                  <a:srgbClr val="538235"/>
                </a:solidFill>
                <a:latin typeface="Calibri"/>
                <a:cs typeface="Calibri"/>
              </a:rPr>
              <a:t>busszal)  </a:t>
            </a:r>
            <a:r>
              <a:rPr sz="1300" spc="-30" dirty="0">
                <a:solidFill>
                  <a:srgbClr val="538235"/>
                </a:solidFill>
                <a:latin typeface="Calibri"/>
                <a:cs typeface="Calibri"/>
              </a:rPr>
              <a:t>f</a:t>
            </a:r>
            <a:r>
              <a:rPr sz="1300" spc="5" dirty="0">
                <a:solidFill>
                  <a:srgbClr val="538235"/>
                </a:solidFill>
                <a:latin typeface="Calibri"/>
                <a:cs typeface="Calibri"/>
              </a:rPr>
              <a:t>ele</a:t>
            </a:r>
            <a:r>
              <a:rPr sz="1300" dirty="0">
                <a:solidFill>
                  <a:srgbClr val="538235"/>
                </a:solidFill>
                <a:latin typeface="Calibri"/>
                <a:cs typeface="Calibri"/>
              </a:rPr>
              <a:t>	</a:t>
            </a:r>
            <a:r>
              <a:rPr sz="1300" spc="5" dirty="0">
                <a:solidFill>
                  <a:srgbClr val="538235"/>
                </a:solidFill>
                <a:latin typeface="Calibri"/>
                <a:cs typeface="Calibri"/>
              </a:rPr>
              <a:t>nem</a:t>
            </a:r>
            <a:endParaRPr sz="1300">
              <a:solidFill>
                <a:prstClr val="black"/>
              </a:solidFill>
              <a:latin typeface="Calibri"/>
              <a:cs typeface="Calibri"/>
            </a:endParaRPr>
          </a:p>
        </p:txBody>
      </p:sp>
      <p:sp>
        <p:nvSpPr>
          <p:cNvPr id="8" name="object 8"/>
          <p:cNvSpPr txBox="1"/>
          <p:nvPr/>
        </p:nvSpPr>
        <p:spPr>
          <a:xfrm>
            <a:off x="13498341" y="14689363"/>
            <a:ext cx="974090" cy="840740"/>
          </a:xfrm>
          <a:prstGeom prst="rect">
            <a:avLst/>
          </a:prstGeom>
        </p:spPr>
        <p:txBody>
          <a:bodyPr vert="horz" wrap="square" lIns="0" tIns="9525" rIns="0" bIns="0" rtlCol="0">
            <a:spAutoFit/>
          </a:bodyPr>
          <a:lstStyle/>
          <a:p>
            <a:pPr marL="12700" marR="5080" indent="76200" algn="just">
              <a:lnSpc>
                <a:spcPct val="103099"/>
              </a:lnSpc>
              <a:spcBef>
                <a:spcPts val="75"/>
              </a:spcBef>
            </a:pPr>
            <a:r>
              <a:rPr sz="1300" spc="10" dirty="0">
                <a:solidFill>
                  <a:srgbClr val="538235"/>
                </a:solidFill>
                <a:latin typeface="Calibri"/>
                <a:cs typeface="Calibri"/>
              </a:rPr>
              <a:t>és </a:t>
            </a:r>
            <a:r>
              <a:rPr sz="1300" dirty="0">
                <a:solidFill>
                  <a:srgbClr val="538235"/>
                </a:solidFill>
                <a:latin typeface="Calibri"/>
                <a:cs typeface="Calibri"/>
              </a:rPr>
              <a:t>barátok  autóval </a:t>
            </a:r>
            <a:r>
              <a:rPr sz="1300" spc="5" dirty="0">
                <a:solidFill>
                  <a:srgbClr val="538235"/>
                </a:solidFill>
                <a:latin typeface="Calibri"/>
                <a:cs typeface="Calibri"/>
              </a:rPr>
              <a:t>vagy  </a:t>
            </a:r>
            <a:r>
              <a:rPr sz="1300" dirty="0">
                <a:solidFill>
                  <a:srgbClr val="538235"/>
                </a:solidFill>
                <a:latin typeface="Calibri"/>
                <a:cs typeface="Calibri"/>
              </a:rPr>
              <a:t>érkeznek. </a:t>
            </a:r>
            <a:r>
              <a:rPr sz="1300" spc="10" dirty="0">
                <a:solidFill>
                  <a:srgbClr val="538235"/>
                </a:solidFill>
                <a:latin typeface="Calibri"/>
                <a:cs typeface="Calibri"/>
              </a:rPr>
              <a:t>A  </a:t>
            </a:r>
            <a:r>
              <a:rPr sz="1300" dirty="0">
                <a:solidFill>
                  <a:srgbClr val="538235"/>
                </a:solidFill>
                <a:latin typeface="Calibri"/>
                <a:cs typeface="Calibri"/>
              </a:rPr>
              <a:t>elégedett</a:t>
            </a:r>
            <a:r>
              <a:rPr sz="1300" spc="254" dirty="0">
                <a:solidFill>
                  <a:srgbClr val="538235"/>
                </a:solidFill>
                <a:latin typeface="Calibri"/>
                <a:cs typeface="Calibri"/>
              </a:rPr>
              <a:t> </a:t>
            </a:r>
            <a:r>
              <a:rPr sz="1300" spc="10" dirty="0">
                <a:solidFill>
                  <a:srgbClr val="538235"/>
                </a:solidFill>
                <a:latin typeface="Calibri"/>
                <a:cs typeface="Calibri"/>
              </a:rPr>
              <a:t>a</a:t>
            </a:r>
            <a:endParaRPr sz="1300">
              <a:solidFill>
                <a:prstClr val="black"/>
              </a:solidFill>
              <a:latin typeface="Calibri"/>
              <a:cs typeface="Calibri"/>
            </a:endParaRPr>
          </a:p>
        </p:txBody>
      </p:sp>
      <p:sp>
        <p:nvSpPr>
          <p:cNvPr id="9" name="object 9"/>
          <p:cNvSpPr txBox="1"/>
          <p:nvPr/>
        </p:nvSpPr>
        <p:spPr>
          <a:xfrm>
            <a:off x="10303087" y="15506539"/>
            <a:ext cx="4168140" cy="4506595"/>
          </a:xfrm>
          <a:prstGeom prst="rect">
            <a:avLst/>
          </a:prstGeom>
        </p:spPr>
        <p:txBody>
          <a:bodyPr vert="horz" wrap="square" lIns="0" tIns="15240" rIns="0" bIns="0" rtlCol="0">
            <a:spAutoFit/>
          </a:bodyPr>
          <a:lstStyle/>
          <a:p>
            <a:pPr marL="228600" algn="just">
              <a:spcBef>
                <a:spcPts val="120"/>
              </a:spcBef>
            </a:pPr>
            <a:r>
              <a:rPr sz="1300" spc="5" dirty="0">
                <a:solidFill>
                  <a:srgbClr val="538235"/>
                </a:solidFill>
                <a:latin typeface="Calibri"/>
                <a:cs typeface="Calibri"/>
              </a:rPr>
              <a:t>menetidővel. </a:t>
            </a:r>
            <a:r>
              <a:rPr sz="1300" dirty="0">
                <a:solidFill>
                  <a:srgbClr val="538235"/>
                </a:solidFill>
                <a:latin typeface="Calibri"/>
                <a:cs typeface="Calibri"/>
              </a:rPr>
              <a:t>Ezen </a:t>
            </a:r>
            <a:r>
              <a:rPr sz="1300" spc="5" dirty="0">
                <a:solidFill>
                  <a:srgbClr val="538235"/>
                </a:solidFill>
                <a:latin typeface="Calibri"/>
                <a:cs typeface="Calibri"/>
              </a:rPr>
              <a:t>lehetne </a:t>
            </a:r>
            <a:r>
              <a:rPr sz="1300" dirty="0">
                <a:solidFill>
                  <a:srgbClr val="538235"/>
                </a:solidFill>
                <a:latin typeface="Calibri"/>
                <a:cs typeface="Calibri"/>
              </a:rPr>
              <a:t>javítani </a:t>
            </a:r>
            <a:r>
              <a:rPr sz="1300" spc="10" dirty="0">
                <a:solidFill>
                  <a:srgbClr val="538235"/>
                </a:solidFill>
                <a:latin typeface="Calibri"/>
                <a:cs typeface="Calibri"/>
              </a:rPr>
              <a:t>a </a:t>
            </a:r>
            <a:r>
              <a:rPr sz="1300" dirty="0">
                <a:solidFill>
                  <a:srgbClr val="538235"/>
                </a:solidFill>
                <a:latin typeface="Calibri"/>
                <a:cs typeface="Calibri"/>
              </a:rPr>
              <a:t>járatok</a:t>
            </a:r>
            <a:r>
              <a:rPr sz="1300" spc="215" dirty="0">
                <a:solidFill>
                  <a:srgbClr val="538235"/>
                </a:solidFill>
                <a:latin typeface="Calibri"/>
                <a:cs typeface="Calibri"/>
              </a:rPr>
              <a:t> </a:t>
            </a:r>
            <a:r>
              <a:rPr sz="1300" dirty="0">
                <a:solidFill>
                  <a:srgbClr val="538235"/>
                </a:solidFill>
                <a:latin typeface="Calibri"/>
                <a:cs typeface="Calibri"/>
              </a:rPr>
              <a:t>sűrítésével,</a:t>
            </a:r>
            <a:endParaRPr sz="1300">
              <a:solidFill>
                <a:prstClr val="black"/>
              </a:solidFill>
              <a:latin typeface="Calibri"/>
              <a:cs typeface="Calibri"/>
            </a:endParaRPr>
          </a:p>
          <a:p>
            <a:pPr marL="228600" algn="just">
              <a:spcBef>
                <a:spcPts val="50"/>
              </a:spcBef>
            </a:pPr>
            <a:r>
              <a:rPr sz="1300" dirty="0">
                <a:solidFill>
                  <a:srgbClr val="538235"/>
                </a:solidFill>
                <a:latin typeface="Calibri"/>
                <a:cs typeface="Calibri"/>
              </a:rPr>
              <a:t>illetve rövidebb </a:t>
            </a:r>
            <a:r>
              <a:rPr sz="1300" spc="-5" dirty="0">
                <a:solidFill>
                  <a:srgbClr val="538235"/>
                </a:solidFill>
                <a:latin typeface="Calibri"/>
                <a:cs typeface="Calibri"/>
              </a:rPr>
              <a:t>körutak</a:t>
            </a:r>
            <a:r>
              <a:rPr sz="1300" spc="35" dirty="0">
                <a:solidFill>
                  <a:srgbClr val="538235"/>
                </a:solidFill>
                <a:latin typeface="Calibri"/>
                <a:cs typeface="Calibri"/>
              </a:rPr>
              <a:t> </a:t>
            </a:r>
            <a:r>
              <a:rPr sz="1300" dirty="0">
                <a:solidFill>
                  <a:srgbClr val="538235"/>
                </a:solidFill>
                <a:latin typeface="Calibri"/>
                <a:cs typeface="Calibri"/>
              </a:rPr>
              <a:t>megtételével.</a:t>
            </a:r>
            <a:endParaRPr sz="1300">
              <a:solidFill>
                <a:prstClr val="black"/>
              </a:solidFill>
              <a:latin typeface="Calibri"/>
              <a:cs typeface="Calibri"/>
            </a:endParaRPr>
          </a:p>
          <a:p>
            <a:pPr marL="228600" marR="5080" indent="-216535" algn="just">
              <a:lnSpc>
                <a:spcPct val="103200"/>
              </a:lnSpc>
              <a:spcBef>
                <a:spcPts val="375"/>
              </a:spcBef>
              <a:buFont typeface="Arial"/>
              <a:buChar char="•"/>
              <a:tabLst>
                <a:tab pos="229235" algn="l"/>
              </a:tabLst>
            </a:pPr>
            <a:r>
              <a:rPr sz="1300" spc="10" dirty="0">
                <a:solidFill>
                  <a:srgbClr val="538235"/>
                </a:solidFill>
                <a:latin typeface="Calibri"/>
                <a:cs typeface="Calibri"/>
              </a:rPr>
              <a:t>A </a:t>
            </a:r>
            <a:r>
              <a:rPr sz="1300" spc="5" dirty="0">
                <a:solidFill>
                  <a:srgbClr val="538235"/>
                </a:solidFill>
                <a:latin typeface="Calibri"/>
                <a:cs typeface="Calibri"/>
              </a:rPr>
              <a:t>Cserhátba </a:t>
            </a:r>
            <a:r>
              <a:rPr sz="1300" spc="-5" dirty="0">
                <a:solidFill>
                  <a:srgbClr val="538235"/>
                </a:solidFill>
                <a:latin typeface="Calibri"/>
                <a:cs typeface="Calibri"/>
              </a:rPr>
              <a:t>látogatók </a:t>
            </a:r>
            <a:r>
              <a:rPr sz="1300" dirty="0">
                <a:solidFill>
                  <a:srgbClr val="538235"/>
                </a:solidFill>
                <a:latin typeface="Calibri"/>
                <a:cs typeface="Calibri"/>
              </a:rPr>
              <a:t>túrázás, </a:t>
            </a:r>
            <a:r>
              <a:rPr sz="1300" spc="5" dirty="0">
                <a:solidFill>
                  <a:srgbClr val="538235"/>
                </a:solidFill>
                <a:latin typeface="Calibri"/>
                <a:cs typeface="Calibri"/>
              </a:rPr>
              <a:t>kirándulás </a:t>
            </a:r>
            <a:r>
              <a:rPr sz="1300" dirty="0">
                <a:solidFill>
                  <a:srgbClr val="538235"/>
                </a:solidFill>
                <a:latin typeface="Calibri"/>
                <a:cs typeface="Calibri"/>
              </a:rPr>
              <a:t>céljával  érkeznek, </a:t>
            </a:r>
            <a:r>
              <a:rPr sz="1300" spc="10" dirty="0">
                <a:solidFill>
                  <a:srgbClr val="538235"/>
                </a:solidFill>
                <a:latin typeface="Calibri"/>
                <a:cs typeface="Calibri"/>
              </a:rPr>
              <a:t>a </a:t>
            </a:r>
            <a:r>
              <a:rPr sz="1300" dirty="0">
                <a:solidFill>
                  <a:srgbClr val="538235"/>
                </a:solidFill>
                <a:latin typeface="Calibri"/>
                <a:cs typeface="Calibri"/>
              </a:rPr>
              <a:t>hegység </a:t>
            </a:r>
            <a:r>
              <a:rPr sz="1300" spc="5" dirty="0">
                <a:solidFill>
                  <a:srgbClr val="538235"/>
                </a:solidFill>
                <a:latin typeface="Calibri"/>
                <a:cs typeface="Calibri"/>
              </a:rPr>
              <a:t>kiválasztásában pedig </a:t>
            </a:r>
            <a:r>
              <a:rPr sz="1300" spc="10" dirty="0">
                <a:solidFill>
                  <a:srgbClr val="538235"/>
                </a:solidFill>
                <a:latin typeface="Calibri"/>
                <a:cs typeface="Calibri"/>
              </a:rPr>
              <a:t>a </a:t>
            </a:r>
            <a:r>
              <a:rPr sz="1300" spc="-5" dirty="0">
                <a:solidFill>
                  <a:srgbClr val="538235"/>
                </a:solidFill>
                <a:latin typeface="Calibri"/>
                <a:cs typeface="Calibri"/>
              </a:rPr>
              <a:t>tájkép fontos  </a:t>
            </a:r>
            <a:r>
              <a:rPr sz="1300" dirty="0">
                <a:solidFill>
                  <a:srgbClr val="538235"/>
                </a:solidFill>
                <a:latin typeface="Calibri"/>
                <a:cs typeface="Calibri"/>
              </a:rPr>
              <a:t>szerepet játszik. </a:t>
            </a:r>
            <a:r>
              <a:rPr sz="1300" spc="10" dirty="0">
                <a:solidFill>
                  <a:srgbClr val="538235"/>
                </a:solidFill>
                <a:latin typeface="Calibri"/>
                <a:cs typeface="Calibri"/>
              </a:rPr>
              <a:t>A </a:t>
            </a:r>
            <a:r>
              <a:rPr sz="1300" dirty="0">
                <a:solidFill>
                  <a:srgbClr val="538235"/>
                </a:solidFill>
                <a:latin typeface="Calibri"/>
                <a:cs typeface="Calibri"/>
              </a:rPr>
              <a:t>tájkép </a:t>
            </a:r>
            <a:r>
              <a:rPr sz="1300" spc="5" dirty="0">
                <a:solidFill>
                  <a:srgbClr val="538235"/>
                </a:solidFill>
                <a:latin typeface="Calibri"/>
                <a:cs typeface="Calibri"/>
              </a:rPr>
              <a:t>megőrzése </a:t>
            </a:r>
            <a:r>
              <a:rPr sz="1300" spc="-5" dirty="0">
                <a:solidFill>
                  <a:srgbClr val="538235"/>
                </a:solidFill>
                <a:latin typeface="Calibri"/>
                <a:cs typeface="Calibri"/>
              </a:rPr>
              <a:t>fontos, </a:t>
            </a:r>
            <a:r>
              <a:rPr sz="1300" spc="5" dirty="0">
                <a:solidFill>
                  <a:srgbClr val="538235"/>
                </a:solidFill>
                <a:latin typeface="Calibri"/>
                <a:cs typeface="Calibri"/>
              </a:rPr>
              <a:t>emellett </a:t>
            </a:r>
            <a:r>
              <a:rPr sz="1300" spc="10" dirty="0">
                <a:solidFill>
                  <a:srgbClr val="538235"/>
                </a:solidFill>
                <a:latin typeface="Calibri"/>
                <a:cs typeface="Calibri"/>
              </a:rPr>
              <a:t>a  </a:t>
            </a:r>
            <a:r>
              <a:rPr sz="1300" dirty="0">
                <a:solidFill>
                  <a:srgbClr val="538235"/>
                </a:solidFill>
                <a:latin typeface="Calibri"/>
                <a:cs typeface="Calibri"/>
              </a:rPr>
              <a:t>tájba illő </a:t>
            </a:r>
            <a:r>
              <a:rPr sz="1300" spc="5" dirty="0">
                <a:solidFill>
                  <a:srgbClr val="538235"/>
                </a:solidFill>
                <a:latin typeface="Calibri"/>
                <a:cs typeface="Calibri"/>
              </a:rPr>
              <a:t>építmények, </a:t>
            </a:r>
            <a:r>
              <a:rPr sz="1300" dirty="0">
                <a:solidFill>
                  <a:srgbClr val="538235"/>
                </a:solidFill>
                <a:latin typeface="Calibri"/>
                <a:cs typeface="Calibri"/>
              </a:rPr>
              <a:t>kilátók vonzzák </a:t>
            </a:r>
            <a:r>
              <a:rPr sz="1300" spc="10" dirty="0">
                <a:solidFill>
                  <a:srgbClr val="538235"/>
                </a:solidFill>
                <a:latin typeface="Calibri"/>
                <a:cs typeface="Calibri"/>
              </a:rPr>
              <a:t>a </a:t>
            </a:r>
            <a:r>
              <a:rPr sz="1300" spc="-5" dirty="0">
                <a:solidFill>
                  <a:srgbClr val="538235"/>
                </a:solidFill>
                <a:latin typeface="Calibri"/>
                <a:cs typeface="Calibri"/>
              </a:rPr>
              <a:t>látogatókat, </a:t>
            </a:r>
            <a:r>
              <a:rPr sz="1300" spc="5" dirty="0">
                <a:solidFill>
                  <a:srgbClr val="538235"/>
                </a:solidFill>
                <a:latin typeface="Calibri"/>
                <a:cs typeface="Calibri"/>
              </a:rPr>
              <a:t>pl.  </a:t>
            </a:r>
            <a:r>
              <a:rPr sz="1300" spc="-5" dirty="0">
                <a:solidFill>
                  <a:srgbClr val="538235"/>
                </a:solidFill>
                <a:latin typeface="Calibri"/>
                <a:cs typeface="Calibri"/>
              </a:rPr>
              <a:t>Kézkilátó, </a:t>
            </a:r>
            <a:r>
              <a:rPr sz="1300" spc="10" dirty="0">
                <a:solidFill>
                  <a:srgbClr val="538235"/>
                </a:solidFill>
                <a:latin typeface="Calibri"/>
                <a:cs typeface="Calibri"/>
              </a:rPr>
              <a:t>mely </a:t>
            </a:r>
            <a:r>
              <a:rPr sz="1300" dirty="0">
                <a:solidFill>
                  <a:srgbClr val="538235"/>
                </a:solidFill>
                <a:latin typeface="Calibri"/>
                <a:cs typeface="Calibri"/>
              </a:rPr>
              <a:t>további fejlesztési lehetőségeket</a:t>
            </a:r>
            <a:r>
              <a:rPr sz="1300" spc="25" dirty="0">
                <a:solidFill>
                  <a:srgbClr val="538235"/>
                </a:solidFill>
                <a:latin typeface="Calibri"/>
                <a:cs typeface="Calibri"/>
              </a:rPr>
              <a:t> </a:t>
            </a:r>
            <a:r>
              <a:rPr sz="1300" spc="5" dirty="0">
                <a:solidFill>
                  <a:srgbClr val="538235"/>
                </a:solidFill>
                <a:latin typeface="Calibri"/>
                <a:cs typeface="Calibri"/>
              </a:rPr>
              <a:t>kínál.</a:t>
            </a:r>
            <a:endParaRPr sz="1300">
              <a:solidFill>
                <a:prstClr val="black"/>
              </a:solidFill>
              <a:latin typeface="Calibri"/>
              <a:cs typeface="Calibri"/>
            </a:endParaRPr>
          </a:p>
          <a:p>
            <a:pPr marL="228600" marR="5080" indent="-216535" algn="just">
              <a:lnSpc>
                <a:spcPct val="103099"/>
              </a:lnSpc>
              <a:spcBef>
                <a:spcPts val="380"/>
              </a:spcBef>
              <a:buFont typeface="Arial"/>
              <a:buChar char="•"/>
              <a:tabLst>
                <a:tab pos="229235" algn="l"/>
              </a:tabLst>
            </a:pPr>
            <a:r>
              <a:rPr sz="1300" spc="10" dirty="0">
                <a:solidFill>
                  <a:srgbClr val="538235"/>
                </a:solidFill>
                <a:latin typeface="Calibri"/>
                <a:cs typeface="Calibri"/>
              </a:rPr>
              <a:t>A </a:t>
            </a:r>
            <a:r>
              <a:rPr sz="1300" dirty="0">
                <a:solidFill>
                  <a:srgbClr val="538235"/>
                </a:solidFill>
                <a:latin typeface="Calibri"/>
                <a:cs typeface="Calibri"/>
              </a:rPr>
              <a:t>válaszadók </a:t>
            </a:r>
            <a:r>
              <a:rPr sz="1300" spc="10" dirty="0">
                <a:solidFill>
                  <a:srgbClr val="538235"/>
                </a:solidFill>
                <a:latin typeface="Calibri"/>
                <a:cs typeface="Calibri"/>
              </a:rPr>
              <a:t>68%-a </a:t>
            </a:r>
            <a:r>
              <a:rPr sz="1300" spc="5" dirty="0">
                <a:solidFill>
                  <a:srgbClr val="538235"/>
                </a:solidFill>
                <a:latin typeface="Calibri"/>
                <a:cs typeface="Calibri"/>
              </a:rPr>
              <a:t>jónak vagy </a:t>
            </a:r>
            <a:r>
              <a:rPr sz="1300" dirty="0">
                <a:solidFill>
                  <a:srgbClr val="538235"/>
                </a:solidFill>
                <a:latin typeface="Calibri"/>
                <a:cs typeface="Calibri"/>
              </a:rPr>
              <a:t>nagyon </a:t>
            </a:r>
            <a:r>
              <a:rPr sz="1300" spc="5" dirty="0">
                <a:solidFill>
                  <a:srgbClr val="538235"/>
                </a:solidFill>
                <a:latin typeface="Calibri"/>
                <a:cs typeface="Calibri"/>
              </a:rPr>
              <a:t>jónak </a:t>
            </a:r>
            <a:r>
              <a:rPr sz="1300" dirty="0">
                <a:solidFill>
                  <a:srgbClr val="538235"/>
                </a:solidFill>
                <a:latin typeface="Calibri"/>
                <a:cs typeface="Calibri"/>
              </a:rPr>
              <a:t>értékeli </a:t>
            </a:r>
            <a:r>
              <a:rPr sz="1300" spc="10" dirty="0">
                <a:solidFill>
                  <a:srgbClr val="538235"/>
                </a:solidFill>
                <a:latin typeface="Calibri"/>
                <a:cs typeface="Calibri"/>
              </a:rPr>
              <a:t>a  </a:t>
            </a:r>
            <a:r>
              <a:rPr sz="1300" dirty="0">
                <a:solidFill>
                  <a:srgbClr val="538235"/>
                </a:solidFill>
                <a:latin typeface="Calibri"/>
                <a:cs typeface="Calibri"/>
              </a:rPr>
              <a:t>természeti értékek </a:t>
            </a:r>
            <a:r>
              <a:rPr sz="1300" spc="5" dirty="0">
                <a:solidFill>
                  <a:srgbClr val="538235"/>
                </a:solidFill>
                <a:latin typeface="Calibri"/>
                <a:cs typeface="Calibri"/>
              </a:rPr>
              <a:t>állapotát, </a:t>
            </a:r>
            <a:r>
              <a:rPr sz="1300" spc="10" dirty="0">
                <a:solidFill>
                  <a:srgbClr val="538235"/>
                </a:solidFill>
                <a:latin typeface="Calibri"/>
                <a:cs typeface="Calibri"/>
              </a:rPr>
              <a:t>csak </a:t>
            </a:r>
            <a:r>
              <a:rPr sz="1300" dirty="0">
                <a:solidFill>
                  <a:srgbClr val="538235"/>
                </a:solidFill>
                <a:latin typeface="Calibri"/>
                <a:cs typeface="Calibri"/>
              </a:rPr>
              <a:t>kevesen </a:t>
            </a:r>
            <a:r>
              <a:rPr sz="1300" spc="5" dirty="0">
                <a:solidFill>
                  <a:srgbClr val="538235"/>
                </a:solidFill>
                <a:latin typeface="Calibri"/>
                <a:cs typeface="Calibri"/>
              </a:rPr>
              <a:t>(5%) </a:t>
            </a:r>
            <a:r>
              <a:rPr sz="1300" spc="300" dirty="0">
                <a:solidFill>
                  <a:srgbClr val="538235"/>
                </a:solidFill>
                <a:latin typeface="Calibri"/>
                <a:cs typeface="Calibri"/>
              </a:rPr>
              <a:t> </a:t>
            </a:r>
            <a:r>
              <a:rPr sz="1300" spc="5" dirty="0">
                <a:solidFill>
                  <a:srgbClr val="538235"/>
                </a:solidFill>
                <a:latin typeface="Calibri"/>
                <a:cs typeface="Calibri"/>
              </a:rPr>
              <a:t>gondolják </a:t>
            </a:r>
            <a:r>
              <a:rPr sz="1300" spc="-20" dirty="0">
                <a:solidFill>
                  <a:srgbClr val="538235"/>
                </a:solidFill>
                <a:latin typeface="Calibri"/>
                <a:cs typeface="Calibri"/>
              </a:rPr>
              <a:t>úgy, </a:t>
            </a:r>
            <a:r>
              <a:rPr sz="1300" spc="5" dirty="0">
                <a:solidFill>
                  <a:srgbClr val="538235"/>
                </a:solidFill>
                <a:latin typeface="Calibri"/>
                <a:cs typeface="Calibri"/>
              </a:rPr>
              <a:t>hogy </a:t>
            </a:r>
            <a:r>
              <a:rPr sz="1300" dirty="0">
                <a:solidFill>
                  <a:srgbClr val="538235"/>
                </a:solidFill>
                <a:latin typeface="Calibri"/>
                <a:cs typeface="Calibri"/>
              </a:rPr>
              <a:t>nagyon rossz </a:t>
            </a:r>
            <a:r>
              <a:rPr sz="1300" spc="5" dirty="0">
                <a:solidFill>
                  <a:srgbClr val="538235"/>
                </a:solidFill>
                <a:latin typeface="Calibri"/>
                <a:cs typeface="Calibri"/>
              </a:rPr>
              <a:t>állapotban vannak </a:t>
            </a:r>
            <a:r>
              <a:rPr sz="1300" spc="10" dirty="0">
                <a:solidFill>
                  <a:srgbClr val="538235"/>
                </a:solidFill>
                <a:latin typeface="Calibri"/>
                <a:cs typeface="Calibri"/>
              </a:rPr>
              <a:t>és  </a:t>
            </a:r>
            <a:r>
              <a:rPr sz="1300" dirty="0">
                <a:solidFill>
                  <a:srgbClr val="538235"/>
                </a:solidFill>
                <a:latin typeface="Calibri"/>
                <a:cs typeface="Calibri"/>
              </a:rPr>
              <a:t>javítani kellene </a:t>
            </a:r>
            <a:r>
              <a:rPr sz="1300" spc="10" dirty="0">
                <a:solidFill>
                  <a:srgbClr val="538235"/>
                </a:solidFill>
                <a:latin typeface="Calibri"/>
                <a:cs typeface="Calibri"/>
              </a:rPr>
              <a:t>a </a:t>
            </a:r>
            <a:r>
              <a:rPr sz="1300" dirty="0">
                <a:solidFill>
                  <a:srgbClr val="538235"/>
                </a:solidFill>
                <a:latin typeface="Calibri"/>
                <a:cs typeface="Calibri"/>
              </a:rPr>
              <a:t>természeti</a:t>
            </a:r>
            <a:r>
              <a:rPr sz="1300" spc="-5" dirty="0">
                <a:solidFill>
                  <a:srgbClr val="538235"/>
                </a:solidFill>
                <a:latin typeface="Calibri"/>
                <a:cs typeface="Calibri"/>
              </a:rPr>
              <a:t> </a:t>
            </a:r>
            <a:r>
              <a:rPr sz="1300" dirty="0">
                <a:solidFill>
                  <a:srgbClr val="538235"/>
                </a:solidFill>
                <a:latin typeface="Calibri"/>
                <a:cs typeface="Calibri"/>
              </a:rPr>
              <a:t>értékeken.</a:t>
            </a:r>
            <a:endParaRPr sz="1300">
              <a:solidFill>
                <a:prstClr val="black"/>
              </a:solidFill>
              <a:latin typeface="Calibri"/>
              <a:cs typeface="Calibri"/>
            </a:endParaRPr>
          </a:p>
          <a:p>
            <a:pPr marL="228600" marR="5080" indent="-216535" algn="just">
              <a:lnSpc>
                <a:spcPct val="103099"/>
              </a:lnSpc>
              <a:spcBef>
                <a:spcPts val="380"/>
              </a:spcBef>
              <a:buFont typeface="Arial"/>
              <a:buChar char="•"/>
              <a:tabLst>
                <a:tab pos="229235" algn="l"/>
              </a:tabLst>
            </a:pPr>
            <a:r>
              <a:rPr sz="1300" spc="10" dirty="0">
                <a:solidFill>
                  <a:srgbClr val="538235"/>
                </a:solidFill>
                <a:latin typeface="Calibri"/>
                <a:cs typeface="Calibri"/>
              </a:rPr>
              <a:t>Az </a:t>
            </a:r>
            <a:r>
              <a:rPr sz="1300" spc="5" dirty="0">
                <a:solidFill>
                  <a:srgbClr val="538235"/>
                </a:solidFill>
                <a:latin typeface="Calibri"/>
                <a:cs typeface="Calibri"/>
              </a:rPr>
              <a:t>egyéb </a:t>
            </a:r>
            <a:r>
              <a:rPr sz="1300" dirty="0">
                <a:solidFill>
                  <a:srgbClr val="538235"/>
                </a:solidFill>
                <a:latin typeface="Calibri"/>
                <a:cs typeface="Calibri"/>
              </a:rPr>
              <a:t>fejlesztési lehetőségeket </a:t>
            </a:r>
            <a:r>
              <a:rPr sz="1300" spc="-5" dirty="0">
                <a:solidFill>
                  <a:srgbClr val="538235"/>
                </a:solidFill>
                <a:latin typeface="Calibri"/>
                <a:cs typeface="Calibri"/>
              </a:rPr>
              <a:t>közül </a:t>
            </a:r>
            <a:r>
              <a:rPr sz="1300" spc="10" dirty="0">
                <a:solidFill>
                  <a:srgbClr val="538235"/>
                </a:solidFill>
                <a:latin typeface="Calibri"/>
                <a:cs typeface="Calibri"/>
              </a:rPr>
              <a:t>a </a:t>
            </a:r>
            <a:r>
              <a:rPr sz="1300" dirty="0">
                <a:solidFill>
                  <a:srgbClr val="538235"/>
                </a:solidFill>
                <a:latin typeface="Calibri"/>
                <a:cs typeface="Calibri"/>
              </a:rPr>
              <a:t>legtöbben </a:t>
            </a:r>
            <a:r>
              <a:rPr sz="1300" spc="10" dirty="0">
                <a:solidFill>
                  <a:srgbClr val="538235"/>
                </a:solidFill>
                <a:latin typeface="Calibri"/>
                <a:cs typeface="Calibri"/>
              </a:rPr>
              <a:t>az  </a:t>
            </a:r>
            <a:r>
              <a:rPr sz="1300" dirty="0">
                <a:solidFill>
                  <a:srgbClr val="538235"/>
                </a:solidFill>
                <a:latin typeface="Calibri"/>
                <a:cs typeface="Calibri"/>
              </a:rPr>
              <a:t>infrastruktúra </a:t>
            </a:r>
            <a:r>
              <a:rPr sz="1300" spc="10" dirty="0">
                <a:solidFill>
                  <a:srgbClr val="538235"/>
                </a:solidFill>
                <a:latin typeface="Calibri"/>
                <a:cs typeface="Calibri"/>
              </a:rPr>
              <a:t>(40%) </a:t>
            </a:r>
            <a:r>
              <a:rPr sz="1300" dirty="0">
                <a:solidFill>
                  <a:srgbClr val="538235"/>
                </a:solidFill>
                <a:latin typeface="Calibri"/>
                <a:cs typeface="Calibri"/>
              </a:rPr>
              <a:t>fejlesztését említették, </a:t>
            </a:r>
            <a:r>
              <a:rPr sz="1300" spc="5" dirty="0">
                <a:solidFill>
                  <a:srgbClr val="538235"/>
                </a:solidFill>
                <a:latin typeface="Calibri"/>
                <a:cs typeface="Calibri"/>
              </a:rPr>
              <a:t>melyre  </a:t>
            </a:r>
            <a:r>
              <a:rPr sz="1300" spc="10" dirty="0">
                <a:solidFill>
                  <a:srgbClr val="538235"/>
                </a:solidFill>
                <a:latin typeface="Calibri"/>
                <a:cs typeface="Calibri"/>
              </a:rPr>
              <a:t>minden </a:t>
            </a:r>
            <a:r>
              <a:rPr sz="1300" dirty="0">
                <a:solidFill>
                  <a:srgbClr val="538235"/>
                </a:solidFill>
                <a:latin typeface="Calibri"/>
                <a:cs typeface="Calibri"/>
              </a:rPr>
              <a:t>téren </a:t>
            </a:r>
            <a:r>
              <a:rPr sz="1300" spc="5" dirty="0">
                <a:solidFill>
                  <a:srgbClr val="538235"/>
                </a:solidFill>
                <a:latin typeface="Calibri"/>
                <a:cs typeface="Calibri"/>
              </a:rPr>
              <a:t>nagy </a:t>
            </a:r>
            <a:r>
              <a:rPr sz="1300" dirty="0">
                <a:solidFill>
                  <a:srgbClr val="538235"/>
                </a:solidFill>
                <a:latin typeface="Calibri"/>
                <a:cs typeface="Calibri"/>
              </a:rPr>
              <a:t>szüksége van </a:t>
            </a:r>
            <a:r>
              <a:rPr sz="1300" spc="10" dirty="0">
                <a:solidFill>
                  <a:srgbClr val="538235"/>
                </a:solidFill>
                <a:latin typeface="Calibri"/>
                <a:cs typeface="Calibri"/>
              </a:rPr>
              <a:t>a </a:t>
            </a:r>
            <a:r>
              <a:rPr sz="1300" dirty="0">
                <a:solidFill>
                  <a:srgbClr val="538235"/>
                </a:solidFill>
                <a:latin typeface="Calibri"/>
                <a:cs typeface="Calibri"/>
              </a:rPr>
              <a:t>térségnek. </a:t>
            </a:r>
            <a:r>
              <a:rPr sz="1300" spc="10" dirty="0">
                <a:solidFill>
                  <a:srgbClr val="538235"/>
                </a:solidFill>
                <a:latin typeface="Calibri"/>
                <a:cs typeface="Calibri"/>
              </a:rPr>
              <a:t>A  </a:t>
            </a:r>
            <a:r>
              <a:rPr sz="1300" dirty="0">
                <a:solidFill>
                  <a:srgbClr val="538235"/>
                </a:solidFill>
                <a:latin typeface="Calibri"/>
                <a:cs typeface="Calibri"/>
              </a:rPr>
              <a:t>válaszadók </a:t>
            </a:r>
            <a:r>
              <a:rPr sz="1300" spc="10" dirty="0">
                <a:solidFill>
                  <a:srgbClr val="538235"/>
                </a:solidFill>
                <a:latin typeface="Calibri"/>
                <a:cs typeface="Calibri"/>
              </a:rPr>
              <a:t>a </a:t>
            </a:r>
            <a:r>
              <a:rPr sz="1300" dirty="0">
                <a:solidFill>
                  <a:srgbClr val="538235"/>
                </a:solidFill>
                <a:latin typeface="Calibri"/>
                <a:cs typeface="Calibri"/>
              </a:rPr>
              <a:t>„kényelmi/komfort” </a:t>
            </a:r>
            <a:r>
              <a:rPr sz="1300" spc="-5" dirty="0">
                <a:solidFill>
                  <a:srgbClr val="538235"/>
                </a:solidFill>
                <a:latin typeface="Calibri"/>
                <a:cs typeface="Calibri"/>
              </a:rPr>
              <a:t>szolgáltatások közül </a:t>
            </a:r>
            <a:r>
              <a:rPr sz="1300" spc="10" dirty="0">
                <a:solidFill>
                  <a:srgbClr val="538235"/>
                </a:solidFill>
                <a:latin typeface="Calibri"/>
                <a:cs typeface="Calibri"/>
              </a:rPr>
              <a:t>a  </a:t>
            </a:r>
            <a:r>
              <a:rPr sz="1300" spc="5" dirty="0">
                <a:solidFill>
                  <a:srgbClr val="538235"/>
                </a:solidFill>
                <a:latin typeface="Calibri"/>
                <a:cs typeface="Calibri"/>
              </a:rPr>
              <a:t>padok </a:t>
            </a:r>
            <a:r>
              <a:rPr sz="1300" dirty="0">
                <a:solidFill>
                  <a:srgbClr val="538235"/>
                </a:solidFill>
                <a:latin typeface="Calibri"/>
                <a:cs typeface="Calibri"/>
              </a:rPr>
              <a:t>kihelyezését </a:t>
            </a:r>
            <a:r>
              <a:rPr sz="1300" spc="10" dirty="0">
                <a:solidFill>
                  <a:srgbClr val="538235"/>
                </a:solidFill>
                <a:latin typeface="Calibri"/>
                <a:cs typeface="Calibri"/>
              </a:rPr>
              <a:t>és mosdók </a:t>
            </a:r>
            <a:r>
              <a:rPr sz="1300" dirty="0">
                <a:solidFill>
                  <a:srgbClr val="538235"/>
                </a:solidFill>
                <a:latin typeface="Calibri"/>
                <a:cs typeface="Calibri"/>
              </a:rPr>
              <a:t>létesítését </a:t>
            </a:r>
            <a:r>
              <a:rPr sz="1300" spc="5" dirty="0">
                <a:solidFill>
                  <a:srgbClr val="538235"/>
                </a:solidFill>
                <a:latin typeface="Calibri"/>
                <a:cs typeface="Calibri"/>
              </a:rPr>
              <a:t>tartják  </a:t>
            </a:r>
            <a:r>
              <a:rPr sz="1300" dirty="0">
                <a:solidFill>
                  <a:srgbClr val="538235"/>
                </a:solidFill>
                <a:latin typeface="Calibri"/>
                <a:cs typeface="Calibri"/>
              </a:rPr>
              <a:t>fontosnak.</a:t>
            </a:r>
            <a:endParaRPr sz="1300">
              <a:solidFill>
                <a:prstClr val="black"/>
              </a:solidFill>
              <a:latin typeface="Calibri"/>
              <a:cs typeface="Calibri"/>
            </a:endParaRPr>
          </a:p>
          <a:p>
            <a:pPr marL="228600" marR="5715" indent="-216535" algn="just">
              <a:lnSpc>
                <a:spcPct val="103099"/>
              </a:lnSpc>
              <a:spcBef>
                <a:spcPts val="380"/>
              </a:spcBef>
              <a:buFont typeface="Arial"/>
              <a:buChar char="•"/>
              <a:tabLst>
                <a:tab pos="229235" algn="l"/>
              </a:tabLst>
            </a:pPr>
            <a:r>
              <a:rPr sz="1300" spc="10" dirty="0">
                <a:solidFill>
                  <a:srgbClr val="538235"/>
                </a:solidFill>
                <a:latin typeface="Calibri"/>
                <a:cs typeface="Calibri"/>
              </a:rPr>
              <a:t>A </a:t>
            </a:r>
            <a:r>
              <a:rPr sz="1300" spc="5" dirty="0">
                <a:solidFill>
                  <a:srgbClr val="538235"/>
                </a:solidFill>
                <a:latin typeface="Calibri"/>
                <a:cs typeface="Calibri"/>
              </a:rPr>
              <a:t>szakmai </a:t>
            </a:r>
            <a:r>
              <a:rPr sz="1300" dirty="0">
                <a:solidFill>
                  <a:srgbClr val="538235"/>
                </a:solidFill>
                <a:latin typeface="Calibri"/>
                <a:cs typeface="Calibri"/>
              </a:rPr>
              <a:t>turisztikai fejlesztések </a:t>
            </a:r>
            <a:r>
              <a:rPr sz="1300" spc="-5" dirty="0">
                <a:solidFill>
                  <a:srgbClr val="538235"/>
                </a:solidFill>
                <a:latin typeface="Calibri"/>
                <a:cs typeface="Calibri"/>
              </a:rPr>
              <a:t>közül </a:t>
            </a:r>
            <a:r>
              <a:rPr sz="1300" spc="10" dirty="0">
                <a:solidFill>
                  <a:srgbClr val="538235"/>
                </a:solidFill>
                <a:latin typeface="Calibri"/>
                <a:cs typeface="Calibri"/>
              </a:rPr>
              <a:t>a  </a:t>
            </a:r>
            <a:r>
              <a:rPr sz="1300" spc="-5" dirty="0">
                <a:solidFill>
                  <a:srgbClr val="538235"/>
                </a:solidFill>
                <a:latin typeface="Calibri"/>
                <a:cs typeface="Calibri"/>
              </a:rPr>
              <a:t>látogatóközpontot </a:t>
            </a:r>
            <a:r>
              <a:rPr sz="1300" spc="5" dirty="0">
                <a:solidFill>
                  <a:srgbClr val="538235"/>
                </a:solidFill>
                <a:latin typeface="Calibri"/>
                <a:cs typeface="Calibri"/>
              </a:rPr>
              <a:t>emelnénk  ki,</a:t>
            </a:r>
            <a:r>
              <a:rPr sz="1300" spc="300" dirty="0">
                <a:solidFill>
                  <a:srgbClr val="538235"/>
                </a:solidFill>
                <a:latin typeface="Calibri"/>
                <a:cs typeface="Calibri"/>
              </a:rPr>
              <a:t> </a:t>
            </a:r>
            <a:r>
              <a:rPr sz="1300" spc="5" dirty="0">
                <a:solidFill>
                  <a:srgbClr val="538235"/>
                </a:solidFill>
                <a:latin typeface="Calibri"/>
                <a:cs typeface="Calibri"/>
              </a:rPr>
              <a:t>melyet  </a:t>
            </a:r>
            <a:r>
              <a:rPr sz="1300" spc="10" dirty="0">
                <a:solidFill>
                  <a:srgbClr val="538235"/>
                </a:solidFill>
                <a:latin typeface="Calibri"/>
                <a:cs typeface="Calibri"/>
              </a:rPr>
              <a:t>a </a:t>
            </a:r>
            <a:r>
              <a:rPr sz="1300" dirty="0">
                <a:solidFill>
                  <a:srgbClr val="538235"/>
                </a:solidFill>
                <a:latin typeface="Calibri"/>
                <a:cs typeface="Calibri"/>
              </a:rPr>
              <a:t>válaszadók  </a:t>
            </a:r>
            <a:r>
              <a:rPr sz="1300" spc="5" dirty="0">
                <a:solidFill>
                  <a:srgbClr val="538235"/>
                </a:solidFill>
                <a:latin typeface="Calibri"/>
                <a:cs typeface="Calibri"/>
              </a:rPr>
              <a:t>32%-a </a:t>
            </a:r>
            <a:r>
              <a:rPr sz="1300" dirty="0">
                <a:solidFill>
                  <a:srgbClr val="538235"/>
                </a:solidFill>
                <a:latin typeface="Calibri"/>
                <a:cs typeface="Calibri"/>
              </a:rPr>
              <a:t>említett </a:t>
            </a:r>
            <a:r>
              <a:rPr sz="1300" spc="15" dirty="0">
                <a:solidFill>
                  <a:srgbClr val="538235"/>
                </a:solidFill>
                <a:latin typeface="Calibri"/>
                <a:cs typeface="Calibri"/>
              </a:rPr>
              <a:t>meg, </a:t>
            </a:r>
            <a:r>
              <a:rPr sz="1300" dirty="0">
                <a:solidFill>
                  <a:srgbClr val="538235"/>
                </a:solidFill>
                <a:latin typeface="Calibri"/>
                <a:cs typeface="Calibri"/>
              </a:rPr>
              <a:t>ugyanis </a:t>
            </a:r>
            <a:r>
              <a:rPr sz="1300" spc="10" dirty="0">
                <a:solidFill>
                  <a:srgbClr val="538235"/>
                </a:solidFill>
                <a:latin typeface="Calibri"/>
                <a:cs typeface="Calibri"/>
              </a:rPr>
              <a:t>a </a:t>
            </a:r>
            <a:r>
              <a:rPr sz="1300" dirty="0">
                <a:solidFill>
                  <a:srgbClr val="538235"/>
                </a:solidFill>
                <a:latin typeface="Calibri"/>
                <a:cs typeface="Calibri"/>
              </a:rPr>
              <a:t>térségben </a:t>
            </a:r>
            <a:r>
              <a:rPr sz="1300" spc="5" dirty="0">
                <a:solidFill>
                  <a:srgbClr val="538235"/>
                </a:solidFill>
                <a:latin typeface="Calibri"/>
                <a:cs typeface="Calibri"/>
              </a:rPr>
              <a:t>nincsen  </a:t>
            </a:r>
            <a:r>
              <a:rPr sz="1300" spc="-5" dirty="0">
                <a:solidFill>
                  <a:srgbClr val="538235"/>
                </a:solidFill>
                <a:latin typeface="Calibri"/>
                <a:cs typeface="Calibri"/>
              </a:rPr>
              <a:t>látogatóközpont, </a:t>
            </a:r>
            <a:r>
              <a:rPr sz="1300" spc="5" dirty="0">
                <a:solidFill>
                  <a:srgbClr val="538235"/>
                </a:solidFill>
                <a:latin typeface="Calibri"/>
                <a:cs typeface="Calibri"/>
              </a:rPr>
              <a:t>pedig nagy </a:t>
            </a:r>
            <a:r>
              <a:rPr sz="1300" dirty="0">
                <a:solidFill>
                  <a:srgbClr val="538235"/>
                </a:solidFill>
                <a:latin typeface="Calibri"/>
                <a:cs typeface="Calibri"/>
              </a:rPr>
              <a:t>szükség </a:t>
            </a:r>
            <a:r>
              <a:rPr sz="1300" spc="5" dirty="0">
                <a:solidFill>
                  <a:srgbClr val="538235"/>
                </a:solidFill>
                <a:latin typeface="Calibri"/>
                <a:cs typeface="Calibri"/>
              </a:rPr>
              <a:t>lenne</a:t>
            </a:r>
            <a:r>
              <a:rPr sz="1300" spc="50" dirty="0">
                <a:solidFill>
                  <a:srgbClr val="538235"/>
                </a:solidFill>
                <a:latin typeface="Calibri"/>
                <a:cs typeface="Calibri"/>
              </a:rPr>
              <a:t> </a:t>
            </a:r>
            <a:r>
              <a:rPr sz="1300" spc="-5" dirty="0">
                <a:solidFill>
                  <a:srgbClr val="538235"/>
                </a:solidFill>
                <a:latin typeface="Calibri"/>
                <a:cs typeface="Calibri"/>
              </a:rPr>
              <a:t>rá.</a:t>
            </a:r>
            <a:endParaRPr sz="1300">
              <a:solidFill>
                <a:prstClr val="black"/>
              </a:solidFill>
              <a:latin typeface="Calibri"/>
              <a:cs typeface="Calibri"/>
            </a:endParaRPr>
          </a:p>
        </p:txBody>
      </p:sp>
      <p:sp>
        <p:nvSpPr>
          <p:cNvPr id="10" name="object 10"/>
          <p:cNvSpPr txBox="1"/>
          <p:nvPr/>
        </p:nvSpPr>
        <p:spPr>
          <a:xfrm>
            <a:off x="5255064" y="3160374"/>
            <a:ext cx="1136650" cy="186590"/>
          </a:xfrm>
          <a:prstGeom prst="rect">
            <a:avLst/>
          </a:prstGeom>
        </p:spPr>
        <p:txBody>
          <a:bodyPr vert="horz" wrap="square" lIns="0" tIns="17145" rIns="0" bIns="0" rtlCol="0">
            <a:spAutoFit/>
          </a:bodyPr>
          <a:lstStyle/>
          <a:p>
            <a:pPr marL="12700">
              <a:spcBef>
                <a:spcPts val="135"/>
              </a:spcBef>
            </a:pPr>
            <a:r>
              <a:rPr sz="1100" b="1" spc="5" dirty="0">
                <a:solidFill>
                  <a:srgbClr val="001F5F"/>
                </a:solidFill>
                <a:latin typeface="Calibri"/>
                <a:cs typeface="Calibri"/>
              </a:rPr>
              <a:t>Anyag </a:t>
            </a:r>
            <a:r>
              <a:rPr sz="1100" b="1" spc="15" dirty="0">
                <a:solidFill>
                  <a:srgbClr val="001F5F"/>
                </a:solidFill>
                <a:latin typeface="Calibri"/>
                <a:cs typeface="Calibri"/>
              </a:rPr>
              <a:t>és</a:t>
            </a:r>
            <a:r>
              <a:rPr sz="1100" b="1" spc="-55" dirty="0">
                <a:solidFill>
                  <a:srgbClr val="001F5F"/>
                </a:solidFill>
                <a:latin typeface="Calibri"/>
                <a:cs typeface="Calibri"/>
              </a:rPr>
              <a:t> </a:t>
            </a:r>
            <a:r>
              <a:rPr sz="1100" b="1" spc="10" dirty="0">
                <a:solidFill>
                  <a:srgbClr val="001F5F"/>
                </a:solidFill>
                <a:latin typeface="Calibri"/>
                <a:cs typeface="Calibri"/>
              </a:rPr>
              <a:t>módszer:</a:t>
            </a:r>
            <a:endParaRPr sz="1100">
              <a:solidFill>
                <a:prstClr val="black"/>
              </a:solidFill>
              <a:latin typeface="Calibri"/>
              <a:cs typeface="Calibri"/>
            </a:endParaRPr>
          </a:p>
        </p:txBody>
      </p:sp>
      <p:sp>
        <p:nvSpPr>
          <p:cNvPr id="11" name="object 11"/>
          <p:cNvSpPr txBox="1"/>
          <p:nvPr/>
        </p:nvSpPr>
        <p:spPr>
          <a:xfrm>
            <a:off x="5255064" y="3381077"/>
            <a:ext cx="4558030" cy="2804160"/>
          </a:xfrm>
          <a:prstGeom prst="rect">
            <a:avLst/>
          </a:prstGeom>
        </p:spPr>
        <p:txBody>
          <a:bodyPr vert="horz" wrap="square" lIns="0" tIns="29209" rIns="0" bIns="0" rtlCol="0">
            <a:spAutoFit/>
          </a:bodyPr>
          <a:lstStyle/>
          <a:p>
            <a:pPr marL="174625" indent="-162560">
              <a:spcBef>
                <a:spcPts val="229"/>
              </a:spcBef>
              <a:buFont typeface="Symbol"/>
              <a:buChar char=""/>
              <a:tabLst>
                <a:tab pos="175260" algn="l"/>
              </a:tabLst>
            </a:pPr>
            <a:r>
              <a:rPr sz="1100" spc="5" dirty="0">
                <a:solidFill>
                  <a:srgbClr val="001F5F"/>
                </a:solidFill>
                <a:latin typeface="Calibri"/>
                <a:cs typeface="Calibri"/>
              </a:rPr>
              <a:t>Kérdőívet </a:t>
            </a:r>
            <a:r>
              <a:rPr sz="1100" spc="15" dirty="0">
                <a:solidFill>
                  <a:srgbClr val="001F5F"/>
                </a:solidFill>
                <a:latin typeface="Calibri"/>
                <a:cs typeface="Calibri"/>
              </a:rPr>
              <a:t>a </a:t>
            </a:r>
            <a:r>
              <a:rPr sz="1100" spc="5" dirty="0">
                <a:solidFill>
                  <a:srgbClr val="001F5F"/>
                </a:solidFill>
                <a:latin typeface="Calibri"/>
                <a:cs typeface="Calibri"/>
              </a:rPr>
              <a:t>limesurvey.org segítségével készítettük</a:t>
            </a:r>
            <a:r>
              <a:rPr sz="1100" spc="-25" dirty="0">
                <a:solidFill>
                  <a:srgbClr val="001F5F"/>
                </a:solidFill>
                <a:latin typeface="Calibri"/>
                <a:cs typeface="Calibri"/>
              </a:rPr>
              <a:t> </a:t>
            </a:r>
            <a:r>
              <a:rPr sz="1100" spc="10" dirty="0">
                <a:solidFill>
                  <a:srgbClr val="001F5F"/>
                </a:solidFill>
                <a:latin typeface="Calibri"/>
                <a:cs typeface="Calibri"/>
              </a:rPr>
              <a:t>el.</a:t>
            </a:r>
            <a:endParaRPr sz="1100">
              <a:solidFill>
                <a:prstClr val="black"/>
              </a:solidFill>
              <a:latin typeface="Calibri"/>
              <a:cs typeface="Calibri"/>
            </a:endParaRPr>
          </a:p>
          <a:p>
            <a:pPr marL="174625" marR="178435" indent="-162560">
              <a:lnSpc>
                <a:spcPct val="110600"/>
              </a:lnSpc>
              <a:buFont typeface="Symbol"/>
              <a:buChar char=""/>
              <a:tabLst>
                <a:tab pos="175260" algn="l"/>
              </a:tabLst>
            </a:pPr>
            <a:r>
              <a:rPr sz="1100" spc="20" dirty="0">
                <a:solidFill>
                  <a:srgbClr val="001F5F"/>
                </a:solidFill>
                <a:latin typeface="Calibri"/>
                <a:cs typeface="Calibri"/>
              </a:rPr>
              <a:t>A </a:t>
            </a:r>
            <a:r>
              <a:rPr sz="1100" spc="5" dirty="0">
                <a:solidFill>
                  <a:srgbClr val="001F5F"/>
                </a:solidFill>
                <a:latin typeface="Calibri"/>
                <a:cs typeface="Calibri"/>
              </a:rPr>
              <a:t>kérdőívet </a:t>
            </a:r>
            <a:r>
              <a:rPr sz="1100" spc="10" dirty="0">
                <a:solidFill>
                  <a:srgbClr val="001F5F"/>
                </a:solidFill>
                <a:latin typeface="Calibri"/>
                <a:cs typeface="Calibri"/>
              </a:rPr>
              <a:t>online </a:t>
            </a:r>
            <a:r>
              <a:rPr sz="1100" spc="5" dirty="0">
                <a:solidFill>
                  <a:srgbClr val="001F5F"/>
                </a:solidFill>
                <a:latin typeface="Calibri"/>
                <a:cs typeface="Calibri"/>
              </a:rPr>
              <a:t>osztottuk </a:t>
            </a:r>
            <a:r>
              <a:rPr sz="1100" spc="20" dirty="0">
                <a:solidFill>
                  <a:srgbClr val="001F5F"/>
                </a:solidFill>
                <a:latin typeface="Calibri"/>
                <a:cs typeface="Calibri"/>
              </a:rPr>
              <a:t>meg </a:t>
            </a:r>
            <a:r>
              <a:rPr sz="1100" spc="15" dirty="0">
                <a:solidFill>
                  <a:srgbClr val="001F5F"/>
                </a:solidFill>
                <a:latin typeface="Calibri"/>
                <a:cs typeface="Calibri"/>
              </a:rPr>
              <a:t>a </a:t>
            </a:r>
            <a:r>
              <a:rPr sz="1100" spc="10" dirty="0">
                <a:solidFill>
                  <a:srgbClr val="001F5F"/>
                </a:solidFill>
                <a:latin typeface="Calibri"/>
                <a:cs typeface="Calibri"/>
              </a:rPr>
              <a:t>Facebook releváns csoportjaiban </a:t>
            </a:r>
            <a:r>
              <a:rPr sz="1100" spc="5" dirty="0">
                <a:solidFill>
                  <a:srgbClr val="001F5F"/>
                </a:solidFill>
                <a:latin typeface="Calibri"/>
                <a:cs typeface="Calibri"/>
              </a:rPr>
              <a:t>(pl.  túrázók), havi </a:t>
            </a:r>
            <a:r>
              <a:rPr sz="1100" spc="15" dirty="0">
                <a:solidFill>
                  <a:srgbClr val="001F5F"/>
                </a:solidFill>
                <a:latin typeface="Calibri"/>
                <a:cs typeface="Calibri"/>
              </a:rPr>
              <a:t>egy</a:t>
            </a:r>
            <a:r>
              <a:rPr sz="1100" spc="-20" dirty="0">
                <a:solidFill>
                  <a:srgbClr val="001F5F"/>
                </a:solidFill>
                <a:latin typeface="Calibri"/>
                <a:cs typeface="Calibri"/>
              </a:rPr>
              <a:t> </a:t>
            </a:r>
            <a:r>
              <a:rPr sz="1100" spc="10" dirty="0">
                <a:solidFill>
                  <a:srgbClr val="001F5F"/>
                </a:solidFill>
                <a:latin typeface="Calibri"/>
                <a:cs typeface="Calibri"/>
              </a:rPr>
              <a:t>alkalommal.</a:t>
            </a:r>
            <a:endParaRPr sz="1100">
              <a:solidFill>
                <a:prstClr val="black"/>
              </a:solidFill>
              <a:latin typeface="Calibri"/>
              <a:cs typeface="Calibri"/>
            </a:endParaRPr>
          </a:p>
          <a:p>
            <a:pPr marL="174625" indent="-162560">
              <a:spcBef>
                <a:spcPts val="135"/>
              </a:spcBef>
              <a:buFont typeface="Symbol"/>
              <a:buChar char=""/>
              <a:tabLst>
                <a:tab pos="175260" algn="l"/>
              </a:tabLst>
            </a:pPr>
            <a:r>
              <a:rPr sz="1100" spc="20" dirty="0">
                <a:solidFill>
                  <a:srgbClr val="001F5F"/>
                </a:solidFill>
                <a:latin typeface="Calibri"/>
                <a:cs typeface="Calibri"/>
              </a:rPr>
              <a:t>A </a:t>
            </a:r>
            <a:r>
              <a:rPr sz="1100" spc="5" dirty="0">
                <a:solidFill>
                  <a:srgbClr val="001F5F"/>
                </a:solidFill>
                <a:latin typeface="Calibri"/>
                <a:cs typeface="Calibri"/>
              </a:rPr>
              <a:t>kitöltésre </a:t>
            </a:r>
            <a:r>
              <a:rPr sz="1100" spc="10" dirty="0">
                <a:solidFill>
                  <a:srgbClr val="001F5F"/>
                </a:solidFill>
                <a:latin typeface="Calibri"/>
                <a:cs typeface="Calibri"/>
              </a:rPr>
              <a:t>2023. </a:t>
            </a:r>
            <a:r>
              <a:rPr sz="1100" spc="5" dirty="0">
                <a:solidFill>
                  <a:srgbClr val="001F5F"/>
                </a:solidFill>
                <a:latin typeface="Calibri"/>
                <a:cs typeface="Calibri"/>
              </a:rPr>
              <a:t>októbere </a:t>
            </a:r>
            <a:r>
              <a:rPr sz="1100" spc="15" dirty="0">
                <a:solidFill>
                  <a:srgbClr val="001F5F"/>
                </a:solidFill>
                <a:latin typeface="Calibri"/>
                <a:cs typeface="Calibri"/>
              </a:rPr>
              <a:t>és </a:t>
            </a:r>
            <a:r>
              <a:rPr sz="1100" spc="10" dirty="0">
                <a:solidFill>
                  <a:srgbClr val="001F5F"/>
                </a:solidFill>
                <a:latin typeface="Calibri"/>
                <a:cs typeface="Calibri"/>
              </a:rPr>
              <a:t>2024. márciusa </a:t>
            </a:r>
            <a:r>
              <a:rPr sz="1100" spc="-5" dirty="0">
                <a:solidFill>
                  <a:srgbClr val="001F5F"/>
                </a:solidFill>
                <a:latin typeface="Calibri"/>
                <a:cs typeface="Calibri"/>
              </a:rPr>
              <a:t>között </a:t>
            </a:r>
            <a:r>
              <a:rPr sz="1100" spc="5" dirty="0">
                <a:solidFill>
                  <a:srgbClr val="001F5F"/>
                </a:solidFill>
                <a:latin typeface="Calibri"/>
                <a:cs typeface="Calibri"/>
              </a:rPr>
              <a:t>volt</a:t>
            </a:r>
            <a:r>
              <a:rPr sz="1100" spc="-20" dirty="0">
                <a:solidFill>
                  <a:srgbClr val="001F5F"/>
                </a:solidFill>
                <a:latin typeface="Calibri"/>
                <a:cs typeface="Calibri"/>
              </a:rPr>
              <a:t> </a:t>
            </a:r>
            <a:r>
              <a:rPr sz="1100" spc="10" dirty="0">
                <a:solidFill>
                  <a:srgbClr val="001F5F"/>
                </a:solidFill>
                <a:latin typeface="Calibri"/>
                <a:cs typeface="Calibri"/>
              </a:rPr>
              <a:t>lehetőség.</a:t>
            </a:r>
            <a:endParaRPr sz="1100">
              <a:solidFill>
                <a:prstClr val="black"/>
              </a:solidFill>
              <a:latin typeface="Calibri"/>
              <a:cs typeface="Calibri"/>
            </a:endParaRPr>
          </a:p>
          <a:p>
            <a:pPr marL="174625" marR="396240" indent="-162560">
              <a:lnSpc>
                <a:spcPct val="110600"/>
              </a:lnSpc>
              <a:buFont typeface="Symbol"/>
              <a:buChar char=""/>
              <a:tabLst>
                <a:tab pos="175260" algn="l"/>
              </a:tabLst>
            </a:pPr>
            <a:r>
              <a:rPr sz="1100" spc="20" dirty="0">
                <a:solidFill>
                  <a:srgbClr val="001F5F"/>
                </a:solidFill>
                <a:latin typeface="Calibri"/>
                <a:cs typeface="Calibri"/>
              </a:rPr>
              <a:t>A </a:t>
            </a:r>
            <a:r>
              <a:rPr sz="1100" spc="5" dirty="0">
                <a:solidFill>
                  <a:srgbClr val="001F5F"/>
                </a:solidFill>
                <a:latin typeface="Calibri"/>
                <a:cs typeface="Calibri"/>
              </a:rPr>
              <a:t>kérdőívet </a:t>
            </a:r>
            <a:r>
              <a:rPr sz="1100" spc="15" dirty="0">
                <a:solidFill>
                  <a:srgbClr val="001F5F"/>
                </a:solidFill>
                <a:latin typeface="Calibri"/>
                <a:cs typeface="Calibri"/>
              </a:rPr>
              <a:t>4 téma </a:t>
            </a:r>
            <a:r>
              <a:rPr sz="1100" dirty="0">
                <a:solidFill>
                  <a:srgbClr val="001F5F"/>
                </a:solidFill>
                <a:latin typeface="Calibri"/>
                <a:cs typeface="Calibri"/>
              </a:rPr>
              <a:t>köré </a:t>
            </a:r>
            <a:r>
              <a:rPr sz="1100" spc="5" dirty="0">
                <a:solidFill>
                  <a:srgbClr val="001F5F"/>
                </a:solidFill>
                <a:latin typeface="Calibri"/>
                <a:cs typeface="Calibri"/>
              </a:rPr>
              <a:t>építettük </a:t>
            </a:r>
            <a:r>
              <a:rPr sz="1100" dirty="0">
                <a:solidFill>
                  <a:srgbClr val="001F5F"/>
                </a:solidFill>
                <a:latin typeface="Calibri"/>
                <a:cs typeface="Calibri"/>
              </a:rPr>
              <a:t>fel: </a:t>
            </a:r>
            <a:r>
              <a:rPr sz="1100" spc="10" dirty="0">
                <a:solidFill>
                  <a:srgbClr val="001F5F"/>
                </a:solidFill>
                <a:latin typeface="Calibri"/>
                <a:cs typeface="Calibri"/>
              </a:rPr>
              <a:t>1. </a:t>
            </a:r>
            <a:r>
              <a:rPr sz="1100" dirty="0">
                <a:solidFill>
                  <a:srgbClr val="001F5F"/>
                </a:solidFill>
                <a:latin typeface="Calibri"/>
                <a:cs typeface="Calibri"/>
              </a:rPr>
              <a:t>látogatási </a:t>
            </a:r>
            <a:r>
              <a:rPr sz="1100" spc="5" dirty="0">
                <a:solidFill>
                  <a:srgbClr val="001F5F"/>
                </a:solidFill>
                <a:latin typeface="Calibri"/>
                <a:cs typeface="Calibri"/>
              </a:rPr>
              <a:t>szokások, </a:t>
            </a:r>
            <a:r>
              <a:rPr sz="1100" spc="10" dirty="0">
                <a:solidFill>
                  <a:srgbClr val="001F5F"/>
                </a:solidFill>
                <a:latin typeface="Calibri"/>
                <a:cs typeface="Calibri"/>
              </a:rPr>
              <a:t>2. </a:t>
            </a:r>
            <a:r>
              <a:rPr sz="1100" spc="5" dirty="0">
                <a:solidFill>
                  <a:srgbClr val="001F5F"/>
                </a:solidFill>
                <a:latin typeface="Calibri"/>
                <a:cs typeface="Calibri"/>
              </a:rPr>
              <a:t>táj </a:t>
            </a:r>
            <a:r>
              <a:rPr sz="1100" spc="15" dirty="0">
                <a:solidFill>
                  <a:srgbClr val="001F5F"/>
                </a:solidFill>
                <a:latin typeface="Calibri"/>
                <a:cs typeface="Calibri"/>
              </a:rPr>
              <a:t>és  </a:t>
            </a:r>
            <a:r>
              <a:rPr sz="1100" spc="10" dirty="0">
                <a:solidFill>
                  <a:srgbClr val="001F5F"/>
                </a:solidFill>
                <a:latin typeface="Calibri"/>
                <a:cs typeface="Calibri"/>
              </a:rPr>
              <a:t>természet állapota, 3. </a:t>
            </a:r>
            <a:r>
              <a:rPr sz="1100" spc="5" dirty="0">
                <a:solidFill>
                  <a:srgbClr val="001F5F"/>
                </a:solidFill>
                <a:latin typeface="Calibri"/>
                <a:cs typeface="Calibri"/>
              </a:rPr>
              <a:t>fejlesztési javaslatok, </a:t>
            </a:r>
            <a:r>
              <a:rPr sz="1100" spc="10" dirty="0">
                <a:solidFill>
                  <a:srgbClr val="001F5F"/>
                </a:solidFill>
                <a:latin typeface="Calibri"/>
                <a:cs typeface="Calibri"/>
              </a:rPr>
              <a:t>4. </a:t>
            </a:r>
            <a:r>
              <a:rPr sz="1100" spc="5" dirty="0">
                <a:solidFill>
                  <a:srgbClr val="001F5F"/>
                </a:solidFill>
                <a:latin typeface="Calibri"/>
                <a:cs typeface="Calibri"/>
              </a:rPr>
              <a:t>demográfiai</a:t>
            </a:r>
            <a:r>
              <a:rPr sz="1100" spc="-20" dirty="0">
                <a:solidFill>
                  <a:srgbClr val="001F5F"/>
                </a:solidFill>
                <a:latin typeface="Calibri"/>
                <a:cs typeface="Calibri"/>
              </a:rPr>
              <a:t> </a:t>
            </a:r>
            <a:r>
              <a:rPr sz="1100" spc="5" dirty="0">
                <a:solidFill>
                  <a:srgbClr val="001F5F"/>
                </a:solidFill>
                <a:latin typeface="Calibri"/>
                <a:cs typeface="Calibri"/>
              </a:rPr>
              <a:t>adatok.</a:t>
            </a:r>
            <a:endParaRPr sz="1100">
              <a:solidFill>
                <a:prstClr val="black"/>
              </a:solidFill>
              <a:latin typeface="Calibri"/>
              <a:cs typeface="Calibri"/>
            </a:endParaRPr>
          </a:p>
          <a:p>
            <a:pPr marL="174625" marR="5080" indent="-162560">
              <a:lnSpc>
                <a:spcPct val="110600"/>
              </a:lnSpc>
              <a:buFont typeface="Symbol"/>
              <a:buChar char=""/>
              <a:tabLst>
                <a:tab pos="175260" algn="l"/>
              </a:tabLst>
            </a:pPr>
            <a:r>
              <a:rPr sz="1100" spc="-5" dirty="0">
                <a:solidFill>
                  <a:srgbClr val="001F5F"/>
                </a:solidFill>
                <a:latin typeface="Calibri"/>
                <a:cs typeface="Calibri"/>
              </a:rPr>
              <a:t>Többféle </a:t>
            </a:r>
            <a:r>
              <a:rPr sz="1100" spc="5" dirty="0">
                <a:solidFill>
                  <a:srgbClr val="001F5F"/>
                </a:solidFill>
                <a:latin typeface="Calibri"/>
                <a:cs typeface="Calibri"/>
              </a:rPr>
              <a:t>kérdéstípust </a:t>
            </a:r>
            <a:r>
              <a:rPr sz="1100" spc="10" dirty="0">
                <a:solidFill>
                  <a:srgbClr val="001F5F"/>
                </a:solidFill>
                <a:latin typeface="Calibri"/>
                <a:cs typeface="Calibri"/>
              </a:rPr>
              <a:t>használtunk: </a:t>
            </a:r>
            <a:r>
              <a:rPr sz="1100" spc="5" dirty="0">
                <a:solidFill>
                  <a:srgbClr val="001F5F"/>
                </a:solidFill>
                <a:latin typeface="Calibri"/>
                <a:cs typeface="Calibri"/>
              </a:rPr>
              <a:t>zárt, nyitott, </a:t>
            </a:r>
            <a:r>
              <a:rPr sz="1100" spc="15" dirty="0">
                <a:solidFill>
                  <a:srgbClr val="001F5F"/>
                </a:solidFill>
                <a:latin typeface="Calibri"/>
                <a:cs typeface="Calibri"/>
              </a:rPr>
              <a:t>igen/nem, </a:t>
            </a:r>
            <a:r>
              <a:rPr sz="1100" spc="5" dirty="0">
                <a:solidFill>
                  <a:srgbClr val="001F5F"/>
                </a:solidFill>
                <a:latin typeface="Calibri"/>
                <a:cs typeface="Calibri"/>
              </a:rPr>
              <a:t>feleletválasztós,  </a:t>
            </a:r>
            <a:r>
              <a:rPr sz="1100" spc="10" dirty="0">
                <a:solidFill>
                  <a:srgbClr val="001F5F"/>
                </a:solidFill>
                <a:latin typeface="Calibri"/>
                <a:cs typeface="Calibri"/>
              </a:rPr>
              <a:t>több </a:t>
            </a:r>
            <a:r>
              <a:rPr sz="1100" spc="5" dirty="0">
                <a:solidFill>
                  <a:srgbClr val="001F5F"/>
                </a:solidFill>
                <a:latin typeface="Calibri"/>
                <a:cs typeface="Calibri"/>
              </a:rPr>
              <a:t>válasz </a:t>
            </a:r>
            <a:r>
              <a:rPr sz="1100" spc="10" dirty="0">
                <a:solidFill>
                  <a:srgbClr val="001F5F"/>
                </a:solidFill>
                <a:latin typeface="Calibri"/>
                <a:cs typeface="Calibri"/>
              </a:rPr>
              <a:t>lehetőség,</a:t>
            </a:r>
            <a:r>
              <a:rPr sz="1100" spc="-5" dirty="0">
                <a:solidFill>
                  <a:srgbClr val="001F5F"/>
                </a:solidFill>
                <a:latin typeface="Calibri"/>
                <a:cs typeface="Calibri"/>
              </a:rPr>
              <a:t> </a:t>
            </a:r>
            <a:r>
              <a:rPr sz="1100" spc="5" dirty="0">
                <a:solidFill>
                  <a:srgbClr val="001F5F"/>
                </a:solidFill>
                <a:latin typeface="Calibri"/>
                <a:cs typeface="Calibri"/>
              </a:rPr>
              <a:t>Likert-skálás.</a:t>
            </a:r>
            <a:endParaRPr sz="1100">
              <a:solidFill>
                <a:prstClr val="black"/>
              </a:solidFill>
              <a:latin typeface="Calibri"/>
              <a:cs typeface="Calibri"/>
            </a:endParaRPr>
          </a:p>
          <a:p>
            <a:pPr marL="174625" marR="600075" indent="-162560">
              <a:lnSpc>
                <a:spcPts val="1460"/>
              </a:lnSpc>
              <a:spcBef>
                <a:spcPts val="65"/>
              </a:spcBef>
              <a:buFont typeface="Symbol"/>
              <a:buChar char=""/>
              <a:tabLst>
                <a:tab pos="175260" algn="l"/>
              </a:tabLst>
            </a:pPr>
            <a:r>
              <a:rPr sz="1100" spc="-15" dirty="0">
                <a:solidFill>
                  <a:srgbClr val="001F5F"/>
                </a:solidFill>
                <a:latin typeface="Calibri"/>
                <a:cs typeface="Calibri"/>
              </a:rPr>
              <a:t>Több </a:t>
            </a:r>
            <a:r>
              <a:rPr sz="1100" spc="5" dirty="0">
                <a:solidFill>
                  <a:srgbClr val="001F5F"/>
                </a:solidFill>
                <a:latin typeface="Calibri"/>
                <a:cs typeface="Calibri"/>
              </a:rPr>
              <a:t>kérdésnél </a:t>
            </a:r>
            <a:r>
              <a:rPr sz="1100" spc="15" dirty="0">
                <a:solidFill>
                  <a:srgbClr val="001F5F"/>
                </a:solidFill>
                <a:latin typeface="Calibri"/>
                <a:cs typeface="Calibri"/>
              </a:rPr>
              <a:t>a </a:t>
            </a:r>
            <a:r>
              <a:rPr sz="1100" spc="5" dirty="0">
                <a:solidFill>
                  <a:srgbClr val="001F5F"/>
                </a:solidFill>
                <a:latin typeface="Calibri"/>
                <a:cs typeface="Calibri"/>
              </a:rPr>
              <a:t>szubjektív </a:t>
            </a:r>
            <a:r>
              <a:rPr sz="1100" spc="10" dirty="0">
                <a:solidFill>
                  <a:srgbClr val="001F5F"/>
                </a:solidFill>
                <a:latin typeface="Calibri"/>
                <a:cs typeface="Calibri"/>
              </a:rPr>
              <a:t>véleményre </a:t>
            </a:r>
            <a:r>
              <a:rPr sz="1100" spc="5" dirty="0">
                <a:solidFill>
                  <a:srgbClr val="001F5F"/>
                </a:solidFill>
                <a:latin typeface="Calibri"/>
                <a:cs typeface="Calibri"/>
              </a:rPr>
              <a:t>voltunk </a:t>
            </a:r>
            <a:r>
              <a:rPr sz="1100" spc="10" dirty="0">
                <a:solidFill>
                  <a:srgbClr val="001F5F"/>
                </a:solidFill>
                <a:latin typeface="Calibri"/>
                <a:cs typeface="Calibri"/>
              </a:rPr>
              <a:t>kíváncsiak, </a:t>
            </a:r>
            <a:r>
              <a:rPr sz="1100" spc="5" dirty="0">
                <a:solidFill>
                  <a:srgbClr val="001F5F"/>
                </a:solidFill>
                <a:latin typeface="Calibri"/>
                <a:cs typeface="Calibri"/>
              </a:rPr>
              <a:t>ezért  szabadszavas </a:t>
            </a:r>
            <a:r>
              <a:rPr sz="1100" spc="10" dirty="0">
                <a:solidFill>
                  <a:srgbClr val="001F5F"/>
                </a:solidFill>
                <a:latin typeface="Calibri"/>
                <a:cs typeface="Calibri"/>
              </a:rPr>
              <a:t>válaszlehetőséget</a:t>
            </a:r>
            <a:r>
              <a:rPr sz="1100" dirty="0">
                <a:solidFill>
                  <a:srgbClr val="001F5F"/>
                </a:solidFill>
                <a:latin typeface="Calibri"/>
                <a:cs typeface="Calibri"/>
              </a:rPr>
              <a:t> </a:t>
            </a:r>
            <a:r>
              <a:rPr sz="1100" spc="15" dirty="0">
                <a:solidFill>
                  <a:srgbClr val="001F5F"/>
                </a:solidFill>
                <a:latin typeface="Calibri"/>
                <a:cs typeface="Calibri"/>
              </a:rPr>
              <a:t>adtunk.</a:t>
            </a:r>
            <a:endParaRPr sz="1100">
              <a:solidFill>
                <a:prstClr val="black"/>
              </a:solidFill>
              <a:latin typeface="Calibri"/>
              <a:cs typeface="Calibri"/>
            </a:endParaRPr>
          </a:p>
          <a:p>
            <a:pPr marL="174625" indent="-162560">
              <a:spcBef>
                <a:spcPts val="65"/>
              </a:spcBef>
              <a:buFont typeface="Symbol"/>
              <a:buChar char=""/>
              <a:tabLst>
                <a:tab pos="175260" algn="l"/>
              </a:tabLst>
            </a:pPr>
            <a:r>
              <a:rPr sz="1100" spc="10" dirty="0">
                <a:solidFill>
                  <a:srgbClr val="001F5F"/>
                </a:solidFill>
                <a:latin typeface="Calibri"/>
                <a:cs typeface="Calibri"/>
              </a:rPr>
              <a:t>Összesen </a:t>
            </a:r>
            <a:r>
              <a:rPr sz="1100" spc="15" dirty="0">
                <a:solidFill>
                  <a:srgbClr val="001F5F"/>
                </a:solidFill>
                <a:latin typeface="Calibri"/>
                <a:cs typeface="Calibri"/>
              </a:rPr>
              <a:t>135 </a:t>
            </a:r>
            <a:r>
              <a:rPr sz="1100" dirty="0">
                <a:solidFill>
                  <a:srgbClr val="001F5F"/>
                </a:solidFill>
                <a:latin typeface="Calibri"/>
                <a:cs typeface="Calibri"/>
              </a:rPr>
              <a:t>fő töltötte </a:t>
            </a:r>
            <a:r>
              <a:rPr sz="1100" spc="10" dirty="0">
                <a:solidFill>
                  <a:srgbClr val="001F5F"/>
                </a:solidFill>
                <a:latin typeface="Calibri"/>
                <a:cs typeface="Calibri"/>
              </a:rPr>
              <a:t>ki </a:t>
            </a:r>
            <a:r>
              <a:rPr sz="1100" spc="15" dirty="0">
                <a:solidFill>
                  <a:srgbClr val="001F5F"/>
                </a:solidFill>
                <a:latin typeface="Calibri"/>
                <a:cs typeface="Calibri"/>
              </a:rPr>
              <a:t>a</a:t>
            </a:r>
            <a:r>
              <a:rPr sz="1100" spc="-25" dirty="0">
                <a:solidFill>
                  <a:srgbClr val="001F5F"/>
                </a:solidFill>
                <a:latin typeface="Calibri"/>
                <a:cs typeface="Calibri"/>
              </a:rPr>
              <a:t> </a:t>
            </a:r>
            <a:r>
              <a:rPr sz="1100" spc="5" dirty="0">
                <a:solidFill>
                  <a:srgbClr val="001F5F"/>
                </a:solidFill>
                <a:latin typeface="Calibri"/>
                <a:cs typeface="Calibri"/>
              </a:rPr>
              <a:t>kérdőívet.</a:t>
            </a:r>
            <a:endParaRPr sz="1100">
              <a:solidFill>
                <a:prstClr val="black"/>
              </a:solidFill>
              <a:latin typeface="Calibri"/>
              <a:cs typeface="Calibri"/>
            </a:endParaRPr>
          </a:p>
          <a:p>
            <a:pPr marL="174625" marR="225425" indent="-162560">
              <a:lnSpc>
                <a:spcPct val="110600"/>
              </a:lnSpc>
              <a:buFont typeface="Symbol"/>
              <a:buChar char=""/>
              <a:tabLst>
                <a:tab pos="175260" algn="l"/>
              </a:tabLst>
            </a:pPr>
            <a:r>
              <a:rPr sz="1100" spc="15" dirty="0">
                <a:solidFill>
                  <a:srgbClr val="001F5F"/>
                </a:solidFill>
                <a:latin typeface="Calibri"/>
                <a:cs typeface="Calibri"/>
              </a:rPr>
              <a:t>Az </a:t>
            </a:r>
            <a:r>
              <a:rPr sz="1100" spc="5" dirty="0">
                <a:solidFill>
                  <a:srgbClr val="001F5F"/>
                </a:solidFill>
                <a:latin typeface="Calibri"/>
                <a:cs typeface="Calibri"/>
              </a:rPr>
              <a:t>adatokat </a:t>
            </a:r>
            <a:r>
              <a:rPr sz="1100" spc="15" dirty="0">
                <a:solidFill>
                  <a:srgbClr val="001F5F"/>
                </a:solidFill>
                <a:latin typeface="Calibri"/>
                <a:cs typeface="Calibri"/>
              </a:rPr>
              <a:t>egy </a:t>
            </a:r>
            <a:r>
              <a:rPr sz="1100" spc="5" dirty="0">
                <a:solidFill>
                  <a:srgbClr val="001F5F"/>
                </a:solidFill>
                <a:latin typeface="Calibri"/>
                <a:cs typeface="Calibri"/>
              </a:rPr>
              <a:t>Excel </a:t>
            </a:r>
            <a:r>
              <a:rPr sz="1100" spc="10" dirty="0">
                <a:solidFill>
                  <a:srgbClr val="001F5F"/>
                </a:solidFill>
                <a:latin typeface="Calibri"/>
                <a:cs typeface="Calibri"/>
              </a:rPr>
              <a:t>táblába </a:t>
            </a:r>
            <a:r>
              <a:rPr sz="1100" spc="5" dirty="0">
                <a:solidFill>
                  <a:srgbClr val="001F5F"/>
                </a:solidFill>
                <a:latin typeface="Calibri"/>
                <a:cs typeface="Calibri"/>
              </a:rPr>
              <a:t>rögzítettük, tisztítás </a:t>
            </a:r>
            <a:r>
              <a:rPr sz="1100" spc="15" dirty="0">
                <a:solidFill>
                  <a:srgbClr val="001F5F"/>
                </a:solidFill>
                <a:latin typeface="Calibri"/>
                <a:cs typeface="Calibri"/>
              </a:rPr>
              <a:t>és </a:t>
            </a:r>
            <a:r>
              <a:rPr sz="1100" spc="5" dirty="0">
                <a:solidFill>
                  <a:srgbClr val="001F5F"/>
                </a:solidFill>
                <a:latin typeface="Calibri"/>
                <a:cs typeface="Calibri"/>
              </a:rPr>
              <a:t>kódolás </a:t>
            </a:r>
            <a:r>
              <a:rPr sz="1100" spc="10" dirty="0">
                <a:solidFill>
                  <a:srgbClr val="001F5F"/>
                </a:solidFill>
                <a:latin typeface="Calibri"/>
                <a:cs typeface="Calibri"/>
              </a:rPr>
              <a:t>után SPSS  programot használtunk </a:t>
            </a:r>
            <a:r>
              <a:rPr sz="1100" spc="15" dirty="0">
                <a:solidFill>
                  <a:srgbClr val="001F5F"/>
                </a:solidFill>
                <a:latin typeface="Calibri"/>
                <a:cs typeface="Calibri"/>
              </a:rPr>
              <a:t>az </a:t>
            </a:r>
            <a:r>
              <a:rPr sz="1100" spc="5" dirty="0">
                <a:solidFill>
                  <a:srgbClr val="001F5F"/>
                </a:solidFill>
                <a:latin typeface="Calibri"/>
                <a:cs typeface="Calibri"/>
              </a:rPr>
              <a:t>egyszerű statisztikai </a:t>
            </a:r>
            <a:r>
              <a:rPr sz="1100" spc="15" dirty="0">
                <a:solidFill>
                  <a:srgbClr val="001F5F"/>
                </a:solidFill>
                <a:latin typeface="Calibri"/>
                <a:cs typeface="Calibri"/>
              </a:rPr>
              <a:t>az</a:t>
            </a:r>
            <a:r>
              <a:rPr sz="1100" spc="-40" dirty="0">
                <a:solidFill>
                  <a:srgbClr val="001F5F"/>
                </a:solidFill>
                <a:latin typeface="Calibri"/>
                <a:cs typeface="Calibri"/>
              </a:rPr>
              <a:t> </a:t>
            </a:r>
            <a:r>
              <a:rPr sz="1100" spc="10" dirty="0">
                <a:solidFill>
                  <a:srgbClr val="001F5F"/>
                </a:solidFill>
                <a:latin typeface="Calibri"/>
                <a:cs typeface="Calibri"/>
              </a:rPr>
              <a:t>elemzéshez</a:t>
            </a:r>
            <a:endParaRPr sz="1100">
              <a:solidFill>
                <a:prstClr val="black"/>
              </a:solidFill>
              <a:latin typeface="Calibri"/>
              <a:cs typeface="Calibri"/>
            </a:endParaRPr>
          </a:p>
          <a:p>
            <a:pPr marL="174625">
              <a:spcBef>
                <a:spcPts val="135"/>
              </a:spcBef>
            </a:pPr>
            <a:r>
              <a:rPr sz="1100" spc="5" dirty="0">
                <a:solidFill>
                  <a:srgbClr val="001F5F"/>
                </a:solidFill>
                <a:latin typeface="Calibri"/>
                <a:cs typeface="Calibri"/>
              </a:rPr>
              <a:t>(gyakoriságok).</a:t>
            </a:r>
            <a:endParaRPr sz="1100">
              <a:solidFill>
                <a:prstClr val="black"/>
              </a:solidFill>
              <a:latin typeface="Calibri"/>
              <a:cs typeface="Calibri"/>
            </a:endParaRPr>
          </a:p>
          <a:p>
            <a:pPr marL="174625" indent="-162560">
              <a:spcBef>
                <a:spcPts val="140"/>
              </a:spcBef>
              <a:buFont typeface="Symbol"/>
              <a:buChar char=""/>
              <a:tabLst>
                <a:tab pos="175260" algn="l"/>
              </a:tabLst>
            </a:pPr>
            <a:r>
              <a:rPr sz="1100" spc="15" dirty="0">
                <a:solidFill>
                  <a:srgbClr val="001F5F"/>
                </a:solidFill>
                <a:latin typeface="Calibri"/>
                <a:cs typeface="Calibri"/>
              </a:rPr>
              <a:t>Az </a:t>
            </a:r>
            <a:r>
              <a:rPr sz="1100" spc="10" dirty="0">
                <a:solidFill>
                  <a:srgbClr val="001F5F"/>
                </a:solidFill>
                <a:latin typeface="Calibri"/>
                <a:cs typeface="Calibri"/>
              </a:rPr>
              <a:t>adatokból </a:t>
            </a:r>
            <a:r>
              <a:rPr sz="1100" spc="5" dirty="0">
                <a:solidFill>
                  <a:srgbClr val="001F5F"/>
                </a:solidFill>
                <a:latin typeface="Calibri"/>
                <a:cs typeface="Calibri"/>
              </a:rPr>
              <a:t>diagramokat </a:t>
            </a:r>
            <a:r>
              <a:rPr sz="1100" spc="15" dirty="0">
                <a:solidFill>
                  <a:srgbClr val="001F5F"/>
                </a:solidFill>
                <a:latin typeface="Calibri"/>
                <a:cs typeface="Calibri"/>
              </a:rPr>
              <a:t>és </a:t>
            </a:r>
            <a:r>
              <a:rPr sz="1100" spc="5" dirty="0">
                <a:solidFill>
                  <a:srgbClr val="001F5F"/>
                </a:solidFill>
                <a:latin typeface="Calibri"/>
                <a:cs typeface="Calibri"/>
              </a:rPr>
              <a:t>ábrákat</a:t>
            </a:r>
            <a:r>
              <a:rPr sz="1100" spc="-45" dirty="0">
                <a:solidFill>
                  <a:srgbClr val="001F5F"/>
                </a:solidFill>
                <a:latin typeface="Calibri"/>
                <a:cs typeface="Calibri"/>
              </a:rPr>
              <a:t> </a:t>
            </a:r>
            <a:r>
              <a:rPr sz="1100" spc="5" dirty="0">
                <a:solidFill>
                  <a:srgbClr val="001F5F"/>
                </a:solidFill>
                <a:latin typeface="Calibri"/>
                <a:cs typeface="Calibri"/>
              </a:rPr>
              <a:t>készítettünk.</a:t>
            </a:r>
            <a:endParaRPr sz="1100">
              <a:solidFill>
                <a:prstClr val="black"/>
              </a:solidFill>
              <a:latin typeface="Calibri"/>
              <a:cs typeface="Calibri"/>
            </a:endParaRPr>
          </a:p>
        </p:txBody>
      </p:sp>
      <p:sp>
        <p:nvSpPr>
          <p:cNvPr id="12" name="object 12"/>
          <p:cNvSpPr txBox="1"/>
          <p:nvPr/>
        </p:nvSpPr>
        <p:spPr>
          <a:xfrm>
            <a:off x="12958127" y="3171195"/>
            <a:ext cx="1580515" cy="2449195"/>
          </a:xfrm>
          <a:prstGeom prst="rect">
            <a:avLst/>
          </a:prstGeom>
        </p:spPr>
        <p:txBody>
          <a:bodyPr vert="horz" wrap="square" lIns="0" tIns="17145" rIns="0" bIns="0" rtlCol="0">
            <a:spAutoFit/>
          </a:bodyPr>
          <a:lstStyle/>
          <a:p>
            <a:pPr marL="12700" algn="just">
              <a:spcBef>
                <a:spcPts val="135"/>
              </a:spcBef>
            </a:pPr>
            <a:r>
              <a:rPr sz="1100" b="1" spc="5" dirty="0">
                <a:solidFill>
                  <a:srgbClr val="001F5F"/>
                </a:solidFill>
                <a:latin typeface="Calibri"/>
                <a:cs typeface="Calibri"/>
              </a:rPr>
              <a:t>Kutatási </a:t>
            </a:r>
            <a:r>
              <a:rPr sz="1100" b="1" spc="10" dirty="0">
                <a:solidFill>
                  <a:srgbClr val="001F5F"/>
                </a:solidFill>
                <a:latin typeface="Calibri"/>
                <a:cs typeface="Calibri"/>
              </a:rPr>
              <a:t>területünk</a:t>
            </a:r>
            <a:r>
              <a:rPr sz="1100" b="1" spc="5" dirty="0">
                <a:solidFill>
                  <a:srgbClr val="001F5F"/>
                </a:solidFill>
                <a:latin typeface="Calibri"/>
                <a:cs typeface="Calibri"/>
              </a:rPr>
              <a:t> </a:t>
            </a:r>
            <a:r>
              <a:rPr sz="1100" spc="15" dirty="0">
                <a:solidFill>
                  <a:srgbClr val="001F5F"/>
                </a:solidFill>
                <a:latin typeface="Calibri"/>
                <a:cs typeface="Calibri"/>
              </a:rPr>
              <a:t>a</a:t>
            </a:r>
            <a:endParaRPr sz="1100">
              <a:solidFill>
                <a:prstClr val="black"/>
              </a:solidFill>
              <a:latin typeface="Calibri"/>
              <a:cs typeface="Calibri"/>
            </a:endParaRPr>
          </a:p>
          <a:p>
            <a:pPr marL="12700" marR="465455" algn="just">
              <a:lnSpc>
                <a:spcPct val="103299"/>
              </a:lnSpc>
            </a:pPr>
            <a:r>
              <a:rPr sz="1100" spc="10" dirty="0">
                <a:solidFill>
                  <a:srgbClr val="001F5F"/>
                </a:solidFill>
                <a:latin typeface="Calibri"/>
                <a:cs typeface="Calibri"/>
              </a:rPr>
              <a:t>Cserhát natúrpark  területén</a:t>
            </a:r>
            <a:r>
              <a:rPr sz="1100" spc="-85" dirty="0">
                <a:solidFill>
                  <a:srgbClr val="001F5F"/>
                </a:solidFill>
                <a:latin typeface="Calibri"/>
                <a:cs typeface="Calibri"/>
              </a:rPr>
              <a:t> </a:t>
            </a:r>
            <a:r>
              <a:rPr sz="1100" spc="10" dirty="0">
                <a:solidFill>
                  <a:srgbClr val="001F5F"/>
                </a:solidFill>
                <a:latin typeface="Calibri"/>
                <a:cs typeface="Calibri"/>
              </a:rPr>
              <a:t>található  </a:t>
            </a:r>
            <a:r>
              <a:rPr sz="1100" spc="15" dirty="0">
                <a:solidFill>
                  <a:srgbClr val="001F5F"/>
                </a:solidFill>
                <a:latin typeface="Calibri"/>
                <a:cs typeface="Calibri"/>
              </a:rPr>
              <a:t>24</a:t>
            </a:r>
            <a:r>
              <a:rPr sz="1100" spc="-5" dirty="0">
                <a:solidFill>
                  <a:srgbClr val="001F5F"/>
                </a:solidFill>
                <a:latin typeface="Calibri"/>
                <a:cs typeface="Calibri"/>
              </a:rPr>
              <a:t> </a:t>
            </a:r>
            <a:r>
              <a:rPr sz="1100" spc="5" dirty="0">
                <a:solidFill>
                  <a:srgbClr val="001F5F"/>
                </a:solidFill>
                <a:latin typeface="Calibri"/>
                <a:cs typeface="Calibri"/>
              </a:rPr>
              <a:t>település:</a:t>
            </a:r>
            <a:endParaRPr sz="1100">
              <a:solidFill>
                <a:prstClr val="black"/>
              </a:solidFill>
              <a:latin typeface="Calibri"/>
              <a:cs typeface="Calibri"/>
            </a:endParaRPr>
          </a:p>
          <a:p>
            <a:pPr marL="12700" marR="53340">
              <a:lnSpc>
                <a:spcPct val="103299"/>
              </a:lnSpc>
            </a:pPr>
            <a:r>
              <a:rPr sz="1100" dirty="0">
                <a:solidFill>
                  <a:srgbClr val="001F5F"/>
                </a:solidFill>
                <a:latin typeface="Calibri"/>
                <a:cs typeface="Calibri"/>
              </a:rPr>
              <a:t>Hollókő, </a:t>
            </a:r>
            <a:r>
              <a:rPr sz="1100" spc="10" dirty="0">
                <a:solidFill>
                  <a:srgbClr val="001F5F"/>
                </a:solidFill>
                <a:latin typeface="Calibri"/>
                <a:cs typeface="Calibri"/>
              </a:rPr>
              <a:t>Szanda, Alsótold,  </a:t>
            </a:r>
            <a:r>
              <a:rPr sz="1100" dirty="0">
                <a:solidFill>
                  <a:srgbClr val="001F5F"/>
                </a:solidFill>
                <a:latin typeface="Calibri"/>
                <a:cs typeface="Calibri"/>
              </a:rPr>
              <a:t>Cserhátsurány,</a:t>
            </a:r>
            <a:r>
              <a:rPr sz="1100" spc="-5" dirty="0">
                <a:solidFill>
                  <a:srgbClr val="001F5F"/>
                </a:solidFill>
                <a:latin typeface="Calibri"/>
                <a:cs typeface="Calibri"/>
              </a:rPr>
              <a:t> </a:t>
            </a:r>
            <a:r>
              <a:rPr sz="1100" dirty="0">
                <a:solidFill>
                  <a:srgbClr val="001F5F"/>
                </a:solidFill>
                <a:latin typeface="Calibri"/>
                <a:cs typeface="Calibri"/>
              </a:rPr>
              <a:t>Kozárd,</a:t>
            </a:r>
            <a:endParaRPr sz="1100">
              <a:solidFill>
                <a:prstClr val="black"/>
              </a:solidFill>
              <a:latin typeface="Calibri"/>
              <a:cs typeface="Calibri"/>
            </a:endParaRPr>
          </a:p>
          <a:p>
            <a:pPr marL="12700" marR="5080">
              <a:lnSpc>
                <a:spcPct val="103299"/>
              </a:lnSpc>
            </a:pPr>
            <a:r>
              <a:rPr sz="1100" spc="10" dirty="0">
                <a:solidFill>
                  <a:srgbClr val="001F5F"/>
                </a:solidFill>
                <a:latin typeface="Calibri"/>
                <a:cs typeface="Calibri"/>
              </a:rPr>
              <a:t>Nógrádsipek, Buják,</a:t>
            </a:r>
            <a:r>
              <a:rPr sz="1100" spc="-20" dirty="0">
                <a:solidFill>
                  <a:srgbClr val="001F5F"/>
                </a:solidFill>
                <a:latin typeface="Calibri"/>
                <a:cs typeface="Calibri"/>
              </a:rPr>
              <a:t> </a:t>
            </a:r>
            <a:r>
              <a:rPr sz="1100" spc="10" dirty="0">
                <a:solidFill>
                  <a:srgbClr val="001F5F"/>
                </a:solidFill>
                <a:latin typeface="Calibri"/>
                <a:cs typeface="Calibri"/>
              </a:rPr>
              <a:t>Ecseg,  </a:t>
            </a:r>
            <a:r>
              <a:rPr sz="1100" spc="-20" dirty="0">
                <a:solidFill>
                  <a:srgbClr val="001F5F"/>
                </a:solidFill>
                <a:latin typeface="Calibri"/>
                <a:cs typeface="Calibri"/>
              </a:rPr>
              <a:t>Terény, </a:t>
            </a:r>
            <a:r>
              <a:rPr sz="1100" spc="10" dirty="0">
                <a:solidFill>
                  <a:srgbClr val="001F5F"/>
                </a:solidFill>
                <a:latin typeface="Calibri"/>
                <a:cs typeface="Calibri"/>
              </a:rPr>
              <a:t>Rimóc, </a:t>
            </a:r>
            <a:r>
              <a:rPr sz="1100" spc="-10" dirty="0">
                <a:solidFill>
                  <a:srgbClr val="001F5F"/>
                </a:solidFill>
                <a:latin typeface="Calibri"/>
                <a:cs typeface="Calibri"/>
              </a:rPr>
              <a:t>Bokor, Bér,  </a:t>
            </a:r>
            <a:r>
              <a:rPr sz="1100" spc="5" dirty="0">
                <a:solidFill>
                  <a:srgbClr val="001F5F"/>
                </a:solidFill>
                <a:latin typeface="Calibri"/>
                <a:cs typeface="Calibri"/>
              </a:rPr>
              <a:t>Magyarnándor, </a:t>
            </a:r>
            <a:r>
              <a:rPr sz="1100" spc="10" dirty="0">
                <a:solidFill>
                  <a:srgbClr val="001F5F"/>
                </a:solidFill>
                <a:latin typeface="Calibri"/>
                <a:cs typeface="Calibri"/>
              </a:rPr>
              <a:t>Mohora,  </a:t>
            </a:r>
            <a:r>
              <a:rPr sz="1100" spc="-10" dirty="0">
                <a:solidFill>
                  <a:srgbClr val="001F5F"/>
                </a:solidFill>
                <a:latin typeface="Calibri"/>
                <a:cs typeface="Calibri"/>
              </a:rPr>
              <a:t>Varsány, </a:t>
            </a:r>
            <a:r>
              <a:rPr sz="1100" spc="15" dirty="0">
                <a:solidFill>
                  <a:srgbClr val="001F5F"/>
                </a:solidFill>
                <a:latin typeface="Calibri"/>
                <a:cs typeface="Calibri"/>
              </a:rPr>
              <a:t>Nagylóc, </a:t>
            </a:r>
            <a:r>
              <a:rPr sz="1100" spc="10" dirty="0">
                <a:solidFill>
                  <a:srgbClr val="001F5F"/>
                </a:solidFill>
                <a:latin typeface="Calibri"/>
                <a:cs typeface="Calibri"/>
              </a:rPr>
              <a:t>Becske,  </a:t>
            </a:r>
            <a:r>
              <a:rPr sz="1100" dirty="0">
                <a:solidFill>
                  <a:srgbClr val="001F5F"/>
                </a:solidFill>
                <a:latin typeface="Calibri"/>
                <a:cs typeface="Calibri"/>
              </a:rPr>
              <a:t>Debercsény, </a:t>
            </a:r>
            <a:r>
              <a:rPr sz="1100" spc="10" dirty="0">
                <a:solidFill>
                  <a:srgbClr val="001F5F"/>
                </a:solidFill>
                <a:latin typeface="Calibri"/>
                <a:cs typeface="Calibri"/>
              </a:rPr>
              <a:t>Cserháthaláp,  </a:t>
            </a:r>
            <a:r>
              <a:rPr sz="1100" spc="5" dirty="0">
                <a:solidFill>
                  <a:srgbClr val="001F5F"/>
                </a:solidFill>
                <a:latin typeface="Calibri"/>
                <a:cs typeface="Calibri"/>
              </a:rPr>
              <a:t>Cserhátszentiván, Kutasó,  Felsőtold,</a:t>
            </a:r>
            <a:r>
              <a:rPr sz="1100" spc="-5" dirty="0">
                <a:solidFill>
                  <a:srgbClr val="001F5F"/>
                </a:solidFill>
                <a:latin typeface="Calibri"/>
                <a:cs typeface="Calibri"/>
              </a:rPr>
              <a:t> </a:t>
            </a:r>
            <a:r>
              <a:rPr sz="1100" spc="10" dirty="0">
                <a:solidFill>
                  <a:srgbClr val="001F5F"/>
                </a:solidFill>
                <a:latin typeface="Calibri"/>
                <a:cs typeface="Calibri"/>
              </a:rPr>
              <a:t>Garáb,</a:t>
            </a:r>
            <a:endParaRPr sz="1100">
              <a:solidFill>
                <a:prstClr val="black"/>
              </a:solidFill>
              <a:latin typeface="Calibri"/>
              <a:cs typeface="Calibri"/>
            </a:endParaRPr>
          </a:p>
          <a:p>
            <a:pPr marL="12700">
              <a:spcBef>
                <a:spcPts val="40"/>
              </a:spcBef>
            </a:pPr>
            <a:r>
              <a:rPr sz="1100" spc="10" dirty="0">
                <a:solidFill>
                  <a:srgbClr val="001F5F"/>
                </a:solidFill>
                <a:latin typeface="Calibri"/>
                <a:cs typeface="Calibri"/>
              </a:rPr>
              <a:t>Herencsény</a:t>
            </a:r>
            <a:endParaRPr sz="1100">
              <a:solidFill>
                <a:prstClr val="black"/>
              </a:solidFill>
              <a:latin typeface="Calibri"/>
              <a:cs typeface="Calibri"/>
            </a:endParaRPr>
          </a:p>
        </p:txBody>
      </p:sp>
      <p:sp>
        <p:nvSpPr>
          <p:cNvPr id="13" name="object 13"/>
          <p:cNvSpPr/>
          <p:nvPr/>
        </p:nvSpPr>
        <p:spPr>
          <a:xfrm>
            <a:off x="9952197" y="2954758"/>
            <a:ext cx="2961408" cy="3099167"/>
          </a:xfrm>
          <a:prstGeom prst="rect">
            <a:avLst/>
          </a:prstGeom>
          <a:blipFill>
            <a:blip r:embed="rId2" cstate="print"/>
            <a:stretch>
              <a:fillRect/>
            </a:stretch>
          </a:blipFill>
        </p:spPr>
        <p:txBody>
          <a:bodyPr wrap="square" lIns="0" tIns="0" rIns="0" bIns="0" rtlCol="0"/>
          <a:lstStyle/>
          <a:p>
            <a:endParaRPr>
              <a:solidFill>
                <a:prstClr val="black"/>
              </a:solidFill>
              <a:latin typeface="Calibri"/>
            </a:endParaRPr>
          </a:p>
        </p:txBody>
      </p:sp>
      <p:sp>
        <p:nvSpPr>
          <p:cNvPr id="14" name="object 14"/>
          <p:cNvSpPr txBox="1"/>
          <p:nvPr/>
        </p:nvSpPr>
        <p:spPr>
          <a:xfrm>
            <a:off x="5286618" y="16137392"/>
            <a:ext cx="4968240" cy="890905"/>
          </a:xfrm>
          <a:prstGeom prst="rect">
            <a:avLst/>
          </a:prstGeom>
        </p:spPr>
        <p:txBody>
          <a:bodyPr vert="horz" wrap="square" lIns="0" tIns="11430" rIns="0" bIns="0" rtlCol="0">
            <a:spAutoFit/>
          </a:bodyPr>
          <a:lstStyle/>
          <a:p>
            <a:pPr marL="12700" marR="5080">
              <a:lnSpc>
                <a:spcPct val="103299"/>
              </a:lnSpc>
              <a:spcBef>
                <a:spcPts val="90"/>
              </a:spcBef>
            </a:pPr>
            <a:r>
              <a:rPr sz="1100" spc="20" dirty="0">
                <a:solidFill>
                  <a:prstClr val="black"/>
                </a:solidFill>
                <a:latin typeface="Calibri"/>
                <a:cs typeface="Calibri"/>
              </a:rPr>
              <a:t>A </a:t>
            </a:r>
            <a:r>
              <a:rPr sz="1100" spc="10" dirty="0">
                <a:solidFill>
                  <a:prstClr val="black"/>
                </a:solidFill>
                <a:latin typeface="Calibri"/>
                <a:cs typeface="Calibri"/>
              </a:rPr>
              <a:t>válaszadók </a:t>
            </a:r>
            <a:r>
              <a:rPr sz="1100" spc="15" dirty="0">
                <a:solidFill>
                  <a:prstClr val="black"/>
                </a:solidFill>
                <a:latin typeface="Calibri"/>
                <a:cs typeface="Calibri"/>
              </a:rPr>
              <a:t>40%-a </a:t>
            </a:r>
            <a:r>
              <a:rPr sz="1100" spc="5" dirty="0">
                <a:solidFill>
                  <a:prstClr val="black"/>
                </a:solidFill>
                <a:latin typeface="Calibri"/>
                <a:cs typeface="Calibri"/>
              </a:rPr>
              <a:t>szerint </a:t>
            </a:r>
            <a:r>
              <a:rPr sz="1100" spc="10" dirty="0">
                <a:solidFill>
                  <a:prstClr val="black"/>
                </a:solidFill>
                <a:latin typeface="Calibri"/>
                <a:cs typeface="Calibri"/>
              </a:rPr>
              <a:t>szükség </a:t>
            </a:r>
            <a:r>
              <a:rPr sz="1100" spc="5" dirty="0">
                <a:solidFill>
                  <a:prstClr val="black"/>
                </a:solidFill>
                <a:latin typeface="Calibri"/>
                <a:cs typeface="Calibri"/>
              </a:rPr>
              <a:t>van infrastrukturális fejlesztésre </a:t>
            </a:r>
            <a:r>
              <a:rPr sz="1100" spc="15" dirty="0">
                <a:solidFill>
                  <a:prstClr val="black"/>
                </a:solidFill>
                <a:latin typeface="Calibri"/>
                <a:cs typeface="Calibri"/>
              </a:rPr>
              <a:t>a </a:t>
            </a:r>
            <a:r>
              <a:rPr sz="1100" spc="10" dirty="0">
                <a:solidFill>
                  <a:prstClr val="black"/>
                </a:solidFill>
                <a:latin typeface="Calibri"/>
                <a:cs typeface="Calibri"/>
              </a:rPr>
              <a:t>Cserhátban. </a:t>
            </a:r>
            <a:r>
              <a:rPr sz="1100" spc="15" dirty="0">
                <a:solidFill>
                  <a:prstClr val="black"/>
                </a:solidFill>
                <a:latin typeface="Calibri"/>
                <a:cs typeface="Calibri"/>
              </a:rPr>
              <a:t>Az  egyéb </a:t>
            </a:r>
            <a:r>
              <a:rPr sz="1100" spc="5" dirty="0">
                <a:solidFill>
                  <a:prstClr val="black"/>
                </a:solidFill>
                <a:latin typeface="Calibri"/>
                <a:cs typeface="Calibri"/>
              </a:rPr>
              <a:t>fejlesztési </a:t>
            </a:r>
            <a:r>
              <a:rPr sz="1100" spc="10" dirty="0">
                <a:solidFill>
                  <a:prstClr val="black"/>
                </a:solidFill>
                <a:latin typeface="Calibri"/>
                <a:cs typeface="Calibri"/>
              </a:rPr>
              <a:t>lehetőségek </a:t>
            </a:r>
            <a:r>
              <a:rPr sz="1100" dirty="0">
                <a:solidFill>
                  <a:prstClr val="black"/>
                </a:solidFill>
                <a:latin typeface="Calibri"/>
                <a:cs typeface="Calibri"/>
              </a:rPr>
              <a:t>közül </a:t>
            </a:r>
            <a:r>
              <a:rPr sz="1100" spc="5" dirty="0">
                <a:solidFill>
                  <a:prstClr val="black"/>
                </a:solidFill>
                <a:latin typeface="Calibri"/>
                <a:cs typeface="Calibri"/>
              </a:rPr>
              <a:t>padokra </a:t>
            </a:r>
            <a:r>
              <a:rPr sz="1100" spc="10" dirty="0">
                <a:solidFill>
                  <a:prstClr val="black"/>
                </a:solidFill>
                <a:latin typeface="Calibri"/>
                <a:cs typeface="Calibri"/>
              </a:rPr>
              <a:t>(36%), kézműves termékek </a:t>
            </a:r>
            <a:r>
              <a:rPr sz="1100" spc="5" dirty="0">
                <a:solidFill>
                  <a:prstClr val="black"/>
                </a:solidFill>
                <a:latin typeface="Calibri"/>
                <a:cs typeface="Calibri"/>
              </a:rPr>
              <a:t>boltjára  </a:t>
            </a:r>
            <a:r>
              <a:rPr sz="1100" spc="10" dirty="0">
                <a:solidFill>
                  <a:prstClr val="black"/>
                </a:solidFill>
                <a:latin typeface="Calibri"/>
                <a:cs typeface="Calibri"/>
              </a:rPr>
              <a:t>(35%), WC-re (34%), </a:t>
            </a:r>
            <a:r>
              <a:rPr sz="1100" spc="5" dirty="0">
                <a:solidFill>
                  <a:prstClr val="black"/>
                </a:solidFill>
                <a:latin typeface="Calibri"/>
                <a:cs typeface="Calibri"/>
              </a:rPr>
              <a:t>kilátóra </a:t>
            </a:r>
            <a:r>
              <a:rPr sz="1100" spc="10" dirty="0">
                <a:solidFill>
                  <a:prstClr val="black"/>
                </a:solidFill>
                <a:latin typeface="Calibri"/>
                <a:cs typeface="Calibri"/>
              </a:rPr>
              <a:t>(33%) </a:t>
            </a:r>
            <a:r>
              <a:rPr sz="1100" spc="15" dirty="0">
                <a:solidFill>
                  <a:prstClr val="black"/>
                </a:solidFill>
                <a:latin typeface="Calibri"/>
                <a:cs typeface="Calibri"/>
              </a:rPr>
              <a:t>és </a:t>
            </a:r>
            <a:r>
              <a:rPr sz="1100" spc="10" dirty="0">
                <a:solidFill>
                  <a:prstClr val="black"/>
                </a:solidFill>
                <a:latin typeface="Calibri"/>
                <a:cs typeface="Calibri"/>
              </a:rPr>
              <a:t>vendéglátóhelyek (32%) </a:t>
            </a:r>
            <a:r>
              <a:rPr sz="1100" spc="5" dirty="0">
                <a:solidFill>
                  <a:prstClr val="black"/>
                </a:solidFill>
                <a:latin typeface="Calibri"/>
                <a:cs typeface="Calibri"/>
              </a:rPr>
              <a:t>fejlesztésére </a:t>
            </a:r>
            <a:r>
              <a:rPr sz="1100" spc="10" dirty="0">
                <a:solidFill>
                  <a:prstClr val="black"/>
                </a:solidFill>
                <a:latin typeface="Calibri"/>
                <a:cs typeface="Calibri"/>
              </a:rPr>
              <a:t>van  szükség </a:t>
            </a:r>
            <a:r>
              <a:rPr sz="1100" spc="15" dirty="0">
                <a:solidFill>
                  <a:prstClr val="black"/>
                </a:solidFill>
                <a:latin typeface="Calibri"/>
                <a:cs typeface="Calibri"/>
              </a:rPr>
              <a:t>a </a:t>
            </a:r>
            <a:r>
              <a:rPr sz="1100" spc="5" dirty="0">
                <a:solidFill>
                  <a:prstClr val="black"/>
                </a:solidFill>
                <a:latin typeface="Calibri"/>
                <a:cs typeface="Calibri"/>
              </a:rPr>
              <a:t>válaszadók szerint. </a:t>
            </a:r>
            <a:r>
              <a:rPr sz="1100" spc="20" dirty="0">
                <a:solidFill>
                  <a:prstClr val="black"/>
                </a:solidFill>
                <a:latin typeface="Calibri"/>
                <a:cs typeface="Calibri"/>
              </a:rPr>
              <a:t>A </a:t>
            </a:r>
            <a:r>
              <a:rPr sz="1100" spc="10" dirty="0">
                <a:solidFill>
                  <a:prstClr val="black"/>
                </a:solidFill>
                <a:latin typeface="Calibri"/>
                <a:cs typeface="Calibri"/>
              </a:rPr>
              <a:t>válaszadók </a:t>
            </a:r>
            <a:r>
              <a:rPr sz="1100" spc="15" dirty="0">
                <a:solidFill>
                  <a:prstClr val="black"/>
                </a:solidFill>
                <a:latin typeface="Calibri"/>
                <a:cs typeface="Calibri"/>
              </a:rPr>
              <a:t>csupán 3%-a </a:t>
            </a:r>
            <a:r>
              <a:rPr sz="1100" spc="5" dirty="0">
                <a:solidFill>
                  <a:prstClr val="black"/>
                </a:solidFill>
                <a:latin typeface="Calibri"/>
                <a:cs typeface="Calibri"/>
              </a:rPr>
              <a:t>jelezte, </a:t>
            </a:r>
            <a:r>
              <a:rPr sz="1100" spc="10" dirty="0">
                <a:solidFill>
                  <a:prstClr val="black"/>
                </a:solidFill>
                <a:latin typeface="Calibri"/>
                <a:cs typeface="Calibri"/>
              </a:rPr>
              <a:t>hogy nincs</a:t>
            </a:r>
            <a:r>
              <a:rPr sz="1100" spc="-30" dirty="0">
                <a:solidFill>
                  <a:prstClr val="black"/>
                </a:solidFill>
                <a:latin typeface="Calibri"/>
                <a:cs typeface="Calibri"/>
              </a:rPr>
              <a:t> </a:t>
            </a:r>
            <a:r>
              <a:rPr sz="1100" spc="5" dirty="0">
                <a:solidFill>
                  <a:prstClr val="black"/>
                </a:solidFill>
                <a:latin typeface="Calibri"/>
                <a:cs typeface="Calibri"/>
              </a:rPr>
              <a:t>szükség</a:t>
            </a:r>
            <a:endParaRPr sz="1100">
              <a:solidFill>
                <a:prstClr val="black"/>
              </a:solidFill>
              <a:latin typeface="Calibri"/>
              <a:cs typeface="Calibri"/>
            </a:endParaRPr>
          </a:p>
          <a:p>
            <a:pPr marL="12700">
              <a:spcBef>
                <a:spcPts val="45"/>
              </a:spcBef>
            </a:pPr>
            <a:r>
              <a:rPr sz="1100" spc="15" dirty="0">
                <a:solidFill>
                  <a:prstClr val="black"/>
                </a:solidFill>
                <a:latin typeface="Calibri"/>
                <a:cs typeface="Calibri"/>
              </a:rPr>
              <a:t>egyéb </a:t>
            </a:r>
            <a:r>
              <a:rPr sz="1100" spc="5" dirty="0">
                <a:solidFill>
                  <a:prstClr val="black"/>
                </a:solidFill>
                <a:latin typeface="Calibri"/>
                <a:cs typeface="Calibri"/>
              </a:rPr>
              <a:t>turisztikai fejlesztésre </a:t>
            </a:r>
            <a:r>
              <a:rPr sz="1100" spc="15" dirty="0">
                <a:solidFill>
                  <a:prstClr val="black"/>
                </a:solidFill>
                <a:latin typeface="Calibri"/>
                <a:cs typeface="Calibri"/>
              </a:rPr>
              <a:t>a</a:t>
            </a:r>
            <a:r>
              <a:rPr sz="1100" spc="-20" dirty="0">
                <a:solidFill>
                  <a:prstClr val="black"/>
                </a:solidFill>
                <a:latin typeface="Calibri"/>
                <a:cs typeface="Calibri"/>
              </a:rPr>
              <a:t> </a:t>
            </a:r>
            <a:r>
              <a:rPr sz="1100" spc="10" dirty="0">
                <a:solidFill>
                  <a:prstClr val="black"/>
                </a:solidFill>
                <a:latin typeface="Calibri"/>
                <a:cs typeface="Calibri"/>
              </a:rPr>
              <a:t>Cserhátban.</a:t>
            </a:r>
            <a:endParaRPr sz="1100">
              <a:solidFill>
                <a:prstClr val="black"/>
              </a:solidFill>
              <a:latin typeface="Calibri"/>
              <a:cs typeface="Calibri"/>
            </a:endParaRPr>
          </a:p>
        </p:txBody>
      </p:sp>
      <p:sp>
        <p:nvSpPr>
          <p:cNvPr id="15" name="object 15"/>
          <p:cNvSpPr txBox="1"/>
          <p:nvPr/>
        </p:nvSpPr>
        <p:spPr>
          <a:xfrm>
            <a:off x="5286618" y="12167034"/>
            <a:ext cx="4425950" cy="1064260"/>
          </a:xfrm>
          <a:prstGeom prst="rect">
            <a:avLst/>
          </a:prstGeom>
        </p:spPr>
        <p:txBody>
          <a:bodyPr vert="horz" wrap="square" lIns="0" tIns="11430" rIns="0" bIns="0" rtlCol="0">
            <a:spAutoFit/>
          </a:bodyPr>
          <a:lstStyle/>
          <a:p>
            <a:pPr marL="12700" marR="5080" algn="just">
              <a:lnSpc>
                <a:spcPct val="103299"/>
              </a:lnSpc>
              <a:spcBef>
                <a:spcPts val="90"/>
              </a:spcBef>
            </a:pPr>
            <a:r>
              <a:rPr sz="1100" spc="20" dirty="0">
                <a:solidFill>
                  <a:prstClr val="black"/>
                </a:solidFill>
                <a:latin typeface="Calibri"/>
                <a:cs typeface="Calibri"/>
              </a:rPr>
              <a:t>A </a:t>
            </a:r>
            <a:r>
              <a:rPr sz="1100" spc="10" dirty="0">
                <a:solidFill>
                  <a:prstClr val="black"/>
                </a:solidFill>
                <a:latin typeface="Calibri"/>
                <a:cs typeface="Calibri"/>
              </a:rPr>
              <a:t>Cserhátba </a:t>
            </a:r>
            <a:r>
              <a:rPr sz="1100" dirty="0">
                <a:solidFill>
                  <a:prstClr val="black"/>
                </a:solidFill>
                <a:latin typeface="Calibri"/>
                <a:cs typeface="Calibri"/>
              </a:rPr>
              <a:t>látogatók </a:t>
            </a:r>
            <a:r>
              <a:rPr sz="1100" spc="15" dirty="0">
                <a:solidFill>
                  <a:prstClr val="black"/>
                </a:solidFill>
                <a:latin typeface="Calibri"/>
                <a:cs typeface="Calibri"/>
              </a:rPr>
              <a:t>36%-a gomba és </a:t>
            </a:r>
            <a:r>
              <a:rPr sz="1100" spc="10" dirty="0">
                <a:solidFill>
                  <a:prstClr val="black"/>
                </a:solidFill>
                <a:latin typeface="Calibri"/>
                <a:cs typeface="Calibri"/>
              </a:rPr>
              <a:t>gyógynövényismereti </a:t>
            </a:r>
            <a:r>
              <a:rPr sz="1100" dirty="0">
                <a:solidFill>
                  <a:prstClr val="black"/>
                </a:solidFill>
                <a:latin typeface="Calibri"/>
                <a:cs typeface="Calibri"/>
              </a:rPr>
              <a:t>vezetett </a:t>
            </a:r>
            <a:r>
              <a:rPr sz="1100" spc="5" dirty="0">
                <a:solidFill>
                  <a:prstClr val="black"/>
                </a:solidFill>
                <a:latin typeface="Calibri"/>
                <a:cs typeface="Calibri"/>
              </a:rPr>
              <a:t>túra  </a:t>
            </a:r>
            <a:r>
              <a:rPr sz="1100" spc="10" dirty="0">
                <a:solidFill>
                  <a:prstClr val="black"/>
                </a:solidFill>
                <a:latin typeface="Calibri"/>
                <a:cs typeface="Calibri"/>
              </a:rPr>
              <a:t>lehetőségét látná szívesen </a:t>
            </a:r>
            <a:r>
              <a:rPr sz="1100" spc="15" dirty="0">
                <a:solidFill>
                  <a:prstClr val="black"/>
                </a:solidFill>
                <a:latin typeface="Calibri"/>
                <a:cs typeface="Calibri"/>
              </a:rPr>
              <a:t>a </a:t>
            </a:r>
            <a:r>
              <a:rPr sz="1100" spc="5" dirty="0">
                <a:solidFill>
                  <a:prstClr val="black"/>
                </a:solidFill>
                <a:latin typeface="Calibri"/>
                <a:cs typeface="Calibri"/>
              </a:rPr>
              <a:t>fejlesztések </a:t>
            </a:r>
            <a:r>
              <a:rPr sz="1100" spc="-5" dirty="0">
                <a:solidFill>
                  <a:prstClr val="black"/>
                </a:solidFill>
                <a:latin typeface="Calibri"/>
                <a:cs typeface="Calibri"/>
              </a:rPr>
              <a:t>között. </a:t>
            </a:r>
            <a:r>
              <a:rPr sz="1100" spc="20" dirty="0">
                <a:solidFill>
                  <a:prstClr val="black"/>
                </a:solidFill>
                <a:latin typeface="Calibri"/>
                <a:cs typeface="Calibri"/>
              </a:rPr>
              <a:t>A </a:t>
            </a:r>
            <a:r>
              <a:rPr sz="1100" spc="10" dirty="0">
                <a:solidFill>
                  <a:prstClr val="black"/>
                </a:solidFill>
                <a:latin typeface="Calibri"/>
                <a:cs typeface="Calibri"/>
              </a:rPr>
              <a:t>Cserhátba </a:t>
            </a:r>
            <a:r>
              <a:rPr sz="1100" dirty="0">
                <a:solidFill>
                  <a:prstClr val="black"/>
                </a:solidFill>
                <a:latin typeface="Calibri"/>
                <a:cs typeface="Calibri"/>
              </a:rPr>
              <a:t>látogatók  </a:t>
            </a:r>
            <a:r>
              <a:rPr sz="1100" spc="15" dirty="0">
                <a:solidFill>
                  <a:prstClr val="black"/>
                </a:solidFill>
                <a:latin typeface="Calibri"/>
                <a:cs typeface="Calibri"/>
              </a:rPr>
              <a:t>32%-a </a:t>
            </a:r>
            <a:r>
              <a:rPr sz="1100" spc="5" dirty="0">
                <a:solidFill>
                  <a:prstClr val="black"/>
                </a:solidFill>
                <a:latin typeface="Calibri"/>
                <a:cs typeface="Calibri"/>
              </a:rPr>
              <a:t>tartja fontosnak </a:t>
            </a:r>
            <a:r>
              <a:rPr sz="1100" spc="15" dirty="0">
                <a:solidFill>
                  <a:prstClr val="black"/>
                </a:solidFill>
                <a:latin typeface="Calibri"/>
                <a:cs typeface="Calibri"/>
              </a:rPr>
              <a:t>egy </a:t>
            </a:r>
            <a:r>
              <a:rPr sz="1100" dirty="0">
                <a:solidFill>
                  <a:prstClr val="black"/>
                </a:solidFill>
                <a:latin typeface="Calibri"/>
                <a:cs typeface="Calibri"/>
              </a:rPr>
              <a:t>látogatóközpont </a:t>
            </a:r>
            <a:r>
              <a:rPr sz="1100" spc="10" dirty="0">
                <a:solidFill>
                  <a:prstClr val="black"/>
                </a:solidFill>
                <a:latin typeface="Calibri"/>
                <a:cs typeface="Calibri"/>
              </a:rPr>
              <a:t>létesítését. </a:t>
            </a:r>
            <a:r>
              <a:rPr sz="1100" spc="20" dirty="0">
                <a:solidFill>
                  <a:prstClr val="black"/>
                </a:solidFill>
                <a:latin typeface="Calibri"/>
                <a:cs typeface="Calibri"/>
              </a:rPr>
              <a:t>A </a:t>
            </a:r>
            <a:r>
              <a:rPr sz="1100" dirty="0">
                <a:solidFill>
                  <a:prstClr val="black"/>
                </a:solidFill>
                <a:latin typeface="Calibri"/>
                <a:cs typeface="Calibri"/>
              </a:rPr>
              <a:t>vezetett </a:t>
            </a:r>
            <a:r>
              <a:rPr sz="1100" spc="5" dirty="0">
                <a:solidFill>
                  <a:prstClr val="black"/>
                </a:solidFill>
                <a:latin typeface="Calibri"/>
                <a:cs typeface="Calibri"/>
              </a:rPr>
              <a:t>túrák  </a:t>
            </a:r>
            <a:r>
              <a:rPr sz="1100" dirty="0">
                <a:solidFill>
                  <a:prstClr val="black"/>
                </a:solidFill>
                <a:latin typeface="Calibri"/>
                <a:cs typeface="Calibri"/>
              </a:rPr>
              <a:t>közül </a:t>
            </a:r>
            <a:r>
              <a:rPr sz="1100" spc="15" dirty="0">
                <a:solidFill>
                  <a:prstClr val="black"/>
                </a:solidFill>
                <a:latin typeface="Calibri"/>
                <a:cs typeface="Calibri"/>
              </a:rPr>
              <a:t>a </a:t>
            </a:r>
            <a:r>
              <a:rPr sz="1100" spc="10" dirty="0">
                <a:solidFill>
                  <a:prstClr val="black"/>
                </a:solidFill>
                <a:latin typeface="Calibri"/>
                <a:cs typeface="Calibri"/>
              </a:rPr>
              <a:t>növényismereti (30%), geológiai (29%) és </a:t>
            </a:r>
            <a:r>
              <a:rPr sz="1100" spc="5" dirty="0">
                <a:solidFill>
                  <a:prstClr val="black"/>
                </a:solidFill>
                <a:latin typeface="Calibri"/>
                <a:cs typeface="Calibri"/>
              </a:rPr>
              <a:t>tájtörténeti </a:t>
            </a:r>
            <a:r>
              <a:rPr sz="1100" spc="10" dirty="0">
                <a:solidFill>
                  <a:prstClr val="black"/>
                </a:solidFill>
                <a:latin typeface="Calibri"/>
                <a:cs typeface="Calibri"/>
              </a:rPr>
              <a:t>(29%) </a:t>
            </a:r>
            <a:r>
              <a:rPr sz="1100" spc="5" dirty="0">
                <a:solidFill>
                  <a:prstClr val="black"/>
                </a:solidFill>
                <a:latin typeface="Calibri"/>
                <a:cs typeface="Calibri"/>
              </a:rPr>
              <a:t>túrákra  mutatkozik </a:t>
            </a:r>
            <a:r>
              <a:rPr sz="1100" spc="-10" dirty="0">
                <a:solidFill>
                  <a:prstClr val="black"/>
                </a:solidFill>
                <a:latin typeface="Calibri"/>
                <a:cs typeface="Calibri"/>
              </a:rPr>
              <a:t>igény. </a:t>
            </a:r>
            <a:r>
              <a:rPr sz="1100" spc="20" dirty="0">
                <a:solidFill>
                  <a:prstClr val="black"/>
                </a:solidFill>
                <a:latin typeface="Calibri"/>
                <a:cs typeface="Calibri"/>
              </a:rPr>
              <a:t>A </a:t>
            </a:r>
            <a:r>
              <a:rPr sz="1100" spc="10" dirty="0">
                <a:solidFill>
                  <a:prstClr val="black"/>
                </a:solidFill>
                <a:latin typeface="Calibri"/>
                <a:cs typeface="Calibri"/>
              </a:rPr>
              <a:t>válaszadók </a:t>
            </a:r>
            <a:r>
              <a:rPr sz="1100" spc="15" dirty="0">
                <a:solidFill>
                  <a:prstClr val="black"/>
                </a:solidFill>
                <a:latin typeface="Calibri"/>
                <a:cs typeface="Calibri"/>
              </a:rPr>
              <a:t>csupán 5%-a </a:t>
            </a:r>
            <a:r>
              <a:rPr sz="1100" spc="5" dirty="0">
                <a:solidFill>
                  <a:prstClr val="black"/>
                </a:solidFill>
                <a:latin typeface="Calibri"/>
                <a:cs typeface="Calibri"/>
              </a:rPr>
              <a:t>jelezte, </a:t>
            </a:r>
            <a:r>
              <a:rPr sz="1100" spc="10" dirty="0">
                <a:solidFill>
                  <a:prstClr val="black"/>
                </a:solidFill>
                <a:latin typeface="Calibri"/>
                <a:cs typeface="Calibri"/>
              </a:rPr>
              <a:t>hogy nincs </a:t>
            </a:r>
            <a:r>
              <a:rPr sz="1100" spc="5" dirty="0">
                <a:solidFill>
                  <a:prstClr val="black"/>
                </a:solidFill>
                <a:latin typeface="Calibri"/>
                <a:cs typeface="Calibri"/>
              </a:rPr>
              <a:t>szükség  </a:t>
            </a:r>
            <a:r>
              <a:rPr sz="1100" spc="10" dirty="0">
                <a:solidFill>
                  <a:prstClr val="black"/>
                </a:solidFill>
                <a:latin typeface="Calibri"/>
                <a:cs typeface="Calibri"/>
              </a:rPr>
              <a:t>szakmai </a:t>
            </a:r>
            <a:r>
              <a:rPr sz="1100" spc="5" dirty="0">
                <a:solidFill>
                  <a:prstClr val="black"/>
                </a:solidFill>
                <a:latin typeface="Calibri"/>
                <a:cs typeface="Calibri"/>
              </a:rPr>
              <a:t>turisztikai fejlesztésre </a:t>
            </a:r>
            <a:r>
              <a:rPr sz="1100" spc="15" dirty="0">
                <a:solidFill>
                  <a:prstClr val="black"/>
                </a:solidFill>
                <a:latin typeface="Calibri"/>
                <a:cs typeface="Calibri"/>
              </a:rPr>
              <a:t>a</a:t>
            </a:r>
            <a:r>
              <a:rPr sz="1100" spc="-10" dirty="0">
                <a:solidFill>
                  <a:prstClr val="black"/>
                </a:solidFill>
                <a:latin typeface="Calibri"/>
                <a:cs typeface="Calibri"/>
              </a:rPr>
              <a:t> </a:t>
            </a:r>
            <a:r>
              <a:rPr sz="1100" spc="10" dirty="0">
                <a:solidFill>
                  <a:prstClr val="black"/>
                </a:solidFill>
                <a:latin typeface="Calibri"/>
                <a:cs typeface="Calibri"/>
              </a:rPr>
              <a:t>Cserhátban.</a:t>
            </a:r>
            <a:endParaRPr sz="1100">
              <a:solidFill>
                <a:prstClr val="black"/>
              </a:solidFill>
              <a:latin typeface="Calibri"/>
              <a:cs typeface="Calibri"/>
            </a:endParaRPr>
          </a:p>
        </p:txBody>
      </p:sp>
      <p:sp>
        <p:nvSpPr>
          <p:cNvPr id="16" name="object 16"/>
          <p:cNvSpPr txBox="1"/>
          <p:nvPr/>
        </p:nvSpPr>
        <p:spPr>
          <a:xfrm>
            <a:off x="635740" y="13915222"/>
            <a:ext cx="4168775" cy="890905"/>
          </a:xfrm>
          <a:prstGeom prst="rect">
            <a:avLst/>
          </a:prstGeom>
        </p:spPr>
        <p:txBody>
          <a:bodyPr vert="horz" wrap="square" lIns="0" tIns="11430" rIns="0" bIns="0" rtlCol="0">
            <a:spAutoFit/>
          </a:bodyPr>
          <a:lstStyle/>
          <a:p>
            <a:pPr marL="12700" marR="5080" algn="just">
              <a:lnSpc>
                <a:spcPct val="103299"/>
              </a:lnSpc>
              <a:spcBef>
                <a:spcPts val="90"/>
              </a:spcBef>
            </a:pPr>
            <a:r>
              <a:rPr sz="1100" spc="20" dirty="0">
                <a:solidFill>
                  <a:prstClr val="black"/>
                </a:solidFill>
                <a:latin typeface="Calibri"/>
                <a:cs typeface="Calibri"/>
              </a:rPr>
              <a:t>A </a:t>
            </a:r>
            <a:r>
              <a:rPr sz="1100" spc="10" dirty="0">
                <a:solidFill>
                  <a:prstClr val="black"/>
                </a:solidFill>
                <a:latin typeface="Calibri"/>
                <a:cs typeface="Calibri"/>
              </a:rPr>
              <a:t>válaszadók </a:t>
            </a:r>
            <a:r>
              <a:rPr sz="1100" spc="15" dirty="0">
                <a:solidFill>
                  <a:prstClr val="black"/>
                </a:solidFill>
                <a:latin typeface="Calibri"/>
                <a:cs typeface="Calibri"/>
              </a:rPr>
              <a:t>71%-a a </a:t>
            </a:r>
            <a:r>
              <a:rPr sz="1100" spc="5" dirty="0">
                <a:solidFill>
                  <a:prstClr val="black"/>
                </a:solidFill>
                <a:latin typeface="Calibri"/>
                <a:cs typeface="Calibri"/>
              </a:rPr>
              <a:t>tájkép miatt választotta </a:t>
            </a:r>
            <a:r>
              <a:rPr sz="1100" spc="15" dirty="0">
                <a:solidFill>
                  <a:prstClr val="black"/>
                </a:solidFill>
                <a:latin typeface="Calibri"/>
                <a:cs typeface="Calibri"/>
              </a:rPr>
              <a:t>a </a:t>
            </a:r>
            <a:r>
              <a:rPr sz="1100" spc="5" dirty="0">
                <a:solidFill>
                  <a:prstClr val="black"/>
                </a:solidFill>
                <a:latin typeface="Calibri"/>
                <a:cs typeface="Calibri"/>
              </a:rPr>
              <a:t>Cserhátot, </a:t>
            </a:r>
            <a:r>
              <a:rPr sz="1100" spc="10" dirty="0">
                <a:solidFill>
                  <a:prstClr val="black"/>
                </a:solidFill>
                <a:latin typeface="Calibri"/>
                <a:cs typeface="Calibri"/>
              </a:rPr>
              <a:t>emellett </a:t>
            </a:r>
            <a:r>
              <a:rPr sz="1100" spc="15" dirty="0">
                <a:solidFill>
                  <a:prstClr val="black"/>
                </a:solidFill>
                <a:latin typeface="Calibri"/>
                <a:cs typeface="Calibri"/>
              </a:rPr>
              <a:t>a  </a:t>
            </a:r>
            <a:r>
              <a:rPr sz="1100" spc="10" dirty="0">
                <a:solidFill>
                  <a:prstClr val="black"/>
                </a:solidFill>
                <a:latin typeface="Calibri"/>
                <a:cs typeface="Calibri"/>
              </a:rPr>
              <a:t>jó levegő (37%) </a:t>
            </a:r>
            <a:r>
              <a:rPr sz="1100" spc="15" dirty="0">
                <a:solidFill>
                  <a:prstClr val="black"/>
                </a:solidFill>
                <a:latin typeface="Calibri"/>
                <a:cs typeface="Calibri"/>
              </a:rPr>
              <a:t>és az </a:t>
            </a:r>
            <a:r>
              <a:rPr sz="1100" spc="10" dirty="0">
                <a:solidFill>
                  <a:prstClr val="black"/>
                </a:solidFill>
                <a:latin typeface="Calibri"/>
                <a:cs typeface="Calibri"/>
              </a:rPr>
              <a:t>alacsony </a:t>
            </a:r>
            <a:r>
              <a:rPr sz="1100" spc="5" dirty="0">
                <a:solidFill>
                  <a:prstClr val="black"/>
                </a:solidFill>
                <a:latin typeface="Calibri"/>
                <a:cs typeface="Calibri"/>
              </a:rPr>
              <a:t>turista létszám </a:t>
            </a:r>
            <a:r>
              <a:rPr sz="1100" spc="10" dirty="0">
                <a:solidFill>
                  <a:prstClr val="black"/>
                </a:solidFill>
                <a:latin typeface="Calibri"/>
                <a:cs typeface="Calibri"/>
              </a:rPr>
              <a:t>(34%) motiválta </a:t>
            </a:r>
            <a:r>
              <a:rPr sz="1100" spc="15" dirty="0">
                <a:solidFill>
                  <a:prstClr val="black"/>
                </a:solidFill>
                <a:latin typeface="Calibri"/>
                <a:cs typeface="Calibri"/>
              </a:rPr>
              <a:t>az ide  </a:t>
            </a:r>
            <a:r>
              <a:rPr sz="1100" dirty="0">
                <a:solidFill>
                  <a:prstClr val="black"/>
                </a:solidFill>
                <a:latin typeface="Calibri"/>
                <a:cs typeface="Calibri"/>
              </a:rPr>
              <a:t>látogatókat. </a:t>
            </a:r>
            <a:r>
              <a:rPr sz="1100" spc="20" dirty="0">
                <a:solidFill>
                  <a:prstClr val="black"/>
                </a:solidFill>
                <a:latin typeface="Calibri"/>
                <a:cs typeface="Calibri"/>
              </a:rPr>
              <a:t>A </a:t>
            </a:r>
            <a:r>
              <a:rPr sz="1100" spc="5" dirty="0">
                <a:solidFill>
                  <a:prstClr val="black"/>
                </a:solidFill>
                <a:latin typeface="Calibri"/>
                <a:cs typeface="Calibri"/>
              </a:rPr>
              <a:t>tájképre </a:t>
            </a:r>
            <a:r>
              <a:rPr sz="1100" spc="15" dirty="0">
                <a:solidFill>
                  <a:prstClr val="black"/>
                </a:solidFill>
                <a:latin typeface="Calibri"/>
                <a:cs typeface="Calibri"/>
              </a:rPr>
              <a:t>a </a:t>
            </a:r>
            <a:r>
              <a:rPr sz="1100" spc="5" dirty="0">
                <a:solidFill>
                  <a:prstClr val="black"/>
                </a:solidFill>
                <a:latin typeface="Calibri"/>
                <a:cs typeface="Calibri"/>
              </a:rPr>
              <a:t>mozaikosság jellemző, </a:t>
            </a:r>
            <a:r>
              <a:rPr sz="1100" spc="15" dirty="0">
                <a:solidFill>
                  <a:prstClr val="black"/>
                </a:solidFill>
                <a:latin typeface="Calibri"/>
                <a:cs typeface="Calibri"/>
              </a:rPr>
              <a:t>kisebb </a:t>
            </a:r>
            <a:r>
              <a:rPr sz="1100" spc="10" dirty="0">
                <a:solidFill>
                  <a:prstClr val="black"/>
                </a:solidFill>
                <a:latin typeface="Calibri"/>
                <a:cs typeface="Calibri"/>
              </a:rPr>
              <a:t>erdőtömbök,  mezők, </a:t>
            </a:r>
            <a:r>
              <a:rPr sz="1100" spc="5" dirty="0">
                <a:solidFill>
                  <a:prstClr val="black"/>
                </a:solidFill>
                <a:latin typeface="Calibri"/>
                <a:cs typeface="Calibri"/>
              </a:rPr>
              <a:t>szántók </a:t>
            </a:r>
            <a:r>
              <a:rPr sz="1100" spc="15" dirty="0">
                <a:solidFill>
                  <a:prstClr val="black"/>
                </a:solidFill>
                <a:latin typeface="Calibri"/>
                <a:cs typeface="Calibri"/>
              </a:rPr>
              <a:t>és </a:t>
            </a:r>
            <a:r>
              <a:rPr sz="1100" spc="10" dirty="0">
                <a:solidFill>
                  <a:prstClr val="black"/>
                </a:solidFill>
                <a:latin typeface="Calibri"/>
                <a:cs typeface="Calibri"/>
              </a:rPr>
              <a:t>települések váltják egymást, nagyobb, </a:t>
            </a:r>
            <a:r>
              <a:rPr sz="1100" spc="5" dirty="0">
                <a:solidFill>
                  <a:prstClr val="black"/>
                </a:solidFill>
                <a:latin typeface="Calibri"/>
                <a:cs typeface="Calibri"/>
              </a:rPr>
              <a:t>többsávos  főútvonal </a:t>
            </a:r>
            <a:r>
              <a:rPr sz="1100" spc="15" dirty="0">
                <a:solidFill>
                  <a:prstClr val="black"/>
                </a:solidFill>
                <a:latin typeface="Calibri"/>
                <a:cs typeface="Calibri"/>
              </a:rPr>
              <a:t>nem </a:t>
            </a:r>
            <a:r>
              <a:rPr sz="1100" spc="10" dirty="0">
                <a:solidFill>
                  <a:prstClr val="black"/>
                </a:solidFill>
                <a:latin typeface="Calibri"/>
                <a:cs typeface="Calibri"/>
              </a:rPr>
              <a:t>halad </a:t>
            </a:r>
            <a:r>
              <a:rPr sz="1100" spc="5" dirty="0">
                <a:solidFill>
                  <a:prstClr val="black"/>
                </a:solidFill>
                <a:latin typeface="Calibri"/>
                <a:cs typeface="Calibri"/>
              </a:rPr>
              <a:t>át </a:t>
            </a:r>
            <a:r>
              <a:rPr sz="1100" spc="15" dirty="0">
                <a:solidFill>
                  <a:prstClr val="black"/>
                </a:solidFill>
                <a:latin typeface="Calibri"/>
                <a:cs typeface="Calibri"/>
              </a:rPr>
              <a:t>a </a:t>
            </a:r>
            <a:r>
              <a:rPr sz="1100" spc="5" dirty="0">
                <a:solidFill>
                  <a:prstClr val="black"/>
                </a:solidFill>
                <a:latin typeface="Calibri"/>
                <a:cs typeface="Calibri"/>
              </a:rPr>
              <a:t>Cserháton, </a:t>
            </a:r>
            <a:r>
              <a:rPr sz="1100" spc="10" dirty="0">
                <a:solidFill>
                  <a:prstClr val="black"/>
                </a:solidFill>
                <a:latin typeface="Calibri"/>
                <a:cs typeface="Calibri"/>
              </a:rPr>
              <a:t>így </a:t>
            </a:r>
            <a:r>
              <a:rPr sz="1100" spc="15" dirty="0">
                <a:solidFill>
                  <a:prstClr val="black"/>
                </a:solidFill>
                <a:latin typeface="Calibri"/>
                <a:cs typeface="Calibri"/>
              </a:rPr>
              <a:t>a </a:t>
            </a:r>
            <a:r>
              <a:rPr sz="1100" spc="5" dirty="0">
                <a:solidFill>
                  <a:prstClr val="black"/>
                </a:solidFill>
                <a:latin typeface="Calibri"/>
                <a:cs typeface="Calibri"/>
              </a:rPr>
              <a:t>friss, </a:t>
            </a:r>
            <a:r>
              <a:rPr sz="1100" spc="10" dirty="0">
                <a:solidFill>
                  <a:prstClr val="black"/>
                </a:solidFill>
                <a:latin typeface="Calibri"/>
                <a:cs typeface="Calibri"/>
              </a:rPr>
              <a:t>jó levegő is</a:t>
            </a:r>
            <a:r>
              <a:rPr sz="1100" spc="-40" dirty="0">
                <a:solidFill>
                  <a:prstClr val="black"/>
                </a:solidFill>
                <a:latin typeface="Calibri"/>
                <a:cs typeface="Calibri"/>
              </a:rPr>
              <a:t> </a:t>
            </a:r>
            <a:r>
              <a:rPr sz="1100" spc="10" dirty="0">
                <a:solidFill>
                  <a:prstClr val="black"/>
                </a:solidFill>
                <a:latin typeface="Calibri"/>
                <a:cs typeface="Calibri"/>
              </a:rPr>
              <a:t>adott.</a:t>
            </a:r>
            <a:endParaRPr sz="1100">
              <a:solidFill>
                <a:prstClr val="black"/>
              </a:solidFill>
              <a:latin typeface="Calibri"/>
              <a:cs typeface="Calibri"/>
            </a:endParaRPr>
          </a:p>
        </p:txBody>
      </p:sp>
      <p:sp>
        <p:nvSpPr>
          <p:cNvPr id="17" name="object 17"/>
          <p:cNvSpPr txBox="1"/>
          <p:nvPr/>
        </p:nvSpPr>
        <p:spPr>
          <a:xfrm>
            <a:off x="5358202" y="8918107"/>
            <a:ext cx="4168140" cy="544830"/>
          </a:xfrm>
          <a:prstGeom prst="rect">
            <a:avLst/>
          </a:prstGeom>
        </p:spPr>
        <p:txBody>
          <a:bodyPr vert="horz" wrap="square" lIns="0" tIns="11430" rIns="0" bIns="0" rtlCol="0">
            <a:spAutoFit/>
          </a:bodyPr>
          <a:lstStyle/>
          <a:p>
            <a:pPr marL="12700" marR="5080" algn="just">
              <a:lnSpc>
                <a:spcPct val="103299"/>
              </a:lnSpc>
              <a:spcBef>
                <a:spcPts val="90"/>
              </a:spcBef>
            </a:pPr>
            <a:r>
              <a:rPr sz="1100" spc="20" dirty="0">
                <a:solidFill>
                  <a:prstClr val="black"/>
                </a:solidFill>
                <a:latin typeface="Calibri"/>
                <a:cs typeface="Calibri"/>
              </a:rPr>
              <a:t>A </a:t>
            </a:r>
            <a:r>
              <a:rPr sz="1100" spc="10" dirty="0">
                <a:solidFill>
                  <a:prstClr val="black"/>
                </a:solidFill>
                <a:latin typeface="Calibri"/>
                <a:cs typeface="Calibri"/>
              </a:rPr>
              <a:t>válaszadók </a:t>
            </a:r>
            <a:r>
              <a:rPr sz="1100" spc="5" dirty="0">
                <a:solidFill>
                  <a:prstClr val="black"/>
                </a:solidFill>
                <a:latin typeface="Calibri"/>
                <a:cs typeface="Calibri"/>
              </a:rPr>
              <a:t>többsége </a:t>
            </a:r>
            <a:r>
              <a:rPr sz="1100" spc="15" dirty="0">
                <a:solidFill>
                  <a:prstClr val="black"/>
                </a:solidFill>
                <a:latin typeface="Calibri"/>
                <a:cs typeface="Calibri"/>
              </a:rPr>
              <a:t>a </a:t>
            </a:r>
            <a:r>
              <a:rPr sz="1100" spc="5" dirty="0">
                <a:solidFill>
                  <a:prstClr val="black"/>
                </a:solidFill>
                <a:latin typeface="Calibri"/>
                <a:cs typeface="Calibri"/>
              </a:rPr>
              <a:t>túrázás </a:t>
            </a:r>
            <a:r>
              <a:rPr sz="1100" spc="10" dirty="0">
                <a:solidFill>
                  <a:prstClr val="black"/>
                </a:solidFill>
                <a:latin typeface="Calibri"/>
                <a:cs typeface="Calibri"/>
              </a:rPr>
              <a:t>(80%) </a:t>
            </a:r>
            <a:r>
              <a:rPr sz="1100" spc="15" dirty="0">
                <a:solidFill>
                  <a:prstClr val="black"/>
                </a:solidFill>
                <a:latin typeface="Calibri"/>
                <a:cs typeface="Calibri"/>
              </a:rPr>
              <a:t>és a </a:t>
            </a:r>
            <a:r>
              <a:rPr sz="1100" spc="10" dirty="0">
                <a:solidFill>
                  <a:prstClr val="black"/>
                </a:solidFill>
                <a:latin typeface="Calibri"/>
                <a:cs typeface="Calibri"/>
              </a:rPr>
              <a:t>kirándulás (73%) </a:t>
            </a:r>
            <a:r>
              <a:rPr sz="1100" spc="5" dirty="0">
                <a:solidFill>
                  <a:prstClr val="black"/>
                </a:solidFill>
                <a:latin typeface="Calibri"/>
                <a:cs typeface="Calibri"/>
              </a:rPr>
              <a:t>miatt  érkezik </a:t>
            </a:r>
            <a:r>
              <a:rPr sz="1100" spc="15" dirty="0">
                <a:solidFill>
                  <a:prstClr val="black"/>
                </a:solidFill>
                <a:latin typeface="Calibri"/>
                <a:cs typeface="Calibri"/>
              </a:rPr>
              <a:t>a </a:t>
            </a:r>
            <a:r>
              <a:rPr sz="1100" spc="10" dirty="0">
                <a:solidFill>
                  <a:prstClr val="black"/>
                </a:solidFill>
                <a:latin typeface="Calibri"/>
                <a:cs typeface="Calibri"/>
              </a:rPr>
              <a:t>Cserhátba. Kiemelkedik </a:t>
            </a:r>
            <a:r>
              <a:rPr sz="1100" spc="15" dirty="0">
                <a:solidFill>
                  <a:prstClr val="black"/>
                </a:solidFill>
                <a:latin typeface="Calibri"/>
                <a:cs typeface="Calibri"/>
              </a:rPr>
              <a:t>még a </a:t>
            </a:r>
            <a:r>
              <a:rPr sz="1100" spc="5" dirty="0">
                <a:solidFill>
                  <a:prstClr val="black"/>
                </a:solidFill>
                <a:latin typeface="Calibri"/>
                <a:cs typeface="Calibri"/>
              </a:rPr>
              <a:t>kulturális értékek felfedezése  </a:t>
            </a:r>
            <a:r>
              <a:rPr sz="1100" spc="10" dirty="0">
                <a:solidFill>
                  <a:prstClr val="black"/>
                </a:solidFill>
                <a:latin typeface="Calibri"/>
                <a:cs typeface="Calibri"/>
              </a:rPr>
              <a:t>(27%), </a:t>
            </a:r>
            <a:r>
              <a:rPr sz="1100" spc="15" dirty="0">
                <a:solidFill>
                  <a:prstClr val="black"/>
                </a:solidFill>
                <a:latin typeface="Calibri"/>
                <a:cs typeface="Calibri"/>
              </a:rPr>
              <a:t>mely </a:t>
            </a:r>
            <a:r>
              <a:rPr sz="1100" spc="10" dirty="0">
                <a:solidFill>
                  <a:prstClr val="black"/>
                </a:solidFill>
                <a:latin typeface="Calibri"/>
                <a:cs typeface="Calibri"/>
              </a:rPr>
              <a:t>valószínűleg </a:t>
            </a:r>
            <a:r>
              <a:rPr sz="1100" spc="5" dirty="0">
                <a:solidFill>
                  <a:prstClr val="black"/>
                </a:solidFill>
                <a:latin typeface="Calibri"/>
                <a:cs typeface="Calibri"/>
              </a:rPr>
              <a:t>Hollókő világörökségi </a:t>
            </a:r>
            <a:r>
              <a:rPr sz="1100" spc="10" dirty="0">
                <a:solidFill>
                  <a:prstClr val="black"/>
                </a:solidFill>
                <a:latin typeface="Calibri"/>
                <a:cs typeface="Calibri"/>
              </a:rPr>
              <a:t>rangjának</a:t>
            </a:r>
            <a:r>
              <a:rPr sz="1100" spc="30" dirty="0">
                <a:solidFill>
                  <a:prstClr val="black"/>
                </a:solidFill>
                <a:latin typeface="Calibri"/>
                <a:cs typeface="Calibri"/>
              </a:rPr>
              <a:t> </a:t>
            </a:r>
            <a:r>
              <a:rPr sz="1100" dirty="0">
                <a:solidFill>
                  <a:prstClr val="black"/>
                </a:solidFill>
                <a:latin typeface="Calibri"/>
                <a:cs typeface="Calibri"/>
              </a:rPr>
              <a:t>köszönhető.</a:t>
            </a:r>
            <a:endParaRPr sz="1100">
              <a:solidFill>
                <a:prstClr val="black"/>
              </a:solidFill>
              <a:latin typeface="Calibri"/>
              <a:cs typeface="Calibri"/>
            </a:endParaRPr>
          </a:p>
        </p:txBody>
      </p:sp>
      <p:sp>
        <p:nvSpPr>
          <p:cNvPr id="18" name="object 18"/>
          <p:cNvSpPr txBox="1"/>
          <p:nvPr/>
        </p:nvSpPr>
        <p:spPr>
          <a:xfrm>
            <a:off x="10160399" y="13470453"/>
            <a:ext cx="4169410" cy="718185"/>
          </a:xfrm>
          <a:prstGeom prst="rect">
            <a:avLst/>
          </a:prstGeom>
        </p:spPr>
        <p:txBody>
          <a:bodyPr vert="horz" wrap="square" lIns="0" tIns="11430" rIns="0" bIns="0" rtlCol="0">
            <a:spAutoFit/>
          </a:bodyPr>
          <a:lstStyle/>
          <a:p>
            <a:pPr marL="12700" marR="5080" algn="just">
              <a:lnSpc>
                <a:spcPct val="103299"/>
              </a:lnSpc>
              <a:spcBef>
                <a:spcPts val="90"/>
              </a:spcBef>
            </a:pPr>
            <a:r>
              <a:rPr sz="1100" spc="20" dirty="0">
                <a:solidFill>
                  <a:prstClr val="black"/>
                </a:solidFill>
                <a:latin typeface="Calibri"/>
                <a:cs typeface="Calibri"/>
              </a:rPr>
              <a:t>A </a:t>
            </a:r>
            <a:r>
              <a:rPr sz="1100" spc="5" dirty="0">
                <a:solidFill>
                  <a:prstClr val="black"/>
                </a:solidFill>
                <a:latin typeface="Calibri"/>
                <a:cs typeface="Calibri"/>
              </a:rPr>
              <a:t>túrázóknak </a:t>
            </a:r>
            <a:r>
              <a:rPr sz="1100" spc="10" dirty="0">
                <a:solidFill>
                  <a:prstClr val="black"/>
                </a:solidFill>
                <a:latin typeface="Calibri"/>
                <a:cs typeface="Calibri"/>
              </a:rPr>
              <a:t>sok </a:t>
            </a:r>
            <a:r>
              <a:rPr sz="1100" spc="15" dirty="0">
                <a:solidFill>
                  <a:prstClr val="black"/>
                </a:solidFill>
                <a:latin typeface="Calibri"/>
                <a:cs typeface="Calibri"/>
              </a:rPr>
              <a:t>mindent </a:t>
            </a:r>
            <a:r>
              <a:rPr sz="1100" spc="5" dirty="0">
                <a:solidFill>
                  <a:prstClr val="black"/>
                </a:solidFill>
                <a:latin typeface="Calibri"/>
                <a:cs typeface="Calibri"/>
              </a:rPr>
              <a:t>biztosít </a:t>
            </a:r>
            <a:r>
              <a:rPr sz="1100" spc="15" dirty="0">
                <a:solidFill>
                  <a:prstClr val="black"/>
                </a:solidFill>
                <a:latin typeface="Calibri"/>
                <a:cs typeface="Calibri"/>
              </a:rPr>
              <a:t>a </a:t>
            </a:r>
            <a:r>
              <a:rPr sz="1100" spc="5" dirty="0">
                <a:solidFill>
                  <a:prstClr val="black"/>
                </a:solidFill>
                <a:latin typeface="Calibri"/>
                <a:cs typeface="Calibri"/>
              </a:rPr>
              <a:t>természet: </a:t>
            </a:r>
            <a:r>
              <a:rPr sz="1100" spc="15" dirty="0">
                <a:solidFill>
                  <a:prstClr val="black"/>
                </a:solidFill>
                <a:latin typeface="Calibri"/>
                <a:cs typeface="Calibri"/>
              </a:rPr>
              <a:t>a </a:t>
            </a:r>
            <a:r>
              <a:rPr sz="1100" spc="10" dirty="0">
                <a:solidFill>
                  <a:prstClr val="black"/>
                </a:solidFill>
                <a:latin typeface="Calibri"/>
                <a:cs typeface="Calibri"/>
              </a:rPr>
              <a:t>kikapcsolódást (84%),  </a:t>
            </a:r>
            <a:r>
              <a:rPr sz="1100" spc="15" dirty="0">
                <a:solidFill>
                  <a:prstClr val="black"/>
                </a:solidFill>
                <a:latin typeface="Calibri"/>
                <a:cs typeface="Calibri"/>
              </a:rPr>
              <a:t>a </a:t>
            </a:r>
            <a:r>
              <a:rPr sz="1100" spc="5" dirty="0">
                <a:solidFill>
                  <a:prstClr val="black"/>
                </a:solidFill>
                <a:latin typeface="Calibri"/>
                <a:cs typeface="Calibri"/>
              </a:rPr>
              <a:t>mozgás </a:t>
            </a:r>
            <a:r>
              <a:rPr sz="1100" spc="10" dirty="0">
                <a:solidFill>
                  <a:prstClr val="black"/>
                </a:solidFill>
                <a:latin typeface="Calibri"/>
                <a:cs typeface="Calibri"/>
              </a:rPr>
              <a:t>örömét (81%), </a:t>
            </a:r>
            <a:r>
              <a:rPr sz="1100" spc="15" dirty="0">
                <a:solidFill>
                  <a:prstClr val="black"/>
                </a:solidFill>
                <a:latin typeface="Calibri"/>
                <a:cs typeface="Calibri"/>
              </a:rPr>
              <a:t>a </a:t>
            </a:r>
            <a:r>
              <a:rPr sz="1100" spc="5" dirty="0">
                <a:solidFill>
                  <a:prstClr val="black"/>
                </a:solidFill>
                <a:latin typeface="Calibri"/>
                <a:cs typeface="Calibri"/>
              </a:rPr>
              <a:t>friss </a:t>
            </a:r>
            <a:r>
              <a:rPr sz="1100" spc="10" dirty="0">
                <a:solidFill>
                  <a:prstClr val="black"/>
                </a:solidFill>
                <a:latin typeface="Calibri"/>
                <a:cs typeface="Calibri"/>
              </a:rPr>
              <a:t>levegőt (80%) és </a:t>
            </a:r>
            <a:r>
              <a:rPr sz="1100" spc="15" dirty="0">
                <a:solidFill>
                  <a:prstClr val="black"/>
                </a:solidFill>
                <a:latin typeface="Calibri"/>
                <a:cs typeface="Calibri"/>
              </a:rPr>
              <a:t>a </a:t>
            </a:r>
            <a:r>
              <a:rPr sz="1100" spc="5" dirty="0">
                <a:solidFill>
                  <a:prstClr val="black"/>
                </a:solidFill>
                <a:latin typeface="Calibri"/>
                <a:cs typeface="Calibri"/>
              </a:rPr>
              <a:t>feltöltődést </a:t>
            </a:r>
            <a:r>
              <a:rPr sz="1100" spc="10" dirty="0">
                <a:solidFill>
                  <a:prstClr val="black"/>
                </a:solidFill>
                <a:latin typeface="Calibri"/>
                <a:cs typeface="Calibri"/>
              </a:rPr>
              <a:t>(72%).  Emellett </a:t>
            </a:r>
            <a:r>
              <a:rPr sz="1100" spc="15" dirty="0">
                <a:solidFill>
                  <a:prstClr val="black"/>
                </a:solidFill>
                <a:latin typeface="Calibri"/>
                <a:cs typeface="Calibri"/>
              </a:rPr>
              <a:t>a </a:t>
            </a:r>
            <a:r>
              <a:rPr sz="1100" spc="10" dirty="0">
                <a:solidFill>
                  <a:prstClr val="black"/>
                </a:solidFill>
                <a:latin typeface="Calibri"/>
                <a:cs typeface="Calibri"/>
              </a:rPr>
              <a:t>csendet (63%) </a:t>
            </a:r>
            <a:r>
              <a:rPr sz="1100" spc="5" dirty="0">
                <a:solidFill>
                  <a:prstClr val="black"/>
                </a:solidFill>
                <a:latin typeface="Calibri"/>
                <a:cs typeface="Calibri"/>
              </a:rPr>
              <a:t>említették </a:t>
            </a:r>
            <a:r>
              <a:rPr sz="1100" spc="20" dirty="0">
                <a:solidFill>
                  <a:prstClr val="black"/>
                </a:solidFill>
                <a:latin typeface="Calibri"/>
                <a:cs typeface="Calibri"/>
              </a:rPr>
              <a:t>még </a:t>
            </a:r>
            <a:r>
              <a:rPr sz="1100" spc="5" dirty="0">
                <a:solidFill>
                  <a:prstClr val="black"/>
                </a:solidFill>
                <a:latin typeface="Calibri"/>
                <a:cs typeface="Calibri"/>
              </a:rPr>
              <a:t>jelentős </a:t>
            </a:r>
            <a:r>
              <a:rPr sz="1100" spc="10" dirty="0">
                <a:solidFill>
                  <a:prstClr val="black"/>
                </a:solidFill>
                <a:latin typeface="Calibri"/>
                <a:cs typeface="Calibri"/>
              </a:rPr>
              <a:t>számban, </a:t>
            </a:r>
            <a:r>
              <a:rPr sz="1100" spc="15" dirty="0">
                <a:solidFill>
                  <a:prstClr val="black"/>
                </a:solidFill>
                <a:latin typeface="Calibri"/>
                <a:cs typeface="Calibri"/>
              </a:rPr>
              <a:t>ami </a:t>
            </a:r>
            <a:r>
              <a:rPr sz="1100" spc="10" dirty="0">
                <a:solidFill>
                  <a:prstClr val="black"/>
                </a:solidFill>
                <a:latin typeface="Calibri"/>
                <a:cs typeface="Calibri"/>
              </a:rPr>
              <a:t>így  kiemelkedik </a:t>
            </a:r>
            <a:r>
              <a:rPr sz="1100" spc="15" dirty="0">
                <a:solidFill>
                  <a:prstClr val="black"/>
                </a:solidFill>
                <a:latin typeface="Calibri"/>
                <a:cs typeface="Calibri"/>
              </a:rPr>
              <a:t>a </a:t>
            </a:r>
            <a:r>
              <a:rPr sz="1100" spc="5" dirty="0">
                <a:solidFill>
                  <a:prstClr val="black"/>
                </a:solidFill>
                <a:latin typeface="Calibri"/>
                <a:cs typeface="Calibri"/>
              </a:rPr>
              <a:t>többi kategória</a:t>
            </a:r>
            <a:r>
              <a:rPr sz="1100" spc="-40" dirty="0">
                <a:solidFill>
                  <a:prstClr val="black"/>
                </a:solidFill>
                <a:latin typeface="Calibri"/>
                <a:cs typeface="Calibri"/>
              </a:rPr>
              <a:t> </a:t>
            </a:r>
            <a:r>
              <a:rPr sz="1100" dirty="0">
                <a:solidFill>
                  <a:prstClr val="black"/>
                </a:solidFill>
                <a:latin typeface="Calibri"/>
                <a:cs typeface="Calibri"/>
              </a:rPr>
              <a:t>közül.</a:t>
            </a:r>
            <a:endParaRPr sz="1100">
              <a:solidFill>
                <a:prstClr val="black"/>
              </a:solidFill>
              <a:latin typeface="Calibri"/>
              <a:cs typeface="Calibri"/>
            </a:endParaRPr>
          </a:p>
        </p:txBody>
      </p:sp>
      <p:sp>
        <p:nvSpPr>
          <p:cNvPr id="19" name="object 19"/>
          <p:cNvSpPr/>
          <p:nvPr/>
        </p:nvSpPr>
        <p:spPr>
          <a:xfrm>
            <a:off x="586659" y="15376793"/>
            <a:ext cx="4487382" cy="4487376"/>
          </a:xfrm>
          <a:prstGeom prst="rect">
            <a:avLst/>
          </a:prstGeom>
          <a:blipFill>
            <a:blip r:embed="rId3" cstate="print"/>
            <a:stretch>
              <a:fillRect/>
            </a:stretch>
          </a:blipFill>
        </p:spPr>
        <p:txBody>
          <a:bodyPr wrap="square" lIns="0" tIns="0" rIns="0" bIns="0" rtlCol="0"/>
          <a:lstStyle/>
          <a:p>
            <a:endParaRPr>
              <a:solidFill>
                <a:prstClr val="black"/>
              </a:solidFill>
              <a:latin typeface="Calibri"/>
            </a:endParaRPr>
          </a:p>
        </p:txBody>
      </p:sp>
      <p:sp>
        <p:nvSpPr>
          <p:cNvPr id="20" name="object 20"/>
          <p:cNvSpPr txBox="1"/>
          <p:nvPr/>
        </p:nvSpPr>
        <p:spPr>
          <a:xfrm>
            <a:off x="5255065" y="18524966"/>
            <a:ext cx="4827905" cy="1064260"/>
          </a:xfrm>
          <a:prstGeom prst="rect">
            <a:avLst/>
          </a:prstGeom>
        </p:spPr>
        <p:txBody>
          <a:bodyPr vert="horz" wrap="square" lIns="0" tIns="11430" rIns="0" bIns="0" rtlCol="0">
            <a:spAutoFit/>
          </a:bodyPr>
          <a:lstStyle/>
          <a:p>
            <a:pPr marL="12700" marR="5080" algn="just">
              <a:lnSpc>
                <a:spcPct val="103299"/>
              </a:lnSpc>
              <a:spcBef>
                <a:spcPts val="90"/>
              </a:spcBef>
            </a:pPr>
            <a:r>
              <a:rPr sz="1100" spc="10" dirty="0">
                <a:solidFill>
                  <a:prstClr val="black"/>
                </a:solidFill>
                <a:latin typeface="Calibri"/>
                <a:cs typeface="Calibri"/>
              </a:rPr>
              <a:t>„Mi </a:t>
            </a:r>
            <a:r>
              <a:rPr sz="1100" spc="15" dirty="0">
                <a:solidFill>
                  <a:prstClr val="black"/>
                </a:solidFill>
                <a:latin typeface="Calibri"/>
                <a:cs typeface="Calibri"/>
              </a:rPr>
              <a:t>az a 3 </a:t>
            </a:r>
            <a:r>
              <a:rPr sz="1100" spc="-5" dirty="0">
                <a:solidFill>
                  <a:prstClr val="black"/>
                </a:solidFill>
                <a:latin typeface="Calibri"/>
                <a:cs typeface="Calibri"/>
              </a:rPr>
              <a:t>szó, </a:t>
            </a:r>
            <a:r>
              <a:rPr sz="1100" spc="15" dirty="0">
                <a:solidFill>
                  <a:prstClr val="black"/>
                </a:solidFill>
                <a:latin typeface="Calibri"/>
                <a:cs typeface="Calibri"/>
              </a:rPr>
              <a:t>ami </a:t>
            </a:r>
            <a:r>
              <a:rPr sz="1100" spc="5" dirty="0">
                <a:solidFill>
                  <a:prstClr val="black"/>
                </a:solidFill>
                <a:latin typeface="Calibri"/>
                <a:cs typeface="Calibri"/>
              </a:rPr>
              <a:t>először </a:t>
            </a:r>
            <a:r>
              <a:rPr sz="1100" spc="10" dirty="0">
                <a:solidFill>
                  <a:prstClr val="black"/>
                </a:solidFill>
                <a:latin typeface="Calibri"/>
                <a:cs typeface="Calibri"/>
              </a:rPr>
              <a:t>eszébe </a:t>
            </a:r>
            <a:r>
              <a:rPr sz="1100" spc="5" dirty="0">
                <a:solidFill>
                  <a:prstClr val="black"/>
                </a:solidFill>
                <a:latin typeface="Calibri"/>
                <a:cs typeface="Calibri"/>
              </a:rPr>
              <a:t>jut </a:t>
            </a:r>
            <a:r>
              <a:rPr sz="1100" spc="15" dirty="0">
                <a:solidFill>
                  <a:prstClr val="black"/>
                </a:solidFill>
                <a:latin typeface="Calibri"/>
                <a:cs typeface="Calibri"/>
              </a:rPr>
              <a:t>a </a:t>
            </a:r>
            <a:r>
              <a:rPr sz="1100" spc="10" dirty="0">
                <a:solidFill>
                  <a:prstClr val="black"/>
                </a:solidFill>
                <a:latin typeface="Calibri"/>
                <a:cs typeface="Calibri"/>
              </a:rPr>
              <a:t>Cserhátról?” </a:t>
            </a:r>
            <a:r>
              <a:rPr sz="1100" spc="5" dirty="0">
                <a:solidFill>
                  <a:prstClr val="black"/>
                </a:solidFill>
                <a:latin typeface="Calibri"/>
                <a:cs typeface="Calibri"/>
              </a:rPr>
              <a:t>szabadszavas kérdés  </a:t>
            </a:r>
            <a:r>
              <a:rPr sz="1100" spc="10" dirty="0">
                <a:solidFill>
                  <a:prstClr val="black"/>
                </a:solidFill>
                <a:latin typeface="Calibri"/>
                <a:cs typeface="Calibri"/>
              </a:rPr>
              <a:t>eredményét </a:t>
            </a:r>
            <a:r>
              <a:rPr sz="1100" spc="15" dirty="0">
                <a:solidFill>
                  <a:prstClr val="black"/>
                </a:solidFill>
                <a:latin typeface="Calibri"/>
                <a:cs typeface="Calibri"/>
              </a:rPr>
              <a:t>egy </a:t>
            </a:r>
            <a:r>
              <a:rPr sz="1100" spc="5" dirty="0">
                <a:solidFill>
                  <a:prstClr val="black"/>
                </a:solidFill>
                <a:latin typeface="Calibri"/>
                <a:cs typeface="Calibri"/>
              </a:rPr>
              <a:t>szófelhőbe </a:t>
            </a:r>
            <a:r>
              <a:rPr sz="1100" spc="10" dirty="0">
                <a:solidFill>
                  <a:prstClr val="black"/>
                </a:solidFill>
                <a:latin typeface="Calibri"/>
                <a:cs typeface="Calibri"/>
              </a:rPr>
              <a:t>gyűjtöttük </a:t>
            </a:r>
            <a:r>
              <a:rPr sz="1100" spc="5" dirty="0">
                <a:solidFill>
                  <a:prstClr val="black"/>
                </a:solidFill>
                <a:latin typeface="Calibri"/>
                <a:cs typeface="Calibri"/>
              </a:rPr>
              <a:t>össze, </a:t>
            </a:r>
            <a:r>
              <a:rPr sz="1100" spc="15" dirty="0">
                <a:solidFill>
                  <a:prstClr val="black"/>
                </a:solidFill>
                <a:latin typeface="Calibri"/>
                <a:cs typeface="Calibri"/>
              </a:rPr>
              <a:t>melyben a </a:t>
            </a:r>
            <a:r>
              <a:rPr sz="1100" dirty="0">
                <a:solidFill>
                  <a:prstClr val="black"/>
                </a:solidFill>
                <a:latin typeface="Calibri"/>
                <a:cs typeface="Calibri"/>
              </a:rPr>
              <a:t>szavak </a:t>
            </a:r>
            <a:r>
              <a:rPr sz="1100" spc="5" dirty="0">
                <a:solidFill>
                  <a:prstClr val="black"/>
                </a:solidFill>
                <a:latin typeface="Calibri"/>
                <a:cs typeface="Calibri"/>
              </a:rPr>
              <a:t>nagysága arányos  </a:t>
            </a:r>
            <a:r>
              <a:rPr sz="1100" spc="15" dirty="0">
                <a:solidFill>
                  <a:prstClr val="black"/>
                </a:solidFill>
                <a:latin typeface="Calibri"/>
                <a:cs typeface="Calibri"/>
              </a:rPr>
              <a:t>az </a:t>
            </a:r>
            <a:r>
              <a:rPr sz="1100" spc="10" dirty="0">
                <a:solidFill>
                  <a:prstClr val="black"/>
                </a:solidFill>
                <a:latin typeface="Calibri"/>
                <a:cs typeface="Calibri"/>
              </a:rPr>
              <a:t>említések </a:t>
            </a:r>
            <a:r>
              <a:rPr sz="1100" spc="5" dirty="0">
                <a:solidFill>
                  <a:prstClr val="black"/>
                </a:solidFill>
                <a:latin typeface="Calibri"/>
                <a:cs typeface="Calibri"/>
              </a:rPr>
              <a:t>számával. </a:t>
            </a:r>
            <a:r>
              <a:rPr sz="1100" spc="10" dirty="0">
                <a:solidFill>
                  <a:prstClr val="black"/>
                </a:solidFill>
                <a:latin typeface="Calibri"/>
                <a:cs typeface="Calibri"/>
              </a:rPr>
              <a:t>Az ábrán </a:t>
            </a:r>
            <a:r>
              <a:rPr sz="1100" spc="5" dirty="0">
                <a:solidFill>
                  <a:prstClr val="black"/>
                </a:solidFill>
                <a:latin typeface="Calibri"/>
                <a:cs typeface="Calibri"/>
              </a:rPr>
              <a:t>jól látszik, </a:t>
            </a:r>
            <a:r>
              <a:rPr sz="1100" spc="10" dirty="0">
                <a:solidFill>
                  <a:prstClr val="black"/>
                </a:solidFill>
                <a:latin typeface="Calibri"/>
                <a:cs typeface="Calibri"/>
              </a:rPr>
              <a:t>hogy </a:t>
            </a:r>
            <a:r>
              <a:rPr sz="1100" spc="15" dirty="0">
                <a:solidFill>
                  <a:prstClr val="black"/>
                </a:solidFill>
                <a:latin typeface="Calibri"/>
                <a:cs typeface="Calibri"/>
              </a:rPr>
              <a:t>a </a:t>
            </a:r>
            <a:r>
              <a:rPr sz="1100" spc="5" dirty="0">
                <a:solidFill>
                  <a:prstClr val="black"/>
                </a:solidFill>
                <a:latin typeface="Calibri"/>
                <a:cs typeface="Calibri"/>
              </a:rPr>
              <a:t>legtöbbet </a:t>
            </a:r>
            <a:r>
              <a:rPr sz="1100" spc="10" dirty="0">
                <a:solidFill>
                  <a:prstClr val="black"/>
                </a:solidFill>
                <a:latin typeface="Calibri"/>
                <a:cs typeface="Calibri"/>
              </a:rPr>
              <a:t>említett</a:t>
            </a:r>
            <a:r>
              <a:rPr sz="1100" spc="15" dirty="0">
                <a:solidFill>
                  <a:prstClr val="black"/>
                </a:solidFill>
                <a:latin typeface="Calibri"/>
                <a:cs typeface="Calibri"/>
              </a:rPr>
              <a:t> </a:t>
            </a:r>
            <a:r>
              <a:rPr sz="1100" dirty="0">
                <a:solidFill>
                  <a:prstClr val="black"/>
                </a:solidFill>
                <a:latin typeface="Calibri"/>
                <a:cs typeface="Calibri"/>
              </a:rPr>
              <a:t>szó </a:t>
            </a:r>
            <a:r>
              <a:rPr sz="1100" spc="5" dirty="0">
                <a:solidFill>
                  <a:prstClr val="black"/>
                </a:solidFill>
                <a:latin typeface="Calibri"/>
                <a:cs typeface="Calibri"/>
              </a:rPr>
              <a:t>Hollókő</a:t>
            </a:r>
            <a:endParaRPr sz="1100">
              <a:solidFill>
                <a:prstClr val="black"/>
              </a:solidFill>
              <a:latin typeface="Calibri"/>
              <a:cs typeface="Calibri"/>
            </a:endParaRPr>
          </a:p>
          <a:p>
            <a:pPr marL="12700" marR="5080" algn="just">
              <a:lnSpc>
                <a:spcPct val="103299"/>
              </a:lnSpc>
            </a:pPr>
            <a:r>
              <a:rPr sz="1100" spc="10" dirty="0">
                <a:solidFill>
                  <a:prstClr val="black"/>
                </a:solidFill>
                <a:latin typeface="Calibri"/>
                <a:cs typeface="Calibri"/>
              </a:rPr>
              <a:t>(23) </a:t>
            </a:r>
            <a:r>
              <a:rPr sz="1100" spc="5" dirty="0">
                <a:solidFill>
                  <a:prstClr val="black"/>
                </a:solidFill>
                <a:latin typeface="Calibri"/>
                <a:cs typeface="Calibri"/>
              </a:rPr>
              <a:t>volt. </a:t>
            </a:r>
            <a:r>
              <a:rPr sz="1100" spc="10" dirty="0">
                <a:solidFill>
                  <a:prstClr val="black"/>
                </a:solidFill>
                <a:latin typeface="Calibri"/>
                <a:cs typeface="Calibri"/>
              </a:rPr>
              <a:t>Másodikként </a:t>
            </a:r>
            <a:r>
              <a:rPr sz="1100" spc="15" dirty="0">
                <a:solidFill>
                  <a:prstClr val="black"/>
                </a:solidFill>
                <a:latin typeface="Calibri"/>
                <a:cs typeface="Calibri"/>
              </a:rPr>
              <a:t>a </a:t>
            </a:r>
            <a:r>
              <a:rPr sz="1100" spc="10" dirty="0">
                <a:solidFill>
                  <a:prstClr val="black"/>
                </a:solidFill>
                <a:latin typeface="Calibri"/>
                <a:cs typeface="Calibri"/>
              </a:rPr>
              <a:t>nyugalom, </a:t>
            </a:r>
            <a:r>
              <a:rPr sz="1100" spc="5" dirty="0">
                <a:solidFill>
                  <a:prstClr val="black"/>
                </a:solidFill>
                <a:latin typeface="Calibri"/>
                <a:cs typeface="Calibri"/>
              </a:rPr>
              <a:t>megnyugtató </a:t>
            </a:r>
            <a:r>
              <a:rPr sz="1100" spc="10" dirty="0">
                <a:solidFill>
                  <a:prstClr val="black"/>
                </a:solidFill>
                <a:latin typeface="Calibri"/>
                <a:cs typeface="Calibri"/>
              </a:rPr>
              <a:t>(16) </a:t>
            </a:r>
            <a:r>
              <a:rPr sz="1100" spc="5" dirty="0">
                <a:solidFill>
                  <a:prstClr val="black"/>
                </a:solidFill>
                <a:latin typeface="Calibri"/>
                <a:cs typeface="Calibri"/>
              </a:rPr>
              <a:t>kifejezés szerepelt,  </a:t>
            </a:r>
            <a:r>
              <a:rPr sz="1100" spc="15" dirty="0">
                <a:solidFill>
                  <a:prstClr val="black"/>
                </a:solidFill>
                <a:latin typeface="Calibri"/>
                <a:cs typeface="Calibri"/>
              </a:rPr>
              <a:t>harmadik </a:t>
            </a:r>
            <a:r>
              <a:rPr sz="1100" spc="10" dirty="0">
                <a:solidFill>
                  <a:prstClr val="black"/>
                </a:solidFill>
                <a:latin typeface="Calibri"/>
                <a:cs typeface="Calibri"/>
              </a:rPr>
              <a:t>pedig </a:t>
            </a:r>
            <a:r>
              <a:rPr sz="1100" spc="15" dirty="0">
                <a:solidFill>
                  <a:prstClr val="black"/>
                </a:solidFill>
                <a:latin typeface="Calibri"/>
                <a:cs typeface="Calibri"/>
              </a:rPr>
              <a:t>az </a:t>
            </a:r>
            <a:r>
              <a:rPr sz="1100" spc="10" dirty="0">
                <a:solidFill>
                  <a:prstClr val="black"/>
                </a:solidFill>
                <a:latin typeface="Calibri"/>
                <a:cs typeface="Calibri"/>
              </a:rPr>
              <a:t>erdő (14) </a:t>
            </a:r>
            <a:r>
              <a:rPr sz="1100" dirty="0">
                <a:solidFill>
                  <a:prstClr val="black"/>
                </a:solidFill>
                <a:latin typeface="Calibri"/>
                <a:cs typeface="Calibri"/>
              </a:rPr>
              <a:t>szó lett. </a:t>
            </a:r>
            <a:r>
              <a:rPr sz="1100" spc="10" dirty="0">
                <a:solidFill>
                  <a:prstClr val="black"/>
                </a:solidFill>
                <a:latin typeface="Calibri"/>
                <a:cs typeface="Calibri"/>
              </a:rPr>
              <a:t>Sokan említették </a:t>
            </a:r>
            <a:r>
              <a:rPr sz="1100" spc="20" dirty="0">
                <a:solidFill>
                  <a:prstClr val="black"/>
                </a:solidFill>
                <a:latin typeface="Calibri"/>
                <a:cs typeface="Calibri"/>
              </a:rPr>
              <a:t>még </a:t>
            </a:r>
            <a:r>
              <a:rPr sz="1100" spc="15" dirty="0">
                <a:solidFill>
                  <a:prstClr val="black"/>
                </a:solidFill>
                <a:latin typeface="Calibri"/>
                <a:cs typeface="Calibri"/>
              </a:rPr>
              <a:t>a dombok </a:t>
            </a:r>
            <a:r>
              <a:rPr sz="1100" spc="10" dirty="0">
                <a:solidFill>
                  <a:prstClr val="black"/>
                </a:solidFill>
                <a:latin typeface="Calibri"/>
                <a:cs typeface="Calibri"/>
              </a:rPr>
              <a:t>(13),  hegyek, hegység (10), természet (8), </a:t>
            </a:r>
            <a:r>
              <a:rPr sz="1100" spc="5" dirty="0">
                <a:solidFill>
                  <a:prstClr val="black"/>
                </a:solidFill>
                <a:latin typeface="Calibri"/>
                <a:cs typeface="Calibri"/>
              </a:rPr>
              <a:t>túra </a:t>
            </a:r>
            <a:r>
              <a:rPr sz="1100" spc="10" dirty="0">
                <a:solidFill>
                  <a:prstClr val="black"/>
                </a:solidFill>
                <a:latin typeface="Calibri"/>
                <a:cs typeface="Calibri"/>
              </a:rPr>
              <a:t>(8)</a:t>
            </a:r>
            <a:r>
              <a:rPr sz="1100" spc="-70" dirty="0">
                <a:solidFill>
                  <a:prstClr val="black"/>
                </a:solidFill>
                <a:latin typeface="Calibri"/>
                <a:cs typeface="Calibri"/>
              </a:rPr>
              <a:t> </a:t>
            </a:r>
            <a:r>
              <a:rPr sz="1100" dirty="0">
                <a:solidFill>
                  <a:prstClr val="black"/>
                </a:solidFill>
                <a:latin typeface="Calibri"/>
                <a:cs typeface="Calibri"/>
              </a:rPr>
              <a:t>szavakat.</a:t>
            </a:r>
            <a:endParaRPr sz="1100">
              <a:solidFill>
                <a:prstClr val="black"/>
              </a:solidFill>
              <a:latin typeface="Calibri"/>
              <a:cs typeface="Calibri"/>
            </a:endParaRPr>
          </a:p>
        </p:txBody>
      </p:sp>
      <p:sp>
        <p:nvSpPr>
          <p:cNvPr id="21" name="object 21"/>
          <p:cNvSpPr/>
          <p:nvPr/>
        </p:nvSpPr>
        <p:spPr>
          <a:xfrm>
            <a:off x="651940" y="170342"/>
            <a:ext cx="1903683" cy="1269119"/>
          </a:xfrm>
          <a:prstGeom prst="rect">
            <a:avLst/>
          </a:prstGeom>
          <a:blipFill>
            <a:blip r:embed="rId4" cstate="print"/>
            <a:stretch>
              <a:fillRect/>
            </a:stretch>
          </a:blipFill>
        </p:spPr>
        <p:txBody>
          <a:bodyPr wrap="square" lIns="0" tIns="0" rIns="0" bIns="0" rtlCol="0"/>
          <a:lstStyle/>
          <a:p>
            <a:endParaRPr>
              <a:solidFill>
                <a:prstClr val="black"/>
              </a:solidFill>
              <a:latin typeface="Calibri"/>
            </a:endParaRPr>
          </a:p>
        </p:txBody>
      </p:sp>
      <p:sp>
        <p:nvSpPr>
          <p:cNvPr id="22" name="object 22"/>
          <p:cNvSpPr txBox="1"/>
          <p:nvPr/>
        </p:nvSpPr>
        <p:spPr>
          <a:xfrm>
            <a:off x="10160399" y="9203422"/>
            <a:ext cx="4169410" cy="1237615"/>
          </a:xfrm>
          <a:prstGeom prst="rect">
            <a:avLst/>
          </a:prstGeom>
        </p:spPr>
        <p:txBody>
          <a:bodyPr vert="horz" wrap="square" lIns="0" tIns="11430" rIns="0" bIns="0" rtlCol="0">
            <a:spAutoFit/>
          </a:bodyPr>
          <a:lstStyle/>
          <a:p>
            <a:pPr marL="12700" marR="5080" algn="just">
              <a:lnSpc>
                <a:spcPct val="103299"/>
              </a:lnSpc>
              <a:spcBef>
                <a:spcPts val="90"/>
              </a:spcBef>
            </a:pPr>
            <a:r>
              <a:rPr sz="1100" spc="20" dirty="0">
                <a:solidFill>
                  <a:prstClr val="black"/>
                </a:solidFill>
                <a:latin typeface="Calibri"/>
                <a:cs typeface="Calibri"/>
              </a:rPr>
              <a:t>A </a:t>
            </a:r>
            <a:r>
              <a:rPr sz="1100" spc="10" dirty="0">
                <a:solidFill>
                  <a:prstClr val="black"/>
                </a:solidFill>
                <a:latin typeface="Calibri"/>
                <a:cs typeface="Calibri"/>
              </a:rPr>
              <a:t>válaszadók </a:t>
            </a:r>
            <a:r>
              <a:rPr sz="1100" spc="15" dirty="0">
                <a:solidFill>
                  <a:prstClr val="black"/>
                </a:solidFill>
                <a:latin typeface="Calibri"/>
                <a:cs typeface="Calibri"/>
              </a:rPr>
              <a:t>58%-a </a:t>
            </a:r>
            <a:r>
              <a:rPr sz="1100" spc="10" dirty="0">
                <a:solidFill>
                  <a:prstClr val="black"/>
                </a:solidFill>
                <a:latin typeface="Calibri"/>
                <a:cs typeface="Calibri"/>
              </a:rPr>
              <a:t>első alkalommal </a:t>
            </a:r>
            <a:r>
              <a:rPr sz="1100" spc="5" dirty="0">
                <a:solidFill>
                  <a:prstClr val="black"/>
                </a:solidFill>
                <a:latin typeface="Calibri"/>
                <a:cs typeface="Calibri"/>
              </a:rPr>
              <a:t>járt </a:t>
            </a:r>
            <a:r>
              <a:rPr sz="1100" spc="10" dirty="0">
                <a:solidFill>
                  <a:prstClr val="black"/>
                </a:solidFill>
                <a:latin typeface="Calibri"/>
                <a:cs typeface="Calibri"/>
              </a:rPr>
              <a:t>télen </a:t>
            </a:r>
            <a:r>
              <a:rPr sz="1100" spc="15" dirty="0">
                <a:solidFill>
                  <a:prstClr val="black"/>
                </a:solidFill>
                <a:latin typeface="Calibri"/>
                <a:cs typeface="Calibri"/>
              </a:rPr>
              <a:t>a </a:t>
            </a:r>
            <a:r>
              <a:rPr sz="1100" spc="10" dirty="0">
                <a:solidFill>
                  <a:prstClr val="black"/>
                </a:solidFill>
                <a:latin typeface="Calibri"/>
                <a:cs typeface="Calibri"/>
              </a:rPr>
              <a:t>Cserhátban, </a:t>
            </a:r>
            <a:r>
              <a:rPr sz="1100" spc="15" dirty="0">
                <a:solidFill>
                  <a:prstClr val="black"/>
                </a:solidFill>
                <a:latin typeface="Calibri"/>
                <a:cs typeface="Calibri"/>
              </a:rPr>
              <a:t>mely a  </a:t>
            </a:r>
            <a:r>
              <a:rPr sz="1100" spc="5" dirty="0">
                <a:solidFill>
                  <a:prstClr val="black"/>
                </a:solidFill>
                <a:latin typeface="Calibri"/>
                <a:cs typeface="Calibri"/>
              </a:rPr>
              <a:t>többi </a:t>
            </a:r>
            <a:r>
              <a:rPr sz="1100" spc="10" dirty="0">
                <a:solidFill>
                  <a:prstClr val="black"/>
                </a:solidFill>
                <a:latin typeface="Calibri"/>
                <a:cs typeface="Calibri"/>
              </a:rPr>
              <a:t>értékhez </a:t>
            </a:r>
            <a:r>
              <a:rPr sz="1100" spc="5" dirty="0">
                <a:solidFill>
                  <a:prstClr val="black"/>
                </a:solidFill>
                <a:latin typeface="Calibri"/>
                <a:cs typeface="Calibri"/>
              </a:rPr>
              <a:t>képest </a:t>
            </a:r>
            <a:r>
              <a:rPr sz="1100" spc="10" dirty="0">
                <a:solidFill>
                  <a:prstClr val="black"/>
                </a:solidFill>
                <a:latin typeface="Calibri"/>
                <a:cs typeface="Calibri"/>
              </a:rPr>
              <a:t>kiemelkedő. </a:t>
            </a:r>
            <a:r>
              <a:rPr sz="1100" spc="20" dirty="0">
                <a:solidFill>
                  <a:prstClr val="black"/>
                </a:solidFill>
                <a:latin typeface="Calibri"/>
                <a:cs typeface="Calibri"/>
              </a:rPr>
              <a:t>A </a:t>
            </a:r>
            <a:r>
              <a:rPr sz="1100" spc="5" dirty="0">
                <a:solidFill>
                  <a:prstClr val="black"/>
                </a:solidFill>
                <a:latin typeface="Calibri"/>
                <a:cs typeface="Calibri"/>
              </a:rPr>
              <a:t>válaszokból </a:t>
            </a:r>
            <a:r>
              <a:rPr sz="1100" spc="15" dirty="0">
                <a:solidFill>
                  <a:prstClr val="black"/>
                </a:solidFill>
                <a:latin typeface="Calibri"/>
                <a:cs typeface="Calibri"/>
              </a:rPr>
              <a:t>az </a:t>
            </a:r>
            <a:r>
              <a:rPr sz="1100" spc="10" dirty="0">
                <a:solidFill>
                  <a:prstClr val="black"/>
                </a:solidFill>
                <a:latin typeface="Calibri"/>
                <a:cs typeface="Calibri"/>
              </a:rPr>
              <a:t>is kiderül, hogy </a:t>
            </a:r>
            <a:r>
              <a:rPr sz="1100" spc="15" dirty="0">
                <a:solidFill>
                  <a:prstClr val="black"/>
                </a:solidFill>
                <a:latin typeface="Calibri"/>
                <a:cs typeface="Calibri"/>
              </a:rPr>
              <a:t>a  </a:t>
            </a:r>
            <a:r>
              <a:rPr sz="1100" spc="5" dirty="0">
                <a:solidFill>
                  <a:prstClr val="black"/>
                </a:solidFill>
                <a:latin typeface="Calibri"/>
                <a:cs typeface="Calibri"/>
              </a:rPr>
              <a:t>kitöltők </a:t>
            </a:r>
            <a:r>
              <a:rPr sz="1100" spc="10" dirty="0">
                <a:solidFill>
                  <a:prstClr val="black"/>
                </a:solidFill>
                <a:latin typeface="Calibri"/>
                <a:cs typeface="Calibri"/>
              </a:rPr>
              <a:t>48%-a </a:t>
            </a:r>
            <a:r>
              <a:rPr sz="1100" dirty="0">
                <a:solidFill>
                  <a:prstClr val="black"/>
                </a:solidFill>
                <a:latin typeface="Calibri"/>
                <a:cs typeface="Calibri"/>
              </a:rPr>
              <a:t>tavasszal </a:t>
            </a:r>
            <a:r>
              <a:rPr sz="1100" spc="5" dirty="0">
                <a:solidFill>
                  <a:prstClr val="black"/>
                </a:solidFill>
                <a:latin typeface="Calibri"/>
                <a:cs typeface="Calibri"/>
              </a:rPr>
              <a:t>évente egyszer ellátogatnak </a:t>
            </a:r>
            <a:r>
              <a:rPr sz="1100" spc="15" dirty="0">
                <a:solidFill>
                  <a:prstClr val="black"/>
                </a:solidFill>
                <a:latin typeface="Calibri"/>
                <a:cs typeface="Calibri"/>
              </a:rPr>
              <a:t>a </a:t>
            </a:r>
            <a:r>
              <a:rPr sz="1100" spc="5" dirty="0">
                <a:solidFill>
                  <a:prstClr val="black"/>
                </a:solidFill>
                <a:latin typeface="Calibri"/>
                <a:cs typeface="Calibri"/>
              </a:rPr>
              <a:t>területre.  Havonta </a:t>
            </a:r>
            <a:r>
              <a:rPr sz="1100" spc="15" dirty="0">
                <a:solidFill>
                  <a:prstClr val="black"/>
                </a:solidFill>
                <a:latin typeface="Calibri"/>
                <a:cs typeface="Calibri"/>
              </a:rPr>
              <a:t>a </a:t>
            </a:r>
            <a:r>
              <a:rPr sz="1100" spc="10" dirty="0">
                <a:solidFill>
                  <a:prstClr val="black"/>
                </a:solidFill>
                <a:latin typeface="Calibri"/>
                <a:cs typeface="Calibri"/>
              </a:rPr>
              <a:t>válaszadók 4-5%-a </a:t>
            </a:r>
            <a:r>
              <a:rPr sz="1100" dirty="0">
                <a:solidFill>
                  <a:prstClr val="black"/>
                </a:solidFill>
                <a:latin typeface="Calibri"/>
                <a:cs typeface="Calibri"/>
              </a:rPr>
              <a:t>látogat </a:t>
            </a:r>
            <a:r>
              <a:rPr sz="1100" spc="10" dirty="0">
                <a:solidFill>
                  <a:prstClr val="black"/>
                </a:solidFill>
                <a:latin typeface="Calibri"/>
                <a:cs typeface="Calibri"/>
              </a:rPr>
              <a:t>el </a:t>
            </a:r>
            <a:r>
              <a:rPr sz="1100" spc="15" dirty="0">
                <a:solidFill>
                  <a:prstClr val="black"/>
                </a:solidFill>
                <a:latin typeface="Calibri"/>
                <a:cs typeface="Calibri"/>
              </a:rPr>
              <a:t>a </a:t>
            </a:r>
            <a:r>
              <a:rPr sz="1100" spc="10" dirty="0">
                <a:solidFill>
                  <a:prstClr val="black"/>
                </a:solidFill>
                <a:latin typeface="Calibri"/>
                <a:cs typeface="Calibri"/>
              </a:rPr>
              <a:t>Cserhát </a:t>
            </a:r>
            <a:r>
              <a:rPr sz="1100" spc="5" dirty="0">
                <a:solidFill>
                  <a:prstClr val="black"/>
                </a:solidFill>
                <a:latin typeface="Calibri"/>
                <a:cs typeface="Calibri"/>
              </a:rPr>
              <a:t>területére </a:t>
            </a:r>
            <a:r>
              <a:rPr sz="1100" spc="15" dirty="0">
                <a:solidFill>
                  <a:prstClr val="black"/>
                </a:solidFill>
                <a:latin typeface="Calibri"/>
                <a:cs typeface="Calibri"/>
              </a:rPr>
              <a:t>minden  </a:t>
            </a:r>
            <a:r>
              <a:rPr sz="1100" spc="10" dirty="0">
                <a:solidFill>
                  <a:prstClr val="black"/>
                </a:solidFill>
                <a:latin typeface="Calibri"/>
                <a:cs typeface="Calibri"/>
              </a:rPr>
              <a:t>évszakban. </a:t>
            </a:r>
            <a:r>
              <a:rPr sz="1100" spc="20" dirty="0">
                <a:solidFill>
                  <a:prstClr val="black"/>
                </a:solidFill>
                <a:latin typeface="Calibri"/>
                <a:cs typeface="Calibri"/>
              </a:rPr>
              <a:t>A </a:t>
            </a:r>
            <a:r>
              <a:rPr sz="1100" spc="5" dirty="0">
                <a:solidFill>
                  <a:prstClr val="black"/>
                </a:solidFill>
                <a:latin typeface="Calibri"/>
                <a:cs typeface="Calibri"/>
              </a:rPr>
              <a:t>kitöltők </a:t>
            </a:r>
            <a:r>
              <a:rPr sz="1100" spc="-5" dirty="0">
                <a:solidFill>
                  <a:prstClr val="black"/>
                </a:solidFill>
                <a:latin typeface="Calibri"/>
                <a:cs typeface="Calibri"/>
              </a:rPr>
              <a:t>között </a:t>
            </a:r>
            <a:r>
              <a:rPr sz="1100" spc="5" dirty="0">
                <a:solidFill>
                  <a:prstClr val="black"/>
                </a:solidFill>
                <a:latin typeface="Calibri"/>
                <a:cs typeface="Calibri"/>
              </a:rPr>
              <a:t>volt olyan, </a:t>
            </a:r>
            <a:r>
              <a:rPr sz="1100" spc="10" dirty="0">
                <a:solidFill>
                  <a:prstClr val="black"/>
                </a:solidFill>
                <a:latin typeface="Calibri"/>
                <a:cs typeface="Calibri"/>
              </a:rPr>
              <a:t>aki </a:t>
            </a:r>
            <a:r>
              <a:rPr sz="1100" spc="15" dirty="0">
                <a:solidFill>
                  <a:prstClr val="black"/>
                </a:solidFill>
                <a:latin typeface="Calibri"/>
                <a:cs typeface="Calibri"/>
              </a:rPr>
              <a:t>a </a:t>
            </a:r>
            <a:r>
              <a:rPr sz="1100" spc="5" dirty="0">
                <a:solidFill>
                  <a:prstClr val="black"/>
                </a:solidFill>
                <a:latin typeface="Calibri"/>
                <a:cs typeface="Calibri"/>
              </a:rPr>
              <a:t>területen </a:t>
            </a:r>
            <a:r>
              <a:rPr sz="1100" dirty="0">
                <a:solidFill>
                  <a:prstClr val="black"/>
                </a:solidFill>
                <a:latin typeface="Calibri"/>
                <a:cs typeface="Calibri"/>
              </a:rPr>
              <a:t>lakott, </a:t>
            </a:r>
            <a:r>
              <a:rPr sz="1100" spc="5" dirty="0">
                <a:solidFill>
                  <a:prstClr val="black"/>
                </a:solidFill>
                <a:latin typeface="Calibri"/>
                <a:cs typeface="Calibri"/>
              </a:rPr>
              <a:t>hiszen  </a:t>
            </a:r>
            <a:r>
              <a:rPr sz="1100" spc="15" dirty="0">
                <a:solidFill>
                  <a:prstClr val="black"/>
                </a:solidFill>
                <a:latin typeface="Calibri"/>
                <a:cs typeface="Calibri"/>
              </a:rPr>
              <a:t>minden </a:t>
            </a:r>
            <a:r>
              <a:rPr sz="1100" spc="10" dirty="0">
                <a:solidFill>
                  <a:prstClr val="black"/>
                </a:solidFill>
                <a:latin typeface="Calibri"/>
                <a:cs typeface="Calibri"/>
              </a:rPr>
              <a:t>évszakban </a:t>
            </a:r>
            <a:r>
              <a:rPr sz="1100" spc="5" dirty="0">
                <a:solidFill>
                  <a:prstClr val="black"/>
                </a:solidFill>
                <a:latin typeface="Calibri"/>
                <a:cs typeface="Calibri"/>
              </a:rPr>
              <a:t>szinte azonos </a:t>
            </a:r>
            <a:r>
              <a:rPr sz="1100" spc="10" dirty="0">
                <a:solidFill>
                  <a:prstClr val="black"/>
                </a:solidFill>
                <a:latin typeface="Calibri"/>
                <a:cs typeface="Calibri"/>
              </a:rPr>
              <a:t>arányban (10-11%) </a:t>
            </a:r>
            <a:r>
              <a:rPr sz="1100" spc="5" dirty="0">
                <a:solidFill>
                  <a:prstClr val="black"/>
                </a:solidFill>
                <a:latin typeface="Calibri"/>
                <a:cs typeface="Calibri"/>
              </a:rPr>
              <a:t>került  </a:t>
            </a:r>
            <a:r>
              <a:rPr sz="1100" spc="10" dirty="0">
                <a:solidFill>
                  <a:prstClr val="black"/>
                </a:solidFill>
                <a:latin typeface="Calibri"/>
                <a:cs typeface="Calibri"/>
              </a:rPr>
              <a:t>megjelölésre </a:t>
            </a:r>
            <a:r>
              <a:rPr sz="1100" spc="15" dirty="0">
                <a:solidFill>
                  <a:prstClr val="black"/>
                </a:solidFill>
                <a:latin typeface="Calibri"/>
                <a:cs typeface="Calibri"/>
              </a:rPr>
              <a:t>a </a:t>
            </a:r>
            <a:r>
              <a:rPr sz="1100" spc="10" dirty="0">
                <a:solidFill>
                  <a:prstClr val="black"/>
                </a:solidFill>
                <a:latin typeface="Calibri"/>
                <a:cs typeface="Calibri"/>
              </a:rPr>
              <a:t>naponta</a:t>
            </a:r>
            <a:r>
              <a:rPr sz="1100" spc="-20" dirty="0">
                <a:solidFill>
                  <a:prstClr val="black"/>
                </a:solidFill>
                <a:latin typeface="Calibri"/>
                <a:cs typeface="Calibri"/>
              </a:rPr>
              <a:t> </a:t>
            </a:r>
            <a:r>
              <a:rPr sz="1100" spc="5" dirty="0">
                <a:solidFill>
                  <a:prstClr val="black"/>
                </a:solidFill>
                <a:latin typeface="Calibri"/>
                <a:cs typeface="Calibri"/>
              </a:rPr>
              <a:t>kategória.</a:t>
            </a:r>
            <a:endParaRPr sz="1100">
              <a:solidFill>
                <a:prstClr val="black"/>
              </a:solidFill>
              <a:latin typeface="Calibri"/>
              <a:cs typeface="Calibri"/>
            </a:endParaRPr>
          </a:p>
        </p:txBody>
      </p:sp>
      <p:grpSp>
        <p:nvGrpSpPr>
          <p:cNvPr id="23" name="object 23"/>
          <p:cNvGrpSpPr/>
          <p:nvPr/>
        </p:nvGrpSpPr>
        <p:grpSpPr>
          <a:xfrm>
            <a:off x="10591545" y="11076944"/>
            <a:ext cx="3689985" cy="1489710"/>
            <a:chOff x="10210544" y="11076944"/>
            <a:chExt cx="3689985" cy="1489710"/>
          </a:xfrm>
        </p:grpSpPr>
        <p:sp>
          <p:nvSpPr>
            <p:cNvPr id="24" name="object 24"/>
            <p:cNvSpPr/>
            <p:nvPr/>
          </p:nvSpPr>
          <p:spPr>
            <a:xfrm>
              <a:off x="10210544" y="11155561"/>
              <a:ext cx="412750" cy="1235075"/>
            </a:xfrm>
            <a:custGeom>
              <a:avLst/>
              <a:gdLst/>
              <a:ahLst/>
              <a:cxnLst/>
              <a:rect l="l" t="t" r="r" b="b"/>
              <a:pathLst>
                <a:path w="412750" h="1235075">
                  <a:moveTo>
                    <a:pt x="0" y="1234778"/>
                  </a:moveTo>
                  <a:lnTo>
                    <a:pt x="105483" y="1234778"/>
                  </a:lnTo>
                </a:path>
                <a:path w="412750" h="1235075">
                  <a:moveTo>
                    <a:pt x="202130" y="1234778"/>
                  </a:moveTo>
                  <a:lnTo>
                    <a:pt x="412735" y="1234778"/>
                  </a:lnTo>
                </a:path>
                <a:path w="412750" h="1235075">
                  <a:moveTo>
                    <a:pt x="0" y="1058072"/>
                  </a:moveTo>
                  <a:lnTo>
                    <a:pt x="105483" y="1058072"/>
                  </a:lnTo>
                </a:path>
                <a:path w="412750" h="1235075">
                  <a:moveTo>
                    <a:pt x="202130" y="1058072"/>
                  </a:moveTo>
                  <a:lnTo>
                    <a:pt x="412735" y="1058072"/>
                  </a:lnTo>
                </a:path>
                <a:path w="412750" h="1235075">
                  <a:moveTo>
                    <a:pt x="0" y="882087"/>
                  </a:moveTo>
                  <a:lnTo>
                    <a:pt x="105483" y="882087"/>
                  </a:lnTo>
                </a:path>
                <a:path w="412750" h="1235075">
                  <a:moveTo>
                    <a:pt x="202130" y="882087"/>
                  </a:moveTo>
                  <a:lnTo>
                    <a:pt x="412735" y="882087"/>
                  </a:lnTo>
                </a:path>
                <a:path w="412750" h="1235075">
                  <a:moveTo>
                    <a:pt x="0" y="705381"/>
                  </a:moveTo>
                  <a:lnTo>
                    <a:pt x="105483" y="705381"/>
                  </a:lnTo>
                </a:path>
                <a:path w="412750" h="1235075">
                  <a:moveTo>
                    <a:pt x="202130" y="705381"/>
                  </a:moveTo>
                  <a:lnTo>
                    <a:pt x="412735" y="705381"/>
                  </a:lnTo>
                </a:path>
                <a:path w="412750" h="1235075">
                  <a:moveTo>
                    <a:pt x="0" y="529396"/>
                  </a:moveTo>
                  <a:lnTo>
                    <a:pt x="105483" y="529396"/>
                  </a:lnTo>
                </a:path>
                <a:path w="412750" h="1235075">
                  <a:moveTo>
                    <a:pt x="202130" y="529396"/>
                  </a:moveTo>
                  <a:lnTo>
                    <a:pt x="412735" y="529396"/>
                  </a:lnTo>
                </a:path>
                <a:path w="412750" h="1235075">
                  <a:moveTo>
                    <a:pt x="0" y="352690"/>
                  </a:moveTo>
                  <a:lnTo>
                    <a:pt x="105483" y="352690"/>
                  </a:lnTo>
                </a:path>
                <a:path w="412750" h="1235075">
                  <a:moveTo>
                    <a:pt x="202130" y="352690"/>
                  </a:moveTo>
                  <a:lnTo>
                    <a:pt x="412735" y="352690"/>
                  </a:lnTo>
                </a:path>
                <a:path w="412750" h="1235075">
                  <a:moveTo>
                    <a:pt x="0" y="175984"/>
                  </a:moveTo>
                  <a:lnTo>
                    <a:pt x="105483" y="175984"/>
                  </a:lnTo>
                </a:path>
                <a:path w="412750" h="1235075">
                  <a:moveTo>
                    <a:pt x="202130" y="175984"/>
                  </a:moveTo>
                  <a:lnTo>
                    <a:pt x="412735" y="175984"/>
                  </a:lnTo>
                </a:path>
                <a:path w="412750" h="1235075">
                  <a:moveTo>
                    <a:pt x="0" y="0"/>
                  </a:moveTo>
                  <a:lnTo>
                    <a:pt x="105483" y="0"/>
                  </a:lnTo>
                </a:path>
                <a:path w="412750" h="1235075">
                  <a:moveTo>
                    <a:pt x="202130" y="0"/>
                  </a:moveTo>
                  <a:lnTo>
                    <a:pt x="412735"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25" name="object 25"/>
            <p:cNvSpPr/>
            <p:nvPr/>
          </p:nvSpPr>
          <p:spPr>
            <a:xfrm>
              <a:off x="10316028" y="11076944"/>
              <a:ext cx="97155" cy="1489710"/>
            </a:xfrm>
            <a:custGeom>
              <a:avLst/>
              <a:gdLst/>
              <a:ahLst/>
              <a:cxnLst/>
              <a:rect l="l" t="t" r="r" b="b"/>
              <a:pathLst>
                <a:path w="97154" h="1489709">
                  <a:moveTo>
                    <a:pt x="96647" y="0"/>
                  </a:moveTo>
                  <a:lnTo>
                    <a:pt x="0" y="0"/>
                  </a:lnTo>
                  <a:lnTo>
                    <a:pt x="0" y="1489680"/>
                  </a:lnTo>
                  <a:lnTo>
                    <a:pt x="96647" y="1489680"/>
                  </a:lnTo>
                  <a:lnTo>
                    <a:pt x="96647" y="0"/>
                  </a:lnTo>
                  <a:close/>
                </a:path>
              </a:pathLst>
            </a:custGeom>
            <a:solidFill>
              <a:srgbClr val="538235"/>
            </a:solidFill>
          </p:spPr>
          <p:txBody>
            <a:bodyPr wrap="square" lIns="0" tIns="0" rIns="0" bIns="0" rtlCol="0"/>
            <a:lstStyle/>
            <a:p>
              <a:endParaRPr>
                <a:solidFill>
                  <a:prstClr val="black"/>
                </a:solidFill>
                <a:latin typeface="Calibri"/>
              </a:endParaRPr>
            </a:p>
          </p:txBody>
        </p:sp>
        <p:sp>
          <p:nvSpPr>
            <p:cNvPr id="26" name="object 26"/>
            <p:cNvSpPr/>
            <p:nvPr/>
          </p:nvSpPr>
          <p:spPr>
            <a:xfrm>
              <a:off x="10719927" y="11331546"/>
              <a:ext cx="211454" cy="1059180"/>
            </a:xfrm>
            <a:custGeom>
              <a:avLst/>
              <a:gdLst/>
              <a:ahLst/>
              <a:cxnLst/>
              <a:rect l="l" t="t" r="r" b="b"/>
              <a:pathLst>
                <a:path w="211454" h="1059179">
                  <a:moveTo>
                    <a:pt x="0" y="1058793"/>
                  </a:moveTo>
                  <a:lnTo>
                    <a:pt x="211326" y="1058793"/>
                  </a:lnTo>
                </a:path>
                <a:path w="211454" h="1059179">
                  <a:moveTo>
                    <a:pt x="0" y="882087"/>
                  </a:moveTo>
                  <a:lnTo>
                    <a:pt x="211326" y="882087"/>
                  </a:lnTo>
                </a:path>
                <a:path w="211454" h="1059179">
                  <a:moveTo>
                    <a:pt x="0" y="706102"/>
                  </a:moveTo>
                  <a:lnTo>
                    <a:pt x="211326" y="706102"/>
                  </a:lnTo>
                </a:path>
                <a:path w="211454" h="1059179">
                  <a:moveTo>
                    <a:pt x="0" y="529396"/>
                  </a:moveTo>
                  <a:lnTo>
                    <a:pt x="211326" y="529396"/>
                  </a:lnTo>
                </a:path>
                <a:path w="211454" h="1059179">
                  <a:moveTo>
                    <a:pt x="0" y="353412"/>
                  </a:moveTo>
                  <a:lnTo>
                    <a:pt x="211326" y="353412"/>
                  </a:lnTo>
                </a:path>
                <a:path w="211454" h="1059179">
                  <a:moveTo>
                    <a:pt x="0" y="176706"/>
                  </a:moveTo>
                  <a:lnTo>
                    <a:pt x="211326" y="176706"/>
                  </a:lnTo>
                </a:path>
                <a:path w="211454" h="1059179">
                  <a:moveTo>
                    <a:pt x="0" y="0"/>
                  </a:moveTo>
                  <a:lnTo>
                    <a:pt x="211326"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27" name="object 27"/>
            <p:cNvSpPr/>
            <p:nvPr/>
          </p:nvSpPr>
          <p:spPr>
            <a:xfrm>
              <a:off x="10719927" y="11154434"/>
              <a:ext cx="3180715" cy="2540"/>
            </a:xfrm>
            <a:custGeom>
              <a:avLst/>
              <a:gdLst/>
              <a:ahLst/>
              <a:cxnLst/>
              <a:rect l="l" t="t" r="r" b="b"/>
              <a:pathLst>
                <a:path w="3180715" h="2540">
                  <a:moveTo>
                    <a:pt x="0" y="2253"/>
                  </a:moveTo>
                  <a:lnTo>
                    <a:pt x="3180227" y="2253"/>
                  </a:lnTo>
                </a:path>
                <a:path w="3180715" h="2540">
                  <a:moveTo>
                    <a:pt x="0" y="0"/>
                  </a:moveTo>
                  <a:lnTo>
                    <a:pt x="3180227" y="0"/>
                  </a:lnTo>
                </a:path>
              </a:pathLst>
            </a:custGeom>
            <a:ln w="3175">
              <a:solidFill>
                <a:srgbClr val="D9D9D9"/>
              </a:solidFill>
            </a:ln>
          </p:spPr>
          <p:txBody>
            <a:bodyPr wrap="square" lIns="0" tIns="0" rIns="0" bIns="0" rtlCol="0"/>
            <a:lstStyle/>
            <a:p>
              <a:endParaRPr>
                <a:solidFill>
                  <a:prstClr val="black"/>
                </a:solidFill>
                <a:latin typeface="Calibri"/>
              </a:endParaRPr>
            </a:p>
          </p:txBody>
        </p:sp>
        <p:sp>
          <p:nvSpPr>
            <p:cNvPr id="28" name="object 28"/>
            <p:cNvSpPr/>
            <p:nvPr/>
          </p:nvSpPr>
          <p:spPr>
            <a:xfrm>
              <a:off x="10623280" y="11142578"/>
              <a:ext cx="97155" cy="1424305"/>
            </a:xfrm>
            <a:custGeom>
              <a:avLst/>
              <a:gdLst/>
              <a:ahLst/>
              <a:cxnLst/>
              <a:rect l="l" t="t" r="r" b="b"/>
              <a:pathLst>
                <a:path w="97154" h="1424304">
                  <a:moveTo>
                    <a:pt x="96647" y="0"/>
                  </a:moveTo>
                  <a:lnTo>
                    <a:pt x="0" y="0"/>
                  </a:lnTo>
                  <a:lnTo>
                    <a:pt x="0" y="1424046"/>
                  </a:lnTo>
                  <a:lnTo>
                    <a:pt x="96647" y="1424046"/>
                  </a:lnTo>
                  <a:lnTo>
                    <a:pt x="96647" y="0"/>
                  </a:lnTo>
                  <a:close/>
                </a:path>
              </a:pathLst>
            </a:custGeom>
            <a:solidFill>
              <a:srgbClr val="538235"/>
            </a:solidFill>
          </p:spPr>
          <p:txBody>
            <a:bodyPr wrap="square" lIns="0" tIns="0" rIns="0" bIns="0" rtlCol="0"/>
            <a:lstStyle/>
            <a:p>
              <a:endParaRPr>
                <a:solidFill>
                  <a:prstClr val="black"/>
                </a:solidFill>
                <a:latin typeface="Calibri"/>
              </a:endParaRPr>
            </a:p>
          </p:txBody>
        </p:sp>
        <p:sp>
          <p:nvSpPr>
            <p:cNvPr id="29" name="object 29"/>
            <p:cNvSpPr/>
            <p:nvPr/>
          </p:nvSpPr>
          <p:spPr>
            <a:xfrm>
              <a:off x="11027179" y="11331546"/>
              <a:ext cx="211454" cy="1059180"/>
            </a:xfrm>
            <a:custGeom>
              <a:avLst/>
              <a:gdLst/>
              <a:ahLst/>
              <a:cxnLst/>
              <a:rect l="l" t="t" r="r" b="b"/>
              <a:pathLst>
                <a:path w="211454" h="1059179">
                  <a:moveTo>
                    <a:pt x="0" y="1058793"/>
                  </a:moveTo>
                  <a:lnTo>
                    <a:pt x="211326" y="1058793"/>
                  </a:lnTo>
                </a:path>
                <a:path w="211454" h="1059179">
                  <a:moveTo>
                    <a:pt x="0" y="882087"/>
                  </a:moveTo>
                  <a:lnTo>
                    <a:pt x="211326" y="882087"/>
                  </a:lnTo>
                </a:path>
                <a:path w="211454" h="1059179">
                  <a:moveTo>
                    <a:pt x="0" y="706102"/>
                  </a:moveTo>
                  <a:lnTo>
                    <a:pt x="211326" y="706102"/>
                  </a:lnTo>
                </a:path>
                <a:path w="211454" h="1059179">
                  <a:moveTo>
                    <a:pt x="0" y="529396"/>
                  </a:moveTo>
                  <a:lnTo>
                    <a:pt x="211326" y="529396"/>
                  </a:lnTo>
                </a:path>
                <a:path w="211454" h="1059179">
                  <a:moveTo>
                    <a:pt x="0" y="353412"/>
                  </a:moveTo>
                  <a:lnTo>
                    <a:pt x="211326" y="353412"/>
                  </a:lnTo>
                </a:path>
                <a:path w="211454" h="1059179">
                  <a:moveTo>
                    <a:pt x="0" y="176706"/>
                  </a:moveTo>
                  <a:lnTo>
                    <a:pt x="211326" y="176706"/>
                  </a:lnTo>
                </a:path>
                <a:path w="211454" h="1059179">
                  <a:moveTo>
                    <a:pt x="0" y="0"/>
                  </a:moveTo>
                  <a:lnTo>
                    <a:pt x="211326"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30" name="object 30"/>
            <p:cNvSpPr/>
            <p:nvPr/>
          </p:nvSpPr>
          <p:spPr>
            <a:xfrm>
              <a:off x="10931253" y="11155560"/>
              <a:ext cx="96520" cy="1411605"/>
            </a:xfrm>
            <a:custGeom>
              <a:avLst/>
              <a:gdLst/>
              <a:ahLst/>
              <a:cxnLst/>
              <a:rect l="l" t="t" r="r" b="b"/>
              <a:pathLst>
                <a:path w="96520" h="1411604">
                  <a:moveTo>
                    <a:pt x="95926" y="0"/>
                  </a:moveTo>
                  <a:lnTo>
                    <a:pt x="0" y="0"/>
                  </a:lnTo>
                  <a:lnTo>
                    <a:pt x="0" y="1411064"/>
                  </a:lnTo>
                  <a:lnTo>
                    <a:pt x="95926" y="1411064"/>
                  </a:lnTo>
                  <a:lnTo>
                    <a:pt x="95926" y="0"/>
                  </a:lnTo>
                  <a:close/>
                </a:path>
              </a:pathLst>
            </a:custGeom>
            <a:solidFill>
              <a:srgbClr val="538235"/>
            </a:solidFill>
          </p:spPr>
          <p:txBody>
            <a:bodyPr wrap="square" lIns="0" tIns="0" rIns="0" bIns="0" rtlCol="0"/>
            <a:lstStyle/>
            <a:p>
              <a:endParaRPr>
                <a:solidFill>
                  <a:prstClr val="black"/>
                </a:solidFill>
                <a:latin typeface="Calibri"/>
              </a:endParaRPr>
            </a:p>
          </p:txBody>
        </p:sp>
        <p:sp>
          <p:nvSpPr>
            <p:cNvPr id="31" name="object 31"/>
            <p:cNvSpPr/>
            <p:nvPr/>
          </p:nvSpPr>
          <p:spPr>
            <a:xfrm>
              <a:off x="11335153" y="11331546"/>
              <a:ext cx="2565400" cy="1059180"/>
            </a:xfrm>
            <a:custGeom>
              <a:avLst/>
              <a:gdLst/>
              <a:ahLst/>
              <a:cxnLst/>
              <a:rect l="l" t="t" r="r" b="b"/>
              <a:pathLst>
                <a:path w="2565400" h="1059179">
                  <a:moveTo>
                    <a:pt x="0" y="1058793"/>
                  </a:moveTo>
                  <a:lnTo>
                    <a:pt x="210604" y="1058793"/>
                  </a:lnTo>
                </a:path>
                <a:path w="2565400" h="1059179">
                  <a:moveTo>
                    <a:pt x="0" y="882087"/>
                  </a:moveTo>
                  <a:lnTo>
                    <a:pt x="210604" y="882087"/>
                  </a:lnTo>
                </a:path>
                <a:path w="2565400" h="1059179">
                  <a:moveTo>
                    <a:pt x="0" y="706102"/>
                  </a:moveTo>
                  <a:lnTo>
                    <a:pt x="210604" y="706102"/>
                  </a:lnTo>
                </a:path>
                <a:path w="2565400" h="1059179">
                  <a:moveTo>
                    <a:pt x="0" y="529396"/>
                  </a:moveTo>
                  <a:lnTo>
                    <a:pt x="210604" y="529396"/>
                  </a:lnTo>
                </a:path>
                <a:path w="2565400" h="1059179">
                  <a:moveTo>
                    <a:pt x="0" y="353412"/>
                  </a:moveTo>
                  <a:lnTo>
                    <a:pt x="210604" y="353412"/>
                  </a:lnTo>
                </a:path>
                <a:path w="2565400" h="1059179">
                  <a:moveTo>
                    <a:pt x="0" y="176706"/>
                  </a:moveTo>
                  <a:lnTo>
                    <a:pt x="210604" y="176706"/>
                  </a:lnTo>
                </a:path>
                <a:path w="2565400" h="1059179">
                  <a:moveTo>
                    <a:pt x="0" y="0"/>
                  </a:moveTo>
                  <a:lnTo>
                    <a:pt x="2565002"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32" name="object 32"/>
            <p:cNvSpPr/>
            <p:nvPr/>
          </p:nvSpPr>
          <p:spPr>
            <a:xfrm>
              <a:off x="11238505" y="11299089"/>
              <a:ext cx="97155" cy="1268095"/>
            </a:xfrm>
            <a:custGeom>
              <a:avLst/>
              <a:gdLst/>
              <a:ahLst/>
              <a:cxnLst/>
              <a:rect l="l" t="t" r="r" b="b"/>
              <a:pathLst>
                <a:path w="97154" h="1268095">
                  <a:moveTo>
                    <a:pt x="96647" y="0"/>
                  </a:moveTo>
                  <a:lnTo>
                    <a:pt x="0" y="0"/>
                  </a:lnTo>
                  <a:lnTo>
                    <a:pt x="0" y="1267535"/>
                  </a:lnTo>
                  <a:lnTo>
                    <a:pt x="96647" y="1267535"/>
                  </a:lnTo>
                  <a:lnTo>
                    <a:pt x="96647" y="0"/>
                  </a:lnTo>
                  <a:close/>
                </a:path>
              </a:pathLst>
            </a:custGeom>
            <a:solidFill>
              <a:srgbClr val="538235"/>
            </a:solidFill>
          </p:spPr>
          <p:txBody>
            <a:bodyPr wrap="square" lIns="0" tIns="0" rIns="0" bIns="0" rtlCol="0"/>
            <a:lstStyle/>
            <a:p>
              <a:endParaRPr>
                <a:solidFill>
                  <a:prstClr val="black"/>
                </a:solidFill>
                <a:latin typeface="Calibri"/>
              </a:endParaRPr>
            </a:p>
          </p:txBody>
        </p:sp>
        <p:sp>
          <p:nvSpPr>
            <p:cNvPr id="33" name="object 33"/>
            <p:cNvSpPr/>
            <p:nvPr/>
          </p:nvSpPr>
          <p:spPr>
            <a:xfrm>
              <a:off x="11642405" y="11508252"/>
              <a:ext cx="2258060" cy="882650"/>
            </a:xfrm>
            <a:custGeom>
              <a:avLst/>
              <a:gdLst/>
              <a:ahLst/>
              <a:cxnLst/>
              <a:rect l="l" t="t" r="r" b="b"/>
              <a:pathLst>
                <a:path w="2258059" h="882650">
                  <a:moveTo>
                    <a:pt x="0" y="882087"/>
                  </a:moveTo>
                  <a:lnTo>
                    <a:pt x="211326" y="882087"/>
                  </a:lnTo>
                </a:path>
                <a:path w="2258059" h="882650">
                  <a:moveTo>
                    <a:pt x="0" y="705381"/>
                  </a:moveTo>
                  <a:lnTo>
                    <a:pt x="211326" y="705381"/>
                  </a:lnTo>
                </a:path>
                <a:path w="2258059" h="882650">
                  <a:moveTo>
                    <a:pt x="0" y="529396"/>
                  </a:moveTo>
                  <a:lnTo>
                    <a:pt x="211326" y="529396"/>
                  </a:lnTo>
                </a:path>
                <a:path w="2258059" h="882650">
                  <a:moveTo>
                    <a:pt x="0" y="352690"/>
                  </a:moveTo>
                  <a:lnTo>
                    <a:pt x="211326" y="352690"/>
                  </a:lnTo>
                </a:path>
                <a:path w="2258059" h="882650">
                  <a:moveTo>
                    <a:pt x="0" y="176706"/>
                  </a:moveTo>
                  <a:lnTo>
                    <a:pt x="2257750" y="176706"/>
                  </a:lnTo>
                </a:path>
                <a:path w="2258059" h="882650">
                  <a:moveTo>
                    <a:pt x="0" y="0"/>
                  </a:moveTo>
                  <a:lnTo>
                    <a:pt x="2257750"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34" name="object 34"/>
            <p:cNvSpPr/>
            <p:nvPr/>
          </p:nvSpPr>
          <p:spPr>
            <a:xfrm>
              <a:off x="11545757" y="11456321"/>
              <a:ext cx="97155" cy="1110615"/>
            </a:xfrm>
            <a:custGeom>
              <a:avLst/>
              <a:gdLst/>
              <a:ahLst/>
              <a:cxnLst/>
              <a:rect l="l" t="t" r="r" b="b"/>
              <a:pathLst>
                <a:path w="97154" h="1110615">
                  <a:moveTo>
                    <a:pt x="96647" y="0"/>
                  </a:moveTo>
                  <a:lnTo>
                    <a:pt x="0" y="0"/>
                  </a:lnTo>
                  <a:lnTo>
                    <a:pt x="0" y="1110303"/>
                  </a:lnTo>
                  <a:lnTo>
                    <a:pt x="96647" y="1110303"/>
                  </a:lnTo>
                  <a:lnTo>
                    <a:pt x="96647" y="0"/>
                  </a:lnTo>
                  <a:close/>
                </a:path>
              </a:pathLst>
            </a:custGeom>
            <a:solidFill>
              <a:srgbClr val="538235"/>
            </a:solidFill>
          </p:spPr>
          <p:txBody>
            <a:bodyPr wrap="square" lIns="0" tIns="0" rIns="0" bIns="0" rtlCol="0"/>
            <a:lstStyle/>
            <a:p>
              <a:endParaRPr>
                <a:solidFill>
                  <a:prstClr val="black"/>
                </a:solidFill>
                <a:latin typeface="Calibri"/>
              </a:endParaRPr>
            </a:p>
          </p:txBody>
        </p:sp>
        <p:sp>
          <p:nvSpPr>
            <p:cNvPr id="35" name="object 35"/>
            <p:cNvSpPr/>
            <p:nvPr/>
          </p:nvSpPr>
          <p:spPr>
            <a:xfrm>
              <a:off x="11949657" y="11860943"/>
              <a:ext cx="1950720" cy="529590"/>
            </a:xfrm>
            <a:custGeom>
              <a:avLst/>
              <a:gdLst/>
              <a:ahLst/>
              <a:cxnLst/>
              <a:rect l="l" t="t" r="r" b="b"/>
              <a:pathLst>
                <a:path w="1950719" h="529590">
                  <a:moveTo>
                    <a:pt x="0" y="529396"/>
                  </a:moveTo>
                  <a:lnTo>
                    <a:pt x="211326" y="529396"/>
                  </a:lnTo>
                </a:path>
                <a:path w="1950719" h="529590">
                  <a:moveTo>
                    <a:pt x="0" y="352690"/>
                  </a:moveTo>
                  <a:lnTo>
                    <a:pt x="211326" y="352690"/>
                  </a:lnTo>
                </a:path>
                <a:path w="1950719" h="529590">
                  <a:moveTo>
                    <a:pt x="0" y="176706"/>
                  </a:moveTo>
                  <a:lnTo>
                    <a:pt x="211326" y="176706"/>
                  </a:lnTo>
                </a:path>
                <a:path w="1950719" h="529590">
                  <a:moveTo>
                    <a:pt x="0" y="0"/>
                  </a:moveTo>
                  <a:lnTo>
                    <a:pt x="1950497"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36" name="object 36"/>
            <p:cNvSpPr/>
            <p:nvPr/>
          </p:nvSpPr>
          <p:spPr>
            <a:xfrm>
              <a:off x="11853731" y="11717414"/>
              <a:ext cx="96520" cy="849630"/>
            </a:xfrm>
            <a:custGeom>
              <a:avLst/>
              <a:gdLst/>
              <a:ahLst/>
              <a:cxnLst/>
              <a:rect l="l" t="t" r="r" b="b"/>
              <a:pathLst>
                <a:path w="96520" h="849629">
                  <a:moveTo>
                    <a:pt x="95926" y="0"/>
                  </a:moveTo>
                  <a:lnTo>
                    <a:pt x="0" y="0"/>
                  </a:lnTo>
                  <a:lnTo>
                    <a:pt x="0" y="849210"/>
                  </a:lnTo>
                  <a:lnTo>
                    <a:pt x="95926" y="849210"/>
                  </a:lnTo>
                  <a:lnTo>
                    <a:pt x="95926" y="0"/>
                  </a:lnTo>
                  <a:close/>
                </a:path>
              </a:pathLst>
            </a:custGeom>
            <a:solidFill>
              <a:srgbClr val="538235"/>
            </a:solidFill>
          </p:spPr>
          <p:txBody>
            <a:bodyPr wrap="square" lIns="0" tIns="0" rIns="0" bIns="0" rtlCol="0"/>
            <a:lstStyle/>
            <a:p>
              <a:endParaRPr>
                <a:solidFill>
                  <a:prstClr val="black"/>
                </a:solidFill>
                <a:latin typeface="Calibri"/>
              </a:endParaRPr>
            </a:p>
          </p:txBody>
        </p:sp>
        <p:sp>
          <p:nvSpPr>
            <p:cNvPr id="37" name="object 37"/>
            <p:cNvSpPr/>
            <p:nvPr/>
          </p:nvSpPr>
          <p:spPr>
            <a:xfrm>
              <a:off x="12257631" y="12037649"/>
              <a:ext cx="210820" cy="353060"/>
            </a:xfrm>
            <a:custGeom>
              <a:avLst/>
              <a:gdLst/>
              <a:ahLst/>
              <a:cxnLst/>
              <a:rect l="l" t="t" r="r" b="b"/>
              <a:pathLst>
                <a:path w="210820" h="353059">
                  <a:moveTo>
                    <a:pt x="0" y="352690"/>
                  </a:moveTo>
                  <a:lnTo>
                    <a:pt x="210604" y="352690"/>
                  </a:lnTo>
                </a:path>
                <a:path w="210820" h="353059">
                  <a:moveTo>
                    <a:pt x="0" y="175984"/>
                  </a:moveTo>
                  <a:lnTo>
                    <a:pt x="210604" y="175984"/>
                  </a:lnTo>
                </a:path>
                <a:path w="210820" h="353059">
                  <a:moveTo>
                    <a:pt x="0" y="0"/>
                  </a:moveTo>
                  <a:lnTo>
                    <a:pt x="210604"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38" name="object 38"/>
            <p:cNvSpPr/>
            <p:nvPr/>
          </p:nvSpPr>
          <p:spPr>
            <a:xfrm>
              <a:off x="12160983" y="11873925"/>
              <a:ext cx="97155" cy="692785"/>
            </a:xfrm>
            <a:custGeom>
              <a:avLst/>
              <a:gdLst/>
              <a:ahLst/>
              <a:cxnLst/>
              <a:rect l="l" t="t" r="r" b="b"/>
              <a:pathLst>
                <a:path w="97154" h="692784">
                  <a:moveTo>
                    <a:pt x="96647" y="0"/>
                  </a:moveTo>
                  <a:lnTo>
                    <a:pt x="0" y="0"/>
                  </a:lnTo>
                  <a:lnTo>
                    <a:pt x="0" y="692699"/>
                  </a:lnTo>
                  <a:lnTo>
                    <a:pt x="96647" y="692699"/>
                  </a:lnTo>
                  <a:lnTo>
                    <a:pt x="96647" y="0"/>
                  </a:lnTo>
                  <a:close/>
                </a:path>
              </a:pathLst>
            </a:custGeom>
            <a:solidFill>
              <a:srgbClr val="538235"/>
            </a:solidFill>
          </p:spPr>
          <p:txBody>
            <a:bodyPr wrap="square" lIns="0" tIns="0" rIns="0" bIns="0" rtlCol="0"/>
            <a:lstStyle/>
            <a:p>
              <a:endParaRPr>
                <a:solidFill>
                  <a:prstClr val="black"/>
                </a:solidFill>
                <a:latin typeface="Calibri"/>
              </a:endParaRPr>
            </a:p>
          </p:txBody>
        </p:sp>
        <p:sp>
          <p:nvSpPr>
            <p:cNvPr id="39" name="object 39"/>
            <p:cNvSpPr/>
            <p:nvPr/>
          </p:nvSpPr>
          <p:spPr>
            <a:xfrm>
              <a:off x="12564883" y="12037649"/>
              <a:ext cx="210820" cy="353060"/>
            </a:xfrm>
            <a:custGeom>
              <a:avLst/>
              <a:gdLst/>
              <a:ahLst/>
              <a:cxnLst/>
              <a:rect l="l" t="t" r="r" b="b"/>
              <a:pathLst>
                <a:path w="210820" h="353059">
                  <a:moveTo>
                    <a:pt x="0" y="352690"/>
                  </a:moveTo>
                  <a:lnTo>
                    <a:pt x="210604" y="352690"/>
                  </a:lnTo>
                </a:path>
                <a:path w="210820" h="353059">
                  <a:moveTo>
                    <a:pt x="0" y="175984"/>
                  </a:moveTo>
                  <a:lnTo>
                    <a:pt x="210604" y="175984"/>
                  </a:lnTo>
                </a:path>
                <a:path w="210820" h="353059">
                  <a:moveTo>
                    <a:pt x="0" y="0"/>
                  </a:moveTo>
                  <a:lnTo>
                    <a:pt x="210604"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40" name="object 40"/>
            <p:cNvSpPr/>
            <p:nvPr/>
          </p:nvSpPr>
          <p:spPr>
            <a:xfrm>
              <a:off x="12468235" y="11873925"/>
              <a:ext cx="97155" cy="692785"/>
            </a:xfrm>
            <a:custGeom>
              <a:avLst/>
              <a:gdLst/>
              <a:ahLst/>
              <a:cxnLst/>
              <a:rect l="l" t="t" r="r" b="b"/>
              <a:pathLst>
                <a:path w="97154" h="692784">
                  <a:moveTo>
                    <a:pt x="96647" y="0"/>
                  </a:moveTo>
                  <a:lnTo>
                    <a:pt x="0" y="0"/>
                  </a:lnTo>
                  <a:lnTo>
                    <a:pt x="0" y="692699"/>
                  </a:lnTo>
                  <a:lnTo>
                    <a:pt x="96647" y="692699"/>
                  </a:lnTo>
                  <a:lnTo>
                    <a:pt x="96647" y="0"/>
                  </a:lnTo>
                  <a:close/>
                </a:path>
              </a:pathLst>
            </a:custGeom>
            <a:solidFill>
              <a:srgbClr val="538235"/>
            </a:solidFill>
          </p:spPr>
          <p:txBody>
            <a:bodyPr wrap="square" lIns="0" tIns="0" rIns="0" bIns="0" rtlCol="0"/>
            <a:lstStyle/>
            <a:p>
              <a:endParaRPr>
                <a:solidFill>
                  <a:prstClr val="black"/>
                </a:solidFill>
                <a:latin typeface="Calibri"/>
              </a:endParaRPr>
            </a:p>
          </p:txBody>
        </p:sp>
        <p:sp>
          <p:nvSpPr>
            <p:cNvPr id="41" name="object 41"/>
            <p:cNvSpPr/>
            <p:nvPr/>
          </p:nvSpPr>
          <p:spPr>
            <a:xfrm>
              <a:off x="12872135" y="12037649"/>
              <a:ext cx="1028065" cy="353060"/>
            </a:xfrm>
            <a:custGeom>
              <a:avLst/>
              <a:gdLst/>
              <a:ahLst/>
              <a:cxnLst/>
              <a:rect l="l" t="t" r="r" b="b"/>
              <a:pathLst>
                <a:path w="1028065" h="353059">
                  <a:moveTo>
                    <a:pt x="0" y="352690"/>
                  </a:moveTo>
                  <a:lnTo>
                    <a:pt x="211326" y="352690"/>
                  </a:lnTo>
                </a:path>
                <a:path w="1028065" h="353059">
                  <a:moveTo>
                    <a:pt x="0" y="175984"/>
                  </a:moveTo>
                  <a:lnTo>
                    <a:pt x="211326" y="175984"/>
                  </a:lnTo>
                </a:path>
                <a:path w="1028065" h="353059">
                  <a:moveTo>
                    <a:pt x="0" y="0"/>
                  </a:moveTo>
                  <a:lnTo>
                    <a:pt x="1028020"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42" name="object 42"/>
            <p:cNvSpPr/>
            <p:nvPr/>
          </p:nvSpPr>
          <p:spPr>
            <a:xfrm>
              <a:off x="12775488" y="12018175"/>
              <a:ext cx="97155" cy="548640"/>
            </a:xfrm>
            <a:custGeom>
              <a:avLst/>
              <a:gdLst/>
              <a:ahLst/>
              <a:cxnLst/>
              <a:rect l="l" t="t" r="r" b="b"/>
              <a:pathLst>
                <a:path w="97154" h="548640">
                  <a:moveTo>
                    <a:pt x="96647" y="0"/>
                  </a:moveTo>
                  <a:lnTo>
                    <a:pt x="0" y="0"/>
                  </a:lnTo>
                  <a:lnTo>
                    <a:pt x="0" y="548449"/>
                  </a:lnTo>
                  <a:lnTo>
                    <a:pt x="96647" y="548449"/>
                  </a:lnTo>
                  <a:lnTo>
                    <a:pt x="96647" y="0"/>
                  </a:lnTo>
                  <a:close/>
                </a:path>
              </a:pathLst>
            </a:custGeom>
            <a:solidFill>
              <a:srgbClr val="538235"/>
            </a:solidFill>
          </p:spPr>
          <p:txBody>
            <a:bodyPr wrap="square" lIns="0" tIns="0" rIns="0" bIns="0" rtlCol="0"/>
            <a:lstStyle/>
            <a:p>
              <a:endParaRPr>
                <a:solidFill>
                  <a:prstClr val="black"/>
                </a:solidFill>
                <a:latin typeface="Calibri"/>
              </a:endParaRPr>
            </a:p>
          </p:txBody>
        </p:sp>
        <p:sp>
          <p:nvSpPr>
            <p:cNvPr id="43" name="object 43"/>
            <p:cNvSpPr/>
            <p:nvPr/>
          </p:nvSpPr>
          <p:spPr>
            <a:xfrm>
              <a:off x="13179387" y="12213633"/>
              <a:ext cx="211454" cy="177165"/>
            </a:xfrm>
            <a:custGeom>
              <a:avLst/>
              <a:gdLst/>
              <a:ahLst/>
              <a:cxnLst/>
              <a:rect l="l" t="t" r="r" b="b"/>
              <a:pathLst>
                <a:path w="211455" h="177165">
                  <a:moveTo>
                    <a:pt x="0" y="176706"/>
                  </a:moveTo>
                  <a:lnTo>
                    <a:pt x="211326" y="176706"/>
                  </a:lnTo>
                </a:path>
                <a:path w="211455" h="177165">
                  <a:moveTo>
                    <a:pt x="0" y="0"/>
                  </a:moveTo>
                  <a:lnTo>
                    <a:pt x="211326"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44" name="object 44"/>
            <p:cNvSpPr/>
            <p:nvPr/>
          </p:nvSpPr>
          <p:spPr>
            <a:xfrm>
              <a:off x="13083461" y="12083087"/>
              <a:ext cx="96520" cy="483870"/>
            </a:xfrm>
            <a:custGeom>
              <a:avLst/>
              <a:gdLst/>
              <a:ahLst/>
              <a:cxnLst/>
              <a:rect l="l" t="t" r="r" b="b"/>
              <a:pathLst>
                <a:path w="96519" h="483870">
                  <a:moveTo>
                    <a:pt x="95926" y="0"/>
                  </a:moveTo>
                  <a:lnTo>
                    <a:pt x="0" y="0"/>
                  </a:lnTo>
                  <a:lnTo>
                    <a:pt x="0" y="483537"/>
                  </a:lnTo>
                  <a:lnTo>
                    <a:pt x="95926" y="483537"/>
                  </a:lnTo>
                  <a:lnTo>
                    <a:pt x="95926" y="0"/>
                  </a:lnTo>
                  <a:close/>
                </a:path>
              </a:pathLst>
            </a:custGeom>
            <a:solidFill>
              <a:srgbClr val="538235"/>
            </a:solidFill>
          </p:spPr>
          <p:txBody>
            <a:bodyPr wrap="square" lIns="0" tIns="0" rIns="0" bIns="0" rtlCol="0"/>
            <a:lstStyle/>
            <a:p>
              <a:endParaRPr>
                <a:solidFill>
                  <a:prstClr val="black"/>
                </a:solidFill>
                <a:latin typeface="Calibri"/>
              </a:endParaRPr>
            </a:p>
          </p:txBody>
        </p:sp>
        <p:sp>
          <p:nvSpPr>
            <p:cNvPr id="45" name="object 45"/>
            <p:cNvSpPr/>
            <p:nvPr/>
          </p:nvSpPr>
          <p:spPr>
            <a:xfrm>
              <a:off x="13487360" y="12213633"/>
              <a:ext cx="210820" cy="177165"/>
            </a:xfrm>
            <a:custGeom>
              <a:avLst/>
              <a:gdLst/>
              <a:ahLst/>
              <a:cxnLst/>
              <a:rect l="l" t="t" r="r" b="b"/>
              <a:pathLst>
                <a:path w="210819" h="177165">
                  <a:moveTo>
                    <a:pt x="0" y="176706"/>
                  </a:moveTo>
                  <a:lnTo>
                    <a:pt x="210604" y="176706"/>
                  </a:lnTo>
                </a:path>
                <a:path w="210819" h="177165">
                  <a:moveTo>
                    <a:pt x="0" y="0"/>
                  </a:moveTo>
                  <a:lnTo>
                    <a:pt x="210604"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46" name="object 46"/>
            <p:cNvSpPr/>
            <p:nvPr/>
          </p:nvSpPr>
          <p:spPr>
            <a:xfrm>
              <a:off x="13390713" y="12200651"/>
              <a:ext cx="97155" cy="366395"/>
            </a:xfrm>
            <a:custGeom>
              <a:avLst/>
              <a:gdLst/>
              <a:ahLst/>
              <a:cxnLst/>
              <a:rect l="l" t="t" r="r" b="b"/>
              <a:pathLst>
                <a:path w="97155" h="366395">
                  <a:moveTo>
                    <a:pt x="96647" y="0"/>
                  </a:moveTo>
                  <a:lnTo>
                    <a:pt x="0" y="0"/>
                  </a:lnTo>
                  <a:lnTo>
                    <a:pt x="0" y="365973"/>
                  </a:lnTo>
                  <a:lnTo>
                    <a:pt x="96647" y="365973"/>
                  </a:lnTo>
                  <a:lnTo>
                    <a:pt x="96647" y="0"/>
                  </a:lnTo>
                  <a:close/>
                </a:path>
              </a:pathLst>
            </a:custGeom>
            <a:solidFill>
              <a:srgbClr val="538235"/>
            </a:solidFill>
          </p:spPr>
          <p:txBody>
            <a:bodyPr wrap="square" lIns="0" tIns="0" rIns="0" bIns="0" rtlCol="0"/>
            <a:lstStyle/>
            <a:p>
              <a:endParaRPr>
                <a:solidFill>
                  <a:prstClr val="black"/>
                </a:solidFill>
                <a:latin typeface="Calibri"/>
              </a:endParaRPr>
            </a:p>
          </p:txBody>
        </p:sp>
        <p:sp>
          <p:nvSpPr>
            <p:cNvPr id="47" name="object 47"/>
            <p:cNvSpPr/>
            <p:nvPr/>
          </p:nvSpPr>
          <p:spPr>
            <a:xfrm>
              <a:off x="13794613" y="12213633"/>
              <a:ext cx="106045" cy="177165"/>
            </a:xfrm>
            <a:custGeom>
              <a:avLst/>
              <a:gdLst/>
              <a:ahLst/>
              <a:cxnLst/>
              <a:rect l="l" t="t" r="r" b="b"/>
              <a:pathLst>
                <a:path w="106044" h="177165">
                  <a:moveTo>
                    <a:pt x="0" y="176706"/>
                  </a:moveTo>
                  <a:lnTo>
                    <a:pt x="105542" y="176706"/>
                  </a:lnTo>
                </a:path>
                <a:path w="106044" h="177165">
                  <a:moveTo>
                    <a:pt x="0" y="0"/>
                  </a:moveTo>
                  <a:lnTo>
                    <a:pt x="105542"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48" name="object 48"/>
            <p:cNvSpPr/>
            <p:nvPr/>
          </p:nvSpPr>
          <p:spPr>
            <a:xfrm>
              <a:off x="13697965" y="12200651"/>
              <a:ext cx="97155" cy="366395"/>
            </a:xfrm>
            <a:custGeom>
              <a:avLst/>
              <a:gdLst/>
              <a:ahLst/>
              <a:cxnLst/>
              <a:rect l="l" t="t" r="r" b="b"/>
              <a:pathLst>
                <a:path w="97155" h="366395">
                  <a:moveTo>
                    <a:pt x="96647" y="0"/>
                  </a:moveTo>
                  <a:lnTo>
                    <a:pt x="0" y="0"/>
                  </a:lnTo>
                  <a:lnTo>
                    <a:pt x="0" y="365973"/>
                  </a:lnTo>
                  <a:lnTo>
                    <a:pt x="96647" y="365973"/>
                  </a:lnTo>
                  <a:lnTo>
                    <a:pt x="96647" y="0"/>
                  </a:lnTo>
                  <a:close/>
                </a:path>
              </a:pathLst>
            </a:custGeom>
            <a:solidFill>
              <a:srgbClr val="538235"/>
            </a:solidFill>
          </p:spPr>
          <p:txBody>
            <a:bodyPr wrap="square" lIns="0" tIns="0" rIns="0" bIns="0" rtlCol="0"/>
            <a:lstStyle/>
            <a:p>
              <a:endParaRPr>
                <a:solidFill>
                  <a:prstClr val="black"/>
                </a:solidFill>
                <a:latin typeface="Calibri"/>
              </a:endParaRPr>
            </a:p>
          </p:txBody>
        </p:sp>
      </p:grpSp>
      <p:sp>
        <p:nvSpPr>
          <p:cNvPr id="49" name="object 49"/>
          <p:cNvSpPr/>
          <p:nvPr/>
        </p:nvSpPr>
        <p:spPr>
          <a:xfrm>
            <a:off x="10591545" y="10979094"/>
            <a:ext cx="3689985" cy="0"/>
          </a:xfrm>
          <a:custGeom>
            <a:avLst/>
            <a:gdLst/>
            <a:ahLst/>
            <a:cxnLst/>
            <a:rect l="l" t="t" r="r" b="b"/>
            <a:pathLst>
              <a:path w="3689984">
                <a:moveTo>
                  <a:pt x="0" y="0"/>
                </a:moveTo>
                <a:lnTo>
                  <a:pt x="3689610"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50" name="object 50"/>
          <p:cNvSpPr txBox="1"/>
          <p:nvPr/>
        </p:nvSpPr>
        <p:spPr>
          <a:xfrm>
            <a:off x="10979018" y="10950589"/>
            <a:ext cx="148590" cy="158377"/>
          </a:xfrm>
          <a:prstGeom prst="rect">
            <a:avLst/>
          </a:prstGeom>
        </p:spPr>
        <p:txBody>
          <a:bodyPr vert="horz" wrap="square" lIns="0" tIns="12065" rIns="0" bIns="0" rtlCol="0">
            <a:spAutoFit/>
          </a:bodyPr>
          <a:lstStyle/>
          <a:p>
            <a:pPr marL="12700">
              <a:spcBef>
                <a:spcPts val="95"/>
              </a:spcBef>
            </a:pPr>
            <a:r>
              <a:rPr sz="950" spc="-5" dirty="0">
                <a:solidFill>
                  <a:srgbClr val="404040"/>
                </a:solidFill>
                <a:latin typeface="Calibri"/>
                <a:cs typeface="Calibri"/>
              </a:rPr>
              <a:t>81</a:t>
            </a:r>
            <a:endParaRPr sz="950">
              <a:solidFill>
                <a:prstClr val="black"/>
              </a:solidFill>
              <a:latin typeface="Calibri"/>
              <a:cs typeface="Calibri"/>
            </a:endParaRPr>
          </a:p>
        </p:txBody>
      </p:sp>
      <p:sp>
        <p:nvSpPr>
          <p:cNvPr id="51" name="object 51"/>
          <p:cNvSpPr txBox="1"/>
          <p:nvPr/>
        </p:nvSpPr>
        <p:spPr>
          <a:xfrm>
            <a:off x="11286450" y="10963691"/>
            <a:ext cx="148590" cy="158377"/>
          </a:xfrm>
          <a:prstGeom prst="rect">
            <a:avLst/>
          </a:prstGeom>
        </p:spPr>
        <p:txBody>
          <a:bodyPr vert="horz" wrap="square" lIns="0" tIns="12065" rIns="0" bIns="0" rtlCol="0">
            <a:spAutoFit/>
          </a:bodyPr>
          <a:lstStyle/>
          <a:p>
            <a:pPr marL="12700">
              <a:spcBef>
                <a:spcPts val="95"/>
              </a:spcBef>
            </a:pPr>
            <a:r>
              <a:rPr sz="950" spc="-5" dirty="0">
                <a:solidFill>
                  <a:srgbClr val="404040"/>
                </a:solidFill>
                <a:latin typeface="Calibri"/>
                <a:cs typeface="Calibri"/>
              </a:rPr>
              <a:t>80</a:t>
            </a:r>
            <a:endParaRPr sz="950">
              <a:solidFill>
                <a:prstClr val="black"/>
              </a:solidFill>
              <a:latin typeface="Calibri"/>
              <a:cs typeface="Calibri"/>
            </a:endParaRPr>
          </a:p>
        </p:txBody>
      </p:sp>
      <p:sp>
        <p:nvSpPr>
          <p:cNvPr id="52" name="object 52"/>
          <p:cNvSpPr txBox="1"/>
          <p:nvPr/>
        </p:nvSpPr>
        <p:spPr>
          <a:xfrm>
            <a:off x="11593942" y="11107400"/>
            <a:ext cx="148590" cy="158377"/>
          </a:xfrm>
          <a:prstGeom prst="rect">
            <a:avLst/>
          </a:prstGeom>
        </p:spPr>
        <p:txBody>
          <a:bodyPr vert="horz" wrap="square" lIns="0" tIns="12065" rIns="0" bIns="0" rtlCol="0">
            <a:spAutoFit/>
          </a:bodyPr>
          <a:lstStyle/>
          <a:p>
            <a:pPr marL="12700">
              <a:spcBef>
                <a:spcPts val="95"/>
              </a:spcBef>
            </a:pPr>
            <a:r>
              <a:rPr sz="950" spc="-5" dirty="0">
                <a:solidFill>
                  <a:srgbClr val="404040"/>
                </a:solidFill>
                <a:latin typeface="Calibri"/>
                <a:cs typeface="Calibri"/>
              </a:rPr>
              <a:t>72</a:t>
            </a:r>
            <a:endParaRPr sz="950">
              <a:solidFill>
                <a:prstClr val="black"/>
              </a:solidFill>
              <a:latin typeface="Calibri"/>
              <a:cs typeface="Calibri"/>
            </a:endParaRPr>
          </a:p>
        </p:txBody>
      </p:sp>
      <p:sp>
        <p:nvSpPr>
          <p:cNvPr id="53" name="object 53"/>
          <p:cNvSpPr txBox="1"/>
          <p:nvPr/>
        </p:nvSpPr>
        <p:spPr>
          <a:xfrm>
            <a:off x="11901375" y="11264332"/>
            <a:ext cx="148590" cy="158377"/>
          </a:xfrm>
          <a:prstGeom prst="rect">
            <a:avLst/>
          </a:prstGeom>
        </p:spPr>
        <p:txBody>
          <a:bodyPr vert="horz" wrap="square" lIns="0" tIns="12065" rIns="0" bIns="0" rtlCol="0">
            <a:spAutoFit/>
          </a:bodyPr>
          <a:lstStyle/>
          <a:p>
            <a:pPr marL="12700">
              <a:spcBef>
                <a:spcPts val="95"/>
              </a:spcBef>
            </a:pPr>
            <a:r>
              <a:rPr sz="950" spc="-5" dirty="0">
                <a:solidFill>
                  <a:srgbClr val="404040"/>
                </a:solidFill>
                <a:latin typeface="Calibri"/>
                <a:cs typeface="Calibri"/>
              </a:rPr>
              <a:t>63</a:t>
            </a:r>
            <a:endParaRPr sz="950">
              <a:solidFill>
                <a:prstClr val="black"/>
              </a:solidFill>
              <a:latin typeface="Calibri"/>
              <a:cs typeface="Calibri"/>
            </a:endParaRPr>
          </a:p>
        </p:txBody>
      </p:sp>
      <p:sp>
        <p:nvSpPr>
          <p:cNvPr id="54" name="object 54"/>
          <p:cNvSpPr txBox="1"/>
          <p:nvPr/>
        </p:nvSpPr>
        <p:spPr>
          <a:xfrm>
            <a:off x="12208928" y="11525544"/>
            <a:ext cx="148590" cy="158377"/>
          </a:xfrm>
          <a:prstGeom prst="rect">
            <a:avLst/>
          </a:prstGeom>
        </p:spPr>
        <p:txBody>
          <a:bodyPr vert="horz" wrap="square" lIns="0" tIns="12065" rIns="0" bIns="0" rtlCol="0">
            <a:spAutoFit/>
          </a:bodyPr>
          <a:lstStyle/>
          <a:p>
            <a:pPr marL="12700">
              <a:spcBef>
                <a:spcPts val="95"/>
              </a:spcBef>
            </a:pPr>
            <a:r>
              <a:rPr sz="950" spc="-5" dirty="0">
                <a:solidFill>
                  <a:srgbClr val="404040"/>
                </a:solidFill>
                <a:latin typeface="Calibri"/>
                <a:cs typeface="Calibri"/>
              </a:rPr>
              <a:t>48</a:t>
            </a:r>
            <a:endParaRPr sz="950">
              <a:solidFill>
                <a:prstClr val="black"/>
              </a:solidFill>
              <a:latin typeface="Calibri"/>
              <a:cs typeface="Calibri"/>
            </a:endParaRPr>
          </a:p>
        </p:txBody>
      </p:sp>
      <p:sp>
        <p:nvSpPr>
          <p:cNvPr id="55" name="object 55"/>
          <p:cNvSpPr txBox="1"/>
          <p:nvPr/>
        </p:nvSpPr>
        <p:spPr>
          <a:xfrm>
            <a:off x="12516420" y="11682356"/>
            <a:ext cx="455930" cy="158377"/>
          </a:xfrm>
          <a:prstGeom prst="rect">
            <a:avLst/>
          </a:prstGeom>
        </p:spPr>
        <p:txBody>
          <a:bodyPr vert="horz" wrap="square" lIns="0" tIns="12065" rIns="0" bIns="0" rtlCol="0">
            <a:spAutoFit/>
          </a:bodyPr>
          <a:lstStyle/>
          <a:p>
            <a:pPr marL="12700">
              <a:spcBef>
                <a:spcPts val="95"/>
              </a:spcBef>
              <a:tabLst>
                <a:tab pos="320040" algn="l"/>
              </a:tabLst>
            </a:pPr>
            <a:r>
              <a:rPr sz="950" spc="-5" dirty="0">
                <a:solidFill>
                  <a:srgbClr val="404040"/>
                </a:solidFill>
                <a:latin typeface="Calibri"/>
                <a:cs typeface="Calibri"/>
              </a:rPr>
              <a:t>39	39</a:t>
            </a:r>
            <a:endParaRPr sz="950">
              <a:solidFill>
                <a:prstClr val="black"/>
              </a:solidFill>
              <a:latin typeface="Calibri"/>
              <a:cs typeface="Calibri"/>
            </a:endParaRPr>
          </a:p>
        </p:txBody>
      </p:sp>
      <p:sp>
        <p:nvSpPr>
          <p:cNvPr id="56" name="object 56"/>
          <p:cNvSpPr txBox="1"/>
          <p:nvPr/>
        </p:nvSpPr>
        <p:spPr>
          <a:xfrm>
            <a:off x="13131406" y="11826005"/>
            <a:ext cx="148590" cy="158377"/>
          </a:xfrm>
          <a:prstGeom prst="rect">
            <a:avLst/>
          </a:prstGeom>
        </p:spPr>
        <p:txBody>
          <a:bodyPr vert="horz" wrap="square" lIns="0" tIns="12065" rIns="0" bIns="0" rtlCol="0">
            <a:spAutoFit/>
          </a:bodyPr>
          <a:lstStyle/>
          <a:p>
            <a:pPr marL="12700">
              <a:spcBef>
                <a:spcPts val="95"/>
              </a:spcBef>
            </a:pPr>
            <a:r>
              <a:rPr sz="950" spc="-5" dirty="0">
                <a:solidFill>
                  <a:srgbClr val="404040"/>
                </a:solidFill>
                <a:latin typeface="Calibri"/>
                <a:cs typeface="Calibri"/>
              </a:rPr>
              <a:t>31</a:t>
            </a:r>
            <a:endParaRPr sz="950">
              <a:solidFill>
                <a:prstClr val="black"/>
              </a:solidFill>
              <a:latin typeface="Calibri"/>
              <a:cs typeface="Calibri"/>
            </a:endParaRPr>
          </a:p>
        </p:txBody>
      </p:sp>
      <p:sp>
        <p:nvSpPr>
          <p:cNvPr id="57" name="object 57"/>
          <p:cNvSpPr txBox="1"/>
          <p:nvPr/>
        </p:nvSpPr>
        <p:spPr>
          <a:xfrm>
            <a:off x="13438778" y="11891398"/>
            <a:ext cx="148590" cy="158377"/>
          </a:xfrm>
          <a:prstGeom prst="rect">
            <a:avLst/>
          </a:prstGeom>
        </p:spPr>
        <p:txBody>
          <a:bodyPr vert="horz" wrap="square" lIns="0" tIns="12065" rIns="0" bIns="0" rtlCol="0">
            <a:spAutoFit/>
          </a:bodyPr>
          <a:lstStyle/>
          <a:p>
            <a:pPr marL="12700">
              <a:spcBef>
                <a:spcPts val="95"/>
              </a:spcBef>
            </a:pPr>
            <a:r>
              <a:rPr sz="950" spc="-5" dirty="0">
                <a:solidFill>
                  <a:srgbClr val="404040"/>
                </a:solidFill>
                <a:latin typeface="Calibri"/>
                <a:cs typeface="Calibri"/>
              </a:rPr>
              <a:t>27</a:t>
            </a:r>
            <a:endParaRPr sz="950">
              <a:solidFill>
                <a:prstClr val="black"/>
              </a:solidFill>
              <a:latin typeface="Calibri"/>
              <a:cs typeface="Calibri"/>
            </a:endParaRPr>
          </a:p>
        </p:txBody>
      </p:sp>
      <p:sp>
        <p:nvSpPr>
          <p:cNvPr id="58" name="object 58"/>
          <p:cNvSpPr txBox="1"/>
          <p:nvPr/>
        </p:nvSpPr>
        <p:spPr>
          <a:xfrm>
            <a:off x="13746331" y="12009082"/>
            <a:ext cx="455930" cy="158377"/>
          </a:xfrm>
          <a:prstGeom prst="rect">
            <a:avLst/>
          </a:prstGeom>
        </p:spPr>
        <p:txBody>
          <a:bodyPr vert="horz" wrap="square" lIns="0" tIns="12065" rIns="0" bIns="0" rtlCol="0">
            <a:spAutoFit/>
          </a:bodyPr>
          <a:lstStyle/>
          <a:p>
            <a:pPr marL="12700">
              <a:spcBef>
                <a:spcPts val="95"/>
              </a:spcBef>
              <a:tabLst>
                <a:tab pos="320040" algn="l"/>
              </a:tabLst>
            </a:pPr>
            <a:r>
              <a:rPr sz="950" spc="-5" dirty="0">
                <a:solidFill>
                  <a:srgbClr val="404040"/>
                </a:solidFill>
                <a:latin typeface="Calibri"/>
                <a:cs typeface="Calibri"/>
              </a:rPr>
              <a:t>21	21</a:t>
            </a:r>
            <a:endParaRPr sz="950">
              <a:solidFill>
                <a:prstClr val="black"/>
              </a:solidFill>
              <a:latin typeface="Calibri"/>
              <a:cs typeface="Calibri"/>
            </a:endParaRPr>
          </a:p>
        </p:txBody>
      </p:sp>
      <p:sp>
        <p:nvSpPr>
          <p:cNvPr id="59" name="object 59"/>
          <p:cNvSpPr txBox="1"/>
          <p:nvPr/>
        </p:nvSpPr>
        <p:spPr>
          <a:xfrm>
            <a:off x="10345942" y="10857836"/>
            <a:ext cx="3973829" cy="1810111"/>
          </a:xfrm>
          <a:prstGeom prst="rect">
            <a:avLst/>
          </a:prstGeom>
        </p:spPr>
        <p:txBody>
          <a:bodyPr vert="horz" wrap="square" lIns="0" tIns="40005" rIns="0" bIns="0" rtlCol="0">
            <a:spAutoFit/>
          </a:bodyPr>
          <a:lstStyle/>
          <a:p>
            <a:pPr marL="12700">
              <a:spcBef>
                <a:spcPts val="315"/>
              </a:spcBef>
              <a:tabLst>
                <a:tab pos="337820" algn="l"/>
              </a:tabLst>
            </a:pPr>
            <a:r>
              <a:rPr sz="1425" spc="-7" baseline="2923" dirty="0">
                <a:solidFill>
                  <a:srgbClr val="585858"/>
                </a:solidFill>
                <a:latin typeface="Calibri"/>
                <a:cs typeface="Calibri"/>
              </a:rPr>
              <a:t>90	</a:t>
            </a:r>
            <a:r>
              <a:rPr sz="950" spc="-5" dirty="0">
                <a:solidFill>
                  <a:srgbClr val="404040"/>
                </a:solidFill>
                <a:latin typeface="Calibri"/>
                <a:cs typeface="Calibri"/>
              </a:rPr>
              <a:t>84</a:t>
            </a:r>
            <a:endParaRPr sz="950">
              <a:solidFill>
                <a:prstClr val="black"/>
              </a:solidFill>
              <a:latin typeface="Calibri"/>
              <a:cs typeface="Calibri"/>
            </a:endParaRPr>
          </a:p>
          <a:p>
            <a:pPr marL="12700">
              <a:spcBef>
                <a:spcPts val="215"/>
              </a:spcBef>
            </a:pPr>
            <a:r>
              <a:rPr sz="950" spc="-10" dirty="0">
                <a:solidFill>
                  <a:srgbClr val="585858"/>
                </a:solidFill>
                <a:latin typeface="Calibri"/>
                <a:cs typeface="Calibri"/>
              </a:rPr>
              <a:t>80</a:t>
            </a:r>
            <a:endParaRPr sz="950">
              <a:solidFill>
                <a:prstClr val="black"/>
              </a:solidFill>
              <a:latin typeface="Calibri"/>
              <a:cs typeface="Calibri"/>
            </a:endParaRPr>
          </a:p>
          <a:p>
            <a:pPr marL="12700">
              <a:spcBef>
                <a:spcPts val="250"/>
              </a:spcBef>
            </a:pPr>
            <a:r>
              <a:rPr sz="950" spc="-10" dirty="0">
                <a:solidFill>
                  <a:srgbClr val="585858"/>
                </a:solidFill>
                <a:latin typeface="Calibri"/>
                <a:cs typeface="Calibri"/>
              </a:rPr>
              <a:t>70</a:t>
            </a:r>
            <a:endParaRPr sz="950">
              <a:solidFill>
                <a:prstClr val="black"/>
              </a:solidFill>
              <a:latin typeface="Calibri"/>
              <a:cs typeface="Calibri"/>
            </a:endParaRPr>
          </a:p>
          <a:p>
            <a:pPr marL="12700">
              <a:spcBef>
                <a:spcPts val="245"/>
              </a:spcBef>
            </a:pPr>
            <a:r>
              <a:rPr sz="950" spc="-10" dirty="0">
                <a:solidFill>
                  <a:srgbClr val="585858"/>
                </a:solidFill>
                <a:latin typeface="Calibri"/>
                <a:cs typeface="Calibri"/>
              </a:rPr>
              <a:t>60</a:t>
            </a:r>
            <a:endParaRPr sz="950">
              <a:solidFill>
                <a:prstClr val="black"/>
              </a:solidFill>
              <a:latin typeface="Calibri"/>
              <a:cs typeface="Calibri"/>
            </a:endParaRPr>
          </a:p>
          <a:p>
            <a:pPr marL="12700">
              <a:spcBef>
                <a:spcPts val="250"/>
              </a:spcBef>
            </a:pPr>
            <a:r>
              <a:rPr sz="950" spc="-10" dirty="0">
                <a:solidFill>
                  <a:srgbClr val="585858"/>
                </a:solidFill>
                <a:latin typeface="Calibri"/>
                <a:cs typeface="Calibri"/>
              </a:rPr>
              <a:t>50</a:t>
            </a:r>
            <a:endParaRPr sz="950">
              <a:solidFill>
                <a:prstClr val="black"/>
              </a:solidFill>
              <a:latin typeface="Calibri"/>
              <a:cs typeface="Calibri"/>
            </a:endParaRPr>
          </a:p>
          <a:p>
            <a:pPr marL="12700">
              <a:spcBef>
                <a:spcPts val="250"/>
              </a:spcBef>
            </a:pPr>
            <a:r>
              <a:rPr sz="950" spc="-10" dirty="0">
                <a:solidFill>
                  <a:srgbClr val="585858"/>
                </a:solidFill>
                <a:latin typeface="Calibri"/>
                <a:cs typeface="Calibri"/>
              </a:rPr>
              <a:t>40</a:t>
            </a:r>
            <a:endParaRPr sz="950">
              <a:solidFill>
                <a:prstClr val="black"/>
              </a:solidFill>
              <a:latin typeface="Calibri"/>
              <a:cs typeface="Calibri"/>
            </a:endParaRPr>
          </a:p>
          <a:p>
            <a:pPr marL="12700">
              <a:spcBef>
                <a:spcPts val="250"/>
              </a:spcBef>
            </a:pPr>
            <a:r>
              <a:rPr sz="950" spc="-10" dirty="0">
                <a:solidFill>
                  <a:srgbClr val="585858"/>
                </a:solidFill>
                <a:latin typeface="Calibri"/>
                <a:cs typeface="Calibri"/>
              </a:rPr>
              <a:t>30</a:t>
            </a:r>
            <a:endParaRPr sz="950">
              <a:solidFill>
                <a:prstClr val="black"/>
              </a:solidFill>
              <a:latin typeface="Calibri"/>
              <a:cs typeface="Calibri"/>
            </a:endParaRPr>
          </a:p>
          <a:p>
            <a:pPr marL="12700">
              <a:spcBef>
                <a:spcPts val="245"/>
              </a:spcBef>
            </a:pPr>
            <a:r>
              <a:rPr sz="950" spc="-10" dirty="0">
                <a:solidFill>
                  <a:srgbClr val="585858"/>
                </a:solidFill>
                <a:latin typeface="Calibri"/>
                <a:cs typeface="Calibri"/>
              </a:rPr>
              <a:t>20</a:t>
            </a:r>
            <a:endParaRPr sz="950">
              <a:solidFill>
                <a:prstClr val="black"/>
              </a:solidFill>
              <a:latin typeface="Calibri"/>
              <a:cs typeface="Calibri"/>
            </a:endParaRPr>
          </a:p>
          <a:p>
            <a:pPr marL="12700">
              <a:spcBef>
                <a:spcPts val="250"/>
              </a:spcBef>
              <a:tabLst>
                <a:tab pos="3960495" algn="l"/>
              </a:tabLst>
            </a:pPr>
            <a:r>
              <a:rPr sz="950" spc="-5" dirty="0">
                <a:solidFill>
                  <a:srgbClr val="585858"/>
                </a:solidFill>
                <a:latin typeface="Calibri"/>
                <a:cs typeface="Calibri"/>
              </a:rPr>
              <a:t>10   </a:t>
            </a:r>
            <a:r>
              <a:rPr sz="950" spc="15" dirty="0">
                <a:solidFill>
                  <a:srgbClr val="585858"/>
                </a:solidFill>
                <a:latin typeface="Calibri"/>
                <a:cs typeface="Calibri"/>
              </a:rPr>
              <a:t> </a:t>
            </a:r>
            <a:r>
              <a:rPr sz="950" u="sng" spc="-5" dirty="0">
                <a:solidFill>
                  <a:srgbClr val="585858"/>
                </a:solidFill>
                <a:uFill>
                  <a:solidFill>
                    <a:srgbClr val="D9D9D9"/>
                  </a:solidFill>
                </a:uFill>
                <a:latin typeface="Calibri"/>
                <a:cs typeface="Calibri"/>
              </a:rPr>
              <a:t> </a:t>
            </a:r>
            <a:r>
              <a:rPr sz="950" u="sng" dirty="0">
                <a:solidFill>
                  <a:srgbClr val="585858"/>
                </a:solidFill>
                <a:uFill>
                  <a:solidFill>
                    <a:srgbClr val="D9D9D9"/>
                  </a:solidFill>
                </a:uFill>
                <a:latin typeface="Calibri"/>
                <a:cs typeface="Calibri"/>
              </a:rPr>
              <a:t>	</a:t>
            </a:r>
            <a:endParaRPr sz="950">
              <a:solidFill>
                <a:prstClr val="black"/>
              </a:solidFill>
              <a:latin typeface="Calibri"/>
              <a:cs typeface="Calibri"/>
            </a:endParaRPr>
          </a:p>
          <a:p>
            <a:pPr marL="73025">
              <a:spcBef>
                <a:spcPts val="250"/>
              </a:spcBef>
            </a:pPr>
            <a:r>
              <a:rPr sz="950" spc="-5" dirty="0">
                <a:solidFill>
                  <a:srgbClr val="585858"/>
                </a:solidFill>
                <a:latin typeface="Calibri"/>
                <a:cs typeface="Calibri"/>
              </a:rPr>
              <a:t>0</a:t>
            </a:r>
            <a:endParaRPr sz="950">
              <a:solidFill>
                <a:prstClr val="black"/>
              </a:solidFill>
              <a:latin typeface="Calibri"/>
              <a:cs typeface="Calibri"/>
            </a:endParaRPr>
          </a:p>
        </p:txBody>
      </p:sp>
      <p:sp>
        <p:nvSpPr>
          <p:cNvPr id="60" name="object 60"/>
          <p:cNvSpPr/>
          <p:nvPr/>
        </p:nvSpPr>
        <p:spPr>
          <a:xfrm>
            <a:off x="10243842" y="12670431"/>
            <a:ext cx="3284448" cy="628802"/>
          </a:xfrm>
          <a:prstGeom prst="rect">
            <a:avLst/>
          </a:prstGeom>
          <a:blipFill>
            <a:blip r:embed="rId5" cstate="print"/>
            <a:stretch>
              <a:fillRect/>
            </a:stretch>
          </a:blipFill>
        </p:spPr>
        <p:txBody>
          <a:bodyPr wrap="square" lIns="0" tIns="0" rIns="0" bIns="0" rtlCol="0"/>
          <a:lstStyle/>
          <a:p>
            <a:endParaRPr>
              <a:solidFill>
                <a:prstClr val="black"/>
              </a:solidFill>
              <a:latin typeface="Calibri"/>
            </a:endParaRPr>
          </a:p>
        </p:txBody>
      </p:sp>
      <p:sp>
        <p:nvSpPr>
          <p:cNvPr id="61" name="object 61"/>
          <p:cNvSpPr/>
          <p:nvPr/>
        </p:nvSpPr>
        <p:spPr>
          <a:xfrm>
            <a:off x="13592183" y="12692521"/>
            <a:ext cx="554881" cy="430908"/>
          </a:xfrm>
          <a:prstGeom prst="rect">
            <a:avLst/>
          </a:prstGeom>
          <a:blipFill>
            <a:blip r:embed="rId6" cstate="print"/>
            <a:stretch>
              <a:fillRect/>
            </a:stretch>
          </a:blipFill>
        </p:spPr>
        <p:txBody>
          <a:bodyPr wrap="square" lIns="0" tIns="0" rIns="0" bIns="0" rtlCol="0"/>
          <a:lstStyle/>
          <a:p>
            <a:endParaRPr>
              <a:solidFill>
                <a:prstClr val="black"/>
              </a:solidFill>
              <a:latin typeface="Calibri"/>
            </a:endParaRPr>
          </a:p>
        </p:txBody>
      </p:sp>
      <p:sp>
        <p:nvSpPr>
          <p:cNvPr id="62" name="object 62"/>
          <p:cNvSpPr txBox="1"/>
          <p:nvPr/>
        </p:nvSpPr>
        <p:spPr>
          <a:xfrm>
            <a:off x="10205539" y="11255224"/>
            <a:ext cx="128305" cy="1037590"/>
          </a:xfrm>
          <a:prstGeom prst="rect">
            <a:avLst/>
          </a:prstGeom>
        </p:spPr>
        <p:txBody>
          <a:bodyPr vert="vert270" wrap="square" lIns="0" tIns="0" rIns="0" bIns="0" rtlCol="0">
            <a:spAutoFit/>
          </a:bodyPr>
          <a:lstStyle/>
          <a:p>
            <a:pPr marL="12700">
              <a:lnSpc>
                <a:spcPts val="1000"/>
              </a:lnSpc>
            </a:pPr>
            <a:r>
              <a:rPr sz="950" spc="-10" dirty="0">
                <a:solidFill>
                  <a:srgbClr val="585858"/>
                </a:solidFill>
                <a:latin typeface="Calibri"/>
                <a:cs typeface="Calibri"/>
              </a:rPr>
              <a:t>Válaszadók</a:t>
            </a:r>
            <a:r>
              <a:rPr sz="950" spc="-60" dirty="0">
                <a:solidFill>
                  <a:srgbClr val="585858"/>
                </a:solidFill>
                <a:latin typeface="Calibri"/>
                <a:cs typeface="Calibri"/>
              </a:rPr>
              <a:t> </a:t>
            </a:r>
            <a:r>
              <a:rPr sz="950" spc="-10" dirty="0">
                <a:solidFill>
                  <a:srgbClr val="585858"/>
                </a:solidFill>
                <a:latin typeface="Calibri"/>
                <a:cs typeface="Calibri"/>
              </a:rPr>
              <a:t>százaléka</a:t>
            </a:r>
            <a:endParaRPr sz="950">
              <a:solidFill>
                <a:prstClr val="black"/>
              </a:solidFill>
              <a:latin typeface="Calibri"/>
              <a:cs typeface="Calibri"/>
            </a:endParaRPr>
          </a:p>
        </p:txBody>
      </p:sp>
      <p:sp>
        <p:nvSpPr>
          <p:cNvPr id="63" name="object 63"/>
          <p:cNvSpPr txBox="1"/>
          <p:nvPr/>
        </p:nvSpPr>
        <p:spPr>
          <a:xfrm>
            <a:off x="11718299" y="10671163"/>
            <a:ext cx="1029969" cy="186590"/>
          </a:xfrm>
          <a:prstGeom prst="rect">
            <a:avLst/>
          </a:prstGeom>
        </p:spPr>
        <p:txBody>
          <a:bodyPr vert="horz" wrap="square" lIns="0" tIns="17145" rIns="0" bIns="0" rtlCol="0">
            <a:spAutoFit/>
          </a:bodyPr>
          <a:lstStyle/>
          <a:p>
            <a:pPr marL="12700">
              <a:spcBef>
                <a:spcPts val="135"/>
              </a:spcBef>
            </a:pPr>
            <a:r>
              <a:rPr sz="1100" spc="15" dirty="0">
                <a:solidFill>
                  <a:srgbClr val="585858"/>
                </a:solidFill>
                <a:latin typeface="Calibri"/>
                <a:cs typeface="Calibri"/>
              </a:rPr>
              <a:t>Mit ad a</a:t>
            </a:r>
            <a:r>
              <a:rPr sz="1100" spc="-60" dirty="0">
                <a:solidFill>
                  <a:srgbClr val="585858"/>
                </a:solidFill>
                <a:latin typeface="Calibri"/>
                <a:cs typeface="Calibri"/>
              </a:rPr>
              <a:t> </a:t>
            </a:r>
            <a:r>
              <a:rPr sz="1100" spc="5" dirty="0">
                <a:solidFill>
                  <a:srgbClr val="585858"/>
                </a:solidFill>
                <a:latin typeface="Calibri"/>
                <a:cs typeface="Calibri"/>
              </a:rPr>
              <a:t>túrázás?</a:t>
            </a:r>
            <a:endParaRPr sz="1100">
              <a:solidFill>
                <a:prstClr val="black"/>
              </a:solidFill>
              <a:latin typeface="Calibri"/>
              <a:cs typeface="Calibri"/>
            </a:endParaRPr>
          </a:p>
        </p:txBody>
      </p:sp>
      <p:grpSp>
        <p:nvGrpSpPr>
          <p:cNvPr id="64" name="object 64"/>
          <p:cNvGrpSpPr/>
          <p:nvPr/>
        </p:nvGrpSpPr>
        <p:grpSpPr>
          <a:xfrm>
            <a:off x="5569636" y="6708337"/>
            <a:ext cx="4066540" cy="1278890"/>
            <a:chOff x="5188636" y="6708337"/>
            <a:chExt cx="4066540" cy="1278890"/>
          </a:xfrm>
        </p:grpSpPr>
        <p:sp>
          <p:nvSpPr>
            <p:cNvPr id="65" name="object 65"/>
            <p:cNvSpPr/>
            <p:nvPr/>
          </p:nvSpPr>
          <p:spPr>
            <a:xfrm>
              <a:off x="5190890" y="6863406"/>
              <a:ext cx="546100" cy="930910"/>
            </a:xfrm>
            <a:custGeom>
              <a:avLst/>
              <a:gdLst/>
              <a:ahLst/>
              <a:cxnLst/>
              <a:rect l="l" t="t" r="r" b="b"/>
              <a:pathLst>
                <a:path w="546100" h="930909">
                  <a:moveTo>
                    <a:pt x="0" y="930411"/>
                  </a:moveTo>
                  <a:lnTo>
                    <a:pt x="139141" y="930411"/>
                  </a:lnTo>
                </a:path>
                <a:path w="546100" h="930909">
                  <a:moveTo>
                    <a:pt x="266802" y="930411"/>
                  </a:moveTo>
                  <a:lnTo>
                    <a:pt x="545925" y="930411"/>
                  </a:lnTo>
                </a:path>
                <a:path w="546100" h="930909">
                  <a:moveTo>
                    <a:pt x="0" y="775342"/>
                  </a:moveTo>
                  <a:lnTo>
                    <a:pt x="139141" y="775342"/>
                  </a:lnTo>
                </a:path>
                <a:path w="546100" h="930909">
                  <a:moveTo>
                    <a:pt x="266802" y="775342"/>
                  </a:moveTo>
                  <a:lnTo>
                    <a:pt x="545925" y="775342"/>
                  </a:lnTo>
                </a:path>
                <a:path w="546100" h="930909">
                  <a:moveTo>
                    <a:pt x="0" y="620274"/>
                  </a:moveTo>
                  <a:lnTo>
                    <a:pt x="139141" y="620274"/>
                  </a:lnTo>
                </a:path>
                <a:path w="546100" h="930909">
                  <a:moveTo>
                    <a:pt x="266802" y="620274"/>
                  </a:moveTo>
                  <a:lnTo>
                    <a:pt x="545925" y="620274"/>
                  </a:lnTo>
                </a:path>
                <a:path w="546100" h="930909">
                  <a:moveTo>
                    <a:pt x="0" y="465205"/>
                  </a:moveTo>
                  <a:lnTo>
                    <a:pt x="139141" y="465205"/>
                  </a:lnTo>
                </a:path>
                <a:path w="546100" h="930909">
                  <a:moveTo>
                    <a:pt x="266802" y="465205"/>
                  </a:moveTo>
                  <a:lnTo>
                    <a:pt x="545925" y="465205"/>
                  </a:lnTo>
                </a:path>
                <a:path w="546100" h="930909">
                  <a:moveTo>
                    <a:pt x="0" y="310137"/>
                  </a:moveTo>
                  <a:lnTo>
                    <a:pt x="139141" y="310137"/>
                  </a:lnTo>
                </a:path>
                <a:path w="546100" h="930909">
                  <a:moveTo>
                    <a:pt x="266802" y="310137"/>
                  </a:moveTo>
                  <a:lnTo>
                    <a:pt x="545925" y="310137"/>
                  </a:lnTo>
                </a:path>
                <a:path w="546100" h="930909">
                  <a:moveTo>
                    <a:pt x="0" y="155068"/>
                  </a:moveTo>
                  <a:lnTo>
                    <a:pt x="139141" y="155068"/>
                  </a:lnTo>
                </a:path>
                <a:path w="546100" h="930909">
                  <a:moveTo>
                    <a:pt x="266802" y="155068"/>
                  </a:moveTo>
                  <a:lnTo>
                    <a:pt x="545925" y="155068"/>
                  </a:lnTo>
                </a:path>
                <a:path w="546100" h="930909">
                  <a:moveTo>
                    <a:pt x="0" y="0"/>
                  </a:moveTo>
                  <a:lnTo>
                    <a:pt x="139141" y="0"/>
                  </a:lnTo>
                </a:path>
                <a:path w="546100" h="930909">
                  <a:moveTo>
                    <a:pt x="266802" y="0"/>
                  </a:moveTo>
                  <a:lnTo>
                    <a:pt x="545925"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66" name="object 66"/>
            <p:cNvSpPr/>
            <p:nvPr/>
          </p:nvSpPr>
          <p:spPr>
            <a:xfrm>
              <a:off x="5330031" y="6708337"/>
              <a:ext cx="128270" cy="1240790"/>
            </a:xfrm>
            <a:custGeom>
              <a:avLst/>
              <a:gdLst/>
              <a:ahLst/>
              <a:cxnLst/>
              <a:rect l="l" t="t" r="r" b="b"/>
              <a:pathLst>
                <a:path w="128270" h="1240790">
                  <a:moveTo>
                    <a:pt x="127661" y="0"/>
                  </a:moveTo>
                  <a:lnTo>
                    <a:pt x="0" y="0"/>
                  </a:lnTo>
                  <a:lnTo>
                    <a:pt x="0" y="1240488"/>
                  </a:lnTo>
                  <a:lnTo>
                    <a:pt x="127661" y="1240488"/>
                  </a:lnTo>
                  <a:lnTo>
                    <a:pt x="127661" y="0"/>
                  </a:lnTo>
                  <a:close/>
                </a:path>
              </a:pathLst>
            </a:custGeom>
            <a:solidFill>
              <a:srgbClr val="538235"/>
            </a:solidFill>
          </p:spPr>
          <p:txBody>
            <a:bodyPr wrap="square" lIns="0" tIns="0" rIns="0" bIns="0" rtlCol="0"/>
            <a:lstStyle/>
            <a:p>
              <a:endParaRPr>
                <a:solidFill>
                  <a:prstClr val="black"/>
                </a:solidFill>
                <a:latin typeface="Calibri"/>
              </a:endParaRPr>
            </a:p>
          </p:txBody>
        </p:sp>
        <p:sp>
          <p:nvSpPr>
            <p:cNvPr id="67" name="object 67"/>
            <p:cNvSpPr/>
            <p:nvPr/>
          </p:nvSpPr>
          <p:spPr>
            <a:xfrm>
              <a:off x="5863756" y="6863406"/>
              <a:ext cx="3388995" cy="930910"/>
            </a:xfrm>
            <a:custGeom>
              <a:avLst/>
              <a:gdLst/>
              <a:ahLst/>
              <a:cxnLst/>
              <a:rect l="l" t="t" r="r" b="b"/>
              <a:pathLst>
                <a:path w="3388995" h="930909">
                  <a:moveTo>
                    <a:pt x="0" y="930411"/>
                  </a:moveTo>
                  <a:lnTo>
                    <a:pt x="279123" y="930411"/>
                  </a:lnTo>
                </a:path>
                <a:path w="3388995" h="930909">
                  <a:moveTo>
                    <a:pt x="0" y="775342"/>
                  </a:moveTo>
                  <a:lnTo>
                    <a:pt x="279123" y="775342"/>
                  </a:lnTo>
                </a:path>
                <a:path w="3388995" h="930909">
                  <a:moveTo>
                    <a:pt x="0" y="620274"/>
                  </a:moveTo>
                  <a:lnTo>
                    <a:pt x="3388849" y="620274"/>
                  </a:lnTo>
                </a:path>
                <a:path w="3388995" h="930909">
                  <a:moveTo>
                    <a:pt x="0" y="465205"/>
                  </a:moveTo>
                  <a:lnTo>
                    <a:pt x="3388849" y="465205"/>
                  </a:lnTo>
                </a:path>
                <a:path w="3388995" h="930909">
                  <a:moveTo>
                    <a:pt x="0" y="310137"/>
                  </a:moveTo>
                  <a:lnTo>
                    <a:pt x="3388849" y="310137"/>
                  </a:lnTo>
                </a:path>
                <a:path w="3388995" h="930909">
                  <a:moveTo>
                    <a:pt x="0" y="155068"/>
                  </a:moveTo>
                  <a:lnTo>
                    <a:pt x="3388849" y="155068"/>
                  </a:lnTo>
                </a:path>
                <a:path w="3388995" h="930909">
                  <a:moveTo>
                    <a:pt x="0" y="0"/>
                  </a:moveTo>
                  <a:lnTo>
                    <a:pt x="3388849"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68" name="object 68"/>
            <p:cNvSpPr/>
            <p:nvPr/>
          </p:nvSpPr>
          <p:spPr>
            <a:xfrm>
              <a:off x="5736816" y="6817246"/>
              <a:ext cx="127000" cy="1132205"/>
            </a:xfrm>
            <a:custGeom>
              <a:avLst/>
              <a:gdLst/>
              <a:ahLst/>
              <a:cxnLst/>
              <a:rect l="l" t="t" r="r" b="b"/>
              <a:pathLst>
                <a:path w="127000" h="1132204">
                  <a:moveTo>
                    <a:pt x="126939" y="0"/>
                  </a:moveTo>
                  <a:lnTo>
                    <a:pt x="0" y="0"/>
                  </a:lnTo>
                  <a:lnTo>
                    <a:pt x="0" y="1131579"/>
                  </a:lnTo>
                  <a:lnTo>
                    <a:pt x="126939" y="1131579"/>
                  </a:lnTo>
                  <a:lnTo>
                    <a:pt x="126939" y="0"/>
                  </a:lnTo>
                  <a:close/>
                </a:path>
              </a:pathLst>
            </a:custGeom>
            <a:solidFill>
              <a:srgbClr val="538235"/>
            </a:solidFill>
          </p:spPr>
          <p:txBody>
            <a:bodyPr wrap="square" lIns="0" tIns="0" rIns="0" bIns="0" rtlCol="0"/>
            <a:lstStyle/>
            <a:p>
              <a:endParaRPr>
                <a:solidFill>
                  <a:prstClr val="black"/>
                </a:solidFill>
                <a:latin typeface="Calibri"/>
              </a:endParaRPr>
            </a:p>
          </p:txBody>
        </p:sp>
        <p:sp>
          <p:nvSpPr>
            <p:cNvPr id="69" name="object 69"/>
            <p:cNvSpPr/>
            <p:nvPr/>
          </p:nvSpPr>
          <p:spPr>
            <a:xfrm>
              <a:off x="6269819" y="7793818"/>
              <a:ext cx="279400" cy="0"/>
            </a:xfrm>
            <a:custGeom>
              <a:avLst/>
              <a:gdLst/>
              <a:ahLst/>
              <a:cxnLst/>
              <a:rect l="l" t="t" r="r" b="b"/>
              <a:pathLst>
                <a:path w="279400">
                  <a:moveTo>
                    <a:pt x="0" y="0"/>
                  </a:moveTo>
                  <a:lnTo>
                    <a:pt x="279123"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70" name="object 70"/>
            <p:cNvSpPr/>
            <p:nvPr/>
          </p:nvSpPr>
          <p:spPr>
            <a:xfrm>
              <a:off x="6269819" y="7637622"/>
              <a:ext cx="2983230" cy="2540"/>
            </a:xfrm>
            <a:custGeom>
              <a:avLst/>
              <a:gdLst/>
              <a:ahLst/>
              <a:cxnLst/>
              <a:rect l="l" t="t" r="r" b="b"/>
              <a:pathLst>
                <a:path w="2983229" h="2540">
                  <a:moveTo>
                    <a:pt x="0" y="2253"/>
                  </a:moveTo>
                  <a:lnTo>
                    <a:pt x="2982786" y="2253"/>
                  </a:lnTo>
                </a:path>
                <a:path w="2983229" h="2540">
                  <a:moveTo>
                    <a:pt x="0" y="0"/>
                  </a:moveTo>
                  <a:lnTo>
                    <a:pt x="2982786" y="0"/>
                  </a:lnTo>
                </a:path>
              </a:pathLst>
            </a:custGeom>
            <a:ln w="3175">
              <a:solidFill>
                <a:srgbClr val="D9D9D9"/>
              </a:solidFill>
            </a:ln>
          </p:spPr>
          <p:txBody>
            <a:bodyPr wrap="square" lIns="0" tIns="0" rIns="0" bIns="0" rtlCol="0"/>
            <a:lstStyle/>
            <a:p>
              <a:endParaRPr>
                <a:solidFill>
                  <a:prstClr val="black"/>
                </a:solidFill>
                <a:latin typeface="Calibri"/>
              </a:endParaRPr>
            </a:p>
          </p:txBody>
        </p:sp>
        <p:sp>
          <p:nvSpPr>
            <p:cNvPr id="71" name="object 71"/>
            <p:cNvSpPr/>
            <p:nvPr/>
          </p:nvSpPr>
          <p:spPr>
            <a:xfrm>
              <a:off x="6142879" y="7530561"/>
              <a:ext cx="127000" cy="418465"/>
            </a:xfrm>
            <a:custGeom>
              <a:avLst/>
              <a:gdLst/>
              <a:ahLst/>
              <a:cxnLst/>
              <a:rect l="l" t="t" r="r" b="b"/>
              <a:pathLst>
                <a:path w="127000" h="418465">
                  <a:moveTo>
                    <a:pt x="126939" y="0"/>
                  </a:moveTo>
                  <a:lnTo>
                    <a:pt x="0" y="0"/>
                  </a:lnTo>
                  <a:lnTo>
                    <a:pt x="0" y="418264"/>
                  </a:lnTo>
                  <a:lnTo>
                    <a:pt x="126939" y="418264"/>
                  </a:lnTo>
                  <a:lnTo>
                    <a:pt x="126939" y="0"/>
                  </a:lnTo>
                  <a:close/>
                </a:path>
              </a:pathLst>
            </a:custGeom>
            <a:solidFill>
              <a:srgbClr val="538235"/>
            </a:solidFill>
          </p:spPr>
          <p:txBody>
            <a:bodyPr wrap="square" lIns="0" tIns="0" rIns="0" bIns="0" rtlCol="0"/>
            <a:lstStyle/>
            <a:p>
              <a:endParaRPr>
                <a:solidFill>
                  <a:prstClr val="black"/>
                </a:solidFill>
                <a:latin typeface="Calibri"/>
              </a:endParaRPr>
            </a:p>
          </p:txBody>
        </p:sp>
        <p:sp>
          <p:nvSpPr>
            <p:cNvPr id="72" name="object 72"/>
            <p:cNvSpPr/>
            <p:nvPr/>
          </p:nvSpPr>
          <p:spPr>
            <a:xfrm>
              <a:off x="6675882" y="7793818"/>
              <a:ext cx="279400" cy="0"/>
            </a:xfrm>
            <a:custGeom>
              <a:avLst/>
              <a:gdLst/>
              <a:ahLst/>
              <a:cxnLst/>
              <a:rect l="l" t="t" r="r" b="b"/>
              <a:pathLst>
                <a:path w="279400">
                  <a:moveTo>
                    <a:pt x="0" y="0"/>
                  </a:moveTo>
                  <a:lnTo>
                    <a:pt x="279123"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73" name="object 73"/>
            <p:cNvSpPr/>
            <p:nvPr/>
          </p:nvSpPr>
          <p:spPr>
            <a:xfrm>
              <a:off x="6548943" y="7638749"/>
              <a:ext cx="127000" cy="310515"/>
            </a:xfrm>
            <a:custGeom>
              <a:avLst/>
              <a:gdLst/>
              <a:ahLst/>
              <a:cxnLst/>
              <a:rect l="l" t="t" r="r" b="b"/>
              <a:pathLst>
                <a:path w="127000" h="310515">
                  <a:moveTo>
                    <a:pt x="126939" y="0"/>
                  </a:moveTo>
                  <a:lnTo>
                    <a:pt x="0" y="0"/>
                  </a:lnTo>
                  <a:lnTo>
                    <a:pt x="0" y="310077"/>
                  </a:lnTo>
                  <a:lnTo>
                    <a:pt x="126939" y="310077"/>
                  </a:lnTo>
                  <a:lnTo>
                    <a:pt x="126939" y="0"/>
                  </a:lnTo>
                  <a:close/>
                </a:path>
              </a:pathLst>
            </a:custGeom>
            <a:solidFill>
              <a:srgbClr val="538235"/>
            </a:solidFill>
          </p:spPr>
          <p:txBody>
            <a:bodyPr wrap="square" lIns="0" tIns="0" rIns="0" bIns="0" rtlCol="0"/>
            <a:lstStyle/>
            <a:p>
              <a:endParaRPr>
                <a:solidFill>
                  <a:prstClr val="black"/>
                </a:solidFill>
                <a:latin typeface="Calibri"/>
              </a:endParaRPr>
            </a:p>
          </p:txBody>
        </p:sp>
        <p:sp>
          <p:nvSpPr>
            <p:cNvPr id="74" name="object 74"/>
            <p:cNvSpPr/>
            <p:nvPr/>
          </p:nvSpPr>
          <p:spPr>
            <a:xfrm>
              <a:off x="7082667" y="7793818"/>
              <a:ext cx="278765" cy="0"/>
            </a:xfrm>
            <a:custGeom>
              <a:avLst/>
              <a:gdLst/>
              <a:ahLst/>
              <a:cxnLst/>
              <a:rect l="l" t="t" r="r" b="b"/>
              <a:pathLst>
                <a:path w="278765">
                  <a:moveTo>
                    <a:pt x="0" y="0"/>
                  </a:moveTo>
                  <a:lnTo>
                    <a:pt x="278402"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75" name="object 75"/>
            <p:cNvSpPr/>
            <p:nvPr/>
          </p:nvSpPr>
          <p:spPr>
            <a:xfrm>
              <a:off x="6955006" y="7700776"/>
              <a:ext cx="128270" cy="248285"/>
            </a:xfrm>
            <a:custGeom>
              <a:avLst/>
              <a:gdLst/>
              <a:ahLst/>
              <a:cxnLst/>
              <a:rect l="l" t="t" r="r" b="b"/>
              <a:pathLst>
                <a:path w="128270" h="248284">
                  <a:moveTo>
                    <a:pt x="127661" y="0"/>
                  </a:moveTo>
                  <a:lnTo>
                    <a:pt x="0" y="0"/>
                  </a:lnTo>
                  <a:lnTo>
                    <a:pt x="0" y="248049"/>
                  </a:lnTo>
                  <a:lnTo>
                    <a:pt x="127661" y="248049"/>
                  </a:lnTo>
                  <a:lnTo>
                    <a:pt x="127661" y="0"/>
                  </a:lnTo>
                  <a:close/>
                </a:path>
              </a:pathLst>
            </a:custGeom>
            <a:solidFill>
              <a:srgbClr val="538235"/>
            </a:solidFill>
          </p:spPr>
          <p:txBody>
            <a:bodyPr wrap="square" lIns="0" tIns="0" rIns="0" bIns="0" rtlCol="0"/>
            <a:lstStyle/>
            <a:p>
              <a:endParaRPr>
                <a:solidFill>
                  <a:prstClr val="black"/>
                </a:solidFill>
                <a:latin typeface="Calibri"/>
              </a:endParaRPr>
            </a:p>
          </p:txBody>
        </p:sp>
        <p:sp>
          <p:nvSpPr>
            <p:cNvPr id="76" name="object 76"/>
            <p:cNvSpPr/>
            <p:nvPr/>
          </p:nvSpPr>
          <p:spPr>
            <a:xfrm>
              <a:off x="7488730" y="7792691"/>
              <a:ext cx="1764030" cy="2540"/>
            </a:xfrm>
            <a:custGeom>
              <a:avLst/>
              <a:gdLst/>
              <a:ahLst/>
              <a:cxnLst/>
              <a:rect l="l" t="t" r="r" b="b"/>
              <a:pathLst>
                <a:path w="1764029" h="2540">
                  <a:moveTo>
                    <a:pt x="0" y="2253"/>
                  </a:moveTo>
                  <a:lnTo>
                    <a:pt x="1763874" y="2253"/>
                  </a:lnTo>
                </a:path>
                <a:path w="1764029" h="2540">
                  <a:moveTo>
                    <a:pt x="0" y="0"/>
                  </a:moveTo>
                  <a:lnTo>
                    <a:pt x="1763874" y="0"/>
                  </a:lnTo>
                </a:path>
              </a:pathLst>
            </a:custGeom>
            <a:ln w="3175">
              <a:solidFill>
                <a:srgbClr val="D9D9D9"/>
              </a:solidFill>
            </a:ln>
          </p:spPr>
          <p:txBody>
            <a:bodyPr wrap="square" lIns="0" tIns="0" rIns="0" bIns="0" rtlCol="0"/>
            <a:lstStyle/>
            <a:p>
              <a:endParaRPr>
                <a:solidFill>
                  <a:prstClr val="black"/>
                </a:solidFill>
                <a:latin typeface="Calibri"/>
              </a:endParaRPr>
            </a:p>
          </p:txBody>
        </p:sp>
        <p:sp>
          <p:nvSpPr>
            <p:cNvPr id="77" name="object 77"/>
            <p:cNvSpPr/>
            <p:nvPr/>
          </p:nvSpPr>
          <p:spPr>
            <a:xfrm>
              <a:off x="7361059" y="7746948"/>
              <a:ext cx="1751964" cy="201930"/>
            </a:xfrm>
            <a:custGeom>
              <a:avLst/>
              <a:gdLst/>
              <a:ahLst/>
              <a:cxnLst/>
              <a:rect l="l" t="t" r="r" b="b"/>
              <a:pathLst>
                <a:path w="1751965" h="201929">
                  <a:moveTo>
                    <a:pt x="127660" y="0"/>
                  </a:moveTo>
                  <a:lnTo>
                    <a:pt x="0" y="0"/>
                  </a:lnTo>
                  <a:lnTo>
                    <a:pt x="0" y="201879"/>
                  </a:lnTo>
                  <a:lnTo>
                    <a:pt x="127660" y="201879"/>
                  </a:lnTo>
                  <a:lnTo>
                    <a:pt x="127660" y="0"/>
                  </a:lnTo>
                  <a:close/>
                </a:path>
                <a:path w="1751965" h="201929">
                  <a:moveTo>
                    <a:pt x="533730" y="46875"/>
                  </a:moveTo>
                  <a:lnTo>
                    <a:pt x="406069" y="46875"/>
                  </a:lnTo>
                  <a:lnTo>
                    <a:pt x="406069" y="201879"/>
                  </a:lnTo>
                  <a:lnTo>
                    <a:pt x="533730" y="201879"/>
                  </a:lnTo>
                  <a:lnTo>
                    <a:pt x="533730" y="46875"/>
                  </a:lnTo>
                  <a:close/>
                </a:path>
                <a:path w="1751965" h="201929">
                  <a:moveTo>
                    <a:pt x="939787" y="124053"/>
                  </a:moveTo>
                  <a:lnTo>
                    <a:pt x="812126" y="124053"/>
                  </a:lnTo>
                  <a:lnTo>
                    <a:pt x="812126" y="201879"/>
                  </a:lnTo>
                  <a:lnTo>
                    <a:pt x="939787" y="201879"/>
                  </a:lnTo>
                  <a:lnTo>
                    <a:pt x="939787" y="124053"/>
                  </a:lnTo>
                  <a:close/>
                </a:path>
                <a:path w="1751965" h="201929">
                  <a:moveTo>
                    <a:pt x="1345857" y="170929"/>
                  </a:moveTo>
                  <a:lnTo>
                    <a:pt x="1218920" y="170929"/>
                  </a:lnTo>
                  <a:lnTo>
                    <a:pt x="1218920" y="201879"/>
                  </a:lnTo>
                  <a:lnTo>
                    <a:pt x="1345857" y="201879"/>
                  </a:lnTo>
                  <a:lnTo>
                    <a:pt x="1345857" y="170929"/>
                  </a:lnTo>
                  <a:close/>
                </a:path>
                <a:path w="1751965" h="201929">
                  <a:moveTo>
                    <a:pt x="1751914" y="186080"/>
                  </a:moveTo>
                  <a:lnTo>
                    <a:pt x="1624977" y="186080"/>
                  </a:lnTo>
                  <a:lnTo>
                    <a:pt x="1624977" y="201879"/>
                  </a:lnTo>
                  <a:lnTo>
                    <a:pt x="1751914" y="201879"/>
                  </a:lnTo>
                  <a:lnTo>
                    <a:pt x="1751914" y="186080"/>
                  </a:lnTo>
                  <a:close/>
                </a:path>
              </a:pathLst>
            </a:custGeom>
            <a:solidFill>
              <a:srgbClr val="538235"/>
            </a:solidFill>
          </p:spPr>
          <p:txBody>
            <a:bodyPr wrap="square" lIns="0" tIns="0" rIns="0" bIns="0" rtlCol="0"/>
            <a:lstStyle/>
            <a:p>
              <a:endParaRPr>
                <a:solidFill>
                  <a:prstClr val="black"/>
                </a:solidFill>
                <a:latin typeface="Calibri"/>
              </a:endParaRPr>
            </a:p>
          </p:txBody>
        </p:sp>
        <p:sp>
          <p:nvSpPr>
            <p:cNvPr id="78" name="object 78"/>
            <p:cNvSpPr/>
            <p:nvPr/>
          </p:nvSpPr>
          <p:spPr>
            <a:xfrm>
              <a:off x="5190890" y="7948826"/>
              <a:ext cx="4062095" cy="38100"/>
            </a:xfrm>
            <a:custGeom>
              <a:avLst/>
              <a:gdLst/>
              <a:ahLst/>
              <a:cxnLst/>
              <a:rect l="l" t="t" r="r" b="b"/>
              <a:pathLst>
                <a:path w="4062095" h="38100">
                  <a:moveTo>
                    <a:pt x="0" y="0"/>
                  </a:moveTo>
                  <a:lnTo>
                    <a:pt x="4061714" y="0"/>
                  </a:lnTo>
                </a:path>
                <a:path w="4062095" h="38100">
                  <a:moveTo>
                    <a:pt x="0" y="0"/>
                  </a:moveTo>
                  <a:lnTo>
                    <a:pt x="0" y="38106"/>
                  </a:lnTo>
                </a:path>
                <a:path w="4062095" h="38100">
                  <a:moveTo>
                    <a:pt x="406003" y="0"/>
                  </a:moveTo>
                  <a:lnTo>
                    <a:pt x="406003" y="38106"/>
                  </a:lnTo>
                </a:path>
                <a:path w="4062095" h="38100">
                  <a:moveTo>
                    <a:pt x="812066" y="0"/>
                  </a:moveTo>
                  <a:lnTo>
                    <a:pt x="812066" y="38106"/>
                  </a:lnTo>
                </a:path>
                <a:path w="4062095" h="38100">
                  <a:moveTo>
                    <a:pt x="1218851" y="0"/>
                  </a:moveTo>
                  <a:lnTo>
                    <a:pt x="1218851" y="38106"/>
                  </a:lnTo>
                </a:path>
                <a:path w="4062095" h="38100">
                  <a:moveTo>
                    <a:pt x="1624914" y="0"/>
                  </a:moveTo>
                  <a:lnTo>
                    <a:pt x="1624914" y="38106"/>
                  </a:lnTo>
                </a:path>
                <a:path w="4062095" h="38100">
                  <a:moveTo>
                    <a:pt x="2030977" y="0"/>
                  </a:moveTo>
                  <a:lnTo>
                    <a:pt x="2030977" y="38106"/>
                  </a:lnTo>
                </a:path>
                <a:path w="4062095" h="38100">
                  <a:moveTo>
                    <a:pt x="2437041" y="0"/>
                  </a:moveTo>
                  <a:lnTo>
                    <a:pt x="2437041" y="38106"/>
                  </a:lnTo>
                </a:path>
                <a:path w="4062095" h="38100">
                  <a:moveTo>
                    <a:pt x="2843104" y="0"/>
                  </a:moveTo>
                  <a:lnTo>
                    <a:pt x="2843104" y="38106"/>
                  </a:lnTo>
                </a:path>
                <a:path w="4062095" h="38100">
                  <a:moveTo>
                    <a:pt x="3249167" y="0"/>
                  </a:moveTo>
                  <a:lnTo>
                    <a:pt x="3249167" y="38106"/>
                  </a:lnTo>
                </a:path>
                <a:path w="4062095" h="38100">
                  <a:moveTo>
                    <a:pt x="3655230" y="0"/>
                  </a:moveTo>
                  <a:lnTo>
                    <a:pt x="3655230" y="38106"/>
                  </a:lnTo>
                </a:path>
                <a:path w="4062095" h="38100">
                  <a:moveTo>
                    <a:pt x="4061714" y="0"/>
                  </a:moveTo>
                  <a:lnTo>
                    <a:pt x="4061714" y="38106"/>
                  </a:lnTo>
                </a:path>
              </a:pathLst>
            </a:custGeom>
            <a:ln w="4507">
              <a:solidFill>
                <a:srgbClr val="D9D9D9"/>
              </a:solidFill>
            </a:ln>
          </p:spPr>
          <p:txBody>
            <a:bodyPr wrap="square" lIns="0" tIns="0" rIns="0" bIns="0" rtlCol="0"/>
            <a:lstStyle/>
            <a:p>
              <a:endParaRPr>
                <a:solidFill>
                  <a:prstClr val="black"/>
                </a:solidFill>
                <a:latin typeface="Calibri"/>
              </a:endParaRPr>
            </a:p>
          </p:txBody>
        </p:sp>
      </p:grpSp>
      <p:sp>
        <p:nvSpPr>
          <p:cNvPr id="79" name="object 79"/>
          <p:cNvSpPr/>
          <p:nvPr/>
        </p:nvSpPr>
        <p:spPr>
          <a:xfrm>
            <a:off x="5571891" y="6553630"/>
            <a:ext cx="4062095" cy="0"/>
          </a:xfrm>
          <a:custGeom>
            <a:avLst/>
            <a:gdLst/>
            <a:ahLst/>
            <a:cxnLst/>
            <a:rect l="l" t="t" r="r" b="b"/>
            <a:pathLst>
              <a:path w="4062095">
                <a:moveTo>
                  <a:pt x="0" y="0"/>
                </a:moveTo>
                <a:lnTo>
                  <a:pt x="4061714"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80" name="object 80"/>
          <p:cNvSpPr txBox="1"/>
          <p:nvPr/>
        </p:nvSpPr>
        <p:spPr>
          <a:xfrm>
            <a:off x="5701216" y="6516649"/>
            <a:ext cx="148590" cy="158377"/>
          </a:xfrm>
          <a:prstGeom prst="rect">
            <a:avLst/>
          </a:prstGeom>
        </p:spPr>
        <p:txBody>
          <a:bodyPr vert="horz" wrap="square" lIns="0" tIns="12065" rIns="0" bIns="0" rtlCol="0">
            <a:spAutoFit/>
          </a:bodyPr>
          <a:lstStyle/>
          <a:p>
            <a:pPr marL="12700">
              <a:spcBef>
                <a:spcPts val="95"/>
              </a:spcBef>
            </a:pPr>
            <a:r>
              <a:rPr sz="950" spc="-5" dirty="0">
                <a:solidFill>
                  <a:srgbClr val="404040"/>
                </a:solidFill>
                <a:latin typeface="Calibri"/>
                <a:cs typeface="Calibri"/>
              </a:rPr>
              <a:t>80</a:t>
            </a:r>
            <a:endParaRPr sz="950">
              <a:solidFill>
                <a:prstClr val="black"/>
              </a:solidFill>
              <a:latin typeface="Calibri"/>
              <a:cs typeface="Calibri"/>
            </a:endParaRPr>
          </a:p>
        </p:txBody>
      </p:sp>
      <p:sp>
        <p:nvSpPr>
          <p:cNvPr id="81" name="object 81"/>
          <p:cNvSpPr txBox="1"/>
          <p:nvPr/>
        </p:nvSpPr>
        <p:spPr>
          <a:xfrm>
            <a:off x="5559191" y="6625077"/>
            <a:ext cx="4087495" cy="158377"/>
          </a:xfrm>
          <a:prstGeom prst="rect">
            <a:avLst/>
          </a:prstGeom>
        </p:spPr>
        <p:txBody>
          <a:bodyPr vert="horz" wrap="square" lIns="0" tIns="12065" rIns="0" bIns="0" rtlCol="0">
            <a:spAutoFit/>
          </a:bodyPr>
          <a:lstStyle/>
          <a:p>
            <a:pPr marL="12700">
              <a:spcBef>
                <a:spcPts val="95"/>
              </a:spcBef>
              <a:tabLst>
                <a:tab pos="560705" algn="l"/>
                <a:tab pos="4074160" algn="l"/>
              </a:tabLst>
            </a:pPr>
            <a:r>
              <a:rPr sz="950" strike="sngStrike" spc="-5" dirty="0">
                <a:solidFill>
                  <a:srgbClr val="404040"/>
                </a:solidFill>
                <a:latin typeface="Calibri"/>
                <a:cs typeface="Calibri"/>
              </a:rPr>
              <a:t> 	73	</a:t>
            </a:r>
            <a:endParaRPr sz="950">
              <a:solidFill>
                <a:prstClr val="black"/>
              </a:solidFill>
              <a:latin typeface="Calibri"/>
              <a:cs typeface="Calibri"/>
            </a:endParaRPr>
          </a:p>
        </p:txBody>
      </p:sp>
      <p:sp>
        <p:nvSpPr>
          <p:cNvPr id="82" name="object 82"/>
          <p:cNvSpPr txBox="1"/>
          <p:nvPr/>
        </p:nvSpPr>
        <p:spPr>
          <a:xfrm>
            <a:off x="6513643" y="7338272"/>
            <a:ext cx="148590" cy="158377"/>
          </a:xfrm>
          <a:prstGeom prst="rect">
            <a:avLst/>
          </a:prstGeom>
        </p:spPr>
        <p:txBody>
          <a:bodyPr vert="horz" wrap="square" lIns="0" tIns="12065" rIns="0" bIns="0" rtlCol="0">
            <a:spAutoFit/>
          </a:bodyPr>
          <a:lstStyle/>
          <a:p>
            <a:pPr marL="12700">
              <a:spcBef>
                <a:spcPts val="95"/>
              </a:spcBef>
            </a:pPr>
            <a:r>
              <a:rPr sz="950" spc="-5" dirty="0">
                <a:solidFill>
                  <a:srgbClr val="404040"/>
                </a:solidFill>
                <a:latin typeface="Calibri"/>
                <a:cs typeface="Calibri"/>
              </a:rPr>
              <a:t>27</a:t>
            </a:r>
            <a:endParaRPr sz="950">
              <a:solidFill>
                <a:prstClr val="black"/>
              </a:solidFill>
              <a:latin typeface="Calibri"/>
              <a:cs typeface="Calibri"/>
            </a:endParaRPr>
          </a:p>
        </p:txBody>
      </p:sp>
      <p:sp>
        <p:nvSpPr>
          <p:cNvPr id="83" name="object 83"/>
          <p:cNvSpPr txBox="1"/>
          <p:nvPr/>
        </p:nvSpPr>
        <p:spPr>
          <a:xfrm>
            <a:off x="6919827" y="7446760"/>
            <a:ext cx="148590" cy="158377"/>
          </a:xfrm>
          <a:prstGeom prst="rect">
            <a:avLst/>
          </a:prstGeom>
        </p:spPr>
        <p:txBody>
          <a:bodyPr vert="horz" wrap="square" lIns="0" tIns="12065" rIns="0" bIns="0" rtlCol="0">
            <a:spAutoFit/>
          </a:bodyPr>
          <a:lstStyle/>
          <a:p>
            <a:pPr marL="12700">
              <a:spcBef>
                <a:spcPts val="95"/>
              </a:spcBef>
            </a:pPr>
            <a:r>
              <a:rPr sz="950" spc="-5" dirty="0">
                <a:solidFill>
                  <a:srgbClr val="404040"/>
                </a:solidFill>
                <a:latin typeface="Calibri"/>
                <a:cs typeface="Calibri"/>
              </a:rPr>
              <a:t>20</a:t>
            </a:r>
            <a:endParaRPr sz="950">
              <a:solidFill>
                <a:prstClr val="black"/>
              </a:solidFill>
              <a:latin typeface="Calibri"/>
              <a:cs typeface="Calibri"/>
            </a:endParaRPr>
          </a:p>
        </p:txBody>
      </p:sp>
      <p:sp>
        <p:nvSpPr>
          <p:cNvPr id="84" name="object 84"/>
          <p:cNvSpPr txBox="1"/>
          <p:nvPr/>
        </p:nvSpPr>
        <p:spPr>
          <a:xfrm>
            <a:off x="7326070" y="7508787"/>
            <a:ext cx="148590" cy="158377"/>
          </a:xfrm>
          <a:prstGeom prst="rect">
            <a:avLst/>
          </a:prstGeom>
        </p:spPr>
        <p:txBody>
          <a:bodyPr vert="horz" wrap="square" lIns="0" tIns="12065" rIns="0" bIns="0" rtlCol="0">
            <a:spAutoFit/>
          </a:bodyPr>
          <a:lstStyle/>
          <a:p>
            <a:pPr marL="12700">
              <a:spcBef>
                <a:spcPts val="95"/>
              </a:spcBef>
            </a:pPr>
            <a:r>
              <a:rPr sz="950" spc="-5" dirty="0">
                <a:solidFill>
                  <a:srgbClr val="404040"/>
                </a:solidFill>
                <a:latin typeface="Calibri"/>
                <a:cs typeface="Calibri"/>
              </a:rPr>
              <a:t>16</a:t>
            </a:r>
            <a:endParaRPr sz="950">
              <a:solidFill>
                <a:prstClr val="black"/>
              </a:solidFill>
              <a:latin typeface="Calibri"/>
              <a:cs typeface="Calibri"/>
            </a:endParaRPr>
          </a:p>
        </p:txBody>
      </p:sp>
      <p:sp>
        <p:nvSpPr>
          <p:cNvPr id="85" name="object 85"/>
          <p:cNvSpPr txBox="1"/>
          <p:nvPr/>
        </p:nvSpPr>
        <p:spPr>
          <a:xfrm>
            <a:off x="7732254" y="7555368"/>
            <a:ext cx="148590" cy="158377"/>
          </a:xfrm>
          <a:prstGeom prst="rect">
            <a:avLst/>
          </a:prstGeom>
        </p:spPr>
        <p:txBody>
          <a:bodyPr vert="horz" wrap="square" lIns="0" tIns="12065" rIns="0" bIns="0" rtlCol="0">
            <a:spAutoFit/>
          </a:bodyPr>
          <a:lstStyle/>
          <a:p>
            <a:pPr marL="12700">
              <a:spcBef>
                <a:spcPts val="95"/>
              </a:spcBef>
            </a:pPr>
            <a:r>
              <a:rPr sz="950" spc="-5" dirty="0">
                <a:solidFill>
                  <a:srgbClr val="404040"/>
                </a:solidFill>
                <a:latin typeface="Calibri"/>
                <a:cs typeface="Calibri"/>
              </a:rPr>
              <a:t>13</a:t>
            </a:r>
            <a:endParaRPr sz="950">
              <a:solidFill>
                <a:prstClr val="black"/>
              </a:solidFill>
              <a:latin typeface="Calibri"/>
              <a:cs typeface="Calibri"/>
            </a:endParaRPr>
          </a:p>
        </p:txBody>
      </p:sp>
      <p:sp>
        <p:nvSpPr>
          <p:cNvPr id="86" name="object 86"/>
          <p:cNvSpPr txBox="1"/>
          <p:nvPr/>
        </p:nvSpPr>
        <p:spPr>
          <a:xfrm>
            <a:off x="8138438" y="7601829"/>
            <a:ext cx="148590" cy="158377"/>
          </a:xfrm>
          <a:prstGeom prst="rect">
            <a:avLst/>
          </a:prstGeom>
        </p:spPr>
        <p:txBody>
          <a:bodyPr vert="horz" wrap="square" lIns="0" tIns="12065" rIns="0" bIns="0" rtlCol="0">
            <a:spAutoFit/>
          </a:bodyPr>
          <a:lstStyle/>
          <a:p>
            <a:pPr marL="12700">
              <a:spcBef>
                <a:spcPts val="95"/>
              </a:spcBef>
            </a:pPr>
            <a:r>
              <a:rPr sz="950" spc="-5" dirty="0">
                <a:solidFill>
                  <a:srgbClr val="404040"/>
                </a:solidFill>
                <a:latin typeface="Calibri"/>
                <a:cs typeface="Calibri"/>
              </a:rPr>
              <a:t>10</a:t>
            </a:r>
            <a:endParaRPr sz="950">
              <a:solidFill>
                <a:prstClr val="black"/>
              </a:solidFill>
              <a:latin typeface="Calibri"/>
              <a:cs typeface="Calibri"/>
            </a:endParaRPr>
          </a:p>
        </p:txBody>
      </p:sp>
      <p:sp>
        <p:nvSpPr>
          <p:cNvPr id="87" name="object 87"/>
          <p:cNvSpPr txBox="1"/>
          <p:nvPr/>
        </p:nvSpPr>
        <p:spPr>
          <a:xfrm>
            <a:off x="8574794" y="7679302"/>
            <a:ext cx="86995" cy="158377"/>
          </a:xfrm>
          <a:prstGeom prst="rect">
            <a:avLst/>
          </a:prstGeom>
        </p:spPr>
        <p:txBody>
          <a:bodyPr vert="horz" wrap="square" lIns="0" tIns="12065" rIns="0" bIns="0" rtlCol="0">
            <a:spAutoFit/>
          </a:bodyPr>
          <a:lstStyle/>
          <a:p>
            <a:pPr marL="12700">
              <a:spcBef>
                <a:spcPts val="95"/>
              </a:spcBef>
            </a:pPr>
            <a:r>
              <a:rPr sz="950" spc="-5" dirty="0">
                <a:solidFill>
                  <a:srgbClr val="404040"/>
                </a:solidFill>
                <a:latin typeface="Calibri"/>
                <a:cs typeface="Calibri"/>
              </a:rPr>
              <a:t>5</a:t>
            </a:r>
            <a:endParaRPr sz="950">
              <a:solidFill>
                <a:prstClr val="black"/>
              </a:solidFill>
              <a:latin typeface="Calibri"/>
              <a:cs typeface="Calibri"/>
            </a:endParaRPr>
          </a:p>
        </p:txBody>
      </p:sp>
      <p:sp>
        <p:nvSpPr>
          <p:cNvPr id="88" name="object 88"/>
          <p:cNvSpPr txBox="1"/>
          <p:nvPr/>
        </p:nvSpPr>
        <p:spPr>
          <a:xfrm>
            <a:off x="8981038" y="7725883"/>
            <a:ext cx="86995" cy="158377"/>
          </a:xfrm>
          <a:prstGeom prst="rect">
            <a:avLst/>
          </a:prstGeom>
        </p:spPr>
        <p:txBody>
          <a:bodyPr vert="horz" wrap="square" lIns="0" tIns="12065" rIns="0" bIns="0" rtlCol="0">
            <a:spAutoFit/>
          </a:bodyPr>
          <a:lstStyle/>
          <a:p>
            <a:pPr marL="12700">
              <a:spcBef>
                <a:spcPts val="95"/>
              </a:spcBef>
            </a:pPr>
            <a:r>
              <a:rPr sz="950" spc="-5" dirty="0">
                <a:solidFill>
                  <a:srgbClr val="404040"/>
                </a:solidFill>
                <a:latin typeface="Calibri"/>
                <a:cs typeface="Calibri"/>
              </a:rPr>
              <a:t>2</a:t>
            </a:r>
            <a:endParaRPr sz="950">
              <a:solidFill>
                <a:prstClr val="black"/>
              </a:solidFill>
              <a:latin typeface="Calibri"/>
              <a:cs typeface="Calibri"/>
            </a:endParaRPr>
          </a:p>
        </p:txBody>
      </p:sp>
      <p:sp>
        <p:nvSpPr>
          <p:cNvPr id="89" name="object 89"/>
          <p:cNvSpPr txBox="1"/>
          <p:nvPr/>
        </p:nvSpPr>
        <p:spPr>
          <a:xfrm>
            <a:off x="9387221" y="7741330"/>
            <a:ext cx="86995" cy="158377"/>
          </a:xfrm>
          <a:prstGeom prst="rect">
            <a:avLst/>
          </a:prstGeom>
        </p:spPr>
        <p:txBody>
          <a:bodyPr vert="horz" wrap="square" lIns="0" tIns="12065" rIns="0" bIns="0" rtlCol="0">
            <a:spAutoFit/>
          </a:bodyPr>
          <a:lstStyle/>
          <a:p>
            <a:pPr marL="12700">
              <a:spcBef>
                <a:spcPts val="95"/>
              </a:spcBef>
            </a:pPr>
            <a:r>
              <a:rPr sz="950" spc="-5" dirty="0">
                <a:solidFill>
                  <a:srgbClr val="404040"/>
                </a:solidFill>
                <a:latin typeface="Calibri"/>
                <a:cs typeface="Calibri"/>
              </a:rPr>
              <a:t>1</a:t>
            </a:r>
            <a:endParaRPr sz="950">
              <a:solidFill>
                <a:prstClr val="black"/>
              </a:solidFill>
              <a:latin typeface="Calibri"/>
              <a:cs typeface="Calibri"/>
            </a:endParaRPr>
          </a:p>
        </p:txBody>
      </p:sp>
      <p:sp>
        <p:nvSpPr>
          <p:cNvPr id="90" name="object 90"/>
          <p:cNvSpPr txBox="1"/>
          <p:nvPr/>
        </p:nvSpPr>
        <p:spPr>
          <a:xfrm>
            <a:off x="5326046" y="6445051"/>
            <a:ext cx="147320" cy="1600438"/>
          </a:xfrm>
          <a:prstGeom prst="rect">
            <a:avLst/>
          </a:prstGeom>
        </p:spPr>
        <p:txBody>
          <a:bodyPr vert="horz" wrap="square" lIns="0" tIns="22860" rIns="0" bIns="0" rtlCol="0">
            <a:spAutoFit/>
          </a:bodyPr>
          <a:lstStyle/>
          <a:p>
            <a:pPr marL="12700">
              <a:spcBef>
                <a:spcPts val="180"/>
              </a:spcBef>
            </a:pPr>
            <a:r>
              <a:rPr sz="950" spc="-10" dirty="0">
                <a:solidFill>
                  <a:srgbClr val="585858"/>
                </a:solidFill>
                <a:latin typeface="Calibri"/>
                <a:cs typeface="Calibri"/>
              </a:rPr>
              <a:t>90</a:t>
            </a:r>
            <a:endParaRPr sz="950">
              <a:solidFill>
                <a:prstClr val="black"/>
              </a:solidFill>
              <a:latin typeface="Calibri"/>
              <a:cs typeface="Calibri"/>
            </a:endParaRPr>
          </a:p>
          <a:p>
            <a:pPr marL="12700">
              <a:spcBef>
                <a:spcPts val="80"/>
              </a:spcBef>
            </a:pPr>
            <a:r>
              <a:rPr sz="950" spc="-10" dirty="0">
                <a:solidFill>
                  <a:srgbClr val="585858"/>
                </a:solidFill>
                <a:latin typeface="Calibri"/>
                <a:cs typeface="Calibri"/>
              </a:rPr>
              <a:t>80</a:t>
            </a:r>
            <a:endParaRPr sz="950">
              <a:solidFill>
                <a:prstClr val="black"/>
              </a:solidFill>
              <a:latin typeface="Calibri"/>
              <a:cs typeface="Calibri"/>
            </a:endParaRPr>
          </a:p>
          <a:p>
            <a:pPr marL="12700">
              <a:spcBef>
                <a:spcPts val="80"/>
              </a:spcBef>
            </a:pPr>
            <a:r>
              <a:rPr sz="950" spc="-10" dirty="0">
                <a:solidFill>
                  <a:srgbClr val="585858"/>
                </a:solidFill>
                <a:latin typeface="Calibri"/>
                <a:cs typeface="Calibri"/>
              </a:rPr>
              <a:t>70</a:t>
            </a:r>
            <a:endParaRPr sz="950">
              <a:solidFill>
                <a:prstClr val="black"/>
              </a:solidFill>
              <a:latin typeface="Calibri"/>
              <a:cs typeface="Calibri"/>
            </a:endParaRPr>
          </a:p>
          <a:p>
            <a:pPr marL="12700">
              <a:spcBef>
                <a:spcPts val="80"/>
              </a:spcBef>
            </a:pPr>
            <a:r>
              <a:rPr sz="950" spc="-10" dirty="0">
                <a:solidFill>
                  <a:srgbClr val="585858"/>
                </a:solidFill>
                <a:latin typeface="Calibri"/>
                <a:cs typeface="Calibri"/>
              </a:rPr>
              <a:t>60</a:t>
            </a:r>
            <a:endParaRPr sz="950">
              <a:solidFill>
                <a:prstClr val="black"/>
              </a:solidFill>
              <a:latin typeface="Calibri"/>
              <a:cs typeface="Calibri"/>
            </a:endParaRPr>
          </a:p>
          <a:p>
            <a:pPr marL="12700">
              <a:spcBef>
                <a:spcPts val="80"/>
              </a:spcBef>
            </a:pPr>
            <a:r>
              <a:rPr sz="950" spc="-10" dirty="0">
                <a:solidFill>
                  <a:srgbClr val="585858"/>
                </a:solidFill>
                <a:latin typeface="Calibri"/>
                <a:cs typeface="Calibri"/>
              </a:rPr>
              <a:t>50</a:t>
            </a:r>
            <a:endParaRPr sz="950">
              <a:solidFill>
                <a:prstClr val="black"/>
              </a:solidFill>
              <a:latin typeface="Calibri"/>
              <a:cs typeface="Calibri"/>
            </a:endParaRPr>
          </a:p>
          <a:p>
            <a:pPr marL="12700">
              <a:spcBef>
                <a:spcPts val="80"/>
              </a:spcBef>
            </a:pPr>
            <a:r>
              <a:rPr sz="950" spc="-10" dirty="0">
                <a:solidFill>
                  <a:srgbClr val="585858"/>
                </a:solidFill>
                <a:latin typeface="Calibri"/>
                <a:cs typeface="Calibri"/>
              </a:rPr>
              <a:t>40</a:t>
            </a:r>
            <a:endParaRPr sz="950">
              <a:solidFill>
                <a:prstClr val="black"/>
              </a:solidFill>
              <a:latin typeface="Calibri"/>
              <a:cs typeface="Calibri"/>
            </a:endParaRPr>
          </a:p>
          <a:p>
            <a:pPr marL="12700">
              <a:spcBef>
                <a:spcPts val="85"/>
              </a:spcBef>
            </a:pPr>
            <a:r>
              <a:rPr sz="950" spc="-10" dirty="0">
                <a:solidFill>
                  <a:srgbClr val="585858"/>
                </a:solidFill>
                <a:latin typeface="Calibri"/>
                <a:cs typeface="Calibri"/>
              </a:rPr>
              <a:t>30</a:t>
            </a:r>
            <a:endParaRPr sz="950">
              <a:solidFill>
                <a:prstClr val="black"/>
              </a:solidFill>
              <a:latin typeface="Calibri"/>
              <a:cs typeface="Calibri"/>
            </a:endParaRPr>
          </a:p>
          <a:p>
            <a:pPr marL="12700">
              <a:spcBef>
                <a:spcPts val="80"/>
              </a:spcBef>
            </a:pPr>
            <a:r>
              <a:rPr sz="950" spc="-10" dirty="0">
                <a:solidFill>
                  <a:srgbClr val="585858"/>
                </a:solidFill>
                <a:latin typeface="Calibri"/>
                <a:cs typeface="Calibri"/>
              </a:rPr>
              <a:t>20</a:t>
            </a:r>
            <a:endParaRPr sz="950">
              <a:solidFill>
                <a:prstClr val="black"/>
              </a:solidFill>
              <a:latin typeface="Calibri"/>
              <a:cs typeface="Calibri"/>
            </a:endParaRPr>
          </a:p>
          <a:p>
            <a:pPr marL="12700">
              <a:spcBef>
                <a:spcPts val="80"/>
              </a:spcBef>
            </a:pPr>
            <a:r>
              <a:rPr sz="950" spc="-10" dirty="0">
                <a:solidFill>
                  <a:srgbClr val="585858"/>
                </a:solidFill>
                <a:latin typeface="Calibri"/>
                <a:cs typeface="Calibri"/>
              </a:rPr>
              <a:t>10</a:t>
            </a:r>
            <a:endParaRPr sz="950">
              <a:solidFill>
                <a:prstClr val="black"/>
              </a:solidFill>
              <a:latin typeface="Calibri"/>
              <a:cs typeface="Calibri"/>
            </a:endParaRPr>
          </a:p>
          <a:p>
            <a:pPr marL="73025">
              <a:spcBef>
                <a:spcPts val="80"/>
              </a:spcBef>
            </a:pPr>
            <a:r>
              <a:rPr sz="950" spc="-5" dirty="0">
                <a:solidFill>
                  <a:srgbClr val="585858"/>
                </a:solidFill>
                <a:latin typeface="Calibri"/>
                <a:cs typeface="Calibri"/>
              </a:rPr>
              <a:t>0</a:t>
            </a:r>
            <a:endParaRPr sz="950">
              <a:solidFill>
                <a:prstClr val="black"/>
              </a:solidFill>
              <a:latin typeface="Calibri"/>
              <a:cs typeface="Calibri"/>
            </a:endParaRPr>
          </a:p>
        </p:txBody>
      </p:sp>
      <p:sp>
        <p:nvSpPr>
          <p:cNvPr id="91" name="object 91"/>
          <p:cNvSpPr/>
          <p:nvPr/>
        </p:nvSpPr>
        <p:spPr>
          <a:xfrm>
            <a:off x="5487926" y="8071191"/>
            <a:ext cx="1525321" cy="776672"/>
          </a:xfrm>
          <a:prstGeom prst="rect">
            <a:avLst/>
          </a:prstGeom>
          <a:blipFill>
            <a:blip r:embed="rId7" cstate="print"/>
            <a:stretch>
              <a:fillRect/>
            </a:stretch>
          </a:blipFill>
        </p:spPr>
        <p:txBody>
          <a:bodyPr wrap="square" lIns="0" tIns="0" rIns="0" bIns="0" rtlCol="0"/>
          <a:lstStyle/>
          <a:p>
            <a:endParaRPr>
              <a:solidFill>
                <a:prstClr val="black"/>
              </a:solidFill>
              <a:latin typeface="Calibri"/>
            </a:endParaRPr>
          </a:p>
        </p:txBody>
      </p:sp>
      <p:sp>
        <p:nvSpPr>
          <p:cNvPr id="92" name="object 92"/>
          <p:cNvSpPr/>
          <p:nvPr/>
        </p:nvSpPr>
        <p:spPr>
          <a:xfrm>
            <a:off x="7118850" y="8071029"/>
            <a:ext cx="1112647" cy="525780"/>
          </a:xfrm>
          <a:prstGeom prst="rect">
            <a:avLst/>
          </a:prstGeom>
          <a:blipFill>
            <a:blip r:embed="rId8" cstate="print"/>
            <a:stretch>
              <a:fillRect/>
            </a:stretch>
          </a:blipFill>
        </p:spPr>
        <p:txBody>
          <a:bodyPr wrap="square" lIns="0" tIns="0" rIns="0" bIns="0" rtlCol="0"/>
          <a:lstStyle/>
          <a:p>
            <a:endParaRPr>
              <a:solidFill>
                <a:prstClr val="black"/>
              </a:solidFill>
              <a:latin typeface="Calibri"/>
            </a:endParaRPr>
          </a:p>
        </p:txBody>
      </p:sp>
      <p:sp>
        <p:nvSpPr>
          <p:cNvPr id="93" name="object 93"/>
          <p:cNvSpPr/>
          <p:nvPr/>
        </p:nvSpPr>
        <p:spPr>
          <a:xfrm>
            <a:off x="8340887" y="8074376"/>
            <a:ext cx="297274" cy="284480"/>
          </a:xfrm>
          <a:prstGeom prst="rect">
            <a:avLst/>
          </a:prstGeom>
          <a:blipFill>
            <a:blip r:embed="rId9" cstate="print"/>
            <a:stretch>
              <a:fillRect/>
            </a:stretch>
          </a:blipFill>
        </p:spPr>
        <p:txBody>
          <a:bodyPr wrap="square" lIns="0" tIns="0" rIns="0" bIns="0" rtlCol="0"/>
          <a:lstStyle/>
          <a:p>
            <a:endParaRPr>
              <a:solidFill>
                <a:prstClr val="black"/>
              </a:solidFill>
              <a:latin typeface="Calibri"/>
            </a:endParaRPr>
          </a:p>
        </p:txBody>
      </p:sp>
      <p:sp>
        <p:nvSpPr>
          <p:cNvPr id="94" name="object 94"/>
          <p:cNvSpPr/>
          <p:nvPr/>
        </p:nvSpPr>
        <p:spPr>
          <a:xfrm>
            <a:off x="8691353" y="8070747"/>
            <a:ext cx="766086" cy="600710"/>
          </a:xfrm>
          <a:prstGeom prst="rect">
            <a:avLst/>
          </a:prstGeom>
          <a:blipFill>
            <a:blip r:embed="rId10" cstate="print"/>
            <a:stretch>
              <a:fillRect/>
            </a:stretch>
          </a:blipFill>
        </p:spPr>
        <p:txBody>
          <a:bodyPr wrap="square" lIns="0" tIns="0" rIns="0" bIns="0" rtlCol="0"/>
          <a:lstStyle/>
          <a:p>
            <a:endParaRPr>
              <a:solidFill>
                <a:prstClr val="black"/>
              </a:solidFill>
              <a:latin typeface="Calibri"/>
            </a:endParaRPr>
          </a:p>
        </p:txBody>
      </p:sp>
      <p:sp>
        <p:nvSpPr>
          <p:cNvPr id="95" name="object 95"/>
          <p:cNvSpPr txBox="1"/>
          <p:nvPr/>
        </p:nvSpPr>
        <p:spPr>
          <a:xfrm>
            <a:off x="5185644" y="6733172"/>
            <a:ext cx="128305" cy="1037590"/>
          </a:xfrm>
          <a:prstGeom prst="rect">
            <a:avLst/>
          </a:prstGeom>
        </p:spPr>
        <p:txBody>
          <a:bodyPr vert="vert270" wrap="square" lIns="0" tIns="0" rIns="0" bIns="0" rtlCol="0">
            <a:spAutoFit/>
          </a:bodyPr>
          <a:lstStyle/>
          <a:p>
            <a:pPr marL="12700">
              <a:lnSpc>
                <a:spcPts val="1000"/>
              </a:lnSpc>
            </a:pPr>
            <a:r>
              <a:rPr sz="950" spc="-10" dirty="0">
                <a:solidFill>
                  <a:srgbClr val="585858"/>
                </a:solidFill>
                <a:latin typeface="Calibri"/>
                <a:cs typeface="Calibri"/>
              </a:rPr>
              <a:t>Válaszadók</a:t>
            </a:r>
            <a:r>
              <a:rPr sz="950" spc="-60" dirty="0">
                <a:solidFill>
                  <a:srgbClr val="585858"/>
                </a:solidFill>
                <a:latin typeface="Calibri"/>
                <a:cs typeface="Calibri"/>
              </a:rPr>
              <a:t> </a:t>
            </a:r>
            <a:r>
              <a:rPr sz="950" spc="-10" dirty="0">
                <a:solidFill>
                  <a:srgbClr val="585858"/>
                </a:solidFill>
                <a:latin typeface="Calibri"/>
                <a:cs typeface="Calibri"/>
              </a:rPr>
              <a:t>százaléka</a:t>
            </a:r>
            <a:endParaRPr sz="950">
              <a:solidFill>
                <a:prstClr val="black"/>
              </a:solidFill>
              <a:latin typeface="Calibri"/>
              <a:cs typeface="Calibri"/>
            </a:endParaRPr>
          </a:p>
        </p:txBody>
      </p:sp>
      <p:sp>
        <p:nvSpPr>
          <p:cNvPr id="96" name="object 96"/>
          <p:cNvSpPr txBox="1"/>
          <p:nvPr/>
        </p:nvSpPr>
        <p:spPr>
          <a:xfrm>
            <a:off x="6667090" y="6261567"/>
            <a:ext cx="1463675" cy="171842"/>
          </a:xfrm>
          <a:prstGeom prst="rect">
            <a:avLst/>
          </a:prstGeom>
        </p:spPr>
        <p:txBody>
          <a:bodyPr vert="horz" wrap="square" lIns="0" tIns="17780" rIns="0" bIns="0" rtlCol="0">
            <a:spAutoFit/>
          </a:bodyPr>
          <a:lstStyle/>
          <a:p>
            <a:pPr marL="12700">
              <a:spcBef>
                <a:spcPts val="140"/>
              </a:spcBef>
            </a:pPr>
            <a:r>
              <a:rPr sz="1000" spc="20" dirty="0">
                <a:solidFill>
                  <a:srgbClr val="585858"/>
                </a:solidFill>
                <a:latin typeface="Calibri"/>
                <a:cs typeface="Calibri"/>
              </a:rPr>
              <a:t>Mi </a:t>
            </a:r>
            <a:r>
              <a:rPr sz="1000" spc="15" dirty="0">
                <a:solidFill>
                  <a:srgbClr val="585858"/>
                </a:solidFill>
                <a:latin typeface="Calibri"/>
                <a:cs typeface="Calibri"/>
              </a:rPr>
              <a:t>a </a:t>
            </a:r>
            <a:r>
              <a:rPr sz="1000" spc="10" dirty="0">
                <a:solidFill>
                  <a:srgbClr val="585858"/>
                </a:solidFill>
                <a:latin typeface="Calibri"/>
                <a:cs typeface="Calibri"/>
              </a:rPr>
              <a:t>célja </a:t>
            </a:r>
            <a:r>
              <a:rPr sz="1000" spc="15" dirty="0">
                <a:solidFill>
                  <a:srgbClr val="585858"/>
                </a:solidFill>
                <a:latin typeface="Calibri"/>
                <a:cs typeface="Calibri"/>
              </a:rPr>
              <a:t>a</a:t>
            </a:r>
            <a:r>
              <a:rPr sz="1000" spc="-55" dirty="0">
                <a:solidFill>
                  <a:srgbClr val="585858"/>
                </a:solidFill>
                <a:latin typeface="Calibri"/>
                <a:cs typeface="Calibri"/>
              </a:rPr>
              <a:t> </a:t>
            </a:r>
            <a:r>
              <a:rPr sz="1000" spc="10" dirty="0">
                <a:solidFill>
                  <a:srgbClr val="585858"/>
                </a:solidFill>
                <a:latin typeface="Calibri"/>
                <a:cs typeface="Calibri"/>
              </a:rPr>
              <a:t>látogatásának?</a:t>
            </a:r>
            <a:endParaRPr sz="1000">
              <a:solidFill>
                <a:prstClr val="black"/>
              </a:solidFill>
              <a:latin typeface="Calibri"/>
              <a:cs typeface="Calibri"/>
            </a:endParaRPr>
          </a:p>
        </p:txBody>
      </p:sp>
      <p:grpSp>
        <p:nvGrpSpPr>
          <p:cNvPr id="97" name="object 97"/>
          <p:cNvGrpSpPr/>
          <p:nvPr/>
        </p:nvGrpSpPr>
        <p:grpSpPr>
          <a:xfrm>
            <a:off x="1081754" y="7744052"/>
            <a:ext cx="3689985" cy="1732280"/>
            <a:chOff x="700753" y="7744052"/>
            <a:chExt cx="3689985" cy="1732280"/>
          </a:xfrm>
        </p:grpSpPr>
        <p:sp>
          <p:nvSpPr>
            <p:cNvPr id="98" name="object 98"/>
            <p:cNvSpPr/>
            <p:nvPr/>
          </p:nvSpPr>
          <p:spPr>
            <a:xfrm>
              <a:off x="700753" y="7946002"/>
              <a:ext cx="3689985" cy="1309370"/>
            </a:xfrm>
            <a:custGeom>
              <a:avLst/>
              <a:gdLst/>
              <a:ahLst/>
              <a:cxnLst/>
              <a:rect l="l" t="t" r="r" b="b"/>
              <a:pathLst>
                <a:path w="3689985" h="1309370">
                  <a:moveTo>
                    <a:pt x="0" y="1309067"/>
                  </a:moveTo>
                  <a:lnTo>
                    <a:pt x="253459" y="1309067"/>
                  </a:lnTo>
                </a:path>
                <a:path w="3689985" h="1309370">
                  <a:moveTo>
                    <a:pt x="484980" y="1309067"/>
                  </a:moveTo>
                  <a:lnTo>
                    <a:pt x="991297" y="1309067"/>
                  </a:lnTo>
                </a:path>
                <a:path w="3689985" h="1309370">
                  <a:moveTo>
                    <a:pt x="0" y="1091250"/>
                  </a:moveTo>
                  <a:lnTo>
                    <a:pt x="253459" y="1091250"/>
                  </a:lnTo>
                </a:path>
                <a:path w="3689985" h="1309370">
                  <a:moveTo>
                    <a:pt x="484980" y="1091250"/>
                  </a:moveTo>
                  <a:lnTo>
                    <a:pt x="991297" y="1091250"/>
                  </a:lnTo>
                </a:path>
                <a:path w="3689985" h="1309370">
                  <a:moveTo>
                    <a:pt x="0" y="872711"/>
                  </a:moveTo>
                  <a:lnTo>
                    <a:pt x="253459" y="872711"/>
                  </a:lnTo>
                </a:path>
                <a:path w="3689985" h="1309370">
                  <a:moveTo>
                    <a:pt x="484980" y="872711"/>
                  </a:moveTo>
                  <a:lnTo>
                    <a:pt x="991297" y="872711"/>
                  </a:lnTo>
                </a:path>
                <a:path w="3689985" h="1309370">
                  <a:moveTo>
                    <a:pt x="0" y="654894"/>
                  </a:moveTo>
                  <a:lnTo>
                    <a:pt x="253459" y="654894"/>
                  </a:lnTo>
                </a:path>
                <a:path w="3689985" h="1309370">
                  <a:moveTo>
                    <a:pt x="484980" y="654894"/>
                  </a:moveTo>
                  <a:lnTo>
                    <a:pt x="3689610" y="654894"/>
                  </a:lnTo>
                </a:path>
                <a:path w="3689985" h="1309370">
                  <a:moveTo>
                    <a:pt x="0" y="436355"/>
                  </a:moveTo>
                  <a:lnTo>
                    <a:pt x="253459" y="436355"/>
                  </a:lnTo>
                </a:path>
                <a:path w="3689985" h="1309370">
                  <a:moveTo>
                    <a:pt x="484980" y="436355"/>
                  </a:moveTo>
                  <a:lnTo>
                    <a:pt x="3689610" y="436355"/>
                  </a:lnTo>
                </a:path>
                <a:path w="3689985" h="1309370">
                  <a:moveTo>
                    <a:pt x="0" y="218538"/>
                  </a:moveTo>
                  <a:lnTo>
                    <a:pt x="253459" y="218538"/>
                  </a:lnTo>
                </a:path>
                <a:path w="3689985" h="1309370">
                  <a:moveTo>
                    <a:pt x="484980" y="218538"/>
                  </a:moveTo>
                  <a:lnTo>
                    <a:pt x="3689610" y="218538"/>
                  </a:lnTo>
                </a:path>
                <a:path w="3689985" h="1309370">
                  <a:moveTo>
                    <a:pt x="0" y="0"/>
                  </a:moveTo>
                  <a:lnTo>
                    <a:pt x="253459" y="0"/>
                  </a:lnTo>
                </a:path>
                <a:path w="3689985" h="1309370">
                  <a:moveTo>
                    <a:pt x="484980" y="0"/>
                  </a:moveTo>
                  <a:lnTo>
                    <a:pt x="3689610"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99" name="object 99"/>
            <p:cNvSpPr/>
            <p:nvPr/>
          </p:nvSpPr>
          <p:spPr>
            <a:xfrm>
              <a:off x="954212" y="7744052"/>
              <a:ext cx="231775" cy="1729739"/>
            </a:xfrm>
            <a:custGeom>
              <a:avLst/>
              <a:gdLst/>
              <a:ahLst/>
              <a:cxnLst/>
              <a:rect l="l" t="t" r="r" b="b"/>
              <a:pathLst>
                <a:path w="231775" h="1729740">
                  <a:moveTo>
                    <a:pt x="231521" y="0"/>
                  </a:moveTo>
                  <a:lnTo>
                    <a:pt x="0" y="0"/>
                  </a:lnTo>
                  <a:lnTo>
                    <a:pt x="0" y="1729435"/>
                  </a:lnTo>
                  <a:lnTo>
                    <a:pt x="231521" y="1729435"/>
                  </a:lnTo>
                  <a:lnTo>
                    <a:pt x="231521" y="0"/>
                  </a:lnTo>
                  <a:close/>
                </a:path>
              </a:pathLst>
            </a:custGeom>
            <a:solidFill>
              <a:srgbClr val="538235"/>
            </a:solidFill>
          </p:spPr>
          <p:txBody>
            <a:bodyPr wrap="square" lIns="0" tIns="0" rIns="0" bIns="0" rtlCol="0"/>
            <a:lstStyle/>
            <a:p>
              <a:endParaRPr>
                <a:solidFill>
                  <a:prstClr val="black"/>
                </a:solidFill>
                <a:latin typeface="Calibri"/>
              </a:endParaRPr>
            </a:p>
          </p:txBody>
        </p:sp>
        <p:sp>
          <p:nvSpPr>
            <p:cNvPr id="100" name="object 100"/>
            <p:cNvSpPr/>
            <p:nvPr/>
          </p:nvSpPr>
          <p:spPr>
            <a:xfrm>
              <a:off x="1923571" y="8818713"/>
              <a:ext cx="2466975" cy="436880"/>
            </a:xfrm>
            <a:custGeom>
              <a:avLst/>
              <a:gdLst/>
              <a:ahLst/>
              <a:cxnLst/>
              <a:rect l="l" t="t" r="r" b="b"/>
              <a:pathLst>
                <a:path w="2466975" h="436879">
                  <a:moveTo>
                    <a:pt x="0" y="436355"/>
                  </a:moveTo>
                  <a:lnTo>
                    <a:pt x="506316" y="436355"/>
                  </a:lnTo>
                </a:path>
                <a:path w="2466975" h="436879">
                  <a:moveTo>
                    <a:pt x="0" y="218538"/>
                  </a:moveTo>
                  <a:lnTo>
                    <a:pt x="506316" y="218538"/>
                  </a:lnTo>
                </a:path>
                <a:path w="2466975" h="436879">
                  <a:moveTo>
                    <a:pt x="0" y="0"/>
                  </a:moveTo>
                  <a:lnTo>
                    <a:pt x="2466792"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101" name="object 101"/>
            <p:cNvSpPr/>
            <p:nvPr/>
          </p:nvSpPr>
          <p:spPr>
            <a:xfrm>
              <a:off x="1692050" y="8778323"/>
              <a:ext cx="231775" cy="695325"/>
            </a:xfrm>
            <a:custGeom>
              <a:avLst/>
              <a:gdLst/>
              <a:ahLst/>
              <a:cxnLst/>
              <a:rect l="l" t="t" r="r" b="b"/>
              <a:pathLst>
                <a:path w="231775" h="695325">
                  <a:moveTo>
                    <a:pt x="231521" y="0"/>
                  </a:moveTo>
                  <a:lnTo>
                    <a:pt x="0" y="0"/>
                  </a:lnTo>
                  <a:lnTo>
                    <a:pt x="0" y="695164"/>
                  </a:lnTo>
                  <a:lnTo>
                    <a:pt x="231521" y="695164"/>
                  </a:lnTo>
                  <a:lnTo>
                    <a:pt x="231521" y="0"/>
                  </a:lnTo>
                  <a:close/>
                </a:path>
              </a:pathLst>
            </a:custGeom>
            <a:solidFill>
              <a:srgbClr val="538235"/>
            </a:solidFill>
          </p:spPr>
          <p:txBody>
            <a:bodyPr wrap="square" lIns="0" tIns="0" rIns="0" bIns="0" rtlCol="0"/>
            <a:lstStyle/>
            <a:p>
              <a:endParaRPr>
                <a:solidFill>
                  <a:prstClr val="black"/>
                </a:solidFill>
                <a:latin typeface="Calibri"/>
              </a:endParaRPr>
            </a:p>
          </p:txBody>
        </p:sp>
        <p:sp>
          <p:nvSpPr>
            <p:cNvPr id="102" name="object 102"/>
            <p:cNvSpPr/>
            <p:nvPr/>
          </p:nvSpPr>
          <p:spPr>
            <a:xfrm>
              <a:off x="2661409" y="9037252"/>
              <a:ext cx="1729105" cy="218440"/>
            </a:xfrm>
            <a:custGeom>
              <a:avLst/>
              <a:gdLst/>
              <a:ahLst/>
              <a:cxnLst/>
              <a:rect l="l" t="t" r="r" b="b"/>
              <a:pathLst>
                <a:path w="1729104" h="218440">
                  <a:moveTo>
                    <a:pt x="0" y="217817"/>
                  </a:moveTo>
                  <a:lnTo>
                    <a:pt x="1728954" y="217817"/>
                  </a:lnTo>
                </a:path>
                <a:path w="1729104" h="218440">
                  <a:moveTo>
                    <a:pt x="0" y="0"/>
                  </a:moveTo>
                  <a:lnTo>
                    <a:pt x="1728954"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103" name="object 103"/>
            <p:cNvSpPr/>
            <p:nvPr/>
          </p:nvSpPr>
          <p:spPr>
            <a:xfrm>
              <a:off x="2429878" y="8988932"/>
              <a:ext cx="1707514" cy="485140"/>
            </a:xfrm>
            <a:custGeom>
              <a:avLst/>
              <a:gdLst/>
              <a:ahLst/>
              <a:cxnLst/>
              <a:rect l="l" t="t" r="r" b="b"/>
              <a:pathLst>
                <a:path w="1707514" h="485140">
                  <a:moveTo>
                    <a:pt x="231521" y="0"/>
                  </a:moveTo>
                  <a:lnTo>
                    <a:pt x="0" y="0"/>
                  </a:lnTo>
                  <a:lnTo>
                    <a:pt x="0" y="484555"/>
                  </a:lnTo>
                  <a:lnTo>
                    <a:pt x="231521" y="484555"/>
                  </a:lnTo>
                  <a:lnTo>
                    <a:pt x="231521" y="0"/>
                  </a:lnTo>
                  <a:close/>
                </a:path>
                <a:path w="1707514" h="485140">
                  <a:moveTo>
                    <a:pt x="969365" y="274802"/>
                  </a:moveTo>
                  <a:lnTo>
                    <a:pt x="737844" y="274802"/>
                  </a:lnTo>
                  <a:lnTo>
                    <a:pt x="737844" y="484555"/>
                  </a:lnTo>
                  <a:lnTo>
                    <a:pt x="969365" y="484555"/>
                  </a:lnTo>
                  <a:lnTo>
                    <a:pt x="969365" y="274802"/>
                  </a:lnTo>
                  <a:close/>
                </a:path>
                <a:path w="1707514" h="485140">
                  <a:moveTo>
                    <a:pt x="1707197" y="403898"/>
                  </a:moveTo>
                  <a:lnTo>
                    <a:pt x="1475676" y="403898"/>
                  </a:lnTo>
                  <a:lnTo>
                    <a:pt x="1475676" y="484555"/>
                  </a:lnTo>
                  <a:lnTo>
                    <a:pt x="1707197" y="484555"/>
                  </a:lnTo>
                  <a:lnTo>
                    <a:pt x="1707197" y="403898"/>
                  </a:lnTo>
                  <a:close/>
                </a:path>
              </a:pathLst>
            </a:custGeom>
            <a:solidFill>
              <a:srgbClr val="538235"/>
            </a:solidFill>
          </p:spPr>
          <p:txBody>
            <a:bodyPr wrap="square" lIns="0" tIns="0" rIns="0" bIns="0" rtlCol="0"/>
            <a:lstStyle/>
            <a:p>
              <a:endParaRPr>
                <a:solidFill>
                  <a:prstClr val="black"/>
                </a:solidFill>
                <a:latin typeface="Calibri"/>
              </a:endParaRPr>
            </a:p>
          </p:txBody>
        </p:sp>
        <p:sp>
          <p:nvSpPr>
            <p:cNvPr id="104" name="object 104"/>
            <p:cNvSpPr/>
            <p:nvPr/>
          </p:nvSpPr>
          <p:spPr>
            <a:xfrm>
              <a:off x="700753" y="9473488"/>
              <a:ext cx="3689985" cy="0"/>
            </a:xfrm>
            <a:custGeom>
              <a:avLst/>
              <a:gdLst/>
              <a:ahLst/>
              <a:cxnLst/>
              <a:rect l="l" t="t" r="r" b="b"/>
              <a:pathLst>
                <a:path w="3689985">
                  <a:moveTo>
                    <a:pt x="0" y="0"/>
                  </a:moveTo>
                  <a:lnTo>
                    <a:pt x="3689610" y="0"/>
                  </a:lnTo>
                </a:path>
              </a:pathLst>
            </a:custGeom>
            <a:ln w="4507">
              <a:solidFill>
                <a:srgbClr val="D9D9D9"/>
              </a:solidFill>
            </a:ln>
          </p:spPr>
          <p:txBody>
            <a:bodyPr wrap="square" lIns="0" tIns="0" rIns="0" bIns="0" rtlCol="0"/>
            <a:lstStyle/>
            <a:p>
              <a:endParaRPr>
                <a:solidFill>
                  <a:prstClr val="black"/>
                </a:solidFill>
                <a:latin typeface="Calibri"/>
              </a:endParaRPr>
            </a:p>
          </p:txBody>
        </p:sp>
      </p:grpSp>
      <p:sp>
        <p:nvSpPr>
          <p:cNvPr id="105" name="object 105"/>
          <p:cNvSpPr/>
          <p:nvPr/>
        </p:nvSpPr>
        <p:spPr>
          <a:xfrm>
            <a:off x="1081754" y="7509826"/>
            <a:ext cx="3689985" cy="0"/>
          </a:xfrm>
          <a:custGeom>
            <a:avLst/>
            <a:gdLst/>
            <a:ahLst/>
            <a:cxnLst/>
            <a:rect l="l" t="t" r="r" b="b"/>
            <a:pathLst>
              <a:path w="3689985">
                <a:moveTo>
                  <a:pt x="0" y="0"/>
                </a:moveTo>
                <a:lnTo>
                  <a:pt x="3689610"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106" name="object 106"/>
          <p:cNvSpPr txBox="1"/>
          <p:nvPr/>
        </p:nvSpPr>
        <p:spPr>
          <a:xfrm>
            <a:off x="1069054" y="7552182"/>
            <a:ext cx="3715385" cy="158377"/>
          </a:xfrm>
          <a:prstGeom prst="rect">
            <a:avLst/>
          </a:prstGeom>
        </p:spPr>
        <p:txBody>
          <a:bodyPr vert="horz" wrap="square" lIns="0" tIns="12065" rIns="0" bIns="0" rtlCol="0">
            <a:spAutoFit/>
          </a:bodyPr>
          <a:lstStyle/>
          <a:p>
            <a:pPr marL="12700">
              <a:spcBef>
                <a:spcPts val="95"/>
              </a:spcBef>
              <a:tabLst>
                <a:tab pos="320040" algn="l"/>
                <a:tab pos="3702050" algn="l"/>
              </a:tabLst>
            </a:pPr>
            <a:r>
              <a:rPr sz="950" u="sng" spc="-5" dirty="0">
                <a:solidFill>
                  <a:srgbClr val="404040"/>
                </a:solidFill>
                <a:uFill>
                  <a:solidFill>
                    <a:srgbClr val="D9D9D9"/>
                  </a:solidFill>
                </a:uFill>
                <a:latin typeface="Calibri"/>
                <a:cs typeface="Calibri"/>
              </a:rPr>
              <a:t> 	79	</a:t>
            </a:r>
            <a:endParaRPr sz="950">
              <a:solidFill>
                <a:prstClr val="black"/>
              </a:solidFill>
              <a:latin typeface="Calibri"/>
              <a:cs typeface="Calibri"/>
            </a:endParaRPr>
          </a:p>
        </p:txBody>
      </p:sp>
      <p:sp>
        <p:nvSpPr>
          <p:cNvPr id="107" name="object 107"/>
          <p:cNvSpPr txBox="1"/>
          <p:nvPr/>
        </p:nvSpPr>
        <p:spPr>
          <a:xfrm>
            <a:off x="2114444" y="8586635"/>
            <a:ext cx="148590" cy="158377"/>
          </a:xfrm>
          <a:prstGeom prst="rect">
            <a:avLst/>
          </a:prstGeom>
        </p:spPr>
        <p:txBody>
          <a:bodyPr vert="horz" wrap="square" lIns="0" tIns="12065" rIns="0" bIns="0" rtlCol="0">
            <a:spAutoFit/>
          </a:bodyPr>
          <a:lstStyle/>
          <a:p>
            <a:pPr marL="12700">
              <a:spcBef>
                <a:spcPts val="95"/>
              </a:spcBef>
            </a:pPr>
            <a:r>
              <a:rPr sz="950" spc="-5" dirty="0">
                <a:solidFill>
                  <a:srgbClr val="404040"/>
                </a:solidFill>
                <a:latin typeface="Calibri"/>
                <a:cs typeface="Calibri"/>
              </a:rPr>
              <a:t>32</a:t>
            </a:r>
            <a:endParaRPr sz="950">
              <a:solidFill>
                <a:prstClr val="black"/>
              </a:solidFill>
              <a:latin typeface="Calibri"/>
              <a:cs typeface="Calibri"/>
            </a:endParaRPr>
          </a:p>
        </p:txBody>
      </p:sp>
      <p:sp>
        <p:nvSpPr>
          <p:cNvPr id="108" name="object 108"/>
          <p:cNvSpPr txBox="1"/>
          <p:nvPr/>
        </p:nvSpPr>
        <p:spPr>
          <a:xfrm>
            <a:off x="2852402" y="8796758"/>
            <a:ext cx="148590" cy="158377"/>
          </a:xfrm>
          <a:prstGeom prst="rect">
            <a:avLst/>
          </a:prstGeom>
        </p:spPr>
        <p:txBody>
          <a:bodyPr vert="horz" wrap="square" lIns="0" tIns="12065" rIns="0" bIns="0" rtlCol="0">
            <a:spAutoFit/>
          </a:bodyPr>
          <a:lstStyle/>
          <a:p>
            <a:pPr marL="12700">
              <a:spcBef>
                <a:spcPts val="95"/>
              </a:spcBef>
            </a:pPr>
            <a:r>
              <a:rPr sz="950" spc="-5" dirty="0">
                <a:solidFill>
                  <a:srgbClr val="404040"/>
                </a:solidFill>
                <a:latin typeface="Calibri"/>
                <a:cs typeface="Calibri"/>
              </a:rPr>
              <a:t>22</a:t>
            </a:r>
            <a:endParaRPr sz="950">
              <a:solidFill>
                <a:prstClr val="black"/>
              </a:solidFill>
              <a:latin typeface="Calibri"/>
              <a:cs typeface="Calibri"/>
            </a:endParaRPr>
          </a:p>
        </p:txBody>
      </p:sp>
      <p:sp>
        <p:nvSpPr>
          <p:cNvPr id="109" name="object 109"/>
          <p:cNvSpPr txBox="1"/>
          <p:nvPr/>
        </p:nvSpPr>
        <p:spPr>
          <a:xfrm>
            <a:off x="3590420" y="9071554"/>
            <a:ext cx="148590" cy="158377"/>
          </a:xfrm>
          <a:prstGeom prst="rect">
            <a:avLst/>
          </a:prstGeom>
        </p:spPr>
        <p:txBody>
          <a:bodyPr vert="horz" wrap="square" lIns="0" tIns="12065" rIns="0" bIns="0" rtlCol="0">
            <a:spAutoFit/>
          </a:bodyPr>
          <a:lstStyle/>
          <a:p>
            <a:pPr marL="12700">
              <a:spcBef>
                <a:spcPts val="95"/>
              </a:spcBef>
            </a:pPr>
            <a:r>
              <a:rPr sz="950" spc="-5" dirty="0">
                <a:solidFill>
                  <a:srgbClr val="404040"/>
                </a:solidFill>
                <a:latin typeface="Calibri"/>
                <a:cs typeface="Calibri"/>
              </a:rPr>
              <a:t>10</a:t>
            </a:r>
            <a:endParaRPr sz="950">
              <a:solidFill>
                <a:prstClr val="black"/>
              </a:solidFill>
              <a:latin typeface="Calibri"/>
              <a:cs typeface="Calibri"/>
            </a:endParaRPr>
          </a:p>
        </p:txBody>
      </p:sp>
      <p:sp>
        <p:nvSpPr>
          <p:cNvPr id="110" name="object 110"/>
          <p:cNvSpPr txBox="1"/>
          <p:nvPr/>
        </p:nvSpPr>
        <p:spPr>
          <a:xfrm>
            <a:off x="4359393" y="9200958"/>
            <a:ext cx="86995" cy="158377"/>
          </a:xfrm>
          <a:prstGeom prst="rect">
            <a:avLst/>
          </a:prstGeom>
        </p:spPr>
        <p:txBody>
          <a:bodyPr vert="horz" wrap="square" lIns="0" tIns="12065" rIns="0" bIns="0" rtlCol="0">
            <a:spAutoFit/>
          </a:bodyPr>
          <a:lstStyle/>
          <a:p>
            <a:pPr marL="12700">
              <a:spcBef>
                <a:spcPts val="95"/>
              </a:spcBef>
            </a:pPr>
            <a:r>
              <a:rPr sz="950" spc="-5" dirty="0">
                <a:solidFill>
                  <a:srgbClr val="404040"/>
                </a:solidFill>
                <a:latin typeface="Calibri"/>
                <a:cs typeface="Calibri"/>
              </a:rPr>
              <a:t>4</a:t>
            </a:r>
            <a:endParaRPr sz="950">
              <a:solidFill>
                <a:prstClr val="black"/>
              </a:solidFill>
              <a:latin typeface="Calibri"/>
              <a:cs typeface="Calibri"/>
            </a:endParaRPr>
          </a:p>
        </p:txBody>
      </p:sp>
      <p:sp>
        <p:nvSpPr>
          <p:cNvPr id="111" name="object 111"/>
          <p:cNvSpPr txBox="1"/>
          <p:nvPr/>
        </p:nvSpPr>
        <p:spPr>
          <a:xfrm>
            <a:off x="835670" y="7338200"/>
            <a:ext cx="147955" cy="2240998"/>
          </a:xfrm>
          <a:prstGeom prst="rect">
            <a:avLst/>
          </a:prstGeom>
        </p:spPr>
        <p:txBody>
          <a:bodyPr vert="horz" wrap="square" lIns="0" tIns="85725" rIns="0" bIns="0" rtlCol="0">
            <a:spAutoFit/>
          </a:bodyPr>
          <a:lstStyle/>
          <a:p>
            <a:pPr marL="12700">
              <a:spcBef>
                <a:spcPts val="675"/>
              </a:spcBef>
            </a:pPr>
            <a:r>
              <a:rPr sz="950" spc="-10" dirty="0">
                <a:solidFill>
                  <a:srgbClr val="585858"/>
                </a:solidFill>
                <a:latin typeface="Calibri"/>
                <a:cs typeface="Calibri"/>
              </a:rPr>
              <a:t>90</a:t>
            </a:r>
            <a:endParaRPr sz="950">
              <a:solidFill>
                <a:prstClr val="black"/>
              </a:solidFill>
              <a:latin typeface="Calibri"/>
              <a:cs typeface="Calibri"/>
            </a:endParaRPr>
          </a:p>
          <a:p>
            <a:pPr marL="12700">
              <a:spcBef>
                <a:spcPts val="580"/>
              </a:spcBef>
            </a:pPr>
            <a:r>
              <a:rPr sz="950" spc="-10" dirty="0">
                <a:solidFill>
                  <a:srgbClr val="585858"/>
                </a:solidFill>
                <a:latin typeface="Calibri"/>
                <a:cs typeface="Calibri"/>
              </a:rPr>
              <a:t>80</a:t>
            </a:r>
            <a:endParaRPr sz="950">
              <a:solidFill>
                <a:prstClr val="black"/>
              </a:solidFill>
              <a:latin typeface="Calibri"/>
              <a:cs typeface="Calibri"/>
            </a:endParaRPr>
          </a:p>
          <a:p>
            <a:pPr marL="12700">
              <a:spcBef>
                <a:spcPts val="575"/>
              </a:spcBef>
            </a:pPr>
            <a:r>
              <a:rPr sz="950" spc="-10" dirty="0">
                <a:solidFill>
                  <a:srgbClr val="585858"/>
                </a:solidFill>
                <a:latin typeface="Calibri"/>
                <a:cs typeface="Calibri"/>
              </a:rPr>
              <a:t>70</a:t>
            </a:r>
            <a:endParaRPr sz="950">
              <a:solidFill>
                <a:prstClr val="black"/>
              </a:solidFill>
              <a:latin typeface="Calibri"/>
              <a:cs typeface="Calibri"/>
            </a:endParaRPr>
          </a:p>
          <a:p>
            <a:pPr marL="12700">
              <a:spcBef>
                <a:spcPts val="580"/>
              </a:spcBef>
            </a:pPr>
            <a:r>
              <a:rPr sz="950" spc="-10" dirty="0">
                <a:solidFill>
                  <a:srgbClr val="585858"/>
                </a:solidFill>
                <a:latin typeface="Calibri"/>
                <a:cs typeface="Calibri"/>
              </a:rPr>
              <a:t>60</a:t>
            </a:r>
            <a:endParaRPr sz="950">
              <a:solidFill>
                <a:prstClr val="black"/>
              </a:solidFill>
              <a:latin typeface="Calibri"/>
              <a:cs typeface="Calibri"/>
            </a:endParaRPr>
          </a:p>
          <a:p>
            <a:pPr marL="12700">
              <a:spcBef>
                <a:spcPts val="580"/>
              </a:spcBef>
            </a:pPr>
            <a:r>
              <a:rPr sz="950" spc="-10" dirty="0">
                <a:solidFill>
                  <a:srgbClr val="585858"/>
                </a:solidFill>
                <a:latin typeface="Calibri"/>
                <a:cs typeface="Calibri"/>
              </a:rPr>
              <a:t>50</a:t>
            </a:r>
            <a:endParaRPr sz="950">
              <a:solidFill>
                <a:prstClr val="black"/>
              </a:solidFill>
              <a:latin typeface="Calibri"/>
              <a:cs typeface="Calibri"/>
            </a:endParaRPr>
          </a:p>
          <a:p>
            <a:pPr marL="12700">
              <a:spcBef>
                <a:spcPts val="575"/>
              </a:spcBef>
            </a:pPr>
            <a:r>
              <a:rPr sz="950" spc="-10" dirty="0">
                <a:solidFill>
                  <a:srgbClr val="585858"/>
                </a:solidFill>
                <a:latin typeface="Calibri"/>
                <a:cs typeface="Calibri"/>
              </a:rPr>
              <a:t>40</a:t>
            </a:r>
            <a:endParaRPr sz="950">
              <a:solidFill>
                <a:prstClr val="black"/>
              </a:solidFill>
              <a:latin typeface="Calibri"/>
              <a:cs typeface="Calibri"/>
            </a:endParaRPr>
          </a:p>
          <a:p>
            <a:pPr marL="12700">
              <a:spcBef>
                <a:spcPts val="580"/>
              </a:spcBef>
            </a:pPr>
            <a:r>
              <a:rPr sz="950" spc="-10" dirty="0">
                <a:solidFill>
                  <a:srgbClr val="585858"/>
                </a:solidFill>
                <a:latin typeface="Calibri"/>
                <a:cs typeface="Calibri"/>
              </a:rPr>
              <a:t>30</a:t>
            </a:r>
            <a:endParaRPr sz="950">
              <a:solidFill>
                <a:prstClr val="black"/>
              </a:solidFill>
              <a:latin typeface="Calibri"/>
              <a:cs typeface="Calibri"/>
            </a:endParaRPr>
          </a:p>
          <a:p>
            <a:pPr marL="12700">
              <a:spcBef>
                <a:spcPts val="575"/>
              </a:spcBef>
            </a:pPr>
            <a:r>
              <a:rPr sz="950" spc="-10" dirty="0">
                <a:solidFill>
                  <a:srgbClr val="585858"/>
                </a:solidFill>
                <a:latin typeface="Calibri"/>
                <a:cs typeface="Calibri"/>
              </a:rPr>
              <a:t>20</a:t>
            </a:r>
            <a:endParaRPr sz="950">
              <a:solidFill>
                <a:prstClr val="black"/>
              </a:solidFill>
              <a:latin typeface="Calibri"/>
              <a:cs typeface="Calibri"/>
            </a:endParaRPr>
          </a:p>
          <a:p>
            <a:pPr marL="12700">
              <a:spcBef>
                <a:spcPts val="580"/>
              </a:spcBef>
            </a:pPr>
            <a:r>
              <a:rPr sz="950" spc="-10" dirty="0">
                <a:solidFill>
                  <a:srgbClr val="585858"/>
                </a:solidFill>
                <a:latin typeface="Calibri"/>
                <a:cs typeface="Calibri"/>
              </a:rPr>
              <a:t>10</a:t>
            </a:r>
            <a:endParaRPr sz="950">
              <a:solidFill>
                <a:prstClr val="black"/>
              </a:solidFill>
              <a:latin typeface="Calibri"/>
              <a:cs typeface="Calibri"/>
            </a:endParaRPr>
          </a:p>
          <a:p>
            <a:pPr marL="73660">
              <a:spcBef>
                <a:spcPts val="580"/>
              </a:spcBef>
            </a:pPr>
            <a:r>
              <a:rPr sz="950" spc="-5" dirty="0">
                <a:solidFill>
                  <a:srgbClr val="585858"/>
                </a:solidFill>
                <a:latin typeface="Calibri"/>
                <a:cs typeface="Calibri"/>
              </a:rPr>
              <a:t>0</a:t>
            </a:r>
            <a:endParaRPr sz="950">
              <a:solidFill>
                <a:prstClr val="black"/>
              </a:solidFill>
              <a:latin typeface="Calibri"/>
              <a:cs typeface="Calibri"/>
            </a:endParaRPr>
          </a:p>
        </p:txBody>
      </p:sp>
      <p:sp>
        <p:nvSpPr>
          <p:cNvPr id="112" name="object 112"/>
          <p:cNvSpPr txBox="1"/>
          <p:nvPr/>
        </p:nvSpPr>
        <p:spPr>
          <a:xfrm>
            <a:off x="745657" y="9531711"/>
            <a:ext cx="4168140" cy="1349375"/>
          </a:xfrm>
          <a:prstGeom prst="rect">
            <a:avLst/>
          </a:prstGeom>
        </p:spPr>
        <p:txBody>
          <a:bodyPr vert="horz" wrap="square" lIns="0" tIns="12065" rIns="0" bIns="0" rtlCol="0">
            <a:spAutoFit/>
          </a:bodyPr>
          <a:lstStyle/>
          <a:p>
            <a:pPr marL="586740">
              <a:spcBef>
                <a:spcPts val="95"/>
              </a:spcBef>
              <a:tabLst>
                <a:tab pos="1330960" algn="l"/>
                <a:tab pos="2034539" algn="l"/>
                <a:tab pos="2750820" algn="l"/>
                <a:tab pos="3435985" algn="l"/>
              </a:tabLst>
            </a:pPr>
            <a:r>
              <a:rPr sz="950" spc="-5" dirty="0">
                <a:solidFill>
                  <a:srgbClr val="585858"/>
                </a:solidFill>
                <a:latin typeface="Calibri"/>
                <a:cs typeface="Calibri"/>
              </a:rPr>
              <a:t>Autó	Busz	Vonat	Gyalog	Kerékpár</a:t>
            </a:r>
            <a:endParaRPr sz="950">
              <a:solidFill>
                <a:prstClr val="black"/>
              </a:solidFill>
              <a:latin typeface="Calibri"/>
              <a:cs typeface="Calibri"/>
            </a:endParaRPr>
          </a:p>
          <a:p>
            <a:endParaRPr sz="900">
              <a:solidFill>
                <a:prstClr val="black"/>
              </a:solidFill>
              <a:latin typeface="Calibri"/>
              <a:cs typeface="Calibri"/>
            </a:endParaRPr>
          </a:p>
          <a:p>
            <a:pPr marL="12700" marR="5080" algn="just">
              <a:lnSpc>
                <a:spcPct val="103299"/>
              </a:lnSpc>
              <a:spcBef>
                <a:spcPts val="5"/>
              </a:spcBef>
            </a:pPr>
            <a:r>
              <a:rPr sz="1100" spc="15" dirty="0">
                <a:solidFill>
                  <a:prstClr val="black"/>
                </a:solidFill>
                <a:latin typeface="Calibri"/>
                <a:cs typeface="Calibri"/>
              </a:rPr>
              <a:t>Az </a:t>
            </a:r>
            <a:r>
              <a:rPr sz="1100" spc="10" dirty="0">
                <a:solidFill>
                  <a:prstClr val="black"/>
                </a:solidFill>
                <a:latin typeface="Calibri"/>
                <a:cs typeface="Calibri"/>
              </a:rPr>
              <a:t>ábra azt mutatja, hogy </a:t>
            </a:r>
            <a:r>
              <a:rPr sz="1100" spc="15" dirty="0">
                <a:solidFill>
                  <a:prstClr val="black"/>
                </a:solidFill>
                <a:latin typeface="Calibri"/>
                <a:cs typeface="Calibri"/>
              </a:rPr>
              <a:t>a </a:t>
            </a:r>
            <a:r>
              <a:rPr sz="1100" spc="5" dirty="0">
                <a:solidFill>
                  <a:prstClr val="black"/>
                </a:solidFill>
                <a:latin typeface="Calibri"/>
                <a:cs typeface="Calibri"/>
              </a:rPr>
              <a:t>válaszadók </a:t>
            </a:r>
            <a:r>
              <a:rPr sz="1100" spc="-5" dirty="0">
                <a:solidFill>
                  <a:prstClr val="black"/>
                </a:solidFill>
                <a:latin typeface="Calibri"/>
                <a:cs typeface="Calibri"/>
              </a:rPr>
              <a:t>közel </a:t>
            </a:r>
            <a:r>
              <a:rPr sz="1100" spc="15" dirty="0">
                <a:solidFill>
                  <a:prstClr val="black"/>
                </a:solidFill>
                <a:latin typeface="Calibri"/>
                <a:cs typeface="Calibri"/>
              </a:rPr>
              <a:t>80%-a </a:t>
            </a:r>
            <a:r>
              <a:rPr sz="1100" spc="5" dirty="0">
                <a:solidFill>
                  <a:prstClr val="black"/>
                </a:solidFill>
                <a:latin typeface="Calibri"/>
                <a:cs typeface="Calibri"/>
              </a:rPr>
              <a:t>autóval érkezik </a:t>
            </a:r>
            <a:r>
              <a:rPr sz="1100" spc="15" dirty="0">
                <a:solidFill>
                  <a:prstClr val="black"/>
                </a:solidFill>
                <a:latin typeface="Calibri"/>
                <a:cs typeface="Calibri"/>
              </a:rPr>
              <a:t>a  </a:t>
            </a:r>
            <a:r>
              <a:rPr sz="1100" spc="5" dirty="0">
                <a:solidFill>
                  <a:prstClr val="black"/>
                </a:solidFill>
                <a:latin typeface="Calibri"/>
                <a:cs typeface="Calibri"/>
              </a:rPr>
              <a:t>területre. </a:t>
            </a:r>
            <a:r>
              <a:rPr sz="1100" spc="10" dirty="0">
                <a:solidFill>
                  <a:prstClr val="black"/>
                </a:solidFill>
                <a:latin typeface="Calibri"/>
                <a:cs typeface="Calibri"/>
              </a:rPr>
              <a:t>Az általunk </a:t>
            </a:r>
            <a:r>
              <a:rPr sz="1100" dirty="0">
                <a:solidFill>
                  <a:prstClr val="black"/>
                </a:solidFill>
                <a:latin typeface="Calibri"/>
                <a:cs typeface="Calibri"/>
              </a:rPr>
              <a:t>kutatott </a:t>
            </a:r>
            <a:r>
              <a:rPr sz="1100" spc="10" dirty="0">
                <a:solidFill>
                  <a:prstClr val="black"/>
                </a:solidFill>
                <a:latin typeface="Calibri"/>
                <a:cs typeface="Calibri"/>
              </a:rPr>
              <a:t>területek </a:t>
            </a:r>
            <a:r>
              <a:rPr sz="1100" dirty="0">
                <a:solidFill>
                  <a:prstClr val="black"/>
                </a:solidFill>
                <a:latin typeface="Calibri"/>
                <a:cs typeface="Calibri"/>
              </a:rPr>
              <a:t>főként </a:t>
            </a:r>
            <a:r>
              <a:rPr sz="1100" spc="5" dirty="0">
                <a:solidFill>
                  <a:prstClr val="black"/>
                </a:solidFill>
                <a:latin typeface="Calibri"/>
                <a:cs typeface="Calibri"/>
              </a:rPr>
              <a:t>busszal </a:t>
            </a:r>
            <a:r>
              <a:rPr sz="1100" spc="10" dirty="0">
                <a:solidFill>
                  <a:prstClr val="black"/>
                </a:solidFill>
                <a:latin typeface="Calibri"/>
                <a:cs typeface="Calibri"/>
              </a:rPr>
              <a:t>érhetőek el,  </a:t>
            </a:r>
            <a:r>
              <a:rPr sz="1100" spc="15" dirty="0">
                <a:solidFill>
                  <a:prstClr val="black"/>
                </a:solidFill>
                <a:latin typeface="Calibri"/>
                <a:cs typeface="Calibri"/>
              </a:rPr>
              <a:t>mely a </a:t>
            </a:r>
            <a:r>
              <a:rPr sz="1100" spc="5" dirty="0">
                <a:solidFill>
                  <a:prstClr val="black"/>
                </a:solidFill>
                <a:latin typeface="Calibri"/>
                <a:cs typeface="Calibri"/>
              </a:rPr>
              <a:t>vonattal </a:t>
            </a:r>
            <a:r>
              <a:rPr sz="1100" spc="10" dirty="0">
                <a:solidFill>
                  <a:prstClr val="black"/>
                </a:solidFill>
                <a:latin typeface="Calibri"/>
                <a:cs typeface="Calibri"/>
              </a:rPr>
              <a:t>(22%) </a:t>
            </a:r>
            <a:r>
              <a:rPr sz="1100" spc="15" dirty="0">
                <a:solidFill>
                  <a:prstClr val="black"/>
                </a:solidFill>
                <a:latin typeface="Calibri"/>
                <a:cs typeface="Calibri"/>
              </a:rPr>
              <a:t>és </a:t>
            </a:r>
            <a:r>
              <a:rPr sz="1100" spc="5" dirty="0">
                <a:solidFill>
                  <a:prstClr val="black"/>
                </a:solidFill>
                <a:latin typeface="Calibri"/>
                <a:cs typeface="Calibri"/>
              </a:rPr>
              <a:t>busszal </a:t>
            </a:r>
            <a:r>
              <a:rPr sz="1100" spc="15" dirty="0">
                <a:solidFill>
                  <a:prstClr val="black"/>
                </a:solidFill>
                <a:latin typeface="Calibri"/>
                <a:cs typeface="Calibri"/>
              </a:rPr>
              <a:t>(32%) </a:t>
            </a:r>
            <a:r>
              <a:rPr sz="1100" dirty="0">
                <a:solidFill>
                  <a:prstClr val="black"/>
                </a:solidFill>
                <a:latin typeface="Calibri"/>
                <a:cs typeface="Calibri"/>
              </a:rPr>
              <a:t>érkezők </a:t>
            </a:r>
            <a:r>
              <a:rPr sz="1100" spc="5" dirty="0">
                <a:solidFill>
                  <a:prstClr val="black"/>
                </a:solidFill>
                <a:latin typeface="Calibri"/>
                <a:cs typeface="Calibri"/>
              </a:rPr>
              <a:t>arányából </a:t>
            </a:r>
            <a:r>
              <a:rPr sz="1100" spc="10" dirty="0">
                <a:solidFill>
                  <a:prstClr val="black"/>
                </a:solidFill>
                <a:latin typeface="Calibri"/>
                <a:cs typeface="Calibri"/>
              </a:rPr>
              <a:t>is </a:t>
            </a:r>
            <a:r>
              <a:rPr sz="1100" spc="5" dirty="0">
                <a:solidFill>
                  <a:prstClr val="black"/>
                </a:solidFill>
                <a:latin typeface="Calibri"/>
                <a:cs typeface="Calibri"/>
              </a:rPr>
              <a:t>látszik.  </a:t>
            </a:r>
            <a:r>
              <a:rPr sz="1100" spc="10" dirty="0">
                <a:solidFill>
                  <a:prstClr val="black"/>
                </a:solidFill>
                <a:latin typeface="Calibri"/>
                <a:cs typeface="Calibri"/>
              </a:rPr>
              <a:t>Gyalogosan is </a:t>
            </a:r>
            <a:r>
              <a:rPr sz="1100" spc="5" dirty="0">
                <a:solidFill>
                  <a:prstClr val="black"/>
                </a:solidFill>
                <a:latin typeface="Calibri"/>
                <a:cs typeface="Calibri"/>
              </a:rPr>
              <a:t>érkeznek </a:t>
            </a:r>
            <a:r>
              <a:rPr sz="1100" spc="15" dirty="0">
                <a:solidFill>
                  <a:prstClr val="black"/>
                </a:solidFill>
                <a:latin typeface="Calibri"/>
                <a:cs typeface="Calibri"/>
              </a:rPr>
              <a:t>a </a:t>
            </a:r>
            <a:r>
              <a:rPr sz="1100" spc="10" dirty="0">
                <a:solidFill>
                  <a:prstClr val="black"/>
                </a:solidFill>
                <a:latin typeface="Calibri"/>
                <a:cs typeface="Calibri"/>
              </a:rPr>
              <a:t>Cserhátba, </a:t>
            </a:r>
            <a:r>
              <a:rPr sz="1100" spc="15" dirty="0">
                <a:solidFill>
                  <a:prstClr val="black"/>
                </a:solidFill>
                <a:latin typeface="Calibri"/>
                <a:cs typeface="Calibri"/>
              </a:rPr>
              <a:t>mely </a:t>
            </a:r>
            <a:r>
              <a:rPr sz="1100" spc="10" dirty="0">
                <a:solidFill>
                  <a:prstClr val="black"/>
                </a:solidFill>
                <a:latin typeface="Calibri"/>
                <a:cs typeface="Calibri"/>
              </a:rPr>
              <a:t>valószínűsíthetően </a:t>
            </a:r>
            <a:r>
              <a:rPr sz="1100" spc="15" dirty="0">
                <a:solidFill>
                  <a:prstClr val="black"/>
                </a:solidFill>
                <a:latin typeface="Calibri"/>
                <a:cs typeface="Calibri"/>
              </a:rPr>
              <a:t>a  </a:t>
            </a:r>
            <a:r>
              <a:rPr sz="1100" spc="10" dirty="0">
                <a:solidFill>
                  <a:prstClr val="black"/>
                </a:solidFill>
                <a:latin typeface="Calibri"/>
                <a:cs typeface="Calibri"/>
              </a:rPr>
              <a:t>helyben </a:t>
            </a:r>
            <a:r>
              <a:rPr sz="1100" dirty="0">
                <a:solidFill>
                  <a:prstClr val="black"/>
                </a:solidFill>
                <a:latin typeface="Calibri"/>
                <a:cs typeface="Calibri"/>
              </a:rPr>
              <a:t>lakókat </a:t>
            </a:r>
            <a:r>
              <a:rPr sz="1100" spc="10" dirty="0">
                <a:solidFill>
                  <a:prstClr val="black"/>
                </a:solidFill>
                <a:latin typeface="Calibri"/>
                <a:cs typeface="Calibri"/>
              </a:rPr>
              <a:t>jelöli, </a:t>
            </a:r>
            <a:r>
              <a:rPr sz="1100" spc="5" dirty="0">
                <a:solidFill>
                  <a:prstClr val="black"/>
                </a:solidFill>
                <a:latin typeface="Calibri"/>
                <a:cs typeface="Calibri"/>
              </a:rPr>
              <a:t>illetve </a:t>
            </a:r>
            <a:r>
              <a:rPr sz="1100" spc="15" dirty="0">
                <a:solidFill>
                  <a:prstClr val="black"/>
                </a:solidFill>
                <a:latin typeface="Calibri"/>
                <a:cs typeface="Calibri"/>
              </a:rPr>
              <a:t>az </a:t>
            </a:r>
            <a:r>
              <a:rPr sz="1100" spc="5" dirty="0">
                <a:solidFill>
                  <a:prstClr val="black"/>
                </a:solidFill>
                <a:latin typeface="Calibri"/>
                <a:cs typeface="Calibri"/>
              </a:rPr>
              <a:t>Országos Kéktúra </a:t>
            </a:r>
            <a:r>
              <a:rPr sz="1100" spc="10" dirty="0">
                <a:solidFill>
                  <a:prstClr val="black"/>
                </a:solidFill>
                <a:latin typeface="Calibri"/>
                <a:cs typeface="Calibri"/>
              </a:rPr>
              <a:t>útvonalon </a:t>
            </a:r>
            <a:r>
              <a:rPr sz="1100" spc="15" dirty="0">
                <a:solidFill>
                  <a:prstClr val="black"/>
                </a:solidFill>
                <a:latin typeface="Calibri"/>
                <a:cs typeface="Calibri"/>
              </a:rPr>
              <a:t>és a </a:t>
            </a:r>
            <a:r>
              <a:rPr sz="1100" spc="10" dirty="0">
                <a:solidFill>
                  <a:prstClr val="black"/>
                </a:solidFill>
                <a:latin typeface="Calibri"/>
                <a:cs typeface="Calibri"/>
              </a:rPr>
              <a:t>Mária  úton is</a:t>
            </a:r>
            <a:r>
              <a:rPr sz="1100" spc="-10" dirty="0">
                <a:solidFill>
                  <a:prstClr val="black"/>
                </a:solidFill>
                <a:latin typeface="Calibri"/>
                <a:cs typeface="Calibri"/>
              </a:rPr>
              <a:t> </a:t>
            </a:r>
            <a:r>
              <a:rPr sz="1100" spc="10" dirty="0">
                <a:solidFill>
                  <a:prstClr val="black"/>
                </a:solidFill>
                <a:latin typeface="Calibri"/>
                <a:cs typeface="Calibri"/>
              </a:rPr>
              <a:t>érkezhetnek.</a:t>
            </a:r>
            <a:endParaRPr sz="1100">
              <a:solidFill>
                <a:prstClr val="black"/>
              </a:solidFill>
              <a:latin typeface="Calibri"/>
              <a:cs typeface="Calibri"/>
            </a:endParaRPr>
          </a:p>
        </p:txBody>
      </p:sp>
      <p:sp>
        <p:nvSpPr>
          <p:cNvPr id="113" name="object 113"/>
          <p:cNvSpPr txBox="1"/>
          <p:nvPr/>
        </p:nvSpPr>
        <p:spPr>
          <a:xfrm>
            <a:off x="695279" y="7973961"/>
            <a:ext cx="128305" cy="1037590"/>
          </a:xfrm>
          <a:prstGeom prst="rect">
            <a:avLst/>
          </a:prstGeom>
        </p:spPr>
        <p:txBody>
          <a:bodyPr vert="vert270" wrap="square" lIns="0" tIns="0" rIns="0" bIns="0" rtlCol="0">
            <a:spAutoFit/>
          </a:bodyPr>
          <a:lstStyle/>
          <a:p>
            <a:pPr marL="12700">
              <a:lnSpc>
                <a:spcPts val="1000"/>
              </a:lnSpc>
            </a:pPr>
            <a:r>
              <a:rPr sz="950" spc="-10" dirty="0">
                <a:solidFill>
                  <a:srgbClr val="585858"/>
                </a:solidFill>
                <a:latin typeface="Calibri"/>
                <a:cs typeface="Calibri"/>
              </a:rPr>
              <a:t>Válaszadók</a:t>
            </a:r>
            <a:r>
              <a:rPr sz="950" spc="-60" dirty="0">
                <a:solidFill>
                  <a:srgbClr val="585858"/>
                </a:solidFill>
                <a:latin typeface="Calibri"/>
                <a:cs typeface="Calibri"/>
              </a:rPr>
              <a:t> </a:t>
            </a:r>
            <a:r>
              <a:rPr sz="950" spc="-10" dirty="0">
                <a:solidFill>
                  <a:srgbClr val="585858"/>
                </a:solidFill>
                <a:latin typeface="Calibri"/>
                <a:cs typeface="Calibri"/>
              </a:rPr>
              <a:t>százaléka</a:t>
            </a:r>
            <a:endParaRPr sz="950">
              <a:solidFill>
                <a:prstClr val="black"/>
              </a:solidFill>
              <a:latin typeface="Calibri"/>
              <a:cs typeface="Calibri"/>
            </a:endParaRPr>
          </a:p>
        </p:txBody>
      </p:sp>
      <p:sp>
        <p:nvSpPr>
          <p:cNvPr id="114" name="object 114"/>
          <p:cNvSpPr txBox="1"/>
          <p:nvPr/>
        </p:nvSpPr>
        <p:spPr>
          <a:xfrm>
            <a:off x="745658" y="6520674"/>
            <a:ext cx="4168775" cy="881380"/>
          </a:xfrm>
          <a:prstGeom prst="rect">
            <a:avLst/>
          </a:prstGeom>
        </p:spPr>
        <p:txBody>
          <a:bodyPr vert="horz" wrap="square" lIns="0" tIns="11430" rIns="0" bIns="0" rtlCol="0">
            <a:spAutoFit/>
          </a:bodyPr>
          <a:lstStyle/>
          <a:p>
            <a:pPr marL="12700" marR="5080" algn="just">
              <a:lnSpc>
                <a:spcPct val="103299"/>
              </a:lnSpc>
              <a:spcBef>
                <a:spcPts val="90"/>
              </a:spcBef>
            </a:pPr>
            <a:r>
              <a:rPr sz="1100" spc="20" dirty="0">
                <a:solidFill>
                  <a:prstClr val="black"/>
                </a:solidFill>
                <a:latin typeface="Calibri"/>
                <a:cs typeface="Calibri"/>
              </a:rPr>
              <a:t>A </a:t>
            </a:r>
            <a:r>
              <a:rPr sz="1100" dirty="0">
                <a:solidFill>
                  <a:prstClr val="black"/>
                </a:solidFill>
                <a:latin typeface="Calibri"/>
                <a:cs typeface="Calibri"/>
              </a:rPr>
              <a:t>grafikon </a:t>
            </a:r>
            <a:r>
              <a:rPr sz="1100" spc="10" dirty="0">
                <a:solidFill>
                  <a:prstClr val="black"/>
                </a:solidFill>
                <a:latin typeface="Calibri"/>
                <a:cs typeface="Calibri"/>
              </a:rPr>
              <a:t>azt </a:t>
            </a:r>
            <a:r>
              <a:rPr sz="1100" spc="5" dirty="0">
                <a:solidFill>
                  <a:prstClr val="black"/>
                </a:solidFill>
                <a:latin typeface="Calibri"/>
                <a:cs typeface="Calibri"/>
              </a:rPr>
              <a:t>mutatja, </a:t>
            </a:r>
            <a:r>
              <a:rPr sz="1100" spc="10" dirty="0">
                <a:solidFill>
                  <a:prstClr val="black"/>
                </a:solidFill>
                <a:latin typeface="Calibri"/>
                <a:cs typeface="Calibri"/>
              </a:rPr>
              <a:t>hogy </a:t>
            </a:r>
            <a:r>
              <a:rPr sz="1100" spc="15" dirty="0">
                <a:solidFill>
                  <a:prstClr val="black"/>
                </a:solidFill>
                <a:latin typeface="Calibri"/>
                <a:cs typeface="Calibri"/>
              </a:rPr>
              <a:t>a </a:t>
            </a:r>
            <a:r>
              <a:rPr sz="1100" spc="10" dirty="0">
                <a:solidFill>
                  <a:prstClr val="black"/>
                </a:solidFill>
                <a:latin typeface="Calibri"/>
                <a:cs typeface="Calibri"/>
              </a:rPr>
              <a:t>Cserhátba </a:t>
            </a:r>
            <a:r>
              <a:rPr sz="1100" spc="15" dirty="0">
                <a:solidFill>
                  <a:prstClr val="black"/>
                </a:solidFill>
                <a:latin typeface="Calibri"/>
                <a:cs typeface="Calibri"/>
              </a:rPr>
              <a:t>a </a:t>
            </a:r>
            <a:r>
              <a:rPr sz="1100" spc="5" dirty="0">
                <a:solidFill>
                  <a:prstClr val="black"/>
                </a:solidFill>
                <a:latin typeface="Calibri"/>
                <a:cs typeface="Calibri"/>
              </a:rPr>
              <a:t>legtöbben </a:t>
            </a:r>
            <a:r>
              <a:rPr sz="1100" spc="15" dirty="0">
                <a:solidFill>
                  <a:prstClr val="black"/>
                </a:solidFill>
                <a:latin typeface="Calibri"/>
                <a:cs typeface="Calibri"/>
              </a:rPr>
              <a:t>a </a:t>
            </a:r>
            <a:r>
              <a:rPr sz="1100" spc="10" dirty="0">
                <a:solidFill>
                  <a:prstClr val="black"/>
                </a:solidFill>
                <a:latin typeface="Calibri"/>
                <a:cs typeface="Calibri"/>
              </a:rPr>
              <a:t>családtagjaikkal  (63%) </a:t>
            </a:r>
            <a:r>
              <a:rPr sz="1100" spc="15" dirty="0">
                <a:solidFill>
                  <a:prstClr val="black"/>
                </a:solidFill>
                <a:latin typeface="Calibri"/>
                <a:cs typeface="Calibri"/>
              </a:rPr>
              <a:t>és a </a:t>
            </a:r>
            <a:r>
              <a:rPr sz="1100" spc="5" dirty="0">
                <a:solidFill>
                  <a:prstClr val="black"/>
                </a:solidFill>
                <a:latin typeface="Calibri"/>
                <a:cs typeface="Calibri"/>
              </a:rPr>
              <a:t>barátaikkal </a:t>
            </a:r>
            <a:r>
              <a:rPr sz="1100" spc="10" dirty="0">
                <a:solidFill>
                  <a:prstClr val="black"/>
                </a:solidFill>
                <a:latin typeface="Calibri"/>
                <a:cs typeface="Calibri"/>
              </a:rPr>
              <a:t>(59%) érkeznek. Néhányan megemlítették, hogy  </a:t>
            </a:r>
            <a:r>
              <a:rPr sz="1100" spc="5" dirty="0">
                <a:solidFill>
                  <a:prstClr val="black"/>
                </a:solidFill>
                <a:latin typeface="Calibri"/>
                <a:cs typeface="Calibri"/>
              </a:rPr>
              <a:t>túratársakkal </a:t>
            </a:r>
            <a:r>
              <a:rPr sz="1100" spc="10" dirty="0">
                <a:solidFill>
                  <a:prstClr val="black"/>
                </a:solidFill>
                <a:latin typeface="Calibri"/>
                <a:cs typeface="Calibri"/>
              </a:rPr>
              <a:t>érkeznek </a:t>
            </a:r>
            <a:r>
              <a:rPr sz="1100" spc="15" dirty="0">
                <a:solidFill>
                  <a:prstClr val="black"/>
                </a:solidFill>
                <a:latin typeface="Calibri"/>
                <a:cs typeface="Calibri"/>
              </a:rPr>
              <a:t>a </a:t>
            </a:r>
            <a:r>
              <a:rPr sz="1100" spc="5" dirty="0">
                <a:solidFill>
                  <a:prstClr val="black"/>
                </a:solidFill>
                <a:latin typeface="Calibri"/>
                <a:cs typeface="Calibri"/>
              </a:rPr>
              <a:t>területre, </a:t>
            </a:r>
            <a:r>
              <a:rPr sz="1100" spc="10" dirty="0">
                <a:solidFill>
                  <a:prstClr val="black"/>
                </a:solidFill>
                <a:latin typeface="Calibri"/>
                <a:cs typeface="Calibri"/>
              </a:rPr>
              <a:t>de jelentős </a:t>
            </a:r>
            <a:r>
              <a:rPr sz="1100" spc="15" dirty="0">
                <a:solidFill>
                  <a:prstClr val="black"/>
                </a:solidFill>
                <a:latin typeface="Calibri"/>
                <a:cs typeface="Calibri"/>
              </a:rPr>
              <a:t>a </a:t>
            </a:r>
            <a:r>
              <a:rPr sz="1100" spc="10" dirty="0">
                <a:solidFill>
                  <a:prstClr val="black"/>
                </a:solidFill>
                <a:latin typeface="Calibri"/>
                <a:cs typeface="Calibri"/>
              </a:rPr>
              <a:t>száma </a:t>
            </a:r>
            <a:r>
              <a:rPr sz="1100" spc="15" dirty="0">
                <a:solidFill>
                  <a:prstClr val="black"/>
                </a:solidFill>
                <a:latin typeface="Calibri"/>
                <a:cs typeface="Calibri"/>
              </a:rPr>
              <a:t>a </a:t>
            </a:r>
            <a:r>
              <a:rPr sz="1100" spc="10" dirty="0">
                <a:solidFill>
                  <a:prstClr val="black"/>
                </a:solidFill>
                <a:latin typeface="Calibri"/>
                <a:cs typeface="Calibri"/>
              </a:rPr>
              <a:t>magányosan  </a:t>
            </a:r>
            <a:r>
              <a:rPr sz="1100" spc="5" dirty="0">
                <a:solidFill>
                  <a:prstClr val="black"/>
                </a:solidFill>
                <a:latin typeface="Calibri"/>
                <a:cs typeface="Calibri"/>
              </a:rPr>
              <a:t>túrázóknak</a:t>
            </a:r>
            <a:r>
              <a:rPr sz="1100" spc="-10" dirty="0">
                <a:solidFill>
                  <a:prstClr val="black"/>
                </a:solidFill>
                <a:latin typeface="Calibri"/>
                <a:cs typeface="Calibri"/>
              </a:rPr>
              <a:t> </a:t>
            </a:r>
            <a:r>
              <a:rPr sz="1100" spc="5" dirty="0">
                <a:solidFill>
                  <a:prstClr val="black"/>
                </a:solidFill>
                <a:latin typeface="Calibri"/>
                <a:cs typeface="Calibri"/>
              </a:rPr>
              <a:t>is.</a:t>
            </a:r>
            <a:endParaRPr sz="1100">
              <a:solidFill>
                <a:prstClr val="black"/>
              </a:solidFill>
              <a:latin typeface="Calibri"/>
              <a:cs typeface="Calibri"/>
            </a:endParaRPr>
          </a:p>
          <a:p>
            <a:pPr marL="1327150" algn="just">
              <a:spcBef>
                <a:spcPts val="95"/>
              </a:spcBef>
            </a:pPr>
            <a:r>
              <a:rPr sz="1000" spc="-10" dirty="0">
                <a:solidFill>
                  <a:srgbClr val="585858"/>
                </a:solidFill>
                <a:latin typeface="Calibri"/>
                <a:cs typeface="Calibri"/>
              </a:rPr>
              <a:t>Mivel érkezik </a:t>
            </a:r>
            <a:r>
              <a:rPr sz="1000" spc="-5" dirty="0">
                <a:solidFill>
                  <a:srgbClr val="585858"/>
                </a:solidFill>
                <a:latin typeface="Calibri"/>
                <a:cs typeface="Calibri"/>
              </a:rPr>
              <a:t>a</a:t>
            </a:r>
            <a:r>
              <a:rPr sz="1000" dirty="0">
                <a:solidFill>
                  <a:srgbClr val="585858"/>
                </a:solidFill>
                <a:latin typeface="Calibri"/>
                <a:cs typeface="Calibri"/>
              </a:rPr>
              <a:t> </a:t>
            </a:r>
            <a:r>
              <a:rPr sz="1000" spc="-10" dirty="0">
                <a:solidFill>
                  <a:srgbClr val="585858"/>
                </a:solidFill>
                <a:latin typeface="Calibri"/>
                <a:cs typeface="Calibri"/>
              </a:rPr>
              <a:t>területre?</a:t>
            </a:r>
            <a:endParaRPr sz="1000">
              <a:solidFill>
                <a:prstClr val="black"/>
              </a:solidFill>
              <a:latin typeface="Calibri"/>
              <a:cs typeface="Calibri"/>
            </a:endParaRPr>
          </a:p>
        </p:txBody>
      </p:sp>
      <p:grpSp>
        <p:nvGrpSpPr>
          <p:cNvPr id="115" name="object 115"/>
          <p:cNvGrpSpPr/>
          <p:nvPr/>
        </p:nvGrpSpPr>
        <p:grpSpPr>
          <a:xfrm>
            <a:off x="1094316" y="11557297"/>
            <a:ext cx="3677285" cy="1236345"/>
            <a:chOff x="713315" y="11557296"/>
            <a:chExt cx="3677285" cy="1236345"/>
          </a:xfrm>
        </p:grpSpPr>
        <p:sp>
          <p:nvSpPr>
            <p:cNvPr id="116" name="object 116"/>
            <p:cNvSpPr/>
            <p:nvPr/>
          </p:nvSpPr>
          <p:spPr>
            <a:xfrm>
              <a:off x="713315" y="11576770"/>
              <a:ext cx="3677285" cy="1040765"/>
            </a:xfrm>
            <a:custGeom>
              <a:avLst/>
              <a:gdLst/>
              <a:ahLst/>
              <a:cxnLst/>
              <a:rect l="l" t="t" r="r" b="b"/>
              <a:pathLst>
                <a:path w="3677285" h="1040765">
                  <a:moveTo>
                    <a:pt x="0" y="1040762"/>
                  </a:moveTo>
                  <a:lnTo>
                    <a:pt x="139922" y="1040762"/>
                  </a:lnTo>
                </a:path>
                <a:path w="3677285" h="1040765">
                  <a:moveTo>
                    <a:pt x="268304" y="1040762"/>
                  </a:moveTo>
                  <a:lnTo>
                    <a:pt x="548870" y="1040762"/>
                  </a:lnTo>
                </a:path>
                <a:path w="3677285" h="1040765">
                  <a:moveTo>
                    <a:pt x="0" y="867662"/>
                  </a:moveTo>
                  <a:lnTo>
                    <a:pt x="139922" y="867662"/>
                  </a:lnTo>
                </a:path>
                <a:path w="3677285" h="1040765">
                  <a:moveTo>
                    <a:pt x="268304" y="867662"/>
                  </a:moveTo>
                  <a:lnTo>
                    <a:pt x="548870" y="867662"/>
                  </a:lnTo>
                </a:path>
                <a:path w="3677285" h="1040765">
                  <a:moveTo>
                    <a:pt x="0" y="693841"/>
                  </a:moveTo>
                  <a:lnTo>
                    <a:pt x="139922" y="693841"/>
                  </a:lnTo>
                </a:path>
                <a:path w="3677285" h="1040765">
                  <a:moveTo>
                    <a:pt x="268304" y="693841"/>
                  </a:moveTo>
                  <a:lnTo>
                    <a:pt x="548870" y="693841"/>
                  </a:lnTo>
                </a:path>
                <a:path w="3677285" h="1040765">
                  <a:moveTo>
                    <a:pt x="0" y="520741"/>
                  </a:moveTo>
                  <a:lnTo>
                    <a:pt x="139922" y="520741"/>
                  </a:lnTo>
                </a:path>
                <a:path w="3677285" h="1040765">
                  <a:moveTo>
                    <a:pt x="268304" y="520741"/>
                  </a:moveTo>
                  <a:lnTo>
                    <a:pt x="3677048" y="520741"/>
                  </a:lnTo>
                </a:path>
                <a:path w="3677285" h="1040765">
                  <a:moveTo>
                    <a:pt x="0" y="346920"/>
                  </a:moveTo>
                  <a:lnTo>
                    <a:pt x="139922" y="346920"/>
                  </a:lnTo>
                </a:path>
                <a:path w="3677285" h="1040765">
                  <a:moveTo>
                    <a:pt x="268304" y="346920"/>
                  </a:moveTo>
                  <a:lnTo>
                    <a:pt x="3677048" y="346920"/>
                  </a:lnTo>
                </a:path>
                <a:path w="3677285" h="1040765">
                  <a:moveTo>
                    <a:pt x="0" y="173099"/>
                  </a:moveTo>
                  <a:lnTo>
                    <a:pt x="139922" y="173099"/>
                  </a:lnTo>
                </a:path>
                <a:path w="3677285" h="1040765">
                  <a:moveTo>
                    <a:pt x="268304" y="173099"/>
                  </a:moveTo>
                  <a:lnTo>
                    <a:pt x="3677048" y="173099"/>
                  </a:lnTo>
                </a:path>
                <a:path w="3677285" h="1040765">
                  <a:moveTo>
                    <a:pt x="0" y="0"/>
                  </a:moveTo>
                  <a:lnTo>
                    <a:pt x="139922" y="0"/>
                  </a:lnTo>
                </a:path>
                <a:path w="3677285" h="1040765">
                  <a:moveTo>
                    <a:pt x="268304" y="0"/>
                  </a:moveTo>
                  <a:lnTo>
                    <a:pt x="3677048"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117" name="object 117"/>
            <p:cNvSpPr/>
            <p:nvPr/>
          </p:nvSpPr>
          <p:spPr>
            <a:xfrm>
              <a:off x="853237" y="11557296"/>
              <a:ext cx="128905" cy="1234440"/>
            </a:xfrm>
            <a:custGeom>
              <a:avLst/>
              <a:gdLst/>
              <a:ahLst/>
              <a:cxnLst/>
              <a:rect l="l" t="t" r="r" b="b"/>
              <a:pathLst>
                <a:path w="128905" h="1234440">
                  <a:moveTo>
                    <a:pt x="128382" y="0"/>
                  </a:moveTo>
                  <a:lnTo>
                    <a:pt x="0" y="0"/>
                  </a:lnTo>
                  <a:lnTo>
                    <a:pt x="0" y="1234057"/>
                  </a:lnTo>
                  <a:lnTo>
                    <a:pt x="128382" y="1234057"/>
                  </a:lnTo>
                  <a:lnTo>
                    <a:pt x="128382" y="0"/>
                  </a:lnTo>
                  <a:close/>
                </a:path>
              </a:pathLst>
            </a:custGeom>
            <a:solidFill>
              <a:srgbClr val="538235"/>
            </a:solidFill>
          </p:spPr>
          <p:txBody>
            <a:bodyPr wrap="square" lIns="0" tIns="0" rIns="0" bIns="0" rtlCol="0"/>
            <a:lstStyle/>
            <a:p>
              <a:endParaRPr>
                <a:solidFill>
                  <a:prstClr val="black"/>
                </a:solidFill>
                <a:latin typeface="Calibri"/>
              </a:endParaRPr>
            </a:p>
          </p:txBody>
        </p:sp>
        <p:sp>
          <p:nvSpPr>
            <p:cNvPr id="118" name="object 118"/>
            <p:cNvSpPr/>
            <p:nvPr/>
          </p:nvSpPr>
          <p:spPr>
            <a:xfrm>
              <a:off x="1389847" y="12270611"/>
              <a:ext cx="280670" cy="347345"/>
            </a:xfrm>
            <a:custGeom>
              <a:avLst/>
              <a:gdLst/>
              <a:ahLst/>
              <a:cxnLst/>
              <a:rect l="l" t="t" r="r" b="b"/>
              <a:pathLst>
                <a:path w="280669" h="347345">
                  <a:moveTo>
                    <a:pt x="0" y="346920"/>
                  </a:moveTo>
                  <a:lnTo>
                    <a:pt x="280565" y="346920"/>
                  </a:lnTo>
                </a:path>
                <a:path w="280669" h="347345">
                  <a:moveTo>
                    <a:pt x="0" y="173821"/>
                  </a:moveTo>
                  <a:lnTo>
                    <a:pt x="280565" y="173821"/>
                  </a:lnTo>
                </a:path>
                <a:path w="280669" h="347345">
                  <a:moveTo>
                    <a:pt x="0" y="0"/>
                  </a:moveTo>
                  <a:lnTo>
                    <a:pt x="280565"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119" name="object 119"/>
            <p:cNvSpPr/>
            <p:nvPr/>
          </p:nvSpPr>
          <p:spPr>
            <a:xfrm>
              <a:off x="1262186" y="12148720"/>
              <a:ext cx="128270" cy="643255"/>
            </a:xfrm>
            <a:custGeom>
              <a:avLst/>
              <a:gdLst/>
              <a:ahLst/>
              <a:cxnLst/>
              <a:rect l="l" t="t" r="r" b="b"/>
              <a:pathLst>
                <a:path w="128269" h="643254">
                  <a:moveTo>
                    <a:pt x="127661" y="0"/>
                  </a:moveTo>
                  <a:lnTo>
                    <a:pt x="0" y="0"/>
                  </a:lnTo>
                  <a:lnTo>
                    <a:pt x="0" y="642633"/>
                  </a:lnTo>
                  <a:lnTo>
                    <a:pt x="127661" y="642633"/>
                  </a:lnTo>
                  <a:lnTo>
                    <a:pt x="127661" y="0"/>
                  </a:lnTo>
                  <a:close/>
                </a:path>
              </a:pathLst>
            </a:custGeom>
            <a:solidFill>
              <a:srgbClr val="538235"/>
            </a:solidFill>
          </p:spPr>
          <p:txBody>
            <a:bodyPr wrap="square" lIns="0" tIns="0" rIns="0" bIns="0" rtlCol="0"/>
            <a:lstStyle/>
            <a:p>
              <a:endParaRPr>
                <a:solidFill>
                  <a:prstClr val="black"/>
                </a:solidFill>
                <a:latin typeface="Calibri"/>
              </a:endParaRPr>
            </a:p>
          </p:txBody>
        </p:sp>
        <p:sp>
          <p:nvSpPr>
            <p:cNvPr id="120" name="object 120"/>
            <p:cNvSpPr/>
            <p:nvPr/>
          </p:nvSpPr>
          <p:spPr>
            <a:xfrm>
              <a:off x="1798795" y="12270611"/>
              <a:ext cx="2592070" cy="347345"/>
            </a:xfrm>
            <a:custGeom>
              <a:avLst/>
              <a:gdLst/>
              <a:ahLst/>
              <a:cxnLst/>
              <a:rect l="l" t="t" r="r" b="b"/>
              <a:pathLst>
                <a:path w="2592070" h="347345">
                  <a:moveTo>
                    <a:pt x="0" y="346920"/>
                  </a:moveTo>
                  <a:lnTo>
                    <a:pt x="280565" y="346920"/>
                  </a:lnTo>
                </a:path>
                <a:path w="2592070" h="347345">
                  <a:moveTo>
                    <a:pt x="0" y="173821"/>
                  </a:moveTo>
                  <a:lnTo>
                    <a:pt x="280565" y="173821"/>
                  </a:lnTo>
                </a:path>
                <a:path w="2592070" h="347345">
                  <a:moveTo>
                    <a:pt x="0" y="0"/>
                  </a:moveTo>
                  <a:lnTo>
                    <a:pt x="2591568"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121" name="object 121"/>
            <p:cNvSpPr/>
            <p:nvPr/>
          </p:nvSpPr>
          <p:spPr>
            <a:xfrm>
              <a:off x="1670413" y="12199929"/>
              <a:ext cx="128905" cy="591820"/>
            </a:xfrm>
            <a:custGeom>
              <a:avLst/>
              <a:gdLst/>
              <a:ahLst/>
              <a:cxnLst/>
              <a:rect l="l" t="t" r="r" b="b"/>
              <a:pathLst>
                <a:path w="128905" h="591820">
                  <a:moveTo>
                    <a:pt x="128382" y="0"/>
                  </a:moveTo>
                  <a:lnTo>
                    <a:pt x="0" y="0"/>
                  </a:lnTo>
                  <a:lnTo>
                    <a:pt x="0" y="591424"/>
                  </a:lnTo>
                  <a:lnTo>
                    <a:pt x="128382" y="591424"/>
                  </a:lnTo>
                  <a:lnTo>
                    <a:pt x="128382" y="0"/>
                  </a:lnTo>
                  <a:close/>
                </a:path>
              </a:pathLst>
            </a:custGeom>
            <a:solidFill>
              <a:srgbClr val="538235"/>
            </a:solidFill>
          </p:spPr>
          <p:txBody>
            <a:bodyPr wrap="square" lIns="0" tIns="0" rIns="0" bIns="0" rtlCol="0"/>
            <a:lstStyle/>
            <a:p>
              <a:endParaRPr>
                <a:solidFill>
                  <a:prstClr val="black"/>
                </a:solidFill>
                <a:latin typeface="Calibri"/>
              </a:endParaRPr>
            </a:p>
          </p:txBody>
        </p:sp>
        <p:sp>
          <p:nvSpPr>
            <p:cNvPr id="122" name="object 122"/>
            <p:cNvSpPr/>
            <p:nvPr/>
          </p:nvSpPr>
          <p:spPr>
            <a:xfrm>
              <a:off x="2207022" y="12444432"/>
              <a:ext cx="280670" cy="173355"/>
            </a:xfrm>
            <a:custGeom>
              <a:avLst/>
              <a:gdLst/>
              <a:ahLst/>
              <a:cxnLst/>
              <a:rect l="l" t="t" r="r" b="b"/>
              <a:pathLst>
                <a:path w="280669" h="173354">
                  <a:moveTo>
                    <a:pt x="0" y="173099"/>
                  </a:moveTo>
                  <a:lnTo>
                    <a:pt x="280565" y="173099"/>
                  </a:lnTo>
                </a:path>
                <a:path w="280669" h="173354">
                  <a:moveTo>
                    <a:pt x="0" y="0"/>
                  </a:moveTo>
                  <a:lnTo>
                    <a:pt x="280565"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123" name="object 123"/>
            <p:cNvSpPr/>
            <p:nvPr/>
          </p:nvSpPr>
          <p:spPr>
            <a:xfrm>
              <a:off x="2079361" y="12277102"/>
              <a:ext cx="128270" cy="514350"/>
            </a:xfrm>
            <a:custGeom>
              <a:avLst/>
              <a:gdLst/>
              <a:ahLst/>
              <a:cxnLst/>
              <a:rect l="l" t="t" r="r" b="b"/>
              <a:pathLst>
                <a:path w="128269" h="514350">
                  <a:moveTo>
                    <a:pt x="127661" y="0"/>
                  </a:moveTo>
                  <a:lnTo>
                    <a:pt x="0" y="0"/>
                  </a:lnTo>
                  <a:lnTo>
                    <a:pt x="0" y="514250"/>
                  </a:lnTo>
                  <a:lnTo>
                    <a:pt x="127661" y="514250"/>
                  </a:lnTo>
                  <a:lnTo>
                    <a:pt x="127661" y="0"/>
                  </a:lnTo>
                  <a:close/>
                </a:path>
              </a:pathLst>
            </a:custGeom>
            <a:solidFill>
              <a:srgbClr val="538235"/>
            </a:solidFill>
          </p:spPr>
          <p:txBody>
            <a:bodyPr wrap="square" lIns="0" tIns="0" rIns="0" bIns="0" rtlCol="0"/>
            <a:lstStyle/>
            <a:p>
              <a:endParaRPr>
                <a:solidFill>
                  <a:prstClr val="black"/>
                </a:solidFill>
                <a:latin typeface="Calibri"/>
              </a:endParaRPr>
            </a:p>
          </p:txBody>
        </p:sp>
        <p:sp>
          <p:nvSpPr>
            <p:cNvPr id="124" name="object 124"/>
            <p:cNvSpPr/>
            <p:nvPr/>
          </p:nvSpPr>
          <p:spPr>
            <a:xfrm>
              <a:off x="2615971" y="12444432"/>
              <a:ext cx="1774825" cy="173355"/>
            </a:xfrm>
            <a:custGeom>
              <a:avLst/>
              <a:gdLst/>
              <a:ahLst/>
              <a:cxnLst/>
              <a:rect l="l" t="t" r="r" b="b"/>
              <a:pathLst>
                <a:path w="1774825" h="173354">
                  <a:moveTo>
                    <a:pt x="0" y="173099"/>
                  </a:moveTo>
                  <a:lnTo>
                    <a:pt x="280565" y="173099"/>
                  </a:lnTo>
                </a:path>
                <a:path w="1774825" h="173354">
                  <a:moveTo>
                    <a:pt x="0" y="0"/>
                  </a:moveTo>
                  <a:lnTo>
                    <a:pt x="1774393"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125" name="object 125"/>
            <p:cNvSpPr/>
            <p:nvPr/>
          </p:nvSpPr>
          <p:spPr>
            <a:xfrm>
              <a:off x="2487588" y="12290085"/>
              <a:ext cx="128905" cy="501650"/>
            </a:xfrm>
            <a:custGeom>
              <a:avLst/>
              <a:gdLst/>
              <a:ahLst/>
              <a:cxnLst/>
              <a:rect l="l" t="t" r="r" b="b"/>
              <a:pathLst>
                <a:path w="128905" h="501650">
                  <a:moveTo>
                    <a:pt x="128382" y="0"/>
                  </a:moveTo>
                  <a:lnTo>
                    <a:pt x="0" y="0"/>
                  </a:lnTo>
                  <a:lnTo>
                    <a:pt x="0" y="501268"/>
                  </a:lnTo>
                  <a:lnTo>
                    <a:pt x="128382" y="501268"/>
                  </a:lnTo>
                  <a:lnTo>
                    <a:pt x="128382" y="0"/>
                  </a:lnTo>
                  <a:close/>
                </a:path>
              </a:pathLst>
            </a:custGeom>
            <a:solidFill>
              <a:srgbClr val="538235"/>
            </a:solidFill>
          </p:spPr>
          <p:txBody>
            <a:bodyPr wrap="square" lIns="0" tIns="0" rIns="0" bIns="0" rtlCol="0"/>
            <a:lstStyle/>
            <a:p>
              <a:endParaRPr>
                <a:solidFill>
                  <a:prstClr val="black"/>
                </a:solidFill>
                <a:latin typeface="Calibri"/>
              </a:endParaRPr>
            </a:p>
          </p:txBody>
        </p:sp>
        <p:sp>
          <p:nvSpPr>
            <p:cNvPr id="126" name="object 126"/>
            <p:cNvSpPr/>
            <p:nvPr/>
          </p:nvSpPr>
          <p:spPr>
            <a:xfrm>
              <a:off x="3024198" y="12617532"/>
              <a:ext cx="280670" cy="0"/>
            </a:xfrm>
            <a:custGeom>
              <a:avLst/>
              <a:gdLst/>
              <a:ahLst/>
              <a:cxnLst/>
              <a:rect l="l" t="t" r="r" b="b"/>
              <a:pathLst>
                <a:path w="280670">
                  <a:moveTo>
                    <a:pt x="0" y="0"/>
                  </a:moveTo>
                  <a:lnTo>
                    <a:pt x="280565"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127" name="object 127"/>
            <p:cNvSpPr/>
            <p:nvPr/>
          </p:nvSpPr>
          <p:spPr>
            <a:xfrm>
              <a:off x="2896536" y="12546850"/>
              <a:ext cx="128270" cy="245110"/>
            </a:xfrm>
            <a:custGeom>
              <a:avLst/>
              <a:gdLst/>
              <a:ahLst/>
              <a:cxnLst/>
              <a:rect l="l" t="t" r="r" b="b"/>
              <a:pathLst>
                <a:path w="128269" h="245109">
                  <a:moveTo>
                    <a:pt x="127661" y="0"/>
                  </a:moveTo>
                  <a:lnTo>
                    <a:pt x="0" y="0"/>
                  </a:lnTo>
                  <a:lnTo>
                    <a:pt x="0" y="244503"/>
                  </a:lnTo>
                  <a:lnTo>
                    <a:pt x="127661" y="244503"/>
                  </a:lnTo>
                  <a:lnTo>
                    <a:pt x="127661" y="0"/>
                  </a:lnTo>
                  <a:close/>
                </a:path>
              </a:pathLst>
            </a:custGeom>
            <a:solidFill>
              <a:srgbClr val="538235"/>
            </a:solidFill>
          </p:spPr>
          <p:txBody>
            <a:bodyPr wrap="square" lIns="0" tIns="0" rIns="0" bIns="0" rtlCol="0"/>
            <a:lstStyle/>
            <a:p>
              <a:endParaRPr>
                <a:solidFill>
                  <a:prstClr val="black"/>
                </a:solidFill>
                <a:latin typeface="Calibri"/>
              </a:endParaRPr>
            </a:p>
          </p:txBody>
        </p:sp>
        <p:sp>
          <p:nvSpPr>
            <p:cNvPr id="128" name="object 128"/>
            <p:cNvSpPr/>
            <p:nvPr/>
          </p:nvSpPr>
          <p:spPr>
            <a:xfrm>
              <a:off x="3433146" y="12617532"/>
              <a:ext cx="280670" cy="0"/>
            </a:xfrm>
            <a:custGeom>
              <a:avLst/>
              <a:gdLst/>
              <a:ahLst/>
              <a:cxnLst/>
              <a:rect l="l" t="t" r="r" b="b"/>
              <a:pathLst>
                <a:path w="280670">
                  <a:moveTo>
                    <a:pt x="0" y="0"/>
                  </a:moveTo>
                  <a:lnTo>
                    <a:pt x="280565"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129" name="object 129"/>
            <p:cNvSpPr/>
            <p:nvPr/>
          </p:nvSpPr>
          <p:spPr>
            <a:xfrm>
              <a:off x="3304764" y="12572815"/>
              <a:ext cx="128905" cy="219075"/>
            </a:xfrm>
            <a:custGeom>
              <a:avLst/>
              <a:gdLst/>
              <a:ahLst/>
              <a:cxnLst/>
              <a:rect l="l" t="t" r="r" b="b"/>
              <a:pathLst>
                <a:path w="128904" h="219075">
                  <a:moveTo>
                    <a:pt x="128382" y="0"/>
                  </a:moveTo>
                  <a:lnTo>
                    <a:pt x="0" y="0"/>
                  </a:lnTo>
                  <a:lnTo>
                    <a:pt x="0" y="218538"/>
                  </a:lnTo>
                  <a:lnTo>
                    <a:pt x="128382" y="218538"/>
                  </a:lnTo>
                  <a:lnTo>
                    <a:pt x="128382" y="0"/>
                  </a:lnTo>
                  <a:close/>
                </a:path>
              </a:pathLst>
            </a:custGeom>
            <a:solidFill>
              <a:srgbClr val="538235"/>
            </a:solidFill>
          </p:spPr>
          <p:txBody>
            <a:bodyPr wrap="square" lIns="0" tIns="0" rIns="0" bIns="0" rtlCol="0"/>
            <a:lstStyle/>
            <a:p>
              <a:endParaRPr>
                <a:solidFill>
                  <a:prstClr val="black"/>
                </a:solidFill>
                <a:latin typeface="Calibri"/>
              </a:endParaRPr>
            </a:p>
          </p:txBody>
        </p:sp>
        <p:sp>
          <p:nvSpPr>
            <p:cNvPr id="130" name="object 130"/>
            <p:cNvSpPr/>
            <p:nvPr/>
          </p:nvSpPr>
          <p:spPr>
            <a:xfrm>
              <a:off x="3841373" y="12617532"/>
              <a:ext cx="549275" cy="0"/>
            </a:xfrm>
            <a:custGeom>
              <a:avLst/>
              <a:gdLst/>
              <a:ahLst/>
              <a:cxnLst/>
              <a:rect l="l" t="t" r="r" b="b"/>
              <a:pathLst>
                <a:path w="549275">
                  <a:moveTo>
                    <a:pt x="0" y="0"/>
                  </a:moveTo>
                  <a:lnTo>
                    <a:pt x="548990"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131" name="object 131"/>
            <p:cNvSpPr/>
            <p:nvPr/>
          </p:nvSpPr>
          <p:spPr>
            <a:xfrm>
              <a:off x="3713708" y="12598780"/>
              <a:ext cx="537210" cy="193040"/>
            </a:xfrm>
            <a:custGeom>
              <a:avLst/>
              <a:gdLst/>
              <a:ahLst/>
              <a:cxnLst/>
              <a:rect l="l" t="t" r="r" b="b"/>
              <a:pathLst>
                <a:path w="537210" h="193040">
                  <a:moveTo>
                    <a:pt x="127660" y="0"/>
                  </a:moveTo>
                  <a:lnTo>
                    <a:pt x="0" y="0"/>
                  </a:lnTo>
                  <a:lnTo>
                    <a:pt x="0" y="192582"/>
                  </a:lnTo>
                  <a:lnTo>
                    <a:pt x="127660" y="192582"/>
                  </a:lnTo>
                  <a:lnTo>
                    <a:pt x="127660" y="0"/>
                  </a:lnTo>
                  <a:close/>
                </a:path>
                <a:path w="537210" h="193040">
                  <a:moveTo>
                    <a:pt x="536613" y="179590"/>
                  </a:moveTo>
                  <a:lnTo>
                    <a:pt x="408228" y="179590"/>
                  </a:lnTo>
                  <a:lnTo>
                    <a:pt x="408228" y="192582"/>
                  </a:lnTo>
                  <a:lnTo>
                    <a:pt x="536613" y="192582"/>
                  </a:lnTo>
                  <a:lnTo>
                    <a:pt x="536613" y="179590"/>
                  </a:lnTo>
                  <a:close/>
                </a:path>
              </a:pathLst>
            </a:custGeom>
            <a:solidFill>
              <a:srgbClr val="538235"/>
            </a:solidFill>
          </p:spPr>
          <p:txBody>
            <a:bodyPr wrap="square" lIns="0" tIns="0" rIns="0" bIns="0" rtlCol="0"/>
            <a:lstStyle/>
            <a:p>
              <a:endParaRPr>
                <a:solidFill>
                  <a:prstClr val="black"/>
                </a:solidFill>
                <a:latin typeface="Calibri"/>
              </a:endParaRPr>
            </a:p>
          </p:txBody>
        </p:sp>
        <p:sp>
          <p:nvSpPr>
            <p:cNvPr id="132" name="object 132"/>
            <p:cNvSpPr/>
            <p:nvPr/>
          </p:nvSpPr>
          <p:spPr>
            <a:xfrm>
              <a:off x="713315" y="12791353"/>
              <a:ext cx="3677285" cy="0"/>
            </a:xfrm>
            <a:custGeom>
              <a:avLst/>
              <a:gdLst/>
              <a:ahLst/>
              <a:cxnLst/>
              <a:rect l="l" t="t" r="r" b="b"/>
              <a:pathLst>
                <a:path w="3677285">
                  <a:moveTo>
                    <a:pt x="0" y="0"/>
                  </a:moveTo>
                  <a:lnTo>
                    <a:pt x="3677048" y="0"/>
                  </a:lnTo>
                </a:path>
              </a:pathLst>
            </a:custGeom>
            <a:ln w="4507">
              <a:solidFill>
                <a:srgbClr val="D9D9D9"/>
              </a:solidFill>
            </a:ln>
          </p:spPr>
          <p:txBody>
            <a:bodyPr wrap="square" lIns="0" tIns="0" rIns="0" bIns="0" rtlCol="0"/>
            <a:lstStyle/>
            <a:p>
              <a:endParaRPr>
                <a:solidFill>
                  <a:prstClr val="black"/>
                </a:solidFill>
                <a:latin typeface="Calibri"/>
              </a:endParaRPr>
            </a:p>
          </p:txBody>
        </p:sp>
      </p:grpSp>
      <p:sp>
        <p:nvSpPr>
          <p:cNvPr id="133" name="object 133"/>
          <p:cNvSpPr/>
          <p:nvPr/>
        </p:nvSpPr>
        <p:spPr>
          <a:xfrm>
            <a:off x="1094316" y="11403009"/>
            <a:ext cx="3677285" cy="0"/>
          </a:xfrm>
          <a:custGeom>
            <a:avLst/>
            <a:gdLst/>
            <a:ahLst/>
            <a:cxnLst/>
            <a:rect l="l" t="t" r="r" b="b"/>
            <a:pathLst>
              <a:path w="3677285">
                <a:moveTo>
                  <a:pt x="0" y="0"/>
                </a:moveTo>
                <a:lnTo>
                  <a:pt x="3677048"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134" name="object 134"/>
          <p:cNvSpPr txBox="1"/>
          <p:nvPr/>
        </p:nvSpPr>
        <p:spPr>
          <a:xfrm>
            <a:off x="1224422" y="11365427"/>
            <a:ext cx="148590" cy="158377"/>
          </a:xfrm>
          <a:prstGeom prst="rect">
            <a:avLst/>
          </a:prstGeom>
        </p:spPr>
        <p:txBody>
          <a:bodyPr vert="horz" wrap="square" lIns="0" tIns="12065" rIns="0" bIns="0" rtlCol="0">
            <a:spAutoFit/>
          </a:bodyPr>
          <a:lstStyle/>
          <a:p>
            <a:pPr marL="12700">
              <a:spcBef>
                <a:spcPts val="95"/>
              </a:spcBef>
            </a:pPr>
            <a:r>
              <a:rPr sz="950" spc="-5" dirty="0">
                <a:solidFill>
                  <a:srgbClr val="404040"/>
                </a:solidFill>
                <a:latin typeface="Calibri"/>
                <a:cs typeface="Calibri"/>
              </a:rPr>
              <a:t>71</a:t>
            </a:r>
            <a:endParaRPr sz="950">
              <a:solidFill>
                <a:prstClr val="black"/>
              </a:solidFill>
              <a:latin typeface="Calibri"/>
              <a:cs typeface="Calibri"/>
            </a:endParaRPr>
          </a:p>
        </p:txBody>
      </p:sp>
      <p:sp>
        <p:nvSpPr>
          <p:cNvPr id="135" name="object 135"/>
          <p:cNvSpPr txBox="1"/>
          <p:nvPr/>
        </p:nvSpPr>
        <p:spPr>
          <a:xfrm>
            <a:off x="1632950" y="11956731"/>
            <a:ext cx="148590" cy="158377"/>
          </a:xfrm>
          <a:prstGeom prst="rect">
            <a:avLst/>
          </a:prstGeom>
        </p:spPr>
        <p:txBody>
          <a:bodyPr vert="horz" wrap="square" lIns="0" tIns="12065" rIns="0" bIns="0" rtlCol="0">
            <a:spAutoFit/>
          </a:bodyPr>
          <a:lstStyle/>
          <a:p>
            <a:pPr marL="12700">
              <a:spcBef>
                <a:spcPts val="95"/>
              </a:spcBef>
            </a:pPr>
            <a:r>
              <a:rPr sz="950" spc="-5" dirty="0">
                <a:solidFill>
                  <a:srgbClr val="404040"/>
                </a:solidFill>
                <a:latin typeface="Calibri"/>
                <a:cs typeface="Calibri"/>
              </a:rPr>
              <a:t>37</a:t>
            </a:r>
            <a:endParaRPr sz="950">
              <a:solidFill>
                <a:prstClr val="black"/>
              </a:solidFill>
              <a:latin typeface="Calibri"/>
              <a:cs typeface="Calibri"/>
            </a:endParaRPr>
          </a:p>
        </p:txBody>
      </p:sp>
      <p:sp>
        <p:nvSpPr>
          <p:cNvPr id="136" name="object 136"/>
          <p:cNvSpPr txBox="1"/>
          <p:nvPr/>
        </p:nvSpPr>
        <p:spPr>
          <a:xfrm>
            <a:off x="2041598" y="12008361"/>
            <a:ext cx="148590" cy="158377"/>
          </a:xfrm>
          <a:prstGeom prst="rect">
            <a:avLst/>
          </a:prstGeom>
        </p:spPr>
        <p:txBody>
          <a:bodyPr vert="horz" wrap="square" lIns="0" tIns="12065" rIns="0" bIns="0" rtlCol="0">
            <a:spAutoFit/>
          </a:bodyPr>
          <a:lstStyle/>
          <a:p>
            <a:pPr marL="12700">
              <a:spcBef>
                <a:spcPts val="95"/>
              </a:spcBef>
            </a:pPr>
            <a:r>
              <a:rPr sz="950" spc="-5" dirty="0">
                <a:solidFill>
                  <a:srgbClr val="404040"/>
                </a:solidFill>
                <a:latin typeface="Calibri"/>
                <a:cs typeface="Calibri"/>
              </a:rPr>
              <a:t>34</a:t>
            </a:r>
            <a:endParaRPr sz="950">
              <a:solidFill>
                <a:prstClr val="black"/>
              </a:solidFill>
              <a:latin typeface="Calibri"/>
              <a:cs typeface="Calibri"/>
            </a:endParaRPr>
          </a:p>
        </p:txBody>
      </p:sp>
      <p:sp>
        <p:nvSpPr>
          <p:cNvPr id="137" name="object 137"/>
          <p:cNvSpPr txBox="1"/>
          <p:nvPr/>
        </p:nvSpPr>
        <p:spPr>
          <a:xfrm>
            <a:off x="2450125" y="12085414"/>
            <a:ext cx="148590" cy="158377"/>
          </a:xfrm>
          <a:prstGeom prst="rect">
            <a:avLst/>
          </a:prstGeom>
        </p:spPr>
        <p:txBody>
          <a:bodyPr vert="horz" wrap="square" lIns="0" tIns="12065" rIns="0" bIns="0" rtlCol="0">
            <a:spAutoFit/>
          </a:bodyPr>
          <a:lstStyle/>
          <a:p>
            <a:pPr marL="12700">
              <a:spcBef>
                <a:spcPts val="95"/>
              </a:spcBef>
            </a:pPr>
            <a:r>
              <a:rPr sz="950" spc="-5" dirty="0">
                <a:solidFill>
                  <a:srgbClr val="404040"/>
                </a:solidFill>
                <a:latin typeface="Calibri"/>
                <a:cs typeface="Calibri"/>
              </a:rPr>
              <a:t>30</a:t>
            </a:r>
            <a:endParaRPr sz="950">
              <a:solidFill>
                <a:prstClr val="black"/>
              </a:solidFill>
              <a:latin typeface="Calibri"/>
              <a:cs typeface="Calibri"/>
            </a:endParaRPr>
          </a:p>
        </p:txBody>
      </p:sp>
      <p:sp>
        <p:nvSpPr>
          <p:cNvPr id="138" name="object 138"/>
          <p:cNvSpPr txBox="1"/>
          <p:nvPr/>
        </p:nvSpPr>
        <p:spPr>
          <a:xfrm>
            <a:off x="2858773" y="12098216"/>
            <a:ext cx="148590" cy="158377"/>
          </a:xfrm>
          <a:prstGeom prst="rect">
            <a:avLst/>
          </a:prstGeom>
        </p:spPr>
        <p:txBody>
          <a:bodyPr vert="horz" wrap="square" lIns="0" tIns="12065" rIns="0" bIns="0" rtlCol="0">
            <a:spAutoFit/>
          </a:bodyPr>
          <a:lstStyle/>
          <a:p>
            <a:pPr marL="12700">
              <a:spcBef>
                <a:spcPts val="95"/>
              </a:spcBef>
            </a:pPr>
            <a:r>
              <a:rPr sz="950" spc="-5" dirty="0">
                <a:solidFill>
                  <a:srgbClr val="404040"/>
                </a:solidFill>
                <a:latin typeface="Calibri"/>
                <a:cs typeface="Calibri"/>
              </a:rPr>
              <a:t>29</a:t>
            </a:r>
            <a:endParaRPr sz="950">
              <a:solidFill>
                <a:prstClr val="black"/>
              </a:solidFill>
              <a:latin typeface="Calibri"/>
              <a:cs typeface="Calibri"/>
            </a:endParaRPr>
          </a:p>
        </p:txBody>
      </p:sp>
      <p:sp>
        <p:nvSpPr>
          <p:cNvPr id="139" name="object 139"/>
          <p:cNvSpPr txBox="1"/>
          <p:nvPr/>
        </p:nvSpPr>
        <p:spPr>
          <a:xfrm>
            <a:off x="3267301" y="12355401"/>
            <a:ext cx="148590" cy="158377"/>
          </a:xfrm>
          <a:prstGeom prst="rect">
            <a:avLst/>
          </a:prstGeom>
        </p:spPr>
        <p:txBody>
          <a:bodyPr vert="horz" wrap="square" lIns="0" tIns="12065" rIns="0" bIns="0" rtlCol="0">
            <a:spAutoFit/>
          </a:bodyPr>
          <a:lstStyle/>
          <a:p>
            <a:pPr marL="12700">
              <a:spcBef>
                <a:spcPts val="95"/>
              </a:spcBef>
            </a:pPr>
            <a:r>
              <a:rPr sz="950" spc="-5" dirty="0">
                <a:solidFill>
                  <a:srgbClr val="404040"/>
                </a:solidFill>
                <a:latin typeface="Calibri"/>
                <a:cs typeface="Calibri"/>
              </a:rPr>
              <a:t>14</a:t>
            </a:r>
            <a:endParaRPr sz="950">
              <a:solidFill>
                <a:prstClr val="black"/>
              </a:solidFill>
              <a:latin typeface="Calibri"/>
              <a:cs typeface="Calibri"/>
            </a:endParaRPr>
          </a:p>
        </p:txBody>
      </p:sp>
      <p:sp>
        <p:nvSpPr>
          <p:cNvPr id="140" name="object 140"/>
          <p:cNvSpPr txBox="1"/>
          <p:nvPr/>
        </p:nvSpPr>
        <p:spPr>
          <a:xfrm>
            <a:off x="3675948" y="12381126"/>
            <a:ext cx="148590" cy="158377"/>
          </a:xfrm>
          <a:prstGeom prst="rect">
            <a:avLst/>
          </a:prstGeom>
        </p:spPr>
        <p:txBody>
          <a:bodyPr vert="horz" wrap="square" lIns="0" tIns="12065" rIns="0" bIns="0" rtlCol="0">
            <a:spAutoFit/>
          </a:bodyPr>
          <a:lstStyle/>
          <a:p>
            <a:pPr marL="12700">
              <a:spcBef>
                <a:spcPts val="95"/>
              </a:spcBef>
            </a:pPr>
            <a:r>
              <a:rPr sz="950" spc="-5" dirty="0">
                <a:solidFill>
                  <a:srgbClr val="404040"/>
                </a:solidFill>
                <a:latin typeface="Calibri"/>
                <a:cs typeface="Calibri"/>
              </a:rPr>
              <a:t>13</a:t>
            </a:r>
            <a:endParaRPr sz="950">
              <a:solidFill>
                <a:prstClr val="black"/>
              </a:solidFill>
              <a:latin typeface="Calibri"/>
              <a:cs typeface="Calibri"/>
            </a:endParaRPr>
          </a:p>
        </p:txBody>
      </p:sp>
      <p:sp>
        <p:nvSpPr>
          <p:cNvPr id="141" name="object 141"/>
          <p:cNvSpPr txBox="1"/>
          <p:nvPr/>
        </p:nvSpPr>
        <p:spPr>
          <a:xfrm>
            <a:off x="4084476" y="12406790"/>
            <a:ext cx="148590" cy="158377"/>
          </a:xfrm>
          <a:prstGeom prst="rect">
            <a:avLst/>
          </a:prstGeom>
        </p:spPr>
        <p:txBody>
          <a:bodyPr vert="horz" wrap="square" lIns="0" tIns="12065" rIns="0" bIns="0" rtlCol="0">
            <a:spAutoFit/>
          </a:bodyPr>
          <a:lstStyle/>
          <a:p>
            <a:pPr marL="12700">
              <a:spcBef>
                <a:spcPts val="95"/>
              </a:spcBef>
            </a:pPr>
            <a:r>
              <a:rPr sz="950" spc="-5" dirty="0">
                <a:solidFill>
                  <a:srgbClr val="404040"/>
                </a:solidFill>
                <a:latin typeface="Calibri"/>
                <a:cs typeface="Calibri"/>
              </a:rPr>
              <a:t>11</a:t>
            </a:r>
            <a:endParaRPr sz="950">
              <a:solidFill>
                <a:prstClr val="black"/>
              </a:solidFill>
              <a:latin typeface="Calibri"/>
              <a:cs typeface="Calibri"/>
            </a:endParaRPr>
          </a:p>
        </p:txBody>
      </p:sp>
      <p:sp>
        <p:nvSpPr>
          <p:cNvPr id="142" name="object 142"/>
          <p:cNvSpPr txBox="1"/>
          <p:nvPr/>
        </p:nvSpPr>
        <p:spPr>
          <a:xfrm>
            <a:off x="4524018" y="12586803"/>
            <a:ext cx="86995" cy="158377"/>
          </a:xfrm>
          <a:prstGeom prst="rect">
            <a:avLst/>
          </a:prstGeom>
        </p:spPr>
        <p:txBody>
          <a:bodyPr vert="horz" wrap="square" lIns="0" tIns="12065" rIns="0" bIns="0" rtlCol="0">
            <a:spAutoFit/>
          </a:bodyPr>
          <a:lstStyle/>
          <a:p>
            <a:pPr marL="12700">
              <a:spcBef>
                <a:spcPts val="95"/>
              </a:spcBef>
            </a:pPr>
            <a:r>
              <a:rPr sz="950" spc="-5" dirty="0">
                <a:solidFill>
                  <a:srgbClr val="404040"/>
                </a:solidFill>
                <a:latin typeface="Calibri"/>
                <a:cs typeface="Calibri"/>
              </a:rPr>
              <a:t>1</a:t>
            </a:r>
            <a:endParaRPr sz="950">
              <a:solidFill>
                <a:prstClr val="black"/>
              </a:solidFill>
              <a:latin typeface="Calibri"/>
              <a:cs typeface="Calibri"/>
            </a:endParaRPr>
          </a:p>
        </p:txBody>
      </p:sp>
      <p:sp>
        <p:nvSpPr>
          <p:cNvPr id="143" name="object 143"/>
          <p:cNvSpPr txBox="1"/>
          <p:nvPr/>
        </p:nvSpPr>
        <p:spPr>
          <a:xfrm>
            <a:off x="848363" y="11276040"/>
            <a:ext cx="147320" cy="1587500"/>
          </a:xfrm>
          <a:prstGeom prst="rect">
            <a:avLst/>
          </a:prstGeom>
        </p:spPr>
        <p:txBody>
          <a:bodyPr vert="horz" wrap="square" lIns="0" tIns="41275" rIns="0" bIns="0" rtlCol="0">
            <a:spAutoFit/>
          </a:bodyPr>
          <a:lstStyle/>
          <a:p>
            <a:pPr marL="12700">
              <a:spcBef>
                <a:spcPts val="325"/>
              </a:spcBef>
            </a:pPr>
            <a:r>
              <a:rPr sz="950" spc="-10" dirty="0">
                <a:solidFill>
                  <a:srgbClr val="585858"/>
                </a:solidFill>
                <a:latin typeface="Calibri"/>
                <a:cs typeface="Calibri"/>
              </a:rPr>
              <a:t>80</a:t>
            </a:r>
            <a:endParaRPr sz="950">
              <a:solidFill>
                <a:prstClr val="black"/>
              </a:solidFill>
              <a:latin typeface="Calibri"/>
              <a:cs typeface="Calibri"/>
            </a:endParaRPr>
          </a:p>
          <a:p>
            <a:pPr marL="12700">
              <a:spcBef>
                <a:spcPts val="225"/>
              </a:spcBef>
            </a:pPr>
            <a:r>
              <a:rPr sz="950" spc="-10" dirty="0">
                <a:solidFill>
                  <a:srgbClr val="585858"/>
                </a:solidFill>
                <a:latin typeface="Calibri"/>
                <a:cs typeface="Calibri"/>
              </a:rPr>
              <a:t>70</a:t>
            </a:r>
            <a:endParaRPr sz="950">
              <a:solidFill>
                <a:prstClr val="black"/>
              </a:solidFill>
              <a:latin typeface="Calibri"/>
              <a:cs typeface="Calibri"/>
            </a:endParaRPr>
          </a:p>
          <a:p>
            <a:pPr marL="12700">
              <a:spcBef>
                <a:spcPts val="229"/>
              </a:spcBef>
            </a:pPr>
            <a:r>
              <a:rPr sz="950" spc="-10" dirty="0">
                <a:solidFill>
                  <a:srgbClr val="585858"/>
                </a:solidFill>
                <a:latin typeface="Calibri"/>
                <a:cs typeface="Calibri"/>
              </a:rPr>
              <a:t>60</a:t>
            </a:r>
            <a:endParaRPr sz="950">
              <a:solidFill>
                <a:prstClr val="black"/>
              </a:solidFill>
              <a:latin typeface="Calibri"/>
              <a:cs typeface="Calibri"/>
            </a:endParaRPr>
          </a:p>
          <a:p>
            <a:pPr marL="12700">
              <a:spcBef>
                <a:spcPts val="225"/>
              </a:spcBef>
            </a:pPr>
            <a:r>
              <a:rPr sz="950" spc="-10" dirty="0">
                <a:solidFill>
                  <a:srgbClr val="585858"/>
                </a:solidFill>
                <a:latin typeface="Calibri"/>
                <a:cs typeface="Calibri"/>
              </a:rPr>
              <a:t>50</a:t>
            </a:r>
            <a:endParaRPr sz="950">
              <a:solidFill>
                <a:prstClr val="black"/>
              </a:solidFill>
              <a:latin typeface="Calibri"/>
              <a:cs typeface="Calibri"/>
            </a:endParaRPr>
          </a:p>
          <a:p>
            <a:pPr marL="12700">
              <a:spcBef>
                <a:spcPts val="225"/>
              </a:spcBef>
            </a:pPr>
            <a:r>
              <a:rPr sz="950" spc="-10" dirty="0">
                <a:solidFill>
                  <a:srgbClr val="585858"/>
                </a:solidFill>
                <a:latin typeface="Calibri"/>
                <a:cs typeface="Calibri"/>
              </a:rPr>
              <a:t>40</a:t>
            </a:r>
            <a:endParaRPr sz="950">
              <a:solidFill>
                <a:prstClr val="black"/>
              </a:solidFill>
              <a:latin typeface="Calibri"/>
              <a:cs typeface="Calibri"/>
            </a:endParaRPr>
          </a:p>
          <a:p>
            <a:pPr marL="12700">
              <a:spcBef>
                <a:spcPts val="229"/>
              </a:spcBef>
            </a:pPr>
            <a:r>
              <a:rPr sz="950" spc="-10" dirty="0">
                <a:solidFill>
                  <a:srgbClr val="585858"/>
                </a:solidFill>
                <a:latin typeface="Calibri"/>
                <a:cs typeface="Calibri"/>
              </a:rPr>
              <a:t>30</a:t>
            </a:r>
            <a:endParaRPr sz="950">
              <a:solidFill>
                <a:prstClr val="black"/>
              </a:solidFill>
              <a:latin typeface="Calibri"/>
              <a:cs typeface="Calibri"/>
            </a:endParaRPr>
          </a:p>
          <a:p>
            <a:pPr marL="12700">
              <a:spcBef>
                <a:spcPts val="225"/>
              </a:spcBef>
            </a:pPr>
            <a:r>
              <a:rPr sz="950" spc="-10" dirty="0">
                <a:solidFill>
                  <a:srgbClr val="585858"/>
                </a:solidFill>
                <a:latin typeface="Calibri"/>
                <a:cs typeface="Calibri"/>
              </a:rPr>
              <a:t>20</a:t>
            </a:r>
            <a:endParaRPr sz="950">
              <a:solidFill>
                <a:prstClr val="black"/>
              </a:solidFill>
              <a:latin typeface="Calibri"/>
              <a:cs typeface="Calibri"/>
            </a:endParaRPr>
          </a:p>
          <a:p>
            <a:pPr marL="12700">
              <a:spcBef>
                <a:spcPts val="225"/>
              </a:spcBef>
            </a:pPr>
            <a:r>
              <a:rPr sz="950" spc="-10" dirty="0">
                <a:solidFill>
                  <a:srgbClr val="585858"/>
                </a:solidFill>
                <a:latin typeface="Calibri"/>
                <a:cs typeface="Calibri"/>
              </a:rPr>
              <a:t>10</a:t>
            </a:r>
            <a:endParaRPr sz="950">
              <a:solidFill>
                <a:prstClr val="black"/>
              </a:solidFill>
              <a:latin typeface="Calibri"/>
              <a:cs typeface="Calibri"/>
            </a:endParaRPr>
          </a:p>
          <a:p>
            <a:pPr marL="73025">
              <a:spcBef>
                <a:spcPts val="225"/>
              </a:spcBef>
            </a:pPr>
            <a:r>
              <a:rPr sz="950" spc="-5" dirty="0">
                <a:solidFill>
                  <a:srgbClr val="585858"/>
                </a:solidFill>
                <a:latin typeface="Calibri"/>
                <a:cs typeface="Calibri"/>
              </a:rPr>
              <a:t>0</a:t>
            </a:r>
            <a:endParaRPr sz="950">
              <a:solidFill>
                <a:prstClr val="black"/>
              </a:solidFill>
              <a:latin typeface="Calibri"/>
              <a:cs typeface="Calibri"/>
            </a:endParaRPr>
          </a:p>
        </p:txBody>
      </p:sp>
      <p:sp>
        <p:nvSpPr>
          <p:cNvPr id="144" name="object 144"/>
          <p:cNvSpPr/>
          <p:nvPr/>
        </p:nvSpPr>
        <p:spPr>
          <a:xfrm>
            <a:off x="624199" y="12895343"/>
            <a:ext cx="3969978" cy="950656"/>
          </a:xfrm>
          <a:prstGeom prst="rect">
            <a:avLst/>
          </a:prstGeom>
          <a:blipFill>
            <a:blip r:embed="rId11" cstate="print"/>
            <a:stretch>
              <a:fillRect/>
            </a:stretch>
          </a:blipFill>
        </p:spPr>
        <p:txBody>
          <a:bodyPr wrap="square" lIns="0" tIns="0" rIns="0" bIns="0" rtlCol="0"/>
          <a:lstStyle/>
          <a:p>
            <a:endParaRPr>
              <a:solidFill>
                <a:prstClr val="black"/>
              </a:solidFill>
              <a:latin typeface="Calibri"/>
            </a:endParaRPr>
          </a:p>
        </p:txBody>
      </p:sp>
      <p:sp>
        <p:nvSpPr>
          <p:cNvPr id="145" name="object 145"/>
          <p:cNvSpPr txBox="1"/>
          <p:nvPr/>
        </p:nvSpPr>
        <p:spPr>
          <a:xfrm>
            <a:off x="695279" y="11579486"/>
            <a:ext cx="128305" cy="1037590"/>
          </a:xfrm>
          <a:prstGeom prst="rect">
            <a:avLst/>
          </a:prstGeom>
        </p:spPr>
        <p:txBody>
          <a:bodyPr vert="vert270" wrap="square" lIns="0" tIns="0" rIns="0" bIns="0" rtlCol="0">
            <a:spAutoFit/>
          </a:bodyPr>
          <a:lstStyle/>
          <a:p>
            <a:pPr marL="12700">
              <a:lnSpc>
                <a:spcPts val="1000"/>
              </a:lnSpc>
            </a:pPr>
            <a:r>
              <a:rPr sz="950" spc="-10" dirty="0">
                <a:solidFill>
                  <a:srgbClr val="585858"/>
                </a:solidFill>
                <a:latin typeface="Calibri"/>
                <a:cs typeface="Calibri"/>
              </a:rPr>
              <a:t>Válaszadók</a:t>
            </a:r>
            <a:r>
              <a:rPr sz="950" spc="-60" dirty="0">
                <a:solidFill>
                  <a:srgbClr val="585858"/>
                </a:solidFill>
                <a:latin typeface="Calibri"/>
                <a:cs typeface="Calibri"/>
              </a:rPr>
              <a:t> </a:t>
            </a:r>
            <a:r>
              <a:rPr sz="950" spc="-10" dirty="0">
                <a:solidFill>
                  <a:srgbClr val="585858"/>
                </a:solidFill>
                <a:latin typeface="Calibri"/>
                <a:cs typeface="Calibri"/>
              </a:rPr>
              <a:t>százaléka</a:t>
            </a:r>
            <a:endParaRPr sz="950">
              <a:solidFill>
                <a:prstClr val="black"/>
              </a:solidFill>
              <a:latin typeface="Calibri"/>
              <a:cs typeface="Calibri"/>
            </a:endParaRPr>
          </a:p>
        </p:txBody>
      </p:sp>
      <p:sp>
        <p:nvSpPr>
          <p:cNvPr id="146" name="object 146"/>
          <p:cNvSpPr txBox="1"/>
          <p:nvPr/>
        </p:nvSpPr>
        <p:spPr>
          <a:xfrm>
            <a:off x="1902999" y="11111125"/>
            <a:ext cx="1640205" cy="171842"/>
          </a:xfrm>
          <a:prstGeom prst="rect">
            <a:avLst/>
          </a:prstGeom>
        </p:spPr>
        <p:txBody>
          <a:bodyPr vert="horz" wrap="square" lIns="0" tIns="17780" rIns="0" bIns="0" rtlCol="0">
            <a:spAutoFit/>
          </a:bodyPr>
          <a:lstStyle/>
          <a:p>
            <a:pPr marL="12700">
              <a:spcBef>
                <a:spcPts val="140"/>
              </a:spcBef>
            </a:pPr>
            <a:r>
              <a:rPr sz="1000" spc="15" dirty="0">
                <a:solidFill>
                  <a:srgbClr val="585858"/>
                </a:solidFill>
                <a:latin typeface="Calibri"/>
                <a:cs typeface="Calibri"/>
              </a:rPr>
              <a:t>Miért </a:t>
            </a:r>
            <a:r>
              <a:rPr sz="1000" spc="5" dirty="0">
                <a:solidFill>
                  <a:srgbClr val="585858"/>
                </a:solidFill>
                <a:latin typeface="Calibri"/>
                <a:cs typeface="Calibri"/>
              </a:rPr>
              <a:t>választotta </a:t>
            </a:r>
            <a:r>
              <a:rPr sz="1000" spc="15" dirty="0">
                <a:solidFill>
                  <a:srgbClr val="585858"/>
                </a:solidFill>
                <a:latin typeface="Calibri"/>
                <a:cs typeface="Calibri"/>
              </a:rPr>
              <a:t>a</a:t>
            </a:r>
            <a:r>
              <a:rPr sz="1000" spc="10" dirty="0">
                <a:solidFill>
                  <a:srgbClr val="585858"/>
                </a:solidFill>
                <a:latin typeface="Calibri"/>
                <a:cs typeface="Calibri"/>
              </a:rPr>
              <a:t> Cserhátot?</a:t>
            </a:r>
            <a:endParaRPr sz="1000">
              <a:solidFill>
                <a:prstClr val="black"/>
              </a:solidFill>
              <a:latin typeface="Calibri"/>
              <a:cs typeface="Calibri"/>
            </a:endParaRPr>
          </a:p>
        </p:txBody>
      </p:sp>
      <p:sp>
        <p:nvSpPr>
          <p:cNvPr id="147" name="object 147"/>
          <p:cNvSpPr txBox="1"/>
          <p:nvPr/>
        </p:nvSpPr>
        <p:spPr>
          <a:xfrm>
            <a:off x="13765084" y="8357397"/>
            <a:ext cx="80645" cy="143629"/>
          </a:xfrm>
          <a:prstGeom prst="rect">
            <a:avLst/>
          </a:prstGeom>
        </p:spPr>
        <p:txBody>
          <a:bodyPr vert="horz" wrap="square" lIns="0" tIns="12700" rIns="0" bIns="0" rtlCol="0">
            <a:spAutoFit/>
          </a:bodyPr>
          <a:lstStyle/>
          <a:p>
            <a:pPr marL="12700">
              <a:spcBef>
                <a:spcPts val="100"/>
              </a:spcBef>
            </a:pPr>
            <a:r>
              <a:rPr sz="850" dirty="0">
                <a:solidFill>
                  <a:srgbClr val="404040"/>
                </a:solidFill>
                <a:latin typeface="Calibri"/>
                <a:cs typeface="Calibri"/>
              </a:rPr>
              <a:t>1</a:t>
            </a:r>
            <a:endParaRPr sz="850">
              <a:solidFill>
                <a:prstClr val="black"/>
              </a:solidFill>
              <a:latin typeface="Calibri"/>
              <a:cs typeface="Calibri"/>
            </a:endParaRPr>
          </a:p>
        </p:txBody>
      </p:sp>
      <p:graphicFrame>
        <p:nvGraphicFramePr>
          <p:cNvPr id="148" name="object 148"/>
          <p:cNvGraphicFramePr>
            <a:graphicFrameLocks noGrp="1"/>
          </p:cNvGraphicFramePr>
          <p:nvPr/>
        </p:nvGraphicFramePr>
        <p:xfrm>
          <a:off x="10388604" y="6504990"/>
          <a:ext cx="3904611" cy="2160566"/>
        </p:xfrm>
        <a:graphic>
          <a:graphicData uri="http://schemas.openxmlformats.org/drawingml/2006/table">
            <a:tbl>
              <a:tblPr firstRow="1" bandRow="1">
                <a:tableStyleId>{2D5ABB26-0587-4C30-8999-92F81FD0307C}</a:tableStyleId>
              </a:tblPr>
              <a:tblGrid>
                <a:gridCol w="292735">
                  <a:extLst>
                    <a:ext uri="{9D8B030D-6E8A-4147-A177-3AD203B41FA5}">
                      <a16:colId xmlns:a16="http://schemas.microsoft.com/office/drawing/2014/main" val="20000"/>
                    </a:ext>
                  </a:extLst>
                </a:gridCol>
                <a:gridCol w="390524">
                  <a:extLst>
                    <a:ext uri="{9D8B030D-6E8A-4147-A177-3AD203B41FA5}">
                      <a16:colId xmlns:a16="http://schemas.microsoft.com/office/drawing/2014/main" val="20001"/>
                    </a:ext>
                  </a:extLst>
                </a:gridCol>
                <a:gridCol w="586104">
                  <a:extLst>
                    <a:ext uri="{9D8B030D-6E8A-4147-A177-3AD203B41FA5}">
                      <a16:colId xmlns:a16="http://schemas.microsoft.com/office/drawing/2014/main" val="20002"/>
                    </a:ext>
                  </a:extLst>
                </a:gridCol>
                <a:gridCol w="389889">
                  <a:extLst>
                    <a:ext uri="{9D8B030D-6E8A-4147-A177-3AD203B41FA5}">
                      <a16:colId xmlns:a16="http://schemas.microsoft.com/office/drawing/2014/main" val="20003"/>
                    </a:ext>
                  </a:extLst>
                </a:gridCol>
                <a:gridCol w="586105">
                  <a:extLst>
                    <a:ext uri="{9D8B030D-6E8A-4147-A177-3AD203B41FA5}">
                      <a16:colId xmlns:a16="http://schemas.microsoft.com/office/drawing/2014/main" val="20004"/>
                    </a:ext>
                  </a:extLst>
                </a:gridCol>
                <a:gridCol w="390525">
                  <a:extLst>
                    <a:ext uri="{9D8B030D-6E8A-4147-A177-3AD203B41FA5}">
                      <a16:colId xmlns:a16="http://schemas.microsoft.com/office/drawing/2014/main" val="20005"/>
                    </a:ext>
                  </a:extLst>
                </a:gridCol>
                <a:gridCol w="585469">
                  <a:extLst>
                    <a:ext uri="{9D8B030D-6E8A-4147-A177-3AD203B41FA5}">
                      <a16:colId xmlns:a16="http://schemas.microsoft.com/office/drawing/2014/main" val="20006"/>
                    </a:ext>
                  </a:extLst>
                </a:gridCol>
                <a:gridCol w="390525">
                  <a:extLst>
                    <a:ext uri="{9D8B030D-6E8A-4147-A177-3AD203B41FA5}">
                      <a16:colId xmlns:a16="http://schemas.microsoft.com/office/drawing/2014/main" val="20007"/>
                    </a:ext>
                  </a:extLst>
                </a:gridCol>
                <a:gridCol w="292735">
                  <a:extLst>
                    <a:ext uri="{9D8B030D-6E8A-4147-A177-3AD203B41FA5}">
                      <a16:colId xmlns:a16="http://schemas.microsoft.com/office/drawing/2014/main" val="20008"/>
                    </a:ext>
                  </a:extLst>
                </a:gridCol>
              </a:tblGrid>
              <a:tr h="216961">
                <a:tc>
                  <a:txBody>
                    <a:bodyPr/>
                    <a:lstStyle/>
                    <a:p>
                      <a:pPr>
                        <a:lnSpc>
                          <a:spcPct val="100000"/>
                        </a:lnSpc>
                      </a:pPr>
                      <a:endParaRPr sz="1100">
                        <a:latin typeface="Times New Roman"/>
                        <a:cs typeface="Times New Roman"/>
                      </a:endParaRPr>
                    </a:p>
                  </a:txBody>
                  <a:tcPr marL="0" marR="0" marT="0" marB="0">
                    <a:lnT w="6350">
                      <a:solidFill>
                        <a:srgbClr val="D9D9D9"/>
                      </a:solidFill>
                      <a:prstDash val="solid"/>
                    </a:lnT>
                    <a:lnB w="6350">
                      <a:solidFill>
                        <a:srgbClr val="D9D9D9"/>
                      </a:solidFill>
                      <a:prstDash val="solid"/>
                    </a:lnB>
                  </a:tcPr>
                </a:tc>
                <a:tc rowSpan="4">
                  <a:txBody>
                    <a:bodyPr/>
                    <a:lstStyle/>
                    <a:p>
                      <a:pPr>
                        <a:lnSpc>
                          <a:spcPct val="100000"/>
                        </a:lnSpc>
                      </a:pPr>
                      <a:endParaRPr sz="800">
                        <a:latin typeface="Times New Roman"/>
                        <a:cs typeface="Times New Roman"/>
                      </a:endParaRPr>
                    </a:p>
                    <a:p>
                      <a:pPr>
                        <a:lnSpc>
                          <a:spcPct val="100000"/>
                        </a:lnSpc>
                      </a:pPr>
                      <a:endParaRPr sz="800">
                        <a:latin typeface="Times New Roman"/>
                        <a:cs typeface="Times New Roman"/>
                      </a:endParaRPr>
                    </a:p>
                    <a:p>
                      <a:pPr marL="635" algn="ctr">
                        <a:lnSpc>
                          <a:spcPct val="100000"/>
                        </a:lnSpc>
                        <a:spcBef>
                          <a:spcPts val="505"/>
                        </a:spcBef>
                      </a:pPr>
                      <a:r>
                        <a:rPr sz="850" spc="-5" dirty="0">
                          <a:solidFill>
                            <a:srgbClr val="404040"/>
                          </a:solidFill>
                          <a:latin typeface="Calibri"/>
                          <a:cs typeface="Calibri"/>
                        </a:rPr>
                        <a:t>34</a:t>
                      </a:r>
                      <a:endParaRPr sz="850">
                        <a:latin typeface="Calibri"/>
                        <a:cs typeface="Calibri"/>
                      </a:endParaRPr>
                    </a:p>
                  </a:txBody>
                  <a:tcPr marL="0" marR="0" marT="0" marB="0">
                    <a:lnT w="6350">
                      <a:solidFill>
                        <a:srgbClr val="D9D9D9"/>
                      </a:solidFill>
                      <a:prstDash val="solid"/>
                    </a:lnT>
                    <a:solidFill>
                      <a:srgbClr val="6FAC46"/>
                    </a:solidFill>
                  </a:tcPr>
                </a:tc>
                <a:tc>
                  <a:txBody>
                    <a:bodyPr/>
                    <a:lstStyle/>
                    <a:p>
                      <a:pPr>
                        <a:lnSpc>
                          <a:spcPct val="100000"/>
                        </a:lnSpc>
                      </a:pPr>
                      <a:endParaRPr sz="1100">
                        <a:latin typeface="Times New Roman"/>
                        <a:cs typeface="Times New Roman"/>
                      </a:endParaRPr>
                    </a:p>
                  </a:txBody>
                  <a:tcPr marL="0" marR="0" marT="0" marB="0">
                    <a:lnT w="6350">
                      <a:solidFill>
                        <a:srgbClr val="D9D9D9"/>
                      </a:solidFill>
                      <a:prstDash val="solid"/>
                    </a:lnT>
                    <a:lnB w="6350">
                      <a:solidFill>
                        <a:srgbClr val="D9D9D9"/>
                      </a:solidFill>
                      <a:prstDash val="solid"/>
                    </a:lnB>
                  </a:tcPr>
                </a:tc>
                <a:tc rowSpan="6">
                  <a:txBody>
                    <a:bodyPr/>
                    <a:lstStyle/>
                    <a:p>
                      <a:pPr>
                        <a:lnSpc>
                          <a:spcPct val="100000"/>
                        </a:lnSpc>
                      </a:pPr>
                      <a:endParaRPr sz="800">
                        <a:latin typeface="Times New Roman"/>
                        <a:cs typeface="Times New Roman"/>
                      </a:endParaRPr>
                    </a:p>
                    <a:p>
                      <a:pPr>
                        <a:lnSpc>
                          <a:spcPct val="100000"/>
                        </a:lnSpc>
                      </a:pPr>
                      <a:endParaRPr sz="800">
                        <a:latin typeface="Times New Roman"/>
                        <a:cs typeface="Times New Roman"/>
                      </a:endParaRPr>
                    </a:p>
                    <a:p>
                      <a:pPr>
                        <a:lnSpc>
                          <a:spcPct val="100000"/>
                        </a:lnSpc>
                      </a:pPr>
                      <a:endParaRPr sz="800">
                        <a:latin typeface="Times New Roman"/>
                        <a:cs typeface="Times New Roman"/>
                      </a:endParaRPr>
                    </a:p>
                    <a:p>
                      <a:pPr marL="635" algn="ctr">
                        <a:lnSpc>
                          <a:spcPct val="100000"/>
                        </a:lnSpc>
                        <a:spcBef>
                          <a:spcPts val="605"/>
                        </a:spcBef>
                      </a:pPr>
                      <a:r>
                        <a:rPr sz="850" spc="-5" dirty="0">
                          <a:solidFill>
                            <a:srgbClr val="404040"/>
                          </a:solidFill>
                          <a:latin typeface="Calibri"/>
                          <a:cs typeface="Calibri"/>
                        </a:rPr>
                        <a:t>46</a:t>
                      </a:r>
                      <a:endParaRPr sz="850">
                        <a:latin typeface="Calibri"/>
                        <a:cs typeface="Calibri"/>
                      </a:endParaRPr>
                    </a:p>
                  </a:txBody>
                  <a:tcPr marL="0" marR="0" marT="0" marB="0">
                    <a:lnT w="3175">
                      <a:solidFill>
                        <a:srgbClr val="D9D9D9"/>
                      </a:solidFill>
                      <a:prstDash val="solid"/>
                    </a:lnT>
                    <a:solidFill>
                      <a:srgbClr val="6FAC46"/>
                    </a:solidFill>
                  </a:tcPr>
                </a:tc>
                <a:tc>
                  <a:txBody>
                    <a:bodyPr/>
                    <a:lstStyle/>
                    <a:p>
                      <a:pPr>
                        <a:lnSpc>
                          <a:spcPct val="100000"/>
                        </a:lnSpc>
                      </a:pPr>
                      <a:endParaRPr sz="1100">
                        <a:latin typeface="Times New Roman"/>
                        <a:cs typeface="Times New Roman"/>
                      </a:endParaRPr>
                    </a:p>
                  </a:txBody>
                  <a:tcPr marL="0" marR="0" marT="0" marB="0">
                    <a:lnT w="6350">
                      <a:solidFill>
                        <a:srgbClr val="D9D9D9"/>
                      </a:solidFill>
                      <a:prstDash val="solid"/>
                    </a:lnT>
                    <a:lnB w="6350">
                      <a:solidFill>
                        <a:srgbClr val="D9D9D9"/>
                      </a:solidFill>
                      <a:prstDash val="solid"/>
                    </a:lnB>
                  </a:tcPr>
                </a:tc>
                <a:tc rowSpan="5">
                  <a:txBody>
                    <a:bodyPr/>
                    <a:lstStyle/>
                    <a:p>
                      <a:pPr>
                        <a:lnSpc>
                          <a:spcPct val="100000"/>
                        </a:lnSpc>
                      </a:pPr>
                      <a:endParaRPr sz="800">
                        <a:latin typeface="Times New Roman"/>
                        <a:cs typeface="Times New Roman"/>
                      </a:endParaRPr>
                    </a:p>
                    <a:p>
                      <a:pPr>
                        <a:lnSpc>
                          <a:spcPct val="100000"/>
                        </a:lnSpc>
                      </a:pPr>
                      <a:endParaRPr sz="800">
                        <a:latin typeface="Times New Roman"/>
                        <a:cs typeface="Times New Roman"/>
                      </a:endParaRPr>
                    </a:p>
                    <a:p>
                      <a:pPr>
                        <a:lnSpc>
                          <a:spcPct val="100000"/>
                        </a:lnSpc>
                        <a:spcBef>
                          <a:spcPts val="5"/>
                        </a:spcBef>
                      </a:pPr>
                      <a:endParaRPr sz="950">
                        <a:latin typeface="Times New Roman"/>
                        <a:cs typeface="Times New Roman"/>
                      </a:endParaRPr>
                    </a:p>
                    <a:p>
                      <a:pPr marL="635" algn="ctr">
                        <a:lnSpc>
                          <a:spcPct val="100000"/>
                        </a:lnSpc>
                      </a:pPr>
                      <a:r>
                        <a:rPr sz="850" spc="-5" dirty="0">
                          <a:solidFill>
                            <a:srgbClr val="404040"/>
                          </a:solidFill>
                          <a:latin typeface="Calibri"/>
                          <a:cs typeface="Calibri"/>
                        </a:rPr>
                        <a:t>41</a:t>
                      </a:r>
                      <a:endParaRPr sz="850">
                        <a:latin typeface="Calibri"/>
                        <a:cs typeface="Calibri"/>
                      </a:endParaRPr>
                    </a:p>
                  </a:txBody>
                  <a:tcPr marL="0" marR="0" marT="0" marB="0">
                    <a:lnT w="3175">
                      <a:solidFill>
                        <a:srgbClr val="D9D9D9"/>
                      </a:solidFill>
                      <a:prstDash val="solid"/>
                    </a:lnT>
                    <a:solidFill>
                      <a:srgbClr val="6FAC46"/>
                    </a:solidFill>
                  </a:tcPr>
                </a:tc>
                <a:tc>
                  <a:txBody>
                    <a:bodyPr/>
                    <a:lstStyle/>
                    <a:p>
                      <a:pPr>
                        <a:lnSpc>
                          <a:spcPct val="100000"/>
                        </a:lnSpc>
                      </a:pPr>
                      <a:endParaRPr sz="1100">
                        <a:latin typeface="Times New Roman"/>
                        <a:cs typeface="Times New Roman"/>
                      </a:endParaRPr>
                    </a:p>
                  </a:txBody>
                  <a:tcPr marL="0" marR="0" marT="0" marB="0">
                    <a:lnT w="6350">
                      <a:solidFill>
                        <a:srgbClr val="D9D9D9"/>
                      </a:solidFill>
                      <a:prstDash val="solid"/>
                    </a:lnT>
                    <a:lnB w="6350">
                      <a:solidFill>
                        <a:srgbClr val="D9D9D9"/>
                      </a:solidFill>
                      <a:prstDash val="solid"/>
                    </a:lnB>
                  </a:tcPr>
                </a:tc>
                <a:tc rowSpan="8">
                  <a:txBody>
                    <a:bodyPr/>
                    <a:lstStyle/>
                    <a:p>
                      <a:pPr>
                        <a:lnSpc>
                          <a:spcPct val="100000"/>
                        </a:lnSpc>
                      </a:pPr>
                      <a:endParaRPr sz="800">
                        <a:latin typeface="Times New Roman"/>
                        <a:cs typeface="Times New Roman"/>
                      </a:endParaRPr>
                    </a:p>
                    <a:p>
                      <a:pPr>
                        <a:lnSpc>
                          <a:spcPct val="100000"/>
                        </a:lnSpc>
                      </a:pPr>
                      <a:endParaRPr sz="800">
                        <a:latin typeface="Times New Roman"/>
                        <a:cs typeface="Times New Roman"/>
                      </a:endParaRPr>
                    </a:p>
                    <a:p>
                      <a:pPr>
                        <a:lnSpc>
                          <a:spcPct val="100000"/>
                        </a:lnSpc>
                      </a:pPr>
                      <a:endParaRPr sz="800">
                        <a:latin typeface="Times New Roman"/>
                        <a:cs typeface="Times New Roman"/>
                      </a:endParaRPr>
                    </a:p>
                    <a:p>
                      <a:pPr>
                        <a:lnSpc>
                          <a:spcPct val="100000"/>
                        </a:lnSpc>
                      </a:pPr>
                      <a:endParaRPr sz="800">
                        <a:latin typeface="Times New Roman"/>
                        <a:cs typeface="Times New Roman"/>
                      </a:endParaRPr>
                    </a:p>
                    <a:p>
                      <a:pPr marL="1270" algn="ctr">
                        <a:lnSpc>
                          <a:spcPct val="100000"/>
                        </a:lnSpc>
                        <a:spcBef>
                          <a:spcPts val="705"/>
                        </a:spcBef>
                      </a:pPr>
                      <a:r>
                        <a:rPr sz="850" spc="-5" dirty="0">
                          <a:solidFill>
                            <a:srgbClr val="404040"/>
                          </a:solidFill>
                          <a:latin typeface="Calibri"/>
                          <a:cs typeface="Calibri"/>
                        </a:rPr>
                        <a:t>58</a:t>
                      </a:r>
                      <a:endParaRPr sz="850">
                        <a:latin typeface="Calibri"/>
                        <a:cs typeface="Calibri"/>
                      </a:endParaRPr>
                    </a:p>
                  </a:txBody>
                  <a:tcPr marL="0" marR="0" marT="0" marB="0">
                    <a:lnT w="3175">
                      <a:solidFill>
                        <a:srgbClr val="D9D9D9"/>
                      </a:solidFill>
                      <a:prstDash val="solid"/>
                    </a:lnT>
                    <a:solidFill>
                      <a:srgbClr val="6FAC46"/>
                    </a:solidFill>
                  </a:tcPr>
                </a:tc>
                <a:tc>
                  <a:txBody>
                    <a:bodyPr/>
                    <a:lstStyle/>
                    <a:p>
                      <a:pPr>
                        <a:lnSpc>
                          <a:spcPct val="100000"/>
                        </a:lnSpc>
                      </a:pPr>
                      <a:endParaRPr sz="1100">
                        <a:latin typeface="Times New Roman"/>
                        <a:cs typeface="Times New Roman"/>
                      </a:endParaRPr>
                    </a:p>
                  </a:txBody>
                  <a:tcPr marL="0" marR="0" marT="0" marB="0">
                    <a:lnT w="6350">
                      <a:solidFill>
                        <a:srgbClr val="D9D9D9"/>
                      </a:solidFill>
                      <a:prstDash val="solid"/>
                    </a:lnT>
                    <a:lnB w="6350">
                      <a:solidFill>
                        <a:srgbClr val="D9D9D9"/>
                      </a:solidFill>
                      <a:prstDash val="solid"/>
                    </a:lnB>
                  </a:tcPr>
                </a:tc>
                <a:extLst>
                  <a:ext uri="{0D108BD9-81ED-4DB2-BD59-A6C34878D82A}">
                    <a16:rowId xmlns:a16="http://schemas.microsoft.com/office/drawing/2014/main" val="10000"/>
                  </a:ext>
                </a:extLst>
              </a:tr>
              <a:tr h="216374">
                <a:tc>
                  <a:txBody>
                    <a:bodyPr/>
                    <a:lstStyle/>
                    <a:p>
                      <a:pPr>
                        <a:lnSpc>
                          <a:spcPct val="100000"/>
                        </a:lnSpc>
                      </a:pPr>
                      <a:endParaRPr sz="1100">
                        <a:latin typeface="Times New Roman"/>
                        <a:cs typeface="Times New Roman"/>
                      </a:endParaRPr>
                    </a:p>
                  </a:txBody>
                  <a:tcPr marL="0" marR="0" marT="0" marB="0">
                    <a:lnT w="6350">
                      <a:solidFill>
                        <a:srgbClr val="D9D9D9"/>
                      </a:solidFill>
                      <a:prstDash val="solid"/>
                    </a:lnT>
                    <a:lnB w="6350">
                      <a:solidFill>
                        <a:srgbClr val="D9D9D9"/>
                      </a:solidFill>
                      <a:prstDash val="solid"/>
                    </a:lnB>
                  </a:tcPr>
                </a:tc>
                <a:tc vMerge="1">
                  <a:txBody>
                    <a:bodyPr/>
                    <a:lstStyle/>
                    <a:p>
                      <a:endParaRPr/>
                    </a:p>
                  </a:txBody>
                  <a:tcPr marL="0" marR="0" marT="0" marB="0">
                    <a:lnT w="6350">
                      <a:solidFill>
                        <a:srgbClr val="D9D9D9"/>
                      </a:solidFill>
                      <a:prstDash val="solid"/>
                    </a:lnT>
                    <a:solidFill>
                      <a:srgbClr val="6FAC46"/>
                    </a:solidFill>
                  </a:tcPr>
                </a:tc>
                <a:tc>
                  <a:txBody>
                    <a:bodyPr/>
                    <a:lstStyle/>
                    <a:p>
                      <a:pPr>
                        <a:lnSpc>
                          <a:spcPct val="100000"/>
                        </a:lnSpc>
                      </a:pPr>
                      <a:endParaRPr sz="1100">
                        <a:latin typeface="Times New Roman"/>
                        <a:cs typeface="Times New Roman"/>
                      </a:endParaRPr>
                    </a:p>
                  </a:txBody>
                  <a:tcPr marL="0" marR="0" marT="0" marB="0">
                    <a:lnT w="6350">
                      <a:solidFill>
                        <a:srgbClr val="D9D9D9"/>
                      </a:solidFill>
                      <a:prstDash val="solid"/>
                    </a:lnT>
                    <a:lnB w="6350">
                      <a:solidFill>
                        <a:srgbClr val="D9D9D9"/>
                      </a:solidFill>
                      <a:prstDash val="solid"/>
                    </a:lnB>
                  </a:tcPr>
                </a:tc>
                <a:tc vMerge="1">
                  <a:txBody>
                    <a:bodyPr/>
                    <a:lstStyle/>
                    <a:p>
                      <a:endParaRPr/>
                    </a:p>
                  </a:txBody>
                  <a:tcPr marL="0" marR="0" marT="0" marB="0">
                    <a:lnT w="3175">
                      <a:solidFill>
                        <a:srgbClr val="D9D9D9"/>
                      </a:solidFill>
                      <a:prstDash val="solid"/>
                    </a:lnT>
                    <a:solidFill>
                      <a:srgbClr val="6FAC46"/>
                    </a:solidFill>
                  </a:tcPr>
                </a:tc>
                <a:tc>
                  <a:txBody>
                    <a:bodyPr/>
                    <a:lstStyle/>
                    <a:p>
                      <a:pPr>
                        <a:lnSpc>
                          <a:spcPct val="100000"/>
                        </a:lnSpc>
                      </a:pPr>
                      <a:endParaRPr sz="1100">
                        <a:latin typeface="Times New Roman"/>
                        <a:cs typeface="Times New Roman"/>
                      </a:endParaRPr>
                    </a:p>
                  </a:txBody>
                  <a:tcPr marL="0" marR="0" marT="0" marB="0">
                    <a:lnT w="6350">
                      <a:solidFill>
                        <a:srgbClr val="D9D9D9"/>
                      </a:solidFill>
                      <a:prstDash val="solid"/>
                    </a:lnT>
                    <a:lnB w="6350">
                      <a:solidFill>
                        <a:srgbClr val="D9D9D9"/>
                      </a:solidFill>
                      <a:prstDash val="solid"/>
                    </a:lnB>
                  </a:tcPr>
                </a:tc>
                <a:tc vMerge="1">
                  <a:txBody>
                    <a:bodyPr/>
                    <a:lstStyle/>
                    <a:p>
                      <a:endParaRPr/>
                    </a:p>
                  </a:txBody>
                  <a:tcPr marL="0" marR="0" marT="0" marB="0">
                    <a:lnT w="3175">
                      <a:solidFill>
                        <a:srgbClr val="D9D9D9"/>
                      </a:solidFill>
                      <a:prstDash val="solid"/>
                    </a:lnT>
                    <a:solidFill>
                      <a:srgbClr val="6FAC46"/>
                    </a:solidFill>
                  </a:tcPr>
                </a:tc>
                <a:tc>
                  <a:txBody>
                    <a:bodyPr/>
                    <a:lstStyle/>
                    <a:p>
                      <a:pPr>
                        <a:lnSpc>
                          <a:spcPct val="100000"/>
                        </a:lnSpc>
                      </a:pPr>
                      <a:endParaRPr sz="1100">
                        <a:latin typeface="Times New Roman"/>
                        <a:cs typeface="Times New Roman"/>
                      </a:endParaRPr>
                    </a:p>
                  </a:txBody>
                  <a:tcPr marL="0" marR="0" marT="0" marB="0">
                    <a:lnT w="6350">
                      <a:solidFill>
                        <a:srgbClr val="D9D9D9"/>
                      </a:solidFill>
                      <a:prstDash val="solid"/>
                    </a:lnT>
                    <a:lnB w="6350">
                      <a:solidFill>
                        <a:srgbClr val="D9D9D9"/>
                      </a:solidFill>
                      <a:prstDash val="solid"/>
                    </a:lnB>
                  </a:tcPr>
                </a:tc>
                <a:tc vMerge="1">
                  <a:txBody>
                    <a:bodyPr/>
                    <a:lstStyle/>
                    <a:p>
                      <a:endParaRPr/>
                    </a:p>
                  </a:txBody>
                  <a:tcPr marL="0" marR="0" marT="0" marB="0">
                    <a:lnT w="3175">
                      <a:solidFill>
                        <a:srgbClr val="D9D9D9"/>
                      </a:solidFill>
                      <a:prstDash val="solid"/>
                    </a:lnT>
                    <a:solidFill>
                      <a:srgbClr val="6FAC46"/>
                    </a:solidFill>
                  </a:tcPr>
                </a:tc>
                <a:tc>
                  <a:txBody>
                    <a:bodyPr/>
                    <a:lstStyle/>
                    <a:p>
                      <a:pPr>
                        <a:lnSpc>
                          <a:spcPct val="100000"/>
                        </a:lnSpc>
                      </a:pPr>
                      <a:endParaRPr sz="1100">
                        <a:latin typeface="Times New Roman"/>
                        <a:cs typeface="Times New Roman"/>
                      </a:endParaRPr>
                    </a:p>
                  </a:txBody>
                  <a:tcPr marL="0" marR="0" marT="0" marB="0">
                    <a:lnT w="6350">
                      <a:solidFill>
                        <a:srgbClr val="D9D9D9"/>
                      </a:solidFill>
                      <a:prstDash val="solid"/>
                    </a:lnT>
                    <a:lnB w="6350">
                      <a:solidFill>
                        <a:srgbClr val="D9D9D9"/>
                      </a:solidFill>
                      <a:prstDash val="solid"/>
                    </a:lnB>
                  </a:tcPr>
                </a:tc>
                <a:extLst>
                  <a:ext uri="{0D108BD9-81ED-4DB2-BD59-A6C34878D82A}">
                    <a16:rowId xmlns:a16="http://schemas.microsoft.com/office/drawing/2014/main" val="10001"/>
                  </a:ext>
                </a:extLst>
              </a:tr>
              <a:tr h="215653">
                <a:tc>
                  <a:txBody>
                    <a:bodyPr/>
                    <a:lstStyle/>
                    <a:p>
                      <a:pPr>
                        <a:lnSpc>
                          <a:spcPct val="100000"/>
                        </a:lnSpc>
                      </a:pPr>
                      <a:endParaRPr sz="1100">
                        <a:latin typeface="Times New Roman"/>
                        <a:cs typeface="Times New Roman"/>
                      </a:endParaRPr>
                    </a:p>
                  </a:txBody>
                  <a:tcPr marL="0" marR="0" marT="0" marB="0">
                    <a:lnT w="6350">
                      <a:solidFill>
                        <a:srgbClr val="D9D9D9"/>
                      </a:solidFill>
                      <a:prstDash val="solid"/>
                    </a:lnT>
                    <a:lnB w="6350">
                      <a:solidFill>
                        <a:srgbClr val="D9D9D9"/>
                      </a:solidFill>
                      <a:prstDash val="solid"/>
                    </a:lnB>
                  </a:tcPr>
                </a:tc>
                <a:tc vMerge="1">
                  <a:txBody>
                    <a:bodyPr/>
                    <a:lstStyle/>
                    <a:p>
                      <a:endParaRPr/>
                    </a:p>
                  </a:txBody>
                  <a:tcPr marL="0" marR="0" marT="0" marB="0">
                    <a:lnT w="6350">
                      <a:solidFill>
                        <a:srgbClr val="D9D9D9"/>
                      </a:solidFill>
                      <a:prstDash val="solid"/>
                    </a:lnT>
                    <a:solidFill>
                      <a:srgbClr val="6FAC46"/>
                    </a:solidFill>
                  </a:tcPr>
                </a:tc>
                <a:tc>
                  <a:txBody>
                    <a:bodyPr/>
                    <a:lstStyle/>
                    <a:p>
                      <a:pPr>
                        <a:lnSpc>
                          <a:spcPct val="100000"/>
                        </a:lnSpc>
                      </a:pPr>
                      <a:endParaRPr sz="1100">
                        <a:latin typeface="Times New Roman"/>
                        <a:cs typeface="Times New Roman"/>
                      </a:endParaRPr>
                    </a:p>
                  </a:txBody>
                  <a:tcPr marL="0" marR="0" marT="0" marB="0">
                    <a:lnT w="6350">
                      <a:solidFill>
                        <a:srgbClr val="D9D9D9"/>
                      </a:solidFill>
                      <a:prstDash val="solid"/>
                    </a:lnT>
                    <a:lnB w="6350">
                      <a:solidFill>
                        <a:srgbClr val="D9D9D9"/>
                      </a:solidFill>
                      <a:prstDash val="solid"/>
                    </a:lnB>
                  </a:tcPr>
                </a:tc>
                <a:tc vMerge="1">
                  <a:txBody>
                    <a:bodyPr/>
                    <a:lstStyle/>
                    <a:p>
                      <a:endParaRPr/>
                    </a:p>
                  </a:txBody>
                  <a:tcPr marL="0" marR="0" marT="0" marB="0">
                    <a:lnT w="3175">
                      <a:solidFill>
                        <a:srgbClr val="D9D9D9"/>
                      </a:solidFill>
                      <a:prstDash val="solid"/>
                    </a:lnT>
                    <a:solidFill>
                      <a:srgbClr val="6FAC46"/>
                    </a:solidFill>
                  </a:tcPr>
                </a:tc>
                <a:tc>
                  <a:txBody>
                    <a:bodyPr/>
                    <a:lstStyle/>
                    <a:p>
                      <a:pPr>
                        <a:lnSpc>
                          <a:spcPct val="100000"/>
                        </a:lnSpc>
                      </a:pPr>
                      <a:endParaRPr sz="1100">
                        <a:latin typeface="Times New Roman"/>
                        <a:cs typeface="Times New Roman"/>
                      </a:endParaRPr>
                    </a:p>
                  </a:txBody>
                  <a:tcPr marL="0" marR="0" marT="0" marB="0">
                    <a:lnT w="6350">
                      <a:solidFill>
                        <a:srgbClr val="D9D9D9"/>
                      </a:solidFill>
                      <a:prstDash val="solid"/>
                    </a:lnT>
                    <a:lnB w="6350">
                      <a:solidFill>
                        <a:srgbClr val="D9D9D9"/>
                      </a:solidFill>
                      <a:prstDash val="solid"/>
                    </a:lnB>
                  </a:tcPr>
                </a:tc>
                <a:tc vMerge="1">
                  <a:txBody>
                    <a:bodyPr/>
                    <a:lstStyle/>
                    <a:p>
                      <a:endParaRPr/>
                    </a:p>
                  </a:txBody>
                  <a:tcPr marL="0" marR="0" marT="0" marB="0">
                    <a:lnT w="3175">
                      <a:solidFill>
                        <a:srgbClr val="D9D9D9"/>
                      </a:solidFill>
                      <a:prstDash val="solid"/>
                    </a:lnT>
                    <a:solidFill>
                      <a:srgbClr val="6FAC46"/>
                    </a:solidFill>
                  </a:tcPr>
                </a:tc>
                <a:tc>
                  <a:txBody>
                    <a:bodyPr/>
                    <a:lstStyle/>
                    <a:p>
                      <a:pPr>
                        <a:lnSpc>
                          <a:spcPct val="100000"/>
                        </a:lnSpc>
                      </a:pPr>
                      <a:endParaRPr sz="1100">
                        <a:latin typeface="Times New Roman"/>
                        <a:cs typeface="Times New Roman"/>
                      </a:endParaRPr>
                    </a:p>
                  </a:txBody>
                  <a:tcPr marL="0" marR="0" marT="0" marB="0">
                    <a:lnT w="6350">
                      <a:solidFill>
                        <a:srgbClr val="D9D9D9"/>
                      </a:solidFill>
                      <a:prstDash val="solid"/>
                    </a:lnT>
                    <a:lnB w="6350">
                      <a:solidFill>
                        <a:srgbClr val="D9D9D9"/>
                      </a:solidFill>
                      <a:prstDash val="solid"/>
                    </a:lnB>
                  </a:tcPr>
                </a:tc>
                <a:tc vMerge="1">
                  <a:txBody>
                    <a:bodyPr/>
                    <a:lstStyle/>
                    <a:p>
                      <a:endParaRPr/>
                    </a:p>
                  </a:txBody>
                  <a:tcPr marL="0" marR="0" marT="0" marB="0">
                    <a:lnT w="3175">
                      <a:solidFill>
                        <a:srgbClr val="D9D9D9"/>
                      </a:solidFill>
                      <a:prstDash val="solid"/>
                    </a:lnT>
                    <a:solidFill>
                      <a:srgbClr val="6FAC46"/>
                    </a:solidFill>
                  </a:tcPr>
                </a:tc>
                <a:tc>
                  <a:txBody>
                    <a:bodyPr/>
                    <a:lstStyle/>
                    <a:p>
                      <a:pPr>
                        <a:lnSpc>
                          <a:spcPct val="100000"/>
                        </a:lnSpc>
                      </a:pPr>
                      <a:endParaRPr sz="1100">
                        <a:latin typeface="Times New Roman"/>
                        <a:cs typeface="Times New Roman"/>
                      </a:endParaRPr>
                    </a:p>
                  </a:txBody>
                  <a:tcPr marL="0" marR="0" marT="0" marB="0">
                    <a:lnT w="6350">
                      <a:solidFill>
                        <a:srgbClr val="D9D9D9"/>
                      </a:solidFill>
                      <a:prstDash val="solid"/>
                    </a:lnT>
                    <a:lnB w="6350">
                      <a:solidFill>
                        <a:srgbClr val="D9D9D9"/>
                      </a:solidFill>
                      <a:prstDash val="solid"/>
                    </a:lnB>
                  </a:tcPr>
                </a:tc>
                <a:extLst>
                  <a:ext uri="{0D108BD9-81ED-4DB2-BD59-A6C34878D82A}">
                    <a16:rowId xmlns:a16="http://schemas.microsoft.com/office/drawing/2014/main" val="10002"/>
                  </a:ext>
                </a:extLst>
              </a:tr>
              <a:tr h="86549">
                <a:tc rowSpan="2">
                  <a:txBody>
                    <a:bodyPr/>
                    <a:lstStyle/>
                    <a:p>
                      <a:pPr>
                        <a:lnSpc>
                          <a:spcPct val="100000"/>
                        </a:lnSpc>
                      </a:pPr>
                      <a:endParaRPr sz="1100">
                        <a:latin typeface="Times New Roman"/>
                        <a:cs typeface="Times New Roman"/>
                      </a:endParaRPr>
                    </a:p>
                  </a:txBody>
                  <a:tcPr marL="0" marR="0" marT="0" marB="0">
                    <a:lnT w="6350">
                      <a:solidFill>
                        <a:srgbClr val="D9D9D9"/>
                      </a:solidFill>
                      <a:prstDash val="solid"/>
                    </a:lnT>
                    <a:lnB w="6350">
                      <a:solidFill>
                        <a:srgbClr val="D9D9D9"/>
                      </a:solidFill>
                      <a:prstDash val="solid"/>
                    </a:lnB>
                  </a:tcPr>
                </a:tc>
                <a:tc vMerge="1">
                  <a:txBody>
                    <a:bodyPr/>
                    <a:lstStyle/>
                    <a:p>
                      <a:endParaRPr/>
                    </a:p>
                  </a:txBody>
                  <a:tcPr marL="0" marR="0" marT="0" marB="0">
                    <a:lnT w="6350">
                      <a:solidFill>
                        <a:srgbClr val="D9D9D9"/>
                      </a:solidFill>
                      <a:prstDash val="solid"/>
                    </a:lnT>
                    <a:solidFill>
                      <a:srgbClr val="6FAC46"/>
                    </a:solidFill>
                  </a:tcPr>
                </a:tc>
                <a:tc rowSpan="2">
                  <a:txBody>
                    <a:bodyPr/>
                    <a:lstStyle/>
                    <a:p>
                      <a:pPr>
                        <a:lnSpc>
                          <a:spcPct val="100000"/>
                        </a:lnSpc>
                      </a:pPr>
                      <a:endParaRPr sz="1100">
                        <a:latin typeface="Times New Roman"/>
                        <a:cs typeface="Times New Roman"/>
                      </a:endParaRPr>
                    </a:p>
                  </a:txBody>
                  <a:tcPr marL="0" marR="0" marT="0" marB="0">
                    <a:lnT w="6350">
                      <a:solidFill>
                        <a:srgbClr val="D9D9D9"/>
                      </a:solidFill>
                      <a:prstDash val="solid"/>
                    </a:lnT>
                    <a:lnB w="6350">
                      <a:solidFill>
                        <a:srgbClr val="D9D9D9"/>
                      </a:solidFill>
                      <a:prstDash val="solid"/>
                    </a:lnB>
                  </a:tcPr>
                </a:tc>
                <a:tc vMerge="1">
                  <a:txBody>
                    <a:bodyPr/>
                    <a:lstStyle/>
                    <a:p>
                      <a:endParaRPr/>
                    </a:p>
                  </a:txBody>
                  <a:tcPr marL="0" marR="0" marT="0" marB="0">
                    <a:lnT w="3175">
                      <a:solidFill>
                        <a:srgbClr val="D9D9D9"/>
                      </a:solidFill>
                      <a:prstDash val="solid"/>
                    </a:lnT>
                    <a:solidFill>
                      <a:srgbClr val="6FAC46"/>
                    </a:solidFill>
                  </a:tcPr>
                </a:tc>
                <a:tc rowSpan="2">
                  <a:txBody>
                    <a:bodyPr/>
                    <a:lstStyle/>
                    <a:p>
                      <a:pPr>
                        <a:lnSpc>
                          <a:spcPct val="100000"/>
                        </a:lnSpc>
                      </a:pPr>
                      <a:endParaRPr sz="1100">
                        <a:latin typeface="Times New Roman"/>
                        <a:cs typeface="Times New Roman"/>
                      </a:endParaRPr>
                    </a:p>
                  </a:txBody>
                  <a:tcPr marL="0" marR="0" marT="0" marB="0">
                    <a:lnT w="6350">
                      <a:solidFill>
                        <a:srgbClr val="D9D9D9"/>
                      </a:solidFill>
                      <a:prstDash val="solid"/>
                    </a:lnT>
                    <a:lnB w="6350">
                      <a:solidFill>
                        <a:srgbClr val="D9D9D9"/>
                      </a:solidFill>
                      <a:prstDash val="solid"/>
                    </a:lnB>
                  </a:tcPr>
                </a:tc>
                <a:tc vMerge="1">
                  <a:txBody>
                    <a:bodyPr/>
                    <a:lstStyle/>
                    <a:p>
                      <a:endParaRPr/>
                    </a:p>
                  </a:txBody>
                  <a:tcPr marL="0" marR="0" marT="0" marB="0">
                    <a:lnT w="3175">
                      <a:solidFill>
                        <a:srgbClr val="D9D9D9"/>
                      </a:solidFill>
                      <a:prstDash val="solid"/>
                    </a:lnT>
                    <a:solidFill>
                      <a:srgbClr val="6FAC46"/>
                    </a:solidFill>
                  </a:tcPr>
                </a:tc>
                <a:tc rowSpan="2">
                  <a:txBody>
                    <a:bodyPr/>
                    <a:lstStyle/>
                    <a:p>
                      <a:pPr>
                        <a:lnSpc>
                          <a:spcPct val="100000"/>
                        </a:lnSpc>
                      </a:pPr>
                      <a:endParaRPr sz="1100">
                        <a:latin typeface="Times New Roman"/>
                        <a:cs typeface="Times New Roman"/>
                      </a:endParaRPr>
                    </a:p>
                  </a:txBody>
                  <a:tcPr marL="0" marR="0" marT="0" marB="0">
                    <a:lnT w="6350">
                      <a:solidFill>
                        <a:srgbClr val="D9D9D9"/>
                      </a:solidFill>
                      <a:prstDash val="solid"/>
                    </a:lnT>
                    <a:lnB w="6350">
                      <a:solidFill>
                        <a:srgbClr val="D9D9D9"/>
                      </a:solidFill>
                      <a:prstDash val="solid"/>
                    </a:lnB>
                  </a:tcPr>
                </a:tc>
                <a:tc vMerge="1">
                  <a:txBody>
                    <a:bodyPr/>
                    <a:lstStyle/>
                    <a:p>
                      <a:endParaRPr/>
                    </a:p>
                  </a:txBody>
                  <a:tcPr marL="0" marR="0" marT="0" marB="0">
                    <a:lnT w="3175">
                      <a:solidFill>
                        <a:srgbClr val="D9D9D9"/>
                      </a:solidFill>
                      <a:prstDash val="solid"/>
                    </a:lnT>
                    <a:solidFill>
                      <a:srgbClr val="6FAC46"/>
                    </a:solidFill>
                  </a:tcPr>
                </a:tc>
                <a:tc rowSpan="2">
                  <a:txBody>
                    <a:bodyPr/>
                    <a:lstStyle/>
                    <a:p>
                      <a:pPr>
                        <a:lnSpc>
                          <a:spcPct val="100000"/>
                        </a:lnSpc>
                      </a:pPr>
                      <a:endParaRPr sz="1100">
                        <a:latin typeface="Times New Roman"/>
                        <a:cs typeface="Times New Roman"/>
                      </a:endParaRPr>
                    </a:p>
                  </a:txBody>
                  <a:tcPr marL="0" marR="0" marT="0" marB="0">
                    <a:lnT w="6350">
                      <a:solidFill>
                        <a:srgbClr val="D9D9D9"/>
                      </a:solidFill>
                      <a:prstDash val="solid"/>
                    </a:lnT>
                    <a:lnB w="6350">
                      <a:solidFill>
                        <a:srgbClr val="D9D9D9"/>
                      </a:solidFill>
                      <a:prstDash val="solid"/>
                    </a:lnB>
                  </a:tcPr>
                </a:tc>
                <a:extLst>
                  <a:ext uri="{0D108BD9-81ED-4DB2-BD59-A6C34878D82A}">
                    <a16:rowId xmlns:a16="http://schemas.microsoft.com/office/drawing/2014/main" val="10003"/>
                  </a:ext>
                </a:extLst>
              </a:tr>
              <a:tr h="129104">
                <a:tc vMerge="1">
                  <a:txBody>
                    <a:bodyPr/>
                    <a:lstStyle/>
                    <a:p>
                      <a:endParaRPr/>
                    </a:p>
                  </a:txBody>
                  <a:tcPr marL="0" marR="0" marT="0" marB="0">
                    <a:lnT w="6350">
                      <a:solidFill>
                        <a:srgbClr val="D9D9D9"/>
                      </a:solidFill>
                      <a:prstDash val="solid"/>
                    </a:lnT>
                    <a:lnB w="6350">
                      <a:solidFill>
                        <a:srgbClr val="D9D9D9"/>
                      </a:solidFill>
                      <a:prstDash val="solid"/>
                    </a:lnB>
                  </a:tcPr>
                </a:tc>
                <a:tc rowSpan="6">
                  <a:txBody>
                    <a:bodyPr/>
                    <a:lstStyle/>
                    <a:p>
                      <a:pPr>
                        <a:lnSpc>
                          <a:spcPct val="100000"/>
                        </a:lnSpc>
                      </a:pPr>
                      <a:endParaRPr sz="800">
                        <a:latin typeface="Times New Roman"/>
                        <a:cs typeface="Times New Roman"/>
                      </a:endParaRPr>
                    </a:p>
                    <a:p>
                      <a:pPr>
                        <a:lnSpc>
                          <a:spcPct val="100000"/>
                        </a:lnSpc>
                      </a:pPr>
                      <a:endParaRPr sz="800">
                        <a:latin typeface="Times New Roman"/>
                        <a:cs typeface="Times New Roman"/>
                      </a:endParaRPr>
                    </a:p>
                    <a:p>
                      <a:pPr>
                        <a:lnSpc>
                          <a:spcPct val="100000"/>
                        </a:lnSpc>
                      </a:pPr>
                      <a:endParaRPr sz="800">
                        <a:latin typeface="Times New Roman"/>
                        <a:cs typeface="Times New Roman"/>
                      </a:endParaRPr>
                    </a:p>
                    <a:p>
                      <a:pPr>
                        <a:lnSpc>
                          <a:spcPct val="100000"/>
                        </a:lnSpc>
                        <a:spcBef>
                          <a:spcPts val="15"/>
                        </a:spcBef>
                      </a:pPr>
                      <a:endParaRPr sz="650">
                        <a:latin typeface="Times New Roman"/>
                        <a:cs typeface="Times New Roman"/>
                      </a:endParaRPr>
                    </a:p>
                    <a:p>
                      <a:pPr marL="635" algn="ctr">
                        <a:lnSpc>
                          <a:spcPct val="100000"/>
                        </a:lnSpc>
                      </a:pPr>
                      <a:r>
                        <a:rPr sz="850" spc="-5" dirty="0">
                          <a:solidFill>
                            <a:srgbClr val="404040"/>
                          </a:solidFill>
                          <a:latin typeface="Calibri"/>
                          <a:cs typeface="Calibri"/>
                        </a:rPr>
                        <a:t>48</a:t>
                      </a:r>
                      <a:endParaRPr sz="850">
                        <a:latin typeface="Calibri"/>
                        <a:cs typeface="Calibri"/>
                      </a:endParaRPr>
                    </a:p>
                  </a:txBody>
                  <a:tcPr marL="0" marR="0" marT="0" marB="0">
                    <a:solidFill>
                      <a:srgbClr val="4471C4"/>
                    </a:solidFill>
                  </a:tcPr>
                </a:tc>
                <a:tc vMerge="1">
                  <a:txBody>
                    <a:bodyPr/>
                    <a:lstStyle/>
                    <a:p>
                      <a:endParaRPr/>
                    </a:p>
                  </a:txBody>
                  <a:tcPr marL="0" marR="0" marT="0" marB="0">
                    <a:lnT w="6350">
                      <a:solidFill>
                        <a:srgbClr val="D9D9D9"/>
                      </a:solidFill>
                      <a:prstDash val="solid"/>
                    </a:lnT>
                    <a:lnB w="6350">
                      <a:solidFill>
                        <a:srgbClr val="D9D9D9"/>
                      </a:solidFill>
                      <a:prstDash val="solid"/>
                    </a:lnB>
                  </a:tcPr>
                </a:tc>
                <a:tc vMerge="1">
                  <a:txBody>
                    <a:bodyPr/>
                    <a:lstStyle/>
                    <a:p>
                      <a:endParaRPr/>
                    </a:p>
                  </a:txBody>
                  <a:tcPr marL="0" marR="0" marT="0" marB="0">
                    <a:lnT w="3175">
                      <a:solidFill>
                        <a:srgbClr val="D9D9D9"/>
                      </a:solidFill>
                      <a:prstDash val="solid"/>
                    </a:lnT>
                    <a:solidFill>
                      <a:srgbClr val="6FAC46"/>
                    </a:solidFill>
                  </a:tcPr>
                </a:tc>
                <a:tc vMerge="1">
                  <a:txBody>
                    <a:bodyPr/>
                    <a:lstStyle/>
                    <a:p>
                      <a:endParaRPr/>
                    </a:p>
                  </a:txBody>
                  <a:tcPr marL="0" marR="0" marT="0" marB="0">
                    <a:lnT w="6350">
                      <a:solidFill>
                        <a:srgbClr val="D9D9D9"/>
                      </a:solidFill>
                      <a:prstDash val="solid"/>
                    </a:lnT>
                    <a:lnB w="6350">
                      <a:solidFill>
                        <a:srgbClr val="D9D9D9"/>
                      </a:solidFill>
                      <a:prstDash val="solid"/>
                    </a:lnB>
                  </a:tcPr>
                </a:tc>
                <a:tc vMerge="1">
                  <a:txBody>
                    <a:bodyPr/>
                    <a:lstStyle/>
                    <a:p>
                      <a:endParaRPr/>
                    </a:p>
                  </a:txBody>
                  <a:tcPr marL="0" marR="0" marT="0" marB="0">
                    <a:lnT w="3175">
                      <a:solidFill>
                        <a:srgbClr val="D9D9D9"/>
                      </a:solidFill>
                      <a:prstDash val="solid"/>
                    </a:lnT>
                    <a:solidFill>
                      <a:srgbClr val="6FAC46"/>
                    </a:solidFill>
                  </a:tcPr>
                </a:tc>
                <a:tc vMerge="1">
                  <a:txBody>
                    <a:bodyPr/>
                    <a:lstStyle/>
                    <a:p>
                      <a:endParaRPr/>
                    </a:p>
                  </a:txBody>
                  <a:tcPr marL="0" marR="0" marT="0" marB="0">
                    <a:lnT w="6350">
                      <a:solidFill>
                        <a:srgbClr val="D9D9D9"/>
                      </a:solidFill>
                      <a:prstDash val="solid"/>
                    </a:lnT>
                    <a:lnB w="6350">
                      <a:solidFill>
                        <a:srgbClr val="D9D9D9"/>
                      </a:solidFill>
                      <a:prstDash val="solid"/>
                    </a:lnB>
                  </a:tcPr>
                </a:tc>
                <a:tc vMerge="1">
                  <a:txBody>
                    <a:bodyPr/>
                    <a:lstStyle/>
                    <a:p>
                      <a:endParaRPr/>
                    </a:p>
                  </a:txBody>
                  <a:tcPr marL="0" marR="0" marT="0" marB="0">
                    <a:lnT w="3175">
                      <a:solidFill>
                        <a:srgbClr val="D9D9D9"/>
                      </a:solidFill>
                      <a:prstDash val="solid"/>
                    </a:lnT>
                    <a:solidFill>
                      <a:srgbClr val="6FAC46"/>
                    </a:solidFill>
                  </a:tcPr>
                </a:tc>
                <a:tc vMerge="1">
                  <a:txBody>
                    <a:bodyPr/>
                    <a:lstStyle/>
                    <a:p>
                      <a:endParaRPr/>
                    </a:p>
                  </a:txBody>
                  <a:tcPr marL="0" marR="0" marT="0" marB="0">
                    <a:lnT w="6350">
                      <a:solidFill>
                        <a:srgbClr val="D9D9D9"/>
                      </a:solidFill>
                      <a:prstDash val="solid"/>
                    </a:lnT>
                    <a:lnB w="6350">
                      <a:solidFill>
                        <a:srgbClr val="D9D9D9"/>
                      </a:solidFill>
                      <a:prstDash val="solid"/>
                    </a:lnB>
                  </a:tcPr>
                </a:tc>
                <a:extLst>
                  <a:ext uri="{0D108BD9-81ED-4DB2-BD59-A6C34878D82A}">
                    <a16:rowId xmlns:a16="http://schemas.microsoft.com/office/drawing/2014/main" val="10004"/>
                  </a:ext>
                </a:extLst>
              </a:tr>
              <a:tr h="129824">
                <a:tc rowSpan="2">
                  <a:txBody>
                    <a:bodyPr/>
                    <a:lstStyle/>
                    <a:p>
                      <a:pPr>
                        <a:lnSpc>
                          <a:spcPct val="100000"/>
                        </a:lnSpc>
                      </a:pPr>
                      <a:endParaRPr sz="1100">
                        <a:latin typeface="Times New Roman"/>
                        <a:cs typeface="Times New Roman"/>
                      </a:endParaRPr>
                    </a:p>
                  </a:txBody>
                  <a:tcPr marL="0" marR="0" marT="0" marB="0">
                    <a:lnT w="6350">
                      <a:solidFill>
                        <a:srgbClr val="D9D9D9"/>
                      </a:solidFill>
                      <a:prstDash val="solid"/>
                    </a:lnT>
                    <a:lnB w="6350">
                      <a:solidFill>
                        <a:srgbClr val="D9D9D9"/>
                      </a:solidFill>
                      <a:prstDash val="solid"/>
                    </a:lnB>
                  </a:tcPr>
                </a:tc>
                <a:tc vMerge="1">
                  <a:txBody>
                    <a:bodyPr/>
                    <a:lstStyle/>
                    <a:p>
                      <a:endParaRPr/>
                    </a:p>
                  </a:txBody>
                  <a:tcPr marL="0" marR="0" marT="0" marB="0">
                    <a:solidFill>
                      <a:srgbClr val="4471C4"/>
                    </a:solidFill>
                  </a:tcPr>
                </a:tc>
                <a:tc rowSpan="2">
                  <a:txBody>
                    <a:bodyPr/>
                    <a:lstStyle/>
                    <a:p>
                      <a:pPr>
                        <a:lnSpc>
                          <a:spcPct val="100000"/>
                        </a:lnSpc>
                      </a:pPr>
                      <a:endParaRPr sz="1100">
                        <a:latin typeface="Times New Roman"/>
                        <a:cs typeface="Times New Roman"/>
                      </a:endParaRPr>
                    </a:p>
                  </a:txBody>
                  <a:tcPr marL="0" marR="0" marT="0" marB="0">
                    <a:lnT w="6350">
                      <a:solidFill>
                        <a:srgbClr val="D9D9D9"/>
                      </a:solidFill>
                      <a:prstDash val="solid"/>
                    </a:lnT>
                    <a:lnB w="6350">
                      <a:solidFill>
                        <a:srgbClr val="D9D9D9"/>
                      </a:solidFill>
                      <a:prstDash val="solid"/>
                    </a:lnB>
                  </a:tcPr>
                </a:tc>
                <a:tc vMerge="1">
                  <a:txBody>
                    <a:bodyPr/>
                    <a:lstStyle/>
                    <a:p>
                      <a:endParaRPr/>
                    </a:p>
                  </a:txBody>
                  <a:tcPr marL="0" marR="0" marT="0" marB="0">
                    <a:lnT w="3175">
                      <a:solidFill>
                        <a:srgbClr val="D9D9D9"/>
                      </a:solidFill>
                      <a:prstDash val="solid"/>
                    </a:lnT>
                    <a:solidFill>
                      <a:srgbClr val="6FAC46"/>
                    </a:solidFill>
                  </a:tcPr>
                </a:tc>
                <a:tc rowSpan="2">
                  <a:txBody>
                    <a:bodyPr/>
                    <a:lstStyle/>
                    <a:p>
                      <a:pPr>
                        <a:lnSpc>
                          <a:spcPct val="100000"/>
                        </a:lnSpc>
                      </a:pPr>
                      <a:endParaRPr sz="1100">
                        <a:latin typeface="Times New Roman"/>
                        <a:cs typeface="Times New Roman"/>
                      </a:endParaRPr>
                    </a:p>
                  </a:txBody>
                  <a:tcPr marL="0" marR="0" marT="0" marB="0">
                    <a:lnT w="6350">
                      <a:solidFill>
                        <a:srgbClr val="D9D9D9"/>
                      </a:solidFill>
                      <a:prstDash val="solid"/>
                    </a:lnT>
                    <a:lnB w="6350">
                      <a:solidFill>
                        <a:srgbClr val="D9D9D9"/>
                      </a:solidFill>
                      <a:prstDash val="solid"/>
                    </a:lnB>
                  </a:tcPr>
                </a:tc>
                <a:tc rowSpan="5">
                  <a:txBody>
                    <a:bodyPr/>
                    <a:lstStyle/>
                    <a:p>
                      <a:pPr>
                        <a:lnSpc>
                          <a:spcPct val="100000"/>
                        </a:lnSpc>
                      </a:pPr>
                      <a:endParaRPr sz="800">
                        <a:latin typeface="Times New Roman"/>
                        <a:cs typeface="Times New Roman"/>
                      </a:endParaRPr>
                    </a:p>
                    <a:p>
                      <a:pPr>
                        <a:lnSpc>
                          <a:spcPct val="100000"/>
                        </a:lnSpc>
                      </a:pPr>
                      <a:endParaRPr sz="800">
                        <a:latin typeface="Times New Roman"/>
                        <a:cs typeface="Times New Roman"/>
                      </a:endParaRPr>
                    </a:p>
                    <a:p>
                      <a:pPr>
                        <a:lnSpc>
                          <a:spcPct val="100000"/>
                        </a:lnSpc>
                        <a:spcBef>
                          <a:spcPts val="25"/>
                        </a:spcBef>
                      </a:pPr>
                      <a:endParaRPr sz="1000">
                        <a:latin typeface="Times New Roman"/>
                        <a:cs typeface="Times New Roman"/>
                      </a:endParaRPr>
                    </a:p>
                    <a:p>
                      <a:pPr marL="635" algn="ctr">
                        <a:lnSpc>
                          <a:spcPct val="100000"/>
                        </a:lnSpc>
                      </a:pPr>
                      <a:r>
                        <a:rPr sz="850" spc="-5" dirty="0">
                          <a:solidFill>
                            <a:srgbClr val="404040"/>
                          </a:solidFill>
                          <a:latin typeface="Calibri"/>
                          <a:cs typeface="Calibri"/>
                        </a:rPr>
                        <a:t>40</a:t>
                      </a:r>
                      <a:endParaRPr sz="850">
                        <a:latin typeface="Calibri"/>
                        <a:cs typeface="Calibri"/>
                      </a:endParaRPr>
                    </a:p>
                  </a:txBody>
                  <a:tcPr marL="0" marR="0" marT="0" marB="0">
                    <a:solidFill>
                      <a:srgbClr val="4471C4"/>
                    </a:solidFill>
                  </a:tcPr>
                </a:tc>
                <a:tc rowSpan="2">
                  <a:txBody>
                    <a:bodyPr/>
                    <a:lstStyle/>
                    <a:p>
                      <a:pPr>
                        <a:lnSpc>
                          <a:spcPct val="100000"/>
                        </a:lnSpc>
                      </a:pPr>
                      <a:endParaRPr sz="1100">
                        <a:latin typeface="Times New Roman"/>
                        <a:cs typeface="Times New Roman"/>
                      </a:endParaRPr>
                    </a:p>
                  </a:txBody>
                  <a:tcPr marL="0" marR="0" marT="0" marB="0">
                    <a:lnT w="6350">
                      <a:solidFill>
                        <a:srgbClr val="D9D9D9"/>
                      </a:solidFill>
                      <a:prstDash val="solid"/>
                    </a:lnT>
                    <a:lnB w="6350">
                      <a:solidFill>
                        <a:srgbClr val="D9D9D9"/>
                      </a:solidFill>
                      <a:prstDash val="solid"/>
                    </a:lnB>
                  </a:tcPr>
                </a:tc>
                <a:tc vMerge="1">
                  <a:txBody>
                    <a:bodyPr/>
                    <a:lstStyle/>
                    <a:p>
                      <a:endParaRPr/>
                    </a:p>
                  </a:txBody>
                  <a:tcPr marL="0" marR="0" marT="0" marB="0">
                    <a:lnT w="3175">
                      <a:solidFill>
                        <a:srgbClr val="D9D9D9"/>
                      </a:solidFill>
                      <a:prstDash val="solid"/>
                    </a:lnT>
                    <a:solidFill>
                      <a:srgbClr val="6FAC46"/>
                    </a:solidFill>
                  </a:tcPr>
                </a:tc>
                <a:tc rowSpan="2">
                  <a:txBody>
                    <a:bodyPr/>
                    <a:lstStyle/>
                    <a:p>
                      <a:pPr>
                        <a:lnSpc>
                          <a:spcPct val="100000"/>
                        </a:lnSpc>
                      </a:pPr>
                      <a:endParaRPr sz="1100">
                        <a:latin typeface="Times New Roman"/>
                        <a:cs typeface="Times New Roman"/>
                      </a:endParaRPr>
                    </a:p>
                  </a:txBody>
                  <a:tcPr marL="0" marR="0" marT="0" marB="0">
                    <a:lnT w="6350">
                      <a:solidFill>
                        <a:srgbClr val="D9D9D9"/>
                      </a:solidFill>
                      <a:prstDash val="solid"/>
                    </a:lnT>
                    <a:lnB w="6350">
                      <a:solidFill>
                        <a:srgbClr val="D9D9D9"/>
                      </a:solidFill>
                      <a:prstDash val="solid"/>
                    </a:lnB>
                  </a:tcPr>
                </a:tc>
                <a:extLst>
                  <a:ext uri="{0D108BD9-81ED-4DB2-BD59-A6C34878D82A}">
                    <a16:rowId xmlns:a16="http://schemas.microsoft.com/office/drawing/2014/main" val="10005"/>
                  </a:ext>
                </a:extLst>
              </a:tr>
              <a:tr h="86550">
                <a:tc vMerge="1">
                  <a:txBody>
                    <a:bodyPr/>
                    <a:lstStyle/>
                    <a:p>
                      <a:endParaRPr/>
                    </a:p>
                  </a:txBody>
                  <a:tcPr marL="0" marR="0" marT="0" marB="0">
                    <a:lnT w="6350">
                      <a:solidFill>
                        <a:srgbClr val="D9D9D9"/>
                      </a:solidFill>
                      <a:prstDash val="solid"/>
                    </a:lnT>
                    <a:lnB w="6350">
                      <a:solidFill>
                        <a:srgbClr val="D9D9D9"/>
                      </a:solidFill>
                      <a:prstDash val="solid"/>
                    </a:lnB>
                  </a:tcPr>
                </a:tc>
                <a:tc vMerge="1">
                  <a:txBody>
                    <a:bodyPr/>
                    <a:lstStyle/>
                    <a:p>
                      <a:endParaRPr/>
                    </a:p>
                  </a:txBody>
                  <a:tcPr marL="0" marR="0" marT="0" marB="0">
                    <a:solidFill>
                      <a:srgbClr val="4471C4"/>
                    </a:solidFill>
                  </a:tcPr>
                </a:tc>
                <a:tc vMerge="1">
                  <a:txBody>
                    <a:bodyPr/>
                    <a:lstStyle/>
                    <a:p>
                      <a:endParaRPr/>
                    </a:p>
                  </a:txBody>
                  <a:tcPr marL="0" marR="0" marT="0" marB="0">
                    <a:lnT w="6350">
                      <a:solidFill>
                        <a:srgbClr val="D9D9D9"/>
                      </a:solidFill>
                      <a:prstDash val="solid"/>
                    </a:lnT>
                    <a:lnB w="6350">
                      <a:solidFill>
                        <a:srgbClr val="D9D9D9"/>
                      </a:solidFill>
                      <a:prstDash val="solid"/>
                    </a:lnB>
                  </a:tcPr>
                </a:tc>
                <a:tc rowSpan="4">
                  <a:txBody>
                    <a:bodyPr/>
                    <a:lstStyle/>
                    <a:p>
                      <a:pPr>
                        <a:lnSpc>
                          <a:spcPct val="100000"/>
                        </a:lnSpc>
                      </a:pPr>
                      <a:endParaRPr sz="800">
                        <a:latin typeface="Times New Roman"/>
                        <a:cs typeface="Times New Roman"/>
                      </a:endParaRPr>
                    </a:p>
                    <a:p>
                      <a:pPr>
                        <a:lnSpc>
                          <a:spcPct val="100000"/>
                        </a:lnSpc>
                      </a:pPr>
                      <a:endParaRPr sz="800">
                        <a:latin typeface="Times New Roman"/>
                        <a:cs typeface="Times New Roman"/>
                      </a:endParaRPr>
                    </a:p>
                    <a:p>
                      <a:pPr marL="635" algn="ctr">
                        <a:lnSpc>
                          <a:spcPct val="100000"/>
                        </a:lnSpc>
                        <a:spcBef>
                          <a:spcPts val="495"/>
                        </a:spcBef>
                      </a:pPr>
                      <a:r>
                        <a:rPr sz="850" spc="-5" dirty="0">
                          <a:solidFill>
                            <a:srgbClr val="404040"/>
                          </a:solidFill>
                          <a:latin typeface="Calibri"/>
                          <a:cs typeface="Calibri"/>
                        </a:rPr>
                        <a:t>34</a:t>
                      </a:r>
                      <a:endParaRPr sz="850">
                        <a:latin typeface="Calibri"/>
                        <a:cs typeface="Calibri"/>
                      </a:endParaRPr>
                    </a:p>
                  </a:txBody>
                  <a:tcPr marL="0" marR="0" marT="0" marB="0">
                    <a:lnB w="3175">
                      <a:solidFill>
                        <a:srgbClr val="D9D9D9"/>
                      </a:solidFill>
                      <a:prstDash val="solid"/>
                    </a:lnB>
                    <a:solidFill>
                      <a:srgbClr val="4471C4"/>
                    </a:solidFill>
                  </a:tcPr>
                </a:tc>
                <a:tc vMerge="1">
                  <a:txBody>
                    <a:bodyPr/>
                    <a:lstStyle/>
                    <a:p>
                      <a:endParaRPr/>
                    </a:p>
                  </a:txBody>
                  <a:tcPr marL="0" marR="0" marT="0" marB="0">
                    <a:lnT w="6350">
                      <a:solidFill>
                        <a:srgbClr val="D9D9D9"/>
                      </a:solidFill>
                      <a:prstDash val="solid"/>
                    </a:lnT>
                    <a:lnB w="6350">
                      <a:solidFill>
                        <a:srgbClr val="D9D9D9"/>
                      </a:solidFill>
                      <a:prstDash val="solid"/>
                    </a:lnB>
                  </a:tcPr>
                </a:tc>
                <a:tc vMerge="1">
                  <a:txBody>
                    <a:bodyPr/>
                    <a:lstStyle/>
                    <a:p>
                      <a:endParaRPr/>
                    </a:p>
                  </a:txBody>
                  <a:tcPr marL="0" marR="0" marT="0" marB="0">
                    <a:solidFill>
                      <a:srgbClr val="4471C4"/>
                    </a:solidFill>
                  </a:tcPr>
                </a:tc>
                <a:tc vMerge="1">
                  <a:txBody>
                    <a:bodyPr/>
                    <a:lstStyle/>
                    <a:p>
                      <a:endParaRPr/>
                    </a:p>
                  </a:txBody>
                  <a:tcPr marL="0" marR="0" marT="0" marB="0">
                    <a:lnT w="6350">
                      <a:solidFill>
                        <a:srgbClr val="D9D9D9"/>
                      </a:solidFill>
                      <a:prstDash val="solid"/>
                    </a:lnT>
                    <a:lnB w="6350">
                      <a:solidFill>
                        <a:srgbClr val="D9D9D9"/>
                      </a:solidFill>
                      <a:prstDash val="solid"/>
                    </a:lnB>
                  </a:tcPr>
                </a:tc>
                <a:tc vMerge="1">
                  <a:txBody>
                    <a:bodyPr/>
                    <a:lstStyle/>
                    <a:p>
                      <a:endParaRPr/>
                    </a:p>
                  </a:txBody>
                  <a:tcPr marL="0" marR="0" marT="0" marB="0">
                    <a:lnT w="3175">
                      <a:solidFill>
                        <a:srgbClr val="D9D9D9"/>
                      </a:solidFill>
                      <a:prstDash val="solid"/>
                    </a:lnT>
                    <a:solidFill>
                      <a:srgbClr val="6FAC46"/>
                    </a:solidFill>
                  </a:tcPr>
                </a:tc>
                <a:tc vMerge="1">
                  <a:txBody>
                    <a:bodyPr/>
                    <a:lstStyle/>
                    <a:p>
                      <a:endParaRPr/>
                    </a:p>
                  </a:txBody>
                  <a:tcPr marL="0" marR="0" marT="0" marB="0">
                    <a:lnT w="6350">
                      <a:solidFill>
                        <a:srgbClr val="D9D9D9"/>
                      </a:solidFill>
                      <a:prstDash val="solid"/>
                    </a:lnT>
                    <a:lnB w="6350">
                      <a:solidFill>
                        <a:srgbClr val="D9D9D9"/>
                      </a:solidFill>
                      <a:prstDash val="solid"/>
                    </a:lnB>
                  </a:tcPr>
                </a:tc>
                <a:extLst>
                  <a:ext uri="{0D108BD9-81ED-4DB2-BD59-A6C34878D82A}">
                    <a16:rowId xmlns:a16="http://schemas.microsoft.com/office/drawing/2014/main" val="10006"/>
                  </a:ext>
                </a:extLst>
              </a:tr>
              <a:tr h="214301">
                <a:tc>
                  <a:txBody>
                    <a:bodyPr/>
                    <a:lstStyle/>
                    <a:p>
                      <a:pPr>
                        <a:lnSpc>
                          <a:spcPct val="100000"/>
                        </a:lnSpc>
                      </a:pPr>
                      <a:endParaRPr sz="1100">
                        <a:latin typeface="Times New Roman"/>
                        <a:cs typeface="Times New Roman"/>
                      </a:endParaRPr>
                    </a:p>
                  </a:txBody>
                  <a:tcPr marL="0" marR="0" marT="0" marB="0">
                    <a:lnT w="6350">
                      <a:solidFill>
                        <a:srgbClr val="D9D9D9"/>
                      </a:solidFill>
                      <a:prstDash val="solid"/>
                    </a:lnT>
                    <a:lnB w="6350">
                      <a:solidFill>
                        <a:srgbClr val="D9D9D9"/>
                      </a:solidFill>
                      <a:prstDash val="solid"/>
                    </a:lnB>
                  </a:tcPr>
                </a:tc>
                <a:tc vMerge="1">
                  <a:txBody>
                    <a:bodyPr/>
                    <a:lstStyle/>
                    <a:p>
                      <a:endParaRPr/>
                    </a:p>
                  </a:txBody>
                  <a:tcPr marL="0" marR="0" marT="0" marB="0">
                    <a:solidFill>
                      <a:srgbClr val="4471C4"/>
                    </a:solidFill>
                  </a:tcPr>
                </a:tc>
                <a:tc>
                  <a:txBody>
                    <a:bodyPr/>
                    <a:lstStyle/>
                    <a:p>
                      <a:pPr>
                        <a:lnSpc>
                          <a:spcPct val="100000"/>
                        </a:lnSpc>
                      </a:pPr>
                      <a:endParaRPr sz="1100">
                        <a:latin typeface="Times New Roman"/>
                        <a:cs typeface="Times New Roman"/>
                      </a:endParaRPr>
                    </a:p>
                  </a:txBody>
                  <a:tcPr marL="0" marR="0" marT="0" marB="0">
                    <a:lnT w="6350">
                      <a:solidFill>
                        <a:srgbClr val="D9D9D9"/>
                      </a:solidFill>
                      <a:prstDash val="solid"/>
                    </a:lnT>
                    <a:lnB w="6350">
                      <a:solidFill>
                        <a:srgbClr val="D9D9D9"/>
                      </a:solidFill>
                      <a:prstDash val="solid"/>
                    </a:lnB>
                  </a:tcPr>
                </a:tc>
                <a:tc vMerge="1">
                  <a:txBody>
                    <a:bodyPr/>
                    <a:lstStyle/>
                    <a:p>
                      <a:endParaRPr/>
                    </a:p>
                  </a:txBody>
                  <a:tcPr marL="0" marR="0" marT="0" marB="0">
                    <a:lnB w="3175">
                      <a:solidFill>
                        <a:srgbClr val="D9D9D9"/>
                      </a:solidFill>
                      <a:prstDash val="solid"/>
                    </a:lnB>
                    <a:solidFill>
                      <a:srgbClr val="4471C4"/>
                    </a:solidFill>
                  </a:tcPr>
                </a:tc>
                <a:tc>
                  <a:txBody>
                    <a:bodyPr/>
                    <a:lstStyle/>
                    <a:p>
                      <a:pPr>
                        <a:lnSpc>
                          <a:spcPct val="100000"/>
                        </a:lnSpc>
                      </a:pPr>
                      <a:endParaRPr sz="1100">
                        <a:latin typeface="Times New Roman"/>
                        <a:cs typeface="Times New Roman"/>
                      </a:endParaRPr>
                    </a:p>
                  </a:txBody>
                  <a:tcPr marL="0" marR="0" marT="0" marB="0">
                    <a:lnT w="6350">
                      <a:solidFill>
                        <a:srgbClr val="D9D9D9"/>
                      </a:solidFill>
                      <a:prstDash val="solid"/>
                    </a:lnT>
                    <a:lnB w="6350">
                      <a:solidFill>
                        <a:srgbClr val="D9D9D9"/>
                      </a:solidFill>
                      <a:prstDash val="solid"/>
                    </a:lnB>
                  </a:tcPr>
                </a:tc>
                <a:tc vMerge="1">
                  <a:txBody>
                    <a:bodyPr/>
                    <a:lstStyle/>
                    <a:p>
                      <a:endParaRPr/>
                    </a:p>
                  </a:txBody>
                  <a:tcPr marL="0" marR="0" marT="0" marB="0">
                    <a:solidFill>
                      <a:srgbClr val="4471C4"/>
                    </a:solidFill>
                  </a:tcPr>
                </a:tc>
                <a:tc>
                  <a:txBody>
                    <a:bodyPr/>
                    <a:lstStyle/>
                    <a:p>
                      <a:pPr>
                        <a:lnSpc>
                          <a:spcPct val="100000"/>
                        </a:lnSpc>
                      </a:pPr>
                      <a:endParaRPr sz="1100">
                        <a:latin typeface="Times New Roman"/>
                        <a:cs typeface="Times New Roman"/>
                      </a:endParaRPr>
                    </a:p>
                  </a:txBody>
                  <a:tcPr marL="0" marR="0" marT="0" marB="0">
                    <a:lnT w="6350">
                      <a:solidFill>
                        <a:srgbClr val="D9D9D9"/>
                      </a:solidFill>
                      <a:prstDash val="solid"/>
                    </a:lnT>
                    <a:lnB w="6350">
                      <a:solidFill>
                        <a:srgbClr val="D9D9D9"/>
                      </a:solidFill>
                      <a:prstDash val="solid"/>
                    </a:lnB>
                  </a:tcPr>
                </a:tc>
                <a:tc vMerge="1">
                  <a:txBody>
                    <a:bodyPr/>
                    <a:lstStyle/>
                    <a:p>
                      <a:endParaRPr/>
                    </a:p>
                  </a:txBody>
                  <a:tcPr marL="0" marR="0" marT="0" marB="0">
                    <a:lnT w="3175">
                      <a:solidFill>
                        <a:srgbClr val="D9D9D9"/>
                      </a:solidFill>
                      <a:prstDash val="solid"/>
                    </a:lnT>
                    <a:solidFill>
                      <a:srgbClr val="6FAC46"/>
                    </a:solidFill>
                  </a:tcPr>
                </a:tc>
                <a:tc>
                  <a:txBody>
                    <a:bodyPr/>
                    <a:lstStyle/>
                    <a:p>
                      <a:pPr>
                        <a:lnSpc>
                          <a:spcPct val="100000"/>
                        </a:lnSpc>
                      </a:pPr>
                      <a:endParaRPr sz="1100">
                        <a:latin typeface="Times New Roman"/>
                        <a:cs typeface="Times New Roman"/>
                      </a:endParaRPr>
                    </a:p>
                  </a:txBody>
                  <a:tcPr marL="0" marR="0" marT="0" marB="0">
                    <a:lnT w="6350">
                      <a:solidFill>
                        <a:srgbClr val="D9D9D9"/>
                      </a:solidFill>
                      <a:prstDash val="solid"/>
                    </a:lnT>
                    <a:lnB w="6350">
                      <a:solidFill>
                        <a:srgbClr val="D9D9D9"/>
                      </a:solidFill>
                      <a:prstDash val="solid"/>
                    </a:lnB>
                  </a:tcPr>
                </a:tc>
                <a:extLst>
                  <a:ext uri="{0D108BD9-81ED-4DB2-BD59-A6C34878D82A}">
                    <a16:rowId xmlns:a16="http://schemas.microsoft.com/office/drawing/2014/main" val="10007"/>
                  </a:ext>
                </a:extLst>
              </a:tr>
              <a:tr h="218358">
                <a:tc>
                  <a:txBody>
                    <a:bodyPr/>
                    <a:lstStyle/>
                    <a:p>
                      <a:pPr>
                        <a:lnSpc>
                          <a:spcPct val="100000"/>
                        </a:lnSpc>
                      </a:pPr>
                      <a:endParaRPr sz="1100">
                        <a:latin typeface="Times New Roman"/>
                        <a:cs typeface="Times New Roman"/>
                      </a:endParaRPr>
                    </a:p>
                  </a:txBody>
                  <a:tcPr marL="0" marR="0" marT="0" marB="0">
                    <a:lnT w="6350">
                      <a:solidFill>
                        <a:srgbClr val="D9D9D9"/>
                      </a:solidFill>
                      <a:prstDash val="solid"/>
                    </a:lnT>
                    <a:lnB w="6350">
                      <a:solidFill>
                        <a:srgbClr val="D9D9D9"/>
                      </a:solidFill>
                      <a:prstDash val="solid"/>
                    </a:lnB>
                  </a:tcPr>
                </a:tc>
                <a:tc vMerge="1">
                  <a:txBody>
                    <a:bodyPr/>
                    <a:lstStyle/>
                    <a:p>
                      <a:endParaRPr/>
                    </a:p>
                  </a:txBody>
                  <a:tcPr marL="0" marR="0" marT="0" marB="0">
                    <a:solidFill>
                      <a:srgbClr val="4471C4"/>
                    </a:solidFill>
                  </a:tcPr>
                </a:tc>
                <a:tc>
                  <a:txBody>
                    <a:bodyPr/>
                    <a:lstStyle/>
                    <a:p>
                      <a:pPr>
                        <a:lnSpc>
                          <a:spcPct val="100000"/>
                        </a:lnSpc>
                      </a:pPr>
                      <a:endParaRPr sz="1100">
                        <a:latin typeface="Times New Roman"/>
                        <a:cs typeface="Times New Roman"/>
                      </a:endParaRPr>
                    </a:p>
                  </a:txBody>
                  <a:tcPr marL="0" marR="0" marT="0" marB="0">
                    <a:lnT w="6350">
                      <a:solidFill>
                        <a:srgbClr val="D9D9D9"/>
                      </a:solidFill>
                      <a:prstDash val="solid"/>
                    </a:lnT>
                    <a:lnB w="6350">
                      <a:solidFill>
                        <a:srgbClr val="D9D9D9"/>
                      </a:solidFill>
                      <a:prstDash val="solid"/>
                    </a:lnB>
                  </a:tcPr>
                </a:tc>
                <a:tc vMerge="1">
                  <a:txBody>
                    <a:bodyPr/>
                    <a:lstStyle/>
                    <a:p>
                      <a:endParaRPr/>
                    </a:p>
                  </a:txBody>
                  <a:tcPr marL="0" marR="0" marT="0" marB="0">
                    <a:lnB w="3175">
                      <a:solidFill>
                        <a:srgbClr val="D9D9D9"/>
                      </a:solidFill>
                      <a:prstDash val="solid"/>
                    </a:lnB>
                    <a:solidFill>
                      <a:srgbClr val="4471C4"/>
                    </a:solidFill>
                  </a:tcPr>
                </a:tc>
                <a:tc>
                  <a:txBody>
                    <a:bodyPr/>
                    <a:lstStyle/>
                    <a:p>
                      <a:pPr>
                        <a:lnSpc>
                          <a:spcPct val="100000"/>
                        </a:lnSpc>
                      </a:pPr>
                      <a:endParaRPr sz="1100">
                        <a:latin typeface="Times New Roman"/>
                        <a:cs typeface="Times New Roman"/>
                      </a:endParaRPr>
                    </a:p>
                  </a:txBody>
                  <a:tcPr marL="0" marR="0" marT="0" marB="0">
                    <a:lnT w="6350">
                      <a:solidFill>
                        <a:srgbClr val="D9D9D9"/>
                      </a:solidFill>
                      <a:prstDash val="solid"/>
                    </a:lnT>
                    <a:lnB w="6350">
                      <a:solidFill>
                        <a:srgbClr val="D9D9D9"/>
                      </a:solidFill>
                      <a:prstDash val="solid"/>
                    </a:lnB>
                  </a:tcPr>
                </a:tc>
                <a:tc vMerge="1">
                  <a:txBody>
                    <a:bodyPr/>
                    <a:lstStyle/>
                    <a:p>
                      <a:endParaRPr/>
                    </a:p>
                  </a:txBody>
                  <a:tcPr marL="0" marR="0" marT="0" marB="0">
                    <a:solidFill>
                      <a:srgbClr val="4471C4"/>
                    </a:solidFill>
                  </a:tcPr>
                </a:tc>
                <a:tc>
                  <a:txBody>
                    <a:bodyPr/>
                    <a:lstStyle/>
                    <a:p>
                      <a:pPr>
                        <a:lnSpc>
                          <a:spcPct val="100000"/>
                        </a:lnSpc>
                      </a:pPr>
                      <a:endParaRPr sz="1100">
                        <a:latin typeface="Times New Roman"/>
                        <a:cs typeface="Times New Roman"/>
                      </a:endParaRPr>
                    </a:p>
                  </a:txBody>
                  <a:tcPr marL="0" marR="0" marT="0" marB="0">
                    <a:lnT w="6350">
                      <a:solidFill>
                        <a:srgbClr val="D9D9D9"/>
                      </a:solidFill>
                      <a:prstDash val="solid"/>
                    </a:lnT>
                    <a:lnB w="6350">
                      <a:solidFill>
                        <a:srgbClr val="D9D9D9"/>
                      </a:solidFill>
                      <a:prstDash val="solid"/>
                    </a:lnB>
                  </a:tcPr>
                </a:tc>
                <a:tc rowSpan="3">
                  <a:txBody>
                    <a:bodyPr/>
                    <a:lstStyle/>
                    <a:p>
                      <a:pPr>
                        <a:lnSpc>
                          <a:spcPct val="100000"/>
                        </a:lnSpc>
                      </a:pPr>
                      <a:endParaRPr sz="800">
                        <a:latin typeface="Times New Roman"/>
                        <a:cs typeface="Times New Roman"/>
                      </a:endParaRPr>
                    </a:p>
                    <a:p>
                      <a:pPr marL="1270" algn="ctr">
                        <a:lnSpc>
                          <a:spcPct val="100000"/>
                        </a:lnSpc>
                        <a:spcBef>
                          <a:spcPts val="490"/>
                        </a:spcBef>
                      </a:pPr>
                      <a:r>
                        <a:rPr sz="850" spc="-5" dirty="0">
                          <a:solidFill>
                            <a:srgbClr val="404040"/>
                          </a:solidFill>
                          <a:latin typeface="Calibri"/>
                          <a:cs typeface="Calibri"/>
                        </a:rPr>
                        <a:t>27</a:t>
                      </a:r>
                      <a:endParaRPr sz="850">
                        <a:latin typeface="Calibri"/>
                        <a:cs typeface="Calibri"/>
                      </a:endParaRPr>
                    </a:p>
                  </a:txBody>
                  <a:tcPr marL="0" marR="0" marT="0" marB="0">
                    <a:solidFill>
                      <a:srgbClr val="4471C4"/>
                    </a:solidFill>
                  </a:tcPr>
                </a:tc>
                <a:tc>
                  <a:txBody>
                    <a:bodyPr/>
                    <a:lstStyle/>
                    <a:p>
                      <a:pPr>
                        <a:lnSpc>
                          <a:spcPct val="100000"/>
                        </a:lnSpc>
                      </a:pPr>
                      <a:endParaRPr sz="1100">
                        <a:latin typeface="Times New Roman"/>
                        <a:cs typeface="Times New Roman"/>
                      </a:endParaRPr>
                    </a:p>
                  </a:txBody>
                  <a:tcPr marL="0" marR="0" marT="0" marB="0">
                    <a:lnT w="6350">
                      <a:solidFill>
                        <a:srgbClr val="D9D9D9"/>
                      </a:solidFill>
                      <a:prstDash val="solid"/>
                    </a:lnT>
                    <a:lnB w="6350">
                      <a:solidFill>
                        <a:srgbClr val="D9D9D9"/>
                      </a:solidFill>
                      <a:prstDash val="solid"/>
                    </a:lnB>
                  </a:tcPr>
                </a:tc>
                <a:extLst>
                  <a:ext uri="{0D108BD9-81ED-4DB2-BD59-A6C34878D82A}">
                    <a16:rowId xmlns:a16="http://schemas.microsoft.com/office/drawing/2014/main" val="10008"/>
                  </a:ext>
                </a:extLst>
              </a:tr>
              <a:tr h="217501">
                <a:tc>
                  <a:txBody>
                    <a:bodyPr/>
                    <a:lstStyle/>
                    <a:p>
                      <a:pPr>
                        <a:lnSpc>
                          <a:spcPct val="100000"/>
                        </a:lnSpc>
                      </a:pPr>
                      <a:endParaRPr sz="1100">
                        <a:latin typeface="Times New Roman"/>
                        <a:cs typeface="Times New Roman"/>
                      </a:endParaRPr>
                    </a:p>
                  </a:txBody>
                  <a:tcPr marL="0" marR="0" marT="0" marB="0">
                    <a:lnT w="6350">
                      <a:solidFill>
                        <a:srgbClr val="D9D9D9"/>
                      </a:solidFill>
                      <a:prstDash val="solid"/>
                    </a:lnT>
                    <a:lnB w="6350">
                      <a:solidFill>
                        <a:srgbClr val="D9D9D9"/>
                      </a:solidFill>
                      <a:prstDash val="solid"/>
                    </a:lnB>
                  </a:tcPr>
                </a:tc>
                <a:tc vMerge="1">
                  <a:txBody>
                    <a:bodyPr/>
                    <a:lstStyle/>
                    <a:p>
                      <a:endParaRPr/>
                    </a:p>
                  </a:txBody>
                  <a:tcPr marL="0" marR="0" marT="0" marB="0">
                    <a:solidFill>
                      <a:srgbClr val="4471C4"/>
                    </a:solidFill>
                  </a:tcPr>
                </a:tc>
                <a:tc>
                  <a:txBody>
                    <a:bodyPr/>
                    <a:lstStyle/>
                    <a:p>
                      <a:pPr>
                        <a:lnSpc>
                          <a:spcPct val="100000"/>
                        </a:lnSpc>
                      </a:pPr>
                      <a:endParaRPr sz="1100">
                        <a:latin typeface="Times New Roman"/>
                        <a:cs typeface="Times New Roman"/>
                      </a:endParaRPr>
                    </a:p>
                  </a:txBody>
                  <a:tcPr marL="0" marR="0" marT="0" marB="0">
                    <a:lnT w="6350">
                      <a:solidFill>
                        <a:srgbClr val="D9D9D9"/>
                      </a:solidFill>
                      <a:prstDash val="solid"/>
                    </a:lnT>
                    <a:lnB w="6350">
                      <a:solidFill>
                        <a:srgbClr val="D9D9D9"/>
                      </a:solidFill>
                      <a:prstDash val="solid"/>
                    </a:lnB>
                  </a:tcPr>
                </a:tc>
                <a:tc vMerge="1">
                  <a:txBody>
                    <a:bodyPr/>
                    <a:lstStyle/>
                    <a:p>
                      <a:endParaRPr/>
                    </a:p>
                  </a:txBody>
                  <a:tcPr marL="0" marR="0" marT="0" marB="0">
                    <a:lnB w="3175">
                      <a:solidFill>
                        <a:srgbClr val="D9D9D9"/>
                      </a:solidFill>
                      <a:prstDash val="solid"/>
                    </a:lnB>
                    <a:solidFill>
                      <a:srgbClr val="4471C4"/>
                    </a:solidFill>
                  </a:tcPr>
                </a:tc>
                <a:tc>
                  <a:txBody>
                    <a:bodyPr/>
                    <a:lstStyle/>
                    <a:p>
                      <a:pPr>
                        <a:lnSpc>
                          <a:spcPct val="100000"/>
                        </a:lnSpc>
                      </a:pPr>
                      <a:endParaRPr sz="1100">
                        <a:latin typeface="Times New Roman"/>
                        <a:cs typeface="Times New Roman"/>
                      </a:endParaRPr>
                    </a:p>
                  </a:txBody>
                  <a:tcPr marL="0" marR="0" marT="0" marB="0">
                    <a:lnT w="6350">
                      <a:solidFill>
                        <a:srgbClr val="D9D9D9"/>
                      </a:solidFill>
                      <a:prstDash val="solid"/>
                    </a:lnT>
                    <a:lnB w="6350">
                      <a:solidFill>
                        <a:srgbClr val="D9D9D9"/>
                      </a:solidFill>
                      <a:prstDash val="solid"/>
                    </a:lnB>
                  </a:tcPr>
                </a:tc>
                <a:tc vMerge="1">
                  <a:txBody>
                    <a:bodyPr/>
                    <a:lstStyle/>
                    <a:p>
                      <a:endParaRPr/>
                    </a:p>
                  </a:txBody>
                  <a:tcPr marL="0" marR="0" marT="0" marB="0">
                    <a:solidFill>
                      <a:srgbClr val="4471C4"/>
                    </a:solidFill>
                  </a:tcPr>
                </a:tc>
                <a:tc>
                  <a:txBody>
                    <a:bodyPr/>
                    <a:lstStyle/>
                    <a:p>
                      <a:pPr>
                        <a:lnSpc>
                          <a:spcPct val="100000"/>
                        </a:lnSpc>
                      </a:pPr>
                      <a:endParaRPr sz="1100">
                        <a:latin typeface="Times New Roman"/>
                        <a:cs typeface="Times New Roman"/>
                      </a:endParaRPr>
                    </a:p>
                  </a:txBody>
                  <a:tcPr marL="0" marR="0" marT="0" marB="0">
                    <a:lnT w="6350">
                      <a:solidFill>
                        <a:srgbClr val="D9D9D9"/>
                      </a:solidFill>
                      <a:prstDash val="solid"/>
                    </a:lnT>
                    <a:lnB w="6350">
                      <a:solidFill>
                        <a:srgbClr val="D9D9D9"/>
                      </a:solidFill>
                      <a:prstDash val="solid"/>
                    </a:lnB>
                  </a:tcPr>
                </a:tc>
                <a:tc vMerge="1">
                  <a:txBody>
                    <a:bodyPr/>
                    <a:lstStyle/>
                    <a:p>
                      <a:endParaRPr/>
                    </a:p>
                  </a:txBody>
                  <a:tcPr marL="0" marR="0" marT="0" marB="0">
                    <a:solidFill>
                      <a:srgbClr val="4471C4"/>
                    </a:solidFill>
                  </a:tcPr>
                </a:tc>
                <a:tc>
                  <a:txBody>
                    <a:bodyPr/>
                    <a:lstStyle/>
                    <a:p>
                      <a:pPr>
                        <a:lnSpc>
                          <a:spcPct val="100000"/>
                        </a:lnSpc>
                      </a:pPr>
                      <a:endParaRPr sz="1100">
                        <a:latin typeface="Times New Roman"/>
                        <a:cs typeface="Times New Roman"/>
                      </a:endParaRPr>
                    </a:p>
                  </a:txBody>
                  <a:tcPr marL="0" marR="0" marT="0" marB="0">
                    <a:lnT w="6350">
                      <a:solidFill>
                        <a:srgbClr val="D9D9D9"/>
                      </a:solidFill>
                      <a:prstDash val="solid"/>
                    </a:lnT>
                    <a:lnB w="6350">
                      <a:solidFill>
                        <a:srgbClr val="D9D9D9"/>
                      </a:solidFill>
                      <a:prstDash val="solid"/>
                    </a:lnB>
                  </a:tcPr>
                </a:tc>
                <a:extLst>
                  <a:ext uri="{0D108BD9-81ED-4DB2-BD59-A6C34878D82A}">
                    <a16:rowId xmlns:a16="http://schemas.microsoft.com/office/drawing/2014/main" val="10009"/>
                  </a:ext>
                </a:extLst>
              </a:tr>
              <a:tr h="85265">
                <a:tc rowSpan="2">
                  <a:txBody>
                    <a:bodyPr/>
                    <a:lstStyle/>
                    <a:p>
                      <a:pPr>
                        <a:lnSpc>
                          <a:spcPct val="100000"/>
                        </a:lnSpc>
                      </a:pPr>
                      <a:endParaRPr sz="1100">
                        <a:latin typeface="Times New Roman"/>
                        <a:cs typeface="Times New Roman"/>
                      </a:endParaRPr>
                    </a:p>
                  </a:txBody>
                  <a:tcPr marL="0" marR="0" marT="0" marB="0">
                    <a:lnT w="6350">
                      <a:solidFill>
                        <a:srgbClr val="D9D9D9"/>
                      </a:solidFill>
                      <a:prstDash val="solid"/>
                    </a:lnT>
                    <a:lnB w="6350">
                      <a:solidFill>
                        <a:srgbClr val="D9D9D9"/>
                      </a:solidFill>
                      <a:prstDash val="solid"/>
                    </a:lnB>
                  </a:tcPr>
                </a:tc>
                <a:tc>
                  <a:txBody>
                    <a:bodyPr/>
                    <a:lstStyle/>
                    <a:p>
                      <a:pPr marL="635" algn="ctr">
                        <a:lnSpc>
                          <a:spcPts val="710"/>
                        </a:lnSpc>
                        <a:spcBef>
                          <a:spcPts val="115"/>
                        </a:spcBef>
                      </a:pPr>
                      <a:r>
                        <a:rPr sz="850" dirty="0">
                          <a:solidFill>
                            <a:srgbClr val="404040"/>
                          </a:solidFill>
                          <a:latin typeface="Calibri"/>
                          <a:cs typeface="Calibri"/>
                        </a:rPr>
                        <a:t>4</a:t>
                      </a:r>
                      <a:endParaRPr sz="850">
                        <a:latin typeface="Calibri"/>
                        <a:cs typeface="Calibri"/>
                      </a:endParaRPr>
                    </a:p>
                  </a:txBody>
                  <a:tcPr marL="0" marR="0" marT="14605" marB="0">
                    <a:solidFill>
                      <a:srgbClr val="4471C4"/>
                    </a:solidFill>
                  </a:tcPr>
                </a:tc>
                <a:tc rowSpan="2">
                  <a:txBody>
                    <a:bodyPr/>
                    <a:lstStyle/>
                    <a:p>
                      <a:pPr>
                        <a:lnSpc>
                          <a:spcPct val="100000"/>
                        </a:lnSpc>
                      </a:pPr>
                      <a:endParaRPr sz="1100">
                        <a:latin typeface="Times New Roman"/>
                        <a:cs typeface="Times New Roman"/>
                      </a:endParaRPr>
                    </a:p>
                  </a:txBody>
                  <a:tcPr marL="0" marR="0" marT="0" marB="0">
                    <a:lnT w="6350">
                      <a:solidFill>
                        <a:srgbClr val="D9D9D9"/>
                      </a:solidFill>
                      <a:prstDash val="solid"/>
                    </a:lnT>
                    <a:lnB w="6350">
                      <a:solidFill>
                        <a:srgbClr val="D9D9D9"/>
                      </a:solidFill>
                      <a:prstDash val="solid"/>
                    </a:lnB>
                  </a:tcPr>
                </a:tc>
                <a:tc>
                  <a:txBody>
                    <a:bodyPr/>
                    <a:lstStyle/>
                    <a:p>
                      <a:pPr marL="167640">
                        <a:lnSpc>
                          <a:spcPts val="735"/>
                        </a:lnSpc>
                      </a:pPr>
                      <a:r>
                        <a:rPr sz="850" dirty="0">
                          <a:solidFill>
                            <a:srgbClr val="404040"/>
                          </a:solidFill>
                          <a:latin typeface="Calibri"/>
                          <a:cs typeface="Calibri"/>
                        </a:rPr>
                        <a:t>5</a:t>
                      </a:r>
                      <a:endParaRPr sz="850">
                        <a:latin typeface="Calibri"/>
                        <a:cs typeface="Calibri"/>
                      </a:endParaRPr>
                    </a:p>
                  </a:txBody>
                  <a:tcPr marL="0" marR="0" marT="0" marB="0">
                    <a:lnT w="3175">
                      <a:solidFill>
                        <a:srgbClr val="D9D9D9"/>
                      </a:solidFill>
                      <a:prstDash val="solid"/>
                    </a:lnT>
                    <a:solidFill>
                      <a:srgbClr val="FFC000"/>
                    </a:solidFill>
                  </a:tcPr>
                </a:tc>
                <a:tc rowSpan="2">
                  <a:txBody>
                    <a:bodyPr/>
                    <a:lstStyle/>
                    <a:p>
                      <a:pPr>
                        <a:lnSpc>
                          <a:spcPct val="100000"/>
                        </a:lnSpc>
                      </a:pPr>
                      <a:endParaRPr sz="1100">
                        <a:latin typeface="Times New Roman"/>
                        <a:cs typeface="Times New Roman"/>
                      </a:endParaRPr>
                    </a:p>
                  </a:txBody>
                  <a:tcPr marL="0" marR="0" marT="0" marB="0">
                    <a:lnT w="6350">
                      <a:solidFill>
                        <a:srgbClr val="D9D9D9"/>
                      </a:solidFill>
                      <a:prstDash val="solid"/>
                    </a:lnT>
                    <a:lnB w="6350">
                      <a:solidFill>
                        <a:srgbClr val="D9D9D9"/>
                      </a:solidFill>
                      <a:prstDash val="solid"/>
                    </a:lnB>
                  </a:tcPr>
                </a:tc>
                <a:tc>
                  <a:txBody>
                    <a:bodyPr/>
                    <a:lstStyle/>
                    <a:p>
                      <a:pPr marL="635" algn="ctr">
                        <a:lnSpc>
                          <a:spcPts val="735"/>
                        </a:lnSpc>
                      </a:pPr>
                      <a:r>
                        <a:rPr sz="850" dirty="0">
                          <a:solidFill>
                            <a:srgbClr val="404040"/>
                          </a:solidFill>
                          <a:latin typeface="Calibri"/>
                          <a:cs typeface="Calibri"/>
                        </a:rPr>
                        <a:t>4</a:t>
                      </a:r>
                      <a:endParaRPr sz="850">
                        <a:latin typeface="Calibri"/>
                        <a:cs typeface="Calibri"/>
                      </a:endParaRPr>
                    </a:p>
                  </a:txBody>
                  <a:tcPr marL="0" marR="0" marT="0" marB="0">
                    <a:solidFill>
                      <a:srgbClr val="FFC000"/>
                    </a:solidFill>
                  </a:tcPr>
                </a:tc>
                <a:tc rowSpan="2">
                  <a:txBody>
                    <a:bodyPr/>
                    <a:lstStyle/>
                    <a:p>
                      <a:pPr>
                        <a:lnSpc>
                          <a:spcPct val="100000"/>
                        </a:lnSpc>
                      </a:pPr>
                      <a:endParaRPr sz="1100">
                        <a:latin typeface="Times New Roman"/>
                        <a:cs typeface="Times New Roman"/>
                      </a:endParaRPr>
                    </a:p>
                  </a:txBody>
                  <a:tcPr marL="0" marR="0" marT="0" marB="0">
                    <a:lnT w="6350">
                      <a:solidFill>
                        <a:srgbClr val="D9D9D9"/>
                      </a:solidFill>
                      <a:prstDash val="solid"/>
                    </a:lnT>
                    <a:lnB w="6350">
                      <a:solidFill>
                        <a:srgbClr val="D9D9D9"/>
                      </a:solidFill>
                      <a:prstDash val="solid"/>
                    </a:lnB>
                  </a:tcPr>
                </a:tc>
                <a:tc vMerge="1">
                  <a:txBody>
                    <a:bodyPr/>
                    <a:lstStyle/>
                    <a:p>
                      <a:endParaRPr/>
                    </a:p>
                  </a:txBody>
                  <a:tcPr marL="0" marR="0" marT="0" marB="0">
                    <a:solidFill>
                      <a:srgbClr val="4471C4"/>
                    </a:solidFill>
                  </a:tcPr>
                </a:tc>
                <a:tc rowSpan="2">
                  <a:txBody>
                    <a:bodyPr/>
                    <a:lstStyle/>
                    <a:p>
                      <a:pPr>
                        <a:lnSpc>
                          <a:spcPct val="100000"/>
                        </a:lnSpc>
                      </a:pPr>
                      <a:endParaRPr sz="1100">
                        <a:latin typeface="Times New Roman"/>
                        <a:cs typeface="Times New Roman"/>
                      </a:endParaRPr>
                    </a:p>
                  </a:txBody>
                  <a:tcPr marL="0" marR="0" marT="0" marB="0">
                    <a:lnT w="6350">
                      <a:solidFill>
                        <a:srgbClr val="D9D9D9"/>
                      </a:solidFill>
                      <a:prstDash val="solid"/>
                    </a:lnT>
                    <a:lnB w="6350">
                      <a:solidFill>
                        <a:srgbClr val="D9D9D9"/>
                      </a:solidFill>
                      <a:prstDash val="solid"/>
                    </a:lnB>
                  </a:tcPr>
                </a:tc>
                <a:extLst>
                  <a:ext uri="{0D108BD9-81ED-4DB2-BD59-A6C34878D82A}">
                    <a16:rowId xmlns:a16="http://schemas.microsoft.com/office/drawing/2014/main" val="10010"/>
                  </a:ext>
                </a:extLst>
              </a:tr>
              <a:tr h="98495">
                <a:tc vMerge="1">
                  <a:txBody>
                    <a:bodyPr/>
                    <a:lstStyle/>
                    <a:p>
                      <a:endParaRPr/>
                    </a:p>
                  </a:txBody>
                  <a:tcPr marL="0" marR="0" marT="0" marB="0">
                    <a:lnT w="6350">
                      <a:solidFill>
                        <a:srgbClr val="D9D9D9"/>
                      </a:solidFill>
                      <a:prstDash val="solid"/>
                    </a:lnT>
                    <a:lnB w="6350">
                      <a:solidFill>
                        <a:srgbClr val="D9D9D9"/>
                      </a:solidFill>
                      <a:prstDash val="solid"/>
                    </a:lnB>
                  </a:tcPr>
                </a:tc>
                <a:tc>
                  <a:txBody>
                    <a:bodyPr/>
                    <a:lstStyle/>
                    <a:p>
                      <a:pPr marL="635" algn="ctr">
                        <a:lnSpc>
                          <a:spcPts val="675"/>
                        </a:lnSpc>
                      </a:pPr>
                      <a:r>
                        <a:rPr sz="850" dirty="0">
                          <a:solidFill>
                            <a:srgbClr val="404040"/>
                          </a:solidFill>
                          <a:latin typeface="Calibri"/>
                          <a:cs typeface="Calibri"/>
                        </a:rPr>
                        <a:t>4</a:t>
                      </a:r>
                      <a:endParaRPr sz="850">
                        <a:latin typeface="Calibri"/>
                        <a:cs typeface="Calibri"/>
                      </a:endParaRPr>
                    </a:p>
                  </a:txBody>
                  <a:tcPr marL="0" marR="0" marT="0" marB="0">
                    <a:lnB w="3175">
                      <a:solidFill>
                        <a:srgbClr val="D9D9D9"/>
                      </a:solidFill>
                      <a:prstDash val="solid"/>
                    </a:lnB>
                    <a:solidFill>
                      <a:srgbClr val="A4A4A4"/>
                    </a:solidFill>
                  </a:tcPr>
                </a:tc>
                <a:tc vMerge="1">
                  <a:txBody>
                    <a:bodyPr/>
                    <a:lstStyle/>
                    <a:p>
                      <a:endParaRPr/>
                    </a:p>
                  </a:txBody>
                  <a:tcPr marL="0" marR="0" marT="0" marB="0">
                    <a:lnT w="6350">
                      <a:solidFill>
                        <a:srgbClr val="D9D9D9"/>
                      </a:solidFill>
                      <a:prstDash val="solid"/>
                    </a:lnT>
                    <a:lnB w="6350">
                      <a:solidFill>
                        <a:srgbClr val="D9D9D9"/>
                      </a:solidFill>
                      <a:prstDash val="solid"/>
                    </a:lnB>
                  </a:tcPr>
                </a:tc>
                <a:tc>
                  <a:txBody>
                    <a:bodyPr/>
                    <a:lstStyle/>
                    <a:p>
                      <a:pPr marL="167640">
                        <a:lnSpc>
                          <a:spcPts val="760"/>
                        </a:lnSpc>
                      </a:pPr>
                      <a:r>
                        <a:rPr sz="850" dirty="0">
                          <a:solidFill>
                            <a:srgbClr val="404040"/>
                          </a:solidFill>
                          <a:latin typeface="Calibri"/>
                          <a:cs typeface="Calibri"/>
                        </a:rPr>
                        <a:t>4</a:t>
                      </a:r>
                      <a:endParaRPr sz="850">
                        <a:latin typeface="Calibri"/>
                        <a:cs typeface="Calibri"/>
                      </a:endParaRPr>
                    </a:p>
                  </a:txBody>
                  <a:tcPr marL="0" marR="0" marT="0" marB="0">
                    <a:solidFill>
                      <a:srgbClr val="A4A4A4"/>
                    </a:solidFill>
                  </a:tcPr>
                </a:tc>
                <a:tc vMerge="1">
                  <a:txBody>
                    <a:bodyPr/>
                    <a:lstStyle/>
                    <a:p>
                      <a:endParaRPr/>
                    </a:p>
                  </a:txBody>
                  <a:tcPr marL="0" marR="0" marT="0" marB="0">
                    <a:lnT w="6350">
                      <a:solidFill>
                        <a:srgbClr val="D9D9D9"/>
                      </a:solidFill>
                      <a:prstDash val="solid"/>
                    </a:lnT>
                    <a:lnB w="6350">
                      <a:solidFill>
                        <a:srgbClr val="D9D9D9"/>
                      </a:solidFill>
                      <a:prstDash val="solid"/>
                    </a:lnB>
                  </a:tcPr>
                </a:tc>
                <a:tc>
                  <a:txBody>
                    <a:bodyPr/>
                    <a:lstStyle/>
                    <a:p>
                      <a:pPr marL="635" algn="ctr">
                        <a:lnSpc>
                          <a:spcPts val="760"/>
                        </a:lnSpc>
                      </a:pPr>
                      <a:r>
                        <a:rPr sz="850" dirty="0">
                          <a:solidFill>
                            <a:srgbClr val="404040"/>
                          </a:solidFill>
                          <a:latin typeface="Calibri"/>
                          <a:cs typeface="Calibri"/>
                        </a:rPr>
                        <a:t>4</a:t>
                      </a:r>
                      <a:endParaRPr sz="850">
                        <a:latin typeface="Calibri"/>
                        <a:cs typeface="Calibri"/>
                      </a:endParaRPr>
                    </a:p>
                  </a:txBody>
                  <a:tcPr marL="0" marR="0" marT="0" marB="0">
                    <a:solidFill>
                      <a:srgbClr val="A4A4A4"/>
                    </a:solidFill>
                  </a:tcPr>
                </a:tc>
                <a:tc vMerge="1">
                  <a:txBody>
                    <a:bodyPr/>
                    <a:lstStyle/>
                    <a:p>
                      <a:endParaRPr/>
                    </a:p>
                  </a:txBody>
                  <a:tcPr marL="0" marR="0" marT="0" marB="0">
                    <a:lnT w="6350">
                      <a:solidFill>
                        <a:srgbClr val="D9D9D9"/>
                      </a:solidFill>
                      <a:prstDash val="solid"/>
                    </a:lnT>
                    <a:lnB w="6350">
                      <a:solidFill>
                        <a:srgbClr val="D9D9D9"/>
                      </a:solidFill>
                      <a:prstDash val="solid"/>
                    </a:lnB>
                  </a:tcPr>
                </a:tc>
                <a:tc>
                  <a:txBody>
                    <a:bodyPr/>
                    <a:lstStyle/>
                    <a:p>
                      <a:pPr marL="1270" algn="ctr">
                        <a:lnSpc>
                          <a:spcPts val="675"/>
                        </a:lnSpc>
                      </a:pPr>
                      <a:r>
                        <a:rPr sz="850" dirty="0">
                          <a:solidFill>
                            <a:srgbClr val="404040"/>
                          </a:solidFill>
                          <a:latin typeface="Calibri"/>
                          <a:cs typeface="Calibri"/>
                        </a:rPr>
                        <a:t>4</a:t>
                      </a:r>
                      <a:endParaRPr sz="850">
                        <a:latin typeface="Calibri"/>
                        <a:cs typeface="Calibri"/>
                      </a:endParaRPr>
                    </a:p>
                  </a:txBody>
                  <a:tcPr marL="0" marR="0" marT="0" marB="0">
                    <a:lnB w="28575">
                      <a:solidFill>
                        <a:srgbClr val="A4A4A4"/>
                      </a:solidFill>
                      <a:prstDash val="solid"/>
                    </a:lnB>
                    <a:solidFill>
                      <a:srgbClr val="FFC000"/>
                    </a:solidFill>
                  </a:tcPr>
                </a:tc>
                <a:tc vMerge="1">
                  <a:txBody>
                    <a:bodyPr/>
                    <a:lstStyle/>
                    <a:p>
                      <a:endParaRPr/>
                    </a:p>
                  </a:txBody>
                  <a:tcPr marL="0" marR="0" marT="0" marB="0">
                    <a:lnT w="6350">
                      <a:solidFill>
                        <a:srgbClr val="D9D9D9"/>
                      </a:solidFill>
                      <a:prstDash val="solid"/>
                    </a:lnT>
                    <a:lnB w="6350">
                      <a:solidFill>
                        <a:srgbClr val="D9D9D9"/>
                      </a:solidFill>
                      <a:prstDash val="solid"/>
                    </a:lnB>
                  </a:tcPr>
                </a:tc>
                <a:extLst>
                  <a:ext uri="{0D108BD9-81ED-4DB2-BD59-A6C34878D82A}">
                    <a16:rowId xmlns:a16="http://schemas.microsoft.com/office/drawing/2014/main" val="10011"/>
                  </a:ext>
                </a:extLst>
              </a:tr>
              <a:tr h="214887">
                <a:tc>
                  <a:txBody>
                    <a:bodyPr/>
                    <a:lstStyle/>
                    <a:p>
                      <a:pPr>
                        <a:lnSpc>
                          <a:spcPct val="100000"/>
                        </a:lnSpc>
                      </a:pPr>
                      <a:endParaRPr sz="1100">
                        <a:latin typeface="Times New Roman"/>
                        <a:cs typeface="Times New Roman"/>
                      </a:endParaRPr>
                    </a:p>
                  </a:txBody>
                  <a:tcPr marL="0" marR="0" marT="0" marB="0">
                    <a:lnT w="6350">
                      <a:solidFill>
                        <a:srgbClr val="D9D9D9"/>
                      </a:solidFill>
                      <a:prstDash val="solid"/>
                    </a:lnT>
                    <a:lnB w="6350">
                      <a:solidFill>
                        <a:srgbClr val="D9D9D9"/>
                      </a:solidFill>
                      <a:prstDash val="solid"/>
                    </a:lnB>
                  </a:tcPr>
                </a:tc>
                <a:tc>
                  <a:txBody>
                    <a:bodyPr/>
                    <a:lstStyle/>
                    <a:p>
                      <a:pPr marL="635" algn="ctr">
                        <a:lnSpc>
                          <a:spcPct val="100000"/>
                        </a:lnSpc>
                        <a:spcBef>
                          <a:spcPts val="285"/>
                        </a:spcBef>
                      </a:pPr>
                      <a:r>
                        <a:rPr sz="850" spc="-5" dirty="0">
                          <a:solidFill>
                            <a:srgbClr val="404040"/>
                          </a:solidFill>
                          <a:latin typeface="Calibri"/>
                          <a:cs typeface="Calibri"/>
                        </a:rPr>
                        <a:t>10</a:t>
                      </a:r>
                      <a:endParaRPr sz="850">
                        <a:latin typeface="Calibri"/>
                        <a:cs typeface="Calibri"/>
                      </a:endParaRPr>
                    </a:p>
                  </a:txBody>
                  <a:tcPr marL="0" marR="0" marT="36195" marB="0">
                    <a:lnT w="3175">
                      <a:solidFill>
                        <a:srgbClr val="D9D9D9"/>
                      </a:solidFill>
                      <a:prstDash val="solid"/>
                    </a:lnT>
                    <a:lnB w="6350">
                      <a:solidFill>
                        <a:srgbClr val="D9D9D9"/>
                      </a:solidFill>
                      <a:prstDash val="solid"/>
                    </a:lnB>
                    <a:solidFill>
                      <a:srgbClr val="EC7C30"/>
                    </a:solidFill>
                  </a:tcPr>
                </a:tc>
                <a:tc>
                  <a:txBody>
                    <a:bodyPr/>
                    <a:lstStyle/>
                    <a:p>
                      <a:pPr>
                        <a:lnSpc>
                          <a:spcPct val="100000"/>
                        </a:lnSpc>
                      </a:pPr>
                      <a:endParaRPr sz="1100">
                        <a:latin typeface="Times New Roman"/>
                        <a:cs typeface="Times New Roman"/>
                      </a:endParaRPr>
                    </a:p>
                  </a:txBody>
                  <a:tcPr marL="0" marR="0" marT="0" marB="0">
                    <a:lnT w="6350">
                      <a:solidFill>
                        <a:srgbClr val="D9D9D9"/>
                      </a:solidFill>
                      <a:prstDash val="solid"/>
                    </a:lnT>
                    <a:lnB w="6350">
                      <a:solidFill>
                        <a:srgbClr val="D9D9D9"/>
                      </a:solidFill>
                      <a:prstDash val="solid"/>
                    </a:lnB>
                  </a:tcPr>
                </a:tc>
                <a:tc>
                  <a:txBody>
                    <a:bodyPr/>
                    <a:lstStyle/>
                    <a:p>
                      <a:pPr marL="140335">
                        <a:lnSpc>
                          <a:spcPct val="100000"/>
                        </a:lnSpc>
                        <a:spcBef>
                          <a:spcPts val="200"/>
                        </a:spcBef>
                      </a:pPr>
                      <a:r>
                        <a:rPr sz="850" spc="-5" dirty="0">
                          <a:solidFill>
                            <a:srgbClr val="404040"/>
                          </a:solidFill>
                          <a:latin typeface="Calibri"/>
                          <a:cs typeface="Calibri"/>
                        </a:rPr>
                        <a:t>11</a:t>
                      </a:r>
                      <a:endParaRPr sz="850">
                        <a:latin typeface="Calibri"/>
                        <a:cs typeface="Calibri"/>
                      </a:endParaRPr>
                    </a:p>
                  </a:txBody>
                  <a:tcPr marL="0" marR="0" marT="25400" marB="0">
                    <a:lnB w="6350">
                      <a:solidFill>
                        <a:srgbClr val="D9D9D9"/>
                      </a:solidFill>
                      <a:prstDash val="solid"/>
                    </a:lnB>
                    <a:solidFill>
                      <a:srgbClr val="EC7C30"/>
                    </a:solidFill>
                  </a:tcPr>
                </a:tc>
                <a:tc>
                  <a:txBody>
                    <a:bodyPr/>
                    <a:lstStyle/>
                    <a:p>
                      <a:pPr>
                        <a:lnSpc>
                          <a:spcPct val="100000"/>
                        </a:lnSpc>
                      </a:pPr>
                      <a:endParaRPr sz="1100">
                        <a:latin typeface="Times New Roman"/>
                        <a:cs typeface="Times New Roman"/>
                      </a:endParaRPr>
                    </a:p>
                  </a:txBody>
                  <a:tcPr marL="0" marR="0" marT="0" marB="0">
                    <a:lnT w="6350">
                      <a:solidFill>
                        <a:srgbClr val="D9D9D9"/>
                      </a:solidFill>
                      <a:prstDash val="solid"/>
                    </a:lnT>
                    <a:lnB w="6350">
                      <a:solidFill>
                        <a:srgbClr val="D9D9D9"/>
                      </a:solidFill>
                      <a:prstDash val="solid"/>
                    </a:lnB>
                  </a:tcPr>
                </a:tc>
                <a:tc>
                  <a:txBody>
                    <a:bodyPr/>
                    <a:lstStyle/>
                    <a:p>
                      <a:pPr marL="635" algn="ctr">
                        <a:lnSpc>
                          <a:spcPct val="100000"/>
                        </a:lnSpc>
                        <a:spcBef>
                          <a:spcPts val="200"/>
                        </a:spcBef>
                      </a:pPr>
                      <a:r>
                        <a:rPr sz="850" spc="-5" dirty="0">
                          <a:solidFill>
                            <a:srgbClr val="404040"/>
                          </a:solidFill>
                          <a:latin typeface="Calibri"/>
                          <a:cs typeface="Calibri"/>
                        </a:rPr>
                        <a:t>11</a:t>
                      </a:r>
                      <a:endParaRPr sz="850">
                        <a:latin typeface="Calibri"/>
                        <a:cs typeface="Calibri"/>
                      </a:endParaRPr>
                    </a:p>
                  </a:txBody>
                  <a:tcPr marL="0" marR="0" marT="25400" marB="0">
                    <a:lnB w="6350">
                      <a:solidFill>
                        <a:srgbClr val="D9D9D9"/>
                      </a:solidFill>
                      <a:prstDash val="solid"/>
                    </a:lnB>
                    <a:solidFill>
                      <a:srgbClr val="EC7C30"/>
                    </a:solidFill>
                  </a:tcPr>
                </a:tc>
                <a:tc>
                  <a:txBody>
                    <a:bodyPr/>
                    <a:lstStyle/>
                    <a:p>
                      <a:pPr>
                        <a:lnSpc>
                          <a:spcPct val="100000"/>
                        </a:lnSpc>
                      </a:pPr>
                      <a:endParaRPr sz="1100">
                        <a:latin typeface="Times New Roman"/>
                        <a:cs typeface="Times New Roman"/>
                      </a:endParaRPr>
                    </a:p>
                  </a:txBody>
                  <a:tcPr marL="0" marR="0" marT="0" marB="0">
                    <a:lnT w="6350">
                      <a:solidFill>
                        <a:srgbClr val="D9D9D9"/>
                      </a:solidFill>
                      <a:prstDash val="solid"/>
                    </a:lnT>
                    <a:lnB w="6350">
                      <a:solidFill>
                        <a:srgbClr val="D9D9D9"/>
                      </a:solidFill>
                      <a:prstDash val="solid"/>
                    </a:lnB>
                  </a:tcPr>
                </a:tc>
                <a:tc>
                  <a:txBody>
                    <a:bodyPr/>
                    <a:lstStyle/>
                    <a:p>
                      <a:pPr marL="1270" algn="ctr">
                        <a:lnSpc>
                          <a:spcPct val="100000"/>
                        </a:lnSpc>
                        <a:spcBef>
                          <a:spcPts val="285"/>
                        </a:spcBef>
                      </a:pPr>
                      <a:r>
                        <a:rPr sz="850" spc="-5" dirty="0">
                          <a:solidFill>
                            <a:srgbClr val="404040"/>
                          </a:solidFill>
                          <a:latin typeface="Calibri"/>
                          <a:cs typeface="Calibri"/>
                        </a:rPr>
                        <a:t>10</a:t>
                      </a:r>
                      <a:endParaRPr sz="850">
                        <a:latin typeface="Calibri"/>
                        <a:cs typeface="Calibri"/>
                      </a:endParaRPr>
                    </a:p>
                  </a:txBody>
                  <a:tcPr marL="0" marR="0" marT="36195" marB="0">
                    <a:lnT w="28575">
                      <a:solidFill>
                        <a:srgbClr val="A4A4A4"/>
                      </a:solidFill>
                      <a:prstDash val="solid"/>
                    </a:lnT>
                    <a:lnB w="6350">
                      <a:solidFill>
                        <a:srgbClr val="D9D9D9"/>
                      </a:solidFill>
                      <a:prstDash val="solid"/>
                    </a:lnB>
                    <a:solidFill>
                      <a:srgbClr val="EC7C30"/>
                    </a:solidFill>
                  </a:tcPr>
                </a:tc>
                <a:tc>
                  <a:txBody>
                    <a:bodyPr/>
                    <a:lstStyle/>
                    <a:p>
                      <a:pPr>
                        <a:lnSpc>
                          <a:spcPct val="100000"/>
                        </a:lnSpc>
                      </a:pPr>
                      <a:endParaRPr sz="1100">
                        <a:latin typeface="Times New Roman"/>
                        <a:cs typeface="Times New Roman"/>
                      </a:endParaRPr>
                    </a:p>
                  </a:txBody>
                  <a:tcPr marL="0" marR="0" marT="0" marB="0">
                    <a:lnT w="6350">
                      <a:solidFill>
                        <a:srgbClr val="D9D9D9"/>
                      </a:solidFill>
                      <a:prstDash val="solid"/>
                    </a:lnT>
                    <a:lnB w="6350">
                      <a:solidFill>
                        <a:srgbClr val="D9D9D9"/>
                      </a:solidFill>
                      <a:prstDash val="solid"/>
                    </a:lnB>
                  </a:tcPr>
                </a:tc>
                <a:extLst>
                  <a:ext uri="{0D108BD9-81ED-4DB2-BD59-A6C34878D82A}">
                    <a16:rowId xmlns:a16="http://schemas.microsoft.com/office/drawing/2014/main" val="10012"/>
                  </a:ext>
                </a:extLst>
              </a:tr>
            </a:tbl>
          </a:graphicData>
        </a:graphic>
      </p:graphicFrame>
      <p:sp>
        <p:nvSpPr>
          <p:cNvPr id="149" name="object 149"/>
          <p:cNvSpPr txBox="1"/>
          <p:nvPr/>
        </p:nvSpPr>
        <p:spPr>
          <a:xfrm>
            <a:off x="10223450" y="8578220"/>
            <a:ext cx="80645" cy="143629"/>
          </a:xfrm>
          <a:prstGeom prst="rect">
            <a:avLst/>
          </a:prstGeom>
        </p:spPr>
        <p:txBody>
          <a:bodyPr vert="horz" wrap="square" lIns="0" tIns="12700" rIns="0" bIns="0" rtlCol="0">
            <a:spAutoFit/>
          </a:bodyPr>
          <a:lstStyle/>
          <a:p>
            <a:pPr marL="12700">
              <a:spcBef>
                <a:spcPts val="100"/>
              </a:spcBef>
            </a:pPr>
            <a:r>
              <a:rPr sz="850" dirty="0">
                <a:solidFill>
                  <a:srgbClr val="585858"/>
                </a:solidFill>
                <a:latin typeface="Calibri"/>
                <a:cs typeface="Calibri"/>
              </a:rPr>
              <a:t>0</a:t>
            </a:r>
            <a:endParaRPr sz="850">
              <a:solidFill>
                <a:prstClr val="black"/>
              </a:solidFill>
              <a:latin typeface="Calibri"/>
              <a:cs typeface="Calibri"/>
            </a:endParaRPr>
          </a:p>
        </p:txBody>
      </p:sp>
      <p:sp>
        <p:nvSpPr>
          <p:cNvPr id="150" name="object 150"/>
          <p:cNvSpPr txBox="1"/>
          <p:nvPr/>
        </p:nvSpPr>
        <p:spPr>
          <a:xfrm>
            <a:off x="10168515" y="8362326"/>
            <a:ext cx="135255" cy="143629"/>
          </a:xfrm>
          <a:prstGeom prst="rect">
            <a:avLst/>
          </a:prstGeom>
        </p:spPr>
        <p:txBody>
          <a:bodyPr vert="horz" wrap="square" lIns="0" tIns="12700" rIns="0" bIns="0" rtlCol="0">
            <a:spAutoFit/>
          </a:bodyPr>
          <a:lstStyle/>
          <a:p>
            <a:pPr marL="12700">
              <a:spcBef>
                <a:spcPts val="100"/>
              </a:spcBef>
            </a:pPr>
            <a:r>
              <a:rPr sz="850" spc="-5" dirty="0">
                <a:solidFill>
                  <a:srgbClr val="585858"/>
                </a:solidFill>
                <a:latin typeface="Calibri"/>
                <a:cs typeface="Calibri"/>
              </a:rPr>
              <a:t>10</a:t>
            </a:r>
            <a:endParaRPr sz="850">
              <a:solidFill>
                <a:prstClr val="black"/>
              </a:solidFill>
              <a:latin typeface="Calibri"/>
              <a:cs typeface="Calibri"/>
            </a:endParaRPr>
          </a:p>
        </p:txBody>
      </p:sp>
      <p:sp>
        <p:nvSpPr>
          <p:cNvPr id="151" name="object 151"/>
          <p:cNvSpPr txBox="1"/>
          <p:nvPr/>
        </p:nvSpPr>
        <p:spPr>
          <a:xfrm>
            <a:off x="10168515" y="8146371"/>
            <a:ext cx="135255" cy="143629"/>
          </a:xfrm>
          <a:prstGeom prst="rect">
            <a:avLst/>
          </a:prstGeom>
        </p:spPr>
        <p:txBody>
          <a:bodyPr vert="horz" wrap="square" lIns="0" tIns="12700" rIns="0" bIns="0" rtlCol="0">
            <a:spAutoFit/>
          </a:bodyPr>
          <a:lstStyle/>
          <a:p>
            <a:pPr marL="12700">
              <a:spcBef>
                <a:spcPts val="100"/>
              </a:spcBef>
            </a:pPr>
            <a:r>
              <a:rPr sz="850" spc="-5" dirty="0">
                <a:solidFill>
                  <a:srgbClr val="585858"/>
                </a:solidFill>
                <a:latin typeface="Calibri"/>
                <a:cs typeface="Calibri"/>
              </a:rPr>
              <a:t>20</a:t>
            </a:r>
            <a:endParaRPr sz="850">
              <a:solidFill>
                <a:prstClr val="black"/>
              </a:solidFill>
              <a:latin typeface="Calibri"/>
              <a:cs typeface="Calibri"/>
            </a:endParaRPr>
          </a:p>
        </p:txBody>
      </p:sp>
      <p:sp>
        <p:nvSpPr>
          <p:cNvPr id="152" name="object 152"/>
          <p:cNvSpPr txBox="1"/>
          <p:nvPr/>
        </p:nvSpPr>
        <p:spPr>
          <a:xfrm>
            <a:off x="10168515" y="7930418"/>
            <a:ext cx="135255" cy="143629"/>
          </a:xfrm>
          <a:prstGeom prst="rect">
            <a:avLst/>
          </a:prstGeom>
        </p:spPr>
        <p:txBody>
          <a:bodyPr vert="horz" wrap="square" lIns="0" tIns="12700" rIns="0" bIns="0" rtlCol="0">
            <a:spAutoFit/>
          </a:bodyPr>
          <a:lstStyle/>
          <a:p>
            <a:pPr marL="12700">
              <a:spcBef>
                <a:spcPts val="100"/>
              </a:spcBef>
            </a:pPr>
            <a:r>
              <a:rPr sz="850" spc="-5" dirty="0">
                <a:solidFill>
                  <a:srgbClr val="585858"/>
                </a:solidFill>
                <a:latin typeface="Calibri"/>
                <a:cs typeface="Calibri"/>
              </a:rPr>
              <a:t>30</a:t>
            </a:r>
            <a:endParaRPr sz="850">
              <a:solidFill>
                <a:prstClr val="black"/>
              </a:solidFill>
              <a:latin typeface="Calibri"/>
              <a:cs typeface="Calibri"/>
            </a:endParaRPr>
          </a:p>
        </p:txBody>
      </p:sp>
      <p:sp>
        <p:nvSpPr>
          <p:cNvPr id="153" name="object 153"/>
          <p:cNvSpPr txBox="1"/>
          <p:nvPr/>
        </p:nvSpPr>
        <p:spPr>
          <a:xfrm>
            <a:off x="10168515" y="7714464"/>
            <a:ext cx="135255" cy="143629"/>
          </a:xfrm>
          <a:prstGeom prst="rect">
            <a:avLst/>
          </a:prstGeom>
        </p:spPr>
        <p:txBody>
          <a:bodyPr vert="horz" wrap="square" lIns="0" tIns="12700" rIns="0" bIns="0" rtlCol="0">
            <a:spAutoFit/>
          </a:bodyPr>
          <a:lstStyle/>
          <a:p>
            <a:pPr marL="12700">
              <a:spcBef>
                <a:spcPts val="100"/>
              </a:spcBef>
            </a:pPr>
            <a:r>
              <a:rPr sz="850" spc="-5" dirty="0">
                <a:solidFill>
                  <a:srgbClr val="585858"/>
                </a:solidFill>
                <a:latin typeface="Calibri"/>
                <a:cs typeface="Calibri"/>
              </a:rPr>
              <a:t>40</a:t>
            </a:r>
            <a:endParaRPr sz="850">
              <a:solidFill>
                <a:prstClr val="black"/>
              </a:solidFill>
              <a:latin typeface="Calibri"/>
              <a:cs typeface="Calibri"/>
            </a:endParaRPr>
          </a:p>
        </p:txBody>
      </p:sp>
      <p:sp>
        <p:nvSpPr>
          <p:cNvPr id="154" name="object 154"/>
          <p:cNvSpPr txBox="1"/>
          <p:nvPr/>
        </p:nvSpPr>
        <p:spPr>
          <a:xfrm>
            <a:off x="10168515" y="7498509"/>
            <a:ext cx="135255" cy="143629"/>
          </a:xfrm>
          <a:prstGeom prst="rect">
            <a:avLst/>
          </a:prstGeom>
        </p:spPr>
        <p:txBody>
          <a:bodyPr vert="horz" wrap="square" lIns="0" tIns="12700" rIns="0" bIns="0" rtlCol="0">
            <a:spAutoFit/>
          </a:bodyPr>
          <a:lstStyle/>
          <a:p>
            <a:pPr marL="12700">
              <a:spcBef>
                <a:spcPts val="100"/>
              </a:spcBef>
            </a:pPr>
            <a:r>
              <a:rPr sz="850" spc="-5" dirty="0">
                <a:solidFill>
                  <a:srgbClr val="585858"/>
                </a:solidFill>
                <a:latin typeface="Calibri"/>
                <a:cs typeface="Calibri"/>
              </a:rPr>
              <a:t>50</a:t>
            </a:r>
            <a:endParaRPr sz="850">
              <a:solidFill>
                <a:prstClr val="black"/>
              </a:solidFill>
              <a:latin typeface="Calibri"/>
              <a:cs typeface="Calibri"/>
            </a:endParaRPr>
          </a:p>
        </p:txBody>
      </p:sp>
      <p:sp>
        <p:nvSpPr>
          <p:cNvPr id="155" name="object 155"/>
          <p:cNvSpPr txBox="1"/>
          <p:nvPr/>
        </p:nvSpPr>
        <p:spPr>
          <a:xfrm>
            <a:off x="10168515" y="7282616"/>
            <a:ext cx="135255" cy="143629"/>
          </a:xfrm>
          <a:prstGeom prst="rect">
            <a:avLst/>
          </a:prstGeom>
        </p:spPr>
        <p:txBody>
          <a:bodyPr vert="horz" wrap="square" lIns="0" tIns="12700" rIns="0" bIns="0" rtlCol="0">
            <a:spAutoFit/>
          </a:bodyPr>
          <a:lstStyle/>
          <a:p>
            <a:pPr marL="12700">
              <a:spcBef>
                <a:spcPts val="100"/>
              </a:spcBef>
            </a:pPr>
            <a:r>
              <a:rPr sz="850" spc="-5" dirty="0">
                <a:solidFill>
                  <a:srgbClr val="585858"/>
                </a:solidFill>
                <a:latin typeface="Calibri"/>
                <a:cs typeface="Calibri"/>
              </a:rPr>
              <a:t>60</a:t>
            </a:r>
            <a:endParaRPr sz="850">
              <a:solidFill>
                <a:prstClr val="black"/>
              </a:solidFill>
              <a:latin typeface="Calibri"/>
              <a:cs typeface="Calibri"/>
            </a:endParaRPr>
          </a:p>
        </p:txBody>
      </p:sp>
      <p:sp>
        <p:nvSpPr>
          <p:cNvPr id="156" name="object 156"/>
          <p:cNvSpPr txBox="1"/>
          <p:nvPr/>
        </p:nvSpPr>
        <p:spPr>
          <a:xfrm>
            <a:off x="10168515" y="7066661"/>
            <a:ext cx="135255" cy="143629"/>
          </a:xfrm>
          <a:prstGeom prst="rect">
            <a:avLst/>
          </a:prstGeom>
        </p:spPr>
        <p:txBody>
          <a:bodyPr vert="horz" wrap="square" lIns="0" tIns="12700" rIns="0" bIns="0" rtlCol="0">
            <a:spAutoFit/>
          </a:bodyPr>
          <a:lstStyle/>
          <a:p>
            <a:pPr marL="12700">
              <a:spcBef>
                <a:spcPts val="100"/>
              </a:spcBef>
            </a:pPr>
            <a:r>
              <a:rPr sz="850" spc="-5" dirty="0">
                <a:solidFill>
                  <a:srgbClr val="585858"/>
                </a:solidFill>
                <a:latin typeface="Calibri"/>
                <a:cs typeface="Calibri"/>
              </a:rPr>
              <a:t>70</a:t>
            </a:r>
            <a:endParaRPr sz="850">
              <a:solidFill>
                <a:prstClr val="black"/>
              </a:solidFill>
              <a:latin typeface="Calibri"/>
              <a:cs typeface="Calibri"/>
            </a:endParaRPr>
          </a:p>
        </p:txBody>
      </p:sp>
      <p:sp>
        <p:nvSpPr>
          <p:cNvPr id="157" name="object 157"/>
          <p:cNvSpPr txBox="1"/>
          <p:nvPr/>
        </p:nvSpPr>
        <p:spPr>
          <a:xfrm>
            <a:off x="10168515" y="6850708"/>
            <a:ext cx="135255" cy="143629"/>
          </a:xfrm>
          <a:prstGeom prst="rect">
            <a:avLst/>
          </a:prstGeom>
        </p:spPr>
        <p:txBody>
          <a:bodyPr vert="horz" wrap="square" lIns="0" tIns="12700" rIns="0" bIns="0" rtlCol="0">
            <a:spAutoFit/>
          </a:bodyPr>
          <a:lstStyle/>
          <a:p>
            <a:pPr marL="12700">
              <a:spcBef>
                <a:spcPts val="100"/>
              </a:spcBef>
            </a:pPr>
            <a:r>
              <a:rPr sz="850" spc="-5" dirty="0">
                <a:solidFill>
                  <a:srgbClr val="585858"/>
                </a:solidFill>
                <a:latin typeface="Calibri"/>
                <a:cs typeface="Calibri"/>
              </a:rPr>
              <a:t>80</a:t>
            </a:r>
            <a:endParaRPr sz="850">
              <a:solidFill>
                <a:prstClr val="black"/>
              </a:solidFill>
              <a:latin typeface="Calibri"/>
              <a:cs typeface="Calibri"/>
            </a:endParaRPr>
          </a:p>
        </p:txBody>
      </p:sp>
      <p:sp>
        <p:nvSpPr>
          <p:cNvPr id="158" name="object 158"/>
          <p:cNvSpPr txBox="1"/>
          <p:nvPr/>
        </p:nvSpPr>
        <p:spPr>
          <a:xfrm>
            <a:off x="10168515" y="6634754"/>
            <a:ext cx="135255" cy="143629"/>
          </a:xfrm>
          <a:prstGeom prst="rect">
            <a:avLst/>
          </a:prstGeom>
        </p:spPr>
        <p:txBody>
          <a:bodyPr vert="horz" wrap="square" lIns="0" tIns="12700" rIns="0" bIns="0" rtlCol="0">
            <a:spAutoFit/>
          </a:bodyPr>
          <a:lstStyle/>
          <a:p>
            <a:pPr marL="12700">
              <a:spcBef>
                <a:spcPts val="100"/>
              </a:spcBef>
            </a:pPr>
            <a:r>
              <a:rPr sz="850" spc="-5" dirty="0">
                <a:solidFill>
                  <a:srgbClr val="585858"/>
                </a:solidFill>
                <a:latin typeface="Calibri"/>
                <a:cs typeface="Calibri"/>
              </a:rPr>
              <a:t>90</a:t>
            </a:r>
            <a:endParaRPr sz="850">
              <a:solidFill>
                <a:prstClr val="black"/>
              </a:solidFill>
              <a:latin typeface="Calibri"/>
              <a:cs typeface="Calibri"/>
            </a:endParaRPr>
          </a:p>
        </p:txBody>
      </p:sp>
      <p:sp>
        <p:nvSpPr>
          <p:cNvPr id="159" name="object 159"/>
          <p:cNvSpPr txBox="1"/>
          <p:nvPr/>
        </p:nvSpPr>
        <p:spPr>
          <a:xfrm>
            <a:off x="10113699" y="6418979"/>
            <a:ext cx="189865" cy="143629"/>
          </a:xfrm>
          <a:prstGeom prst="rect">
            <a:avLst/>
          </a:prstGeom>
        </p:spPr>
        <p:txBody>
          <a:bodyPr vert="horz" wrap="square" lIns="0" tIns="12700" rIns="0" bIns="0" rtlCol="0">
            <a:spAutoFit/>
          </a:bodyPr>
          <a:lstStyle/>
          <a:p>
            <a:pPr marL="12700">
              <a:spcBef>
                <a:spcPts val="100"/>
              </a:spcBef>
            </a:pPr>
            <a:r>
              <a:rPr sz="850" spc="-5" dirty="0">
                <a:solidFill>
                  <a:srgbClr val="585858"/>
                </a:solidFill>
                <a:latin typeface="Calibri"/>
                <a:cs typeface="Calibri"/>
              </a:rPr>
              <a:t>100</a:t>
            </a:r>
            <a:endParaRPr sz="850">
              <a:solidFill>
                <a:prstClr val="black"/>
              </a:solidFill>
              <a:latin typeface="Calibri"/>
              <a:cs typeface="Calibri"/>
            </a:endParaRPr>
          </a:p>
        </p:txBody>
      </p:sp>
      <p:sp>
        <p:nvSpPr>
          <p:cNvPr id="160" name="object 160"/>
          <p:cNvSpPr txBox="1"/>
          <p:nvPr/>
        </p:nvSpPr>
        <p:spPr>
          <a:xfrm>
            <a:off x="13726857" y="8718863"/>
            <a:ext cx="156845" cy="143629"/>
          </a:xfrm>
          <a:prstGeom prst="rect">
            <a:avLst/>
          </a:prstGeom>
        </p:spPr>
        <p:txBody>
          <a:bodyPr vert="horz" wrap="square" lIns="0" tIns="12700" rIns="0" bIns="0" rtlCol="0">
            <a:spAutoFit/>
          </a:bodyPr>
          <a:lstStyle/>
          <a:p>
            <a:pPr marL="12700">
              <a:spcBef>
                <a:spcPts val="100"/>
              </a:spcBef>
            </a:pPr>
            <a:r>
              <a:rPr sz="850" spc="-5" dirty="0">
                <a:solidFill>
                  <a:srgbClr val="585858"/>
                </a:solidFill>
                <a:latin typeface="Calibri"/>
                <a:cs typeface="Calibri"/>
              </a:rPr>
              <a:t>Tél</a:t>
            </a:r>
            <a:endParaRPr sz="850">
              <a:solidFill>
                <a:prstClr val="black"/>
              </a:solidFill>
              <a:latin typeface="Calibri"/>
              <a:cs typeface="Calibri"/>
            </a:endParaRPr>
          </a:p>
        </p:txBody>
      </p:sp>
      <p:sp>
        <p:nvSpPr>
          <p:cNvPr id="161" name="object 161"/>
          <p:cNvSpPr txBox="1"/>
          <p:nvPr/>
        </p:nvSpPr>
        <p:spPr>
          <a:xfrm>
            <a:off x="9985497" y="7120840"/>
            <a:ext cx="115416" cy="936625"/>
          </a:xfrm>
          <a:prstGeom prst="rect">
            <a:avLst/>
          </a:prstGeom>
        </p:spPr>
        <p:txBody>
          <a:bodyPr vert="vert270" wrap="square" lIns="0" tIns="0" rIns="0" bIns="0" rtlCol="0">
            <a:spAutoFit/>
          </a:bodyPr>
          <a:lstStyle/>
          <a:p>
            <a:pPr marL="12700">
              <a:lnSpc>
                <a:spcPts val="910"/>
              </a:lnSpc>
            </a:pPr>
            <a:r>
              <a:rPr sz="850" spc="-10" dirty="0">
                <a:solidFill>
                  <a:srgbClr val="585858"/>
                </a:solidFill>
                <a:latin typeface="Calibri"/>
                <a:cs typeface="Calibri"/>
              </a:rPr>
              <a:t>Válaszadók</a:t>
            </a:r>
            <a:r>
              <a:rPr sz="850" spc="-20" dirty="0">
                <a:solidFill>
                  <a:srgbClr val="585858"/>
                </a:solidFill>
                <a:latin typeface="Calibri"/>
                <a:cs typeface="Calibri"/>
              </a:rPr>
              <a:t> </a:t>
            </a:r>
            <a:r>
              <a:rPr sz="850" spc="-10" dirty="0">
                <a:solidFill>
                  <a:srgbClr val="585858"/>
                </a:solidFill>
                <a:latin typeface="Calibri"/>
                <a:cs typeface="Calibri"/>
              </a:rPr>
              <a:t>százaléka</a:t>
            </a:r>
            <a:endParaRPr sz="850">
              <a:solidFill>
                <a:prstClr val="black"/>
              </a:solidFill>
              <a:latin typeface="Calibri"/>
              <a:cs typeface="Calibri"/>
            </a:endParaRPr>
          </a:p>
        </p:txBody>
      </p:sp>
      <p:sp>
        <p:nvSpPr>
          <p:cNvPr id="162" name="object 162"/>
          <p:cNvSpPr txBox="1"/>
          <p:nvPr/>
        </p:nvSpPr>
        <p:spPr>
          <a:xfrm>
            <a:off x="10764807" y="6225984"/>
            <a:ext cx="2730500" cy="169277"/>
          </a:xfrm>
          <a:prstGeom prst="rect">
            <a:avLst/>
          </a:prstGeom>
        </p:spPr>
        <p:txBody>
          <a:bodyPr vert="horz" wrap="square" lIns="0" tIns="15240" rIns="0" bIns="0" rtlCol="0">
            <a:spAutoFit/>
          </a:bodyPr>
          <a:lstStyle/>
          <a:p>
            <a:pPr marL="12700">
              <a:spcBef>
                <a:spcPts val="120"/>
              </a:spcBef>
            </a:pPr>
            <a:r>
              <a:rPr sz="1000" spc="-5" dirty="0">
                <a:solidFill>
                  <a:srgbClr val="585858"/>
                </a:solidFill>
                <a:latin typeface="Calibri"/>
                <a:cs typeface="Calibri"/>
              </a:rPr>
              <a:t>Évszakonként </a:t>
            </a:r>
            <a:r>
              <a:rPr sz="1000" spc="5" dirty="0">
                <a:solidFill>
                  <a:srgbClr val="585858"/>
                </a:solidFill>
                <a:latin typeface="Calibri"/>
                <a:cs typeface="Calibri"/>
              </a:rPr>
              <a:t>milyen </a:t>
            </a:r>
            <a:r>
              <a:rPr sz="1000" dirty="0">
                <a:solidFill>
                  <a:srgbClr val="585858"/>
                </a:solidFill>
                <a:latin typeface="Calibri"/>
                <a:cs typeface="Calibri"/>
              </a:rPr>
              <a:t>gyakran látogatja </a:t>
            </a:r>
            <a:r>
              <a:rPr sz="1000" spc="10" dirty="0">
                <a:solidFill>
                  <a:srgbClr val="585858"/>
                </a:solidFill>
                <a:latin typeface="Calibri"/>
                <a:cs typeface="Calibri"/>
              </a:rPr>
              <a:t>a</a:t>
            </a:r>
            <a:r>
              <a:rPr sz="1000" spc="20" dirty="0">
                <a:solidFill>
                  <a:srgbClr val="585858"/>
                </a:solidFill>
                <a:latin typeface="Calibri"/>
                <a:cs typeface="Calibri"/>
              </a:rPr>
              <a:t> </a:t>
            </a:r>
            <a:r>
              <a:rPr sz="1000" dirty="0">
                <a:solidFill>
                  <a:srgbClr val="585858"/>
                </a:solidFill>
                <a:latin typeface="Calibri"/>
                <a:cs typeface="Calibri"/>
              </a:rPr>
              <a:t>Cserhátot?</a:t>
            </a:r>
            <a:endParaRPr sz="1000">
              <a:solidFill>
                <a:prstClr val="black"/>
              </a:solidFill>
              <a:latin typeface="Calibri"/>
              <a:cs typeface="Calibri"/>
            </a:endParaRPr>
          </a:p>
        </p:txBody>
      </p:sp>
      <p:sp>
        <p:nvSpPr>
          <p:cNvPr id="163" name="object 163"/>
          <p:cNvSpPr/>
          <p:nvPr/>
        </p:nvSpPr>
        <p:spPr>
          <a:xfrm>
            <a:off x="10624842" y="8961107"/>
            <a:ext cx="59690" cy="59690"/>
          </a:xfrm>
          <a:custGeom>
            <a:avLst/>
            <a:gdLst/>
            <a:ahLst/>
            <a:cxnLst/>
            <a:rect l="l" t="t" r="r" b="b"/>
            <a:pathLst>
              <a:path w="59690" h="59690">
                <a:moveTo>
                  <a:pt x="59435" y="0"/>
                </a:moveTo>
                <a:lnTo>
                  <a:pt x="0" y="0"/>
                </a:lnTo>
                <a:lnTo>
                  <a:pt x="0" y="59435"/>
                </a:lnTo>
                <a:lnTo>
                  <a:pt x="59435" y="59435"/>
                </a:lnTo>
                <a:lnTo>
                  <a:pt x="59435" y="0"/>
                </a:lnTo>
                <a:close/>
              </a:path>
            </a:pathLst>
          </a:custGeom>
          <a:solidFill>
            <a:srgbClr val="EC7C30"/>
          </a:solidFill>
        </p:spPr>
        <p:txBody>
          <a:bodyPr wrap="square" lIns="0" tIns="0" rIns="0" bIns="0" rtlCol="0"/>
          <a:lstStyle/>
          <a:p>
            <a:endParaRPr>
              <a:solidFill>
                <a:prstClr val="black"/>
              </a:solidFill>
              <a:latin typeface="Calibri"/>
            </a:endParaRPr>
          </a:p>
        </p:txBody>
      </p:sp>
      <p:sp>
        <p:nvSpPr>
          <p:cNvPr id="164" name="object 164"/>
          <p:cNvSpPr/>
          <p:nvPr/>
        </p:nvSpPr>
        <p:spPr>
          <a:xfrm>
            <a:off x="11214644" y="8961107"/>
            <a:ext cx="59690" cy="59690"/>
          </a:xfrm>
          <a:custGeom>
            <a:avLst/>
            <a:gdLst/>
            <a:ahLst/>
            <a:cxnLst/>
            <a:rect l="l" t="t" r="r" b="b"/>
            <a:pathLst>
              <a:path w="59690" h="59690">
                <a:moveTo>
                  <a:pt x="59435" y="0"/>
                </a:moveTo>
                <a:lnTo>
                  <a:pt x="0" y="0"/>
                </a:lnTo>
                <a:lnTo>
                  <a:pt x="0" y="59435"/>
                </a:lnTo>
                <a:lnTo>
                  <a:pt x="59435" y="59435"/>
                </a:lnTo>
                <a:lnTo>
                  <a:pt x="59435" y="0"/>
                </a:lnTo>
                <a:close/>
              </a:path>
            </a:pathLst>
          </a:custGeom>
          <a:solidFill>
            <a:srgbClr val="A4A4A4"/>
          </a:solidFill>
        </p:spPr>
        <p:txBody>
          <a:bodyPr wrap="square" lIns="0" tIns="0" rIns="0" bIns="0" rtlCol="0"/>
          <a:lstStyle/>
          <a:p>
            <a:endParaRPr>
              <a:solidFill>
                <a:prstClr val="black"/>
              </a:solidFill>
              <a:latin typeface="Calibri"/>
            </a:endParaRPr>
          </a:p>
        </p:txBody>
      </p:sp>
      <p:sp>
        <p:nvSpPr>
          <p:cNvPr id="165" name="object 165"/>
          <p:cNvSpPr txBox="1"/>
          <p:nvPr/>
        </p:nvSpPr>
        <p:spPr>
          <a:xfrm>
            <a:off x="10699474" y="8666029"/>
            <a:ext cx="974090" cy="391160"/>
          </a:xfrm>
          <a:prstGeom prst="rect">
            <a:avLst/>
          </a:prstGeom>
        </p:spPr>
        <p:txBody>
          <a:bodyPr vert="horz" wrap="square" lIns="0" tIns="65405" rIns="0" bIns="0" rtlCol="0">
            <a:spAutoFit/>
          </a:bodyPr>
          <a:lstStyle/>
          <a:p>
            <a:pPr marL="34290">
              <a:spcBef>
                <a:spcPts val="515"/>
              </a:spcBef>
            </a:pPr>
            <a:r>
              <a:rPr sz="850" spc="-5" dirty="0">
                <a:solidFill>
                  <a:srgbClr val="585858"/>
                </a:solidFill>
                <a:latin typeface="Calibri"/>
                <a:cs typeface="Calibri"/>
              </a:rPr>
              <a:t>Tavasz</a:t>
            </a:r>
            <a:endParaRPr sz="850">
              <a:solidFill>
                <a:prstClr val="black"/>
              </a:solidFill>
              <a:latin typeface="Calibri"/>
              <a:cs typeface="Calibri"/>
            </a:endParaRPr>
          </a:p>
          <a:p>
            <a:pPr marL="12700">
              <a:spcBef>
                <a:spcPts val="420"/>
              </a:spcBef>
              <a:tabLst>
                <a:tab pos="601980" algn="l"/>
              </a:tabLst>
            </a:pPr>
            <a:r>
              <a:rPr sz="850" dirty="0">
                <a:solidFill>
                  <a:srgbClr val="585858"/>
                </a:solidFill>
                <a:latin typeface="Calibri"/>
                <a:cs typeface="Calibri"/>
              </a:rPr>
              <a:t>Na</a:t>
            </a:r>
            <a:r>
              <a:rPr sz="850" spc="-5" dirty="0">
                <a:solidFill>
                  <a:srgbClr val="585858"/>
                </a:solidFill>
                <a:latin typeface="Calibri"/>
                <a:cs typeface="Calibri"/>
              </a:rPr>
              <a:t>p</a:t>
            </a:r>
            <a:r>
              <a:rPr sz="850" dirty="0">
                <a:solidFill>
                  <a:srgbClr val="585858"/>
                </a:solidFill>
                <a:latin typeface="Calibri"/>
                <a:cs typeface="Calibri"/>
              </a:rPr>
              <a:t>o</a:t>
            </a:r>
            <a:r>
              <a:rPr sz="850" spc="-5" dirty="0">
                <a:solidFill>
                  <a:srgbClr val="585858"/>
                </a:solidFill>
                <a:latin typeface="Calibri"/>
                <a:cs typeface="Calibri"/>
              </a:rPr>
              <a:t>n</a:t>
            </a:r>
            <a:r>
              <a:rPr sz="850" dirty="0">
                <a:solidFill>
                  <a:srgbClr val="585858"/>
                </a:solidFill>
                <a:latin typeface="Calibri"/>
                <a:cs typeface="Calibri"/>
              </a:rPr>
              <a:t>ta	</a:t>
            </a:r>
            <a:r>
              <a:rPr sz="850" spc="-5" dirty="0">
                <a:solidFill>
                  <a:srgbClr val="585858"/>
                </a:solidFill>
                <a:latin typeface="Calibri"/>
                <a:cs typeface="Calibri"/>
              </a:rPr>
              <a:t>H</a:t>
            </a:r>
            <a:r>
              <a:rPr sz="850" dirty="0">
                <a:solidFill>
                  <a:srgbClr val="585858"/>
                </a:solidFill>
                <a:latin typeface="Calibri"/>
                <a:cs typeface="Calibri"/>
              </a:rPr>
              <a:t>etente</a:t>
            </a:r>
            <a:endParaRPr sz="850">
              <a:solidFill>
                <a:prstClr val="black"/>
              </a:solidFill>
              <a:latin typeface="Calibri"/>
              <a:cs typeface="Calibri"/>
            </a:endParaRPr>
          </a:p>
        </p:txBody>
      </p:sp>
      <p:sp>
        <p:nvSpPr>
          <p:cNvPr id="166" name="object 166"/>
          <p:cNvSpPr/>
          <p:nvPr/>
        </p:nvSpPr>
        <p:spPr>
          <a:xfrm>
            <a:off x="11782207" y="8961107"/>
            <a:ext cx="59690" cy="59690"/>
          </a:xfrm>
          <a:custGeom>
            <a:avLst/>
            <a:gdLst/>
            <a:ahLst/>
            <a:cxnLst/>
            <a:rect l="l" t="t" r="r" b="b"/>
            <a:pathLst>
              <a:path w="59690" h="59690">
                <a:moveTo>
                  <a:pt x="59435" y="0"/>
                </a:moveTo>
                <a:lnTo>
                  <a:pt x="0" y="0"/>
                </a:lnTo>
                <a:lnTo>
                  <a:pt x="0" y="59435"/>
                </a:lnTo>
                <a:lnTo>
                  <a:pt x="59435" y="59435"/>
                </a:lnTo>
                <a:lnTo>
                  <a:pt x="59435" y="0"/>
                </a:lnTo>
                <a:close/>
              </a:path>
            </a:pathLst>
          </a:custGeom>
          <a:solidFill>
            <a:srgbClr val="FFC000"/>
          </a:solidFill>
        </p:spPr>
        <p:txBody>
          <a:bodyPr wrap="square" lIns="0" tIns="0" rIns="0" bIns="0" rtlCol="0"/>
          <a:lstStyle/>
          <a:p>
            <a:endParaRPr>
              <a:solidFill>
                <a:prstClr val="black"/>
              </a:solidFill>
              <a:latin typeface="Calibri"/>
            </a:endParaRPr>
          </a:p>
        </p:txBody>
      </p:sp>
      <p:sp>
        <p:nvSpPr>
          <p:cNvPr id="167" name="object 167"/>
          <p:cNvSpPr/>
          <p:nvPr/>
        </p:nvSpPr>
        <p:spPr>
          <a:xfrm>
            <a:off x="12361610" y="8961107"/>
            <a:ext cx="59690" cy="59690"/>
          </a:xfrm>
          <a:custGeom>
            <a:avLst/>
            <a:gdLst/>
            <a:ahLst/>
            <a:cxnLst/>
            <a:rect l="l" t="t" r="r" b="b"/>
            <a:pathLst>
              <a:path w="59690" h="59690">
                <a:moveTo>
                  <a:pt x="59435" y="0"/>
                </a:moveTo>
                <a:lnTo>
                  <a:pt x="0" y="0"/>
                </a:lnTo>
                <a:lnTo>
                  <a:pt x="0" y="59435"/>
                </a:lnTo>
                <a:lnTo>
                  <a:pt x="59435" y="59435"/>
                </a:lnTo>
                <a:lnTo>
                  <a:pt x="59435" y="0"/>
                </a:lnTo>
                <a:close/>
              </a:path>
            </a:pathLst>
          </a:custGeom>
          <a:solidFill>
            <a:srgbClr val="4471C4"/>
          </a:solidFill>
        </p:spPr>
        <p:txBody>
          <a:bodyPr wrap="square" lIns="0" tIns="0" rIns="0" bIns="0" rtlCol="0"/>
          <a:lstStyle/>
          <a:p>
            <a:endParaRPr>
              <a:solidFill>
                <a:prstClr val="black"/>
              </a:solidFill>
              <a:latin typeface="Calibri"/>
            </a:endParaRPr>
          </a:p>
        </p:txBody>
      </p:sp>
      <p:sp>
        <p:nvSpPr>
          <p:cNvPr id="168" name="object 168"/>
          <p:cNvSpPr/>
          <p:nvPr/>
        </p:nvSpPr>
        <p:spPr>
          <a:xfrm>
            <a:off x="12873456" y="8961107"/>
            <a:ext cx="59690" cy="59690"/>
          </a:xfrm>
          <a:custGeom>
            <a:avLst/>
            <a:gdLst/>
            <a:ahLst/>
            <a:cxnLst/>
            <a:rect l="l" t="t" r="r" b="b"/>
            <a:pathLst>
              <a:path w="59690" h="59690">
                <a:moveTo>
                  <a:pt x="59435" y="0"/>
                </a:moveTo>
                <a:lnTo>
                  <a:pt x="0" y="0"/>
                </a:lnTo>
                <a:lnTo>
                  <a:pt x="0" y="59435"/>
                </a:lnTo>
                <a:lnTo>
                  <a:pt x="59435" y="59435"/>
                </a:lnTo>
                <a:lnTo>
                  <a:pt x="59435" y="0"/>
                </a:lnTo>
                <a:close/>
              </a:path>
            </a:pathLst>
          </a:custGeom>
          <a:solidFill>
            <a:srgbClr val="6FAC46"/>
          </a:solidFill>
        </p:spPr>
        <p:txBody>
          <a:bodyPr wrap="square" lIns="0" tIns="0" rIns="0" bIns="0" rtlCol="0"/>
          <a:lstStyle/>
          <a:p>
            <a:endParaRPr>
              <a:solidFill>
                <a:prstClr val="black"/>
              </a:solidFill>
              <a:latin typeface="Calibri"/>
            </a:endParaRPr>
          </a:p>
        </p:txBody>
      </p:sp>
      <p:sp>
        <p:nvSpPr>
          <p:cNvPr id="169" name="object 169"/>
          <p:cNvSpPr txBox="1"/>
          <p:nvPr/>
        </p:nvSpPr>
        <p:spPr>
          <a:xfrm>
            <a:off x="11737652" y="8666029"/>
            <a:ext cx="1946275" cy="391160"/>
          </a:xfrm>
          <a:prstGeom prst="rect">
            <a:avLst/>
          </a:prstGeom>
        </p:spPr>
        <p:txBody>
          <a:bodyPr vert="horz" wrap="square" lIns="0" tIns="65405" rIns="0" bIns="0" rtlCol="0">
            <a:spAutoFit/>
          </a:bodyPr>
          <a:lstStyle/>
          <a:p>
            <a:pPr marL="12700">
              <a:spcBef>
                <a:spcPts val="515"/>
              </a:spcBef>
              <a:tabLst>
                <a:tab pos="1013460" algn="l"/>
              </a:tabLst>
            </a:pPr>
            <a:r>
              <a:rPr sz="850" dirty="0">
                <a:solidFill>
                  <a:srgbClr val="585858"/>
                </a:solidFill>
                <a:latin typeface="Calibri"/>
                <a:cs typeface="Calibri"/>
              </a:rPr>
              <a:t>Nyár	</a:t>
            </a:r>
            <a:r>
              <a:rPr sz="850" spc="-5" dirty="0">
                <a:solidFill>
                  <a:srgbClr val="585858"/>
                </a:solidFill>
                <a:latin typeface="Calibri"/>
                <a:cs typeface="Calibri"/>
              </a:rPr>
              <a:t>Ősz</a:t>
            </a:r>
            <a:endParaRPr sz="850">
              <a:solidFill>
                <a:prstClr val="black"/>
              </a:solidFill>
              <a:latin typeface="Calibri"/>
              <a:cs typeface="Calibri"/>
            </a:endParaRPr>
          </a:p>
          <a:p>
            <a:pPr marL="131445">
              <a:spcBef>
                <a:spcPts val="420"/>
              </a:spcBef>
              <a:tabLst>
                <a:tab pos="711200" algn="l"/>
                <a:tab pos="1223010" algn="l"/>
              </a:tabLst>
            </a:pPr>
            <a:r>
              <a:rPr sz="850" dirty="0">
                <a:solidFill>
                  <a:srgbClr val="585858"/>
                </a:solidFill>
                <a:latin typeface="Calibri"/>
                <a:cs typeface="Calibri"/>
              </a:rPr>
              <a:t>Havonta	</a:t>
            </a:r>
            <a:r>
              <a:rPr sz="850" spc="-5" dirty="0">
                <a:solidFill>
                  <a:srgbClr val="585858"/>
                </a:solidFill>
                <a:latin typeface="Calibri"/>
                <a:cs typeface="Calibri"/>
              </a:rPr>
              <a:t>Évente	Első</a:t>
            </a:r>
            <a:r>
              <a:rPr sz="850" spc="-60" dirty="0">
                <a:solidFill>
                  <a:srgbClr val="585858"/>
                </a:solidFill>
                <a:latin typeface="Calibri"/>
                <a:cs typeface="Calibri"/>
              </a:rPr>
              <a:t> </a:t>
            </a:r>
            <a:r>
              <a:rPr sz="850" dirty="0">
                <a:solidFill>
                  <a:srgbClr val="585858"/>
                </a:solidFill>
                <a:latin typeface="Calibri"/>
                <a:cs typeface="Calibri"/>
              </a:rPr>
              <a:t>alkalommal</a:t>
            </a:r>
            <a:endParaRPr sz="850">
              <a:solidFill>
                <a:prstClr val="black"/>
              </a:solidFill>
              <a:latin typeface="Calibri"/>
              <a:cs typeface="Calibri"/>
            </a:endParaRPr>
          </a:p>
        </p:txBody>
      </p:sp>
      <p:grpSp>
        <p:nvGrpSpPr>
          <p:cNvPr id="170" name="object 170"/>
          <p:cNvGrpSpPr/>
          <p:nvPr/>
        </p:nvGrpSpPr>
        <p:grpSpPr>
          <a:xfrm>
            <a:off x="1201781" y="4760964"/>
            <a:ext cx="3676650" cy="1522730"/>
            <a:chOff x="820781" y="4760964"/>
            <a:chExt cx="3676650" cy="1522730"/>
          </a:xfrm>
        </p:grpSpPr>
        <p:sp>
          <p:nvSpPr>
            <p:cNvPr id="171" name="object 171"/>
            <p:cNvSpPr/>
            <p:nvPr/>
          </p:nvSpPr>
          <p:spPr>
            <a:xfrm>
              <a:off x="820781" y="4833090"/>
              <a:ext cx="3676650" cy="1207135"/>
            </a:xfrm>
            <a:custGeom>
              <a:avLst/>
              <a:gdLst/>
              <a:ahLst/>
              <a:cxnLst/>
              <a:rect l="l" t="t" r="r" b="b"/>
              <a:pathLst>
                <a:path w="3676650" h="1207135">
                  <a:moveTo>
                    <a:pt x="0" y="1206649"/>
                  </a:moveTo>
                  <a:lnTo>
                    <a:pt x="315185" y="1206649"/>
                  </a:lnTo>
                </a:path>
                <a:path w="3676650" h="1207135">
                  <a:moveTo>
                    <a:pt x="603685" y="1206649"/>
                  </a:moveTo>
                  <a:lnTo>
                    <a:pt x="1234778" y="1206649"/>
                  </a:lnTo>
                </a:path>
                <a:path w="3676650" h="1207135">
                  <a:moveTo>
                    <a:pt x="0" y="965031"/>
                  </a:moveTo>
                  <a:lnTo>
                    <a:pt x="315185" y="965031"/>
                  </a:lnTo>
                </a:path>
                <a:path w="3676650" h="1207135">
                  <a:moveTo>
                    <a:pt x="603685" y="965031"/>
                  </a:moveTo>
                  <a:lnTo>
                    <a:pt x="1234778" y="965031"/>
                  </a:lnTo>
                </a:path>
                <a:path w="3676650" h="1207135">
                  <a:moveTo>
                    <a:pt x="0" y="724134"/>
                  </a:moveTo>
                  <a:lnTo>
                    <a:pt x="315185" y="724134"/>
                  </a:lnTo>
                </a:path>
                <a:path w="3676650" h="1207135">
                  <a:moveTo>
                    <a:pt x="603685" y="724134"/>
                  </a:moveTo>
                  <a:lnTo>
                    <a:pt x="1234778" y="724134"/>
                  </a:lnTo>
                </a:path>
                <a:path w="3676650" h="1207135">
                  <a:moveTo>
                    <a:pt x="0" y="482515"/>
                  </a:moveTo>
                  <a:lnTo>
                    <a:pt x="315185" y="482515"/>
                  </a:lnTo>
                </a:path>
                <a:path w="3676650" h="1207135">
                  <a:moveTo>
                    <a:pt x="603685" y="482515"/>
                  </a:moveTo>
                  <a:lnTo>
                    <a:pt x="1234778" y="482515"/>
                  </a:lnTo>
                </a:path>
                <a:path w="3676650" h="1207135">
                  <a:moveTo>
                    <a:pt x="0" y="241618"/>
                  </a:moveTo>
                  <a:lnTo>
                    <a:pt x="315185" y="241618"/>
                  </a:lnTo>
                </a:path>
                <a:path w="3676650" h="1207135">
                  <a:moveTo>
                    <a:pt x="603685" y="241618"/>
                  </a:moveTo>
                  <a:lnTo>
                    <a:pt x="1234778" y="241618"/>
                  </a:lnTo>
                </a:path>
                <a:path w="3676650" h="1207135">
                  <a:moveTo>
                    <a:pt x="0" y="0"/>
                  </a:moveTo>
                  <a:lnTo>
                    <a:pt x="315185" y="0"/>
                  </a:lnTo>
                </a:path>
                <a:path w="3676650" h="1207135">
                  <a:moveTo>
                    <a:pt x="603685" y="0"/>
                  </a:moveTo>
                  <a:lnTo>
                    <a:pt x="3676207"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172" name="object 172"/>
            <p:cNvSpPr/>
            <p:nvPr/>
          </p:nvSpPr>
          <p:spPr>
            <a:xfrm>
              <a:off x="1135967" y="4760964"/>
              <a:ext cx="288925" cy="1520190"/>
            </a:xfrm>
            <a:custGeom>
              <a:avLst/>
              <a:gdLst/>
              <a:ahLst/>
              <a:cxnLst/>
              <a:rect l="l" t="t" r="r" b="b"/>
              <a:pathLst>
                <a:path w="288925" h="1520189">
                  <a:moveTo>
                    <a:pt x="288499" y="0"/>
                  </a:moveTo>
                  <a:lnTo>
                    <a:pt x="0" y="0"/>
                  </a:lnTo>
                  <a:lnTo>
                    <a:pt x="0" y="1520032"/>
                  </a:lnTo>
                  <a:lnTo>
                    <a:pt x="288499" y="1520032"/>
                  </a:lnTo>
                  <a:lnTo>
                    <a:pt x="288499" y="0"/>
                  </a:lnTo>
                  <a:close/>
                </a:path>
              </a:pathLst>
            </a:custGeom>
            <a:solidFill>
              <a:srgbClr val="C5DFB4"/>
            </a:solidFill>
          </p:spPr>
          <p:txBody>
            <a:bodyPr wrap="square" lIns="0" tIns="0" rIns="0" bIns="0" rtlCol="0"/>
            <a:lstStyle/>
            <a:p>
              <a:endParaRPr>
                <a:solidFill>
                  <a:prstClr val="black"/>
                </a:solidFill>
                <a:latin typeface="Calibri"/>
              </a:endParaRPr>
            </a:p>
          </p:txBody>
        </p:sp>
        <p:sp>
          <p:nvSpPr>
            <p:cNvPr id="173" name="object 173"/>
            <p:cNvSpPr/>
            <p:nvPr/>
          </p:nvSpPr>
          <p:spPr>
            <a:xfrm>
              <a:off x="2343338" y="5074708"/>
              <a:ext cx="2153920" cy="965200"/>
            </a:xfrm>
            <a:custGeom>
              <a:avLst/>
              <a:gdLst/>
              <a:ahLst/>
              <a:cxnLst/>
              <a:rect l="l" t="t" r="r" b="b"/>
              <a:pathLst>
                <a:path w="2153920" h="965200">
                  <a:moveTo>
                    <a:pt x="0" y="965031"/>
                  </a:moveTo>
                  <a:lnTo>
                    <a:pt x="631093" y="965031"/>
                  </a:lnTo>
                </a:path>
                <a:path w="2153920" h="965200">
                  <a:moveTo>
                    <a:pt x="0" y="723412"/>
                  </a:moveTo>
                  <a:lnTo>
                    <a:pt x="631093" y="723412"/>
                  </a:lnTo>
                </a:path>
                <a:path w="2153920" h="965200">
                  <a:moveTo>
                    <a:pt x="0" y="482515"/>
                  </a:moveTo>
                  <a:lnTo>
                    <a:pt x="2153650" y="482515"/>
                  </a:lnTo>
                </a:path>
                <a:path w="2153920" h="965200">
                  <a:moveTo>
                    <a:pt x="0" y="240897"/>
                  </a:moveTo>
                  <a:lnTo>
                    <a:pt x="2153650" y="240897"/>
                  </a:lnTo>
                </a:path>
                <a:path w="2153920" h="965200">
                  <a:moveTo>
                    <a:pt x="0" y="0"/>
                  </a:moveTo>
                  <a:lnTo>
                    <a:pt x="2153650"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174" name="object 174"/>
            <p:cNvSpPr/>
            <p:nvPr/>
          </p:nvSpPr>
          <p:spPr>
            <a:xfrm>
              <a:off x="2055560" y="4857612"/>
              <a:ext cx="288290" cy="1423670"/>
            </a:xfrm>
            <a:custGeom>
              <a:avLst/>
              <a:gdLst/>
              <a:ahLst/>
              <a:cxnLst/>
              <a:rect l="l" t="t" r="r" b="b"/>
              <a:pathLst>
                <a:path w="288289" h="1423670">
                  <a:moveTo>
                    <a:pt x="287778" y="0"/>
                  </a:moveTo>
                  <a:lnTo>
                    <a:pt x="0" y="0"/>
                  </a:lnTo>
                  <a:lnTo>
                    <a:pt x="0" y="1423385"/>
                  </a:lnTo>
                  <a:lnTo>
                    <a:pt x="287778" y="1423385"/>
                  </a:lnTo>
                  <a:lnTo>
                    <a:pt x="287778" y="0"/>
                  </a:lnTo>
                  <a:close/>
                </a:path>
              </a:pathLst>
            </a:custGeom>
            <a:solidFill>
              <a:srgbClr val="C5DFB4"/>
            </a:solidFill>
          </p:spPr>
          <p:txBody>
            <a:bodyPr wrap="square" lIns="0" tIns="0" rIns="0" bIns="0" rtlCol="0"/>
            <a:lstStyle/>
            <a:p>
              <a:endParaRPr>
                <a:solidFill>
                  <a:prstClr val="black"/>
                </a:solidFill>
                <a:latin typeface="Calibri"/>
              </a:endParaRPr>
            </a:p>
          </p:txBody>
        </p:sp>
        <p:sp>
          <p:nvSpPr>
            <p:cNvPr id="175" name="object 175"/>
            <p:cNvSpPr/>
            <p:nvPr/>
          </p:nvSpPr>
          <p:spPr>
            <a:xfrm>
              <a:off x="3262210" y="5798121"/>
              <a:ext cx="1235075" cy="241935"/>
            </a:xfrm>
            <a:custGeom>
              <a:avLst/>
              <a:gdLst/>
              <a:ahLst/>
              <a:cxnLst/>
              <a:rect l="l" t="t" r="r" b="b"/>
              <a:pathLst>
                <a:path w="1235075" h="241935">
                  <a:moveTo>
                    <a:pt x="0" y="241618"/>
                  </a:moveTo>
                  <a:lnTo>
                    <a:pt x="631093" y="241618"/>
                  </a:lnTo>
                </a:path>
                <a:path w="1235075" h="241935">
                  <a:moveTo>
                    <a:pt x="0" y="0"/>
                  </a:moveTo>
                  <a:lnTo>
                    <a:pt x="1234778"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176" name="object 176"/>
            <p:cNvSpPr/>
            <p:nvPr/>
          </p:nvSpPr>
          <p:spPr>
            <a:xfrm>
              <a:off x="2974431" y="5629348"/>
              <a:ext cx="288290" cy="652145"/>
            </a:xfrm>
            <a:custGeom>
              <a:avLst/>
              <a:gdLst/>
              <a:ahLst/>
              <a:cxnLst/>
              <a:rect l="l" t="t" r="r" b="b"/>
              <a:pathLst>
                <a:path w="288289" h="652145">
                  <a:moveTo>
                    <a:pt x="287778" y="0"/>
                  </a:moveTo>
                  <a:lnTo>
                    <a:pt x="0" y="0"/>
                  </a:lnTo>
                  <a:lnTo>
                    <a:pt x="0" y="651648"/>
                  </a:lnTo>
                  <a:lnTo>
                    <a:pt x="287778" y="651648"/>
                  </a:lnTo>
                  <a:lnTo>
                    <a:pt x="287778" y="0"/>
                  </a:lnTo>
                  <a:close/>
                </a:path>
              </a:pathLst>
            </a:custGeom>
            <a:solidFill>
              <a:srgbClr val="C5DFB4"/>
            </a:solidFill>
          </p:spPr>
          <p:txBody>
            <a:bodyPr wrap="square" lIns="0" tIns="0" rIns="0" bIns="0" rtlCol="0"/>
            <a:lstStyle/>
            <a:p>
              <a:endParaRPr>
                <a:solidFill>
                  <a:prstClr val="black"/>
                </a:solidFill>
                <a:latin typeface="Calibri"/>
              </a:endParaRPr>
            </a:p>
          </p:txBody>
        </p:sp>
        <p:sp>
          <p:nvSpPr>
            <p:cNvPr id="177" name="object 177"/>
            <p:cNvSpPr/>
            <p:nvPr/>
          </p:nvSpPr>
          <p:spPr>
            <a:xfrm>
              <a:off x="4181803" y="6039740"/>
              <a:ext cx="315595" cy="0"/>
            </a:xfrm>
            <a:custGeom>
              <a:avLst/>
              <a:gdLst/>
              <a:ahLst/>
              <a:cxnLst/>
              <a:rect l="l" t="t" r="r" b="b"/>
              <a:pathLst>
                <a:path w="315595">
                  <a:moveTo>
                    <a:pt x="0" y="0"/>
                  </a:moveTo>
                  <a:lnTo>
                    <a:pt x="315185"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178" name="object 178"/>
            <p:cNvSpPr/>
            <p:nvPr/>
          </p:nvSpPr>
          <p:spPr>
            <a:xfrm>
              <a:off x="3893303" y="5991416"/>
              <a:ext cx="288925" cy="290195"/>
            </a:xfrm>
            <a:custGeom>
              <a:avLst/>
              <a:gdLst/>
              <a:ahLst/>
              <a:cxnLst/>
              <a:rect l="l" t="t" r="r" b="b"/>
              <a:pathLst>
                <a:path w="288925" h="290195">
                  <a:moveTo>
                    <a:pt x="288499" y="0"/>
                  </a:moveTo>
                  <a:lnTo>
                    <a:pt x="0" y="0"/>
                  </a:lnTo>
                  <a:lnTo>
                    <a:pt x="0" y="289581"/>
                  </a:lnTo>
                  <a:lnTo>
                    <a:pt x="288499" y="289581"/>
                  </a:lnTo>
                  <a:lnTo>
                    <a:pt x="288499" y="0"/>
                  </a:lnTo>
                  <a:close/>
                </a:path>
              </a:pathLst>
            </a:custGeom>
            <a:solidFill>
              <a:srgbClr val="C5DFB4"/>
            </a:solidFill>
          </p:spPr>
          <p:txBody>
            <a:bodyPr wrap="square" lIns="0" tIns="0" rIns="0" bIns="0" rtlCol="0"/>
            <a:lstStyle/>
            <a:p>
              <a:endParaRPr>
                <a:solidFill>
                  <a:prstClr val="black"/>
                </a:solidFill>
                <a:latin typeface="Calibri"/>
              </a:endParaRPr>
            </a:p>
          </p:txBody>
        </p:sp>
        <p:sp>
          <p:nvSpPr>
            <p:cNvPr id="179" name="object 179"/>
            <p:cNvSpPr/>
            <p:nvPr/>
          </p:nvSpPr>
          <p:spPr>
            <a:xfrm>
              <a:off x="820781" y="6280998"/>
              <a:ext cx="3676650" cy="0"/>
            </a:xfrm>
            <a:custGeom>
              <a:avLst/>
              <a:gdLst/>
              <a:ahLst/>
              <a:cxnLst/>
              <a:rect l="l" t="t" r="r" b="b"/>
              <a:pathLst>
                <a:path w="3676650">
                  <a:moveTo>
                    <a:pt x="0" y="0"/>
                  </a:moveTo>
                  <a:lnTo>
                    <a:pt x="3676207" y="0"/>
                  </a:lnTo>
                </a:path>
              </a:pathLst>
            </a:custGeom>
            <a:ln w="4507">
              <a:solidFill>
                <a:srgbClr val="D9D9D9"/>
              </a:solidFill>
            </a:ln>
          </p:spPr>
          <p:txBody>
            <a:bodyPr wrap="square" lIns="0" tIns="0" rIns="0" bIns="0" rtlCol="0"/>
            <a:lstStyle/>
            <a:p>
              <a:endParaRPr>
                <a:solidFill>
                  <a:prstClr val="black"/>
                </a:solidFill>
                <a:latin typeface="Calibri"/>
              </a:endParaRPr>
            </a:p>
          </p:txBody>
        </p:sp>
      </p:grpSp>
      <p:sp>
        <p:nvSpPr>
          <p:cNvPr id="180" name="object 180"/>
          <p:cNvSpPr/>
          <p:nvPr/>
        </p:nvSpPr>
        <p:spPr>
          <a:xfrm>
            <a:off x="1201781" y="4592012"/>
            <a:ext cx="3676650" cy="0"/>
          </a:xfrm>
          <a:custGeom>
            <a:avLst/>
            <a:gdLst/>
            <a:ahLst/>
            <a:cxnLst/>
            <a:rect l="l" t="t" r="r" b="b"/>
            <a:pathLst>
              <a:path w="3676650">
                <a:moveTo>
                  <a:pt x="0" y="0"/>
                </a:moveTo>
                <a:lnTo>
                  <a:pt x="3676207"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181" name="object 181"/>
          <p:cNvSpPr txBox="1"/>
          <p:nvPr/>
        </p:nvSpPr>
        <p:spPr>
          <a:xfrm>
            <a:off x="1593703" y="4584242"/>
            <a:ext cx="135255" cy="143629"/>
          </a:xfrm>
          <a:prstGeom prst="rect">
            <a:avLst/>
          </a:prstGeom>
        </p:spPr>
        <p:txBody>
          <a:bodyPr vert="horz" wrap="square" lIns="0" tIns="12700" rIns="0" bIns="0" rtlCol="0">
            <a:spAutoFit/>
          </a:bodyPr>
          <a:lstStyle/>
          <a:p>
            <a:pPr marL="12700">
              <a:spcBef>
                <a:spcPts val="100"/>
              </a:spcBef>
            </a:pPr>
            <a:r>
              <a:rPr sz="850" spc="-5" dirty="0">
                <a:solidFill>
                  <a:srgbClr val="404040"/>
                </a:solidFill>
                <a:latin typeface="Calibri"/>
                <a:cs typeface="Calibri"/>
              </a:rPr>
              <a:t>63</a:t>
            </a:r>
            <a:endParaRPr sz="850">
              <a:solidFill>
                <a:prstClr val="black"/>
              </a:solidFill>
              <a:latin typeface="Calibri"/>
              <a:cs typeface="Calibri"/>
            </a:endParaRPr>
          </a:p>
        </p:txBody>
      </p:sp>
      <p:sp>
        <p:nvSpPr>
          <p:cNvPr id="182" name="object 182"/>
          <p:cNvSpPr txBox="1"/>
          <p:nvPr/>
        </p:nvSpPr>
        <p:spPr>
          <a:xfrm>
            <a:off x="2512695" y="4680769"/>
            <a:ext cx="135255" cy="143629"/>
          </a:xfrm>
          <a:prstGeom prst="rect">
            <a:avLst/>
          </a:prstGeom>
        </p:spPr>
        <p:txBody>
          <a:bodyPr vert="horz" wrap="square" lIns="0" tIns="12700" rIns="0" bIns="0" rtlCol="0">
            <a:spAutoFit/>
          </a:bodyPr>
          <a:lstStyle/>
          <a:p>
            <a:pPr marL="12700">
              <a:spcBef>
                <a:spcPts val="100"/>
              </a:spcBef>
            </a:pPr>
            <a:r>
              <a:rPr sz="850" spc="-5" dirty="0">
                <a:solidFill>
                  <a:srgbClr val="404040"/>
                </a:solidFill>
                <a:latin typeface="Calibri"/>
                <a:cs typeface="Calibri"/>
              </a:rPr>
              <a:t>59</a:t>
            </a:r>
            <a:endParaRPr sz="850">
              <a:solidFill>
                <a:prstClr val="black"/>
              </a:solidFill>
              <a:latin typeface="Calibri"/>
              <a:cs typeface="Calibri"/>
            </a:endParaRPr>
          </a:p>
        </p:txBody>
      </p:sp>
      <p:sp>
        <p:nvSpPr>
          <p:cNvPr id="183" name="object 183"/>
          <p:cNvSpPr txBox="1"/>
          <p:nvPr/>
        </p:nvSpPr>
        <p:spPr>
          <a:xfrm>
            <a:off x="3431867" y="5452927"/>
            <a:ext cx="135255" cy="143629"/>
          </a:xfrm>
          <a:prstGeom prst="rect">
            <a:avLst/>
          </a:prstGeom>
        </p:spPr>
        <p:txBody>
          <a:bodyPr vert="horz" wrap="square" lIns="0" tIns="12700" rIns="0" bIns="0" rtlCol="0">
            <a:spAutoFit/>
          </a:bodyPr>
          <a:lstStyle/>
          <a:p>
            <a:pPr marL="12700">
              <a:spcBef>
                <a:spcPts val="100"/>
              </a:spcBef>
            </a:pPr>
            <a:r>
              <a:rPr sz="850" spc="-5" dirty="0">
                <a:solidFill>
                  <a:srgbClr val="404040"/>
                </a:solidFill>
                <a:latin typeface="Calibri"/>
                <a:cs typeface="Calibri"/>
              </a:rPr>
              <a:t>27</a:t>
            </a:r>
            <a:endParaRPr sz="850">
              <a:solidFill>
                <a:prstClr val="black"/>
              </a:solidFill>
              <a:latin typeface="Calibri"/>
              <a:cs typeface="Calibri"/>
            </a:endParaRPr>
          </a:p>
        </p:txBody>
      </p:sp>
      <p:sp>
        <p:nvSpPr>
          <p:cNvPr id="184" name="object 184"/>
          <p:cNvSpPr txBox="1"/>
          <p:nvPr/>
        </p:nvSpPr>
        <p:spPr>
          <a:xfrm>
            <a:off x="4350919" y="5814873"/>
            <a:ext cx="135255" cy="143629"/>
          </a:xfrm>
          <a:prstGeom prst="rect">
            <a:avLst/>
          </a:prstGeom>
        </p:spPr>
        <p:txBody>
          <a:bodyPr vert="horz" wrap="square" lIns="0" tIns="12700" rIns="0" bIns="0" rtlCol="0">
            <a:spAutoFit/>
          </a:bodyPr>
          <a:lstStyle/>
          <a:p>
            <a:pPr marL="12700">
              <a:spcBef>
                <a:spcPts val="100"/>
              </a:spcBef>
            </a:pPr>
            <a:r>
              <a:rPr sz="850" spc="-5" dirty="0">
                <a:solidFill>
                  <a:srgbClr val="404040"/>
                </a:solidFill>
                <a:latin typeface="Calibri"/>
                <a:cs typeface="Calibri"/>
              </a:rPr>
              <a:t>12</a:t>
            </a:r>
            <a:endParaRPr sz="850">
              <a:solidFill>
                <a:prstClr val="black"/>
              </a:solidFill>
              <a:latin typeface="Calibri"/>
              <a:cs typeface="Calibri"/>
            </a:endParaRPr>
          </a:p>
        </p:txBody>
      </p:sp>
      <p:sp>
        <p:nvSpPr>
          <p:cNvPr id="185" name="object 185"/>
          <p:cNvSpPr txBox="1"/>
          <p:nvPr/>
        </p:nvSpPr>
        <p:spPr>
          <a:xfrm>
            <a:off x="1033893" y="6191486"/>
            <a:ext cx="80645" cy="143629"/>
          </a:xfrm>
          <a:prstGeom prst="rect">
            <a:avLst/>
          </a:prstGeom>
        </p:spPr>
        <p:txBody>
          <a:bodyPr vert="horz" wrap="square" lIns="0" tIns="12700" rIns="0" bIns="0" rtlCol="0">
            <a:spAutoFit/>
          </a:bodyPr>
          <a:lstStyle/>
          <a:p>
            <a:pPr marL="12700">
              <a:spcBef>
                <a:spcPts val="100"/>
              </a:spcBef>
            </a:pPr>
            <a:r>
              <a:rPr sz="850" dirty="0">
                <a:solidFill>
                  <a:srgbClr val="585858"/>
                </a:solidFill>
                <a:latin typeface="Calibri"/>
                <a:cs typeface="Calibri"/>
              </a:rPr>
              <a:t>0</a:t>
            </a:r>
            <a:endParaRPr sz="850">
              <a:solidFill>
                <a:prstClr val="black"/>
              </a:solidFill>
              <a:latin typeface="Calibri"/>
              <a:cs typeface="Calibri"/>
            </a:endParaRPr>
          </a:p>
        </p:txBody>
      </p:sp>
      <p:sp>
        <p:nvSpPr>
          <p:cNvPr id="186" name="object 186"/>
          <p:cNvSpPr txBox="1"/>
          <p:nvPr/>
        </p:nvSpPr>
        <p:spPr>
          <a:xfrm>
            <a:off x="979078" y="5950168"/>
            <a:ext cx="135255" cy="143629"/>
          </a:xfrm>
          <a:prstGeom prst="rect">
            <a:avLst/>
          </a:prstGeom>
        </p:spPr>
        <p:txBody>
          <a:bodyPr vert="horz" wrap="square" lIns="0" tIns="12700" rIns="0" bIns="0" rtlCol="0">
            <a:spAutoFit/>
          </a:bodyPr>
          <a:lstStyle/>
          <a:p>
            <a:pPr marL="12700">
              <a:spcBef>
                <a:spcPts val="100"/>
              </a:spcBef>
            </a:pPr>
            <a:r>
              <a:rPr sz="850" spc="-5" dirty="0">
                <a:solidFill>
                  <a:srgbClr val="585858"/>
                </a:solidFill>
                <a:latin typeface="Calibri"/>
                <a:cs typeface="Calibri"/>
              </a:rPr>
              <a:t>10</a:t>
            </a:r>
            <a:endParaRPr sz="850">
              <a:solidFill>
                <a:prstClr val="black"/>
              </a:solidFill>
              <a:latin typeface="Calibri"/>
              <a:cs typeface="Calibri"/>
            </a:endParaRPr>
          </a:p>
        </p:txBody>
      </p:sp>
      <p:sp>
        <p:nvSpPr>
          <p:cNvPr id="187" name="object 187"/>
          <p:cNvSpPr txBox="1"/>
          <p:nvPr/>
        </p:nvSpPr>
        <p:spPr>
          <a:xfrm>
            <a:off x="979078" y="5708970"/>
            <a:ext cx="135255" cy="143629"/>
          </a:xfrm>
          <a:prstGeom prst="rect">
            <a:avLst/>
          </a:prstGeom>
        </p:spPr>
        <p:txBody>
          <a:bodyPr vert="horz" wrap="square" lIns="0" tIns="12700" rIns="0" bIns="0" rtlCol="0">
            <a:spAutoFit/>
          </a:bodyPr>
          <a:lstStyle/>
          <a:p>
            <a:pPr marL="12700">
              <a:spcBef>
                <a:spcPts val="100"/>
              </a:spcBef>
            </a:pPr>
            <a:r>
              <a:rPr sz="850" spc="-5" dirty="0">
                <a:solidFill>
                  <a:srgbClr val="585858"/>
                </a:solidFill>
                <a:latin typeface="Calibri"/>
                <a:cs typeface="Calibri"/>
              </a:rPr>
              <a:t>20</a:t>
            </a:r>
            <a:endParaRPr sz="850">
              <a:solidFill>
                <a:prstClr val="black"/>
              </a:solidFill>
              <a:latin typeface="Calibri"/>
              <a:cs typeface="Calibri"/>
            </a:endParaRPr>
          </a:p>
        </p:txBody>
      </p:sp>
      <p:sp>
        <p:nvSpPr>
          <p:cNvPr id="188" name="object 188"/>
          <p:cNvSpPr txBox="1"/>
          <p:nvPr/>
        </p:nvSpPr>
        <p:spPr>
          <a:xfrm>
            <a:off x="979078" y="5467653"/>
            <a:ext cx="135255" cy="143629"/>
          </a:xfrm>
          <a:prstGeom prst="rect">
            <a:avLst/>
          </a:prstGeom>
        </p:spPr>
        <p:txBody>
          <a:bodyPr vert="horz" wrap="square" lIns="0" tIns="12700" rIns="0" bIns="0" rtlCol="0">
            <a:spAutoFit/>
          </a:bodyPr>
          <a:lstStyle/>
          <a:p>
            <a:pPr marL="12700">
              <a:spcBef>
                <a:spcPts val="100"/>
              </a:spcBef>
            </a:pPr>
            <a:r>
              <a:rPr sz="850" spc="-5" dirty="0">
                <a:solidFill>
                  <a:srgbClr val="585858"/>
                </a:solidFill>
                <a:latin typeface="Calibri"/>
                <a:cs typeface="Calibri"/>
              </a:rPr>
              <a:t>30</a:t>
            </a:r>
            <a:endParaRPr sz="850">
              <a:solidFill>
                <a:prstClr val="black"/>
              </a:solidFill>
              <a:latin typeface="Calibri"/>
              <a:cs typeface="Calibri"/>
            </a:endParaRPr>
          </a:p>
        </p:txBody>
      </p:sp>
      <p:sp>
        <p:nvSpPr>
          <p:cNvPr id="189" name="object 189"/>
          <p:cNvSpPr txBox="1"/>
          <p:nvPr/>
        </p:nvSpPr>
        <p:spPr>
          <a:xfrm>
            <a:off x="979078" y="5226334"/>
            <a:ext cx="135255" cy="143629"/>
          </a:xfrm>
          <a:prstGeom prst="rect">
            <a:avLst/>
          </a:prstGeom>
        </p:spPr>
        <p:txBody>
          <a:bodyPr vert="horz" wrap="square" lIns="0" tIns="12700" rIns="0" bIns="0" rtlCol="0">
            <a:spAutoFit/>
          </a:bodyPr>
          <a:lstStyle/>
          <a:p>
            <a:pPr marL="12700">
              <a:spcBef>
                <a:spcPts val="100"/>
              </a:spcBef>
            </a:pPr>
            <a:r>
              <a:rPr sz="850" spc="-5" dirty="0">
                <a:solidFill>
                  <a:srgbClr val="585858"/>
                </a:solidFill>
                <a:latin typeface="Calibri"/>
                <a:cs typeface="Calibri"/>
              </a:rPr>
              <a:t>40</a:t>
            </a:r>
            <a:endParaRPr sz="850">
              <a:solidFill>
                <a:prstClr val="black"/>
              </a:solidFill>
              <a:latin typeface="Calibri"/>
              <a:cs typeface="Calibri"/>
            </a:endParaRPr>
          </a:p>
        </p:txBody>
      </p:sp>
      <p:sp>
        <p:nvSpPr>
          <p:cNvPr id="190" name="object 190"/>
          <p:cNvSpPr txBox="1"/>
          <p:nvPr/>
        </p:nvSpPr>
        <p:spPr>
          <a:xfrm>
            <a:off x="979078" y="4984957"/>
            <a:ext cx="135255" cy="143629"/>
          </a:xfrm>
          <a:prstGeom prst="rect">
            <a:avLst/>
          </a:prstGeom>
        </p:spPr>
        <p:txBody>
          <a:bodyPr vert="horz" wrap="square" lIns="0" tIns="12700" rIns="0" bIns="0" rtlCol="0">
            <a:spAutoFit/>
          </a:bodyPr>
          <a:lstStyle/>
          <a:p>
            <a:pPr marL="12700">
              <a:spcBef>
                <a:spcPts val="100"/>
              </a:spcBef>
            </a:pPr>
            <a:r>
              <a:rPr sz="850" spc="-5" dirty="0">
                <a:solidFill>
                  <a:srgbClr val="585858"/>
                </a:solidFill>
                <a:latin typeface="Calibri"/>
                <a:cs typeface="Calibri"/>
              </a:rPr>
              <a:t>50</a:t>
            </a:r>
            <a:endParaRPr sz="850">
              <a:solidFill>
                <a:prstClr val="black"/>
              </a:solidFill>
              <a:latin typeface="Calibri"/>
              <a:cs typeface="Calibri"/>
            </a:endParaRPr>
          </a:p>
        </p:txBody>
      </p:sp>
      <p:sp>
        <p:nvSpPr>
          <p:cNvPr id="191" name="object 191"/>
          <p:cNvSpPr txBox="1"/>
          <p:nvPr/>
        </p:nvSpPr>
        <p:spPr>
          <a:xfrm>
            <a:off x="979078" y="4743818"/>
            <a:ext cx="135255" cy="143629"/>
          </a:xfrm>
          <a:prstGeom prst="rect">
            <a:avLst/>
          </a:prstGeom>
        </p:spPr>
        <p:txBody>
          <a:bodyPr vert="horz" wrap="square" lIns="0" tIns="12700" rIns="0" bIns="0" rtlCol="0">
            <a:spAutoFit/>
          </a:bodyPr>
          <a:lstStyle/>
          <a:p>
            <a:pPr marL="12700">
              <a:spcBef>
                <a:spcPts val="100"/>
              </a:spcBef>
            </a:pPr>
            <a:r>
              <a:rPr sz="850" spc="-5" dirty="0">
                <a:solidFill>
                  <a:srgbClr val="585858"/>
                </a:solidFill>
                <a:latin typeface="Calibri"/>
                <a:cs typeface="Calibri"/>
              </a:rPr>
              <a:t>60</a:t>
            </a:r>
            <a:endParaRPr sz="850">
              <a:solidFill>
                <a:prstClr val="black"/>
              </a:solidFill>
              <a:latin typeface="Calibri"/>
              <a:cs typeface="Calibri"/>
            </a:endParaRPr>
          </a:p>
        </p:txBody>
      </p:sp>
      <p:sp>
        <p:nvSpPr>
          <p:cNvPr id="192" name="object 192"/>
          <p:cNvSpPr txBox="1"/>
          <p:nvPr/>
        </p:nvSpPr>
        <p:spPr>
          <a:xfrm>
            <a:off x="979078" y="4502440"/>
            <a:ext cx="135255" cy="143629"/>
          </a:xfrm>
          <a:prstGeom prst="rect">
            <a:avLst/>
          </a:prstGeom>
        </p:spPr>
        <p:txBody>
          <a:bodyPr vert="horz" wrap="square" lIns="0" tIns="12700" rIns="0" bIns="0" rtlCol="0">
            <a:spAutoFit/>
          </a:bodyPr>
          <a:lstStyle/>
          <a:p>
            <a:pPr marL="12700">
              <a:spcBef>
                <a:spcPts val="100"/>
              </a:spcBef>
            </a:pPr>
            <a:r>
              <a:rPr sz="850" spc="-5" dirty="0">
                <a:solidFill>
                  <a:srgbClr val="585858"/>
                </a:solidFill>
                <a:latin typeface="Calibri"/>
                <a:cs typeface="Calibri"/>
              </a:rPr>
              <a:t>70</a:t>
            </a:r>
            <a:endParaRPr sz="850">
              <a:solidFill>
                <a:prstClr val="black"/>
              </a:solidFill>
              <a:latin typeface="Calibri"/>
              <a:cs typeface="Calibri"/>
            </a:endParaRPr>
          </a:p>
        </p:txBody>
      </p:sp>
      <p:sp>
        <p:nvSpPr>
          <p:cNvPr id="193" name="object 193"/>
          <p:cNvSpPr txBox="1"/>
          <p:nvPr/>
        </p:nvSpPr>
        <p:spPr>
          <a:xfrm>
            <a:off x="1439234" y="6332250"/>
            <a:ext cx="3233420" cy="143629"/>
          </a:xfrm>
          <a:prstGeom prst="rect">
            <a:avLst/>
          </a:prstGeom>
        </p:spPr>
        <p:txBody>
          <a:bodyPr vert="horz" wrap="square" lIns="0" tIns="12700" rIns="0" bIns="0" rtlCol="0">
            <a:spAutoFit/>
          </a:bodyPr>
          <a:lstStyle/>
          <a:p>
            <a:pPr marL="12700">
              <a:spcBef>
                <a:spcPts val="100"/>
              </a:spcBef>
              <a:tabLst>
                <a:tab pos="918844" algn="l"/>
                <a:tab pos="1899285" algn="l"/>
                <a:tab pos="2762250" algn="l"/>
              </a:tabLst>
            </a:pPr>
            <a:r>
              <a:rPr sz="850" spc="-5" dirty="0">
                <a:solidFill>
                  <a:srgbClr val="585858"/>
                </a:solidFill>
                <a:latin typeface="Calibri"/>
                <a:cs typeface="Calibri"/>
              </a:rPr>
              <a:t>Családdal	Barátokkal	Egyedül	Csoporttal</a:t>
            </a:r>
            <a:endParaRPr sz="850">
              <a:solidFill>
                <a:prstClr val="black"/>
              </a:solidFill>
              <a:latin typeface="Calibri"/>
              <a:cs typeface="Calibri"/>
            </a:endParaRPr>
          </a:p>
        </p:txBody>
      </p:sp>
      <p:sp>
        <p:nvSpPr>
          <p:cNvPr id="194" name="object 194"/>
          <p:cNvSpPr txBox="1"/>
          <p:nvPr/>
        </p:nvSpPr>
        <p:spPr>
          <a:xfrm>
            <a:off x="850888" y="4969114"/>
            <a:ext cx="115416" cy="936625"/>
          </a:xfrm>
          <a:prstGeom prst="rect">
            <a:avLst/>
          </a:prstGeom>
        </p:spPr>
        <p:txBody>
          <a:bodyPr vert="vert270" wrap="square" lIns="0" tIns="0" rIns="0" bIns="0" rtlCol="0">
            <a:spAutoFit/>
          </a:bodyPr>
          <a:lstStyle/>
          <a:p>
            <a:pPr marL="12700">
              <a:lnSpc>
                <a:spcPts val="910"/>
              </a:lnSpc>
            </a:pPr>
            <a:r>
              <a:rPr sz="850" spc="-10" dirty="0">
                <a:solidFill>
                  <a:srgbClr val="585858"/>
                </a:solidFill>
                <a:latin typeface="Calibri"/>
                <a:cs typeface="Calibri"/>
              </a:rPr>
              <a:t>Válaszadók</a:t>
            </a:r>
            <a:r>
              <a:rPr sz="850" spc="-20" dirty="0">
                <a:solidFill>
                  <a:srgbClr val="585858"/>
                </a:solidFill>
                <a:latin typeface="Calibri"/>
                <a:cs typeface="Calibri"/>
              </a:rPr>
              <a:t> </a:t>
            </a:r>
            <a:r>
              <a:rPr sz="850" spc="-10" dirty="0">
                <a:solidFill>
                  <a:srgbClr val="585858"/>
                </a:solidFill>
                <a:latin typeface="Calibri"/>
                <a:cs typeface="Calibri"/>
              </a:rPr>
              <a:t>százaléka</a:t>
            </a:r>
            <a:endParaRPr sz="850">
              <a:solidFill>
                <a:prstClr val="black"/>
              </a:solidFill>
              <a:latin typeface="Calibri"/>
              <a:cs typeface="Calibri"/>
            </a:endParaRPr>
          </a:p>
        </p:txBody>
      </p:sp>
      <p:sp>
        <p:nvSpPr>
          <p:cNvPr id="195" name="object 195"/>
          <p:cNvSpPr txBox="1"/>
          <p:nvPr/>
        </p:nvSpPr>
        <p:spPr>
          <a:xfrm>
            <a:off x="1998203" y="4309446"/>
            <a:ext cx="1713864" cy="169277"/>
          </a:xfrm>
          <a:prstGeom prst="rect">
            <a:avLst/>
          </a:prstGeom>
        </p:spPr>
        <p:txBody>
          <a:bodyPr vert="horz" wrap="square" lIns="0" tIns="15240" rIns="0" bIns="0" rtlCol="0">
            <a:spAutoFit/>
          </a:bodyPr>
          <a:lstStyle/>
          <a:p>
            <a:pPr marL="12700">
              <a:spcBef>
                <a:spcPts val="120"/>
              </a:spcBef>
            </a:pPr>
            <a:r>
              <a:rPr sz="1000" spc="5" dirty="0">
                <a:solidFill>
                  <a:srgbClr val="585858"/>
                </a:solidFill>
                <a:latin typeface="Calibri"/>
                <a:cs typeface="Calibri"/>
              </a:rPr>
              <a:t>Kivel </a:t>
            </a:r>
            <a:r>
              <a:rPr sz="1000" dirty="0">
                <a:solidFill>
                  <a:srgbClr val="585858"/>
                </a:solidFill>
                <a:latin typeface="Calibri"/>
                <a:cs typeface="Calibri"/>
              </a:rPr>
              <a:t>látogatja </a:t>
            </a:r>
            <a:r>
              <a:rPr sz="1000" spc="10" dirty="0">
                <a:solidFill>
                  <a:srgbClr val="585858"/>
                </a:solidFill>
                <a:latin typeface="Calibri"/>
                <a:cs typeface="Calibri"/>
              </a:rPr>
              <a:t>meg a</a:t>
            </a:r>
            <a:r>
              <a:rPr sz="1000" spc="-45" dirty="0">
                <a:solidFill>
                  <a:srgbClr val="585858"/>
                </a:solidFill>
                <a:latin typeface="Calibri"/>
                <a:cs typeface="Calibri"/>
              </a:rPr>
              <a:t> </a:t>
            </a:r>
            <a:r>
              <a:rPr sz="1000" dirty="0">
                <a:solidFill>
                  <a:srgbClr val="585858"/>
                </a:solidFill>
                <a:latin typeface="Calibri"/>
                <a:cs typeface="Calibri"/>
              </a:rPr>
              <a:t>Cserhátot?</a:t>
            </a:r>
            <a:endParaRPr sz="1000">
              <a:solidFill>
                <a:prstClr val="black"/>
              </a:solidFill>
              <a:latin typeface="Calibri"/>
              <a:cs typeface="Calibri"/>
            </a:endParaRPr>
          </a:p>
        </p:txBody>
      </p:sp>
      <p:grpSp>
        <p:nvGrpSpPr>
          <p:cNvPr id="196" name="object 196"/>
          <p:cNvGrpSpPr/>
          <p:nvPr/>
        </p:nvGrpSpPr>
        <p:grpSpPr>
          <a:xfrm>
            <a:off x="5485882" y="10322517"/>
            <a:ext cx="4349115" cy="951230"/>
            <a:chOff x="5104881" y="10322517"/>
            <a:chExt cx="4349115" cy="951230"/>
          </a:xfrm>
        </p:grpSpPr>
        <p:sp>
          <p:nvSpPr>
            <p:cNvPr id="197" name="object 197"/>
            <p:cNvSpPr/>
            <p:nvPr/>
          </p:nvSpPr>
          <p:spPr>
            <a:xfrm>
              <a:off x="5104881" y="10349204"/>
              <a:ext cx="4349115" cy="792480"/>
            </a:xfrm>
            <a:custGeom>
              <a:avLst/>
              <a:gdLst/>
              <a:ahLst/>
              <a:cxnLst/>
              <a:rect l="l" t="t" r="r" b="b"/>
              <a:pathLst>
                <a:path w="4349115" h="792479">
                  <a:moveTo>
                    <a:pt x="0" y="791931"/>
                  </a:moveTo>
                  <a:lnTo>
                    <a:pt x="124175" y="791931"/>
                  </a:lnTo>
                </a:path>
                <a:path w="4349115" h="792479">
                  <a:moveTo>
                    <a:pt x="238132" y="791931"/>
                  </a:moveTo>
                  <a:lnTo>
                    <a:pt x="486963" y="791931"/>
                  </a:lnTo>
                </a:path>
                <a:path w="4349115" h="792479">
                  <a:moveTo>
                    <a:pt x="0" y="659943"/>
                  </a:moveTo>
                  <a:lnTo>
                    <a:pt x="124175" y="659943"/>
                  </a:lnTo>
                </a:path>
                <a:path w="4349115" h="792479">
                  <a:moveTo>
                    <a:pt x="238132" y="659943"/>
                  </a:moveTo>
                  <a:lnTo>
                    <a:pt x="486963" y="659943"/>
                  </a:lnTo>
                </a:path>
                <a:path w="4349115" h="792479">
                  <a:moveTo>
                    <a:pt x="0" y="527954"/>
                  </a:moveTo>
                  <a:lnTo>
                    <a:pt x="124175" y="527954"/>
                  </a:lnTo>
                </a:path>
                <a:path w="4349115" h="792479">
                  <a:moveTo>
                    <a:pt x="238132" y="527954"/>
                  </a:moveTo>
                  <a:lnTo>
                    <a:pt x="486963" y="527954"/>
                  </a:lnTo>
                </a:path>
                <a:path w="4349115" h="792479">
                  <a:moveTo>
                    <a:pt x="0" y="395965"/>
                  </a:moveTo>
                  <a:lnTo>
                    <a:pt x="124175" y="395965"/>
                  </a:lnTo>
                </a:path>
                <a:path w="4349115" h="792479">
                  <a:moveTo>
                    <a:pt x="238132" y="395965"/>
                  </a:moveTo>
                  <a:lnTo>
                    <a:pt x="486963" y="395965"/>
                  </a:lnTo>
                </a:path>
                <a:path w="4349115" h="792479">
                  <a:moveTo>
                    <a:pt x="0" y="263977"/>
                  </a:moveTo>
                  <a:lnTo>
                    <a:pt x="124175" y="263977"/>
                  </a:lnTo>
                </a:path>
                <a:path w="4349115" h="792479">
                  <a:moveTo>
                    <a:pt x="238132" y="263977"/>
                  </a:moveTo>
                  <a:lnTo>
                    <a:pt x="486963" y="263977"/>
                  </a:lnTo>
                </a:path>
                <a:path w="4349115" h="792479">
                  <a:moveTo>
                    <a:pt x="0" y="131988"/>
                  </a:moveTo>
                  <a:lnTo>
                    <a:pt x="124175" y="131988"/>
                  </a:lnTo>
                </a:path>
                <a:path w="4349115" h="792479">
                  <a:moveTo>
                    <a:pt x="238132" y="131988"/>
                  </a:moveTo>
                  <a:lnTo>
                    <a:pt x="486963" y="131988"/>
                  </a:lnTo>
                </a:path>
                <a:path w="4349115" h="792479">
                  <a:moveTo>
                    <a:pt x="0" y="0"/>
                  </a:moveTo>
                  <a:lnTo>
                    <a:pt x="124175" y="0"/>
                  </a:lnTo>
                </a:path>
                <a:path w="4349115" h="792479">
                  <a:moveTo>
                    <a:pt x="238132" y="0"/>
                  </a:moveTo>
                  <a:lnTo>
                    <a:pt x="4348712"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198" name="object 198"/>
            <p:cNvSpPr/>
            <p:nvPr/>
          </p:nvSpPr>
          <p:spPr>
            <a:xfrm>
              <a:off x="5229057" y="10322517"/>
              <a:ext cx="114300" cy="951230"/>
            </a:xfrm>
            <a:custGeom>
              <a:avLst/>
              <a:gdLst/>
              <a:ahLst/>
              <a:cxnLst/>
              <a:rect l="l" t="t" r="r" b="b"/>
              <a:pathLst>
                <a:path w="114300" h="951229">
                  <a:moveTo>
                    <a:pt x="113957" y="0"/>
                  </a:moveTo>
                  <a:lnTo>
                    <a:pt x="0" y="0"/>
                  </a:lnTo>
                  <a:lnTo>
                    <a:pt x="0" y="950907"/>
                  </a:lnTo>
                  <a:lnTo>
                    <a:pt x="113957" y="950907"/>
                  </a:lnTo>
                  <a:lnTo>
                    <a:pt x="113957" y="0"/>
                  </a:lnTo>
                  <a:close/>
                </a:path>
              </a:pathLst>
            </a:custGeom>
            <a:solidFill>
              <a:srgbClr val="A9D18E"/>
            </a:solidFill>
          </p:spPr>
          <p:txBody>
            <a:bodyPr wrap="square" lIns="0" tIns="0" rIns="0" bIns="0" rtlCol="0"/>
            <a:lstStyle/>
            <a:p>
              <a:endParaRPr>
                <a:solidFill>
                  <a:prstClr val="black"/>
                </a:solidFill>
                <a:latin typeface="Calibri"/>
              </a:endParaRPr>
            </a:p>
          </p:txBody>
        </p:sp>
        <p:sp>
          <p:nvSpPr>
            <p:cNvPr id="199" name="object 199"/>
            <p:cNvSpPr/>
            <p:nvPr/>
          </p:nvSpPr>
          <p:spPr>
            <a:xfrm>
              <a:off x="5705081" y="10613181"/>
              <a:ext cx="248920" cy="528320"/>
            </a:xfrm>
            <a:custGeom>
              <a:avLst/>
              <a:gdLst/>
              <a:ahLst/>
              <a:cxnLst/>
              <a:rect l="l" t="t" r="r" b="b"/>
              <a:pathLst>
                <a:path w="248920" h="528320">
                  <a:moveTo>
                    <a:pt x="0" y="527954"/>
                  </a:moveTo>
                  <a:lnTo>
                    <a:pt x="248830" y="527954"/>
                  </a:lnTo>
                </a:path>
                <a:path w="248920" h="528320">
                  <a:moveTo>
                    <a:pt x="0" y="395965"/>
                  </a:moveTo>
                  <a:lnTo>
                    <a:pt x="248830" y="395965"/>
                  </a:lnTo>
                </a:path>
                <a:path w="248920" h="528320">
                  <a:moveTo>
                    <a:pt x="0" y="263977"/>
                  </a:moveTo>
                  <a:lnTo>
                    <a:pt x="248830" y="263977"/>
                  </a:lnTo>
                </a:path>
                <a:path w="248920" h="528320">
                  <a:moveTo>
                    <a:pt x="0" y="131988"/>
                  </a:moveTo>
                  <a:lnTo>
                    <a:pt x="248830" y="131988"/>
                  </a:lnTo>
                </a:path>
                <a:path w="248920" h="528320">
                  <a:moveTo>
                    <a:pt x="0" y="0"/>
                  </a:moveTo>
                  <a:lnTo>
                    <a:pt x="248830"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200" name="object 200"/>
            <p:cNvSpPr/>
            <p:nvPr/>
          </p:nvSpPr>
          <p:spPr>
            <a:xfrm>
              <a:off x="5705081" y="10480066"/>
              <a:ext cx="3749040" cy="2540"/>
            </a:xfrm>
            <a:custGeom>
              <a:avLst/>
              <a:gdLst/>
              <a:ahLst/>
              <a:cxnLst/>
              <a:rect l="l" t="t" r="r" b="b"/>
              <a:pathLst>
                <a:path w="3749040" h="2540">
                  <a:moveTo>
                    <a:pt x="0" y="2253"/>
                  </a:moveTo>
                  <a:lnTo>
                    <a:pt x="3748512" y="2253"/>
                  </a:lnTo>
                </a:path>
                <a:path w="3749040" h="2540">
                  <a:moveTo>
                    <a:pt x="0" y="0"/>
                  </a:moveTo>
                  <a:lnTo>
                    <a:pt x="3748512" y="0"/>
                  </a:lnTo>
                </a:path>
              </a:pathLst>
            </a:custGeom>
            <a:ln w="3175">
              <a:solidFill>
                <a:srgbClr val="D9D9D9"/>
              </a:solidFill>
            </a:ln>
          </p:spPr>
          <p:txBody>
            <a:bodyPr wrap="square" lIns="0" tIns="0" rIns="0" bIns="0" rtlCol="0"/>
            <a:lstStyle/>
            <a:p>
              <a:endParaRPr>
                <a:solidFill>
                  <a:prstClr val="black"/>
                </a:solidFill>
                <a:latin typeface="Calibri"/>
              </a:endParaRPr>
            </a:p>
          </p:txBody>
        </p:sp>
        <p:sp>
          <p:nvSpPr>
            <p:cNvPr id="201" name="object 201"/>
            <p:cNvSpPr/>
            <p:nvPr/>
          </p:nvSpPr>
          <p:spPr>
            <a:xfrm>
              <a:off x="5591845" y="10428541"/>
              <a:ext cx="113664" cy="845185"/>
            </a:xfrm>
            <a:custGeom>
              <a:avLst/>
              <a:gdLst/>
              <a:ahLst/>
              <a:cxnLst/>
              <a:rect l="l" t="t" r="r" b="b"/>
              <a:pathLst>
                <a:path w="113664" h="845184">
                  <a:moveTo>
                    <a:pt x="113236" y="0"/>
                  </a:moveTo>
                  <a:lnTo>
                    <a:pt x="0" y="0"/>
                  </a:lnTo>
                  <a:lnTo>
                    <a:pt x="0" y="844883"/>
                  </a:lnTo>
                  <a:lnTo>
                    <a:pt x="113236" y="844883"/>
                  </a:lnTo>
                  <a:lnTo>
                    <a:pt x="113236" y="0"/>
                  </a:lnTo>
                  <a:close/>
                </a:path>
              </a:pathLst>
            </a:custGeom>
            <a:solidFill>
              <a:srgbClr val="A9D18E"/>
            </a:solidFill>
          </p:spPr>
          <p:txBody>
            <a:bodyPr wrap="square" lIns="0" tIns="0" rIns="0" bIns="0" rtlCol="0"/>
            <a:lstStyle/>
            <a:p>
              <a:endParaRPr>
                <a:solidFill>
                  <a:prstClr val="black"/>
                </a:solidFill>
                <a:latin typeface="Calibri"/>
              </a:endParaRPr>
            </a:p>
          </p:txBody>
        </p:sp>
        <p:sp>
          <p:nvSpPr>
            <p:cNvPr id="202" name="object 202"/>
            <p:cNvSpPr/>
            <p:nvPr/>
          </p:nvSpPr>
          <p:spPr>
            <a:xfrm>
              <a:off x="6067869" y="10613181"/>
              <a:ext cx="248920" cy="528320"/>
            </a:xfrm>
            <a:custGeom>
              <a:avLst/>
              <a:gdLst/>
              <a:ahLst/>
              <a:cxnLst/>
              <a:rect l="l" t="t" r="r" b="b"/>
              <a:pathLst>
                <a:path w="248920" h="528320">
                  <a:moveTo>
                    <a:pt x="0" y="527954"/>
                  </a:moveTo>
                  <a:lnTo>
                    <a:pt x="248830" y="527954"/>
                  </a:lnTo>
                </a:path>
                <a:path w="248920" h="528320">
                  <a:moveTo>
                    <a:pt x="0" y="395965"/>
                  </a:moveTo>
                  <a:lnTo>
                    <a:pt x="248830" y="395965"/>
                  </a:lnTo>
                </a:path>
                <a:path w="248920" h="528320">
                  <a:moveTo>
                    <a:pt x="0" y="263977"/>
                  </a:moveTo>
                  <a:lnTo>
                    <a:pt x="248830" y="263977"/>
                  </a:lnTo>
                </a:path>
                <a:path w="248920" h="528320">
                  <a:moveTo>
                    <a:pt x="0" y="131988"/>
                  </a:moveTo>
                  <a:lnTo>
                    <a:pt x="248830" y="131988"/>
                  </a:lnTo>
                </a:path>
                <a:path w="248920" h="528320">
                  <a:moveTo>
                    <a:pt x="0" y="0"/>
                  </a:moveTo>
                  <a:lnTo>
                    <a:pt x="248830"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203" name="object 203"/>
            <p:cNvSpPr/>
            <p:nvPr/>
          </p:nvSpPr>
          <p:spPr>
            <a:xfrm>
              <a:off x="5953912" y="10481192"/>
              <a:ext cx="114300" cy="792480"/>
            </a:xfrm>
            <a:custGeom>
              <a:avLst/>
              <a:gdLst/>
              <a:ahLst/>
              <a:cxnLst/>
              <a:rect l="l" t="t" r="r" b="b"/>
              <a:pathLst>
                <a:path w="114300" h="792479">
                  <a:moveTo>
                    <a:pt x="113957" y="0"/>
                  </a:moveTo>
                  <a:lnTo>
                    <a:pt x="0" y="0"/>
                  </a:lnTo>
                  <a:lnTo>
                    <a:pt x="0" y="792232"/>
                  </a:lnTo>
                  <a:lnTo>
                    <a:pt x="113957" y="792232"/>
                  </a:lnTo>
                  <a:lnTo>
                    <a:pt x="113957" y="0"/>
                  </a:lnTo>
                  <a:close/>
                </a:path>
              </a:pathLst>
            </a:custGeom>
            <a:solidFill>
              <a:srgbClr val="A9D18E"/>
            </a:solidFill>
          </p:spPr>
          <p:txBody>
            <a:bodyPr wrap="square" lIns="0" tIns="0" rIns="0" bIns="0" rtlCol="0"/>
            <a:lstStyle/>
            <a:p>
              <a:endParaRPr>
                <a:solidFill>
                  <a:prstClr val="black"/>
                </a:solidFill>
                <a:latin typeface="Calibri"/>
              </a:endParaRPr>
            </a:p>
          </p:txBody>
        </p:sp>
        <p:sp>
          <p:nvSpPr>
            <p:cNvPr id="204" name="object 204"/>
            <p:cNvSpPr/>
            <p:nvPr/>
          </p:nvSpPr>
          <p:spPr>
            <a:xfrm>
              <a:off x="6429937" y="10613181"/>
              <a:ext cx="248920" cy="528320"/>
            </a:xfrm>
            <a:custGeom>
              <a:avLst/>
              <a:gdLst/>
              <a:ahLst/>
              <a:cxnLst/>
              <a:rect l="l" t="t" r="r" b="b"/>
              <a:pathLst>
                <a:path w="248920" h="528320">
                  <a:moveTo>
                    <a:pt x="0" y="527954"/>
                  </a:moveTo>
                  <a:lnTo>
                    <a:pt x="248830" y="527954"/>
                  </a:lnTo>
                </a:path>
                <a:path w="248920" h="528320">
                  <a:moveTo>
                    <a:pt x="0" y="395965"/>
                  </a:moveTo>
                  <a:lnTo>
                    <a:pt x="248830" y="395965"/>
                  </a:lnTo>
                </a:path>
                <a:path w="248920" h="528320">
                  <a:moveTo>
                    <a:pt x="0" y="263977"/>
                  </a:moveTo>
                  <a:lnTo>
                    <a:pt x="248830" y="263977"/>
                  </a:lnTo>
                </a:path>
                <a:path w="248920" h="528320">
                  <a:moveTo>
                    <a:pt x="0" y="131988"/>
                  </a:moveTo>
                  <a:lnTo>
                    <a:pt x="248830" y="131988"/>
                  </a:lnTo>
                </a:path>
                <a:path w="248920" h="528320">
                  <a:moveTo>
                    <a:pt x="0" y="0"/>
                  </a:moveTo>
                  <a:lnTo>
                    <a:pt x="248830"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205" name="object 205"/>
            <p:cNvSpPr/>
            <p:nvPr/>
          </p:nvSpPr>
          <p:spPr>
            <a:xfrm>
              <a:off x="6316700" y="10507879"/>
              <a:ext cx="113664" cy="765810"/>
            </a:xfrm>
            <a:custGeom>
              <a:avLst/>
              <a:gdLst/>
              <a:ahLst/>
              <a:cxnLst/>
              <a:rect l="l" t="t" r="r" b="b"/>
              <a:pathLst>
                <a:path w="113664" h="765809">
                  <a:moveTo>
                    <a:pt x="113236" y="0"/>
                  </a:moveTo>
                  <a:lnTo>
                    <a:pt x="0" y="0"/>
                  </a:lnTo>
                  <a:lnTo>
                    <a:pt x="0" y="765545"/>
                  </a:lnTo>
                  <a:lnTo>
                    <a:pt x="113236" y="765545"/>
                  </a:lnTo>
                  <a:lnTo>
                    <a:pt x="113236" y="0"/>
                  </a:lnTo>
                  <a:close/>
                </a:path>
              </a:pathLst>
            </a:custGeom>
            <a:solidFill>
              <a:srgbClr val="A9D18E"/>
            </a:solidFill>
          </p:spPr>
          <p:txBody>
            <a:bodyPr wrap="square" lIns="0" tIns="0" rIns="0" bIns="0" rtlCol="0"/>
            <a:lstStyle/>
            <a:p>
              <a:endParaRPr>
                <a:solidFill>
                  <a:prstClr val="black"/>
                </a:solidFill>
                <a:latin typeface="Calibri"/>
              </a:endParaRPr>
            </a:p>
          </p:txBody>
        </p:sp>
        <p:sp>
          <p:nvSpPr>
            <p:cNvPr id="206" name="object 206"/>
            <p:cNvSpPr/>
            <p:nvPr/>
          </p:nvSpPr>
          <p:spPr>
            <a:xfrm>
              <a:off x="6792725" y="10613181"/>
              <a:ext cx="248920" cy="528320"/>
            </a:xfrm>
            <a:custGeom>
              <a:avLst/>
              <a:gdLst/>
              <a:ahLst/>
              <a:cxnLst/>
              <a:rect l="l" t="t" r="r" b="b"/>
              <a:pathLst>
                <a:path w="248920" h="528320">
                  <a:moveTo>
                    <a:pt x="0" y="527954"/>
                  </a:moveTo>
                  <a:lnTo>
                    <a:pt x="248830" y="527954"/>
                  </a:lnTo>
                </a:path>
                <a:path w="248920" h="528320">
                  <a:moveTo>
                    <a:pt x="0" y="395965"/>
                  </a:moveTo>
                  <a:lnTo>
                    <a:pt x="248830" y="395965"/>
                  </a:lnTo>
                </a:path>
                <a:path w="248920" h="528320">
                  <a:moveTo>
                    <a:pt x="0" y="263977"/>
                  </a:moveTo>
                  <a:lnTo>
                    <a:pt x="248830" y="263977"/>
                  </a:lnTo>
                </a:path>
                <a:path w="248920" h="528320">
                  <a:moveTo>
                    <a:pt x="0" y="131988"/>
                  </a:moveTo>
                  <a:lnTo>
                    <a:pt x="248830" y="131988"/>
                  </a:lnTo>
                </a:path>
                <a:path w="248920" h="528320">
                  <a:moveTo>
                    <a:pt x="0" y="0"/>
                  </a:moveTo>
                  <a:lnTo>
                    <a:pt x="248830"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207" name="object 207"/>
            <p:cNvSpPr/>
            <p:nvPr/>
          </p:nvSpPr>
          <p:spPr>
            <a:xfrm>
              <a:off x="6678768" y="10507879"/>
              <a:ext cx="114300" cy="765810"/>
            </a:xfrm>
            <a:custGeom>
              <a:avLst/>
              <a:gdLst/>
              <a:ahLst/>
              <a:cxnLst/>
              <a:rect l="l" t="t" r="r" b="b"/>
              <a:pathLst>
                <a:path w="114300" h="765809">
                  <a:moveTo>
                    <a:pt x="113957" y="0"/>
                  </a:moveTo>
                  <a:lnTo>
                    <a:pt x="0" y="0"/>
                  </a:lnTo>
                  <a:lnTo>
                    <a:pt x="0" y="765545"/>
                  </a:lnTo>
                  <a:lnTo>
                    <a:pt x="113957" y="765545"/>
                  </a:lnTo>
                  <a:lnTo>
                    <a:pt x="113957" y="0"/>
                  </a:lnTo>
                  <a:close/>
                </a:path>
              </a:pathLst>
            </a:custGeom>
            <a:solidFill>
              <a:srgbClr val="A9D18E"/>
            </a:solidFill>
          </p:spPr>
          <p:txBody>
            <a:bodyPr wrap="square" lIns="0" tIns="0" rIns="0" bIns="0" rtlCol="0"/>
            <a:lstStyle/>
            <a:p>
              <a:endParaRPr>
                <a:solidFill>
                  <a:prstClr val="black"/>
                </a:solidFill>
                <a:latin typeface="Calibri"/>
              </a:endParaRPr>
            </a:p>
          </p:txBody>
        </p:sp>
        <p:sp>
          <p:nvSpPr>
            <p:cNvPr id="208" name="object 208"/>
            <p:cNvSpPr/>
            <p:nvPr/>
          </p:nvSpPr>
          <p:spPr>
            <a:xfrm>
              <a:off x="7154792" y="10745170"/>
              <a:ext cx="248920" cy="396240"/>
            </a:xfrm>
            <a:custGeom>
              <a:avLst/>
              <a:gdLst/>
              <a:ahLst/>
              <a:cxnLst/>
              <a:rect l="l" t="t" r="r" b="b"/>
              <a:pathLst>
                <a:path w="248920" h="396240">
                  <a:moveTo>
                    <a:pt x="0" y="395965"/>
                  </a:moveTo>
                  <a:lnTo>
                    <a:pt x="248830" y="395965"/>
                  </a:lnTo>
                </a:path>
                <a:path w="248920" h="396240">
                  <a:moveTo>
                    <a:pt x="0" y="263977"/>
                  </a:moveTo>
                  <a:lnTo>
                    <a:pt x="248830" y="263977"/>
                  </a:lnTo>
                </a:path>
                <a:path w="248920" h="396240">
                  <a:moveTo>
                    <a:pt x="0" y="131988"/>
                  </a:moveTo>
                  <a:lnTo>
                    <a:pt x="248830" y="131988"/>
                  </a:lnTo>
                </a:path>
                <a:path w="248920" h="396240">
                  <a:moveTo>
                    <a:pt x="0" y="0"/>
                  </a:moveTo>
                  <a:lnTo>
                    <a:pt x="248830"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209" name="object 209"/>
            <p:cNvSpPr/>
            <p:nvPr/>
          </p:nvSpPr>
          <p:spPr>
            <a:xfrm>
              <a:off x="7154792" y="10612054"/>
              <a:ext cx="2299335" cy="2540"/>
            </a:xfrm>
            <a:custGeom>
              <a:avLst/>
              <a:gdLst/>
              <a:ahLst/>
              <a:cxnLst/>
              <a:rect l="l" t="t" r="r" b="b"/>
              <a:pathLst>
                <a:path w="2299334" h="2540">
                  <a:moveTo>
                    <a:pt x="0" y="2253"/>
                  </a:moveTo>
                  <a:lnTo>
                    <a:pt x="2298801" y="2253"/>
                  </a:lnTo>
                </a:path>
                <a:path w="2299334" h="2540">
                  <a:moveTo>
                    <a:pt x="0" y="0"/>
                  </a:moveTo>
                  <a:lnTo>
                    <a:pt x="2298801" y="0"/>
                  </a:lnTo>
                </a:path>
              </a:pathLst>
            </a:custGeom>
            <a:ln w="3175">
              <a:solidFill>
                <a:srgbClr val="D9D9D9"/>
              </a:solidFill>
            </a:ln>
          </p:spPr>
          <p:txBody>
            <a:bodyPr wrap="square" lIns="0" tIns="0" rIns="0" bIns="0" rtlCol="0"/>
            <a:lstStyle/>
            <a:p>
              <a:endParaRPr>
                <a:solidFill>
                  <a:prstClr val="black"/>
                </a:solidFill>
                <a:latin typeface="Calibri"/>
              </a:endParaRPr>
            </a:p>
          </p:txBody>
        </p:sp>
        <p:sp>
          <p:nvSpPr>
            <p:cNvPr id="210" name="object 210"/>
            <p:cNvSpPr/>
            <p:nvPr/>
          </p:nvSpPr>
          <p:spPr>
            <a:xfrm>
              <a:off x="7041556" y="10560530"/>
              <a:ext cx="113664" cy="713105"/>
            </a:xfrm>
            <a:custGeom>
              <a:avLst/>
              <a:gdLst/>
              <a:ahLst/>
              <a:cxnLst/>
              <a:rect l="l" t="t" r="r" b="b"/>
              <a:pathLst>
                <a:path w="113665" h="713104">
                  <a:moveTo>
                    <a:pt x="113236" y="0"/>
                  </a:moveTo>
                  <a:lnTo>
                    <a:pt x="0" y="0"/>
                  </a:lnTo>
                  <a:lnTo>
                    <a:pt x="0" y="712894"/>
                  </a:lnTo>
                  <a:lnTo>
                    <a:pt x="113236" y="712894"/>
                  </a:lnTo>
                  <a:lnTo>
                    <a:pt x="113236" y="0"/>
                  </a:lnTo>
                  <a:close/>
                </a:path>
              </a:pathLst>
            </a:custGeom>
            <a:solidFill>
              <a:srgbClr val="A9D18E"/>
            </a:solidFill>
          </p:spPr>
          <p:txBody>
            <a:bodyPr wrap="square" lIns="0" tIns="0" rIns="0" bIns="0" rtlCol="0"/>
            <a:lstStyle/>
            <a:p>
              <a:endParaRPr>
                <a:solidFill>
                  <a:prstClr val="black"/>
                </a:solidFill>
                <a:latin typeface="Calibri"/>
              </a:endParaRPr>
            </a:p>
          </p:txBody>
        </p:sp>
        <p:sp>
          <p:nvSpPr>
            <p:cNvPr id="211" name="object 211"/>
            <p:cNvSpPr/>
            <p:nvPr/>
          </p:nvSpPr>
          <p:spPr>
            <a:xfrm>
              <a:off x="7517580" y="10745170"/>
              <a:ext cx="1936114" cy="396240"/>
            </a:xfrm>
            <a:custGeom>
              <a:avLst/>
              <a:gdLst/>
              <a:ahLst/>
              <a:cxnLst/>
              <a:rect l="l" t="t" r="r" b="b"/>
              <a:pathLst>
                <a:path w="1936115" h="396240">
                  <a:moveTo>
                    <a:pt x="0" y="395965"/>
                  </a:moveTo>
                  <a:lnTo>
                    <a:pt x="248109" y="395965"/>
                  </a:lnTo>
                </a:path>
                <a:path w="1936115" h="396240">
                  <a:moveTo>
                    <a:pt x="0" y="263977"/>
                  </a:moveTo>
                  <a:lnTo>
                    <a:pt x="248109" y="263977"/>
                  </a:lnTo>
                </a:path>
                <a:path w="1936115" h="396240">
                  <a:moveTo>
                    <a:pt x="0" y="131988"/>
                  </a:moveTo>
                  <a:lnTo>
                    <a:pt x="248109" y="131988"/>
                  </a:lnTo>
                </a:path>
                <a:path w="1936115" h="396240">
                  <a:moveTo>
                    <a:pt x="0" y="0"/>
                  </a:moveTo>
                  <a:lnTo>
                    <a:pt x="1936012"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212" name="object 212"/>
            <p:cNvSpPr/>
            <p:nvPr/>
          </p:nvSpPr>
          <p:spPr>
            <a:xfrm>
              <a:off x="7403623" y="10613181"/>
              <a:ext cx="114300" cy="660400"/>
            </a:xfrm>
            <a:custGeom>
              <a:avLst/>
              <a:gdLst/>
              <a:ahLst/>
              <a:cxnLst/>
              <a:rect l="l" t="t" r="r" b="b"/>
              <a:pathLst>
                <a:path w="114300" h="660400">
                  <a:moveTo>
                    <a:pt x="113957" y="0"/>
                  </a:moveTo>
                  <a:lnTo>
                    <a:pt x="0" y="0"/>
                  </a:lnTo>
                  <a:lnTo>
                    <a:pt x="0" y="660243"/>
                  </a:lnTo>
                  <a:lnTo>
                    <a:pt x="113957" y="660243"/>
                  </a:lnTo>
                  <a:lnTo>
                    <a:pt x="113957" y="0"/>
                  </a:lnTo>
                  <a:close/>
                </a:path>
              </a:pathLst>
            </a:custGeom>
            <a:solidFill>
              <a:srgbClr val="A9D18E"/>
            </a:solidFill>
          </p:spPr>
          <p:txBody>
            <a:bodyPr wrap="square" lIns="0" tIns="0" rIns="0" bIns="0" rtlCol="0"/>
            <a:lstStyle/>
            <a:p>
              <a:endParaRPr>
                <a:solidFill>
                  <a:prstClr val="black"/>
                </a:solidFill>
                <a:latin typeface="Calibri"/>
              </a:endParaRPr>
            </a:p>
          </p:txBody>
        </p:sp>
        <p:sp>
          <p:nvSpPr>
            <p:cNvPr id="213" name="object 213"/>
            <p:cNvSpPr/>
            <p:nvPr/>
          </p:nvSpPr>
          <p:spPr>
            <a:xfrm>
              <a:off x="7879648" y="10877158"/>
              <a:ext cx="248920" cy="264160"/>
            </a:xfrm>
            <a:custGeom>
              <a:avLst/>
              <a:gdLst/>
              <a:ahLst/>
              <a:cxnLst/>
              <a:rect l="l" t="t" r="r" b="b"/>
              <a:pathLst>
                <a:path w="248920" h="264159">
                  <a:moveTo>
                    <a:pt x="0" y="263977"/>
                  </a:moveTo>
                  <a:lnTo>
                    <a:pt x="248830" y="263977"/>
                  </a:lnTo>
                </a:path>
                <a:path w="248920" h="264159">
                  <a:moveTo>
                    <a:pt x="0" y="131988"/>
                  </a:moveTo>
                  <a:lnTo>
                    <a:pt x="248830" y="131988"/>
                  </a:lnTo>
                </a:path>
                <a:path w="248920" h="264159">
                  <a:moveTo>
                    <a:pt x="0" y="0"/>
                  </a:moveTo>
                  <a:lnTo>
                    <a:pt x="248830"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214" name="object 214"/>
            <p:cNvSpPr/>
            <p:nvPr/>
          </p:nvSpPr>
          <p:spPr>
            <a:xfrm>
              <a:off x="7765690" y="10771856"/>
              <a:ext cx="114300" cy="501650"/>
            </a:xfrm>
            <a:custGeom>
              <a:avLst/>
              <a:gdLst/>
              <a:ahLst/>
              <a:cxnLst/>
              <a:rect l="l" t="t" r="r" b="b"/>
              <a:pathLst>
                <a:path w="114300" h="501650">
                  <a:moveTo>
                    <a:pt x="113957" y="0"/>
                  </a:moveTo>
                  <a:lnTo>
                    <a:pt x="0" y="0"/>
                  </a:lnTo>
                  <a:lnTo>
                    <a:pt x="0" y="501568"/>
                  </a:lnTo>
                  <a:lnTo>
                    <a:pt x="113957" y="501568"/>
                  </a:lnTo>
                  <a:lnTo>
                    <a:pt x="113957" y="0"/>
                  </a:lnTo>
                  <a:close/>
                </a:path>
              </a:pathLst>
            </a:custGeom>
            <a:solidFill>
              <a:srgbClr val="A9D18E"/>
            </a:solidFill>
          </p:spPr>
          <p:txBody>
            <a:bodyPr wrap="square" lIns="0" tIns="0" rIns="0" bIns="0" rtlCol="0"/>
            <a:lstStyle/>
            <a:p>
              <a:endParaRPr>
                <a:solidFill>
                  <a:prstClr val="black"/>
                </a:solidFill>
                <a:latin typeface="Calibri"/>
              </a:endParaRPr>
            </a:p>
          </p:txBody>
        </p:sp>
        <p:sp>
          <p:nvSpPr>
            <p:cNvPr id="215" name="object 215"/>
            <p:cNvSpPr/>
            <p:nvPr/>
          </p:nvSpPr>
          <p:spPr>
            <a:xfrm>
              <a:off x="8241715" y="10877158"/>
              <a:ext cx="248920" cy="264160"/>
            </a:xfrm>
            <a:custGeom>
              <a:avLst/>
              <a:gdLst/>
              <a:ahLst/>
              <a:cxnLst/>
              <a:rect l="l" t="t" r="r" b="b"/>
              <a:pathLst>
                <a:path w="248920" h="264159">
                  <a:moveTo>
                    <a:pt x="0" y="263977"/>
                  </a:moveTo>
                  <a:lnTo>
                    <a:pt x="248830" y="263977"/>
                  </a:lnTo>
                </a:path>
                <a:path w="248920" h="264159">
                  <a:moveTo>
                    <a:pt x="0" y="131988"/>
                  </a:moveTo>
                  <a:lnTo>
                    <a:pt x="248830" y="131988"/>
                  </a:lnTo>
                </a:path>
                <a:path w="248920" h="264159">
                  <a:moveTo>
                    <a:pt x="0" y="0"/>
                  </a:moveTo>
                  <a:lnTo>
                    <a:pt x="248830"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216" name="object 216"/>
            <p:cNvSpPr/>
            <p:nvPr/>
          </p:nvSpPr>
          <p:spPr>
            <a:xfrm>
              <a:off x="8128479" y="10771856"/>
              <a:ext cx="113664" cy="501650"/>
            </a:xfrm>
            <a:custGeom>
              <a:avLst/>
              <a:gdLst/>
              <a:ahLst/>
              <a:cxnLst/>
              <a:rect l="l" t="t" r="r" b="b"/>
              <a:pathLst>
                <a:path w="113665" h="501650">
                  <a:moveTo>
                    <a:pt x="113236" y="0"/>
                  </a:moveTo>
                  <a:lnTo>
                    <a:pt x="0" y="0"/>
                  </a:lnTo>
                  <a:lnTo>
                    <a:pt x="0" y="501568"/>
                  </a:lnTo>
                  <a:lnTo>
                    <a:pt x="113236" y="501568"/>
                  </a:lnTo>
                  <a:lnTo>
                    <a:pt x="113236" y="0"/>
                  </a:lnTo>
                  <a:close/>
                </a:path>
              </a:pathLst>
            </a:custGeom>
            <a:solidFill>
              <a:srgbClr val="A9D18E"/>
            </a:solidFill>
          </p:spPr>
          <p:txBody>
            <a:bodyPr wrap="square" lIns="0" tIns="0" rIns="0" bIns="0" rtlCol="0"/>
            <a:lstStyle/>
            <a:p>
              <a:endParaRPr>
                <a:solidFill>
                  <a:prstClr val="black"/>
                </a:solidFill>
                <a:latin typeface="Calibri"/>
              </a:endParaRPr>
            </a:p>
          </p:txBody>
        </p:sp>
        <p:sp>
          <p:nvSpPr>
            <p:cNvPr id="217" name="object 217"/>
            <p:cNvSpPr/>
            <p:nvPr/>
          </p:nvSpPr>
          <p:spPr>
            <a:xfrm>
              <a:off x="8604503" y="10877158"/>
              <a:ext cx="849630" cy="264160"/>
            </a:xfrm>
            <a:custGeom>
              <a:avLst/>
              <a:gdLst/>
              <a:ahLst/>
              <a:cxnLst/>
              <a:rect l="l" t="t" r="r" b="b"/>
              <a:pathLst>
                <a:path w="849629" h="264159">
                  <a:moveTo>
                    <a:pt x="0" y="263977"/>
                  </a:moveTo>
                  <a:lnTo>
                    <a:pt x="248830" y="263977"/>
                  </a:lnTo>
                </a:path>
                <a:path w="849629" h="264159">
                  <a:moveTo>
                    <a:pt x="0" y="131988"/>
                  </a:moveTo>
                  <a:lnTo>
                    <a:pt x="849090" y="131988"/>
                  </a:lnTo>
                </a:path>
                <a:path w="849629" h="264159">
                  <a:moveTo>
                    <a:pt x="0" y="0"/>
                  </a:moveTo>
                  <a:lnTo>
                    <a:pt x="849090"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218" name="object 218"/>
            <p:cNvSpPr/>
            <p:nvPr/>
          </p:nvSpPr>
          <p:spPr>
            <a:xfrm>
              <a:off x="8490546" y="10851193"/>
              <a:ext cx="114300" cy="422275"/>
            </a:xfrm>
            <a:custGeom>
              <a:avLst/>
              <a:gdLst/>
              <a:ahLst/>
              <a:cxnLst/>
              <a:rect l="l" t="t" r="r" b="b"/>
              <a:pathLst>
                <a:path w="114300" h="422275">
                  <a:moveTo>
                    <a:pt x="113957" y="0"/>
                  </a:moveTo>
                  <a:lnTo>
                    <a:pt x="0" y="0"/>
                  </a:lnTo>
                  <a:lnTo>
                    <a:pt x="0" y="422231"/>
                  </a:lnTo>
                  <a:lnTo>
                    <a:pt x="113957" y="422231"/>
                  </a:lnTo>
                  <a:lnTo>
                    <a:pt x="113957" y="0"/>
                  </a:lnTo>
                  <a:close/>
                </a:path>
              </a:pathLst>
            </a:custGeom>
            <a:solidFill>
              <a:srgbClr val="A9D18E"/>
            </a:solidFill>
          </p:spPr>
          <p:txBody>
            <a:bodyPr wrap="square" lIns="0" tIns="0" rIns="0" bIns="0" rtlCol="0"/>
            <a:lstStyle/>
            <a:p>
              <a:endParaRPr>
                <a:solidFill>
                  <a:prstClr val="black"/>
                </a:solidFill>
                <a:latin typeface="Calibri"/>
              </a:endParaRPr>
            </a:p>
          </p:txBody>
        </p:sp>
        <p:sp>
          <p:nvSpPr>
            <p:cNvPr id="219" name="object 219"/>
            <p:cNvSpPr/>
            <p:nvPr/>
          </p:nvSpPr>
          <p:spPr>
            <a:xfrm>
              <a:off x="8966570" y="11140009"/>
              <a:ext cx="487045" cy="2540"/>
            </a:xfrm>
            <a:custGeom>
              <a:avLst/>
              <a:gdLst/>
              <a:ahLst/>
              <a:cxnLst/>
              <a:rect l="l" t="t" r="r" b="b"/>
              <a:pathLst>
                <a:path w="487045" h="2540">
                  <a:moveTo>
                    <a:pt x="0" y="2253"/>
                  </a:moveTo>
                  <a:lnTo>
                    <a:pt x="487023" y="2253"/>
                  </a:lnTo>
                </a:path>
                <a:path w="487045" h="2540">
                  <a:moveTo>
                    <a:pt x="0" y="0"/>
                  </a:moveTo>
                  <a:lnTo>
                    <a:pt x="487023" y="0"/>
                  </a:lnTo>
                </a:path>
              </a:pathLst>
            </a:custGeom>
            <a:ln w="3175">
              <a:solidFill>
                <a:srgbClr val="D9D9D9"/>
              </a:solidFill>
            </a:ln>
          </p:spPr>
          <p:txBody>
            <a:bodyPr wrap="square" lIns="0" tIns="0" rIns="0" bIns="0" rtlCol="0"/>
            <a:lstStyle/>
            <a:p>
              <a:endParaRPr>
                <a:solidFill>
                  <a:prstClr val="black"/>
                </a:solidFill>
                <a:latin typeface="Calibri"/>
              </a:endParaRPr>
            </a:p>
          </p:txBody>
        </p:sp>
        <p:sp>
          <p:nvSpPr>
            <p:cNvPr id="220" name="object 220"/>
            <p:cNvSpPr/>
            <p:nvPr/>
          </p:nvSpPr>
          <p:spPr>
            <a:xfrm>
              <a:off x="8853322" y="11062525"/>
              <a:ext cx="476250" cy="211454"/>
            </a:xfrm>
            <a:custGeom>
              <a:avLst/>
              <a:gdLst/>
              <a:ahLst/>
              <a:cxnLst/>
              <a:rect l="l" t="t" r="r" b="b"/>
              <a:pathLst>
                <a:path w="476250" h="211454">
                  <a:moveTo>
                    <a:pt x="113245" y="0"/>
                  </a:moveTo>
                  <a:lnTo>
                    <a:pt x="0" y="0"/>
                  </a:lnTo>
                  <a:lnTo>
                    <a:pt x="0" y="210908"/>
                  </a:lnTo>
                  <a:lnTo>
                    <a:pt x="113245" y="210908"/>
                  </a:lnTo>
                  <a:lnTo>
                    <a:pt x="113245" y="0"/>
                  </a:lnTo>
                  <a:close/>
                </a:path>
                <a:path w="476250" h="211454">
                  <a:moveTo>
                    <a:pt x="476034" y="78613"/>
                  </a:moveTo>
                  <a:lnTo>
                    <a:pt x="362077" y="78613"/>
                  </a:lnTo>
                  <a:lnTo>
                    <a:pt x="362077" y="210908"/>
                  </a:lnTo>
                  <a:lnTo>
                    <a:pt x="476034" y="210908"/>
                  </a:lnTo>
                  <a:lnTo>
                    <a:pt x="476034" y="78613"/>
                  </a:lnTo>
                  <a:close/>
                </a:path>
              </a:pathLst>
            </a:custGeom>
            <a:solidFill>
              <a:srgbClr val="A9D18E"/>
            </a:solidFill>
          </p:spPr>
          <p:txBody>
            <a:bodyPr wrap="square" lIns="0" tIns="0" rIns="0" bIns="0" rtlCol="0"/>
            <a:lstStyle/>
            <a:p>
              <a:endParaRPr>
                <a:solidFill>
                  <a:prstClr val="black"/>
                </a:solidFill>
                <a:latin typeface="Calibri"/>
              </a:endParaRPr>
            </a:p>
          </p:txBody>
        </p:sp>
      </p:grpSp>
      <p:sp>
        <p:nvSpPr>
          <p:cNvPr id="221" name="object 221"/>
          <p:cNvSpPr txBox="1"/>
          <p:nvPr/>
        </p:nvSpPr>
        <p:spPr>
          <a:xfrm>
            <a:off x="5955216" y="10236552"/>
            <a:ext cx="148590" cy="158377"/>
          </a:xfrm>
          <a:prstGeom prst="rect">
            <a:avLst/>
          </a:prstGeom>
        </p:spPr>
        <p:txBody>
          <a:bodyPr vert="horz" wrap="square" lIns="0" tIns="12065" rIns="0" bIns="0" rtlCol="0">
            <a:spAutoFit/>
          </a:bodyPr>
          <a:lstStyle/>
          <a:p>
            <a:pPr marL="12700">
              <a:spcBef>
                <a:spcPts val="95"/>
              </a:spcBef>
            </a:pPr>
            <a:r>
              <a:rPr sz="950" spc="-5" dirty="0">
                <a:solidFill>
                  <a:srgbClr val="404040"/>
                </a:solidFill>
                <a:latin typeface="Calibri"/>
                <a:cs typeface="Calibri"/>
              </a:rPr>
              <a:t>32</a:t>
            </a:r>
            <a:endParaRPr sz="950">
              <a:solidFill>
                <a:prstClr val="black"/>
              </a:solidFill>
              <a:latin typeface="Calibri"/>
              <a:cs typeface="Calibri"/>
            </a:endParaRPr>
          </a:p>
        </p:txBody>
      </p:sp>
      <p:sp>
        <p:nvSpPr>
          <p:cNvPr id="222" name="object 222"/>
          <p:cNvSpPr txBox="1"/>
          <p:nvPr/>
        </p:nvSpPr>
        <p:spPr>
          <a:xfrm>
            <a:off x="6317584" y="10289324"/>
            <a:ext cx="148590" cy="158377"/>
          </a:xfrm>
          <a:prstGeom prst="rect">
            <a:avLst/>
          </a:prstGeom>
        </p:spPr>
        <p:txBody>
          <a:bodyPr vert="horz" wrap="square" lIns="0" tIns="12065" rIns="0" bIns="0" rtlCol="0">
            <a:spAutoFit/>
          </a:bodyPr>
          <a:lstStyle/>
          <a:p>
            <a:pPr marL="12700">
              <a:spcBef>
                <a:spcPts val="95"/>
              </a:spcBef>
            </a:pPr>
            <a:r>
              <a:rPr sz="950" spc="-5" dirty="0">
                <a:solidFill>
                  <a:srgbClr val="404040"/>
                </a:solidFill>
                <a:latin typeface="Calibri"/>
                <a:cs typeface="Calibri"/>
              </a:rPr>
              <a:t>30</a:t>
            </a:r>
            <a:endParaRPr sz="950">
              <a:solidFill>
                <a:prstClr val="black"/>
              </a:solidFill>
              <a:latin typeface="Calibri"/>
              <a:cs typeface="Calibri"/>
            </a:endParaRPr>
          </a:p>
        </p:txBody>
      </p:sp>
      <p:sp>
        <p:nvSpPr>
          <p:cNvPr id="223" name="object 223"/>
          <p:cNvSpPr txBox="1"/>
          <p:nvPr/>
        </p:nvSpPr>
        <p:spPr>
          <a:xfrm>
            <a:off x="6680072" y="10315889"/>
            <a:ext cx="510540" cy="158377"/>
          </a:xfrm>
          <a:prstGeom prst="rect">
            <a:avLst/>
          </a:prstGeom>
        </p:spPr>
        <p:txBody>
          <a:bodyPr vert="horz" wrap="square" lIns="0" tIns="12065" rIns="0" bIns="0" rtlCol="0">
            <a:spAutoFit/>
          </a:bodyPr>
          <a:lstStyle/>
          <a:p>
            <a:pPr marL="12700">
              <a:spcBef>
                <a:spcPts val="95"/>
              </a:spcBef>
              <a:tabLst>
                <a:tab pos="374650" algn="l"/>
              </a:tabLst>
            </a:pPr>
            <a:r>
              <a:rPr sz="950" spc="-5" dirty="0">
                <a:solidFill>
                  <a:srgbClr val="404040"/>
                </a:solidFill>
                <a:latin typeface="Calibri"/>
                <a:cs typeface="Calibri"/>
              </a:rPr>
              <a:t>29	29</a:t>
            </a:r>
            <a:endParaRPr sz="950">
              <a:solidFill>
                <a:prstClr val="black"/>
              </a:solidFill>
              <a:latin typeface="Calibri"/>
              <a:cs typeface="Calibri"/>
            </a:endParaRPr>
          </a:p>
        </p:txBody>
      </p:sp>
      <p:sp>
        <p:nvSpPr>
          <p:cNvPr id="224" name="object 224"/>
          <p:cNvSpPr txBox="1"/>
          <p:nvPr/>
        </p:nvSpPr>
        <p:spPr>
          <a:xfrm>
            <a:off x="7404807" y="10368661"/>
            <a:ext cx="148590" cy="158377"/>
          </a:xfrm>
          <a:prstGeom prst="rect">
            <a:avLst/>
          </a:prstGeom>
        </p:spPr>
        <p:txBody>
          <a:bodyPr vert="horz" wrap="square" lIns="0" tIns="12065" rIns="0" bIns="0" rtlCol="0">
            <a:spAutoFit/>
          </a:bodyPr>
          <a:lstStyle/>
          <a:p>
            <a:pPr marL="12700">
              <a:spcBef>
                <a:spcPts val="95"/>
              </a:spcBef>
            </a:pPr>
            <a:r>
              <a:rPr sz="950" spc="-5" dirty="0">
                <a:solidFill>
                  <a:srgbClr val="404040"/>
                </a:solidFill>
                <a:latin typeface="Calibri"/>
                <a:cs typeface="Calibri"/>
              </a:rPr>
              <a:t>27</a:t>
            </a:r>
            <a:endParaRPr sz="950">
              <a:solidFill>
                <a:prstClr val="black"/>
              </a:solidFill>
              <a:latin typeface="Calibri"/>
              <a:cs typeface="Calibri"/>
            </a:endParaRPr>
          </a:p>
        </p:txBody>
      </p:sp>
      <p:sp>
        <p:nvSpPr>
          <p:cNvPr id="225" name="object 225"/>
          <p:cNvSpPr txBox="1"/>
          <p:nvPr/>
        </p:nvSpPr>
        <p:spPr>
          <a:xfrm>
            <a:off x="7767294" y="10421492"/>
            <a:ext cx="148590" cy="158377"/>
          </a:xfrm>
          <a:prstGeom prst="rect">
            <a:avLst/>
          </a:prstGeom>
        </p:spPr>
        <p:txBody>
          <a:bodyPr vert="horz" wrap="square" lIns="0" tIns="12065" rIns="0" bIns="0" rtlCol="0">
            <a:spAutoFit/>
          </a:bodyPr>
          <a:lstStyle/>
          <a:p>
            <a:pPr marL="12700">
              <a:spcBef>
                <a:spcPts val="95"/>
              </a:spcBef>
            </a:pPr>
            <a:r>
              <a:rPr sz="950" spc="-5" dirty="0">
                <a:solidFill>
                  <a:srgbClr val="404040"/>
                </a:solidFill>
                <a:latin typeface="Calibri"/>
                <a:cs typeface="Calibri"/>
              </a:rPr>
              <a:t>25</a:t>
            </a:r>
            <a:endParaRPr sz="950">
              <a:solidFill>
                <a:prstClr val="black"/>
              </a:solidFill>
              <a:latin typeface="Calibri"/>
              <a:cs typeface="Calibri"/>
            </a:endParaRPr>
          </a:p>
        </p:txBody>
      </p:sp>
      <p:sp>
        <p:nvSpPr>
          <p:cNvPr id="226" name="object 226"/>
          <p:cNvSpPr txBox="1"/>
          <p:nvPr/>
        </p:nvSpPr>
        <p:spPr>
          <a:xfrm>
            <a:off x="8129662" y="10579866"/>
            <a:ext cx="148590" cy="158377"/>
          </a:xfrm>
          <a:prstGeom prst="rect">
            <a:avLst/>
          </a:prstGeom>
        </p:spPr>
        <p:txBody>
          <a:bodyPr vert="horz" wrap="square" lIns="0" tIns="12065" rIns="0" bIns="0" rtlCol="0">
            <a:spAutoFit/>
          </a:bodyPr>
          <a:lstStyle/>
          <a:p>
            <a:pPr marL="12700">
              <a:spcBef>
                <a:spcPts val="95"/>
              </a:spcBef>
            </a:pPr>
            <a:r>
              <a:rPr sz="950" spc="-5" dirty="0">
                <a:solidFill>
                  <a:srgbClr val="404040"/>
                </a:solidFill>
                <a:latin typeface="Calibri"/>
                <a:cs typeface="Calibri"/>
              </a:rPr>
              <a:t>19</a:t>
            </a:r>
            <a:endParaRPr sz="950">
              <a:solidFill>
                <a:prstClr val="black"/>
              </a:solidFill>
              <a:latin typeface="Calibri"/>
              <a:cs typeface="Calibri"/>
            </a:endParaRPr>
          </a:p>
        </p:txBody>
      </p:sp>
      <p:sp>
        <p:nvSpPr>
          <p:cNvPr id="227" name="object 227"/>
          <p:cNvSpPr txBox="1"/>
          <p:nvPr/>
        </p:nvSpPr>
        <p:spPr>
          <a:xfrm>
            <a:off x="8492030" y="10579866"/>
            <a:ext cx="148590" cy="158377"/>
          </a:xfrm>
          <a:prstGeom prst="rect">
            <a:avLst/>
          </a:prstGeom>
        </p:spPr>
        <p:txBody>
          <a:bodyPr vert="horz" wrap="square" lIns="0" tIns="12065" rIns="0" bIns="0" rtlCol="0">
            <a:spAutoFit/>
          </a:bodyPr>
          <a:lstStyle/>
          <a:p>
            <a:pPr marL="12700">
              <a:spcBef>
                <a:spcPts val="95"/>
              </a:spcBef>
            </a:pPr>
            <a:r>
              <a:rPr sz="950" spc="-5" dirty="0">
                <a:solidFill>
                  <a:srgbClr val="404040"/>
                </a:solidFill>
                <a:latin typeface="Calibri"/>
                <a:cs typeface="Calibri"/>
              </a:rPr>
              <a:t>19</a:t>
            </a:r>
            <a:endParaRPr sz="950">
              <a:solidFill>
                <a:prstClr val="black"/>
              </a:solidFill>
              <a:latin typeface="Calibri"/>
              <a:cs typeface="Calibri"/>
            </a:endParaRPr>
          </a:p>
        </p:txBody>
      </p:sp>
      <p:sp>
        <p:nvSpPr>
          <p:cNvPr id="228" name="object 228"/>
          <p:cNvSpPr txBox="1"/>
          <p:nvPr/>
        </p:nvSpPr>
        <p:spPr>
          <a:xfrm>
            <a:off x="8854518" y="10659024"/>
            <a:ext cx="148590" cy="158377"/>
          </a:xfrm>
          <a:prstGeom prst="rect">
            <a:avLst/>
          </a:prstGeom>
        </p:spPr>
        <p:txBody>
          <a:bodyPr vert="horz" wrap="square" lIns="0" tIns="12065" rIns="0" bIns="0" rtlCol="0">
            <a:spAutoFit/>
          </a:bodyPr>
          <a:lstStyle/>
          <a:p>
            <a:pPr marL="12700">
              <a:spcBef>
                <a:spcPts val="95"/>
              </a:spcBef>
            </a:pPr>
            <a:r>
              <a:rPr sz="950" spc="-5" dirty="0">
                <a:solidFill>
                  <a:srgbClr val="404040"/>
                </a:solidFill>
                <a:latin typeface="Calibri"/>
                <a:cs typeface="Calibri"/>
              </a:rPr>
              <a:t>16</a:t>
            </a:r>
            <a:endParaRPr sz="950">
              <a:solidFill>
                <a:prstClr val="black"/>
              </a:solidFill>
              <a:latin typeface="Calibri"/>
              <a:cs typeface="Calibri"/>
            </a:endParaRPr>
          </a:p>
        </p:txBody>
      </p:sp>
      <p:sp>
        <p:nvSpPr>
          <p:cNvPr id="229" name="object 229"/>
          <p:cNvSpPr txBox="1"/>
          <p:nvPr/>
        </p:nvSpPr>
        <p:spPr>
          <a:xfrm>
            <a:off x="9247900" y="10870349"/>
            <a:ext cx="86995" cy="158377"/>
          </a:xfrm>
          <a:prstGeom prst="rect">
            <a:avLst/>
          </a:prstGeom>
        </p:spPr>
        <p:txBody>
          <a:bodyPr vert="horz" wrap="square" lIns="0" tIns="12065" rIns="0" bIns="0" rtlCol="0">
            <a:spAutoFit/>
          </a:bodyPr>
          <a:lstStyle/>
          <a:p>
            <a:pPr marL="12700">
              <a:spcBef>
                <a:spcPts val="95"/>
              </a:spcBef>
            </a:pPr>
            <a:r>
              <a:rPr sz="950" spc="-5" dirty="0">
                <a:solidFill>
                  <a:srgbClr val="404040"/>
                </a:solidFill>
                <a:latin typeface="Calibri"/>
                <a:cs typeface="Calibri"/>
              </a:rPr>
              <a:t>8</a:t>
            </a:r>
            <a:endParaRPr sz="950">
              <a:solidFill>
                <a:prstClr val="black"/>
              </a:solidFill>
              <a:latin typeface="Calibri"/>
              <a:cs typeface="Calibri"/>
            </a:endParaRPr>
          </a:p>
        </p:txBody>
      </p:sp>
      <p:sp>
        <p:nvSpPr>
          <p:cNvPr id="230" name="object 230"/>
          <p:cNvSpPr txBox="1"/>
          <p:nvPr/>
        </p:nvSpPr>
        <p:spPr>
          <a:xfrm>
            <a:off x="9610267" y="10949567"/>
            <a:ext cx="86995" cy="158377"/>
          </a:xfrm>
          <a:prstGeom prst="rect">
            <a:avLst/>
          </a:prstGeom>
        </p:spPr>
        <p:txBody>
          <a:bodyPr vert="horz" wrap="square" lIns="0" tIns="12065" rIns="0" bIns="0" rtlCol="0">
            <a:spAutoFit/>
          </a:bodyPr>
          <a:lstStyle/>
          <a:p>
            <a:pPr marL="12700">
              <a:spcBef>
                <a:spcPts val="95"/>
              </a:spcBef>
            </a:pPr>
            <a:r>
              <a:rPr sz="950" spc="-5" dirty="0">
                <a:solidFill>
                  <a:srgbClr val="404040"/>
                </a:solidFill>
                <a:latin typeface="Calibri"/>
                <a:cs typeface="Calibri"/>
              </a:rPr>
              <a:t>5</a:t>
            </a:r>
            <a:endParaRPr sz="950">
              <a:solidFill>
                <a:prstClr val="black"/>
              </a:solidFill>
              <a:latin typeface="Calibri"/>
              <a:cs typeface="Calibri"/>
            </a:endParaRPr>
          </a:p>
        </p:txBody>
      </p:sp>
      <p:sp>
        <p:nvSpPr>
          <p:cNvPr id="231" name="object 231"/>
          <p:cNvSpPr txBox="1"/>
          <p:nvPr/>
        </p:nvSpPr>
        <p:spPr>
          <a:xfrm>
            <a:off x="5240038" y="10119108"/>
            <a:ext cx="4633595" cy="1226185"/>
          </a:xfrm>
          <a:prstGeom prst="rect">
            <a:avLst/>
          </a:prstGeom>
        </p:spPr>
        <p:txBody>
          <a:bodyPr vert="horz" wrap="square" lIns="0" tIns="12065" rIns="0" bIns="0" rtlCol="0">
            <a:spAutoFit/>
          </a:bodyPr>
          <a:lstStyle/>
          <a:p>
            <a:pPr marL="12700">
              <a:lnSpc>
                <a:spcPts val="1090"/>
              </a:lnSpc>
              <a:spcBef>
                <a:spcPts val="95"/>
              </a:spcBef>
            </a:pPr>
            <a:r>
              <a:rPr sz="950" spc="-10" dirty="0">
                <a:solidFill>
                  <a:srgbClr val="585858"/>
                </a:solidFill>
                <a:latin typeface="Calibri"/>
                <a:cs typeface="Calibri"/>
              </a:rPr>
              <a:t>40</a:t>
            </a:r>
            <a:endParaRPr sz="950">
              <a:solidFill>
                <a:prstClr val="black"/>
              </a:solidFill>
              <a:latin typeface="Calibri"/>
              <a:cs typeface="Calibri"/>
            </a:endParaRPr>
          </a:p>
          <a:p>
            <a:pPr marL="12700">
              <a:lnSpc>
                <a:spcPts val="1040"/>
              </a:lnSpc>
            </a:pPr>
            <a:r>
              <a:rPr sz="950" spc="-10" dirty="0">
                <a:solidFill>
                  <a:srgbClr val="585858"/>
                </a:solidFill>
                <a:latin typeface="Calibri"/>
                <a:cs typeface="Calibri"/>
              </a:rPr>
              <a:t>35</a:t>
            </a:r>
            <a:endParaRPr sz="950">
              <a:solidFill>
                <a:prstClr val="black"/>
              </a:solidFill>
              <a:latin typeface="Calibri"/>
              <a:cs typeface="Calibri"/>
            </a:endParaRPr>
          </a:p>
          <a:p>
            <a:pPr marL="12700">
              <a:lnSpc>
                <a:spcPts val="1040"/>
              </a:lnSpc>
            </a:pPr>
            <a:r>
              <a:rPr sz="950" spc="-10" dirty="0">
                <a:solidFill>
                  <a:srgbClr val="585858"/>
                </a:solidFill>
                <a:latin typeface="Calibri"/>
                <a:cs typeface="Calibri"/>
              </a:rPr>
              <a:t>30</a:t>
            </a:r>
            <a:endParaRPr sz="950">
              <a:solidFill>
                <a:prstClr val="black"/>
              </a:solidFill>
              <a:latin typeface="Calibri"/>
              <a:cs typeface="Calibri"/>
            </a:endParaRPr>
          </a:p>
          <a:p>
            <a:pPr marL="12700">
              <a:lnSpc>
                <a:spcPts val="1040"/>
              </a:lnSpc>
            </a:pPr>
            <a:r>
              <a:rPr sz="950" spc="-10" dirty="0">
                <a:solidFill>
                  <a:srgbClr val="585858"/>
                </a:solidFill>
                <a:latin typeface="Calibri"/>
                <a:cs typeface="Calibri"/>
              </a:rPr>
              <a:t>25</a:t>
            </a:r>
            <a:endParaRPr sz="950">
              <a:solidFill>
                <a:prstClr val="black"/>
              </a:solidFill>
              <a:latin typeface="Calibri"/>
              <a:cs typeface="Calibri"/>
            </a:endParaRPr>
          </a:p>
          <a:p>
            <a:pPr marL="12700">
              <a:lnSpc>
                <a:spcPts val="1040"/>
              </a:lnSpc>
            </a:pPr>
            <a:r>
              <a:rPr sz="950" spc="-10" dirty="0">
                <a:solidFill>
                  <a:srgbClr val="585858"/>
                </a:solidFill>
                <a:latin typeface="Calibri"/>
                <a:cs typeface="Calibri"/>
              </a:rPr>
              <a:t>20</a:t>
            </a:r>
            <a:endParaRPr sz="950">
              <a:solidFill>
                <a:prstClr val="black"/>
              </a:solidFill>
              <a:latin typeface="Calibri"/>
              <a:cs typeface="Calibri"/>
            </a:endParaRPr>
          </a:p>
          <a:p>
            <a:pPr marL="12700">
              <a:lnSpc>
                <a:spcPts val="1040"/>
              </a:lnSpc>
            </a:pPr>
            <a:r>
              <a:rPr sz="950" spc="-10" dirty="0">
                <a:solidFill>
                  <a:srgbClr val="585858"/>
                </a:solidFill>
                <a:latin typeface="Calibri"/>
                <a:cs typeface="Calibri"/>
              </a:rPr>
              <a:t>15</a:t>
            </a:r>
            <a:endParaRPr sz="950">
              <a:solidFill>
                <a:prstClr val="black"/>
              </a:solidFill>
              <a:latin typeface="Calibri"/>
              <a:cs typeface="Calibri"/>
            </a:endParaRPr>
          </a:p>
          <a:p>
            <a:pPr marL="12700">
              <a:lnSpc>
                <a:spcPts val="1040"/>
              </a:lnSpc>
            </a:pPr>
            <a:r>
              <a:rPr sz="950" spc="-10" dirty="0">
                <a:solidFill>
                  <a:srgbClr val="585858"/>
                </a:solidFill>
                <a:latin typeface="Calibri"/>
                <a:cs typeface="Calibri"/>
              </a:rPr>
              <a:t>10</a:t>
            </a:r>
            <a:endParaRPr sz="950">
              <a:solidFill>
                <a:prstClr val="black"/>
              </a:solidFill>
              <a:latin typeface="Calibri"/>
              <a:cs typeface="Calibri"/>
            </a:endParaRPr>
          </a:p>
          <a:p>
            <a:pPr marL="73025">
              <a:lnSpc>
                <a:spcPts val="1040"/>
              </a:lnSpc>
              <a:tabLst>
                <a:tab pos="4620260" algn="l"/>
              </a:tabLst>
            </a:pPr>
            <a:r>
              <a:rPr sz="950" spc="-5" dirty="0">
                <a:solidFill>
                  <a:srgbClr val="585858"/>
                </a:solidFill>
                <a:latin typeface="Calibri"/>
                <a:cs typeface="Calibri"/>
              </a:rPr>
              <a:t>5   </a:t>
            </a:r>
            <a:r>
              <a:rPr sz="950" spc="15" dirty="0">
                <a:solidFill>
                  <a:srgbClr val="585858"/>
                </a:solidFill>
                <a:latin typeface="Calibri"/>
                <a:cs typeface="Calibri"/>
              </a:rPr>
              <a:t> </a:t>
            </a:r>
            <a:r>
              <a:rPr sz="950" u="sng" spc="-5" dirty="0">
                <a:solidFill>
                  <a:srgbClr val="585858"/>
                </a:solidFill>
                <a:uFill>
                  <a:solidFill>
                    <a:srgbClr val="D9D9D9"/>
                  </a:solidFill>
                </a:uFill>
                <a:latin typeface="Calibri"/>
                <a:cs typeface="Calibri"/>
              </a:rPr>
              <a:t> </a:t>
            </a:r>
            <a:r>
              <a:rPr sz="950" u="sng" dirty="0">
                <a:solidFill>
                  <a:srgbClr val="585858"/>
                </a:solidFill>
                <a:uFill>
                  <a:solidFill>
                    <a:srgbClr val="D9D9D9"/>
                  </a:solidFill>
                </a:uFill>
                <a:latin typeface="Calibri"/>
                <a:cs typeface="Calibri"/>
              </a:rPr>
              <a:t>	</a:t>
            </a:r>
            <a:endParaRPr sz="950">
              <a:solidFill>
                <a:prstClr val="black"/>
              </a:solidFill>
              <a:latin typeface="Calibri"/>
              <a:cs typeface="Calibri"/>
            </a:endParaRPr>
          </a:p>
          <a:p>
            <a:pPr marL="73025">
              <a:lnSpc>
                <a:spcPts val="1090"/>
              </a:lnSpc>
            </a:pPr>
            <a:r>
              <a:rPr sz="950" spc="-5" dirty="0">
                <a:solidFill>
                  <a:srgbClr val="585858"/>
                </a:solidFill>
                <a:latin typeface="Calibri"/>
                <a:cs typeface="Calibri"/>
              </a:rPr>
              <a:t>0</a:t>
            </a:r>
            <a:endParaRPr sz="950">
              <a:solidFill>
                <a:prstClr val="black"/>
              </a:solidFill>
              <a:latin typeface="Calibri"/>
              <a:cs typeface="Calibri"/>
            </a:endParaRPr>
          </a:p>
        </p:txBody>
      </p:sp>
      <p:sp>
        <p:nvSpPr>
          <p:cNvPr id="232" name="object 232"/>
          <p:cNvSpPr/>
          <p:nvPr/>
        </p:nvSpPr>
        <p:spPr>
          <a:xfrm>
            <a:off x="5387612" y="11370673"/>
            <a:ext cx="4346187" cy="761398"/>
          </a:xfrm>
          <a:prstGeom prst="rect">
            <a:avLst/>
          </a:prstGeom>
          <a:blipFill>
            <a:blip r:embed="rId12" cstate="print"/>
            <a:stretch>
              <a:fillRect/>
            </a:stretch>
          </a:blipFill>
        </p:spPr>
        <p:txBody>
          <a:bodyPr wrap="square" lIns="0" tIns="0" rIns="0" bIns="0" rtlCol="0"/>
          <a:lstStyle/>
          <a:p>
            <a:endParaRPr>
              <a:solidFill>
                <a:prstClr val="black"/>
              </a:solidFill>
              <a:latin typeface="Calibri"/>
            </a:endParaRPr>
          </a:p>
        </p:txBody>
      </p:sp>
      <p:sp>
        <p:nvSpPr>
          <p:cNvPr id="233" name="object 233"/>
          <p:cNvSpPr txBox="1"/>
          <p:nvPr/>
        </p:nvSpPr>
        <p:spPr>
          <a:xfrm>
            <a:off x="5099636" y="10227744"/>
            <a:ext cx="128305" cy="1037590"/>
          </a:xfrm>
          <a:prstGeom prst="rect">
            <a:avLst/>
          </a:prstGeom>
        </p:spPr>
        <p:txBody>
          <a:bodyPr vert="vert270" wrap="square" lIns="0" tIns="0" rIns="0" bIns="0" rtlCol="0">
            <a:spAutoFit/>
          </a:bodyPr>
          <a:lstStyle/>
          <a:p>
            <a:pPr marL="12700">
              <a:lnSpc>
                <a:spcPts val="1000"/>
              </a:lnSpc>
            </a:pPr>
            <a:r>
              <a:rPr sz="950" spc="-10" dirty="0">
                <a:solidFill>
                  <a:srgbClr val="585858"/>
                </a:solidFill>
                <a:latin typeface="Calibri"/>
                <a:cs typeface="Calibri"/>
              </a:rPr>
              <a:t>Válaszadók</a:t>
            </a:r>
            <a:r>
              <a:rPr sz="950" spc="-60" dirty="0">
                <a:solidFill>
                  <a:srgbClr val="585858"/>
                </a:solidFill>
                <a:latin typeface="Calibri"/>
                <a:cs typeface="Calibri"/>
              </a:rPr>
              <a:t> </a:t>
            </a:r>
            <a:r>
              <a:rPr sz="950" spc="-10" dirty="0">
                <a:solidFill>
                  <a:srgbClr val="585858"/>
                </a:solidFill>
                <a:latin typeface="Calibri"/>
                <a:cs typeface="Calibri"/>
              </a:rPr>
              <a:t>százaléka</a:t>
            </a:r>
            <a:endParaRPr sz="950">
              <a:solidFill>
                <a:prstClr val="black"/>
              </a:solidFill>
              <a:latin typeface="Calibri"/>
              <a:cs typeface="Calibri"/>
            </a:endParaRPr>
          </a:p>
        </p:txBody>
      </p:sp>
      <p:sp>
        <p:nvSpPr>
          <p:cNvPr id="234" name="object 234"/>
          <p:cNvSpPr txBox="1"/>
          <p:nvPr/>
        </p:nvSpPr>
        <p:spPr>
          <a:xfrm>
            <a:off x="5473182" y="9733120"/>
            <a:ext cx="4374515" cy="568325"/>
          </a:xfrm>
          <a:prstGeom prst="rect">
            <a:avLst/>
          </a:prstGeom>
        </p:spPr>
        <p:txBody>
          <a:bodyPr vert="horz" wrap="square" lIns="0" tIns="8255" rIns="0" bIns="0" rtlCol="0">
            <a:spAutoFit/>
          </a:bodyPr>
          <a:lstStyle/>
          <a:p>
            <a:pPr marL="1615440" marR="751205" indent="-1263650">
              <a:lnSpc>
                <a:spcPct val="105400"/>
              </a:lnSpc>
              <a:spcBef>
                <a:spcPts val="65"/>
              </a:spcBef>
            </a:pPr>
            <a:r>
              <a:rPr sz="1100" spc="15" dirty="0">
                <a:solidFill>
                  <a:srgbClr val="585858"/>
                </a:solidFill>
                <a:latin typeface="Calibri"/>
                <a:cs typeface="Calibri"/>
              </a:rPr>
              <a:t>Milyen </a:t>
            </a:r>
            <a:r>
              <a:rPr sz="1100" spc="10" dirty="0">
                <a:solidFill>
                  <a:srgbClr val="585858"/>
                </a:solidFill>
                <a:latin typeface="Calibri"/>
                <a:cs typeface="Calibri"/>
              </a:rPr>
              <a:t>szakmai </a:t>
            </a:r>
            <a:r>
              <a:rPr sz="1100" spc="5" dirty="0">
                <a:solidFill>
                  <a:srgbClr val="585858"/>
                </a:solidFill>
                <a:latin typeface="Calibri"/>
                <a:cs typeface="Calibri"/>
              </a:rPr>
              <a:t>turisztikai fejlesztéseket </a:t>
            </a:r>
            <a:r>
              <a:rPr sz="1100" spc="10" dirty="0">
                <a:solidFill>
                  <a:srgbClr val="585858"/>
                </a:solidFill>
                <a:latin typeface="Calibri"/>
                <a:cs typeface="Calibri"/>
              </a:rPr>
              <a:t>látna szívesen </a:t>
            </a:r>
            <a:r>
              <a:rPr sz="1100" spc="15" dirty="0">
                <a:solidFill>
                  <a:srgbClr val="585858"/>
                </a:solidFill>
                <a:latin typeface="Calibri"/>
                <a:cs typeface="Calibri"/>
              </a:rPr>
              <a:t>a  </a:t>
            </a:r>
            <a:r>
              <a:rPr sz="1100" spc="10" dirty="0">
                <a:solidFill>
                  <a:srgbClr val="585858"/>
                </a:solidFill>
                <a:latin typeface="Calibri"/>
                <a:cs typeface="Calibri"/>
              </a:rPr>
              <a:t>Cserhátban?</a:t>
            </a:r>
            <a:endParaRPr sz="1100">
              <a:solidFill>
                <a:prstClr val="black"/>
              </a:solidFill>
              <a:latin typeface="Calibri"/>
              <a:cs typeface="Calibri"/>
            </a:endParaRPr>
          </a:p>
          <a:p>
            <a:pPr marL="12700">
              <a:spcBef>
                <a:spcPts val="380"/>
              </a:spcBef>
              <a:tabLst>
                <a:tab pos="4361180" algn="l"/>
              </a:tabLst>
            </a:pPr>
            <a:r>
              <a:rPr sz="950" strike="sngStrike" spc="-5" dirty="0">
                <a:solidFill>
                  <a:srgbClr val="404040"/>
                </a:solidFill>
                <a:latin typeface="Calibri"/>
                <a:cs typeface="Calibri"/>
              </a:rPr>
              <a:t>   </a:t>
            </a:r>
            <a:r>
              <a:rPr sz="950" strike="sngStrike" spc="80" dirty="0">
                <a:solidFill>
                  <a:srgbClr val="404040"/>
                </a:solidFill>
                <a:latin typeface="Calibri"/>
                <a:cs typeface="Calibri"/>
              </a:rPr>
              <a:t> </a:t>
            </a:r>
            <a:r>
              <a:rPr sz="950" strike="sngStrike" spc="-5" dirty="0">
                <a:solidFill>
                  <a:srgbClr val="404040"/>
                </a:solidFill>
                <a:latin typeface="Calibri"/>
                <a:cs typeface="Calibri"/>
              </a:rPr>
              <a:t>36	</a:t>
            </a:r>
            <a:endParaRPr sz="950">
              <a:solidFill>
                <a:prstClr val="black"/>
              </a:solidFill>
              <a:latin typeface="Calibri"/>
              <a:cs typeface="Calibri"/>
            </a:endParaRPr>
          </a:p>
        </p:txBody>
      </p:sp>
      <p:grpSp>
        <p:nvGrpSpPr>
          <p:cNvPr id="235" name="object 235"/>
          <p:cNvGrpSpPr/>
          <p:nvPr/>
        </p:nvGrpSpPr>
        <p:grpSpPr>
          <a:xfrm>
            <a:off x="5799985" y="13967622"/>
            <a:ext cx="4121150" cy="955675"/>
            <a:chOff x="5418985" y="13967621"/>
            <a:chExt cx="4121150" cy="955675"/>
          </a:xfrm>
        </p:grpSpPr>
        <p:sp>
          <p:nvSpPr>
            <p:cNvPr id="236" name="object 236"/>
            <p:cNvSpPr/>
            <p:nvPr/>
          </p:nvSpPr>
          <p:spPr>
            <a:xfrm>
              <a:off x="5418985" y="14088882"/>
              <a:ext cx="426084" cy="715010"/>
            </a:xfrm>
            <a:custGeom>
              <a:avLst/>
              <a:gdLst/>
              <a:ahLst/>
              <a:cxnLst/>
              <a:rect l="l" t="t" r="r" b="b"/>
              <a:pathLst>
                <a:path w="426085" h="715009">
                  <a:moveTo>
                    <a:pt x="0" y="714757"/>
                  </a:moveTo>
                  <a:lnTo>
                    <a:pt x="108668" y="714757"/>
                  </a:lnTo>
                </a:path>
                <a:path w="426085" h="715009">
                  <a:moveTo>
                    <a:pt x="208200" y="714757"/>
                  </a:moveTo>
                  <a:lnTo>
                    <a:pt x="426018" y="714757"/>
                  </a:lnTo>
                </a:path>
                <a:path w="426085" h="715009">
                  <a:moveTo>
                    <a:pt x="0" y="595751"/>
                  </a:moveTo>
                  <a:lnTo>
                    <a:pt x="108668" y="595751"/>
                  </a:lnTo>
                </a:path>
                <a:path w="426085" h="715009">
                  <a:moveTo>
                    <a:pt x="208200" y="595751"/>
                  </a:moveTo>
                  <a:lnTo>
                    <a:pt x="426018" y="595751"/>
                  </a:lnTo>
                </a:path>
                <a:path w="426085" h="715009">
                  <a:moveTo>
                    <a:pt x="0" y="476745"/>
                  </a:moveTo>
                  <a:lnTo>
                    <a:pt x="108668" y="476745"/>
                  </a:lnTo>
                </a:path>
                <a:path w="426085" h="715009">
                  <a:moveTo>
                    <a:pt x="208200" y="476745"/>
                  </a:moveTo>
                  <a:lnTo>
                    <a:pt x="426018" y="476745"/>
                  </a:lnTo>
                </a:path>
                <a:path w="426085" h="715009">
                  <a:moveTo>
                    <a:pt x="0" y="357739"/>
                  </a:moveTo>
                  <a:lnTo>
                    <a:pt x="108668" y="357739"/>
                  </a:lnTo>
                </a:path>
                <a:path w="426085" h="715009">
                  <a:moveTo>
                    <a:pt x="208200" y="357739"/>
                  </a:moveTo>
                  <a:lnTo>
                    <a:pt x="426018" y="357739"/>
                  </a:lnTo>
                </a:path>
                <a:path w="426085" h="715009">
                  <a:moveTo>
                    <a:pt x="0" y="238012"/>
                  </a:moveTo>
                  <a:lnTo>
                    <a:pt x="108668" y="238012"/>
                  </a:lnTo>
                </a:path>
                <a:path w="426085" h="715009">
                  <a:moveTo>
                    <a:pt x="208200" y="238012"/>
                  </a:moveTo>
                  <a:lnTo>
                    <a:pt x="426018" y="238012"/>
                  </a:lnTo>
                </a:path>
                <a:path w="426085" h="715009">
                  <a:moveTo>
                    <a:pt x="0" y="119006"/>
                  </a:moveTo>
                  <a:lnTo>
                    <a:pt x="108668" y="119006"/>
                  </a:lnTo>
                </a:path>
                <a:path w="426085" h="715009">
                  <a:moveTo>
                    <a:pt x="208200" y="119006"/>
                  </a:moveTo>
                  <a:lnTo>
                    <a:pt x="426018" y="119006"/>
                  </a:lnTo>
                </a:path>
                <a:path w="426085" h="715009">
                  <a:moveTo>
                    <a:pt x="0" y="0"/>
                  </a:moveTo>
                  <a:lnTo>
                    <a:pt x="108668" y="0"/>
                  </a:lnTo>
                </a:path>
                <a:path w="426085" h="715009">
                  <a:moveTo>
                    <a:pt x="208200" y="0"/>
                  </a:moveTo>
                  <a:lnTo>
                    <a:pt x="426018"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237" name="object 237"/>
            <p:cNvSpPr/>
            <p:nvPr/>
          </p:nvSpPr>
          <p:spPr>
            <a:xfrm>
              <a:off x="5418985" y="13968748"/>
              <a:ext cx="4121150" cy="2540"/>
            </a:xfrm>
            <a:custGeom>
              <a:avLst/>
              <a:gdLst/>
              <a:ahLst/>
              <a:cxnLst/>
              <a:rect l="l" t="t" r="r" b="b"/>
              <a:pathLst>
                <a:path w="4121150" h="2540">
                  <a:moveTo>
                    <a:pt x="0" y="2253"/>
                  </a:moveTo>
                  <a:lnTo>
                    <a:pt x="4120556" y="2253"/>
                  </a:lnTo>
                </a:path>
                <a:path w="4121150" h="2540">
                  <a:moveTo>
                    <a:pt x="0" y="0"/>
                  </a:moveTo>
                  <a:lnTo>
                    <a:pt x="4120556" y="0"/>
                  </a:lnTo>
                </a:path>
              </a:pathLst>
            </a:custGeom>
            <a:ln w="3175">
              <a:solidFill>
                <a:srgbClr val="D9D9D9"/>
              </a:solidFill>
            </a:ln>
          </p:spPr>
          <p:txBody>
            <a:bodyPr wrap="square" lIns="0" tIns="0" rIns="0" bIns="0" rtlCol="0"/>
            <a:lstStyle/>
            <a:p>
              <a:endParaRPr>
                <a:solidFill>
                  <a:prstClr val="black"/>
                </a:solidFill>
                <a:latin typeface="Calibri"/>
              </a:endParaRPr>
            </a:p>
          </p:txBody>
        </p:sp>
        <p:sp>
          <p:nvSpPr>
            <p:cNvPr id="238" name="object 238"/>
            <p:cNvSpPr/>
            <p:nvPr/>
          </p:nvSpPr>
          <p:spPr>
            <a:xfrm>
              <a:off x="5527654" y="13969875"/>
              <a:ext cx="99695" cy="953135"/>
            </a:xfrm>
            <a:custGeom>
              <a:avLst/>
              <a:gdLst/>
              <a:ahLst/>
              <a:cxnLst/>
              <a:rect l="l" t="t" r="r" b="b"/>
              <a:pathLst>
                <a:path w="99695" h="953134">
                  <a:moveTo>
                    <a:pt x="99532" y="0"/>
                  </a:moveTo>
                  <a:lnTo>
                    <a:pt x="0" y="0"/>
                  </a:lnTo>
                  <a:lnTo>
                    <a:pt x="0" y="952890"/>
                  </a:lnTo>
                  <a:lnTo>
                    <a:pt x="99532" y="952890"/>
                  </a:lnTo>
                  <a:lnTo>
                    <a:pt x="99532" y="0"/>
                  </a:lnTo>
                  <a:close/>
                </a:path>
              </a:pathLst>
            </a:custGeom>
            <a:solidFill>
              <a:srgbClr val="538235"/>
            </a:solidFill>
          </p:spPr>
          <p:txBody>
            <a:bodyPr wrap="square" lIns="0" tIns="0" rIns="0" bIns="0" rtlCol="0"/>
            <a:lstStyle/>
            <a:p>
              <a:endParaRPr>
                <a:solidFill>
                  <a:prstClr val="black"/>
                </a:solidFill>
                <a:latin typeface="Calibri"/>
              </a:endParaRPr>
            </a:p>
          </p:txBody>
        </p:sp>
        <p:sp>
          <p:nvSpPr>
            <p:cNvPr id="239" name="object 239"/>
            <p:cNvSpPr/>
            <p:nvPr/>
          </p:nvSpPr>
          <p:spPr>
            <a:xfrm>
              <a:off x="5943815" y="14207888"/>
              <a:ext cx="218440" cy="596265"/>
            </a:xfrm>
            <a:custGeom>
              <a:avLst/>
              <a:gdLst/>
              <a:ahLst/>
              <a:cxnLst/>
              <a:rect l="l" t="t" r="r" b="b"/>
              <a:pathLst>
                <a:path w="218439" h="596265">
                  <a:moveTo>
                    <a:pt x="0" y="595751"/>
                  </a:moveTo>
                  <a:lnTo>
                    <a:pt x="217817" y="595751"/>
                  </a:lnTo>
                </a:path>
                <a:path w="218439" h="596265">
                  <a:moveTo>
                    <a:pt x="0" y="476745"/>
                  </a:moveTo>
                  <a:lnTo>
                    <a:pt x="217817" y="476745"/>
                  </a:lnTo>
                </a:path>
                <a:path w="218439" h="596265">
                  <a:moveTo>
                    <a:pt x="0" y="357739"/>
                  </a:moveTo>
                  <a:lnTo>
                    <a:pt x="217817" y="357739"/>
                  </a:lnTo>
                </a:path>
                <a:path w="218439" h="596265">
                  <a:moveTo>
                    <a:pt x="0" y="238733"/>
                  </a:moveTo>
                  <a:lnTo>
                    <a:pt x="217817" y="238733"/>
                  </a:lnTo>
                </a:path>
                <a:path w="218439" h="596265">
                  <a:moveTo>
                    <a:pt x="0" y="119006"/>
                  </a:moveTo>
                  <a:lnTo>
                    <a:pt x="217817" y="119006"/>
                  </a:lnTo>
                </a:path>
                <a:path w="218439" h="596265">
                  <a:moveTo>
                    <a:pt x="0" y="0"/>
                  </a:moveTo>
                  <a:lnTo>
                    <a:pt x="217817"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240" name="object 240"/>
            <p:cNvSpPr/>
            <p:nvPr/>
          </p:nvSpPr>
          <p:spPr>
            <a:xfrm>
              <a:off x="5943815" y="14087755"/>
              <a:ext cx="3596004" cy="2540"/>
            </a:xfrm>
            <a:custGeom>
              <a:avLst/>
              <a:gdLst/>
              <a:ahLst/>
              <a:cxnLst/>
              <a:rect l="l" t="t" r="r" b="b"/>
              <a:pathLst>
                <a:path w="3596004" h="2540">
                  <a:moveTo>
                    <a:pt x="0" y="2253"/>
                  </a:moveTo>
                  <a:lnTo>
                    <a:pt x="3595727" y="2253"/>
                  </a:lnTo>
                </a:path>
                <a:path w="3596004" h="2540">
                  <a:moveTo>
                    <a:pt x="0" y="0"/>
                  </a:moveTo>
                  <a:lnTo>
                    <a:pt x="3595727" y="0"/>
                  </a:lnTo>
                </a:path>
              </a:pathLst>
            </a:custGeom>
            <a:ln w="3175">
              <a:solidFill>
                <a:srgbClr val="D9D9D9"/>
              </a:solidFill>
            </a:ln>
          </p:spPr>
          <p:txBody>
            <a:bodyPr wrap="square" lIns="0" tIns="0" rIns="0" bIns="0" rtlCol="0"/>
            <a:lstStyle/>
            <a:p>
              <a:endParaRPr>
                <a:solidFill>
                  <a:prstClr val="black"/>
                </a:solidFill>
                <a:latin typeface="Calibri"/>
              </a:endParaRPr>
            </a:p>
          </p:txBody>
        </p:sp>
        <p:sp>
          <p:nvSpPr>
            <p:cNvPr id="241" name="object 241"/>
            <p:cNvSpPr/>
            <p:nvPr/>
          </p:nvSpPr>
          <p:spPr>
            <a:xfrm>
              <a:off x="5845003" y="14065080"/>
              <a:ext cx="99060" cy="857885"/>
            </a:xfrm>
            <a:custGeom>
              <a:avLst/>
              <a:gdLst/>
              <a:ahLst/>
              <a:cxnLst/>
              <a:rect l="l" t="t" r="r" b="b"/>
              <a:pathLst>
                <a:path w="99060" h="857884">
                  <a:moveTo>
                    <a:pt x="98811" y="0"/>
                  </a:moveTo>
                  <a:lnTo>
                    <a:pt x="0" y="0"/>
                  </a:lnTo>
                  <a:lnTo>
                    <a:pt x="0" y="857685"/>
                  </a:lnTo>
                  <a:lnTo>
                    <a:pt x="98811" y="857685"/>
                  </a:lnTo>
                  <a:lnTo>
                    <a:pt x="98811" y="0"/>
                  </a:lnTo>
                  <a:close/>
                </a:path>
              </a:pathLst>
            </a:custGeom>
            <a:solidFill>
              <a:srgbClr val="538235"/>
            </a:solidFill>
          </p:spPr>
          <p:txBody>
            <a:bodyPr wrap="square" lIns="0" tIns="0" rIns="0" bIns="0" rtlCol="0"/>
            <a:lstStyle/>
            <a:p>
              <a:endParaRPr>
                <a:solidFill>
                  <a:prstClr val="black"/>
                </a:solidFill>
                <a:latin typeface="Calibri"/>
              </a:endParaRPr>
            </a:p>
          </p:txBody>
        </p:sp>
        <p:sp>
          <p:nvSpPr>
            <p:cNvPr id="242" name="object 242"/>
            <p:cNvSpPr/>
            <p:nvPr/>
          </p:nvSpPr>
          <p:spPr>
            <a:xfrm>
              <a:off x="6261164" y="14207888"/>
              <a:ext cx="218440" cy="596265"/>
            </a:xfrm>
            <a:custGeom>
              <a:avLst/>
              <a:gdLst/>
              <a:ahLst/>
              <a:cxnLst/>
              <a:rect l="l" t="t" r="r" b="b"/>
              <a:pathLst>
                <a:path w="218439" h="596265">
                  <a:moveTo>
                    <a:pt x="0" y="595751"/>
                  </a:moveTo>
                  <a:lnTo>
                    <a:pt x="217817" y="595751"/>
                  </a:lnTo>
                </a:path>
                <a:path w="218439" h="596265">
                  <a:moveTo>
                    <a:pt x="0" y="476745"/>
                  </a:moveTo>
                  <a:lnTo>
                    <a:pt x="217817" y="476745"/>
                  </a:lnTo>
                </a:path>
                <a:path w="218439" h="596265">
                  <a:moveTo>
                    <a:pt x="0" y="357739"/>
                  </a:moveTo>
                  <a:lnTo>
                    <a:pt x="217817" y="357739"/>
                  </a:lnTo>
                </a:path>
                <a:path w="218439" h="596265">
                  <a:moveTo>
                    <a:pt x="0" y="238733"/>
                  </a:moveTo>
                  <a:lnTo>
                    <a:pt x="217817" y="238733"/>
                  </a:lnTo>
                </a:path>
                <a:path w="218439" h="596265">
                  <a:moveTo>
                    <a:pt x="0" y="119006"/>
                  </a:moveTo>
                  <a:lnTo>
                    <a:pt x="217817" y="119006"/>
                  </a:lnTo>
                </a:path>
                <a:path w="218439" h="596265">
                  <a:moveTo>
                    <a:pt x="0" y="0"/>
                  </a:moveTo>
                  <a:lnTo>
                    <a:pt x="217817"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243" name="object 243"/>
            <p:cNvSpPr/>
            <p:nvPr/>
          </p:nvSpPr>
          <p:spPr>
            <a:xfrm>
              <a:off x="6161632" y="14088881"/>
              <a:ext cx="99695" cy="834390"/>
            </a:xfrm>
            <a:custGeom>
              <a:avLst/>
              <a:gdLst/>
              <a:ahLst/>
              <a:cxnLst/>
              <a:rect l="l" t="t" r="r" b="b"/>
              <a:pathLst>
                <a:path w="99695" h="834390">
                  <a:moveTo>
                    <a:pt x="99532" y="0"/>
                  </a:moveTo>
                  <a:lnTo>
                    <a:pt x="0" y="0"/>
                  </a:lnTo>
                  <a:lnTo>
                    <a:pt x="0" y="833884"/>
                  </a:lnTo>
                  <a:lnTo>
                    <a:pt x="99532" y="833884"/>
                  </a:lnTo>
                  <a:lnTo>
                    <a:pt x="99532" y="0"/>
                  </a:lnTo>
                  <a:close/>
                </a:path>
              </a:pathLst>
            </a:custGeom>
            <a:solidFill>
              <a:srgbClr val="538235"/>
            </a:solidFill>
          </p:spPr>
          <p:txBody>
            <a:bodyPr wrap="square" lIns="0" tIns="0" rIns="0" bIns="0" rtlCol="0"/>
            <a:lstStyle/>
            <a:p>
              <a:endParaRPr>
                <a:solidFill>
                  <a:prstClr val="black"/>
                </a:solidFill>
                <a:latin typeface="Calibri"/>
              </a:endParaRPr>
            </a:p>
          </p:txBody>
        </p:sp>
        <p:sp>
          <p:nvSpPr>
            <p:cNvPr id="244" name="object 244"/>
            <p:cNvSpPr/>
            <p:nvPr/>
          </p:nvSpPr>
          <p:spPr>
            <a:xfrm>
              <a:off x="6577793" y="14207888"/>
              <a:ext cx="218440" cy="596265"/>
            </a:xfrm>
            <a:custGeom>
              <a:avLst/>
              <a:gdLst/>
              <a:ahLst/>
              <a:cxnLst/>
              <a:rect l="l" t="t" r="r" b="b"/>
              <a:pathLst>
                <a:path w="218440" h="596265">
                  <a:moveTo>
                    <a:pt x="0" y="595751"/>
                  </a:moveTo>
                  <a:lnTo>
                    <a:pt x="217817" y="595751"/>
                  </a:lnTo>
                </a:path>
                <a:path w="218440" h="596265">
                  <a:moveTo>
                    <a:pt x="0" y="476745"/>
                  </a:moveTo>
                  <a:lnTo>
                    <a:pt x="217817" y="476745"/>
                  </a:lnTo>
                </a:path>
                <a:path w="218440" h="596265">
                  <a:moveTo>
                    <a:pt x="0" y="357739"/>
                  </a:moveTo>
                  <a:lnTo>
                    <a:pt x="217817" y="357739"/>
                  </a:lnTo>
                </a:path>
                <a:path w="218440" h="596265">
                  <a:moveTo>
                    <a:pt x="0" y="238733"/>
                  </a:moveTo>
                  <a:lnTo>
                    <a:pt x="217817" y="238733"/>
                  </a:lnTo>
                </a:path>
                <a:path w="218440" h="596265">
                  <a:moveTo>
                    <a:pt x="0" y="119006"/>
                  </a:moveTo>
                  <a:lnTo>
                    <a:pt x="217817" y="119006"/>
                  </a:lnTo>
                </a:path>
                <a:path w="218440" h="596265">
                  <a:moveTo>
                    <a:pt x="0" y="0"/>
                  </a:moveTo>
                  <a:lnTo>
                    <a:pt x="217817"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245" name="object 245"/>
            <p:cNvSpPr/>
            <p:nvPr/>
          </p:nvSpPr>
          <p:spPr>
            <a:xfrm>
              <a:off x="6478982" y="14112683"/>
              <a:ext cx="99060" cy="810260"/>
            </a:xfrm>
            <a:custGeom>
              <a:avLst/>
              <a:gdLst/>
              <a:ahLst/>
              <a:cxnLst/>
              <a:rect l="l" t="t" r="r" b="b"/>
              <a:pathLst>
                <a:path w="99059" h="810259">
                  <a:moveTo>
                    <a:pt x="98811" y="0"/>
                  </a:moveTo>
                  <a:lnTo>
                    <a:pt x="0" y="0"/>
                  </a:lnTo>
                  <a:lnTo>
                    <a:pt x="0" y="810083"/>
                  </a:lnTo>
                  <a:lnTo>
                    <a:pt x="98811" y="810083"/>
                  </a:lnTo>
                  <a:lnTo>
                    <a:pt x="98811" y="0"/>
                  </a:lnTo>
                  <a:close/>
                </a:path>
              </a:pathLst>
            </a:custGeom>
            <a:solidFill>
              <a:srgbClr val="538235"/>
            </a:solidFill>
          </p:spPr>
          <p:txBody>
            <a:bodyPr wrap="square" lIns="0" tIns="0" rIns="0" bIns="0" rtlCol="0"/>
            <a:lstStyle/>
            <a:p>
              <a:endParaRPr>
                <a:solidFill>
                  <a:prstClr val="black"/>
                </a:solidFill>
                <a:latin typeface="Calibri"/>
              </a:endParaRPr>
            </a:p>
          </p:txBody>
        </p:sp>
        <p:sp>
          <p:nvSpPr>
            <p:cNvPr id="246" name="object 246"/>
            <p:cNvSpPr/>
            <p:nvPr/>
          </p:nvSpPr>
          <p:spPr>
            <a:xfrm>
              <a:off x="6895142" y="14207888"/>
              <a:ext cx="218440" cy="596265"/>
            </a:xfrm>
            <a:custGeom>
              <a:avLst/>
              <a:gdLst/>
              <a:ahLst/>
              <a:cxnLst/>
              <a:rect l="l" t="t" r="r" b="b"/>
              <a:pathLst>
                <a:path w="218440" h="596265">
                  <a:moveTo>
                    <a:pt x="0" y="595751"/>
                  </a:moveTo>
                  <a:lnTo>
                    <a:pt x="217817" y="595751"/>
                  </a:lnTo>
                </a:path>
                <a:path w="218440" h="596265">
                  <a:moveTo>
                    <a:pt x="0" y="476745"/>
                  </a:moveTo>
                  <a:lnTo>
                    <a:pt x="217817" y="476745"/>
                  </a:lnTo>
                </a:path>
                <a:path w="218440" h="596265">
                  <a:moveTo>
                    <a:pt x="0" y="357739"/>
                  </a:moveTo>
                  <a:lnTo>
                    <a:pt x="217817" y="357739"/>
                  </a:lnTo>
                </a:path>
                <a:path w="218440" h="596265">
                  <a:moveTo>
                    <a:pt x="0" y="238733"/>
                  </a:moveTo>
                  <a:lnTo>
                    <a:pt x="217817" y="238733"/>
                  </a:lnTo>
                </a:path>
                <a:path w="218440" h="596265">
                  <a:moveTo>
                    <a:pt x="0" y="119006"/>
                  </a:moveTo>
                  <a:lnTo>
                    <a:pt x="217817" y="119006"/>
                  </a:lnTo>
                </a:path>
                <a:path w="218440" h="596265">
                  <a:moveTo>
                    <a:pt x="0" y="0"/>
                  </a:moveTo>
                  <a:lnTo>
                    <a:pt x="217817"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247" name="object 247"/>
            <p:cNvSpPr/>
            <p:nvPr/>
          </p:nvSpPr>
          <p:spPr>
            <a:xfrm>
              <a:off x="6795610" y="14136484"/>
              <a:ext cx="99695" cy="786765"/>
            </a:xfrm>
            <a:custGeom>
              <a:avLst/>
              <a:gdLst/>
              <a:ahLst/>
              <a:cxnLst/>
              <a:rect l="l" t="t" r="r" b="b"/>
              <a:pathLst>
                <a:path w="99695" h="786765">
                  <a:moveTo>
                    <a:pt x="99532" y="0"/>
                  </a:moveTo>
                  <a:lnTo>
                    <a:pt x="0" y="0"/>
                  </a:lnTo>
                  <a:lnTo>
                    <a:pt x="0" y="786281"/>
                  </a:lnTo>
                  <a:lnTo>
                    <a:pt x="99532" y="786281"/>
                  </a:lnTo>
                  <a:lnTo>
                    <a:pt x="99532" y="0"/>
                  </a:lnTo>
                  <a:close/>
                </a:path>
              </a:pathLst>
            </a:custGeom>
            <a:solidFill>
              <a:srgbClr val="538235"/>
            </a:solidFill>
          </p:spPr>
          <p:txBody>
            <a:bodyPr wrap="square" lIns="0" tIns="0" rIns="0" bIns="0" rtlCol="0"/>
            <a:lstStyle/>
            <a:p>
              <a:endParaRPr>
                <a:solidFill>
                  <a:prstClr val="black"/>
                </a:solidFill>
                <a:latin typeface="Calibri"/>
              </a:endParaRPr>
            </a:p>
          </p:txBody>
        </p:sp>
        <p:sp>
          <p:nvSpPr>
            <p:cNvPr id="248" name="object 248"/>
            <p:cNvSpPr/>
            <p:nvPr/>
          </p:nvSpPr>
          <p:spPr>
            <a:xfrm>
              <a:off x="7211771" y="14207888"/>
              <a:ext cx="2327910" cy="596265"/>
            </a:xfrm>
            <a:custGeom>
              <a:avLst/>
              <a:gdLst/>
              <a:ahLst/>
              <a:cxnLst/>
              <a:rect l="l" t="t" r="r" b="b"/>
              <a:pathLst>
                <a:path w="2327909" h="596265">
                  <a:moveTo>
                    <a:pt x="0" y="595751"/>
                  </a:moveTo>
                  <a:lnTo>
                    <a:pt x="217817" y="595751"/>
                  </a:lnTo>
                </a:path>
                <a:path w="2327909" h="596265">
                  <a:moveTo>
                    <a:pt x="0" y="476745"/>
                  </a:moveTo>
                  <a:lnTo>
                    <a:pt x="217817" y="476745"/>
                  </a:lnTo>
                </a:path>
                <a:path w="2327909" h="596265">
                  <a:moveTo>
                    <a:pt x="0" y="357739"/>
                  </a:moveTo>
                  <a:lnTo>
                    <a:pt x="217817" y="357739"/>
                  </a:lnTo>
                </a:path>
                <a:path w="2327909" h="596265">
                  <a:moveTo>
                    <a:pt x="0" y="238733"/>
                  </a:moveTo>
                  <a:lnTo>
                    <a:pt x="217817" y="238733"/>
                  </a:lnTo>
                </a:path>
                <a:path w="2327909" h="596265">
                  <a:moveTo>
                    <a:pt x="0" y="119006"/>
                  </a:moveTo>
                  <a:lnTo>
                    <a:pt x="2327771" y="119006"/>
                  </a:lnTo>
                </a:path>
                <a:path w="2327909" h="596265">
                  <a:moveTo>
                    <a:pt x="0" y="0"/>
                  </a:moveTo>
                  <a:lnTo>
                    <a:pt x="2327771"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249" name="object 249"/>
            <p:cNvSpPr/>
            <p:nvPr/>
          </p:nvSpPr>
          <p:spPr>
            <a:xfrm>
              <a:off x="7112960" y="14160285"/>
              <a:ext cx="99060" cy="762635"/>
            </a:xfrm>
            <a:custGeom>
              <a:avLst/>
              <a:gdLst/>
              <a:ahLst/>
              <a:cxnLst/>
              <a:rect l="l" t="t" r="r" b="b"/>
              <a:pathLst>
                <a:path w="99059" h="762634">
                  <a:moveTo>
                    <a:pt x="98811" y="0"/>
                  </a:moveTo>
                  <a:lnTo>
                    <a:pt x="0" y="0"/>
                  </a:lnTo>
                  <a:lnTo>
                    <a:pt x="0" y="762480"/>
                  </a:lnTo>
                  <a:lnTo>
                    <a:pt x="98811" y="762480"/>
                  </a:lnTo>
                  <a:lnTo>
                    <a:pt x="98811" y="0"/>
                  </a:lnTo>
                  <a:close/>
                </a:path>
              </a:pathLst>
            </a:custGeom>
            <a:solidFill>
              <a:srgbClr val="538235"/>
            </a:solidFill>
          </p:spPr>
          <p:txBody>
            <a:bodyPr wrap="square" lIns="0" tIns="0" rIns="0" bIns="0" rtlCol="0"/>
            <a:lstStyle/>
            <a:p>
              <a:endParaRPr>
                <a:solidFill>
                  <a:prstClr val="black"/>
                </a:solidFill>
                <a:latin typeface="Calibri"/>
              </a:endParaRPr>
            </a:p>
          </p:txBody>
        </p:sp>
        <p:sp>
          <p:nvSpPr>
            <p:cNvPr id="250" name="object 250"/>
            <p:cNvSpPr/>
            <p:nvPr/>
          </p:nvSpPr>
          <p:spPr>
            <a:xfrm>
              <a:off x="7529120" y="14446621"/>
              <a:ext cx="217170" cy="357505"/>
            </a:xfrm>
            <a:custGeom>
              <a:avLst/>
              <a:gdLst/>
              <a:ahLst/>
              <a:cxnLst/>
              <a:rect l="l" t="t" r="r" b="b"/>
              <a:pathLst>
                <a:path w="217170" h="357505">
                  <a:moveTo>
                    <a:pt x="0" y="357018"/>
                  </a:moveTo>
                  <a:lnTo>
                    <a:pt x="217096" y="357018"/>
                  </a:lnTo>
                </a:path>
                <a:path w="217170" h="357505">
                  <a:moveTo>
                    <a:pt x="0" y="238012"/>
                  </a:moveTo>
                  <a:lnTo>
                    <a:pt x="217096" y="238012"/>
                  </a:lnTo>
                </a:path>
                <a:path w="217170" h="357505">
                  <a:moveTo>
                    <a:pt x="0" y="119006"/>
                  </a:moveTo>
                  <a:lnTo>
                    <a:pt x="217096" y="119006"/>
                  </a:lnTo>
                </a:path>
                <a:path w="217170" h="357505">
                  <a:moveTo>
                    <a:pt x="0" y="0"/>
                  </a:moveTo>
                  <a:lnTo>
                    <a:pt x="217096"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251" name="object 251"/>
            <p:cNvSpPr/>
            <p:nvPr/>
          </p:nvSpPr>
          <p:spPr>
            <a:xfrm>
              <a:off x="7429588" y="14350695"/>
              <a:ext cx="99695" cy="572135"/>
            </a:xfrm>
            <a:custGeom>
              <a:avLst/>
              <a:gdLst/>
              <a:ahLst/>
              <a:cxnLst/>
              <a:rect l="l" t="t" r="r" b="b"/>
              <a:pathLst>
                <a:path w="99695" h="572134">
                  <a:moveTo>
                    <a:pt x="99532" y="0"/>
                  </a:moveTo>
                  <a:lnTo>
                    <a:pt x="0" y="0"/>
                  </a:lnTo>
                  <a:lnTo>
                    <a:pt x="0" y="572070"/>
                  </a:lnTo>
                  <a:lnTo>
                    <a:pt x="99532" y="572070"/>
                  </a:lnTo>
                  <a:lnTo>
                    <a:pt x="99532" y="0"/>
                  </a:lnTo>
                  <a:close/>
                </a:path>
              </a:pathLst>
            </a:custGeom>
            <a:solidFill>
              <a:srgbClr val="538235"/>
            </a:solidFill>
          </p:spPr>
          <p:txBody>
            <a:bodyPr wrap="square" lIns="0" tIns="0" rIns="0" bIns="0" rtlCol="0"/>
            <a:lstStyle/>
            <a:p>
              <a:endParaRPr>
                <a:solidFill>
                  <a:prstClr val="black"/>
                </a:solidFill>
                <a:latin typeface="Calibri"/>
              </a:endParaRPr>
            </a:p>
          </p:txBody>
        </p:sp>
        <p:sp>
          <p:nvSpPr>
            <p:cNvPr id="252" name="object 252"/>
            <p:cNvSpPr/>
            <p:nvPr/>
          </p:nvSpPr>
          <p:spPr>
            <a:xfrm>
              <a:off x="7845749" y="14446621"/>
              <a:ext cx="218440" cy="357505"/>
            </a:xfrm>
            <a:custGeom>
              <a:avLst/>
              <a:gdLst/>
              <a:ahLst/>
              <a:cxnLst/>
              <a:rect l="l" t="t" r="r" b="b"/>
              <a:pathLst>
                <a:path w="218440" h="357505">
                  <a:moveTo>
                    <a:pt x="0" y="357018"/>
                  </a:moveTo>
                  <a:lnTo>
                    <a:pt x="217817" y="357018"/>
                  </a:lnTo>
                </a:path>
                <a:path w="218440" h="357505">
                  <a:moveTo>
                    <a:pt x="0" y="238012"/>
                  </a:moveTo>
                  <a:lnTo>
                    <a:pt x="217817" y="238012"/>
                  </a:lnTo>
                </a:path>
                <a:path w="218440" h="357505">
                  <a:moveTo>
                    <a:pt x="0" y="119006"/>
                  </a:moveTo>
                  <a:lnTo>
                    <a:pt x="217817" y="119006"/>
                  </a:lnTo>
                </a:path>
                <a:path w="218440" h="357505">
                  <a:moveTo>
                    <a:pt x="0" y="0"/>
                  </a:moveTo>
                  <a:lnTo>
                    <a:pt x="217817"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253" name="object 253"/>
            <p:cNvSpPr/>
            <p:nvPr/>
          </p:nvSpPr>
          <p:spPr>
            <a:xfrm>
              <a:off x="7746216" y="14374496"/>
              <a:ext cx="99695" cy="548640"/>
            </a:xfrm>
            <a:custGeom>
              <a:avLst/>
              <a:gdLst/>
              <a:ahLst/>
              <a:cxnLst/>
              <a:rect l="l" t="t" r="r" b="b"/>
              <a:pathLst>
                <a:path w="99695" h="548640">
                  <a:moveTo>
                    <a:pt x="99532" y="0"/>
                  </a:moveTo>
                  <a:lnTo>
                    <a:pt x="0" y="0"/>
                  </a:lnTo>
                  <a:lnTo>
                    <a:pt x="0" y="548269"/>
                  </a:lnTo>
                  <a:lnTo>
                    <a:pt x="99532" y="548269"/>
                  </a:lnTo>
                  <a:lnTo>
                    <a:pt x="99532" y="0"/>
                  </a:lnTo>
                  <a:close/>
                </a:path>
              </a:pathLst>
            </a:custGeom>
            <a:solidFill>
              <a:srgbClr val="538235"/>
            </a:solidFill>
          </p:spPr>
          <p:txBody>
            <a:bodyPr wrap="square" lIns="0" tIns="0" rIns="0" bIns="0" rtlCol="0"/>
            <a:lstStyle/>
            <a:p>
              <a:endParaRPr>
                <a:solidFill>
                  <a:prstClr val="black"/>
                </a:solidFill>
                <a:latin typeface="Calibri"/>
              </a:endParaRPr>
            </a:p>
          </p:txBody>
        </p:sp>
        <p:sp>
          <p:nvSpPr>
            <p:cNvPr id="254" name="object 254"/>
            <p:cNvSpPr/>
            <p:nvPr/>
          </p:nvSpPr>
          <p:spPr>
            <a:xfrm>
              <a:off x="8163099" y="14446621"/>
              <a:ext cx="1376680" cy="357505"/>
            </a:xfrm>
            <a:custGeom>
              <a:avLst/>
              <a:gdLst/>
              <a:ahLst/>
              <a:cxnLst/>
              <a:rect l="l" t="t" r="r" b="b"/>
              <a:pathLst>
                <a:path w="1376679" h="357505">
                  <a:moveTo>
                    <a:pt x="0" y="357018"/>
                  </a:moveTo>
                  <a:lnTo>
                    <a:pt x="217096" y="357018"/>
                  </a:lnTo>
                </a:path>
                <a:path w="1376679" h="357505">
                  <a:moveTo>
                    <a:pt x="0" y="238012"/>
                  </a:moveTo>
                  <a:lnTo>
                    <a:pt x="217096" y="238012"/>
                  </a:lnTo>
                </a:path>
                <a:path w="1376679" h="357505">
                  <a:moveTo>
                    <a:pt x="0" y="119006"/>
                  </a:moveTo>
                  <a:lnTo>
                    <a:pt x="217096" y="119006"/>
                  </a:lnTo>
                </a:path>
                <a:path w="1376679" h="357505">
                  <a:moveTo>
                    <a:pt x="0" y="0"/>
                  </a:moveTo>
                  <a:lnTo>
                    <a:pt x="1376443"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255" name="object 255"/>
            <p:cNvSpPr/>
            <p:nvPr/>
          </p:nvSpPr>
          <p:spPr>
            <a:xfrm>
              <a:off x="8063566" y="14374496"/>
              <a:ext cx="99695" cy="548640"/>
            </a:xfrm>
            <a:custGeom>
              <a:avLst/>
              <a:gdLst/>
              <a:ahLst/>
              <a:cxnLst/>
              <a:rect l="l" t="t" r="r" b="b"/>
              <a:pathLst>
                <a:path w="99695" h="548640">
                  <a:moveTo>
                    <a:pt x="99532" y="0"/>
                  </a:moveTo>
                  <a:lnTo>
                    <a:pt x="0" y="0"/>
                  </a:lnTo>
                  <a:lnTo>
                    <a:pt x="0" y="548269"/>
                  </a:lnTo>
                  <a:lnTo>
                    <a:pt x="99532" y="548269"/>
                  </a:lnTo>
                  <a:lnTo>
                    <a:pt x="99532" y="0"/>
                  </a:lnTo>
                  <a:close/>
                </a:path>
              </a:pathLst>
            </a:custGeom>
            <a:solidFill>
              <a:srgbClr val="538235"/>
            </a:solidFill>
          </p:spPr>
          <p:txBody>
            <a:bodyPr wrap="square" lIns="0" tIns="0" rIns="0" bIns="0" rtlCol="0"/>
            <a:lstStyle/>
            <a:p>
              <a:endParaRPr>
                <a:solidFill>
                  <a:prstClr val="black"/>
                </a:solidFill>
                <a:latin typeface="Calibri"/>
              </a:endParaRPr>
            </a:p>
          </p:txBody>
        </p:sp>
        <p:sp>
          <p:nvSpPr>
            <p:cNvPr id="256" name="object 256"/>
            <p:cNvSpPr/>
            <p:nvPr/>
          </p:nvSpPr>
          <p:spPr>
            <a:xfrm>
              <a:off x="8479727" y="14565627"/>
              <a:ext cx="1059815" cy="238125"/>
            </a:xfrm>
            <a:custGeom>
              <a:avLst/>
              <a:gdLst/>
              <a:ahLst/>
              <a:cxnLst/>
              <a:rect l="l" t="t" r="r" b="b"/>
              <a:pathLst>
                <a:path w="1059815" h="238125">
                  <a:moveTo>
                    <a:pt x="0" y="238012"/>
                  </a:moveTo>
                  <a:lnTo>
                    <a:pt x="217817" y="238012"/>
                  </a:lnTo>
                </a:path>
                <a:path w="1059815" h="238125">
                  <a:moveTo>
                    <a:pt x="0" y="119006"/>
                  </a:moveTo>
                  <a:lnTo>
                    <a:pt x="217817" y="119006"/>
                  </a:lnTo>
                </a:path>
                <a:path w="1059815" h="238125">
                  <a:moveTo>
                    <a:pt x="0" y="0"/>
                  </a:moveTo>
                  <a:lnTo>
                    <a:pt x="1059815"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257" name="object 257"/>
            <p:cNvSpPr/>
            <p:nvPr/>
          </p:nvSpPr>
          <p:spPr>
            <a:xfrm>
              <a:off x="8380195" y="14541826"/>
              <a:ext cx="99695" cy="381000"/>
            </a:xfrm>
            <a:custGeom>
              <a:avLst/>
              <a:gdLst/>
              <a:ahLst/>
              <a:cxnLst/>
              <a:rect l="l" t="t" r="r" b="b"/>
              <a:pathLst>
                <a:path w="99695" h="381000">
                  <a:moveTo>
                    <a:pt x="99532" y="0"/>
                  </a:moveTo>
                  <a:lnTo>
                    <a:pt x="0" y="0"/>
                  </a:lnTo>
                  <a:lnTo>
                    <a:pt x="0" y="380939"/>
                  </a:lnTo>
                  <a:lnTo>
                    <a:pt x="99532" y="380939"/>
                  </a:lnTo>
                  <a:lnTo>
                    <a:pt x="99532" y="0"/>
                  </a:lnTo>
                  <a:close/>
                </a:path>
              </a:pathLst>
            </a:custGeom>
            <a:solidFill>
              <a:srgbClr val="538235"/>
            </a:solidFill>
          </p:spPr>
          <p:txBody>
            <a:bodyPr wrap="square" lIns="0" tIns="0" rIns="0" bIns="0" rtlCol="0"/>
            <a:lstStyle/>
            <a:p>
              <a:endParaRPr>
                <a:solidFill>
                  <a:prstClr val="black"/>
                </a:solidFill>
                <a:latin typeface="Calibri"/>
              </a:endParaRPr>
            </a:p>
          </p:txBody>
        </p:sp>
        <p:sp>
          <p:nvSpPr>
            <p:cNvPr id="258" name="object 258"/>
            <p:cNvSpPr/>
            <p:nvPr/>
          </p:nvSpPr>
          <p:spPr>
            <a:xfrm>
              <a:off x="8797076" y="14684633"/>
              <a:ext cx="217170" cy="119380"/>
            </a:xfrm>
            <a:custGeom>
              <a:avLst/>
              <a:gdLst/>
              <a:ahLst/>
              <a:cxnLst/>
              <a:rect l="l" t="t" r="r" b="b"/>
              <a:pathLst>
                <a:path w="217170" h="119380">
                  <a:moveTo>
                    <a:pt x="0" y="119006"/>
                  </a:moveTo>
                  <a:lnTo>
                    <a:pt x="217096" y="119006"/>
                  </a:lnTo>
                </a:path>
                <a:path w="217170" h="119380">
                  <a:moveTo>
                    <a:pt x="0" y="0"/>
                  </a:moveTo>
                  <a:lnTo>
                    <a:pt x="217096"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259" name="object 259"/>
            <p:cNvSpPr/>
            <p:nvPr/>
          </p:nvSpPr>
          <p:spPr>
            <a:xfrm>
              <a:off x="8697544" y="14613230"/>
              <a:ext cx="99695" cy="309880"/>
            </a:xfrm>
            <a:custGeom>
              <a:avLst/>
              <a:gdLst/>
              <a:ahLst/>
              <a:cxnLst/>
              <a:rect l="l" t="t" r="r" b="b"/>
              <a:pathLst>
                <a:path w="99695" h="309880">
                  <a:moveTo>
                    <a:pt x="99532" y="0"/>
                  </a:moveTo>
                  <a:lnTo>
                    <a:pt x="0" y="0"/>
                  </a:lnTo>
                  <a:lnTo>
                    <a:pt x="0" y="309536"/>
                  </a:lnTo>
                  <a:lnTo>
                    <a:pt x="99532" y="309536"/>
                  </a:lnTo>
                  <a:lnTo>
                    <a:pt x="99532" y="0"/>
                  </a:lnTo>
                  <a:close/>
                </a:path>
              </a:pathLst>
            </a:custGeom>
            <a:solidFill>
              <a:srgbClr val="538235"/>
            </a:solidFill>
          </p:spPr>
          <p:txBody>
            <a:bodyPr wrap="square" lIns="0" tIns="0" rIns="0" bIns="0" rtlCol="0"/>
            <a:lstStyle/>
            <a:p>
              <a:endParaRPr>
                <a:solidFill>
                  <a:prstClr val="black"/>
                </a:solidFill>
                <a:latin typeface="Calibri"/>
              </a:endParaRPr>
            </a:p>
          </p:txBody>
        </p:sp>
        <p:sp>
          <p:nvSpPr>
            <p:cNvPr id="260" name="object 260"/>
            <p:cNvSpPr/>
            <p:nvPr/>
          </p:nvSpPr>
          <p:spPr>
            <a:xfrm>
              <a:off x="9113705" y="14684633"/>
              <a:ext cx="426084" cy="119380"/>
            </a:xfrm>
            <a:custGeom>
              <a:avLst/>
              <a:gdLst/>
              <a:ahLst/>
              <a:cxnLst/>
              <a:rect l="l" t="t" r="r" b="b"/>
              <a:pathLst>
                <a:path w="426084" h="119380">
                  <a:moveTo>
                    <a:pt x="0" y="119006"/>
                  </a:moveTo>
                  <a:lnTo>
                    <a:pt x="425837" y="119006"/>
                  </a:lnTo>
                </a:path>
                <a:path w="426084" h="119380">
                  <a:moveTo>
                    <a:pt x="0" y="0"/>
                  </a:moveTo>
                  <a:lnTo>
                    <a:pt x="425837"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261" name="object 261"/>
            <p:cNvSpPr/>
            <p:nvPr/>
          </p:nvSpPr>
          <p:spPr>
            <a:xfrm>
              <a:off x="9014168" y="14613229"/>
              <a:ext cx="417195" cy="309880"/>
            </a:xfrm>
            <a:custGeom>
              <a:avLst/>
              <a:gdLst/>
              <a:ahLst/>
              <a:cxnLst/>
              <a:rect l="l" t="t" r="r" b="b"/>
              <a:pathLst>
                <a:path w="417195" h="309880">
                  <a:moveTo>
                    <a:pt x="99529" y="0"/>
                  </a:moveTo>
                  <a:lnTo>
                    <a:pt x="0" y="0"/>
                  </a:lnTo>
                  <a:lnTo>
                    <a:pt x="0" y="309537"/>
                  </a:lnTo>
                  <a:lnTo>
                    <a:pt x="99529" y="309537"/>
                  </a:lnTo>
                  <a:lnTo>
                    <a:pt x="99529" y="0"/>
                  </a:lnTo>
                  <a:close/>
                </a:path>
                <a:path w="417195" h="309880">
                  <a:moveTo>
                    <a:pt x="416877" y="238023"/>
                  </a:moveTo>
                  <a:lnTo>
                    <a:pt x="317347" y="238023"/>
                  </a:lnTo>
                  <a:lnTo>
                    <a:pt x="317347" y="309537"/>
                  </a:lnTo>
                  <a:lnTo>
                    <a:pt x="416877" y="309537"/>
                  </a:lnTo>
                  <a:lnTo>
                    <a:pt x="416877" y="238023"/>
                  </a:lnTo>
                  <a:close/>
                </a:path>
              </a:pathLst>
            </a:custGeom>
            <a:solidFill>
              <a:srgbClr val="538235"/>
            </a:solidFill>
          </p:spPr>
          <p:txBody>
            <a:bodyPr wrap="square" lIns="0" tIns="0" rIns="0" bIns="0" rtlCol="0"/>
            <a:lstStyle/>
            <a:p>
              <a:endParaRPr>
                <a:solidFill>
                  <a:prstClr val="black"/>
                </a:solidFill>
                <a:latin typeface="Calibri"/>
              </a:endParaRPr>
            </a:p>
          </p:txBody>
        </p:sp>
      </p:grpSp>
      <p:sp>
        <p:nvSpPr>
          <p:cNvPr id="262" name="object 262"/>
          <p:cNvSpPr/>
          <p:nvPr/>
        </p:nvSpPr>
        <p:spPr>
          <a:xfrm>
            <a:off x="5799985" y="13850748"/>
            <a:ext cx="4121150" cy="0"/>
          </a:xfrm>
          <a:custGeom>
            <a:avLst/>
            <a:gdLst/>
            <a:ahLst/>
            <a:cxnLst/>
            <a:rect l="l" t="t" r="r" b="b"/>
            <a:pathLst>
              <a:path w="4121150">
                <a:moveTo>
                  <a:pt x="0" y="0"/>
                </a:moveTo>
                <a:lnTo>
                  <a:pt x="4120556" y="0"/>
                </a:lnTo>
              </a:path>
            </a:pathLst>
          </a:custGeom>
          <a:ln w="4507">
            <a:solidFill>
              <a:srgbClr val="D9D9D9"/>
            </a:solidFill>
          </a:ln>
        </p:spPr>
        <p:txBody>
          <a:bodyPr wrap="square" lIns="0" tIns="0" rIns="0" bIns="0" rtlCol="0"/>
          <a:lstStyle/>
          <a:p>
            <a:endParaRPr>
              <a:solidFill>
                <a:prstClr val="black"/>
              </a:solidFill>
              <a:latin typeface="Calibri"/>
            </a:endParaRPr>
          </a:p>
        </p:txBody>
      </p:sp>
      <p:sp>
        <p:nvSpPr>
          <p:cNvPr id="263" name="object 263"/>
          <p:cNvSpPr txBox="1"/>
          <p:nvPr/>
        </p:nvSpPr>
        <p:spPr>
          <a:xfrm>
            <a:off x="6201162" y="13873510"/>
            <a:ext cx="148590" cy="158377"/>
          </a:xfrm>
          <a:prstGeom prst="rect">
            <a:avLst/>
          </a:prstGeom>
        </p:spPr>
        <p:txBody>
          <a:bodyPr vert="horz" wrap="square" lIns="0" tIns="12065" rIns="0" bIns="0" rtlCol="0">
            <a:spAutoFit/>
          </a:bodyPr>
          <a:lstStyle/>
          <a:p>
            <a:pPr marL="12700">
              <a:spcBef>
                <a:spcPts val="95"/>
              </a:spcBef>
            </a:pPr>
            <a:r>
              <a:rPr sz="950" spc="-5" dirty="0">
                <a:solidFill>
                  <a:srgbClr val="404040"/>
                </a:solidFill>
                <a:latin typeface="Calibri"/>
                <a:cs typeface="Calibri"/>
              </a:rPr>
              <a:t>36</a:t>
            </a:r>
            <a:endParaRPr sz="950">
              <a:solidFill>
                <a:prstClr val="black"/>
              </a:solidFill>
              <a:latin typeface="Calibri"/>
              <a:cs typeface="Calibri"/>
            </a:endParaRPr>
          </a:p>
        </p:txBody>
      </p:sp>
      <p:sp>
        <p:nvSpPr>
          <p:cNvPr id="264" name="object 264"/>
          <p:cNvSpPr txBox="1"/>
          <p:nvPr/>
        </p:nvSpPr>
        <p:spPr>
          <a:xfrm>
            <a:off x="6518091" y="13897312"/>
            <a:ext cx="148590" cy="158377"/>
          </a:xfrm>
          <a:prstGeom prst="rect">
            <a:avLst/>
          </a:prstGeom>
        </p:spPr>
        <p:txBody>
          <a:bodyPr vert="horz" wrap="square" lIns="0" tIns="12065" rIns="0" bIns="0" rtlCol="0">
            <a:spAutoFit/>
          </a:bodyPr>
          <a:lstStyle/>
          <a:p>
            <a:pPr marL="12700">
              <a:spcBef>
                <a:spcPts val="95"/>
              </a:spcBef>
            </a:pPr>
            <a:r>
              <a:rPr sz="950" spc="-5" dirty="0">
                <a:solidFill>
                  <a:srgbClr val="404040"/>
                </a:solidFill>
                <a:latin typeface="Calibri"/>
                <a:cs typeface="Calibri"/>
              </a:rPr>
              <a:t>35</a:t>
            </a:r>
            <a:endParaRPr sz="950">
              <a:solidFill>
                <a:prstClr val="black"/>
              </a:solidFill>
              <a:latin typeface="Calibri"/>
              <a:cs typeface="Calibri"/>
            </a:endParaRPr>
          </a:p>
        </p:txBody>
      </p:sp>
      <p:sp>
        <p:nvSpPr>
          <p:cNvPr id="265" name="object 265"/>
          <p:cNvSpPr txBox="1"/>
          <p:nvPr/>
        </p:nvSpPr>
        <p:spPr>
          <a:xfrm>
            <a:off x="6835140" y="13921114"/>
            <a:ext cx="148590" cy="158377"/>
          </a:xfrm>
          <a:prstGeom prst="rect">
            <a:avLst/>
          </a:prstGeom>
        </p:spPr>
        <p:txBody>
          <a:bodyPr vert="horz" wrap="square" lIns="0" tIns="12065" rIns="0" bIns="0" rtlCol="0">
            <a:spAutoFit/>
          </a:bodyPr>
          <a:lstStyle/>
          <a:p>
            <a:pPr marL="12700">
              <a:spcBef>
                <a:spcPts val="95"/>
              </a:spcBef>
            </a:pPr>
            <a:r>
              <a:rPr sz="950" spc="-5" dirty="0">
                <a:solidFill>
                  <a:srgbClr val="404040"/>
                </a:solidFill>
                <a:latin typeface="Calibri"/>
                <a:cs typeface="Calibri"/>
              </a:rPr>
              <a:t>34</a:t>
            </a:r>
            <a:endParaRPr sz="950">
              <a:solidFill>
                <a:prstClr val="black"/>
              </a:solidFill>
              <a:latin typeface="Calibri"/>
              <a:cs typeface="Calibri"/>
            </a:endParaRPr>
          </a:p>
        </p:txBody>
      </p:sp>
      <p:sp>
        <p:nvSpPr>
          <p:cNvPr id="266" name="object 266"/>
          <p:cNvSpPr txBox="1"/>
          <p:nvPr/>
        </p:nvSpPr>
        <p:spPr>
          <a:xfrm>
            <a:off x="7152069" y="13944915"/>
            <a:ext cx="148590" cy="158377"/>
          </a:xfrm>
          <a:prstGeom prst="rect">
            <a:avLst/>
          </a:prstGeom>
        </p:spPr>
        <p:txBody>
          <a:bodyPr vert="horz" wrap="square" lIns="0" tIns="12065" rIns="0" bIns="0" rtlCol="0">
            <a:spAutoFit/>
          </a:bodyPr>
          <a:lstStyle/>
          <a:p>
            <a:pPr marL="12700">
              <a:spcBef>
                <a:spcPts val="95"/>
              </a:spcBef>
            </a:pPr>
            <a:r>
              <a:rPr sz="950" spc="-5" dirty="0">
                <a:solidFill>
                  <a:srgbClr val="404040"/>
                </a:solidFill>
                <a:latin typeface="Calibri"/>
                <a:cs typeface="Calibri"/>
              </a:rPr>
              <a:t>33</a:t>
            </a:r>
            <a:endParaRPr sz="950">
              <a:solidFill>
                <a:prstClr val="black"/>
              </a:solidFill>
              <a:latin typeface="Calibri"/>
              <a:cs typeface="Calibri"/>
            </a:endParaRPr>
          </a:p>
        </p:txBody>
      </p:sp>
      <p:sp>
        <p:nvSpPr>
          <p:cNvPr id="267" name="object 267"/>
          <p:cNvSpPr txBox="1"/>
          <p:nvPr/>
        </p:nvSpPr>
        <p:spPr>
          <a:xfrm>
            <a:off x="7469118" y="13968715"/>
            <a:ext cx="148590" cy="158377"/>
          </a:xfrm>
          <a:prstGeom prst="rect">
            <a:avLst/>
          </a:prstGeom>
        </p:spPr>
        <p:txBody>
          <a:bodyPr vert="horz" wrap="square" lIns="0" tIns="12065" rIns="0" bIns="0" rtlCol="0">
            <a:spAutoFit/>
          </a:bodyPr>
          <a:lstStyle/>
          <a:p>
            <a:pPr marL="12700">
              <a:spcBef>
                <a:spcPts val="95"/>
              </a:spcBef>
            </a:pPr>
            <a:r>
              <a:rPr sz="950" spc="-5" dirty="0">
                <a:solidFill>
                  <a:srgbClr val="404040"/>
                </a:solidFill>
                <a:latin typeface="Calibri"/>
                <a:cs typeface="Calibri"/>
              </a:rPr>
              <a:t>32</a:t>
            </a:r>
            <a:endParaRPr sz="950">
              <a:solidFill>
                <a:prstClr val="black"/>
              </a:solidFill>
              <a:latin typeface="Calibri"/>
              <a:cs typeface="Calibri"/>
            </a:endParaRPr>
          </a:p>
        </p:txBody>
      </p:sp>
      <p:sp>
        <p:nvSpPr>
          <p:cNvPr id="268" name="object 268"/>
          <p:cNvSpPr txBox="1"/>
          <p:nvPr/>
        </p:nvSpPr>
        <p:spPr>
          <a:xfrm>
            <a:off x="7786048" y="14159426"/>
            <a:ext cx="148590" cy="158377"/>
          </a:xfrm>
          <a:prstGeom prst="rect">
            <a:avLst/>
          </a:prstGeom>
        </p:spPr>
        <p:txBody>
          <a:bodyPr vert="horz" wrap="square" lIns="0" tIns="12065" rIns="0" bIns="0" rtlCol="0">
            <a:spAutoFit/>
          </a:bodyPr>
          <a:lstStyle/>
          <a:p>
            <a:pPr marL="12700">
              <a:spcBef>
                <a:spcPts val="95"/>
              </a:spcBef>
            </a:pPr>
            <a:r>
              <a:rPr sz="950" spc="-5" dirty="0">
                <a:solidFill>
                  <a:srgbClr val="404040"/>
                </a:solidFill>
                <a:latin typeface="Calibri"/>
                <a:cs typeface="Calibri"/>
              </a:rPr>
              <a:t>24</a:t>
            </a:r>
            <a:endParaRPr sz="950">
              <a:solidFill>
                <a:prstClr val="black"/>
              </a:solidFill>
              <a:latin typeface="Calibri"/>
              <a:cs typeface="Calibri"/>
            </a:endParaRPr>
          </a:p>
        </p:txBody>
      </p:sp>
      <p:sp>
        <p:nvSpPr>
          <p:cNvPr id="269" name="object 269"/>
          <p:cNvSpPr txBox="1"/>
          <p:nvPr/>
        </p:nvSpPr>
        <p:spPr>
          <a:xfrm>
            <a:off x="8103097" y="14183228"/>
            <a:ext cx="465455" cy="158377"/>
          </a:xfrm>
          <a:prstGeom prst="rect">
            <a:avLst/>
          </a:prstGeom>
        </p:spPr>
        <p:txBody>
          <a:bodyPr vert="horz" wrap="square" lIns="0" tIns="12065" rIns="0" bIns="0" rtlCol="0">
            <a:spAutoFit/>
          </a:bodyPr>
          <a:lstStyle/>
          <a:p>
            <a:pPr marL="12700">
              <a:spcBef>
                <a:spcPts val="95"/>
              </a:spcBef>
              <a:tabLst>
                <a:tab pos="329565" algn="l"/>
              </a:tabLst>
            </a:pPr>
            <a:r>
              <a:rPr sz="950" spc="-5" dirty="0">
                <a:solidFill>
                  <a:srgbClr val="404040"/>
                </a:solidFill>
                <a:latin typeface="Calibri"/>
                <a:cs typeface="Calibri"/>
              </a:rPr>
              <a:t>23	23</a:t>
            </a:r>
            <a:endParaRPr sz="950">
              <a:solidFill>
                <a:prstClr val="black"/>
              </a:solidFill>
              <a:latin typeface="Calibri"/>
              <a:cs typeface="Calibri"/>
            </a:endParaRPr>
          </a:p>
        </p:txBody>
      </p:sp>
      <p:sp>
        <p:nvSpPr>
          <p:cNvPr id="270" name="object 270"/>
          <p:cNvSpPr txBox="1"/>
          <p:nvPr/>
        </p:nvSpPr>
        <p:spPr>
          <a:xfrm>
            <a:off x="8737075" y="14349956"/>
            <a:ext cx="148590" cy="158377"/>
          </a:xfrm>
          <a:prstGeom prst="rect">
            <a:avLst/>
          </a:prstGeom>
        </p:spPr>
        <p:txBody>
          <a:bodyPr vert="horz" wrap="square" lIns="0" tIns="12065" rIns="0" bIns="0" rtlCol="0">
            <a:spAutoFit/>
          </a:bodyPr>
          <a:lstStyle/>
          <a:p>
            <a:pPr marL="12700">
              <a:spcBef>
                <a:spcPts val="95"/>
              </a:spcBef>
            </a:pPr>
            <a:r>
              <a:rPr sz="950" spc="-5" dirty="0">
                <a:solidFill>
                  <a:srgbClr val="404040"/>
                </a:solidFill>
                <a:latin typeface="Calibri"/>
                <a:cs typeface="Calibri"/>
              </a:rPr>
              <a:t>16</a:t>
            </a:r>
            <a:endParaRPr sz="950">
              <a:solidFill>
                <a:prstClr val="black"/>
              </a:solidFill>
              <a:latin typeface="Calibri"/>
              <a:cs typeface="Calibri"/>
            </a:endParaRPr>
          </a:p>
        </p:txBody>
      </p:sp>
      <p:sp>
        <p:nvSpPr>
          <p:cNvPr id="271" name="object 271"/>
          <p:cNvSpPr txBox="1"/>
          <p:nvPr/>
        </p:nvSpPr>
        <p:spPr>
          <a:xfrm>
            <a:off x="9054004" y="14421361"/>
            <a:ext cx="465455" cy="158377"/>
          </a:xfrm>
          <a:prstGeom prst="rect">
            <a:avLst/>
          </a:prstGeom>
        </p:spPr>
        <p:txBody>
          <a:bodyPr vert="horz" wrap="square" lIns="0" tIns="12065" rIns="0" bIns="0" rtlCol="0">
            <a:spAutoFit/>
          </a:bodyPr>
          <a:lstStyle/>
          <a:p>
            <a:pPr marL="12700">
              <a:spcBef>
                <a:spcPts val="95"/>
              </a:spcBef>
              <a:tabLst>
                <a:tab pos="329565" algn="l"/>
              </a:tabLst>
            </a:pPr>
            <a:r>
              <a:rPr sz="950" spc="-5" dirty="0">
                <a:solidFill>
                  <a:srgbClr val="404040"/>
                </a:solidFill>
                <a:latin typeface="Calibri"/>
                <a:cs typeface="Calibri"/>
              </a:rPr>
              <a:t>13	13</a:t>
            </a:r>
            <a:endParaRPr sz="950">
              <a:solidFill>
                <a:prstClr val="black"/>
              </a:solidFill>
              <a:latin typeface="Calibri"/>
              <a:cs typeface="Calibri"/>
            </a:endParaRPr>
          </a:p>
        </p:txBody>
      </p:sp>
      <p:sp>
        <p:nvSpPr>
          <p:cNvPr id="272" name="object 272"/>
          <p:cNvSpPr txBox="1"/>
          <p:nvPr/>
        </p:nvSpPr>
        <p:spPr>
          <a:xfrm>
            <a:off x="9718996" y="14659673"/>
            <a:ext cx="86995" cy="158377"/>
          </a:xfrm>
          <a:prstGeom prst="rect">
            <a:avLst/>
          </a:prstGeom>
        </p:spPr>
        <p:txBody>
          <a:bodyPr vert="horz" wrap="square" lIns="0" tIns="12065" rIns="0" bIns="0" rtlCol="0">
            <a:spAutoFit/>
          </a:bodyPr>
          <a:lstStyle/>
          <a:p>
            <a:pPr marL="12700">
              <a:spcBef>
                <a:spcPts val="95"/>
              </a:spcBef>
            </a:pPr>
            <a:r>
              <a:rPr sz="950" spc="-5" dirty="0">
                <a:solidFill>
                  <a:srgbClr val="404040"/>
                </a:solidFill>
                <a:latin typeface="Calibri"/>
                <a:cs typeface="Calibri"/>
              </a:rPr>
              <a:t>3</a:t>
            </a:r>
            <a:endParaRPr sz="950">
              <a:solidFill>
                <a:prstClr val="black"/>
              </a:solidFill>
              <a:latin typeface="Calibri"/>
              <a:cs typeface="Calibri"/>
            </a:endParaRPr>
          </a:p>
        </p:txBody>
      </p:sp>
      <p:sp>
        <p:nvSpPr>
          <p:cNvPr id="273" name="object 273"/>
          <p:cNvSpPr txBox="1"/>
          <p:nvPr/>
        </p:nvSpPr>
        <p:spPr>
          <a:xfrm>
            <a:off x="5554081" y="13752941"/>
            <a:ext cx="4405630" cy="1192058"/>
          </a:xfrm>
          <a:prstGeom prst="rect">
            <a:avLst/>
          </a:prstGeom>
        </p:spPr>
        <p:txBody>
          <a:bodyPr vert="horz" wrap="square" lIns="0" tIns="12065" rIns="0" bIns="0" rtlCol="0">
            <a:spAutoFit/>
          </a:bodyPr>
          <a:lstStyle/>
          <a:p>
            <a:pPr marL="12700">
              <a:lnSpc>
                <a:spcPts val="1040"/>
              </a:lnSpc>
              <a:spcBef>
                <a:spcPts val="95"/>
              </a:spcBef>
            </a:pPr>
            <a:r>
              <a:rPr sz="950" spc="-10" dirty="0">
                <a:solidFill>
                  <a:srgbClr val="585858"/>
                </a:solidFill>
                <a:latin typeface="Calibri"/>
                <a:cs typeface="Calibri"/>
              </a:rPr>
              <a:t>45</a:t>
            </a:r>
            <a:endParaRPr sz="950">
              <a:solidFill>
                <a:prstClr val="black"/>
              </a:solidFill>
              <a:latin typeface="Calibri"/>
              <a:cs typeface="Calibri"/>
            </a:endParaRPr>
          </a:p>
          <a:p>
            <a:pPr marL="12700">
              <a:lnSpc>
                <a:spcPts val="940"/>
              </a:lnSpc>
            </a:pPr>
            <a:r>
              <a:rPr sz="950" spc="-10" dirty="0">
                <a:solidFill>
                  <a:srgbClr val="585858"/>
                </a:solidFill>
                <a:latin typeface="Calibri"/>
                <a:cs typeface="Calibri"/>
              </a:rPr>
              <a:t>40</a:t>
            </a:r>
            <a:endParaRPr sz="950">
              <a:solidFill>
                <a:prstClr val="black"/>
              </a:solidFill>
              <a:latin typeface="Calibri"/>
              <a:cs typeface="Calibri"/>
            </a:endParaRPr>
          </a:p>
          <a:p>
            <a:pPr marL="12700">
              <a:lnSpc>
                <a:spcPts val="940"/>
              </a:lnSpc>
            </a:pPr>
            <a:r>
              <a:rPr sz="950" spc="-10" dirty="0">
                <a:solidFill>
                  <a:srgbClr val="585858"/>
                </a:solidFill>
                <a:latin typeface="Calibri"/>
                <a:cs typeface="Calibri"/>
              </a:rPr>
              <a:t>35</a:t>
            </a:r>
            <a:endParaRPr sz="950">
              <a:solidFill>
                <a:prstClr val="black"/>
              </a:solidFill>
              <a:latin typeface="Calibri"/>
              <a:cs typeface="Calibri"/>
            </a:endParaRPr>
          </a:p>
          <a:p>
            <a:pPr marL="12700">
              <a:lnSpc>
                <a:spcPts val="940"/>
              </a:lnSpc>
            </a:pPr>
            <a:r>
              <a:rPr sz="950" spc="-10" dirty="0">
                <a:solidFill>
                  <a:srgbClr val="585858"/>
                </a:solidFill>
                <a:latin typeface="Calibri"/>
                <a:cs typeface="Calibri"/>
              </a:rPr>
              <a:t>30</a:t>
            </a:r>
            <a:endParaRPr sz="950">
              <a:solidFill>
                <a:prstClr val="black"/>
              </a:solidFill>
              <a:latin typeface="Calibri"/>
              <a:cs typeface="Calibri"/>
            </a:endParaRPr>
          </a:p>
          <a:p>
            <a:pPr marL="12700">
              <a:lnSpc>
                <a:spcPts val="940"/>
              </a:lnSpc>
            </a:pPr>
            <a:r>
              <a:rPr sz="950" spc="-10" dirty="0">
                <a:solidFill>
                  <a:srgbClr val="585858"/>
                </a:solidFill>
                <a:latin typeface="Calibri"/>
                <a:cs typeface="Calibri"/>
              </a:rPr>
              <a:t>25</a:t>
            </a:r>
            <a:endParaRPr sz="950">
              <a:solidFill>
                <a:prstClr val="black"/>
              </a:solidFill>
              <a:latin typeface="Calibri"/>
              <a:cs typeface="Calibri"/>
            </a:endParaRPr>
          </a:p>
          <a:p>
            <a:pPr marL="12700">
              <a:lnSpc>
                <a:spcPts val="940"/>
              </a:lnSpc>
            </a:pPr>
            <a:r>
              <a:rPr sz="950" spc="-10" dirty="0">
                <a:solidFill>
                  <a:srgbClr val="585858"/>
                </a:solidFill>
                <a:latin typeface="Calibri"/>
                <a:cs typeface="Calibri"/>
              </a:rPr>
              <a:t>20</a:t>
            </a:r>
            <a:endParaRPr sz="950">
              <a:solidFill>
                <a:prstClr val="black"/>
              </a:solidFill>
              <a:latin typeface="Calibri"/>
              <a:cs typeface="Calibri"/>
            </a:endParaRPr>
          </a:p>
          <a:p>
            <a:pPr marL="12700">
              <a:lnSpc>
                <a:spcPts val="940"/>
              </a:lnSpc>
            </a:pPr>
            <a:r>
              <a:rPr sz="950" spc="-10" dirty="0">
                <a:solidFill>
                  <a:srgbClr val="585858"/>
                </a:solidFill>
                <a:latin typeface="Calibri"/>
                <a:cs typeface="Calibri"/>
              </a:rPr>
              <a:t>15</a:t>
            </a:r>
            <a:endParaRPr sz="950">
              <a:solidFill>
                <a:prstClr val="black"/>
              </a:solidFill>
              <a:latin typeface="Calibri"/>
              <a:cs typeface="Calibri"/>
            </a:endParaRPr>
          </a:p>
          <a:p>
            <a:pPr marL="12700">
              <a:lnSpc>
                <a:spcPts val="940"/>
              </a:lnSpc>
            </a:pPr>
            <a:r>
              <a:rPr sz="950" spc="-10" dirty="0">
                <a:solidFill>
                  <a:srgbClr val="585858"/>
                </a:solidFill>
                <a:latin typeface="Calibri"/>
                <a:cs typeface="Calibri"/>
              </a:rPr>
              <a:t>10</a:t>
            </a:r>
            <a:endParaRPr sz="950">
              <a:solidFill>
                <a:prstClr val="black"/>
              </a:solidFill>
              <a:latin typeface="Calibri"/>
              <a:cs typeface="Calibri"/>
            </a:endParaRPr>
          </a:p>
          <a:p>
            <a:pPr marL="73660">
              <a:lnSpc>
                <a:spcPts val="940"/>
              </a:lnSpc>
              <a:tabLst>
                <a:tab pos="4391660" algn="l"/>
              </a:tabLst>
            </a:pPr>
            <a:r>
              <a:rPr sz="950" spc="-5" dirty="0">
                <a:solidFill>
                  <a:srgbClr val="585858"/>
                </a:solidFill>
                <a:latin typeface="Calibri"/>
                <a:cs typeface="Calibri"/>
              </a:rPr>
              <a:t>5   </a:t>
            </a:r>
            <a:r>
              <a:rPr sz="950" spc="15" dirty="0">
                <a:solidFill>
                  <a:srgbClr val="585858"/>
                </a:solidFill>
                <a:latin typeface="Calibri"/>
                <a:cs typeface="Calibri"/>
              </a:rPr>
              <a:t> </a:t>
            </a:r>
            <a:r>
              <a:rPr sz="950" u="sng" spc="-5" dirty="0">
                <a:solidFill>
                  <a:srgbClr val="585858"/>
                </a:solidFill>
                <a:uFill>
                  <a:solidFill>
                    <a:srgbClr val="D9D9D9"/>
                  </a:solidFill>
                </a:uFill>
                <a:latin typeface="Calibri"/>
                <a:cs typeface="Calibri"/>
              </a:rPr>
              <a:t> </a:t>
            </a:r>
            <a:r>
              <a:rPr sz="950" u="sng" dirty="0">
                <a:solidFill>
                  <a:srgbClr val="585858"/>
                </a:solidFill>
                <a:uFill>
                  <a:solidFill>
                    <a:srgbClr val="D9D9D9"/>
                  </a:solidFill>
                </a:uFill>
                <a:latin typeface="Calibri"/>
                <a:cs typeface="Calibri"/>
              </a:rPr>
              <a:t>	</a:t>
            </a:r>
            <a:endParaRPr sz="950">
              <a:solidFill>
                <a:prstClr val="black"/>
              </a:solidFill>
              <a:latin typeface="Calibri"/>
              <a:cs typeface="Calibri"/>
            </a:endParaRPr>
          </a:p>
          <a:p>
            <a:pPr marL="73660">
              <a:lnSpc>
                <a:spcPts val="1040"/>
              </a:lnSpc>
            </a:pPr>
            <a:r>
              <a:rPr sz="950" spc="-5" dirty="0">
                <a:solidFill>
                  <a:srgbClr val="585858"/>
                </a:solidFill>
                <a:latin typeface="Calibri"/>
                <a:cs typeface="Calibri"/>
              </a:rPr>
              <a:t>0</a:t>
            </a:r>
            <a:endParaRPr sz="950">
              <a:solidFill>
                <a:prstClr val="black"/>
              </a:solidFill>
              <a:latin typeface="Calibri"/>
              <a:cs typeface="Calibri"/>
            </a:endParaRPr>
          </a:p>
        </p:txBody>
      </p:sp>
      <p:sp>
        <p:nvSpPr>
          <p:cNvPr id="274" name="object 274"/>
          <p:cNvSpPr txBox="1"/>
          <p:nvPr/>
        </p:nvSpPr>
        <p:spPr>
          <a:xfrm>
            <a:off x="5884114" y="13366773"/>
            <a:ext cx="3248025" cy="581660"/>
          </a:xfrm>
          <a:prstGeom prst="rect">
            <a:avLst/>
          </a:prstGeom>
        </p:spPr>
        <p:txBody>
          <a:bodyPr vert="horz" wrap="square" lIns="0" tIns="8255" rIns="0" bIns="0" rtlCol="0">
            <a:spAutoFit/>
          </a:bodyPr>
          <a:lstStyle/>
          <a:p>
            <a:pPr marL="1290955" marR="5080" indent="-1208405">
              <a:lnSpc>
                <a:spcPct val="105400"/>
              </a:lnSpc>
              <a:spcBef>
                <a:spcPts val="65"/>
              </a:spcBef>
            </a:pPr>
            <a:r>
              <a:rPr sz="1100" spc="15" dirty="0">
                <a:solidFill>
                  <a:srgbClr val="585858"/>
                </a:solidFill>
                <a:latin typeface="Calibri"/>
                <a:cs typeface="Calibri"/>
              </a:rPr>
              <a:t>Milyen egyéb </a:t>
            </a:r>
            <a:r>
              <a:rPr sz="1100" spc="5" dirty="0">
                <a:solidFill>
                  <a:srgbClr val="585858"/>
                </a:solidFill>
                <a:latin typeface="Calibri"/>
                <a:cs typeface="Calibri"/>
              </a:rPr>
              <a:t>turisztikai fejlesztéseket </a:t>
            </a:r>
            <a:r>
              <a:rPr sz="1100" spc="10" dirty="0">
                <a:solidFill>
                  <a:srgbClr val="585858"/>
                </a:solidFill>
                <a:latin typeface="Calibri"/>
                <a:cs typeface="Calibri"/>
              </a:rPr>
              <a:t>látna szívesen </a:t>
            </a:r>
            <a:r>
              <a:rPr sz="1100" spc="15" dirty="0">
                <a:solidFill>
                  <a:srgbClr val="585858"/>
                </a:solidFill>
                <a:latin typeface="Calibri"/>
                <a:cs typeface="Calibri"/>
              </a:rPr>
              <a:t>a  </a:t>
            </a:r>
            <a:r>
              <a:rPr sz="1100" spc="10" dirty="0">
                <a:solidFill>
                  <a:srgbClr val="585858"/>
                </a:solidFill>
                <a:latin typeface="Calibri"/>
                <a:cs typeface="Calibri"/>
              </a:rPr>
              <a:t>Cserhátban?</a:t>
            </a:r>
            <a:endParaRPr sz="1100">
              <a:solidFill>
                <a:prstClr val="black"/>
              </a:solidFill>
              <a:latin typeface="Calibri"/>
              <a:cs typeface="Calibri"/>
            </a:endParaRPr>
          </a:p>
          <a:p>
            <a:pPr marL="12700">
              <a:spcBef>
                <a:spcPts val="490"/>
              </a:spcBef>
            </a:pPr>
            <a:r>
              <a:rPr sz="950" spc="-5" dirty="0">
                <a:solidFill>
                  <a:srgbClr val="404040"/>
                </a:solidFill>
                <a:latin typeface="Calibri"/>
                <a:cs typeface="Calibri"/>
              </a:rPr>
              <a:t>40</a:t>
            </a:r>
            <a:endParaRPr sz="950">
              <a:solidFill>
                <a:prstClr val="black"/>
              </a:solidFill>
              <a:latin typeface="Calibri"/>
              <a:cs typeface="Calibri"/>
            </a:endParaRPr>
          </a:p>
        </p:txBody>
      </p:sp>
      <p:sp>
        <p:nvSpPr>
          <p:cNvPr id="275" name="object 275"/>
          <p:cNvSpPr/>
          <p:nvPr/>
        </p:nvSpPr>
        <p:spPr>
          <a:xfrm>
            <a:off x="5120689" y="15045264"/>
            <a:ext cx="1494488" cy="940682"/>
          </a:xfrm>
          <a:prstGeom prst="rect">
            <a:avLst/>
          </a:prstGeom>
          <a:blipFill>
            <a:blip r:embed="rId13" cstate="print"/>
            <a:stretch>
              <a:fillRect/>
            </a:stretch>
          </a:blipFill>
        </p:spPr>
        <p:txBody>
          <a:bodyPr wrap="square" lIns="0" tIns="0" rIns="0" bIns="0" rtlCol="0"/>
          <a:lstStyle/>
          <a:p>
            <a:endParaRPr>
              <a:solidFill>
                <a:prstClr val="black"/>
              </a:solidFill>
              <a:latin typeface="Calibri"/>
            </a:endParaRPr>
          </a:p>
        </p:txBody>
      </p:sp>
      <p:grpSp>
        <p:nvGrpSpPr>
          <p:cNvPr id="276" name="object 276"/>
          <p:cNvGrpSpPr/>
          <p:nvPr/>
        </p:nvGrpSpPr>
        <p:grpSpPr>
          <a:xfrm>
            <a:off x="6766940" y="15020255"/>
            <a:ext cx="3016250" cy="937894"/>
            <a:chOff x="6385940" y="15020255"/>
            <a:chExt cx="3016250" cy="937894"/>
          </a:xfrm>
        </p:grpSpPr>
        <p:sp>
          <p:nvSpPr>
            <p:cNvPr id="277" name="object 277"/>
            <p:cNvSpPr/>
            <p:nvPr/>
          </p:nvSpPr>
          <p:spPr>
            <a:xfrm>
              <a:off x="6385940" y="15034019"/>
              <a:ext cx="1435406" cy="647381"/>
            </a:xfrm>
            <a:prstGeom prst="rect">
              <a:avLst/>
            </a:prstGeom>
            <a:blipFill>
              <a:blip r:embed="rId14" cstate="print"/>
              <a:stretch>
                <a:fillRect/>
              </a:stretch>
            </a:blipFill>
          </p:spPr>
          <p:txBody>
            <a:bodyPr wrap="square" lIns="0" tIns="0" rIns="0" bIns="0" rtlCol="0"/>
            <a:lstStyle/>
            <a:p>
              <a:endParaRPr>
                <a:solidFill>
                  <a:prstClr val="black"/>
                </a:solidFill>
                <a:latin typeface="Calibri"/>
              </a:endParaRPr>
            </a:p>
          </p:txBody>
        </p:sp>
        <p:sp>
          <p:nvSpPr>
            <p:cNvPr id="278" name="object 278"/>
            <p:cNvSpPr/>
            <p:nvPr/>
          </p:nvSpPr>
          <p:spPr>
            <a:xfrm>
              <a:off x="7861977" y="15020255"/>
              <a:ext cx="1539686" cy="937503"/>
            </a:xfrm>
            <a:prstGeom prst="rect">
              <a:avLst/>
            </a:prstGeom>
            <a:blipFill>
              <a:blip r:embed="rId15" cstate="print"/>
              <a:stretch>
                <a:fillRect/>
              </a:stretch>
            </a:blipFill>
          </p:spPr>
          <p:txBody>
            <a:bodyPr wrap="square" lIns="0" tIns="0" rIns="0" bIns="0" rtlCol="0"/>
            <a:lstStyle/>
            <a:p>
              <a:endParaRPr>
                <a:solidFill>
                  <a:prstClr val="black"/>
                </a:solidFill>
                <a:latin typeface="Calibri"/>
              </a:endParaRPr>
            </a:p>
          </p:txBody>
        </p:sp>
      </p:grpSp>
      <p:sp>
        <p:nvSpPr>
          <p:cNvPr id="279" name="object 279"/>
          <p:cNvSpPr txBox="1"/>
          <p:nvPr/>
        </p:nvSpPr>
        <p:spPr>
          <a:xfrm>
            <a:off x="5185644" y="13868731"/>
            <a:ext cx="128305" cy="1037590"/>
          </a:xfrm>
          <a:prstGeom prst="rect">
            <a:avLst/>
          </a:prstGeom>
        </p:spPr>
        <p:txBody>
          <a:bodyPr vert="vert270" wrap="square" lIns="0" tIns="0" rIns="0" bIns="0" rtlCol="0">
            <a:spAutoFit/>
          </a:bodyPr>
          <a:lstStyle/>
          <a:p>
            <a:pPr marL="12700">
              <a:lnSpc>
                <a:spcPts val="1000"/>
              </a:lnSpc>
            </a:pPr>
            <a:r>
              <a:rPr sz="950" spc="-10" dirty="0">
                <a:solidFill>
                  <a:srgbClr val="585858"/>
                </a:solidFill>
                <a:latin typeface="Calibri"/>
                <a:cs typeface="Calibri"/>
              </a:rPr>
              <a:t>Válaszadók</a:t>
            </a:r>
            <a:r>
              <a:rPr sz="950" spc="-60" dirty="0">
                <a:solidFill>
                  <a:srgbClr val="585858"/>
                </a:solidFill>
                <a:latin typeface="Calibri"/>
                <a:cs typeface="Calibri"/>
              </a:rPr>
              <a:t> </a:t>
            </a:r>
            <a:r>
              <a:rPr sz="950" spc="-10" dirty="0">
                <a:solidFill>
                  <a:srgbClr val="585858"/>
                </a:solidFill>
                <a:latin typeface="Calibri"/>
                <a:cs typeface="Calibri"/>
              </a:rPr>
              <a:t>százaléka</a:t>
            </a:r>
            <a:endParaRPr sz="950">
              <a:solidFill>
                <a:prstClr val="black"/>
              </a:solidFill>
              <a:latin typeface="Calibri"/>
              <a:cs typeface="Calibri"/>
            </a:endParaRPr>
          </a:p>
        </p:txBody>
      </p:sp>
      <p:sp>
        <p:nvSpPr>
          <p:cNvPr id="280" name="object 280"/>
          <p:cNvSpPr/>
          <p:nvPr/>
        </p:nvSpPr>
        <p:spPr>
          <a:xfrm>
            <a:off x="13080636" y="205615"/>
            <a:ext cx="1277813" cy="1703710"/>
          </a:xfrm>
          <a:prstGeom prst="rect">
            <a:avLst/>
          </a:prstGeom>
          <a:blipFill>
            <a:blip r:embed="rId16" cstate="print"/>
            <a:stretch>
              <a:fillRect/>
            </a:stretch>
          </a:blipFill>
        </p:spPr>
        <p:txBody>
          <a:bodyPr wrap="square" lIns="0" tIns="0" rIns="0" bIns="0" rtlCol="0"/>
          <a:lstStyle/>
          <a:p>
            <a:endParaRPr>
              <a:solidFill>
                <a:prstClr val="black"/>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989961" y="10312822"/>
            <a:ext cx="1816896" cy="165971"/>
          </a:xfrm>
          <a:prstGeom prst="rect">
            <a:avLst/>
          </a:prstGeom>
        </p:spPr>
        <p:txBody>
          <a:bodyPr vert="horz" wrap="square" lIns="0" tIns="13807" rIns="0" bIns="0" rtlCol="0">
            <a:spAutoFit/>
          </a:bodyPr>
          <a:lstStyle/>
          <a:p>
            <a:pPr marL="12551" defTabSz="903702">
              <a:spcBef>
                <a:spcPts val="109"/>
              </a:spcBef>
            </a:pPr>
            <a:r>
              <a:rPr sz="988" spc="-15" dirty="0">
                <a:solidFill>
                  <a:prstClr val="black"/>
                </a:solidFill>
                <a:latin typeface="Tahoma"/>
                <a:cs typeface="Tahoma"/>
              </a:rPr>
              <a:t>2.</a:t>
            </a:r>
            <a:r>
              <a:rPr sz="988" spc="-109" dirty="0">
                <a:solidFill>
                  <a:prstClr val="black"/>
                </a:solidFill>
                <a:latin typeface="Tahoma"/>
                <a:cs typeface="Tahoma"/>
              </a:rPr>
              <a:t> </a:t>
            </a:r>
            <a:r>
              <a:rPr sz="988" spc="-20" dirty="0">
                <a:solidFill>
                  <a:prstClr val="black"/>
                </a:solidFill>
                <a:latin typeface="Tahoma"/>
                <a:cs typeface="Tahoma"/>
              </a:rPr>
              <a:t>ábra:</a:t>
            </a:r>
            <a:r>
              <a:rPr sz="988" spc="-109" dirty="0">
                <a:solidFill>
                  <a:prstClr val="black"/>
                </a:solidFill>
                <a:latin typeface="Tahoma"/>
                <a:cs typeface="Tahoma"/>
              </a:rPr>
              <a:t> </a:t>
            </a:r>
            <a:r>
              <a:rPr sz="988" spc="5" dirty="0">
                <a:solidFill>
                  <a:prstClr val="black"/>
                </a:solidFill>
                <a:latin typeface="Tahoma"/>
                <a:cs typeface="Tahoma"/>
              </a:rPr>
              <a:t>Földhasználati</a:t>
            </a:r>
            <a:r>
              <a:rPr sz="988" spc="-113" dirty="0">
                <a:solidFill>
                  <a:prstClr val="black"/>
                </a:solidFill>
                <a:latin typeface="Tahoma"/>
                <a:cs typeface="Tahoma"/>
              </a:rPr>
              <a:t> </a:t>
            </a:r>
            <a:r>
              <a:rPr sz="988" dirty="0">
                <a:solidFill>
                  <a:prstClr val="black"/>
                </a:solidFill>
                <a:latin typeface="Tahoma"/>
                <a:cs typeface="Tahoma"/>
              </a:rPr>
              <a:t>intenzitás</a:t>
            </a:r>
            <a:endParaRPr sz="988">
              <a:solidFill>
                <a:prstClr val="black"/>
              </a:solidFill>
              <a:latin typeface="Tahoma"/>
              <a:cs typeface="Tahoma"/>
            </a:endParaRPr>
          </a:p>
        </p:txBody>
      </p:sp>
      <p:grpSp>
        <p:nvGrpSpPr>
          <p:cNvPr id="3" name="object 3"/>
          <p:cNvGrpSpPr/>
          <p:nvPr/>
        </p:nvGrpSpPr>
        <p:grpSpPr>
          <a:xfrm>
            <a:off x="247282" y="8413999"/>
            <a:ext cx="14352535" cy="10370427"/>
            <a:chOff x="250198" y="8394679"/>
            <a:chExt cx="14521815" cy="10492740"/>
          </a:xfrm>
        </p:grpSpPr>
        <p:sp>
          <p:nvSpPr>
            <p:cNvPr id="4" name="object 4"/>
            <p:cNvSpPr/>
            <p:nvPr/>
          </p:nvSpPr>
          <p:spPr>
            <a:xfrm>
              <a:off x="250198" y="8394679"/>
              <a:ext cx="5524310" cy="3452885"/>
            </a:xfrm>
            <a:prstGeom prst="rect">
              <a:avLst/>
            </a:prstGeom>
            <a:blipFill>
              <a:blip r:embed="rId3" cstate="print"/>
              <a:stretch>
                <a:fillRect/>
              </a:stretch>
            </a:blipFill>
          </p:spPr>
          <p:txBody>
            <a:bodyPr wrap="square" lIns="0" tIns="0" rIns="0" bIns="0" rtlCol="0"/>
            <a:lstStyle/>
            <a:p>
              <a:pPr defTabSz="903702"/>
              <a:endParaRPr sz="1779">
                <a:solidFill>
                  <a:prstClr val="black"/>
                </a:solidFill>
                <a:latin typeface="Calibri"/>
              </a:endParaRPr>
            </a:p>
          </p:txBody>
        </p:sp>
        <p:sp>
          <p:nvSpPr>
            <p:cNvPr id="5" name="object 5"/>
            <p:cNvSpPr/>
            <p:nvPr/>
          </p:nvSpPr>
          <p:spPr>
            <a:xfrm>
              <a:off x="9717046" y="10752373"/>
              <a:ext cx="5054613" cy="3156638"/>
            </a:xfrm>
            <a:prstGeom prst="rect">
              <a:avLst/>
            </a:prstGeom>
            <a:blipFill>
              <a:blip r:embed="rId4" cstate="print"/>
              <a:stretch>
                <a:fillRect/>
              </a:stretch>
            </a:blipFill>
          </p:spPr>
          <p:txBody>
            <a:bodyPr wrap="square" lIns="0" tIns="0" rIns="0" bIns="0" rtlCol="0"/>
            <a:lstStyle/>
            <a:p>
              <a:pPr defTabSz="903702"/>
              <a:endParaRPr sz="1779">
                <a:solidFill>
                  <a:prstClr val="black"/>
                </a:solidFill>
                <a:latin typeface="Calibri"/>
              </a:endParaRPr>
            </a:p>
          </p:txBody>
        </p:sp>
        <p:sp>
          <p:nvSpPr>
            <p:cNvPr id="6" name="object 6"/>
            <p:cNvSpPr/>
            <p:nvPr/>
          </p:nvSpPr>
          <p:spPr>
            <a:xfrm>
              <a:off x="10487594" y="14496134"/>
              <a:ext cx="3816670" cy="4390744"/>
            </a:xfrm>
            <a:prstGeom prst="rect">
              <a:avLst/>
            </a:prstGeom>
            <a:blipFill>
              <a:blip r:embed="rId5" cstate="print"/>
              <a:stretch>
                <a:fillRect/>
              </a:stretch>
            </a:blipFill>
          </p:spPr>
          <p:txBody>
            <a:bodyPr wrap="square" lIns="0" tIns="0" rIns="0" bIns="0" rtlCol="0"/>
            <a:lstStyle/>
            <a:p>
              <a:pPr defTabSz="903702"/>
              <a:endParaRPr sz="1779">
                <a:solidFill>
                  <a:prstClr val="black"/>
                </a:solidFill>
                <a:latin typeface="Calibri"/>
              </a:endParaRPr>
            </a:p>
          </p:txBody>
        </p:sp>
      </p:grpSp>
      <p:sp>
        <p:nvSpPr>
          <p:cNvPr id="7" name="object 7"/>
          <p:cNvSpPr txBox="1"/>
          <p:nvPr/>
        </p:nvSpPr>
        <p:spPr>
          <a:xfrm>
            <a:off x="280697" y="1278235"/>
            <a:ext cx="14672610" cy="7041148"/>
          </a:xfrm>
          <a:prstGeom prst="rect">
            <a:avLst/>
          </a:prstGeom>
        </p:spPr>
        <p:txBody>
          <a:bodyPr vert="horz" wrap="square" lIns="0" tIns="170707" rIns="0" bIns="0" rtlCol="0">
            <a:spAutoFit/>
          </a:bodyPr>
          <a:lstStyle/>
          <a:p>
            <a:pPr marL="18827" defTabSz="903702">
              <a:spcBef>
                <a:spcPts val="1344"/>
              </a:spcBef>
            </a:pPr>
            <a:r>
              <a:rPr sz="2668" b="1" spc="20" dirty="0">
                <a:solidFill>
                  <a:srgbClr val="00AF50"/>
                </a:solidFill>
                <a:latin typeface="Calibri"/>
                <a:cs typeface="Calibri"/>
              </a:rPr>
              <a:t>A</a:t>
            </a:r>
            <a:r>
              <a:rPr sz="2668" b="1" spc="-89" dirty="0">
                <a:solidFill>
                  <a:srgbClr val="00AF50"/>
                </a:solidFill>
                <a:latin typeface="Calibri"/>
                <a:cs typeface="Calibri"/>
              </a:rPr>
              <a:t> </a:t>
            </a:r>
            <a:r>
              <a:rPr sz="2668" b="1" spc="49" dirty="0">
                <a:solidFill>
                  <a:srgbClr val="00AF50"/>
                </a:solidFill>
                <a:latin typeface="Calibri"/>
                <a:cs typeface="Calibri"/>
              </a:rPr>
              <a:t>mezőgazdaság</a:t>
            </a:r>
            <a:r>
              <a:rPr sz="2668" b="1" spc="-89" dirty="0">
                <a:solidFill>
                  <a:srgbClr val="00AF50"/>
                </a:solidFill>
                <a:latin typeface="Calibri"/>
                <a:cs typeface="Calibri"/>
              </a:rPr>
              <a:t> </a:t>
            </a:r>
            <a:r>
              <a:rPr sz="2668" b="1" spc="133" dirty="0">
                <a:solidFill>
                  <a:srgbClr val="00AF50"/>
                </a:solidFill>
                <a:latin typeface="Calibri"/>
                <a:cs typeface="Calibri"/>
              </a:rPr>
              <a:t>és</a:t>
            </a:r>
            <a:r>
              <a:rPr sz="2668" b="1" spc="-79" dirty="0">
                <a:solidFill>
                  <a:srgbClr val="00AF50"/>
                </a:solidFill>
                <a:latin typeface="Calibri"/>
                <a:cs typeface="Calibri"/>
              </a:rPr>
              <a:t> </a:t>
            </a:r>
            <a:r>
              <a:rPr sz="2668" b="1" spc="44" dirty="0">
                <a:solidFill>
                  <a:srgbClr val="00AF50"/>
                </a:solidFill>
                <a:latin typeface="Calibri"/>
                <a:cs typeface="Calibri"/>
              </a:rPr>
              <a:t>a</a:t>
            </a:r>
            <a:r>
              <a:rPr sz="2668" b="1" spc="-89" dirty="0">
                <a:solidFill>
                  <a:srgbClr val="00AF50"/>
                </a:solidFill>
                <a:latin typeface="Calibri"/>
                <a:cs typeface="Calibri"/>
              </a:rPr>
              <a:t> </a:t>
            </a:r>
            <a:r>
              <a:rPr sz="2668" b="1" spc="-15" dirty="0">
                <a:solidFill>
                  <a:srgbClr val="00AF50"/>
                </a:solidFill>
                <a:latin typeface="Calibri"/>
                <a:cs typeface="Calibri"/>
              </a:rPr>
              <a:t>táji</a:t>
            </a:r>
            <a:r>
              <a:rPr sz="2668" b="1" spc="-89" dirty="0">
                <a:solidFill>
                  <a:srgbClr val="00AF50"/>
                </a:solidFill>
                <a:latin typeface="Calibri"/>
                <a:cs typeface="Calibri"/>
              </a:rPr>
              <a:t> </a:t>
            </a:r>
            <a:r>
              <a:rPr sz="2668" b="1" spc="44" dirty="0">
                <a:solidFill>
                  <a:srgbClr val="00AF50"/>
                </a:solidFill>
                <a:latin typeface="Calibri"/>
                <a:cs typeface="Calibri"/>
              </a:rPr>
              <a:t>eltartóképesség</a:t>
            </a:r>
            <a:r>
              <a:rPr sz="2668" b="1" spc="-79" dirty="0">
                <a:solidFill>
                  <a:srgbClr val="00AF50"/>
                </a:solidFill>
                <a:latin typeface="Calibri"/>
                <a:cs typeface="Calibri"/>
              </a:rPr>
              <a:t> </a:t>
            </a:r>
            <a:r>
              <a:rPr sz="2668" b="1" spc="64" dirty="0">
                <a:solidFill>
                  <a:srgbClr val="00AF50"/>
                </a:solidFill>
                <a:latin typeface="Calibri"/>
                <a:cs typeface="Calibri"/>
              </a:rPr>
              <a:t>kapcsolata</a:t>
            </a:r>
            <a:r>
              <a:rPr sz="2668" b="1" spc="-99" dirty="0">
                <a:solidFill>
                  <a:srgbClr val="00AF50"/>
                </a:solidFill>
                <a:latin typeface="Calibri"/>
                <a:cs typeface="Calibri"/>
              </a:rPr>
              <a:t> </a:t>
            </a:r>
            <a:r>
              <a:rPr sz="2668" b="1" spc="44" dirty="0">
                <a:solidFill>
                  <a:srgbClr val="00AF50"/>
                </a:solidFill>
                <a:latin typeface="Calibri"/>
                <a:cs typeface="Calibri"/>
              </a:rPr>
              <a:t>a</a:t>
            </a:r>
            <a:r>
              <a:rPr sz="2668" b="1" spc="-89" dirty="0">
                <a:solidFill>
                  <a:srgbClr val="00AF50"/>
                </a:solidFill>
                <a:latin typeface="Calibri"/>
                <a:cs typeface="Calibri"/>
              </a:rPr>
              <a:t> </a:t>
            </a:r>
            <a:r>
              <a:rPr sz="2668" b="1" spc="59" dirty="0">
                <a:solidFill>
                  <a:srgbClr val="00AF50"/>
                </a:solidFill>
                <a:latin typeface="Calibri"/>
                <a:cs typeface="Calibri"/>
              </a:rPr>
              <a:t>Duna-Tisza</a:t>
            </a:r>
            <a:r>
              <a:rPr sz="2668" b="1" spc="-84" dirty="0">
                <a:solidFill>
                  <a:srgbClr val="00AF50"/>
                </a:solidFill>
                <a:latin typeface="Calibri"/>
                <a:cs typeface="Calibri"/>
              </a:rPr>
              <a:t> </a:t>
            </a:r>
            <a:r>
              <a:rPr sz="2668" b="1" spc="20" dirty="0">
                <a:solidFill>
                  <a:srgbClr val="00AF50"/>
                </a:solidFill>
                <a:latin typeface="Calibri"/>
                <a:cs typeface="Calibri"/>
              </a:rPr>
              <a:t>közi</a:t>
            </a:r>
            <a:r>
              <a:rPr sz="2668" b="1" spc="-84" dirty="0">
                <a:solidFill>
                  <a:srgbClr val="00AF50"/>
                </a:solidFill>
                <a:latin typeface="Calibri"/>
                <a:cs typeface="Calibri"/>
              </a:rPr>
              <a:t> </a:t>
            </a:r>
            <a:r>
              <a:rPr sz="2668" b="1" spc="35" dirty="0">
                <a:solidFill>
                  <a:srgbClr val="00AF50"/>
                </a:solidFill>
                <a:latin typeface="Calibri"/>
                <a:cs typeface="Calibri"/>
              </a:rPr>
              <a:t>Homokhátságon</a:t>
            </a:r>
            <a:endParaRPr sz="2668" dirty="0">
              <a:solidFill>
                <a:prstClr val="black"/>
              </a:solidFill>
              <a:latin typeface="Calibri"/>
              <a:cs typeface="Calibri"/>
            </a:endParaRPr>
          </a:p>
          <a:p>
            <a:pPr marL="17572" defTabSz="903702">
              <a:spcBef>
                <a:spcPts val="746"/>
              </a:spcBef>
            </a:pPr>
            <a:r>
              <a:rPr sz="1581" b="1" spc="84" dirty="0">
                <a:solidFill>
                  <a:srgbClr val="006FC0"/>
                </a:solidFill>
                <a:latin typeface="Calibri"/>
                <a:cs typeface="Calibri"/>
              </a:rPr>
              <a:t>Hoyk</a:t>
            </a:r>
            <a:r>
              <a:rPr sz="1581" b="1" spc="-35" dirty="0">
                <a:solidFill>
                  <a:srgbClr val="006FC0"/>
                </a:solidFill>
                <a:latin typeface="Calibri"/>
                <a:cs typeface="Calibri"/>
              </a:rPr>
              <a:t> </a:t>
            </a:r>
            <a:r>
              <a:rPr sz="1581" b="1" spc="59" dirty="0">
                <a:solidFill>
                  <a:srgbClr val="006FC0"/>
                </a:solidFill>
                <a:latin typeface="Calibri"/>
                <a:cs typeface="Calibri"/>
              </a:rPr>
              <a:t>Edit</a:t>
            </a:r>
            <a:r>
              <a:rPr sz="1581" b="1" spc="59" baseline="30000" dirty="0">
                <a:solidFill>
                  <a:srgbClr val="006FC0"/>
                </a:solidFill>
                <a:latin typeface="Calibri"/>
                <a:cs typeface="Calibri"/>
              </a:rPr>
              <a:t>1,3</a:t>
            </a:r>
            <a:r>
              <a:rPr sz="1581" b="1" spc="-40" dirty="0">
                <a:solidFill>
                  <a:srgbClr val="006FC0"/>
                </a:solidFill>
                <a:latin typeface="Calibri"/>
                <a:cs typeface="Calibri"/>
              </a:rPr>
              <a:t> </a:t>
            </a:r>
            <a:r>
              <a:rPr sz="1581" b="1" spc="-54" dirty="0">
                <a:solidFill>
                  <a:srgbClr val="006FC0"/>
                </a:solidFill>
                <a:latin typeface="Calibri"/>
                <a:cs typeface="Calibri"/>
              </a:rPr>
              <a:t>–</a:t>
            </a:r>
            <a:r>
              <a:rPr sz="1581" b="1" spc="-35" dirty="0">
                <a:solidFill>
                  <a:srgbClr val="006FC0"/>
                </a:solidFill>
                <a:latin typeface="Calibri"/>
                <a:cs typeface="Calibri"/>
              </a:rPr>
              <a:t> </a:t>
            </a:r>
            <a:r>
              <a:rPr sz="1581" b="1" spc="69" dirty="0">
                <a:solidFill>
                  <a:srgbClr val="006FC0"/>
                </a:solidFill>
                <a:latin typeface="Calibri"/>
                <a:cs typeface="Calibri"/>
              </a:rPr>
              <a:t>Bánhidai</a:t>
            </a:r>
            <a:r>
              <a:rPr sz="1581" b="1" spc="-44" dirty="0">
                <a:solidFill>
                  <a:srgbClr val="006FC0"/>
                </a:solidFill>
                <a:latin typeface="Calibri"/>
                <a:cs typeface="Calibri"/>
              </a:rPr>
              <a:t> </a:t>
            </a:r>
            <a:r>
              <a:rPr sz="1581" b="1" spc="69" dirty="0">
                <a:solidFill>
                  <a:srgbClr val="006FC0"/>
                </a:solidFill>
                <a:latin typeface="Calibri"/>
                <a:cs typeface="Calibri"/>
              </a:rPr>
              <a:t>András</a:t>
            </a:r>
            <a:r>
              <a:rPr sz="1581" b="1" spc="69" baseline="30000" dirty="0">
                <a:solidFill>
                  <a:srgbClr val="006FC0"/>
                </a:solidFill>
                <a:latin typeface="Calibri"/>
                <a:cs typeface="Calibri"/>
              </a:rPr>
              <a:t>2</a:t>
            </a:r>
            <a:r>
              <a:rPr sz="1581" b="1" spc="-35" dirty="0">
                <a:solidFill>
                  <a:srgbClr val="006FC0"/>
                </a:solidFill>
                <a:latin typeface="Calibri"/>
                <a:cs typeface="Calibri"/>
              </a:rPr>
              <a:t> </a:t>
            </a:r>
            <a:r>
              <a:rPr sz="1581" b="1" spc="-54" dirty="0">
                <a:solidFill>
                  <a:srgbClr val="006FC0"/>
                </a:solidFill>
                <a:latin typeface="Calibri"/>
                <a:cs typeface="Calibri"/>
              </a:rPr>
              <a:t>–</a:t>
            </a:r>
            <a:r>
              <a:rPr sz="1581" b="1" spc="-35" dirty="0">
                <a:solidFill>
                  <a:srgbClr val="006FC0"/>
                </a:solidFill>
                <a:latin typeface="Calibri"/>
                <a:cs typeface="Calibri"/>
              </a:rPr>
              <a:t> </a:t>
            </a:r>
            <a:r>
              <a:rPr sz="1581" b="1" spc="94" dirty="0">
                <a:solidFill>
                  <a:srgbClr val="006FC0"/>
                </a:solidFill>
                <a:latin typeface="Calibri"/>
                <a:cs typeface="Calibri"/>
              </a:rPr>
              <a:t>Farkas</a:t>
            </a:r>
            <a:r>
              <a:rPr sz="1581" b="1" spc="-44" dirty="0">
                <a:solidFill>
                  <a:srgbClr val="006FC0"/>
                </a:solidFill>
                <a:latin typeface="Calibri"/>
                <a:cs typeface="Calibri"/>
              </a:rPr>
              <a:t> </a:t>
            </a:r>
            <a:r>
              <a:rPr sz="1581" b="1" spc="69" dirty="0">
                <a:solidFill>
                  <a:srgbClr val="006FC0"/>
                </a:solidFill>
                <a:latin typeface="Calibri"/>
                <a:cs typeface="Calibri"/>
              </a:rPr>
              <a:t>Jenő</a:t>
            </a:r>
            <a:r>
              <a:rPr sz="1581" b="1" spc="-49" dirty="0">
                <a:solidFill>
                  <a:srgbClr val="006FC0"/>
                </a:solidFill>
                <a:latin typeface="Calibri"/>
                <a:cs typeface="Calibri"/>
              </a:rPr>
              <a:t> </a:t>
            </a:r>
            <a:r>
              <a:rPr sz="1581" b="1" spc="84" dirty="0">
                <a:solidFill>
                  <a:srgbClr val="006FC0"/>
                </a:solidFill>
                <a:latin typeface="Calibri"/>
                <a:cs typeface="Calibri"/>
              </a:rPr>
              <a:t>Zsolt</a:t>
            </a:r>
            <a:r>
              <a:rPr sz="1581" b="1" spc="84" baseline="30000" dirty="0">
                <a:solidFill>
                  <a:srgbClr val="006FC0"/>
                </a:solidFill>
                <a:latin typeface="Calibri"/>
                <a:cs typeface="Calibri"/>
              </a:rPr>
              <a:t>3</a:t>
            </a:r>
            <a:endParaRPr sz="1581" baseline="30000" dirty="0">
              <a:solidFill>
                <a:prstClr val="black"/>
              </a:solidFill>
              <a:latin typeface="Calibri"/>
              <a:cs typeface="Calibri"/>
            </a:endParaRPr>
          </a:p>
          <a:p>
            <a:pPr marL="17572" marR="12413344" defTabSz="903702">
              <a:spcBef>
                <a:spcPts val="1250"/>
              </a:spcBef>
            </a:pPr>
            <a:r>
              <a:rPr sz="988" b="1" spc="30" baseline="30000" dirty="0">
                <a:solidFill>
                  <a:prstClr val="black"/>
                </a:solidFill>
                <a:latin typeface="Calibri"/>
                <a:cs typeface="Calibri"/>
              </a:rPr>
              <a:t>1</a:t>
            </a:r>
            <a:r>
              <a:rPr sz="988" b="1" spc="-30" dirty="0">
                <a:solidFill>
                  <a:prstClr val="black"/>
                </a:solidFill>
                <a:latin typeface="Calibri"/>
                <a:cs typeface="Calibri"/>
              </a:rPr>
              <a:t> </a:t>
            </a:r>
            <a:r>
              <a:rPr sz="988" b="1" spc="64" dirty="0">
                <a:solidFill>
                  <a:prstClr val="black"/>
                </a:solidFill>
                <a:latin typeface="Calibri"/>
                <a:cs typeface="Calibri"/>
              </a:rPr>
              <a:t>NJE</a:t>
            </a:r>
            <a:r>
              <a:rPr sz="988" b="1" spc="-25" dirty="0">
                <a:solidFill>
                  <a:prstClr val="black"/>
                </a:solidFill>
                <a:latin typeface="Calibri"/>
                <a:cs typeface="Calibri"/>
              </a:rPr>
              <a:t> </a:t>
            </a:r>
            <a:r>
              <a:rPr sz="988" b="1" spc="40" dirty="0">
                <a:solidFill>
                  <a:prstClr val="black"/>
                </a:solidFill>
                <a:latin typeface="Calibri"/>
                <a:cs typeface="Calibri"/>
              </a:rPr>
              <a:t>Kertészeti</a:t>
            </a:r>
            <a:r>
              <a:rPr sz="988" b="1" spc="-20" dirty="0">
                <a:solidFill>
                  <a:prstClr val="black"/>
                </a:solidFill>
                <a:latin typeface="Calibri"/>
                <a:cs typeface="Calibri"/>
              </a:rPr>
              <a:t> </a:t>
            </a:r>
            <a:r>
              <a:rPr sz="988" b="1" spc="84" dirty="0">
                <a:solidFill>
                  <a:prstClr val="black"/>
                </a:solidFill>
                <a:latin typeface="Calibri"/>
                <a:cs typeface="Calibri"/>
              </a:rPr>
              <a:t>és</a:t>
            </a:r>
            <a:r>
              <a:rPr sz="988" b="1" spc="-25" dirty="0">
                <a:solidFill>
                  <a:prstClr val="black"/>
                </a:solidFill>
                <a:latin typeface="Calibri"/>
                <a:cs typeface="Calibri"/>
              </a:rPr>
              <a:t> </a:t>
            </a:r>
            <a:r>
              <a:rPr sz="988" b="1" spc="44" dirty="0">
                <a:solidFill>
                  <a:prstClr val="black"/>
                </a:solidFill>
                <a:latin typeface="Calibri"/>
                <a:cs typeface="Calibri"/>
              </a:rPr>
              <a:t>Vidékfejlesztési</a:t>
            </a:r>
            <a:r>
              <a:rPr sz="988" b="1" spc="-20" dirty="0">
                <a:solidFill>
                  <a:prstClr val="black"/>
                </a:solidFill>
                <a:latin typeface="Calibri"/>
                <a:cs typeface="Calibri"/>
              </a:rPr>
              <a:t> </a:t>
            </a:r>
            <a:r>
              <a:rPr sz="988" b="1" spc="49" dirty="0">
                <a:solidFill>
                  <a:prstClr val="black"/>
                </a:solidFill>
                <a:latin typeface="Calibri"/>
                <a:cs typeface="Calibri"/>
              </a:rPr>
              <a:t>Kar  </a:t>
            </a:r>
            <a:r>
              <a:rPr sz="988" b="1" spc="30" baseline="30000" dirty="0">
                <a:solidFill>
                  <a:prstClr val="black"/>
                </a:solidFill>
                <a:latin typeface="Calibri"/>
                <a:cs typeface="Calibri"/>
              </a:rPr>
              <a:t>2</a:t>
            </a:r>
            <a:r>
              <a:rPr sz="988" b="1" spc="30" dirty="0">
                <a:solidFill>
                  <a:prstClr val="black"/>
                </a:solidFill>
                <a:latin typeface="Calibri"/>
                <a:cs typeface="Calibri"/>
              </a:rPr>
              <a:t> </a:t>
            </a:r>
            <a:r>
              <a:rPr sz="988" b="1" spc="59" dirty="0">
                <a:solidFill>
                  <a:prstClr val="black"/>
                </a:solidFill>
                <a:latin typeface="Calibri"/>
                <a:cs typeface="Calibri"/>
              </a:rPr>
              <a:t>Kecskeméti</a:t>
            </a:r>
            <a:r>
              <a:rPr sz="988" b="1" spc="-89" dirty="0">
                <a:solidFill>
                  <a:prstClr val="black"/>
                </a:solidFill>
                <a:latin typeface="Calibri"/>
                <a:cs typeface="Calibri"/>
              </a:rPr>
              <a:t> </a:t>
            </a:r>
            <a:r>
              <a:rPr sz="988" b="1" spc="40" dirty="0">
                <a:solidFill>
                  <a:prstClr val="black"/>
                </a:solidFill>
                <a:latin typeface="Calibri"/>
                <a:cs typeface="Calibri"/>
              </a:rPr>
              <a:t>Városfejlesztő</a:t>
            </a:r>
            <a:endParaRPr sz="988" dirty="0">
              <a:solidFill>
                <a:prstClr val="black"/>
              </a:solidFill>
              <a:latin typeface="Calibri"/>
              <a:cs typeface="Calibri"/>
            </a:endParaRPr>
          </a:p>
          <a:p>
            <a:pPr marL="17572" defTabSz="903702">
              <a:spcBef>
                <a:spcPts val="20"/>
              </a:spcBef>
            </a:pPr>
            <a:r>
              <a:rPr sz="988" b="1" spc="30" baseline="30000" dirty="0">
                <a:solidFill>
                  <a:prstClr val="black"/>
                </a:solidFill>
                <a:latin typeface="Calibri"/>
                <a:cs typeface="Calibri"/>
              </a:rPr>
              <a:t>3</a:t>
            </a:r>
            <a:r>
              <a:rPr sz="988" b="1" spc="-30" dirty="0">
                <a:solidFill>
                  <a:prstClr val="black"/>
                </a:solidFill>
                <a:latin typeface="Calibri"/>
                <a:cs typeface="Calibri"/>
              </a:rPr>
              <a:t> </a:t>
            </a:r>
            <a:r>
              <a:rPr sz="988" b="1" spc="69" dirty="0">
                <a:solidFill>
                  <a:prstClr val="black"/>
                </a:solidFill>
                <a:latin typeface="Calibri"/>
                <a:cs typeface="Calibri"/>
              </a:rPr>
              <a:t>HUN-REN</a:t>
            </a:r>
            <a:r>
              <a:rPr sz="988" b="1" spc="-35" dirty="0">
                <a:solidFill>
                  <a:prstClr val="black"/>
                </a:solidFill>
                <a:latin typeface="Calibri"/>
                <a:cs typeface="Calibri"/>
              </a:rPr>
              <a:t> </a:t>
            </a:r>
            <a:r>
              <a:rPr sz="988" b="1" spc="54" dirty="0">
                <a:solidFill>
                  <a:prstClr val="black"/>
                </a:solidFill>
                <a:latin typeface="Calibri"/>
                <a:cs typeface="Calibri"/>
              </a:rPr>
              <a:t>KRTK</a:t>
            </a:r>
            <a:r>
              <a:rPr sz="988" b="1" spc="-30" dirty="0">
                <a:solidFill>
                  <a:prstClr val="black"/>
                </a:solidFill>
                <a:latin typeface="Calibri"/>
                <a:cs typeface="Calibri"/>
              </a:rPr>
              <a:t> </a:t>
            </a:r>
            <a:r>
              <a:rPr sz="988" b="1" spc="59" dirty="0">
                <a:solidFill>
                  <a:prstClr val="black"/>
                </a:solidFill>
                <a:latin typeface="Calibri"/>
                <a:cs typeface="Calibri"/>
              </a:rPr>
              <a:t>RKI</a:t>
            </a:r>
            <a:endParaRPr sz="988" dirty="0">
              <a:solidFill>
                <a:prstClr val="black"/>
              </a:solidFill>
              <a:latin typeface="Calibri"/>
              <a:cs typeface="Calibri"/>
            </a:endParaRPr>
          </a:p>
          <a:p>
            <a:pPr defTabSz="903702">
              <a:spcBef>
                <a:spcPts val="44"/>
              </a:spcBef>
            </a:pPr>
            <a:endParaRPr sz="1087" dirty="0">
              <a:solidFill>
                <a:prstClr val="black"/>
              </a:solidFill>
              <a:latin typeface="Calibri"/>
              <a:cs typeface="Calibri"/>
            </a:endParaRPr>
          </a:p>
          <a:p>
            <a:pPr marL="17572" defTabSz="903702"/>
            <a:r>
              <a:rPr sz="1779" b="1" spc="104" dirty="0">
                <a:solidFill>
                  <a:srgbClr val="C00000"/>
                </a:solidFill>
                <a:latin typeface="Calibri"/>
                <a:cs typeface="Calibri"/>
              </a:rPr>
              <a:t>Célkitűzés</a:t>
            </a:r>
            <a:endParaRPr sz="1581" dirty="0">
              <a:solidFill>
                <a:prstClr val="black"/>
              </a:solidFill>
              <a:latin typeface="Calibri"/>
              <a:cs typeface="Calibri"/>
            </a:endParaRPr>
          </a:p>
          <a:p>
            <a:pPr marL="17572" marR="163796" defTabSz="903702">
              <a:lnSpc>
                <a:spcPct val="100699"/>
              </a:lnSpc>
              <a:spcBef>
                <a:spcPts val="1468"/>
              </a:spcBef>
            </a:pPr>
            <a:r>
              <a:rPr sz="1186" spc="-10" dirty="0">
                <a:solidFill>
                  <a:prstClr val="black"/>
                </a:solidFill>
                <a:latin typeface="Tahoma"/>
                <a:cs typeface="Tahoma"/>
              </a:rPr>
              <a:t>Annak</a:t>
            </a:r>
            <a:r>
              <a:rPr sz="1186" spc="-119" dirty="0">
                <a:solidFill>
                  <a:prstClr val="black"/>
                </a:solidFill>
                <a:latin typeface="Tahoma"/>
                <a:cs typeface="Tahoma"/>
              </a:rPr>
              <a:t> </a:t>
            </a:r>
            <a:r>
              <a:rPr sz="1186" spc="-10" dirty="0">
                <a:solidFill>
                  <a:prstClr val="black"/>
                </a:solidFill>
                <a:latin typeface="Tahoma"/>
                <a:cs typeface="Tahoma"/>
              </a:rPr>
              <a:t>vizsgálata,</a:t>
            </a:r>
            <a:r>
              <a:rPr sz="1186" spc="-109" dirty="0">
                <a:solidFill>
                  <a:prstClr val="black"/>
                </a:solidFill>
                <a:latin typeface="Tahoma"/>
                <a:cs typeface="Tahoma"/>
              </a:rPr>
              <a:t> </a:t>
            </a:r>
            <a:r>
              <a:rPr sz="1186" spc="-35" dirty="0">
                <a:solidFill>
                  <a:prstClr val="black"/>
                </a:solidFill>
                <a:latin typeface="Tahoma"/>
                <a:cs typeface="Tahoma"/>
              </a:rPr>
              <a:t>hogy</a:t>
            </a:r>
            <a:r>
              <a:rPr sz="1186" spc="-113" dirty="0">
                <a:solidFill>
                  <a:prstClr val="black"/>
                </a:solidFill>
                <a:latin typeface="Tahoma"/>
                <a:cs typeface="Tahoma"/>
              </a:rPr>
              <a:t> </a:t>
            </a:r>
            <a:r>
              <a:rPr sz="1186" dirty="0">
                <a:solidFill>
                  <a:prstClr val="black"/>
                </a:solidFill>
                <a:latin typeface="Tahoma"/>
                <a:cs typeface="Tahoma"/>
              </a:rPr>
              <a:t>az</a:t>
            </a:r>
            <a:r>
              <a:rPr sz="1186" spc="-119" dirty="0">
                <a:solidFill>
                  <a:prstClr val="black"/>
                </a:solidFill>
                <a:latin typeface="Tahoma"/>
                <a:cs typeface="Tahoma"/>
              </a:rPr>
              <a:t> </a:t>
            </a:r>
            <a:r>
              <a:rPr sz="1186" spc="-10" dirty="0">
                <a:solidFill>
                  <a:prstClr val="black"/>
                </a:solidFill>
                <a:latin typeface="Tahoma"/>
                <a:cs typeface="Tahoma"/>
              </a:rPr>
              <a:t>éghajlatváltozás</a:t>
            </a:r>
            <a:r>
              <a:rPr sz="1186" spc="-113" dirty="0">
                <a:solidFill>
                  <a:prstClr val="black"/>
                </a:solidFill>
                <a:latin typeface="Tahoma"/>
                <a:cs typeface="Tahoma"/>
              </a:rPr>
              <a:t> </a:t>
            </a:r>
            <a:r>
              <a:rPr sz="1186" spc="-25" dirty="0">
                <a:solidFill>
                  <a:prstClr val="black"/>
                </a:solidFill>
                <a:latin typeface="Tahoma"/>
                <a:cs typeface="Tahoma"/>
              </a:rPr>
              <a:t>negatív</a:t>
            </a:r>
            <a:r>
              <a:rPr sz="1186" spc="-109" dirty="0">
                <a:solidFill>
                  <a:prstClr val="black"/>
                </a:solidFill>
                <a:latin typeface="Tahoma"/>
                <a:cs typeface="Tahoma"/>
              </a:rPr>
              <a:t> </a:t>
            </a:r>
            <a:r>
              <a:rPr sz="1186" spc="5" dirty="0">
                <a:solidFill>
                  <a:prstClr val="black"/>
                </a:solidFill>
                <a:latin typeface="Tahoma"/>
                <a:cs typeface="Tahoma"/>
              </a:rPr>
              <a:t>hatásainak</a:t>
            </a:r>
            <a:r>
              <a:rPr sz="1186" spc="-113" dirty="0">
                <a:solidFill>
                  <a:prstClr val="black"/>
                </a:solidFill>
                <a:latin typeface="Tahoma"/>
                <a:cs typeface="Tahoma"/>
              </a:rPr>
              <a:t> </a:t>
            </a:r>
            <a:r>
              <a:rPr sz="1186" dirty="0">
                <a:solidFill>
                  <a:prstClr val="black"/>
                </a:solidFill>
                <a:latin typeface="Tahoma"/>
                <a:cs typeface="Tahoma"/>
              </a:rPr>
              <a:t>erősen</a:t>
            </a:r>
            <a:r>
              <a:rPr sz="1186" spc="-119" dirty="0">
                <a:solidFill>
                  <a:prstClr val="black"/>
                </a:solidFill>
                <a:latin typeface="Tahoma"/>
                <a:cs typeface="Tahoma"/>
              </a:rPr>
              <a:t> </a:t>
            </a:r>
            <a:r>
              <a:rPr sz="1186" spc="-10" dirty="0">
                <a:solidFill>
                  <a:prstClr val="black"/>
                </a:solidFill>
                <a:latin typeface="Tahoma"/>
                <a:cs typeface="Tahoma"/>
              </a:rPr>
              <a:t>kitett</a:t>
            </a:r>
            <a:r>
              <a:rPr sz="1186" spc="-113" dirty="0">
                <a:solidFill>
                  <a:prstClr val="black"/>
                </a:solidFill>
                <a:latin typeface="Tahoma"/>
                <a:cs typeface="Tahoma"/>
              </a:rPr>
              <a:t> </a:t>
            </a:r>
            <a:r>
              <a:rPr sz="1186" spc="-15" dirty="0">
                <a:solidFill>
                  <a:prstClr val="black"/>
                </a:solidFill>
                <a:latin typeface="Tahoma"/>
                <a:cs typeface="Tahoma"/>
              </a:rPr>
              <a:t>Duna-Tisza</a:t>
            </a:r>
            <a:r>
              <a:rPr sz="1186" spc="-124" dirty="0">
                <a:solidFill>
                  <a:prstClr val="black"/>
                </a:solidFill>
                <a:latin typeface="Tahoma"/>
                <a:cs typeface="Tahoma"/>
              </a:rPr>
              <a:t> </a:t>
            </a:r>
            <a:r>
              <a:rPr sz="1186" spc="-15" dirty="0">
                <a:solidFill>
                  <a:prstClr val="black"/>
                </a:solidFill>
                <a:latin typeface="Tahoma"/>
                <a:cs typeface="Tahoma"/>
              </a:rPr>
              <a:t>közi</a:t>
            </a:r>
            <a:r>
              <a:rPr sz="1186" spc="-113" dirty="0">
                <a:solidFill>
                  <a:prstClr val="black"/>
                </a:solidFill>
                <a:latin typeface="Tahoma"/>
                <a:cs typeface="Tahoma"/>
              </a:rPr>
              <a:t> </a:t>
            </a:r>
            <a:r>
              <a:rPr sz="1186" dirty="0">
                <a:solidFill>
                  <a:prstClr val="black"/>
                </a:solidFill>
                <a:latin typeface="Tahoma"/>
                <a:cs typeface="Tahoma"/>
              </a:rPr>
              <a:t>Homokhátság</a:t>
            </a:r>
            <a:r>
              <a:rPr sz="1186" spc="-99" dirty="0">
                <a:solidFill>
                  <a:prstClr val="black"/>
                </a:solidFill>
                <a:latin typeface="Tahoma"/>
                <a:cs typeface="Tahoma"/>
              </a:rPr>
              <a:t> </a:t>
            </a:r>
            <a:r>
              <a:rPr sz="1186" spc="-44" dirty="0">
                <a:solidFill>
                  <a:prstClr val="black"/>
                </a:solidFill>
                <a:latin typeface="Tahoma"/>
                <a:cs typeface="Tahoma"/>
              </a:rPr>
              <a:t>(1.</a:t>
            </a:r>
            <a:r>
              <a:rPr sz="1186" spc="-113" dirty="0">
                <a:solidFill>
                  <a:prstClr val="black"/>
                </a:solidFill>
                <a:latin typeface="Tahoma"/>
                <a:cs typeface="Tahoma"/>
              </a:rPr>
              <a:t> </a:t>
            </a:r>
            <a:r>
              <a:rPr sz="1186" spc="-30" dirty="0">
                <a:solidFill>
                  <a:prstClr val="black"/>
                </a:solidFill>
                <a:latin typeface="Tahoma"/>
                <a:cs typeface="Tahoma"/>
              </a:rPr>
              <a:t>ábra)</a:t>
            </a:r>
            <a:r>
              <a:rPr sz="1186" spc="-119" dirty="0">
                <a:solidFill>
                  <a:prstClr val="black"/>
                </a:solidFill>
                <a:latin typeface="Tahoma"/>
                <a:cs typeface="Tahoma"/>
              </a:rPr>
              <a:t> </a:t>
            </a:r>
            <a:r>
              <a:rPr sz="1186" dirty="0">
                <a:solidFill>
                  <a:prstClr val="black"/>
                </a:solidFill>
                <a:latin typeface="Tahoma"/>
                <a:cs typeface="Tahoma"/>
              </a:rPr>
              <a:t>milyen</a:t>
            </a:r>
            <a:r>
              <a:rPr sz="1186" spc="-113" dirty="0">
                <a:solidFill>
                  <a:prstClr val="black"/>
                </a:solidFill>
                <a:latin typeface="Tahoma"/>
                <a:cs typeface="Tahoma"/>
              </a:rPr>
              <a:t> </a:t>
            </a:r>
            <a:r>
              <a:rPr sz="1186" spc="5" dirty="0">
                <a:solidFill>
                  <a:prstClr val="black"/>
                </a:solidFill>
                <a:latin typeface="Tahoma"/>
                <a:cs typeface="Tahoma"/>
              </a:rPr>
              <a:t>típusú</a:t>
            </a:r>
            <a:r>
              <a:rPr sz="1186" spc="-124" dirty="0">
                <a:solidFill>
                  <a:prstClr val="black"/>
                </a:solidFill>
                <a:latin typeface="Tahoma"/>
                <a:cs typeface="Tahoma"/>
              </a:rPr>
              <a:t> </a:t>
            </a:r>
            <a:r>
              <a:rPr sz="1186" spc="-10" dirty="0">
                <a:solidFill>
                  <a:prstClr val="black"/>
                </a:solidFill>
                <a:latin typeface="Tahoma"/>
                <a:cs typeface="Tahoma"/>
              </a:rPr>
              <a:t>mezőgazdasági</a:t>
            </a:r>
            <a:r>
              <a:rPr sz="1186" spc="-113" dirty="0">
                <a:solidFill>
                  <a:prstClr val="black"/>
                </a:solidFill>
                <a:latin typeface="Tahoma"/>
                <a:cs typeface="Tahoma"/>
              </a:rPr>
              <a:t> </a:t>
            </a:r>
            <a:r>
              <a:rPr sz="1186" spc="-25" dirty="0">
                <a:solidFill>
                  <a:prstClr val="black"/>
                </a:solidFill>
                <a:latin typeface="Tahoma"/>
                <a:cs typeface="Tahoma"/>
              </a:rPr>
              <a:t>tevékenységre</a:t>
            </a:r>
            <a:r>
              <a:rPr sz="1186" spc="-109" dirty="0">
                <a:solidFill>
                  <a:prstClr val="black"/>
                </a:solidFill>
                <a:latin typeface="Tahoma"/>
                <a:cs typeface="Tahoma"/>
              </a:rPr>
              <a:t> </a:t>
            </a:r>
            <a:r>
              <a:rPr sz="1186" spc="10" dirty="0">
                <a:solidFill>
                  <a:prstClr val="black"/>
                </a:solidFill>
                <a:latin typeface="Tahoma"/>
                <a:cs typeface="Tahoma"/>
              </a:rPr>
              <a:t>ad</a:t>
            </a:r>
            <a:r>
              <a:rPr sz="1186" spc="-109" dirty="0">
                <a:solidFill>
                  <a:prstClr val="black"/>
                </a:solidFill>
                <a:latin typeface="Tahoma"/>
                <a:cs typeface="Tahoma"/>
              </a:rPr>
              <a:t> </a:t>
            </a:r>
            <a:r>
              <a:rPr sz="1186" spc="-5" dirty="0">
                <a:solidFill>
                  <a:prstClr val="black"/>
                </a:solidFill>
                <a:latin typeface="Tahoma"/>
                <a:cs typeface="Tahoma"/>
              </a:rPr>
              <a:t>lehetőséget,</a:t>
            </a:r>
            <a:r>
              <a:rPr sz="1186" spc="-113" dirty="0">
                <a:solidFill>
                  <a:prstClr val="black"/>
                </a:solidFill>
                <a:latin typeface="Tahoma"/>
                <a:cs typeface="Tahoma"/>
              </a:rPr>
              <a:t> </a:t>
            </a:r>
            <a:r>
              <a:rPr sz="1186" dirty="0">
                <a:solidFill>
                  <a:prstClr val="black"/>
                </a:solidFill>
                <a:latin typeface="Tahoma"/>
                <a:cs typeface="Tahoma"/>
              </a:rPr>
              <a:t>illetve</a:t>
            </a:r>
            <a:r>
              <a:rPr sz="1186" spc="-113" dirty="0">
                <a:solidFill>
                  <a:prstClr val="black"/>
                </a:solidFill>
                <a:latin typeface="Tahoma"/>
                <a:cs typeface="Tahoma"/>
              </a:rPr>
              <a:t> </a:t>
            </a:r>
            <a:r>
              <a:rPr sz="1186" spc="10" dirty="0">
                <a:solidFill>
                  <a:prstClr val="black"/>
                </a:solidFill>
                <a:latin typeface="Tahoma"/>
                <a:cs typeface="Tahoma"/>
              </a:rPr>
              <a:t>a</a:t>
            </a:r>
            <a:r>
              <a:rPr sz="1186" spc="-119" dirty="0">
                <a:solidFill>
                  <a:prstClr val="black"/>
                </a:solidFill>
                <a:latin typeface="Tahoma"/>
                <a:cs typeface="Tahoma"/>
              </a:rPr>
              <a:t> </a:t>
            </a:r>
            <a:r>
              <a:rPr sz="1186" spc="5" dirty="0">
                <a:solidFill>
                  <a:prstClr val="black"/>
                </a:solidFill>
                <a:latin typeface="Tahoma"/>
                <a:cs typeface="Tahoma"/>
              </a:rPr>
              <a:t>használat</a:t>
            </a:r>
            <a:r>
              <a:rPr sz="1186" spc="-113" dirty="0">
                <a:solidFill>
                  <a:prstClr val="black"/>
                </a:solidFill>
                <a:latin typeface="Tahoma"/>
                <a:cs typeface="Tahoma"/>
              </a:rPr>
              <a:t> </a:t>
            </a:r>
            <a:r>
              <a:rPr sz="1186" dirty="0">
                <a:solidFill>
                  <a:prstClr val="black"/>
                </a:solidFill>
                <a:latin typeface="Tahoma"/>
                <a:cs typeface="Tahoma"/>
              </a:rPr>
              <a:t>milyen</a:t>
            </a:r>
            <a:r>
              <a:rPr sz="1186" spc="-113" dirty="0">
                <a:solidFill>
                  <a:prstClr val="black"/>
                </a:solidFill>
                <a:latin typeface="Tahoma"/>
                <a:cs typeface="Tahoma"/>
              </a:rPr>
              <a:t> </a:t>
            </a:r>
            <a:r>
              <a:rPr sz="1186" spc="-5" dirty="0">
                <a:solidFill>
                  <a:prstClr val="black"/>
                </a:solidFill>
                <a:latin typeface="Tahoma"/>
                <a:cs typeface="Tahoma"/>
              </a:rPr>
              <a:t>mértékben</a:t>
            </a:r>
            <a:r>
              <a:rPr sz="1186" spc="-119" dirty="0">
                <a:solidFill>
                  <a:prstClr val="black"/>
                </a:solidFill>
                <a:latin typeface="Tahoma"/>
                <a:cs typeface="Tahoma"/>
              </a:rPr>
              <a:t> </a:t>
            </a:r>
            <a:r>
              <a:rPr sz="1186" spc="5" dirty="0">
                <a:solidFill>
                  <a:prstClr val="black"/>
                </a:solidFill>
                <a:latin typeface="Tahoma"/>
                <a:cs typeface="Tahoma"/>
              </a:rPr>
              <a:t>felel</a:t>
            </a:r>
            <a:r>
              <a:rPr sz="1186" spc="-109" dirty="0">
                <a:solidFill>
                  <a:prstClr val="black"/>
                </a:solidFill>
                <a:latin typeface="Tahoma"/>
                <a:cs typeface="Tahoma"/>
              </a:rPr>
              <a:t> </a:t>
            </a:r>
            <a:r>
              <a:rPr sz="1186" spc="-20" dirty="0">
                <a:solidFill>
                  <a:prstClr val="black"/>
                </a:solidFill>
                <a:latin typeface="Tahoma"/>
                <a:cs typeface="Tahoma"/>
              </a:rPr>
              <a:t>meg</a:t>
            </a:r>
            <a:r>
              <a:rPr sz="1186" spc="-113" dirty="0">
                <a:solidFill>
                  <a:prstClr val="black"/>
                </a:solidFill>
                <a:latin typeface="Tahoma"/>
                <a:cs typeface="Tahoma"/>
              </a:rPr>
              <a:t> </a:t>
            </a:r>
            <a:r>
              <a:rPr sz="1186" spc="10" dirty="0">
                <a:solidFill>
                  <a:prstClr val="black"/>
                </a:solidFill>
                <a:latin typeface="Tahoma"/>
                <a:cs typeface="Tahoma"/>
              </a:rPr>
              <a:t>a  </a:t>
            </a:r>
            <a:r>
              <a:rPr sz="1186" spc="-15" dirty="0">
                <a:solidFill>
                  <a:prstClr val="black"/>
                </a:solidFill>
                <a:latin typeface="Tahoma"/>
                <a:cs typeface="Tahoma"/>
              </a:rPr>
              <a:t>táji</a:t>
            </a:r>
            <a:r>
              <a:rPr sz="1186" spc="-133" dirty="0">
                <a:solidFill>
                  <a:prstClr val="black"/>
                </a:solidFill>
                <a:latin typeface="Tahoma"/>
                <a:cs typeface="Tahoma"/>
              </a:rPr>
              <a:t> </a:t>
            </a:r>
            <a:r>
              <a:rPr sz="1186" spc="-5" dirty="0">
                <a:solidFill>
                  <a:prstClr val="black"/>
                </a:solidFill>
                <a:latin typeface="Tahoma"/>
                <a:cs typeface="Tahoma"/>
              </a:rPr>
              <a:t>eltartóképességnek.</a:t>
            </a:r>
            <a:endParaRPr sz="1186" dirty="0">
              <a:solidFill>
                <a:prstClr val="black"/>
              </a:solidFill>
              <a:latin typeface="Tahoma"/>
              <a:cs typeface="Tahoma"/>
            </a:endParaRPr>
          </a:p>
          <a:p>
            <a:pPr marL="17572" defTabSz="903702">
              <a:spcBef>
                <a:spcPts val="1176"/>
              </a:spcBef>
            </a:pPr>
            <a:r>
              <a:rPr sz="1779" b="1" spc="64" dirty="0">
                <a:solidFill>
                  <a:srgbClr val="C00000"/>
                </a:solidFill>
                <a:latin typeface="Calibri"/>
                <a:cs typeface="Calibri"/>
              </a:rPr>
              <a:t>Módszerek</a:t>
            </a:r>
            <a:endParaRPr sz="1581" dirty="0">
              <a:solidFill>
                <a:prstClr val="black"/>
              </a:solidFill>
              <a:latin typeface="Calibri"/>
              <a:cs typeface="Calibri"/>
            </a:endParaRPr>
          </a:p>
          <a:p>
            <a:pPr marL="17572" marR="6649109" defTabSz="903702">
              <a:lnSpc>
                <a:spcPct val="201399"/>
              </a:lnSpc>
              <a:spcBef>
                <a:spcPts val="35"/>
              </a:spcBef>
            </a:pPr>
            <a:r>
              <a:rPr sz="1186" spc="-10" dirty="0">
                <a:solidFill>
                  <a:prstClr val="black"/>
                </a:solidFill>
                <a:latin typeface="Tahoma"/>
                <a:cs typeface="Tahoma"/>
              </a:rPr>
              <a:t>A</a:t>
            </a:r>
            <a:r>
              <a:rPr sz="1186" spc="-124" dirty="0">
                <a:solidFill>
                  <a:prstClr val="black"/>
                </a:solidFill>
                <a:latin typeface="Tahoma"/>
                <a:cs typeface="Tahoma"/>
              </a:rPr>
              <a:t> </a:t>
            </a:r>
            <a:r>
              <a:rPr sz="1186" spc="5" dirty="0">
                <a:solidFill>
                  <a:prstClr val="black"/>
                </a:solidFill>
                <a:latin typeface="Tahoma"/>
                <a:cs typeface="Tahoma"/>
              </a:rPr>
              <a:t>földhasználat</a:t>
            </a:r>
            <a:r>
              <a:rPr sz="1186" spc="-99" dirty="0">
                <a:solidFill>
                  <a:prstClr val="black"/>
                </a:solidFill>
                <a:latin typeface="Tahoma"/>
                <a:cs typeface="Tahoma"/>
              </a:rPr>
              <a:t> </a:t>
            </a:r>
            <a:r>
              <a:rPr sz="1186" dirty="0">
                <a:solidFill>
                  <a:prstClr val="black"/>
                </a:solidFill>
                <a:latin typeface="Tahoma"/>
                <a:cs typeface="Tahoma"/>
              </a:rPr>
              <a:t>intenzitását</a:t>
            </a:r>
            <a:r>
              <a:rPr sz="1186" spc="-113" dirty="0">
                <a:solidFill>
                  <a:prstClr val="black"/>
                </a:solidFill>
                <a:latin typeface="Tahoma"/>
                <a:cs typeface="Tahoma"/>
              </a:rPr>
              <a:t> </a:t>
            </a:r>
            <a:r>
              <a:rPr sz="1186" spc="25" dirty="0">
                <a:solidFill>
                  <a:prstClr val="black"/>
                </a:solidFill>
                <a:latin typeface="Tahoma"/>
                <a:cs typeface="Tahoma"/>
              </a:rPr>
              <a:t>és</a:t>
            </a:r>
            <a:r>
              <a:rPr sz="1186" spc="-119" dirty="0">
                <a:solidFill>
                  <a:prstClr val="black"/>
                </a:solidFill>
                <a:latin typeface="Tahoma"/>
                <a:cs typeface="Tahoma"/>
              </a:rPr>
              <a:t> </a:t>
            </a:r>
            <a:r>
              <a:rPr sz="1186" spc="10" dirty="0">
                <a:solidFill>
                  <a:prstClr val="black"/>
                </a:solidFill>
                <a:latin typeface="Tahoma"/>
                <a:cs typeface="Tahoma"/>
              </a:rPr>
              <a:t>a</a:t>
            </a:r>
            <a:r>
              <a:rPr sz="1186" spc="-124" dirty="0">
                <a:solidFill>
                  <a:prstClr val="black"/>
                </a:solidFill>
                <a:latin typeface="Tahoma"/>
                <a:cs typeface="Tahoma"/>
              </a:rPr>
              <a:t> </a:t>
            </a:r>
            <a:r>
              <a:rPr sz="1186" spc="5" dirty="0">
                <a:solidFill>
                  <a:prstClr val="black"/>
                </a:solidFill>
                <a:latin typeface="Tahoma"/>
                <a:cs typeface="Tahoma"/>
              </a:rPr>
              <a:t>klimatikus</a:t>
            </a:r>
            <a:r>
              <a:rPr sz="1186" spc="-124" dirty="0">
                <a:solidFill>
                  <a:prstClr val="black"/>
                </a:solidFill>
                <a:latin typeface="Tahoma"/>
                <a:cs typeface="Tahoma"/>
              </a:rPr>
              <a:t> </a:t>
            </a:r>
            <a:r>
              <a:rPr sz="1186" spc="-15" dirty="0">
                <a:solidFill>
                  <a:prstClr val="black"/>
                </a:solidFill>
                <a:latin typeface="Tahoma"/>
                <a:cs typeface="Tahoma"/>
              </a:rPr>
              <a:t>viszonyok</a:t>
            </a:r>
            <a:r>
              <a:rPr sz="1186" spc="-109" dirty="0">
                <a:solidFill>
                  <a:prstClr val="black"/>
                </a:solidFill>
                <a:latin typeface="Tahoma"/>
                <a:cs typeface="Tahoma"/>
              </a:rPr>
              <a:t> </a:t>
            </a:r>
            <a:r>
              <a:rPr sz="1186" spc="5" dirty="0">
                <a:solidFill>
                  <a:prstClr val="black"/>
                </a:solidFill>
                <a:latin typeface="Tahoma"/>
                <a:cs typeface="Tahoma"/>
              </a:rPr>
              <a:t>változásából</a:t>
            </a:r>
            <a:r>
              <a:rPr sz="1186" spc="-113" dirty="0">
                <a:solidFill>
                  <a:prstClr val="black"/>
                </a:solidFill>
                <a:latin typeface="Tahoma"/>
                <a:cs typeface="Tahoma"/>
              </a:rPr>
              <a:t> </a:t>
            </a:r>
            <a:r>
              <a:rPr sz="1186" spc="-5" dirty="0">
                <a:solidFill>
                  <a:prstClr val="black"/>
                </a:solidFill>
                <a:latin typeface="Tahoma"/>
                <a:cs typeface="Tahoma"/>
              </a:rPr>
              <a:t>eredő</a:t>
            </a:r>
            <a:r>
              <a:rPr sz="1186" spc="-113" dirty="0">
                <a:solidFill>
                  <a:prstClr val="black"/>
                </a:solidFill>
                <a:latin typeface="Tahoma"/>
                <a:cs typeface="Tahoma"/>
              </a:rPr>
              <a:t> </a:t>
            </a:r>
            <a:r>
              <a:rPr sz="1186" spc="-15" dirty="0">
                <a:solidFill>
                  <a:prstClr val="black"/>
                </a:solidFill>
                <a:latin typeface="Tahoma"/>
                <a:cs typeface="Tahoma"/>
              </a:rPr>
              <a:t>veszélyeztetettséget</a:t>
            </a:r>
            <a:r>
              <a:rPr sz="1186" spc="-113" dirty="0">
                <a:solidFill>
                  <a:prstClr val="black"/>
                </a:solidFill>
                <a:latin typeface="Tahoma"/>
                <a:cs typeface="Tahoma"/>
              </a:rPr>
              <a:t> </a:t>
            </a:r>
            <a:r>
              <a:rPr sz="1186" spc="-5" dirty="0">
                <a:solidFill>
                  <a:prstClr val="black"/>
                </a:solidFill>
                <a:latin typeface="Tahoma"/>
                <a:cs typeface="Tahoma"/>
              </a:rPr>
              <a:t>öt</a:t>
            </a:r>
            <a:r>
              <a:rPr sz="1186" spc="-113" dirty="0">
                <a:solidFill>
                  <a:prstClr val="black"/>
                </a:solidFill>
                <a:latin typeface="Tahoma"/>
                <a:cs typeface="Tahoma"/>
              </a:rPr>
              <a:t> </a:t>
            </a:r>
            <a:r>
              <a:rPr sz="1186" spc="-5" dirty="0">
                <a:solidFill>
                  <a:prstClr val="black"/>
                </a:solidFill>
                <a:latin typeface="Tahoma"/>
                <a:cs typeface="Tahoma"/>
              </a:rPr>
              <a:t>mutatón</a:t>
            </a:r>
            <a:r>
              <a:rPr sz="1186" spc="-124" dirty="0">
                <a:solidFill>
                  <a:prstClr val="black"/>
                </a:solidFill>
                <a:latin typeface="Tahoma"/>
                <a:cs typeface="Tahoma"/>
              </a:rPr>
              <a:t> </a:t>
            </a:r>
            <a:r>
              <a:rPr sz="1186" spc="-5" dirty="0">
                <a:solidFill>
                  <a:prstClr val="black"/>
                </a:solidFill>
                <a:latin typeface="Tahoma"/>
                <a:cs typeface="Tahoma"/>
              </a:rPr>
              <a:t>keresztül</a:t>
            </a:r>
            <a:r>
              <a:rPr sz="1186" spc="-119" dirty="0">
                <a:solidFill>
                  <a:prstClr val="black"/>
                </a:solidFill>
                <a:latin typeface="Tahoma"/>
                <a:cs typeface="Tahoma"/>
              </a:rPr>
              <a:t> </a:t>
            </a:r>
            <a:r>
              <a:rPr sz="1186" spc="-10" dirty="0">
                <a:solidFill>
                  <a:prstClr val="black"/>
                </a:solidFill>
                <a:latin typeface="Tahoma"/>
                <a:cs typeface="Tahoma"/>
              </a:rPr>
              <a:t>mértük.  </a:t>
            </a:r>
            <a:r>
              <a:rPr sz="1186" spc="5" dirty="0">
                <a:solidFill>
                  <a:prstClr val="black"/>
                </a:solidFill>
                <a:latin typeface="Tahoma"/>
                <a:cs typeface="Tahoma"/>
              </a:rPr>
              <a:t>Felhasznált</a:t>
            </a:r>
            <a:r>
              <a:rPr sz="1186" spc="-128" dirty="0">
                <a:solidFill>
                  <a:prstClr val="black"/>
                </a:solidFill>
                <a:latin typeface="Tahoma"/>
                <a:cs typeface="Tahoma"/>
              </a:rPr>
              <a:t> </a:t>
            </a:r>
            <a:r>
              <a:rPr sz="1186" spc="-5" dirty="0">
                <a:solidFill>
                  <a:prstClr val="black"/>
                </a:solidFill>
                <a:latin typeface="Tahoma"/>
                <a:cs typeface="Tahoma"/>
              </a:rPr>
              <a:t>adatbázisok:</a:t>
            </a:r>
            <a:endParaRPr sz="1186" dirty="0">
              <a:solidFill>
                <a:prstClr val="black"/>
              </a:solidFill>
              <a:latin typeface="Tahoma"/>
              <a:cs typeface="Tahoma"/>
            </a:endParaRPr>
          </a:p>
          <a:p>
            <a:pPr defTabSz="903702">
              <a:spcBef>
                <a:spcPts val="10"/>
              </a:spcBef>
            </a:pPr>
            <a:endParaRPr sz="1186" dirty="0">
              <a:solidFill>
                <a:prstClr val="black"/>
              </a:solidFill>
              <a:latin typeface="Tahoma"/>
              <a:cs typeface="Tahoma"/>
            </a:endParaRPr>
          </a:p>
          <a:p>
            <a:pPr marL="17572" defTabSz="903702">
              <a:spcBef>
                <a:spcPts val="5"/>
              </a:spcBef>
            </a:pPr>
            <a:r>
              <a:rPr sz="1186" dirty="0">
                <a:solidFill>
                  <a:prstClr val="black"/>
                </a:solidFill>
                <a:latin typeface="Tahoma"/>
                <a:cs typeface="Tahoma"/>
              </a:rPr>
              <a:t>CORINE</a:t>
            </a:r>
            <a:r>
              <a:rPr sz="1186" spc="-124" dirty="0">
                <a:solidFill>
                  <a:prstClr val="black"/>
                </a:solidFill>
                <a:latin typeface="Tahoma"/>
                <a:cs typeface="Tahoma"/>
              </a:rPr>
              <a:t> </a:t>
            </a:r>
            <a:r>
              <a:rPr sz="1186" spc="5" dirty="0">
                <a:solidFill>
                  <a:prstClr val="black"/>
                </a:solidFill>
                <a:latin typeface="Tahoma"/>
                <a:cs typeface="Tahoma"/>
              </a:rPr>
              <a:t>Land</a:t>
            </a:r>
            <a:r>
              <a:rPr sz="1186" spc="-124" dirty="0">
                <a:solidFill>
                  <a:prstClr val="black"/>
                </a:solidFill>
                <a:latin typeface="Tahoma"/>
                <a:cs typeface="Tahoma"/>
              </a:rPr>
              <a:t> </a:t>
            </a:r>
            <a:r>
              <a:rPr sz="1186" dirty="0">
                <a:solidFill>
                  <a:prstClr val="black"/>
                </a:solidFill>
                <a:latin typeface="Tahoma"/>
                <a:cs typeface="Tahoma"/>
              </a:rPr>
              <a:t>Cover</a:t>
            </a:r>
            <a:r>
              <a:rPr sz="1186" spc="-119" dirty="0">
                <a:solidFill>
                  <a:prstClr val="black"/>
                </a:solidFill>
                <a:latin typeface="Tahoma"/>
                <a:cs typeface="Tahoma"/>
              </a:rPr>
              <a:t> </a:t>
            </a:r>
            <a:r>
              <a:rPr sz="1186" spc="-99" dirty="0">
                <a:solidFill>
                  <a:prstClr val="black"/>
                </a:solidFill>
                <a:latin typeface="Tahoma"/>
                <a:cs typeface="Tahoma"/>
              </a:rPr>
              <a:t>–</a:t>
            </a:r>
            <a:r>
              <a:rPr sz="1186" spc="-133" dirty="0">
                <a:solidFill>
                  <a:prstClr val="black"/>
                </a:solidFill>
                <a:latin typeface="Tahoma"/>
                <a:cs typeface="Tahoma"/>
              </a:rPr>
              <a:t> </a:t>
            </a:r>
            <a:r>
              <a:rPr sz="1186" spc="64" dirty="0">
                <a:solidFill>
                  <a:prstClr val="black"/>
                </a:solidFill>
                <a:latin typeface="Tahoma"/>
                <a:cs typeface="Tahoma"/>
              </a:rPr>
              <a:t>CLC</a:t>
            </a:r>
            <a:r>
              <a:rPr sz="1186" spc="-133" dirty="0">
                <a:solidFill>
                  <a:prstClr val="black"/>
                </a:solidFill>
                <a:latin typeface="Tahoma"/>
                <a:cs typeface="Tahoma"/>
              </a:rPr>
              <a:t> </a:t>
            </a:r>
            <a:r>
              <a:rPr sz="1186" spc="-44" dirty="0">
                <a:solidFill>
                  <a:prstClr val="black"/>
                </a:solidFill>
                <a:latin typeface="Tahoma"/>
                <a:cs typeface="Tahoma"/>
              </a:rPr>
              <a:t>(2018)</a:t>
            </a:r>
            <a:endParaRPr sz="1186" dirty="0">
              <a:solidFill>
                <a:prstClr val="black"/>
              </a:solidFill>
              <a:latin typeface="Tahoma"/>
              <a:cs typeface="Tahoma"/>
            </a:endParaRPr>
          </a:p>
          <a:p>
            <a:pPr marL="17572" defTabSz="903702">
              <a:spcBef>
                <a:spcPts val="10"/>
              </a:spcBef>
            </a:pPr>
            <a:r>
              <a:rPr sz="1186" dirty="0">
                <a:solidFill>
                  <a:prstClr val="black"/>
                </a:solidFill>
                <a:latin typeface="Tahoma"/>
                <a:cs typeface="Tahoma"/>
              </a:rPr>
              <a:t>Sentinel</a:t>
            </a:r>
            <a:r>
              <a:rPr sz="1186" spc="-128" dirty="0">
                <a:solidFill>
                  <a:prstClr val="black"/>
                </a:solidFill>
                <a:latin typeface="Tahoma"/>
                <a:cs typeface="Tahoma"/>
              </a:rPr>
              <a:t> </a:t>
            </a:r>
            <a:r>
              <a:rPr sz="1186" spc="15" dirty="0">
                <a:solidFill>
                  <a:prstClr val="black"/>
                </a:solidFill>
                <a:latin typeface="Tahoma"/>
                <a:cs typeface="Tahoma"/>
              </a:rPr>
              <a:t>műholdas</a:t>
            </a:r>
            <a:r>
              <a:rPr sz="1186" spc="-133" dirty="0">
                <a:solidFill>
                  <a:prstClr val="black"/>
                </a:solidFill>
                <a:latin typeface="Tahoma"/>
                <a:cs typeface="Tahoma"/>
              </a:rPr>
              <a:t> </a:t>
            </a:r>
            <a:r>
              <a:rPr sz="1186" spc="-5" dirty="0">
                <a:solidFill>
                  <a:prstClr val="black"/>
                </a:solidFill>
                <a:latin typeface="Tahoma"/>
                <a:cs typeface="Tahoma"/>
              </a:rPr>
              <a:t>adatok</a:t>
            </a:r>
            <a:r>
              <a:rPr sz="1186" spc="-124" dirty="0">
                <a:solidFill>
                  <a:prstClr val="black"/>
                </a:solidFill>
                <a:latin typeface="Tahoma"/>
                <a:cs typeface="Tahoma"/>
              </a:rPr>
              <a:t> </a:t>
            </a:r>
            <a:r>
              <a:rPr sz="1186" spc="-30" dirty="0">
                <a:solidFill>
                  <a:prstClr val="black"/>
                </a:solidFill>
                <a:latin typeface="Tahoma"/>
                <a:cs typeface="Tahoma"/>
              </a:rPr>
              <a:t>(2021-2023)</a:t>
            </a:r>
            <a:endParaRPr sz="1186" dirty="0">
              <a:solidFill>
                <a:prstClr val="black"/>
              </a:solidFill>
              <a:latin typeface="Tahoma"/>
              <a:cs typeface="Tahoma"/>
            </a:endParaRPr>
          </a:p>
          <a:p>
            <a:pPr marL="17572" defTabSz="903702">
              <a:spcBef>
                <a:spcPts val="10"/>
              </a:spcBef>
            </a:pPr>
            <a:r>
              <a:rPr sz="1186" spc="-5" dirty="0">
                <a:solidFill>
                  <a:prstClr val="black"/>
                </a:solidFill>
                <a:latin typeface="Tahoma"/>
                <a:cs typeface="Tahoma"/>
              </a:rPr>
              <a:t>Központi</a:t>
            </a:r>
            <a:r>
              <a:rPr sz="1186" spc="-128" dirty="0">
                <a:solidFill>
                  <a:prstClr val="black"/>
                </a:solidFill>
                <a:latin typeface="Tahoma"/>
                <a:cs typeface="Tahoma"/>
              </a:rPr>
              <a:t> </a:t>
            </a:r>
            <a:r>
              <a:rPr sz="1186" dirty="0">
                <a:solidFill>
                  <a:prstClr val="black"/>
                </a:solidFill>
                <a:latin typeface="Tahoma"/>
                <a:cs typeface="Tahoma"/>
              </a:rPr>
              <a:t>Statisztikai</a:t>
            </a:r>
            <a:r>
              <a:rPr sz="1186" spc="-133" dirty="0">
                <a:solidFill>
                  <a:prstClr val="black"/>
                </a:solidFill>
                <a:latin typeface="Tahoma"/>
                <a:cs typeface="Tahoma"/>
              </a:rPr>
              <a:t> </a:t>
            </a:r>
            <a:r>
              <a:rPr sz="1186" dirty="0">
                <a:solidFill>
                  <a:prstClr val="black"/>
                </a:solidFill>
                <a:latin typeface="Tahoma"/>
                <a:cs typeface="Tahoma"/>
              </a:rPr>
              <a:t>Hivatal</a:t>
            </a:r>
            <a:r>
              <a:rPr sz="1186" spc="-124" dirty="0">
                <a:solidFill>
                  <a:prstClr val="black"/>
                </a:solidFill>
                <a:latin typeface="Tahoma"/>
                <a:cs typeface="Tahoma"/>
              </a:rPr>
              <a:t> </a:t>
            </a:r>
            <a:r>
              <a:rPr sz="1186" spc="-40" dirty="0">
                <a:solidFill>
                  <a:prstClr val="black"/>
                </a:solidFill>
                <a:latin typeface="Tahoma"/>
                <a:cs typeface="Tahoma"/>
              </a:rPr>
              <a:t>(KSH)</a:t>
            </a:r>
            <a:r>
              <a:rPr sz="1186" spc="-128" dirty="0">
                <a:solidFill>
                  <a:prstClr val="black"/>
                </a:solidFill>
                <a:latin typeface="Tahoma"/>
                <a:cs typeface="Tahoma"/>
              </a:rPr>
              <a:t> </a:t>
            </a:r>
            <a:r>
              <a:rPr sz="1186" spc="-49" dirty="0">
                <a:solidFill>
                  <a:prstClr val="black"/>
                </a:solidFill>
                <a:latin typeface="Tahoma"/>
                <a:cs typeface="Tahoma"/>
              </a:rPr>
              <a:t>TÍMEA</a:t>
            </a:r>
            <a:r>
              <a:rPr sz="1186" spc="-128" dirty="0">
                <a:solidFill>
                  <a:prstClr val="black"/>
                </a:solidFill>
                <a:latin typeface="Tahoma"/>
                <a:cs typeface="Tahoma"/>
              </a:rPr>
              <a:t> </a:t>
            </a:r>
            <a:r>
              <a:rPr sz="1186" spc="5" dirty="0">
                <a:solidFill>
                  <a:prstClr val="black"/>
                </a:solidFill>
                <a:latin typeface="Tahoma"/>
                <a:cs typeface="Tahoma"/>
              </a:rPr>
              <a:t>adatbázis</a:t>
            </a:r>
            <a:endParaRPr sz="1186" dirty="0">
              <a:solidFill>
                <a:prstClr val="black"/>
              </a:solidFill>
              <a:latin typeface="Tahoma"/>
              <a:cs typeface="Tahoma"/>
            </a:endParaRPr>
          </a:p>
          <a:p>
            <a:pPr marL="17572" marR="13166429" defTabSz="903702">
              <a:lnSpc>
                <a:spcPct val="100699"/>
              </a:lnSpc>
            </a:pPr>
            <a:r>
              <a:rPr sz="1186" spc="20" dirty="0">
                <a:solidFill>
                  <a:prstClr val="black"/>
                </a:solidFill>
                <a:latin typeface="Tahoma"/>
                <a:cs typeface="Tahoma"/>
              </a:rPr>
              <a:t>Copernicus </a:t>
            </a:r>
            <a:r>
              <a:rPr sz="1186" spc="5" dirty="0">
                <a:solidFill>
                  <a:prstClr val="black"/>
                </a:solidFill>
                <a:latin typeface="Tahoma"/>
                <a:cs typeface="Tahoma"/>
              </a:rPr>
              <a:t>adatbázis  </a:t>
            </a:r>
            <a:r>
              <a:rPr sz="1186" spc="-15" dirty="0">
                <a:solidFill>
                  <a:prstClr val="black"/>
                </a:solidFill>
                <a:latin typeface="Tahoma"/>
                <a:cs typeface="Tahoma"/>
              </a:rPr>
              <a:t>Agrotopográfiai</a:t>
            </a:r>
            <a:r>
              <a:rPr sz="1186" spc="-178" dirty="0">
                <a:solidFill>
                  <a:prstClr val="black"/>
                </a:solidFill>
                <a:latin typeface="Tahoma"/>
                <a:cs typeface="Tahoma"/>
              </a:rPr>
              <a:t> </a:t>
            </a:r>
            <a:r>
              <a:rPr sz="1186" spc="-5" dirty="0">
                <a:solidFill>
                  <a:prstClr val="black"/>
                </a:solidFill>
                <a:latin typeface="Tahoma"/>
                <a:cs typeface="Tahoma"/>
              </a:rPr>
              <a:t>adatok  </a:t>
            </a:r>
            <a:r>
              <a:rPr sz="1186" dirty="0">
                <a:solidFill>
                  <a:prstClr val="black"/>
                </a:solidFill>
                <a:latin typeface="Tahoma"/>
                <a:cs typeface="Tahoma"/>
              </a:rPr>
              <a:t>Klímaadatok</a:t>
            </a:r>
          </a:p>
          <a:p>
            <a:pPr defTabSz="903702">
              <a:spcBef>
                <a:spcPts val="10"/>
              </a:spcBef>
            </a:pPr>
            <a:endParaRPr sz="1186" dirty="0">
              <a:solidFill>
                <a:prstClr val="black"/>
              </a:solidFill>
              <a:latin typeface="Tahoma"/>
              <a:cs typeface="Tahoma"/>
            </a:endParaRPr>
          </a:p>
          <a:p>
            <a:pPr marL="17572" defTabSz="903702"/>
            <a:r>
              <a:rPr sz="1186" spc="-15" dirty="0">
                <a:solidFill>
                  <a:prstClr val="black"/>
                </a:solidFill>
                <a:latin typeface="Tahoma"/>
                <a:cs typeface="Tahoma"/>
              </a:rPr>
              <a:t>Egységesen</a:t>
            </a:r>
            <a:r>
              <a:rPr sz="1186" spc="-124" dirty="0">
                <a:solidFill>
                  <a:prstClr val="black"/>
                </a:solidFill>
                <a:latin typeface="Tahoma"/>
                <a:cs typeface="Tahoma"/>
              </a:rPr>
              <a:t> </a:t>
            </a:r>
            <a:r>
              <a:rPr sz="1186" spc="-30" dirty="0">
                <a:solidFill>
                  <a:prstClr val="black"/>
                </a:solidFill>
                <a:latin typeface="Tahoma"/>
                <a:cs typeface="Tahoma"/>
              </a:rPr>
              <a:t>5x5</a:t>
            </a:r>
            <a:r>
              <a:rPr sz="1186" spc="-133" dirty="0">
                <a:solidFill>
                  <a:prstClr val="black"/>
                </a:solidFill>
                <a:latin typeface="Tahoma"/>
                <a:cs typeface="Tahoma"/>
              </a:rPr>
              <a:t> </a:t>
            </a:r>
            <a:r>
              <a:rPr sz="1186" spc="5" dirty="0">
                <a:solidFill>
                  <a:prstClr val="black"/>
                </a:solidFill>
                <a:latin typeface="Tahoma"/>
                <a:cs typeface="Tahoma"/>
              </a:rPr>
              <a:t>km-es</a:t>
            </a:r>
            <a:r>
              <a:rPr sz="1186" spc="-133" dirty="0">
                <a:solidFill>
                  <a:prstClr val="black"/>
                </a:solidFill>
                <a:latin typeface="Tahoma"/>
                <a:cs typeface="Tahoma"/>
              </a:rPr>
              <a:t> </a:t>
            </a:r>
            <a:r>
              <a:rPr sz="1186" spc="15" dirty="0">
                <a:solidFill>
                  <a:prstClr val="black"/>
                </a:solidFill>
                <a:latin typeface="Tahoma"/>
                <a:cs typeface="Tahoma"/>
              </a:rPr>
              <a:t>rácshálós</a:t>
            </a:r>
            <a:r>
              <a:rPr sz="1186" spc="-119" dirty="0">
                <a:solidFill>
                  <a:prstClr val="black"/>
                </a:solidFill>
                <a:latin typeface="Tahoma"/>
                <a:cs typeface="Tahoma"/>
              </a:rPr>
              <a:t> </a:t>
            </a:r>
            <a:r>
              <a:rPr sz="1186" spc="-5" dirty="0">
                <a:solidFill>
                  <a:prstClr val="black"/>
                </a:solidFill>
                <a:latin typeface="Tahoma"/>
                <a:cs typeface="Tahoma"/>
              </a:rPr>
              <a:t>értékelést</a:t>
            </a:r>
            <a:r>
              <a:rPr sz="1186" spc="-133" dirty="0">
                <a:solidFill>
                  <a:prstClr val="black"/>
                </a:solidFill>
                <a:latin typeface="Tahoma"/>
                <a:cs typeface="Tahoma"/>
              </a:rPr>
              <a:t> </a:t>
            </a:r>
            <a:r>
              <a:rPr sz="1186" dirty="0">
                <a:solidFill>
                  <a:prstClr val="black"/>
                </a:solidFill>
                <a:latin typeface="Tahoma"/>
                <a:cs typeface="Tahoma"/>
              </a:rPr>
              <a:t>alkalmaztunk,</a:t>
            </a:r>
            <a:r>
              <a:rPr sz="1186" spc="-133" dirty="0">
                <a:solidFill>
                  <a:prstClr val="black"/>
                </a:solidFill>
                <a:latin typeface="Tahoma"/>
                <a:cs typeface="Tahoma"/>
              </a:rPr>
              <a:t> </a:t>
            </a:r>
            <a:r>
              <a:rPr sz="1186" spc="-5" dirty="0">
                <a:solidFill>
                  <a:prstClr val="black"/>
                </a:solidFill>
                <a:latin typeface="Tahoma"/>
                <a:cs typeface="Tahoma"/>
              </a:rPr>
              <a:t>amelyhez</a:t>
            </a:r>
            <a:r>
              <a:rPr sz="1186" spc="-113" dirty="0">
                <a:solidFill>
                  <a:prstClr val="black"/>
                </a:solidFill>
                <a:latin typeface="Tahoma"/>
                <a:cs typeface="Tahoma"/>
              </a:rPr>
              <a:t> </a:t>
            </a:r>
            <a:r>
              <a:rPr sz="1186" spc="10" dirty="0">
                <a:solidFill>
                  <a:prstClr val="black"/>
                </a:solidFill>
                <a:latin typeface="Tahoma"/>
                <a:cs typeface="Tahoma"/>
              </a:rPr>
              <a:t>a</a:t>
            </a:r>
            <a:r>
              <a:rPr sz="1186" spc="-138" dirty="0">
                <a:solidFill>
                  <a:prstClr val="black"/>
                </a:solidFill>
                <a:latin typeface="Tahoma"/>
                <a:cs typeface="Tahoma"/>
              </a:rPr>
              <a:t> </a:t>
            </a:r>
            <a:r>
              <a:rPr sz="1186" spc="5" dirty="0">
                <a:solidFill>
                  <a:prstClr val="black"/>
                </a:solidFill>
                <a:latin typeface="Tahoma"/>
                <a:cs typeface="Tahoma"/>
              </a:rPr>
              <a:t>KSH</a:t>
            </a:r>
            <a:r>
              <a:rPr sz="1186" spc="-128" dirty="0">
                <a:solidFill>
                  <a:prstClr val="black"/>
                </a:solidFill>
                <a:latin typeface="Tahoma"/>
                <a:cs typeface="Tahoma"/>
              </a:rPr>
              <a:t> </a:t>
            </a:r>
            <a:r>
              <a:rPr sz="1186" spc="-49" dirty="0">
                <a:solidFill>
                  <a:prstClr val="black"/>
                </a:solidFill>
                <a:latin typeface="Tahoma"/>
                <a:cs typeface="Tahoma"/>
              </a:rPr>
              <a:t>TÍMEA</a:t>
            </a:r>
            <a:r>
              <a:rPr sz="1186" spc="-124" dirty="0">
                <a:solidFill>
                  <a:prstClr val="black"/>
                </a:solidFill>
                <a:latin typeface="Tahoma"/>
                <a:cs typeface="Tahoma"/>
              </a:rPr>
              <a:t> </a:t>
            </a:r>
            <a:r>
              <a:rPr sz="1186" dirty="0">
                <a:solidFill>
                  <a:prstClr val="black"/>
                </a:solidFill>
                <a:latin typeface="Tahoma"/>
                <a:cs typeface="Tahoma"/>
              </a:rPr>
              <a:t>szolgáltatta</a:t>
            </a:r>
            <a:r>
              <a:rPr sz="1186" spc="-138" dirty="0">
                <a:solidFill>
                  <a:prstClr val="black"/>
                </a:solidFill>
                <a:latin typeface="Tahoma"/>
                <a:cs typeface="Tahoma"/>
              </a:rPr>
              <a:t> </a:t>
            </a:r>
            <a:r>
              <a:rPr sz="1186" dirty="0">
                <a:solidFill>
                  <a:prstClr val="black"/>
                </a:solidFill>
                <a:latin typeface="Tahoma"/>
                <a:cs typeface="Tahoma"/>
              </a:rPr>
              <a:t>az</a:t>
            </a:r>
            <a:r>
              <a:rPr sz="1186" spc="-133" dirty="0">
                <a:solidFill>
                  <a:prstClr val="black"/>
                </a:solidFill>
                <a:latin typeface="Tahoma"/>
                <a:cs typeface="Tahoma"/>
              </a:rPr>
              <a:t> </a:t>
            </a:r>
            <a:r>
              <a:rPr sz="1186" dirty="0">
                <a:solidFill>
                  <a:prstClr val="black"/>
                </a:solidFill>
                <a:latin typeface="Tahoma"/>
                <a:cs typeface="Tahoma"/>
              </a:rPr>
              <a:t>állományt.</a:t>
            </a:r>
            <a:r>
              <a:rPr sz="1186" spc="-113" dirty="0">
                <a:solidFill>
                  <a:prstClr val="black"/>
                </a:solidFill>
                <a:latin typeface="Tahoma"/>
                <a:cs typeface="Tahoma"/>
              </a:rPr>
              <a:t> </a:t>
            </a:r>
            <a:r>
              <a:rPr sz="1186" dirty="0">
                <a:solidFill>
                  <a:prstClr val="black"/>
                </a:solidFill>
                <a:latin typeface="Tahoma"/>
                <a:cs typeface="Tahoma"/>
              </a:rPr>
              <a:t>Az</a:t>
            </a:r>
            <a:r>
              <a:rPr sz="1186" spc="-128" dirty="0">
                <a:solidFill>
                  <a:prstClr val="black"/>
                </a:solidFill>
                <a:latin typeface="Tahoma"/>
                <a:cs typeface="Tahoma"/>
              </a:rPr>
              <a:t> </a:t>
            </a:r>
            <a:r>
              <a:rPr sz="1186" dirty="0">
                <a:solidFill>
                  <a:prstClr val="black"/>
                </a:solidFill>
                <a:latin typeface="Tahoma"/>
                <a:cs typeface="Tahoma"/>
              </a:rPr>
              <a:t>elemzéseket</a:t>
            </a:r>
            <a:r>
              <a:rPr sz="1186" spc="-128" dirty="0">
                <a:solidFill>
                  <a:prstClr val="black"/>
                </a:solidFill>
                <a:latin typeface="Tahoma"/>
                <a:cs typeface="Tahoma"/>
              </a:rPr>
              <a:t> </a:t>
            </a:r>
            <a:r>
              <a:rPr sz="1186" spc="-15" dirty="0">
                <a:solidFill>
                  <a:prstClr val="black"/>
                </a:solidFill>
                <a:latin typeface="Tahoma"/>
                <a:cs typeface="Tahoma"/>
              </a:rPr>
              <a:t>QGIS</a:t>
            </a:r>
            <a:r>
              <a:rPr sz="1186" spc="-124" dirty="0">
                <a:solidFill>
                  <a:prstClr val="black"/>
                </a:solidFill>
                <a:latin typeface="Tahoma"/>
                <a:cs typeface="Tahoma"/>
              </a:rPr>
              <a:t> </a:t>
            </a:r>
            <a:r>
              <a:rPr sz="1186" spc="-20" dirty="0">
                <a:solidFill>
                  <a:prstClr val="black"/>
                </a:solidFill>
                <a:latin typeface="Tahoma"/>
                <a:cs typeface="Tahoma"/>
              </a:rPr>
              <a:t>program</a:t>
            </a:r>
            <a:r>
              <a:rPr sz="1186" spc="-124" dirty="0">
                <a:solidFill>
                  <a:prstClr val="black"/>
                </a:solidFill>
                <a:latin typeface="Tahoma"/>
                <a:cs typeface="Tahoma"/>
              </a:rPr>
              <a:t> </a:t>
            </a:r>
            <a:r>
              <a:rPr sz="1186" spc="-10" dirty="0">
                <a:solidFill>
                  <a:prstClr val="black"/>
                </a:solidFill>
                <a:latin typeface="Tahoma"/>
                <a:cs typeface="Tahoma"/>
              </a:rPr>
              <a:t>segítségével</a:t>
            </a:r>
            <a:r>
              <a:rPr sz="1186" spc="-138" dirty="0">
                <a:solidFill>
                  <a:prstClr val="black"/>
                </a:solidFill>
                <a:latin typeface="Tahoma"/>
                <a:cs typeface="Tahoma"/>
              </a:rPr>
              <a:t> </a:t>
            </a:r>
            <a:r>
              <a:rPr sz="1186" spc="-25" dirty="0">
                <a:solidFill>
                  <a:prstClr val="black"/>
                </a:solidFill>
                <a:latin typeface="Tahoma"/>
                <a:cs typeface="Tahoma"/>
              </a:rPr>
              <a:t>végeztük</a:t>
            </a:r>
            <a:r>
              <a:rPr sz="1186" spc="-133" dirty="0">
                <a:solidFill>
                  <a:prstClr val="black"/>
                </a:solidFill>
                <a:latin typeface="Tahoma"/>
                <a:cs typeface="Tahoma"/>
              </a:rPr>
              <a:t> </a:t>
            </a:r>
            <a:r>
              <a:rPr sz="1186" spc="5" dirty="0">
                <a:solidFill>
                  <a:prstClr val="black"/>
                </a:solidFill>
                <a:latin typeface="Tahoma"/>
                <a:cs typeface="Tahoma"/>
              </a:rPr>
              <a:t>el.</a:t>
            </a:r>
            <a:endParaRPr sz="1186" dirty="0">
              <a:solidFill>
                <a:prstClr val="black"/>
              </a:solidFill>
              <a:latin typeface="Tahoma"/>
              <a:cs typeface="Tahoma"/>
            </a:endParaRPr>
          </a:p>
          <a:p>
            <a:pPr marL="11758161" indent="-129907" defTabSz="903702">
              <a:spcBef>
                <a:spcPts val="143"/>
              </a:spcBef>
              <a:buFontTx/>
              <a:buAutoNum type="arabicPeriod"/>
              <a:tabLst>
                <a:tab pos="11758788" algn="l"/>
              </a:tabLst>
            </a:pPr>
            <a:r>
              <a:rPr sz="988" spc="-20" dirty="0">
                <a:solidFill>
                  <a:prstClr val="black"/>
                </a:solidFill>
                <a:latin typeface="Tahoma"/>
                <a:cs typeface="Tahoma"/>
              </a:rPr>
              <a:t>ábra:</a:t>
            </a:r>
            <a:r>
              <a:rPr sz="988" spc="-113" dirty="0">
                <a:solidFill>
                  <a:prstClr val="black"/>
                </a:solidFill>
                <a:latin typeface="Tahoma"/>
                <a:cs typeface="Tahoma"/>
              </a:rPr>
              <a:t> </a:t>
            </a:r>
            <a:r>
              <a:rPr sz="988" spc="-5" dirty="0">
                <a:solidFill>
                  <a:prstClr val="black"/>
                </a:solidFill>
                <a:latin typeface="Tahoma"/>
                <a:cs typeface="Tahoma"/>
              </a:rPr>
              <a:t>A</a:t>
            </a:r>
            <a:r>
              <a:rPr sz="988" spc="-109" dirty="0">
                <a:solidFill>
                  <a:prstClr val="black"/>
                </a:solidFill>
                <a:latin typeface="Tahoma"/>
                <a:cs typeface="Tahoma"/>
              </a:rPr>
              <a:t> </a:t>
            </a:r>
            <a:r>
              <a:rPr sz="988" spc="-10" dirty="0">
                <a:solidFill>
                  <a:prstClr val="black"/>
                </a:solidFill>
                <a:latin typeface="Tahoma"/>
                <a:cs typeface="Tahoma"/>
              </a:rPr>
              <a:t>Duna-Tisza</a:t>
            </a:r>
            <a:r>
              <a:rPr sz="988" spc="-124" dirty="0">
                <a:solidFill>
                  <a:prstClr val="black"/>
                </a:solidFill>
                <a:latin typeface="Tahoma"/>
                <a:cs typeface="Tahoma"/>
              </a:rPr>
              <a:t> </a:t>
            </a:r>
            <a:r>
              <a:rPr sz="988" spc="-10" dirty="0">
                <a:solidFill>
                  <a:prstClr val="black"/>
                </a:solidFill>
                <a:latin typeface="Tahoma"/>
                <a:cs typeface="Tahoma"/>
              </a:rPr>
              <a:t>közi</a:t>
            </a:r>
            <a:r>
              <a:rPr sz="988" spc="-104" dirty="0">
                <a:solidFill>
                  <a:prstClr val="black"/>
                </a:solidFill>
                <a:latin typeface="Tahoma"/>
                <a:cs typeface="Tahoma"/>
              </a:rPr>
              <a:t> </a:t>
            </a:r>
            <a:r>
              <a:rPr sz="988" dirty="0">
                <a:solidFill>
                  <a:prstClr val="black"/>
                </a:solidFill>
                <a:latin typeface="Tahoma"/>
                <a:cs typeface="Tahoma"/>
              </a:rPr>
              <a:t>Homokhátság</a:t>
            </a:r>
            <a:r>
              <a:rPr sz="988" spc="-119" dirty="0">
                <a:solidFill>
                  <a:prstClr val="black"/>
                </a:solidFill>
                <a:latin typeface="Tahoma"/>
                <a:cs typeface="Tahoma"/>
              </a:rPr>
              <a:t> </a:t>
            </a:r>
            <a:r>
              <a:rPr sz="988" dirty="0">
                <a:solidFill>
                  <a:prstClr val="black"/>
                </a:solidFill>
                <a:latin typeface="Tahoma"/>
                <a:cs typeface="Tahoma"/>
              </a:rPr>
              <a:t>elhelyezkedése</a:t>
            </a:r>
          </a:p>
          <a:p>
            <a:pPr marL="12551" defTabSz="903702">
              <a:spcBef>
                <a:spcPts val="805"/>
              </a:spcBef>
            </a:pPr>
            <a:r>
              <a:rPr sz="1779" b="1" spc="74" dirty="0">
                <a:solidFill>
                  <a:srgbClr val="C00000"/>
                </a:solidFill>
                <a:latin typeface="Calibri"/>
                <a:cs typeface="Calibri"/>
              </a:rPr>
              <a:t>Eredmények</a:t>
            </a:r>
            <a:endParaRPr sz="1581" dirty="0">
              <a:solidFill>
                <a:prstClr val="black"/>
              </a:solidFill>
              <a:latin typeface="Calibri"/>
              <a:cs typeface="Calibri"/>
            </a:endParaRPr>
          </a:p>
          <a:p>
            <a:pPr marL="17572" defTabSz="903702">
              <a:spcBef>
                <a:spcPts val="1497"/>
              </a:spcBef>
            </a:pPr>
            <a:r>
              <a:rPr sz="1186" spc="-10" dirty="0">
                <a:solidFill>
                  <a:prstClr val="black"/>
                </a:solidFill>
                <a:latin typeface="Tahoma"/>
                <a:cs typeface="Tahoma"/>
              </a:rPr>
              <a:t>A</a:t>
            </a:r>
            <a:r>
              <a:rPr sz="1186" spc="-133" dirty="0">
                <a:solidFill>
                  <a:prstClr val="black"/>
                </a:solidFill>
                <a:latin typeface="Tahoma"/>
                <a:cs typeface="Tahoma"/>
              </a:rPr>
              <a:t> </a:t>
            </a:r>
            <a:r>
              <a:rPr sz="1186" dirty="0">
                <a:solidFill>
                  <a:prstClr val="black"/>
                </a:solidFill>
                <a:latin typeface="Tahoma"/>
                <a:cs typeface="Tahoma"/>
              </a:rPr>
              <a:t>Homokhátság</a:t>
            </a:r>
            <a:r>
              <a:rPr sz="1186" spc="-113" dirty="0">
                <a:solidFill>
                  <a:prstClr val="black"/>
                </a:solidFill>
                <a:latin typeface="Tahoma"/>
                <a:cs typeface="Tahoma"/>
              </a:rPr>
              <a:t> </a:t>
            </a:r>
            <a:r>
              <a:rPr sz="1186" spc="-20" dirty="0">
                <a:solidFill>
                  <a:prstClr val="black"/>
                </a:solidFill>
                <a:latin typeface="Tahoma"/>
                <a:cs typeface="Tahoma"/>
              </a:rPr>
              <a:t>Magyarország</a:t>
            </a:r>
            <a:r>
              <a:rPr sz="1186" spc="-133" dirty="0">
                <a:solidFill>
                  <a:prstClr val="black"/>
                </a:solidFill>
                <a:latin typeface="Tahoma"/>
                <a:cs typeface="Tahoma"/>
              </a:rPr>
              <a:t> </a:t>
            </a:r>
            <a:r>
              <a:rPr sz="1186" spc="-10" dirty="0">
                <a:solidFill>
                  <a:prstClr val="black"/>
                </a:solidFill>
                <a:latin typeface="Tahoma"/>
                <a:cs typeface="Tahoma"/>
              </a:rPr>
              <a:t>legintenzívebben</a:t>
            </a:r>
            <a:r>
              <a:rPr sz="1186" spc="-113" dirty="0">
                <a:solidFill>
                  <a:prstClr val="black"/>
                </a:solidFill>
                <a:latin typeface="Tahoma"/>
                <a:cs typeface="Tahoma"/>
              </a:rPr>
              <a:t> </a:t>
            </a:r>
            <a:r>
              <a:rPr sz="1186" spc="5" dirty="0">
                <a:solidFill>
                  <a:prstClr val="black"/>
                </a:solidFill>
                <a:latin typeface="Tahoma"/>
                <a:cs typeface="Tahoma"/>
              </a:rPr>
              <a:t>használt</a:t>
            </a:r>
            <a:r>
              <a:rPr sz="1186" spc="-128" dirty="0">
                <a:solidFill>
                  <a:prstClr val="black"/>
                </a:solidFill>
                <a:latin typeface="Tahoma"/>
                <a:cs typeface="Tahoma"/>
              </a:rPr>
              <a:t> </a:t>
            </a:r>
            <a:r>
              <a:rPr sz="1186" spc="-5" dirty="0">
                <a:solidFill>
                  <a:prstClr val="black"/>
                </a:solidFill>
                <a:latin typeface="Tahoma"/>
                <a:cs typeface="Tahoma"/>
              </a:rPr>
              <a:t>területei</a:t>
            </a:r>
            <a:r>
              <a:rPr sz="1186" spc="-143" dirty="0">
                <a:solidFill>
                  <a:prstClr val="black"/>
                </a:solidFill>
                <a:latin typeface="Tahoma"/>
                <a:cs typeface="Tahoma"/>
              </a:rPr>
              <a:t> </a:t>
            </a:r>
            <a:r>
              <a:rPr sz="1186" spc="-20" dirty="0">
                <a:solidFill>
                  <a:prstClr val="black"/>
                </a:solidFill>
                <a:latin typeface="Tahoma"/>
                <a:cs typeface="Tahoma"/>
              </a:rPr>
              <a:t>közé</a:t>
            </a:r>
            <a:r>
              <a:rPr sz="1186" spc="-128" dirty="0">
                <a:solidFill>
                  <a:prstClr val="black"/>
                </a:solidFill>
                <a:latin typeface="Tahoma"/>
                <a:cs typeface="Tahoma"/>
              </a:rPr>
              <a:t> </a:t>
            </a:r>
            <a:r>
              <a:rPr sz="1186" spc="-10" dirty="0">
                <a:solidFill>
                  <a:prstClr val="black"/>
                </a:solidFill>
                <a:latin typeface="Tahoma"/>
                <a:cs typeface="Tahoma"/>
              </a:rPr>
              <a:t>tartozik</a:t>
            </a:r>
            <a:r>
              <a:rPr sz="1186" spc="-128" dirty="0">
                <a:solidFill>
                  <a:prstClr val="black"/>
                </a:solidFill>
                <a:latin typeface="Tahoma"/>
                <a:cs typeface="Tahoma"/>
              </a:rPr>
              <a:t> </a:t>
            </a:r>
            <a:r>
              <a:rPr sz="1186" spc="-44" dirty="0">
                <a:solidFill>
                  <a:prstClr val="black"/>
                </a:solidFill>
                <a:latin typeface="Tahoma"/>
                <a:cs typeface="Tahoma"/>
              </a:rPr>
              <a:t>(2.</a:t>
            </a:r>
            <a:r>
              <a:rPr sz="1186" spc="-128" dirty="0">
                <a:solidFill>
                  <a:prstClr val="black"/>
                </a:solidFill>
                <a:latin typeface="Tahoma"/>
                <a:cs typeface="Tahoma"/>
              </a:rPr>
              <a:t> </a:t>
            </a:r>
            <a:r>
              <a:rPr sz="1186" spc="-40" dirty="0">
                <a:solidFill>
                  <a:prstClr val="black"/>
                </a:solidFill>
                <a:latin typeface="Tahoma"/>
                <a:cs typeface="Tahoma"/>
              </a:rPr>
              <a:t>ábra):</a:t>
            </a:r>
            <a:endParaRPr sz="1186" dirty="0">
              <a:solidFill>
                <a:prstClr val="black"/>
              </a:solidFill>
              <a:latin typeface="Tahoma"/>
              <a:cs typeface="Tahoma"/>
            </a:endParaRPr>
          </a:p>
          <a:p>
            <a:pPr defTabSz="903702"/>
            <a:endParaRPr sz="1482" dirty="0">
              <a:solidFill>
                <a:prstClr val="black"/>
              </a:solidFill>
              <a:latin typeface="Tahoma"/>
              <a:cs typeface="Tahoma"/>
            </a:endParaRPr>
          </a:p>
          <a:p>
            <a:pPr defTabSz="903702">
              <a:spcBef>
                <a:spcPts val="15"/>
              </a:spcBef>
            </a:pPr>
            <a:endParaRPr sz="1433" dirty="0">
              <a:solidFill>
                <a:prstClr val="black"/>
              </a:solidFill>
              <a:latin typeface="Tahoma"/>
              <a:cs typeface="Tahoma"/>
            </a:endParaRPr>
          </a:p>
          <a:p>
            <a:pPr marL="17572" marR="10636692" defTabSz="903702">
              <a:lnSpc>
                <a:spcPct val="100699"/>
              </a:lnSpc>
            </a:pPr>
            <a:r>
              <a:rPr sz="1186" spc="-10" dirty="0">
                <a:solidFill>
                  <a:prstClr val="black"/>
                </a:solidFill>
                <a:latin typeface="Tahoma"/>
                <a:cs typeface="Tahoma"/>
              </a:rPr>
              <a:t>A</a:t>
            </a:r>
            <a:r>
              <a:rPr sz="1186" spc="-128" dirty="0">
                <a:solidFill>
                  <a:prstClr val="black"/>
                </a:solidFill>
                <a:latin typeface="Tahoma"/>
                <a:cs typeface="Tahoma"/>
              </a:rPr>
              <a:t> </a:t>
            </a:r>
            <a:r>
              <a:rPr sz="1186" dirty="0">
                <a:solidFill>
                  <a:prstClr val="black"/>
                </a:solidFill>
                <a:latin typeface="Tahoma"/>
                <a:cs typeface="Tahoma"/>
              </a:rPr>
              <a:t>Homokhátság</a:t>
            </a:r>
            <a:r>
              <a:rPr sz="1186" spc="-113" dirty="0">
                <a:solidFill>
                  <a:prstClr val="black"/>
                </a:solidFill>
                <a:latin typeface="Tahoma"/>
                <a:cs typeface="Tahoma"/>
              </a:rPr>
              <a:t> </a:t>
            </a:r>
            <a:r>
              <a:rPr sz="1186" dirty="0">
                <a:solidFill>
                  <a:prstClr val="black"/>
                </a:solidFill>
                <a:latin typeface="Tahoma"/>
                <a:cs typeface="Tahoma"/>
              </a:rPr>
              <a:t>szántóterületeinek</a:t>
            </a:r>
            <a:r>
              <a:rPr sz="1186" spc="-138" dirty="0">
                <a:solidFill>
                  <a:prstClr val="black"/>
                </a:solidFill>
                <a:latin typeface="Tahoma"/>
                <a:cs typeface="Tahoma"/>
              </a:rPr>
              <a:t> </a:t>
            </a:r>
            <a:r>
              <a:rPr sz="1186" spc="-10" dirty="0">
                <a:solidFill>
                  <a:prstClr val="black"/>
                </a:solidFill>
                <a:latin typeface="Tahoma"/>
                <a:cs typeface="Tahoma"/>
              </a:rPr>
              <a:t>termelékenységi</a:t>
            </a:r>
            <a:r>
              <a:rPr sz="1186" spc="-124" dirty="0">
                <a:solidFill>
                  <a:prstClr val="black"/>
                </a:solidFill>
                <a:latin typeface="Tahoma"/>
                <a:cs typeface="Tahoma"/>
              </a:rPr>
              <a:t> </a:t>
            </a:r>
            <a:r>
              <a:rPr sz="1186" spc="-5" dirty="0">
                <a:solidFill>
                  <a:prstClr val="black"/>
                </a:solidFill>
                <a:latin typeface="Tahoma"/>
                <a:cs typeface="Tahoma"/>
              </a:rPr>
              <a:t>mutatója  </a:t>
            </a:r>
            <a:r>
              <a:rPr sz="1186" spc="10" dirty="0">
                <a:solidFill>
                  <a:prstClr val="black"/>
                </a:solidFill>
                <a:latin typeface="Tahoma"/>
                <a:cs typeface="Tahoma"/>
              </a:rPr>
              <a:t>alacsonyabb</a:t>
            </a:r>
            <a:r>
              <a:rPr sz="1186" spc="-113" dirty="0">
                <a:solidFill>
                  <a:prstClr val="black"/>
                </a:solidFill>
                <a:latin typeface="Tahoma"/>
                <a:cs typeface="Tahoma"/>
              </a:rPr>
              <a:t> </a:t>
            </a:r>
            <a:r>
              <a:rPr sz="1186" dirty="0">
                <a:solidFill>
                  <a:prstClr val="black"/>
                </a:solidFill>
                <a:latin typeface="Tahoma"/>
                <a:cs typeface="Tahoma"/>
              </a:rPr>
              <a:t>az</a:t>
            </a:r>
            <a:r>
              <a:rPr sz="1186" spc="-128" dirty="0">
                <a:solidFill>
                  <a:prstClr val="black"/>
                </a:solidFill>
                <a:latin typeface="Tahoma"/>
                <a:cs typeface="Tahoma"/>
              </a:rPr>
              <a:t> </a:t>
            </a:r>
            <a:r>
              <a:rPr sz="1186" spc="-5" dirty="0">
                <a:solidFill>
                  <a:prstClr val="black"/>
                </a:solidFill>
                <a:latin typeface="Tahoma"/>
                <a:cs typeface="Tahoma"/>
              </a:rPr>
              <a:t>országos</a:t>
            </a:r>
            <a:r>
              <a:rPr sz="1186" spc="-138" dirty="0">
                <a:solidFill>
                  <a:prstClr val="black"/>
                </a:solidFill>
                <a:latin typeface="Tahoma"/>
                <a:cs typeface="Tahoma"/>
              </a:rPr>
              <a:t> </a:t>
            </a:r>
            <a:r>
              <a:rPr sz="1186" spc="-5" dirty="0">
                <a:solidFill>
                  <a:prstClr val="black"/>
                </a:solidFill>
                <a:latin typeface="Tahoma"/>
                <a:cs typeface="Tahoma"/>
              </a:rPr>
              <a:t>átlagnál</a:t>
            </a:r>
            <a:r>
              <a:rPr sz="1186" spc="-128" dirty="0">
                <a:solidFill>
                  <a:prstClr val="black"/>
                </a:solidFill>
                <a:latin typeface="Tahoma"/>
                <a:cs typeface="Tahoma"/>
              </a:rPr>
              <a:t> </a:t>
            </a:r>
            <a:r>
              <a:rPr sz="1186" spc="-44" dirty="0">
                <a:solidFill>
                  <a:prstClr val="black"/>
                </a:solidFill>
                <a:latin typeface="Tahoma"/>
                <a:cs typeface="Tahoma"/>
              </a:rPr>
              <a:t>(3.</a:t>
            </a:r>
            <a:r>
              <a:rPr sz="1186" spc="-128" dirty="0">
                <a:solidFill>
                  <a:prstClr val="black"/>
                </a:solidFill>
                <a:latin typeface="Tahoma"/>
                <a:cs typeface="Tahoma"/>
              </a:rPr>
              <a:t> </a:t>
            </a:r>
            <a:r>
              <a:rPr sz="1186" spc="-40" dirty="0">
                <a:solidFill>
                  <a:prstClr val="black"/>
                </a:solidFill>
                <a:latin typeface="Tahoma"/>
                <a:cs typeface="Tahoma"/>
              </a:rPr>
              <a:t>ábra):</a:t>
            </a:r>
            <a:endParaRPr sz="1186" dirty="0">
              <a:solidFill>
                <a:prstClr val="black"/>
              </a:solidFill>
              <a:latin typeface="Tahoma"/>
              <a:cs typeface="Tahoma"/>
            </a:endParaRPr>
          </a:p>
        </p:txBody>
      </p:sp>
      <p:sp>
        <p:nvSpPr>
          <p:cNvPr id="8" name="object 8"/>
          <p:cNvSpPr txBox="1"/>
          <p:nvPr/>
        </p:nvSpPr>
        <p:spPr>
          <a:xfrm>
            <a:off x="6361708" y="11228370"/>
            <a:ext cx="2937158" cy="571742"/>
          </a:xfrm>
          <a:prstGeom prst="rect">
            <a:avLst/>
          </a:prstGeom>
        </p:spPr>
        <p:txBody>
          <a:bodyPr vert="horz" wrap="square" lIns="0" tIns="11924" rIns="0" bIns="0" rtlCol="0">
            <a:spAutoFit/>
          </a:bodyPr>
          <a:lstStyle/>
          <a:p>
            <a:pPr marL="12551" marR="28867" defTabSz="903702">
              <a:lnSpc>
                <a:spcPct val="100699"/>
              </a:lnSpc>
              <a:spcBef>
                <a:spcPts val="94"/>
              </a:spcBef>
            </a:pPr>
            <a:r>
              <a:rPr sz="1186" spc="-10" dirty="0">
                <a:solidFill>
                  <a:prstClr val="black"/>
                </a:solidFill>
                <a:latin typeface="Tahoma"/>
                <a:cs typeface="Tahoma"/>
              </a:rPr>
              <a:t>A</a:t>
            </a:r>
            <a:r>
              <a:rPr sz="1186" spc="-133" dirty="0">
                <a:solidFill>
                  <a:prstClr val="black"/>
                </a:solidFill>
                <a:latin typeface="Tahoma"/>
                <a:cs typeface="Tahoma"/>
              </a:rPr>
              <a:t> </a:t>
            </a:r>
            <a:r>
              <a:rPr sz="1186" spc="-5" dirty="0">
                <a:solidFill>
                  <a:prstClr val="black"/>
                </a:solidFill>
                <a:latin typeface="Tahoma"/>
                <a:cs typeface="Tahoma"/>
              </a:rPr>
              <a:t>talajok</a:t>
            </a:r>
            <a:r>
              <a:rPr sz="1186" spc="-124" dirty="0">
                <a:solidFill>
                  <a:prstClr val="black"/>
                </a:solidFill>
                <a:latin typeface="Tahoma"/>
                <a:cs typeface="Tahoma"/>
              </a:rPr>
              <a:t> </a:t>
            </a:r>
            <a:r>
              <a:rPr sz="1186" spc="-5" dirty="0">
                <a:solidFill>
                  <a:prstClr val="black"/>
                </a:solidFill>
                <a:latin typeface="Tahoma"/>
                <a:cs typeface="Tahoma"/>
              </a:rPr>
              <a:t>minőségét</a:t>
            </a:r>
            <a:r>
              <a:rPr sz="1186" spc="-128" dirty="0">
                <a:solidFill>
                  <a:prstClr val="black"/>
                </a:solidFill>
                <a:latin typeface="Tahoma"/>
                <a:cs typeface="Tahoma"/>
              </a:rPr>
              <a:t> </a:t>
            </a:r>
            <a:r>
              <a:rPr sz="1186" spc="-15" dirty="0">
                <a:solidFill>
                  <a:prstClr val="black"/>
                </a:solidFill>
                <a:latin typeface="Tahoma"/>
                <a:cs typeface="Tahoma"/>
              </a:rPr>
              <a:t>tekintve</a:t>
            </a:r>
            <a:r>
              <a:rPr sz="1186" spc="-124" dirty="0">
                <a:solidFill>
                  <a:prstClr val="black"/>
                </a:solidFill>
                <a:latin typeface="Tahoma"/>
                <a:cs typeface="Tahoma"/>
              </a:rPr>
              <a:t> </a:t>
            </a:r>
            <a:r>
              <a:rPr sz="1186" spc="10" dirty="0">
                <a:solidFill>
                  <a:prstClr val="black"/>
                </a:solidFill>
                <a:latin typeface="Tahoma"/>
                <a:cs typeface="Tahoma"/>
              </a:rPr>
              <a:t>a</a:t>
            </a:r>
            <a:r>
              <a:rPr sz="1186" spc="-133" dirty="0">
                <a:solidFill>
                  <a:prstClr val="black"/>
                </a:solidFill>
                <a:latin typeface="Tahoma"/>
                <a:cs typeface="Tahoma"/>
              </a:rPr>
              <a:t> </a:t>
            </a:r>
            <a:r>
              <a:rPr sz="1186" dirty="0">
                <a:solidFill>
                  <a:prstClr val="black"/>
                </a:solidFill>
                <a:latin typeface="Tahoma"/>
                <a:cs typeface="Tahoma"/>
              </a:rPr>
              <a:t>Homokhátság  </a:t>
            </a:r>
            <a:r>
              <a:rPr sz="1186" spc="10" dirty="0">
                <a:solidFill>
                  <a:prstClr val="black"/>
                </a:solidFill>
                <a:latin typeface="Tahoma"/>
                <a:cs typeface="Tahoma"/>
              </a:rPr>
              <a:t>a </a:t>
            </a:r>
            <a:r>
              <a:rPr sz="1186" spc="5" dirty="0">
                <a:solidFill>
                  <a:prstClr val="black"/>
                </a:solidFill>
                <a:latin typeface="Tahoma"/>
                <a:cs typeface="Tahoma"/>
              </a:rPr>
              <a:t>legalacsonyabb</a:t>
            </a:r>
            <a:r>
              <a:rPr sz="1186" spc="-267" dirty="0">
                <a:solidFill>
                  <a:prstClr val="black"/>
                </a:solidFill>
                <a:latin typeface="Tahoma"/>
                <a:cs typeface="Tahoma"/>
              </a:rPr>
              <a:t> </a:t>
            </a:r>
            <a:r>
              <a:rPr sz="1186" dirty="0">
                <a:solidFill>
                  <a:prstClr val="black"/>
                </a:solidFill>
                <a:latin typeface="Tahoma"/>
                <a:cs typeface="Tahoma"/>
              </a:rPr>
              <a:t>talajértékszámmal</a:t>
            </a:r>
            <a:endParaRPr sz="1186">
              <a:solidFill>
                <a:prstClr val="black"/>
              </a:solidFill>
              <a:latin typeface="Tahoma"/>
              <a:cs typeface="Tahoma"/>
            </a:endParaRPr>
          </a:p>
          <a:p>
            <a:pPr marL="12551" defTabSz="903702">
              <a:spcBef>
                <a:spcPts val="10"/>
              </a:spcBef>
            </a:pPr>
            <a:r>
              <a:rPr sz="1186" dirty="0">
                <a:solidFill>
                  <a:prstClr val="black"/>
                </a:solidFill>
                <a:latin typeface="Tahoma"/>
                <a:cs typeface="Tahoma"/>
              </a:rPr>
              <a:t>jellemezhető</a:t>
            </a:r>
            <a:r>
              <a:rPr sz="1186" spc="-128" dirty="0">
                <a:solidFill>
                  <a:prstClr val="black"/>
                </a:solidFill>
                <a:latin typeface="Tahoma"/>
                <a:cs typeface="Tahoma"/>
              </a:rPr>
              <a:t> </a:t>
            </a:r>
            <a:r>
              <a:rPr sz="1186" spc="-5" dirty="0">
                <a:solidFill>
                  <a:prstClr val="black"/>
                </a:solidFill>
                <a:latin typeface="Tahoma"/>
                <a:cs typeface="Tahoma"/>
              </a:rPr>
              <a:t>területek</a:t>
            </a:r>
            <a:r>
              <a:rPr sz="1186" spc="-148" dirty="0">
                <a:solidFill>
                  <a:prstClr val="black"/>
                </a:solidFill>
                <a:latin typeface="Tahoma"/>
                <a:cs typeface="Tahoma"/>
              </a:rPr>
              <a:t> </a:t>
            </a:r>
            <a:r>
              <a:rPr sz="1186" spc="-20" dirty="0">
                <a:solidFill>
                  <a:prstClr val="black"/>
                </a:solidFill>
                <a:latin typeface="Tahoma"/>
                <a:cs typeface="Tahoma"/>
              </a:rPr>
              <a:t>közé</a:t>
            </a:r>
            <a:r>
              <a:rPr sz="1186" spc="-133" dirty="0">
                <a:solidFill>
                  <a:prstClr val="black"/>
                </a:solidFill>
                <a:latin typeface="Tahoma"/>
                <a:cs typeface="Tahoma"/>
              </a:rPr>
              <a:t> </a:t>
            </a:r>
            <a:r>
              <a:rPr sz="1186" spc="-10" dirty="0">
                <a:solidFill>
                  <a:prstClr val="black"/>
                </a:solidFill>
                <a:latin typeface="Tahoma"/>
                <a:cs typeface="Tahoma"/>
              </a:rPr>
              <a:t>tartozik</a:t>
            </a:r>
            <a:r>
              <a:rPr sz="1186" spc="-133" dirty="0">
                <a:solidFill>
                  <a:prstClr val="black"/>
                </a:solidFill>
                <a:latin typeface="Tahoma"/>
                <a:cs typeface="Tahoma"/>
              </a:rPr>
              <a:t> </a:t>
            </a:r>
            <a:r>
              <a:rPr sz="1186" spc="-44" dirty="0">
                <a:solidFill>
                  <a:prstClr val="black"/>
                </a:solidFill>
                <a:latin typeface="Tahoma"/>
                <a:cs typeface="Tahoma"/>
              </a:rPr>
              <a:t>(4.</a:t>
            </a:r>
            <a:r>
              <a:rPr sz="1186" spc="-133" dirty="0">
                <a:solidFill>
                  <a:prstClr val="black"/>
                </a:solidFill>
                <a:latin typeface="Tahoma"/>
                <a:cs typeface="Tahoma"/>
              </a:rPr>
              <a:t> </a:t>
            </a:r>
            <a:r>
              <a:rPr sz="1186" spc="-40" dirty="0">
                <a:solidFill>
                  <a:prstClr val="black"/>
                </a:solidFill>
                <a:latin typeface="Tahoma"/>
                <a:cs typeface="Tahoma"/>
              </a:rPr>
              <a:t>ábra):</a:t>
            </a:r>
            <a:endParaRPr sz="1186">
              <a:solidFill>
                <a:prstClr val="black"/>
              </a:solidFill>
              <a:latin typeface="Tahoma"/>
              <a:cs typeface="Tahoma"/>
            </a:endParaRPr>
          </a:p>
        </p:txBody>
      </p:sp>
      <p:sp>
        <p:nvSpPr>
          <p:cNvPr id="9" name="object 9"/>
          <p:cNvSpPr txBox="1"/>
          <p:nvPr/>
        </p:nvSpPr>
        <p:spPr>
          <a:xfrm>
            <a:off x="11457844" y="13964837"/>
            <a:ext cx="1276534" cy="165971"/>
          </a:xfrm>
          <a:prstGeom prst="rect">
            <a:avLst/>
          </a:prstGeom>
        </p:spPr>
        <p:txBody>
          <a:bodyPr vert="horz" wrap="square" lIns="0" tIns="13807" rIns="0" bIns="0" rtlCol="0">
            <a:spAutoFit/>
          </a:bodyPr>
          <a:lstStyle/>
          <a:p>
            <a:pPr marL="12551" defTabSz="903702">
              <a:spcBef>
                <a:spcPts val="109"/>
              </a:spcBef>
            </a:pPr>
            <a:r>
              <a:rPr sz="988" spc="-15" dirty="0">
                <a:solidFill>
                  <a:prstClr val="black"/>
                </a:solidFill>
                <a:latin typeface="Tahoma"/>
                <a:cs typeface="Tahoma"/>
              </a:rPr>
              <a:t>4. </a:t>
            </a:r>
            <a:r>
              <a:rPr sz="988" spc="-20" dirty="0">
                <a:solidFill>
                  <a:prstClr val="black"/>
                </a:solidFill>
                <a:latin typeface="Tahoma"/>
                <a:cs typeface="Tahoma"/>
              </a:rPr>
              <a:t>ábra:</a:t>
            </a:r>
            <a:r>
              <a:rPr sz="988" spc="-251" dirty="0">
                <a:solidFill>
                  <a:prstClr val="black"/>
                </a:solidFill>
                <a:latin typeface="Tahoma"/>
                <a:cs typeface="Tahoma"/>
              </a:rPr>
              <a:t> </a:t>
            </a:r>
            <a:r>
              <a:rPr sz="988" spc="-15" dirty="0">
                <a:solidFill>
                  <a:prstClr val="black"/>
                </a:solidFill>
                <a:latin typeface="Tahoma"/>
                <a:cs typeface="Tahoma"/>
              </a:rPr>
              <a:t>Talajértékszám</a:t>
            </a:r>
            <a:endParaRPr sz="988">
              <a:solidFill>
                <a:prstClr val="black"/>
              </a:solidFill>
              <a:latin typeface="Tahoma"/>
              <a:cs typeface="Tahoma"/>
            </a:endParaRPr>
          </a:p>
        </p:txBody>
      </p:sp>
      <p:sp>
        <p:nvSpPr>
          <p:cNvPr id="10" name="object 10"/>
          <p:cNvSpPr txBox="1"/>
          <p:nvPr/>
        </p:nvSpPr>
        <p:spPr>
          <a:xfrm>
            <a:off x="285855" y="11876157"/>
            <a:ext cx="5360313" cy="1936139"/>
          </a:xfrm>
          <a:prstGeom prst="rect">
            <a:avLst/>
          </a:prstGeom>
        </p:spPr>
        <p:txBody>
          <a:bodyPr vert="horz" wrap="square" lIns="0" tIns="13807" rIns="0" bIns="0" rtlCol="0">
            <a:spAutoFit/>
          </a:bodyPr>
          <a:lstStyle/>
          <a:p>
            <a:pPr marL="1674985" defTabSz="903702">
              <a:spcBef>
                <a:spcPts val="109"/>
              </a:spcBef>
            </a:pPr>
            <a:r>
              <a:rPr sz="988" spc="-15" dirty="0">
                <a:solidFill>
                  <a:prstClr val="black"/>
                </a:solidFill>
                <a:latin typeface="Tahoma"/>
                <a:cs typeface="Tahoma"/>
              </a:rPr>
              <a:t>3.</a:t>
            </a:r>
            <a:r>
              <a:rPr sz="988" spc="-113" dirty="0">
                <a:solidFill>
                  <a:prstClr val="black"/>
                </a:solidFill>
                <a:latin typeface="Tahoma"/>
                <a:cs typeface="Tahoma"/>
              </a:rPr>
              <a:t> </a:t>
            </a:r>
            <a:r>
              <a:rPr sz="988" spc="-20" dirty="0">
                <a:solidFill>
                  <a:prstClr val="black"/>
                </a:solidFill>
                <a:latin typeface="Tahoma"/>
                <a:cs typeface="Tahoma"/>
              </a:rPr>
              <a:t>ábra:</a:t>
            </a:r>
            <a:r>
              <a:rPr sz="988" spc="-113" dirty="0">
                <a:solidFill>
                  <a:prstClr val="black"/>
                </a:solidFill>
                <a:latin typeface="Tahoma"/>
                <a:cs typeface="Tahoma"/>
              </a:rPr>
              <a:t> </a:t>
            </a:r>
            <a:r>
              <a:rPr sz="988" spc="-20" dirty="0">
                <a:solidFill>
                  <a:prstClr val="black"/>
                </a:solidFill>
                <a:latin typeface="Tahoma"/>
                <a:cs typeface="Tahoma"/>
              </a:rPr>
              <a:t>Termelékenységi</a:t>
            </a:r>
            <a:r>
              <a:rPr sz="988" spc="-119" dirty="0">
                <a:solidFill>
                  <a:prstClr val="black"/>
                </a:solidFill>
                <a:latin typeface="Tahoma"/>
                <a:cs typeface="Tahoma"/>
              </a:rPr>
              <a:t> </a:t>
            </a:r>
            <a:r>
              <a:rPr sz="988" spc="-10" dirty="0">
                <a:solidFill>
                  <a:prstClr val="black"/>
                </a:solidFill>
                <a:latin typeface="Tahoma"/>
                <a:cs typeface="Tahoma"/>
              </a:rPr>
              <a:t>index</a:t>
            </a:r>
            <a:endParaRPr sz="988" dirty="0">
              <a:solidFill>
                <a:prstClr val="black"/>
              </a:solidFill>
              <a:latin typeface="Tahoma"/>
              <a:cs typeface="Tahoma"/>
            </a:endParaRPr>
          </a:p>
          <a:p>
            <a:pPr marL="12551" defTabSz="903702">
              <a:spcBef>
                <a:spcPts val="959"/>
              </a:spcBef>
            </a:pPr>
            <a:r>
              <a:rPr sz="1186" dirty="0">
                <a:solidFill>
                  <a:prstClr val="black"/>
                </a:solidFill>
                <a:latin typeface="Tahoma"/>
                <a:cs typeface="Tahoma"/>
              </a:rPr>
              <a:t>Az </a:t>
            </a:r>
            <a:r>
              <a:rPr sz="1186" spc="-10" dirty="0">
                <a:solidFill>
                  <a:prstClr val="black"/>
                </a:solidFill>
                <a:latin typeface="Tahoma"/>
                <a:cs typeface="Tahoma"/>
              </a:rPr>
              <a:t>eredmények</a:t>
            </a:r>
            <a:r>
              <a:rPr sz="1186" spc="-262" dirty="0">
                <a:solidFill>
                  <a:prstClr val="black"/>
                </a:solidFill>
                <a:latin typeface="Tahoma"/>
                <a:cs typeface="Tahoma"/>
              </a:rPr>
              <a:t> </a:t>
            </a:r>
            <a:r>
              <a:rPr sz="1186" spc="-10" dirty="0">
                <a:solidFill>
                  <a:prstClr val="black"/>
                </a:solidFill>
                <a:latin typeface="Tahoma"/>
                <a:cs typeface="Tahoma"/>
              </a:rPr>
              <a:t>alapján:</a:t>
            </a:r>
            <a:endParaRPr sz="1186" dirty="0">
              <a:solidFill>
                <a:prstClr val="black"/>
              </a:solidFill>
              <a:latin typeface="Tahoma"/>
              <a:cs typeface="Tahoma"/>
            </a:endParaRPr>
          </a:p>
          <a:p>
            <a:pPr marL="94136" indent="-82212" defTabSz="903702">
              <a:spcBef>
                <a:spcPts val="10"/>
              </a:spcBef>
              <a:buFontTx/>
              <a:buChar char="-"/>
              <a:tabLst>
                <a:tab pos="94763" algn="l"/>
              </a:tabLst>
            </a:pPr>
            <a:r>
              <a:rPr sz="1186" spc="-10" dirty="0">
                <a:solidFill>
                  <a:prstClr val="black"/>
                </a:solidFill>
                <a:latin typeface="Tahoma"/>
                <a:cs typeface="Tahoma"/>
              </a:rPr>
              <a:t>A </a:t>
            </a:r>
            <a:r>
              <a:rPr sz="1186" spc="5" dirty="0">
                <a:solidFill>
                  <a:prstClr val="black"/>
                </a:solidFill>
                <a:latin typeface="Tahoma"/>
                <a:cs typeface="Tahoma"/>
              </a:rPr>
              <a:t>földhasználat </a:t>
            </a:r>
            <a:r>
              <a:rPr sz="1186" dirty="0">
                <a:solidFill>
                  <a:prstClr val="black"/>
                </a:solidFill>
                <a:latin typeface="Tahoma"/>
                <a:cs typeface="Tahoma"/>
              </a:rPr>
              <a:t>intenzitása</a:t>
            </a:r>
            <a:r>
              <a:rPr sz="1186" spc="-128" dirty="0">
                <a:solidFill>
                  <a:prstClr val="black"/>
                </a:solidFill>
                <a:latin typeface="Tahoma"/>
                <a:cs typeface="Tahoma"/>
              </a:rPr>
              <a:t> </a:t>
            </a:r>
            <a:r>
              <a:rPr sz="1186" spc="-5" dirty="0">
                <a:solidFill>
                  <a:prstClr val="black"/>
                </a:solidFill>
                <a:latin typeface="Tahoma"/>
                <a:cs typeface="Tahoma"/>
              </a:rPr>
              <a:t>magas,</a:t>
            </a:r>
            <a:endParaRPr sz="1186">
              <a:solidFill>
                <a:prstClr val="black"/>
              </a:solidFill>
              <a:latin typeface="Tahoma"/>
              <a:cs typeface="Tahoma"/>
            </a:endParaRPr>
          </a:p>
          <a:p>
            <a:pPr marL="94136" indent="-82212" defTabSz="903702">
              <a:spcBef>
                <a:spcPts val="10"/>
              </a:spcBef>
              <a:buFontTx/>
              <a:buChar char="-"/>
              <a:tabLst>
                <a:tab pos="94763" algn="l"/>
              </a:tabLst>
            </a:pPr>
            <a:r>
              <a:rPr sz="1186" spc="10" dirty="0">
                <a:solidFill>
                  <a:prstClr val="black"/>
                </a:solidFill>
                <a:latin typeface="Tahoma"/>
                <a:cs typeface="Tahoma"/>
              </a:rPr>
              <a:t>a</a:t>
            </a:r>
            <a:r>
              <a:rPr sz="1186" spc="-133" dirty="0">
                <a:solidFill>
                  <a:prstClr val="black"/>
                </a:solidFill>
                <a:latin typeface="Tahoma"/>
                <a:cs typeface="Tahoma"/>
              </a:rPr>
              <a:t> </a:t>
            </a:r>
            <a:r>
              <a:rPr sz="1186" spc="5" dirty="0">
                <a:solidFill>
                  <a:prstClr val="black"/>
                </a:solidFill>
                <a:latin typeface="Tahoma"/>
                <a:cs typeface="Tahoma"/>
              </a:rPr>
              <a:t>teljes</a:t>
            </a:r>
            <a:r>
              <a:rPr sz="1186" spc="-128" dirty="0">
                <a:solidFill>
                  <a:prstClr val="black"/>
                </a:solidFill>
                <a:latin typeface="Tahoma"/>
                <a:cs typeface="Tahoma"/>
              </a:rPr>
              <a:t> </a:t>
            </a:r>
            <a:r>
              <a:rPr sz="1186" spc="-10" dirty="0">
                <a:solidFill>
                  <a:prstClr val="black"/>
                </a:solidFill>
                <a:latin typeface="Tahoma"/>
                <a:cs typeface="Tahoma"/>
              </a:rPr>
              <a:t>termelékenység</a:t>
            </a:r>
            <a:r>
              <a:rPr sz="1186" spc="-128" dirty="0">
                <a:solidFill>
                  <a:prstClr val="black"/>
                </a:solidFill>
                <a:latin typeface="Tahoma"/>
                <a:cs typeface="Tahoma"/>
              </a:rPr>
              <a:t> </a:t>
            </a:r>
            <a:r>
              <a:rPr sz="1186" dirty="0">
                <a:solidFill>
                  <a:prstClr val="black"/>
                </a:solidFill>
                <a:latin typeface="Tahoma"/>
                <a:cs typeface="Tahoma"/>
              </a:rPr>
              <a:t>alacsony,</a:t>
            </a:r>
          </a:p>
          <a:p>
            <a:pPr marL="94136" indent="-82212" defTabSz="903702">
              <a:spcBef>
                <a:spcPts val="10"/>
              </a:spcBef>
              <a:buFontTx/>
              <a:buChar char="-"/>
              <a:tabLst>
                <a:tab pos="94763" algn="l"/>
              </a:tabLst>
            </a:pPr>
            <a:r>
              <a:rPr sz="1186" spc="10" dirty="0">
                <a:solidFill>
                  <a:prstClr val="black"/>
                </a:solidFill>
                <a:latin typeface="Tahoma"/>
                <a:cs typeface="Tahoma"/>
              </a:rPr>
              <a:t>a </a:t>
            </a:r>
            <a:r>
              <a:rPr sz="1186" spc="-10" dirty="0">
                <a:solidFill>
                  <a:prstClr val="black"/>
                </a:solidFill>
                <a:latin typeface="Tahoma"/>
                <a:cs typeface="Tahoma"/>
              </a:rPr>
              <a:t>talajérték-index</a:t>
            </a:r>
            <a:r>
              <a:rPr sz="1186" spc="-267" dirty="0">
                <a:solidFill>
                  <a:prstClr val="black"/>
                </a:solidFill>
                <a:latin typeface="Tahoma"/>
                <a:cs typeface="Tahoma"/>
              </a:rPr>
              <a:t> </a:t>
            </a:r>
            <a:r>
              <a:rPr sz="1186" dirty="0">
                <a:solidFill>
                  <a:prstClr val="black"/>
                </a:solidFill>
                <a:latin typeface="Tahoma"/>
                <a:cs typeface="Tahoma"/>
              </a:rPr>
              <a:t>alacsony.</a:t>
            </a:r>
          </a:p>
          <a:p>
            <a:pPr defTabSz="903702">
              <a:spcBef>
                <a:spcPts val="10"/>
              </a:spcBef>
              <a:buFont typeface="Tahoma"/>
              <a:buChar char="-"/>
            </a:pPr>
            <a:endParaRPr sz="1186" dirty="0">
              <a:solidFill>
                <a:prstClr val="black"/>
              </a:solidFill>
              <a:latin typeface="Tahoma"/>
              <a:cs typeface="Tahoma"/>
            </a:endParaRPr>
          </a:p>
          <a:p>
            <a:pPr marL="12551" defTabSz="903702"/>
            <a:r>
              <a:rPr sz="1186" b="1" spc="49" dirty="0">
                <a:solidFill>
                  <a:prstClr val="black"/>
                </a:solidFill>
                <a:latin typeface="Calibri"/>
                <a:cs typeface="Calibri"/>
              </a:rPr>
              <a:t>Következmények:</a:t>
            </a:r>
            <a:endParaRPr sz="1186" dirty="0">
              <a:solidFill>
                <a:prstClr val="black"/>
              </a:solidFill>
              <a:latin typeface="Calibri"/>
              <a:cs typeface="Calibri"/>
            </a:endParaRPr>
          </a:p>
          <a:p>
            <a:pPr marL="182623" indent="-170699" defTabSz="903702">
              <a:spcBef>
                <a:spcPts val="10"/>
              </a:spcBef>
              <a:buFontTx/>
              <a:buChar char="-"/>
              <a:tabLst>
                <a:tab pos="183251" algn="l"/>
              </a:tabLst>
            </a:pPr>
            <a:r>
              <a:rPr sz="1186" spc="-10" dirty="0">
                <a:solidFill>
                  <a:prstClr val="black"/>
                </a:solidFill>
                <a:latin typeface="Tahoma"/>
                <a:cs typeface="Tahoma"/>
              </a:rPr>
              <a:t>A</a:t>
            </a:r>
            <a:r>
              <a:rPr sz="1186" spc="-128" dirty="0">
                <a:solidFill>
                  <a:prstClr val="black"/>
                </a:solidFill>
                <a:latin typeface="Tahoma"/>
                <a:cs typeface="Tahoma"/>
              </a:rPr>
              <a:t> </a:t>
            </a:r>
            <a:r>
              <a:rPr sz="1186" dirty="0">
                <a:solidFill>
                  <a:prstClr val="black"/>
                </a:solidFill>
                <a:latin typeface="Tahoma"/>
                <a:cs typeface="Tahoma"/>
              </a:rPr>
              <a:t>Homokhátság</a:t>
            </a:r>
            <a:r>
              <a:rPr sz="1186" spc="-109" dirty="0">
                <a:solidFill>
                  <a:prstClr val="black"/>
                </a:solidFill>
                <a:latin typeface="Tahoma"/>
                <a:cs typeface="Tahoma"/>
              </a:rPr>
              <a:t> </a:t>
            </a:r>
            <a:r>
              <a:rPr sz="1186" spc="5" dirty="0">
                <a:solidFill>
                  <a:prstClr val="black"/>
                </a:solidFill>
                <a:latin typeface="Tahoma"/>
                <a:cs typeface="Tahoma"/>
              </a:rPr>
              <a:t>földhasználata</a:t>
            </a:r>
            <a:r>
              <a:rPr sz="1186" spc="-113" dirty="0">
                <a:solidFill>
                  <a:prstClr val="black"/>
                </a:solidFill>
                <a:latin typeface="Tahoma"/>
                <a:cs typeface="Tahoma"/>
              </a:rPr>
              <a:t> </a:t>
            </a:r>
            <a:r>
              <a:rPr sz="1186" spc="20" dirty="0">
                <a:solidFill>
                  <a:prstClr val="black"/>
                </a:solidFill>
                <a:latin typeface="Tahoma"/>
                <a:cs typeface="Tahoma"/>
              </a:rPr>
              <a:t>nincs</a:t>
            </a:r>
            <a:r>
              <a:rPr sz="1186" spc="-124" dirty="0">
                <a:solidFill>
                  <a:prstClr val="black"/>
                </a:solidFill>
                <a:latin typeface="Tahoma"/>
                <a:cs typeface="Tahoma"/>
              </a:rPr>
              <a:t> </a:t>
            </a:r>
            <a:r>
              <a:rPr sz="1186" dirty="0">
                <a:solidFill>
                  <a:prstClr val="black"/>
                </a:solidFill>
                <a:latin typeface="Tahoma"/>
                <a:cs typeface="Tahoma"/>
              </a:rPr>
              <a:t>összhangban</a:t>
            </a:r>
            <a:r>
              <a:rPr sz="1186" spc="-119" dirty="0">
                <a:solidFill>
                  <a:prstClr val="black"/>
                </a:solidFill>
                <a:latin typeface="Tahoma"/>
                <a:cs typeface="Tahoma"/>
              </a:rPr>
              <a:t> </a:t>
            </a:r>
            <a:r>
              <a:rPr sz="1186" spc="10" dirty="0">
                <a:solidFill>
                  <a:prstClr val="black"/>
                </a:solidFill>
                <a:latin typeface="Tahoma"/>
                <a:cs typeface="Tahoma"/>
              </a:rPr>
              <a:t>a</a:t>
            </a:r>
            <a:r>
              <a:rPr sz="1186" spc="-124" dirty="0">
                <a:solidFill>
                  <a:prstClr val="black"/>
                </a:solidFill>
                <a:latin typeface="Tahoma"/>
                <a:cs typeface="Tahoma"/>
              </a:rPr>
              <a:t> </a:t>
            </a:r>
            <a:r>
              <a:rPr sz="1186" spc="-20" dirty="0">
                <a:solidFill>
                  <a:prstClr val="black"/>
                </a:solidFill>
                <a:latin typeface="Tahoma"/>
                <a:cs typeface="Tahoma"/>
              </a:rPr>
              <a:t>táj</a:t>
            </a:r>
            <a:r>
              <a:rPr sz="1186" spc="-119" dirty="0">
                <a:solidFill>
                  <a:prstClr val="black"/>
                </a:solidFill>
                <a:latin typeface="Tahoma"/>
                <a:cs typeface="Tahoma"/>
              </a:rPr>
              <a:t> </a:t>
            </a:r>
            <a:r>
              <a:rPr sz="1186" spc="-10" dirty="0">
                <a:solidFill>
                  <a:prstClr val="black"/>
                </a:solidFill>
                <a:latin typeface="Tahoma"/>
                <a:cs typeface="Tahoma"/>
              </a:rPr>
              <a:t>teherbíró</a:t>
            </a:r>
            <a:r>
              <a:rPr sz="1186" spc="-124" dirty="0">
                <a:solidFill>
                  <a:prstClr val="black"/>
                </a:solidFill>
                <a:latin typeface="Tahoma"/>
                <a:cs typeface="Tahoma"/>
              </a:rPr>
              <a:t> </a:t>
            </a:r>
            <a:r>
              <a:rPr sz="1186" spc="-5" dirty="0">
                <a:solidFill>
                  <a:prstClr val="black"/>
                </a:solidFill>
                <a:latin typeface="Tahoma"/>
                <a:cs typeface="Tahoma"/>
              </a:rPr>
              <a:t>képességével</a:t>
            </a:r>
            <a:endParaRPr sz="1186" dirty="0">
              <a:solidFill>
                <a:prstClr val="black"/>
              </a:solidFill>
              <a:latin typeface="Tahoma"/>
              <a:cs typeface="Tahoma"/>
            </a:endParaRPr>
          </a:p>
          <a:p>
            <a:pPr marL="182623" indent="-170699" defTabSz="903702">
              <a:spcBef>
                <a:spcPts val="15"/>
              </a:spcBef>
              <a:buFontTx/>
              <a:buChar char="-"/>
              <a:tabLst>
                <a:tab pos="183251" algn="l"/>
              </a:tabLst>
            </a:pPr>
            <a:r>
              <a:rPr sz="1186" spc="-10" dirty="0">
                <a:solidFill>
                  <a:prstClr val="black"/>
                </a:solidFill>
                <a:latin typeface="Tahoma"/>
                <a:cs typeface="Tahoma"/>
              </a:rPr>
              <a:t>A</a:t>
            </a:r>
            <a:r>
              <a:rPr sz="1186" spc="-133" dirty="0">
                <a:solidFill>
                  <a:prstClr val="black"/>
                </a:solidFill>
                <a:latin typeface="Tahoma"/>
                <a:cs typeface="Tahoma"/>
              </a:rPr>
              <a:t> </a:t>
            </a:r>
            <a:r>
              <a:rPr sz="1186" spc="-10" dirty="0">
                <a:solidFill>
                  <a:prstClr val="black"/>
                </a:solidFill>
                <a:latin typeface="Tahoma"/>
                <a:cs typeface="Tahoma"/>
              </a:rPr>
              <a:t>gazdálkodók</a:t>
            </a:r>
            <a:r>
              <a:rPr sz="1186" spc="-124" dirty="0">
                <a:solidFill>
                  <a:prstClr val="black"/>
                </a:solidFill>
                <a:latin typeface="Tahoma"/>
                <a:cs typeface="Tahoma"/>
              </a:rPr>
              <a:t> </a:t>
            </a:r>
            <a:r>
              <a:rPr sz="1186" spc="5" dirty="0">
                <a:solidFill>
                  <a:prstClr val="black"/>
                </a:solidFill>
                <a:latin typeface="Tahoma"/>
                <a:cs typeface="Tahoma"/>
              </a:rPr>
              <a:t>nem</a:t>
            </a:r>
            <a:r>
              <a:rPr sz="1186" spc="-124" dirty="0">
                <a:solidFill>
                  <a:prstClr val="black"/>
                </a:solidFill>
                <a:latin typeface="Tahoma"/>
                <a:cs typeface="Tahoma"/>
              </a:rPr>
              <a:t> </a:t>
            </a:r>
            <a:r>
              <a:rPr sz="1186" spc="-5" dirty="0">
                <a:solidFill>
                  <a:prstClr val="black"/>
                </a:solidFill>
                <a:latin typeface="Tahoma"/>
                <a:cs typeface="Tahoma"/>
              </a:rPr>
              <a:t>veszik</a:t>
            </a:r>
            <a:r>
              <a:rPr sz="1186" spc="-128" dirty="0">
                <a:solidFill>
                  <a:prstClr val="black"/>
                </a:solidFill>
                <a:latin typeface="Tahoma"/>
                <a:cs typeface="Tahoma"/>
              </a:rPr>
              <a:t> </a:t>
            </a:r>
            <a:r>
              <a:rPr sz="1186" spc="-10" dirty="0">
                <a:solidFill>
                  <a:prstClr val="black"/>
                </a:solidFill>
                <a:latin typeface="Tahoma"/>
                <a:cs typeface="Tahoma"/>
              </a:rPr>
              <a:t>figyelembe</a:t>
            </a:r>
            <a:r>
              <a:rPr sz="1186" spc="-124" dirty="0">
                <a:solidFill>
                  <a:prstClr val="black"/>
                </a:solidFill>
                <a:latin typeface="Tahoma"/>
                <a:cs typeface="Tahoma"/>
              </a:rPr>
              <a:t> </a:t>
            </a:r>
            <a:r>
              <a:rPr sz="1186" spc="10" dirty="0">
                <a:solidFill>
                  <a:prstClr val="black"/>
                </a:solidFill>
                <a:latin typeface="Tahoma"/>
                <a:cs typeface="Tahoma"/>
              </a:rPr>
              <a:t>a</a:t>
            </a:r>
            <a:r>
              <a:rPr sz="1186" spc="-128" dirty="0">
                <a:solidFill>
                  <a:prstClr val="black"/>
                </a:solidFill>
                <a:latin typeface="Tahoma"/>
                <a:cs typeface="Tahoma"/>
              </a:rPr>
              <a:t> </a:t>
            </a:r>
            <a:r>
              <a:rPr sz="1186" spc="-20" dirty="0">
                <a:solidFill>
                  <a:prstClr val="black"/>
                </a:solidFill>
                <a:latin typeface="Tahoma"/>
                <a:cs typeface="Tahoma"/>
              </a:rPr>
              <a:t>táj</a:t>
            </a:r>
            <a:r>
              <a:rPr sz="1186" spc="-128" dirty="0">
                <a:solidFill>
                  <a:prstClr val="black"/>
                </a:solidFill>
                <a:latin typeface="Tahoma"/>
                <a:cs typeface="Tahoma"/>
              </a:rPr>
              <a:t> </a:t>
            </a:r>
            <a:r>
              <a:rPr sz="1186" spc="-40" dirty="0">
                <a:solidFill>
                  <a:prstClr val="black"/>
                </a:solidFill>
                <a:latin typeface="Tahoma"/>
                <a:cs typeface="Tahoma"/>
              </a:rPr>
              <a:t>gyenge</a:t>
            </a:r>
            <a:r>
              <a:rPr sz="1186" spc="-124" dirty="0">
                <a:solidFill>
                  <a:prstClr val="black"/>
                </a:solidFill>
                <a:latin typeface="Tahoma"/>
                <a:cs typeface="Tahoma"/>
              </a:rPr>
              <a:t> </a:t>
            </a:r>
            <a:r>
              <a:rPr sz="1186" spc="-10" dirty="0">
                <a:solidFill>
                  <a:prstClr val="black"/>
                </a:solidFill>
                <a:latin typeface="Tahoma"/>
                <a:cs typeface="Tahoma"/>
              </a:rPr>
              <a:t>agrárpotenciálját</a:t>
            </a:r>
            <a:endParaRPr sz="1186" dirty="0">
              <a:solidFill>
                <a:prstClr val="black"/>
              </a:solidFill>
              <a:latin typeface="Tahoma"/>
              <a:cs typeface="Tahoma"/>
            </a:endParaRPr>
          </a:p>
          <a:p>
            <a:pPr marL="182623" indent="-170699" defTabSz="903702">
              <a:spcBef>
                <a:spcPts val="10"/>
              </a:spcBef>
              <a:buFontTx/>
              <a:buChar char="-"/>
              <a:tabLst>
                <a:tab pos="183251" algn="l"/>
              </a:tabLst>
            </a:pPr>
            <a:r>
              <a:rPr sz="1186" spc="-5" dirty="0">
                <a:solidFill>
                  <a:prstClr val="black"/>
                </a:solidFill>
                <a:latin typeface="Tahoma"/>
                <a:cs typeface="Tahoma"/>
              </a:rPr>
              <a:t>Ez</a:t>
            </a:r>
            <a:r>
              <a:rPr sz="1186" spc="-128" dirty="0">
                <a:solidFill>
                  <a:prstClr val="black"/>
                </a:solidFill>
                <a:latin typeface="Tahoma"/>
                <a:cs typeface="Tahoma"/>
              </a:rPr>
              <a:t> </a:t>
            </a:r>
            <a:r>
              <a:rPr sz="1186" spc="-10" dirty="0">
                <a:solidFill>
                  <a:prstClr val="black"/>
                </a:solidFill>
                <a:latin typeface="Tahoma"/>
                <a:cs typeface="Tahoma"/>
              </a:rPr>
              <a:t>pedig</a:t>
            </a:r>
            <a:r>
              <a:rPr sz="1186" spc="-128" dirty="0">
                <a:solidFill>
                  <a:prstClr val="black"/>
                </a:solidFill>
                <a:latin typeface="Tahoma"/>
                <a:cs typeface="Tahoma"/>
              </a:rPr>
              <a:t> </a:t>
            </a:r>
            <a:r>
              <a:rPr sz="1186" spc="5" dirty="0">
                <a:solidFill>
                  <a:prstClr val="black"/>
                </a:solidFill>
                <a:latin typeface="Tahoma"/>
                <a:cs typeface="Tahoma"/>
              </a:rPr>
              <a:t>túlhasználatot</a:t>
            </a:r>
            <a:r>
              <a:rPr sz="1186" spc="-128" dirty="0">
                <a:solidFill>
                  <a:prstClr val="black"/>
                </a:solidFill>
                <a:latin typeface="Tahoma"/>
                <a:cs typeface="Tahoma"/>
              </a:rPr>
              <a:t> </a:t>
            </a:r>
            <a:r>
              <a:rPr sz="1186" spc="-15" dirty="0">
                <a:solidFill>
                  <a:prstClr val="black"/>
                </a:solidFill>
                <a:latin typeface="Tahoma"/>
                <a:cs typeface="Tahoma"/>
              </a:rPr>
              <a:t>eredményez</a:t>
            </a:r>
            <a:endParaRPr sz="1186" dirty="0">
              <a:solidFill>
                <a:prstClr val="black"/>
              </a:solidFill>
              <a:latin typeface="Tahoma"/>
              <a:cs typeface="Tahoma"/>
            </a:endParaRPr>
          </a:p>
        </p:txBody>
      </p:sp>
      <p:sp>
        <p:nvSpPr>
          <p:cNvPr id="11" name="object 11"/>
          <p:cNvSpPr txBox="1"/>
          <p:nvPr/>
        </p:nvSpPr>
        <p:spPr>
          <a:xfrm>
            <a:off x="10423775" y="18864954"/>
            <a:ext cx="3621867" cy="165971"/>
          </a:xfrm>
          <a:prstGeom prst="rect">
            <a:avLst/>
          </a:prstGeom>
        </p:spPr>
        <p:txBody>
          <a:bodyPr vert="horz" wrap="square" lIns="0" tIns="13807" rIns="0" bIns="0" rtlCol="0">
            <a:spAutoFit/>
          </a:bodyPr>
          <a:lstStyle/>
          <a:p>
            <a:pPr marL="12551" defTabSz="903702">
              <a:spcBef>
                <a:spcPts val="109"/>
              </a:spcBef>
            </a:pPr>
            <a:r>
              <a:rPr sz="988" spc="-15" dirty="0">
                <a:solidFill>
                  <a:prstClr val="black"/>
                </a:solidFill>
                <a:latin typeface="Tahoma"/>
                <a:cs typeface="Tahoma"/>
              </a:rPr>
              <a:t>5.</a:t>
            </a:r>
            <a:r>
              <a:rPr sz="988" spc="-104" dirty="0">
                <a:solidFill>
                  <a:prstClr val="black"/>
                </a:solidFill>
                <a:latin typeface="Tahoma"/>
                <a:cs typeface="Tahoma"/>
              </a:rPr>
              <a:t> </a:t>
            </a:r>
            <a:r>
              <a:rPr sz="988" spc="-20" dirty="0">
                <a:solidFill>
                  <a:prstClr val="black"/>
                </a:solidFill>
                <a:latin typeface="Tahoma"/>
                <a:cs typeface="Tahoma"/>
              </a:rPr>
              <a:t>ábra:</a:t>
            </a:r>
            <a:r>
              <a:rPr sz="988" spc="-109" dirty="0">
                <a:solidFill>
                  <a:prstClr val="black"/>
                </a:solidFill>
                <a:latin typeface="Tahoma"/>
                <a:cs typeface="Tahoma"/>
              </a:rPr>
              <a:t> </a:t>
            </a:r>
            <a:r>
              <a:rPr sz="988" dirty="0">
                <a:solidFill>
                  <a:prstClr val="black"/>
                </a:solidFill>
                <a:latin typeface="Tahoma"/>
                <a:cs typeface="Tahoma"/>
              </a:rPr>
              <a:t>Az</a:t>
            </a:r>
            <a:r>
              <a:rPr sz="988" spc="-99" dirty="0">
                <a:solidFill>
                  <a:prstClr val="black"/>
                </a:solidFill>
                <a:latin typeface="Tahoma"/>
                <a:cs typeface="Tahoma"/>
              </a:rPr>
              <a:t> </a:t>
            </a:r>
            <a:r>
              <a:rPr sz="988" spc="-20" dirty="0">
                <a:solidFill>
                  <a:prstClr val="black"/>
                </a:solidFill>
                <a:latin typeface="Tahoma"/>
                <a:cs typeface="Tahoma"/>
              </a:rPr>
              <a:t>év</a:t>
            </a:r>
            <a:r>
              <a:rPr sz="988" spc="-109" dirty="0">
                <a:solidFill>
                  <a:prstClr val="black"/>
                </a:solidFill>
                <a:latin typeface="Tahoma"/>
                <a:cs typeface="Tahoma"/>
              </a:rPr>
              <a:t> </a:t>
            </a:r>
            <a:r>
              <a:rPr sz="988" spc="5" dirty="0">
                <a:solidFill>
                  <a:prstClr val="black"/>
                </a:solidFill>
                <a:latin typeface="Tahoma"/>
                <a:cs typeface="Tahoma"/>
              </a:rPr>
              <a:t>jelentős</a:t>
            </a:r>
            <a:r>
              <a:rPr sz="988" spc="-104" dirty="0">
                <a:solidFill>
                  <a:prstClr val="black"/>
                </a:solidFill>
                <a:latin typeface="Tahoma"/>
                <a:cs typeface="Tahoma"/>
              </a:rPr>
              <a:t> </a:t>
            </a:r>
            <a:r>
              <a:rPr sz="988" spc="-5" dirty="0">
                <a:solidFill>
                  <a:prstClr val="black"/>
                </a:solidFill>
                <a:latin typeface="Tahoma"/>
                <a:cs typeface="Tahoma"/>
              </a:rPr>
              <a:t>részében</a:t>
            </a:r>
            <a:r>
              <a:rPr sz="988" spc="-109" dirty="0">
                <a:solidFill>
                  <a:prstClr val="black"/>
                </a:solidFill>
                <a:latin typeface="Tahoma"/>
                <a:cs typeface="Tahoma"/>
              </a:rPr>
              <a:t> </a:t>
            </a:r>
            <a:r>
              <a:rPr sz="988" dirty="0">
                <a:solidFill>
                  <a:prstClr val="black"/>
                </a:solidFill>
                <a:latin typeface="Tahoma"/>
                <a:cs typeface="Tahoma"/>
              </a:rPr>
              <a:t>fedetlen</a:t>
            </a:r>
            <a:r>
              <a:rPr sz="988" spc="-109" dirty="0">
                <a:solidFill>
                  <a:prstClr val="black"/>
                </a:solidFill>
                <a:latin typeface="Tahoma"/>
                <a:cs typeface="Tahoma"/>
              </a:rPr>
              <a:t> </a:t>
            </a:r>
            <a:r>
              <a:rPr sz="988" spc="-5" dirty="0">
                <a:solidFill>
                  <a:prstClr val="black"/>
                </a:solidFill>
                <a:latin typeface="Tahoma"/>
                <a:cs typeface="Tahoma"/>
              </a:rPr>
              <a:t>talajok</a:t>
            </a:r>
            <a:r>
              <a:rPr sz="988" spc="-104" dirty="0">
                <a:solidFill>
                  <a:prstClr val="black"/>
                </a:solidFill>
                <a:latin typeface="Tahoma"/>
                <a:cs typeface="Tahoma"/>
              </a:rPr>
              <a:t> </a:t>
            </a:r>
            <a:r>
              <a:rPr sz="988" spc="10" dirty="0">
                <a:solidFill>
                  <a:prstClr val="black"/>
                </a:solidFill>
                <a:latin typeface="Tahoma"/>
                <a:cs typeface="Tahoma"/>
              </a:rPr>
              <a:t>a</a:t>
            </a:r>
            <a:r>
              <a:rPr sz="988" spc="-104" dirty="0">
                <a:solidFill>
                  <a:prstClr val="black"/>
                </a:solidFill>
                <a:latin typeface="Tahoma"/>
                <a:cs typeface="Tahoma"/>
              </a:rPr>
              <a:t> </a:t>
            </a:r>
            <a:r>
              <a:rPr sz="988" dirty="0">
                <a:solidFill>
                  <a:prstClr val="black"/>
                </a:solidFill>
                <a:latin typeface="Tahoma"/>
                <a:cs typeface="Tahoma"/>
              </a:rPr>
              <a:t>Homokhátságon</a:t>
            </a:r>
            <a:endParaRPr sz="988">
              <a:solidFill>
                <a:prstClr val="black"/>
              </a:solidFill>
              <a:latin typeface="Tahoma"/>
              <a:cs typeface="Tahoma"/>
            </a:endParaRPr>
          </a:p>
        </p:txBody>
      </p:sp>
      <p:sp>
        <p:nvSpPr>
          <p:cNvPr id="12" name="object 12"/>
          <p:cNvSpPr txBox="1"/>
          <p:nvPr/>
        </p:nvSpPr>
        <p:spPr>
          <a:xfrm>
            <a:off x="285855" y="15708513"/>
            <a:ext cx="8692230" cy="1481758"/>
          </a:xfrm>
          <a:prstGeom prst="rect">
            <a:avLst/>
          </a:prstGeom>
        </p:spPr>
        <p:txBody>
          <a:bodyPr vert="horz" wrap="square" lIns="0" tIns="11924" rIns="0" bIns="0" rtlCol="0">
            <a:spAutoFit/>
          </a:bodyPr>
          <a:lstStyle/>
          <a:p>
            <a:pPr marL="12551" marR="5021" defTabSz="903702">
              <a:lnSpc>
                <a:spcPct val="100699"/>
              </a:lnSpc>
              <a:spcBef>
                <a:spcPts val="94"/>
              </a:spcBef>
            </a:pPr>
            <a:r>
              <a:rPr sz="1186" spc="-10" dirty="0">
                <a:solidFill>
                  <a:prstClr val="black"/>
                </a:solidFill>
                <a:latin typeface="Tahoma"/>
                <a:cs typeface="Tahoma"/>
              </a:rPr>
              <a:t>A</a:t>
            </a:r>
            <a:r>
              <a:rPr sz="1186" spc="-124" dirty="0">
                <a:solidFill>
                  <a:prstClr val="black"/>
                </a:solidFill>
                <a:latin typeface="Tahoma"/>
                <a:cs typeface="Tahoma"/>
              </a:rPr>
              <a:t> </a:t>
            </a:r>
            <a:r>
              <a:rPr sz="1186" dirty="0">
                <a:solidFill>
                  <a:prstClr val="black"/>
                </a:solidFill>
                <a:latin typeface="Tahoma"/>
                <a:cs typeface="Tahoma"/>
              </a:rPr>
              <a:t>Homokhátság</a:t>
            </a:r>
            <a:r>
              <a:rPr sz="1186" spc="-104" dirty="0">
                <a:solidFill>
                  <a:prstClr val="black"/>
                </a:solidFill>
                <a:latin typeface="Tahoma"/>
                <a:cs typeface="Tahoma"/>
              </a:rPr>
              <a:t> </a:t>
            </a:r>
            <a:r>
              <a:rPr sz="1186" spc="-15" dirty="0">
                <a:solidFill>
                  <a:prstClr val="black"/>
                </a:solidFill>
                <a:latin typeface="Tahoma"/>
                <a:cs typeface="Tahoma"/>
              </a:rPr>
              <a:t>térségének</a:t>
            </a:r>
            <a:r>
              <a:rPr sz="1186" spc="-119" dirty="0">
                <a:solidFill>
                  <a:prstClr val="black"/>
                </a:solidFill>
                <a:latin typeface="Tahoma"/>
                <a:cs typeface="Tahoma"/>
              </a:rPr>
              <a:t> </a:t>
            </a:r>
            <a:r>
              <a:rPr sz="1186" spc="-15" dirty="0">
                <a:solidFill>
                  <a:prstClr val="black"/>
                </a:solidFill>
                <a:latin typeface="Tahoma"/>
                <a:cs typeface="Tahoma"/>
              </a:rPr>
              <a:t>gazdasági</a:t>
            </a:r>
            <a:r>
              <a:rPr sz="1186" spc="-113" dirty="0">
                <a:solidFill>
                  <a:prstClr val="black"/>
                </a:solidFill>
                <a:latin typeface="Tahoma"/>
                <a:cs typeface="Tahoma"/>
              </a:rPr>
              <a:t> </a:t>
            </a:r>
            <a:r>
              <a:rPr sz="1186" spc="25" dirty="0">
                <a:solidFill>
                  <a:prstClr val="black"/>
                </a:solidFill>
                <a:latin typeface="Tahoma"/>
                <a:cs typeface="Tahoma"/>
              </a:rPr>
              <a:t>és</a:t>
            </a:r>
            <a:r>
              <a:rPr sz="1186" spc="-119" dirty="0">
                <a:solidFill>
                  <a:prstClr val="black"/>
                </a:solidFill>
                <a:latin typeface="Tahoma"/>
                <a:cs typeface="Tahoma"/>
              </a:rPr>
              <a:t> </a:t>
            </a:r>
            <a:r>
              <a:rPr sz="1186" spc="5" dirty="0">
                <a:solidFill>
                  <a:prstClr val="black"/>
                </a:solidFill>
                <a:latin typeface="Tahoma"/>
                <a:cs typeface="Tahoma"/>
              </a:rPr>
              <a:t>társadalmi</a:t>
            </a:r>
            <a:r>
              <a:rPr sz="1186" spc="-113" dirty="0">
                <a:solidFill>
                  <a:prstClr val="black"/>
                </a:solidFill>
                <a:latin typeface="Tahoma"/>
                <a:cs typeface="Tahoma"/>
              </a:rPr>
              <a:t> </a:t>
            </a:r>
            <a:r>
              <a:rPr sz="1186" spc="-10" dirty="0">
                <a:solidFill>
                  <a:prstClr val="black"/>
                </a:solidFill>
                <a:latin typeface="Tahoma"/>
                <a:cs typeface="Tahoma"/>
              </a:rPr>
              <a:t>fenntarthatósága</a:t>
            </a:r>
            <a:r>
              <a:rPr sz="1186" spc="-104" dirty="0">
                <a:solidFill>
                  <a:prstClr val="black"/>
                </a:solidFill>
                <a:latin typeface="Tahoma"/>
                <a:cs typeface="Tahoma"/>
              </a:rPr>
              <a:t> </a:t>
            </a:r>
            <a:r>
              <a:rPr sz="1186" spc="-10" dirty="0">
                <a:solidFill>
                  <a:prstClr val="black"/>
                </a:solidFill>
                <a:latin typeface="Tahoma"/>
                <a:cs typeface="Tahoma"/>
              </a:rPr>
              <a:t>érdekében</a:t>
            </a:r>
            <a:r>
              <a:rPr sz="1186" spc="-104" dirty="0">
                <a:solidFill>
                  <a:prstClr val="black"/>
                </a:solidFill>
                <a:latin typeface="Tahoma"/>
                <a:cs typeface="Tahoma"/>
              </a:rPr>
              <a:t> </a:t>
            </a:r>
            <a:r>
              <a:rPr sz="1186" spc="10" dirty="0">
                <a:solidFill>
                  <a:prstClr val="black"/>
                </a:solidFill>
                <a:latin typeface="Tahoma"/>
                <a:cs typeface="Tahoma"/>
              </a:rPr>
              <a:t>a</a:t>
            </a:r>
            <a:r>
              <a:rPr sz="1186" spc="-119" dirty="0">
                <a:solidFill>
                  <a:prstClr val="black"/>
                </a:solidFill>
                <a:latin typeface="Tahoma"/>
                <a:cs typeface="Tahoma"/>
              </a:rPr>
              <a:t> </a:t>
            </a:r>
            <a:r>
              <a:rPr sz="1186" spc="-5" dirty="0">
                <a:solidFill>
                  <a:prstClr val="black"/>
                </a:solidFill>
                <a:latin typeface="Tahoma"/>
                <a:cs typeface="Tahoma"/>
              </a:rPr>
              <a:t>természeti</a:t>
            </a:r>
            <a:r>
              <a:rPr sz="1186" spc="-124" dirty="0">
                <a:solidFill>
                  <a:prstClr val="black"/>
                </a:solidFill>
                <a:latin typeface="Tahoma"/>
                <a:cs typeface="Tahoma"/>
              </a:rPr>
              <a:t> </a:t>
            </a:r>
            <a:r>
              <a:rPr sz="1186" spc="-5" dirty="0">
                <a:solidFill>
                  <a:prstClr val="black"/>
                </a:solidFill>
                <a:latin typeface="Tahoma"/>
                <a:cs typeface="Tahoma"/>
              </a:rPr>
              <a:t>adottságokhoz</a:t>
            </a:r>
            <a:r>
              <a:rPr sz="1186" spc="-113" dirty="0">
                <a:solidFill>
                  <a:prstClr val="black"/>
                </a:solidFill>
                <a:latin typeface="Tahoma"/>
                <a:cs typeface="Tahoma"/>
              </a:rPr>
              <a:t> </a:t>
            </a:r>
            <a:r>
              <a:rPr sz="1186" spc="-35" dirty="0">
                <a:solidFill>
                  <a:prstClr val="black"/>
                </a:solidFill>
                <a:latin typeface="Tahoma"/>
                <a:cs typeface="Tahoma"/>
              </a:rPr>
              <a:t>(víz,</a:t>
            </a:r>
            <a:r>
              <a:rPr sz="1186" spc="-124" dirty="0">
                <a:solidFill>
                  <a:prstClr val="black"/>
                </a:solidFill>
                <a:latin typeface="Tahoma"/>
                <a:cs typeface="Tahoma"/>
              </a:rPr>
              <a:t> </a:t>
            </a:r>
            <a:r>
              <a:rPr sz="1186" spc="-10" dirty="0">
                <a:solidFill>
                  <a:prstClr val="black"/>
                </a:solidFill>
                <a:latin typeface="Tahoma"/>
                <a:cs typeface="Tahoma"/>
              </a:rPr>
              <a:t>talaj,</a:t>
            </a:r>
            <a:r>
              <a:rPr sz="1186" spc="-109" dirty="0">
                <a:solidFill>
                  <a:prstClr val="black"/>
                </a:solidFill>
                <a:latin typeface="Tahoma"/>
                <a:cs typeface="Tahoma"/>
              </a:rPr>
              <a:t> </a:t>
            </a:r>
            <a:r>
              <a:rPr sz="1186" dirty="0">
                <a:solidFill>
                  <a:prstClr val="black"/>
                </a:solidFill>
                <a:latin typeface="Tahoma"/>
                <a:cs typeface="Tahoma"/>
              </a:rPr>
              <a:t>meteorológiai  </a:t>
            </a:r>
            <a:r>
              <a:rPr sz="1186" spc="-30" dirty="0">
                <a:solidFill>
                  <a:prstClr val="black"/>
                </a:solidFill>
                <a:latin typeface="Tahoma"/>
                <a:cs typeface="Tahoma"/>
              </a:rPr>
              <a:t>tényezők)</a:t>
            </a:r>
            <a:r>
              <a:rPr sz="1186" spc="-128" dirty="0">
                <a:solidFill>
                  <a:prstClr val="black"/>
                </a:solidFill>
                <a:latin typeface="Tahoma"/>
                <a:cs typeface="Tahoma"/>
              </a:rPr>
              <a:t> </a:t>
            </a:r>
            <a:r>
              <a:rPr sz="1186" spc="-10" dirty="0">
                <a:solidFill>
                  <a:prstClr val="black"/>
                </a:solidFill>
                <a:latin typeface="Tahoma"/>
                <a:cs typeface="Tahoma"/>
              </a:rPr>
              <a:t>igazodó</a:t>
            </a:r>
            <a:r>
              <a:rPr sz="1186" spc="-138" dirty="0">
                <a:solidFill>
                  <a:prstClr val="black"/>
                </a:solidFill>
                <a:latin typeface="Tahoma"/>
                <a:cs typeface="Tahoma"/>
              </a:rPr>
              <a:t> </a:t>
            </a:r>
            <a:r>
              <a:rPr sz="1186" spc="5" dirty="0">
                <a:solidFill>
                  <a:prstClr val="black"/>
                </a:solidFill>
                <a:latin typeface="Tahoma"/>
                <a:cs typeface="Tahoma"/>
              </a:rPr>
              <a:t>földhasználati</a:t>
            </a:r>
            <a:r>
              <a:rPr sz="1186" spc="-113" dirty="0">
                <a:solidFill>
                  <a:prstClr val="black"/>
                </a:solidFill>
                <a:latin typeface="Tahoma"/>
                <a:cs typeface="Tahoma"/>
              </a:rPr>
              <a:t> </a:t>
            </a:r>
            <a:r>
              <a:rPr sz="1186" spc="-10" dirty="0">
                <a:solidFill>
                  <a:prstClr val="black"/>
                </a:solidFill>
                <a:latin typeface="Tahoma"/>
                <a:cs typeface="Tahoma"/>
              </a:rPr>
              <a:t>rendszer</a:t>
            </a:r>
            <a:r>
              <a:rPr sz="1186" spc="-128" dirty="0">
                <a:solidFill>
                  <a:prstClr val="black"/>
                </a:solidFill>
                <a:latin typeface="Tahoma"/>
                <a:cs typeface="Tahoma"/>
              </a:rPr>
              <a:t> </a:t>
            </a:r>
            <a:r>
              <a:rPr sz="1186" spc="10" dirty="0">
                <a:solidFill>
                  <a:prstClr val="black"/>
                </a:solidFill>
                <a:latin typeface="Tahoma"/>
                <a:cs typeface="Tahoma"/>
              </a:rPr>
              <a:t>kialakítása</a:t>
            </a:r>
            <a:r>
              <a:rPr sz="1186" spc="-128" dirty="0">
                <a:solidFill>
                  <a:prstClr val="black"/>
                </a:solidFill>
                <a:latin typeface="Tahoma"/>
                <a:cs typeface="Tahoma"/>
              </a:rPr>
              <a:t> </a:t>
            </a:r>
            <a:r>
              <a:rPr sz="1186" spc="-5" dirty="0">
                <a:solidFill>
                  <a:prstClr val="black"/>
                </a:solidFill>
                <a:latin typeface="Tahoma"/>
                <a:cs typeface="Tahoma"/>
              </a:rPr>
              <a:t>szükséges.</a:t>
            </a:r>
            <a:endParaRPr sz="1186">
              <a:solidFill>
                <a:prstClr val="black"/>
              </a:solidFill>
              <a:latin typeface="Tahoma"/>
              <a:cs typeface="Tahoma"/>
            </a:endParaRPr>
          </a:p>
          <a:p>
            <a:pPr defTabSz="903702">
              <a:spcBef>
                <a:spcPts val="15"/>
              </a:spcBef>
            </a:pPr>
            <a:endParaRPr sz="1186">
              <a:solidFill>
                <a:prstClr val="black"/>
              </a:solidFill>
              <a:latin typeface="Tahoma"/>
              <a:cs typeface="Tahoma"/>
            </a:endParaRPr>
          </a:p>
          <a:p>
            <a:pPr marL="12551" defTabSz="903702"/>
            <a:r>
              <a:rPr sz="1186" spc="-5" dirty="0">
                <a:solidFill>
                  <a:prstClr val="black"/>
                </a:solidFill>
                <a:latin typeface="Tahoma"/>
                <a:cs typeface="Tahoma"/>
              </a:rPr>
              <a:t>Ez</a:t>
            </a:r>
            <a:r>
              <a:rPr sz="1186" spc="-133" dirty="0">
                <a:solidFill>
                  <a:prstClr val="black"/>
                </a:solidFill>
                <a:latin typeface="Tahoma"/>
                <a:cs typeface="Tahoma"/>
              </a:rPr>
              <a:t> </a:t>
            </a:r>
            <a:r>
              <a:rPr sz="1186" spc="-20" dirty="0">
                <a:solidFill>
                  <a:prstClr val="black"/>
                </a:solidFill>
                <a:latin typeface="Tahoma"/>
                <a:cs typeface="Tahoma"/>
              </a:rPr>
              <a:t>megköveteli:</a:t>
            </a:r>
            <a:endParaRPr sz="1186">
              <a:solidFill>
                <a:prstClr val="black"/>
              </a:solidFill>
              <a:latin typeface="Tahoma"/>
              <a:cs typeface="Tahoma"/>
            </a:endParaRPr>
          </a:p>
          <a:p>
            <a:pPr marL="182623" indent="-170699" defTabSz="903702">
              <a:spcBef>
                <a:spcPts val="10"/>
              </a:spcBef>
              <a:buFontTx/>
              <a:buChar char="-"/>
              <a:tabLst>
                <a:tab pos="183251" algn="l"/>
              </a:tabLst>
            </a:pPr>
            <a:r>
              <a:rPr sz="1186" spc="-10" dirty="0">
                <a:solidFill>
                  <a:prstClr val="black"/>
                </a:solidFill>
                <a:latin typeface="Tahoma"/>
                <a:cs typeface="Tahoma"/>
              </a:rPr>
              <a:t>A</a:t>
            </a:r>
            <a:r>
              <a:rPr sz="1186" spc="-133" dirty="0">
                <a:solidFill>
                  <a:prstClr val="black"/>
                </a:solidFill>
                <a:latin typeface="Tahoma"/>
                <a:cs typeface="Tahoma"/>
              </a:rPr>
              <a:t> </a:t>
            </a:r>
            <a:r>
              <a:rPr sz="1186" spc="5" dirty="0">
                <a:solidFill>
                  <a:prstClr val="black"/>
                </a:solidFill>
                <a:latin typeface="Tahoma"/>
                <a:cs typeface="Tahoma"/>
              </a:rPr>
              <a:t>földhasználat</a:t>
            </a:r>
            <a:r>
              <a:rPr sz="1186" spc="-113" dirty="0">
                <a:solidFill>
                  <a:prstClr val="black"/>
                </a:solidFill>
                <a:latin typeface="Tahoma"/>
                <a:cs typeface="Tahoma"/>
              </a:rPr>
              <a:t> </a:t>
            </a:r>
            <a:r>
              <a:rPr sz="1186" spc="-10" dirty="0">
                <a:solidFill>
                  <a:prstClr val="black"/>
                </a:solidFill>
                <a:latin typeface="Tahoma"/>
                <a:cs typeface="Tahoma"/>
              </a:rPr>
              <a:t>megváltoztatását</a:t>
            </a:r>
            <a:r>
              <a:rPr sz="1186" spc="-124" dirty="0">
                <a:solidFill>
                  <a:prstClr val="black"/>
                </a:solidFill>
                <a:latin typeface="Tahoma"/>
                <a:cs typeface="Tahoma"/>
              </a:rPr>
              <a:t> </a:t>
            </a:r>
            <a:r>
              <a:rPr sz="1186" spc="-20" dirty="0">
                <a:solidFill>
                  <a:prstClr val="black"/>
                </a:solidFill>
                <a:latin typeface="Tahoma"/>
                <a:cs typeface="Tahoma"/>
              </a:rPr>
              <a:t>(pl.</a:t>
            </a:r>
            <a:r>
              <a:rPr sz="1186" spc="-128" dirty="0">
                <a:solidFill>
                  <a:prstClr val="black"/>
                </a:solidFill>
                <a:latin typeface="Tahoma"/>
                <a:cs typeface="Tahoma"/>
              </a:rPr>
              <a:t> </a:t>
            </a:r>
            <a:r>
              <a:rPr sz="1186" dirty="0">
                <a:solidFill>
                  <a:prstClr val="black"/>
                </a:solidFill>
                <a:latin typeface="Tahoma"/>
                <a:cs typeface="Tahoma"/>
              </a:rPr>
              <a:t>szántóföldek</a:t>
            </a:r>
            <a:r>
              <a:rPr sz="1186" spc="-119" dirty="0">
                <a:solidFill>
                  <a:prstClr val="black"/>
                </a:solidFill>
                <a:latin typeface="Tahoma"/>
                <a:cs typeface="Tahoma"/>
              </a:rPr>
              <a:t> </a:t>
            </a:r>
            <a:r>
              <a:rPr sz="1186" spc="25" dirty="0">
                <a:solidFill>
                  <a:prstClr val="black"/>
                </a:solidFill>
                <a:latin typeface="Tahoma"/>
                <a:cs typeface="Tahoma"/>
              </a:rPr>
              <a:t>és</a:t>
            </a:r>
            <a:r>
              <a:rPr sz="1186" spc="-133" dirty="0">
                <a:solidFill>
                  <a:prstClr val="black"/>
                </a:solidFill>
                <a:latin typeface="Tahoma"/>
                <a:cs typeface="Tahoma"/>
              </a:rPr>
              <a:t> </a:t>
            </a:r>
            <a:r>
              <a:rPr sz="1186" dirty="0">
                <a:solidFill>
                  <a:prstClr val="black"/>
                </a:solidFill>
                <a:latin typeface="Tahoma"/>
                <a:cs typeface="Tahoma"/>
              </a:rPr>
              <a:t>szőlőterületek</a:t>
            </a:r>
            <a:r>
              <a:rPr sz="1186" spc="-133" dirty="0">
                <a:solidFill>
                  <a:prstClr val="black"/>
                </a:solidFill>
                <a:latin typeface="Tahoma"/>
                <a:cs typeface="Tahoma"/>
              </a:rPr>
              <a:t> </a:t>
            </a:r>
            <a:r>
              <a:rPr sz="1186" spc="-5" dirty="0">
                <a:solidFill>
                  <a:prstClr val="black"/>
                </a:solidFill>
                <a:latin typeface="Tahoma"/>
                <a:cs typeface="Tahoma"/>
              </a:rPr>
              <a:t>feladása)</a:t>
            </a:r>
            <a:endParaRPr sz="1186">
              <a:solidFill>
                <a:prstClr val="black"/>
              </a:solidFill>
              <a:latin typeface="Tahoma"/>
              <a:cs typeface="Tahoma"/>
            </a:endParaRPr>
          </a:p>
          <a:p>
            <a:pPr marL="182623" indent="-170699" defTabSz="903702">
              <a:spcBef>
                <a:spcPts val="10"/>
              </a:spcBef>
              <a:buFontTx/>
              <a:buChar char="-"/>
              <a:tabLst>
                <a:tab pos="183251" algn="l"/>
              </a:tabLst>
            </a:pPr>
            <a:r>
              <a:rPr sz="1186" spc="-10" dirty="0">
                <a:solidFill>
                  <a:prstClr val="black"/>
                </a:solidFill>
                <a:latin typeface="Tahoma"/>
                <a:cs typeface="Tahoma"/>
              </a:rPr>
              <a:t>A</a:t>
            </a:r>
            <a:r>
              <a:rPr sz="1186" spc="-138" dirty="0">
                <a:solidFill>
                  <a:prstClr val="black"/>
                </a:solidFill>
                <a:latin typeface="Tahoma"/>
                <a:cs typeface="Tahoma"/>
              </a:rPr>
              <a:t> </a:t>
            </a:r>
            <a:r>
              <a:rPr sz="1186" spc="5" dirty="0">
                <a:solidFill>
                  <a:prstClr val="black"/>
                </a:solidFill>
                <a:latin typeface="Tahoma"/>
                <a:cs typeface="Tahoma"/>
              </a:rPr>
              <a:t>mozaikos</a:t>
            </a:r>
            <a:r>
              <a:rPr sz="1186" spc="-133" dirty="0">
                <a:solidFill>
                  <a:prstClr val="black"/>
                </a:solidFill>
                <a:latin typeface="Tahoma"/>
                <a:cs typeface="Tahoma"/>
              </a:rPr>
              <a:t> </a:t>
            </a:r>
            <a:r>
              <a:rPr sz="1186" spc="-15" dirty="0">
                <a:solidFill>
                  <a:prstClr val="black"/>
                </a:solidFill>
                <a:latin typeface="Tahoma"/>
                <a:cs typeface="Tahoma"/>
              </a:rPr>
              <a:t>tájszerkezet</a:t>
            </a:r>
            <a:r>
              <a:rPr sz="1186" spc="-128" dirty="0">
                <a:solidFill>
                  <a:prstClr val="black"/>
                </a:solidFill>
                <a:latin typeface="Tahoma"/>
                <a:cs typeface="Tahoma"/>
              </a:rPr>
              <a:t> </a:t>
            </a:r>
            <a:r>
              <a:rPr sz="1186" spc="5" dirty="0">
                <a:solidFill>
                  <a:prstClr val="black"/>
                </a:solidFill>
                <a:latin typeface="Tahoma"/>
                <a:cs typeface="Tahoma"/>
              </a:rPr>
              <a:t>kialakítását</a:t>
            </a:r>
            <a:endParaRPr sz="1186">
              <a:solidFill>
                <a:prstClr val="black"/>
              </a:solidFill>
              <a:latin typeface="Tahoma"/>
              <a:cs typeface="Tahoma"/>
            </a:endParaRPr>
          </a:p>
          <a:p>
            <a:pPr marL="182623" indent="-170699" defTabSz="903702">
              <a:spcBef>
                <a:spcPts val="10"/>
              </a:spcBef>
              <a:buFontTx/>
              <a:buChar char="-"/>
              <a:tabLst>
                <a:tab pos="183251" algn="l"/>
              </a:tabLst>
            </a:pPr>
            <a:r>
              <a:rPr sz="1186" spc="-10" dirty="0">
                <a:solidFill>
                  <a:prstClr val="black"/>
                </a:solidFill>
                <a:latin typeface="Tahoma"/>
                <a:cs typeface="Tahoma"/>
              </a:rPr>
              <a:t>A</a:t>
            </a:r>
            <a:r>
              <a:rPr sz="1186" spc="-133" dirty="0">
                <a:solidFill>
                  <a:prstClr val="black"/>
                </a:solidFill>
                <a:latin typeface="Tahoma"/>
                <a:cs typeface="Tahoma"/>
              </a:rPr>
              <a:t> </a:t>
            </a:r>
            <a:r>
              <a:rPr sz="1186" dirty="0">
                <a:solidFill>
                  <a:prstClr val="black"/>
                </a:solidFill>
                <a:latin typeface="Tahoma"/>
                <a:cs typeface="Tahoma"/>
              </a:rPr>
              <a:t>megfelelő</a:t>
            </a:r>
            <a:r>
              <a:rPr sz="1186" spc="-119" dirty="0">
                <a:solidFill>
                  <a:prstClr val="black"/>
                </a:solidFill>
                <a:latin typeface="Tahoma"/>
                <a:cs typeface="Tahoma"/>
              </a:rPr>
              <a:t> </a:t>
            </a:r>
            <a:r>
              <a:rPr sz="1186" dirty="0">
                <a:solidFill>
                  <a:prstClr val="black"/>
                </a:solidFill>
                <a:latin typeface="Tahoma"/>
                <a:cs typeface="Tahoma"/>
              </a:rPr>
              <a:t>talajművelési</a:t>
            </a:r>
            <a:r>
              <a:rPr sz="1186" spc="-128" dirty="0">
                <a:solidFill>
                  <a:prstClr val="black"/>
                </a:solidFill>
                <a:latin typeface="Tahoma"/>
                <a:cs typeface="Tahoma"/>
              </a:rPr>
              <a:t> </a:t>
            </a:r>
            <a:r>
              <a:rPr sz="1186" spc="-15" dirty="0">
                <a:solidFill>
                  <a:prstClr val="black"/>
                </a:solidFill>
                <a:latin typeface="Tahoma"/>
                <a:cs typeface="Tahoma"/>
              </a:rPr>
              <a:t>gyakorlatok</a:t>
            </a:r>
            <a:r>
              <a:rPr sz="1186" spc="-119" dirty="0">
                <a:solidFill>
                  <a:prstClr val="black"/>
                </a:solidFill>
                <a:latin typeface="Tahoma"/>
                <a:cs typeface="Tahoma"/>
              </a:rPr>
              <a:t> </a:t>
            </a:r>
            <a:r>
              <a:rPr sz="1186" spc="5" dirty="0">
                <a:solidFill>
                  <a:prstClr val="black"/>
                </a:solidFill>
                <a:latin typeface="Tahoma"/>
                <a:cs typeface="Tahoma"/>
              </a:rPr>
              <a:t>alkalmazását</a:t>
            </a:r>
            <a:endParaRPr sz="1186">
              <a:solidFill>
                <a:prstClr val="black"/>
              </a:solidFill>
              <a:latin typeface="Tahoma"/>
              <a:cs typeface="Tahoma"/>
            </a:endParaRPr>
          </a:p>
          <a:p>
            <a:pPr marL="182623" indent="-170699" defTabSz="903702">
              <a:spcBef>
                <a:spcPts val="10"/>
              </a:spcBef>
              <a:buFontTx/>
              <a:buChar char="-"/>
              <a:tabLst>
                <a:tab pos="183251" algn="l"/>
              </a:tabLst>
            </a:pPr>
            <a:r>
              <a:rPr sz="1186" spc="-10" dirty="0">
                <a:solidFill>
                  <a:prstClr val="black"/>
                </a:solidFill>
                <a:latin typeface="Tahoma"/>
                <a:cs typeface="Tahoma"/>
              </a:rPr>
              <a:t>A</a:t>
            </a:r>
            <a:r>
              <a:rPr sz="1186" spc="-133" dirty="0">
                <a:solidFill>
                  <a:prstClr val="black"/>
                </a:solidFill>
                <a:latin typeface="Tahoma"/>
                <a:cs typeface="Tahoma"/>
              </a:rPr>
              <a:t> </a:t>
            </a:r>
            <a:r>
              <a:rPr sz="1186" spc="-5" dirty="0">
                <a:solidFill>
                  <a:prstClr val="black"/>
                </a:solidFill>
                <a:latin typeface="Tahoma"/>
                <a:cs typeface="Tahoma"/>
              </a:rPr>
              <a:t>talajok</a:t>
            </a:r>
            <a:r>
              <a:rPr sz="1186" spc="-124" dirty="0">
                <a:solidFill>
                  <a:prstClr val="black"/>
                </a:solidFill>
                <a:latin typeface="Tahoma"/>
                <a:cs typeface="Tahoma"/>
              </a:rPr>
              <a:t> </a:t>
            </a:r>
            <a:r>
              <a:rPr sz="1186" spc="-5" dirty="0">
                <a:solidFill>
                  <a:prstClr val="black"/>
                </a:solidFill>
                <a:latin typeface="Tahoma"/>
                <a:cs typeface="Tahoma"/>
              </a:rPr>
              <a:t>fizikai</a:t>
            </a:r>
            <a:r>
              <a:rPr sz="1186" spc="-133" dirty="0">
                <a:solidFill>
                  <a:prstClr val="black"/>
                </a:solidFill>
                <a:latin typeface="Tahoma"/>
                <a:cs typeface="Tahoma"/>
              </a:rPr>
              <a:t> </a:t>
            </a:r>
            <a:r>
              <a:rPr sz="1186" spc="25" dirty="0">
                <a:solidFill>
                  <a:prstClr val="black"/>
                </a:solidFill>
                <a:latin typeface="Tahoma"/>
                <a:cs typeface="Tahoma"/>
              </a:rPr>
              <a:t>és</a:t>
            </a:r>
            <a:r>
              <a:rPr sz="1186" spc="-133" dirty="0">
                <a:solidFill>
                  <a:prstClr val="black"/>
                </a:solidFill>
                <a:latin typeface="Tahoma"/>
                <a:cs typeface="Tahoma"/>
              </a:rPr>
              <a:t> </a:t>
            </a:r>
            <a:r>
              <a:rPr sz="1186" dirty="0">
                <a:solidFill>
                  <a:prstClr val="black"/>
                </a:solidFill>
                <a:latin typeface="Tahoma"/>
                <a:cs typeface="Tahoma"/>
              </a:rPr>
              <a:t>kémiai</a:t>
            </a:r>
            <a:r>
              <a:rPr sz="1186" spc="-128" dirty="0">
                <a:solidFill>
                  <a:prstClr val="black"/>
                </a:solidFill>
                <a:latin typeface="Tahoma"/>
                <a:cs typeface="Tahoma"/>
              </a:rPr>
              <a:t> </a:t>
            </a:r>
            <a:r>
              <a:rPr sz="1186" spc="5" dirty="0">
                <a:solidFill>
                  <a:prstClr val="black"/>
                </a:solidFill>
                <a:latin typeface="Tahoma"/>
                <a:cs typeface="Tahoma"/>
              </a:rPr>
              <a:t>állapotának</a:t>
            </a:r>
            <a:r>
              <a:rPr sz="1186" spc="-113" dirty="0">
                <a:solidFill>
                  <a:prstClr val="black"/>
                </a:solidFill>
                <a:latin typeface="Tahoma"/>
                <a:cs typeface="Tahoma"/>
              </a:rPr>
              <a:t> </a:t>
            </a:r>
            <a:r>
              <a:rPr sz="1186" spc="-10" dirty="0">
                <a:solidFill>
                  <a:prstClr val="black"/>
                </a:solidFill>
                <a:latin typeface="Tahoma"/>
                <a:cs typeface="Tahoma"/>
              </a:rPr>
              <a:t>javítását</a:t>
            </a:r>
            <a:endParaRPr sz="1186">
              <a:solidFill>
                <a:prstClr val="black"/>
              </a:solidFill>
              <a:latin typeface="Tahoma"/>
              <a:cs typeface="Tahoma"/>
            </a:endParaRPr>
          </a:p>
        </p:txBody>
      </p:sp>
      <p:sp>
        <p:nvSpPr>
          <p:cNvPr id="13" name="object 13"/>
          <p:cNvSpPr txBox="1"/>
          <p:nvPr/>
        </p:nvSpPr>
        <p:spPr>
          <a:xfrm>
            <a:off x="265829" y="13969199"/>
            <a:ext cx="8789508" cy="1582802"/>
          </a:xfrm>
          <a:prstGeom prst="rect">
            <a:avLst/>
          </a:prstGeom>
        </p:spPr>
        <p:txBody>
          <a:bodyPr vert="horz" wrap="square" lIns="0" tIns="13180" rIns="0" bIns="0" rtlCol="0">
            <a:spAutoFit/>
          </a:bodyPr>
          <a:lstStyle/>
          <a:p>
            <a:pPr marL="32005" defTabSz="903702">
              <a:spcBef>
                <a:spcPts val="104"/>
              </a:spcBef>
            </a:pPr>
            <a:r>
              <a:rPr sz="1186" spc="5" dirty="0">
                <a:solidFill>
                  <a:prstClr val="black"/>
                </a:solidFill>
                <a:latin typeface="Tahoma"/>
                <a:cs typeface="Tahoma"/>
              </a:rPr>
              <a:t>Részben</a:t>
            </a:r>
            <a:r>
              <a:rPr sz="1186" spc="-128" dirty="0">
                <a:solidFill>
                  <a:prstClr val="black"/>
                </a:solidFill>
                <a:latin typeface="Tahoma"/>
                <a:cs typeface="Tahoma"/>
              </a:rPr>
              <a:t> </a:t>
            </a:r>
            <a:r>
              <a:rPr sz="1186" spc="10" dirty="0">
                <a:solidFill>
                  <a:prstClr val="black"/>
                </a:solidFill>
                <a:latin typeface="Tahoma"/>
                <a:cs typeface="Tahoma"/>
              </a:rPr>
              <a:t>a</a:t>
            </a:r>
            <a:r>
              <a:rPr sz="1186" spc="-124" dirty="0">
                <a:solidFill>
                  <a:prstClr val="black"/>
                </a:solidFill>
                <a:latin typeface="Tahoma"/>
                <a:cs typeface="Tahoma"/>
              </a:rPr>
              <a:t> </a:t>
            </a:r>
            <a:r>
              <a:rPr sz="1186" spc="5" dirty="0">
                <a:solidFill>
                  <a:prstClr val="black"/>
                </a:solidFill>
                <a:latin typeface="Tahoma"/>
                <a:cs typeface="Tahoma"/>
              </a:rPr>
              <a:t>túlhasználat</a:t>
            </a:r>
            <a:r>
              <a:rPr sz="1186" spc="-133" dirty="0">
                <a:solidFill>
                  <a:prstClr val="black"/>
                </a:solidFill>
                <a:latin typeface="Tahoma"/>
                <a:cs typeface="Tahoma"/>
              </a:rPr>
              <a:t> </a:t>
            </a:r>
            <a:r>
              <a:rPr sz="1186" spc="-15" dirty="0">
                <a:solidFill>
                  <a:prstClr val="black"/>
                </a:solidFill>
                <a:latin typeface="Tahoma"/>
                <a:cs typeface="Tahoma"/>
              </a:rPr>
              <a:t>következtében</a:t>
            </a:r>
            <a:r>
              <a:rPr sz="1186" spc="-113" dirty="0">
                <a:solidFill>
                  <a:prstClr val="black"/>
                </a:solidFill>
                <a:latin typeface="Tahoma"/>
                <a:cs typeface="Tahoma"/>
              </a:rPr>
              <a:t> </a:t>
            </a:r>
            <a:r>
              <a:rPr sz="1186" spc="10" dirty="0">
                <a:solidFill>
                  <a:prstClr val="black"/>
                </a:solidFill>
                <a:latin typeface="Tahoma"/>
                <a:cs typeface="Tahoma"/>
              </a:rPr>
              <a:t>a</a:t>
            </a:r>
            <a:r>
              <a:rPr sz="1186" spc="-128" dirty="0">
                <a:solidFill>
                  <a:prstClr val="black"/>
                </a:solidFill>
                <a:latin typeface="Tahoma"/>
                <a:cs typeface="Tahoma"/>
              </a:rPr>
              <a:t> </a:t>
            </a:r>
            <a:r>
              <a:rPr sz="1186" dirty="0">
                <a:solidFill>
                  <a:prstClr val="black"/>
                </a:solidFill>
                <a:latin typeface="Tahoma"/>
                <a:cs typeface="Tahoma"/>
              </a:rPr>
              <a:t>szántóföldek</a:t>
            </a:r>
            <a:r>
              <a:rPr sz="1186" spc="-124" dirty="0">
                <a:solidFill>
                  <a:prstClr val="black"/>
                </a:solidFill>
                <a:latin typeface="Tahoma"/>
                <a:cs typeface="Tahoma"/>
              </a:rPr>
              <a:t> </a:t>
            </a:r>
            <a:r>
              <a:rPr sz="1186" spc="-15" dirty="0">
                <a:solidFill>
                  <a:prstClr val="black"/>
                </a:solidFill>
                <a:latin typeface="Tahoma"/>
                <a:cs typeface="Tahoma"/>
              </a:rPr>
              <a:t>évente</a:t>
            </a:r>
            <a:r>
              <a:rPr sz="1186" spc="-124" dirty="0">
                <a:solidFill>
                  <a:prstClr val="black"/>
                </a:solidFill>
                <a:latin typeface="Tahoma"/>
                <a:cs typeface="Tahoma"/>
              </a:rPr>
              <a:t> </a:t>
            </a:r>
            <a:r>
              <a:rPr sz="1186" dirty="0">
                <a:solidFill>
                  <a:prstClr val="black"/>
                </a:solidFill>
                <a:latin typeface="Tahoma"/>
                <a:cs typeface="Tahoma"/>
              </a:rPr>
              <a:t>legalább</a:t>
            </a:r>
            <a:r>
              <a:rPr sz="1186" spc="-119" dirty="0">
                <a:solidFill>
                  <a:prstClr val="black"/>
                </a:solidFill>
                <a:latin typeface="Tahoma"/>
                <a:cs typeface="Tahoma"/>
              </a:rPr>
              <a:t> </a:t>
            </a:r>
            <a:r>
              <a:rPr sz="1186" spc="-10" dirty="0">
                <a:solidFill>
                  <a:prstClr val="black"/>
                </a:solidFill>
                <a:latin typeface="Tahoma"/>
                <a:cs typeface="Tahoma"/>
              </a:rPr>
              <a:t>hat</a:t>
            </a:r>
            <a:r>
              <a:rPr sz="1186" spc="-128" dirty="0">
                <a:solidFill>
                  <a:prstClr val="black"/>
                </a:solidFill>
                <a:latin typeface="Tahoma"/>
                <a:cs typeface="Tahoma"/>
              </a:rPr>
              <a:t> </a:t>
            </a:r>
            <a:r>
              <a:rPr sz="1186" spc="-10" dirty="0">
                <a:solidFill>
                  <a:prstClr val="black"/>
                </a:solidFill>
                <a:latin typeface="Tahoma"/>
                <a:cs typeface="Tahoma"/>
              </a:rPr>
              <a:t>hónapig</a:t>
            </a:r>
            <a:r>
              <a:rPr sz="1186" spc="-119" dirty="0">
                <a:solidFill>
                  <a:prstClr val="black"/>
                </a:solidFill>
                <a:latin typeface="Tahoma"/>
                <a:cs typeface="Tahoma"/>
              </a:rPr>
              <a:t> </a:t>
            </a:r>
            <a:r>
              <a:rPr sz="1186" dirty="0">
                <a:solidFill>
                  <a:prstClr val="black"/>
                </a:solidFill>
                <a:latin typeface="Tahoma"/>
                <a:cs typeface="Tahoma"/>
              </a:rPr>
              <a:t>fedetlenek</a:t>
            </a:r>
            <a:r>
              <a:rPr sz="1186" spc="-119" dirty="0">
                <a:solidFill>
                  <a:prstClr val="black"/>
                </a:solidFill>
                <a:latin typeface="Tahoma"/>
                <a:cs typeface="Tahoma"/>
              </a:rPr>
              <a:t> </a:t>
            </a:r>
            <a:r>
              <a:rPr sz="1186" spc="-44" dirty="0">
                <a:solidFill>
                  <a:prstClr val="black"/>
                </a:solidFill>
                <a:latin typeface="Tahoma"/>
                <a:cs typeface="Tahoma"/>
              </a:rPr>
              <a:t>(5.</a:t>
            </a:r>
            <a:r>
              <a:rPr sz="1186" spc="-128" dirty="0">
                <a:solidFill>
                  <a:prstClr val="black"/>
                </a:solidFill>
                <a:latin typeface="Tahoma"/>
                <a:cs typeface="Tahoma"/>
              </a:rPr>
              <a:t> </a:t>
            </a:r>
            <a:r>
              <a:rPr sz="1186" spc="-30" dirty="0">
                <a:solidFill>
                  <a:prstClr val="black"/>
                </a:solidFill>
                <a:latin typeface="Tahoma"/>
                <a:cs typeface="Tahoma"/>
              </a:rPr>
              <a:t>ábra).</a:t>
            </a:r>
            <a:r>
              <a:rPr sz="1186" spc="-128" dirty="0">
                <a:solidFill>
                  <a:prstClr val="black"/>
                </a:solidFill>
                <a:latin typeface="Tahoma"/>
                <a:cs typeface="Tahoma"/>
              </a:rPr>
              <a:t> </a:t>
            </a:r>
            <a:r>
              <a:rPr sz="1186" spc="-10" dirty="0">
                <a:solidFill>
                  <a:prstClr val="black"/>
                </a:solidFill>
                <a:latin typeface="Tahoma"/>
                <a:cs typeface="Tahoma"/>
              </a:rPr>
              <a:t>A</a:t>
            </a:r>
            <a:r>
              <a:rPr sz="1186" spc="-124" dirty="0">
                <a:solidFill>
                  <a:prstClr val="black"/>
                </a:solidFill>
                <a:latin typeface="Tahoma"/>
                <a:cs typeface="Tahoma"/>
              </a:rPr>
              <a:t> </a:t>
            </a:r>
            <a:r>
              <a:rPr sz="1186" spc="25" dirty="0">
                <a:solidFill>
                  <a:prstClr val="black"/>
                </a:solidFill>
                <a:latin typeface="Tahoma"/>
                <a:cs typeface="Tahoma"/>
              </a:rPr>
              <a:t>csupasz</a:t>
            </a:r>
            <a:r>
              <a:rPr sz="1186" spc="-128" dirty="0">
                <a:solidFill>
                  <a:prstClr val="black"/>
                </a:solidFill>
                <a:latin typeface="Tahoma"/>
                <a:cs typeface="Tahoma"/>
              </a:rPr>
              <a:t> </a:t>
            </a:r>
            <a:r>
              <a:rPr sz="1186" spc="-5" dirty="0">
                <a:solidFill>
                  <a:prstClr val="black"/>
                </a:solidFill>
                <a:latin typeface="Tahoma"/>
                <a:cs typeface="Tahoma"/>
              </a:rPr>
              <a:t>talaj</a:t>
            </a:r>
            <a:r>
              <a:rPr sz="1186" spc="-128" dirty="0">
                <a:solidFill>
                  <a:prstClr val="black"/>
                </a:solidFill>
                <a:latin typeface="Tahoma"/>
                <a:cs typeface="Tahoma"/>
              </a:rPr>
              <a:t> </a:t>
            </a:r>
            <a:r>
              <a:rPr sz="1186" spc="-5" dirty="0">
                <a:solidFill>
                  <a:prstClr val="black"/>
                </a:solidFill>
                <a:latin typeface="Tahoma"/>
                <a:cs typeface="Tahoma"/>
              </a:rPr>
              <a:t>hozzájárul</a:t>
            </a:r>
            <a:r>
              <a:rPr sz="1186" spc="-128" dirty="0">
                <a:solidFill>
                  <a:prstClr val="black"/>
                </a:solidFill>
                <a:latin typeface="Tahoma"/>
                <a:cs typeface="Tahoma"/>
              </a:rPr>
              <a:t> </a:t>
            </a:r>
            <a:r>
              <a:rPr sz="1186" spc="10" dirty="0">
                <a:solidFill>
                  <a:prstClr val="black"/>
                </a:solidFill>
                <a:latin typeface="Tahoma"/>
                <a:cs typeface="Tahoma"/>
              </a:rPr>
              <a:t>a</a:t>
            </a:r>
            <a:endParaRPr sz="1186">
              <a:solidFill>
                <a:prstClr val="black"/>
              </a:solidFill>
              <a:latin typeface="Tahoma"/>
              <a:cs typeface="Tahoma"/>
            </a:endParaRPr>
          </a:p>
          <a:p>
            <a:pPr marL="32005" marR="9414" defTabSz="903702">
              <a:lnSpc>
                <a:spcPct val="100699"/>
              </a:lnSpc>
            </a:pPr>
            <a:r>
              <a:rPr sz="1186" spc="5" dirty="0">
                <a:solidFill>
                  <a:prstClr val="black"/>
                </a:solidFill>
                <a:latin typeface="Tahoma"/>
                <a:cs typeface="Tahoma"/>
              </a:rPr>
              <a:t>deflációhoz,</a:t>
            </a:r>
            <a:r>
              <a:rPr sz="1186" spc="-109" dirty="0">
                <a:solidFill>
                  <a:prstClr val="black"/>
                </a:solidFill>
                <a:latin typeface="Tahoma"/>
                <a:cs typeface="Tahoma"/>
              </a:rPr>
              <a:t> </a:t>
            </a:r>
            <a:r>
              <a:rPr sz="1186" dirty="0">
                <a:solidFill>
                  <a:prstClr val="black"/>
                </a:solidFill>
                <a:latin typeface="Tahoma"/>
                <a:cs typeface="Tahoma"/>
              </a:rPr>
              <a:t>felerősíti</a:t>
            </a:r>
            <a:r>
              <a:rPr sz="1186" spc="-104" dirty="0">
                <a:solidFill>
                  <a:prstClr val="black"/>
                </a:solidFill>
                <a:latin typeface="Tahoma"/>
                <a:cs typeface="Tahoma"/>
              </a:rPr>
              <a:t> </a:t>
            </a:r>
            <a:r>
              <a:rPr sz="1186" dirty="0">
                <a:solidFill>
                  <a:prstClr val="black"/>
                </a:solidFill>
                <a:latin typeface="Tahoma"/>
                <a:cs typeface="Tahoma"/>
              </a:rPr>
              <a:t>az</a:t>
            </a:r>
            <a:r>
              <a:rPr sz="1186" spc="-119" dirty="0">
                <a:solidFill>
                  <a:prstClr val="black"/>
                </a:solidFill>
                <a:latin typeface="Tahoma"/>
                <a:cs typeface="Tahoma"/>
              </a:rPr>
              <a:t> </a:t>
            </a:r>
            <a:r>
              <a:rPr sz="1186" spc="-10" dirty="0">
                <a:solidFill>
                  <a:prstClr val="black"/>
                </a:solidFill>
                <a:latin typeface="Tahoma"/>
                <a:cs typeface="Tahoma"/>
              </a:rPr>
              <a:t>éghajlatváltozás</a:t>
            </a:r>
            <a:r>
              <a:rPr sz="1186" spc="-104" dirty="0">
                <a:solidFill>
                  <a:prstClr val="black"/>
                </a:solidFill>
                <a:latin typeface="Tahoma"/>
                <a:cs typeface="Tahoma"/>
              </a:rPr>
              <a:t> </a:t>
            </a:r>
            <a:r>
              <a:rPr sz="1186" spc="-5" dirty="0">
                <a:solidFill>
                  <a:prstClr val="black"/>
                </a:solidFill>
                <a:latin typeface="Tahoma"/>
                <a:cs typeface="Tahoma"/>
              </a:rPr>
              <a:t>nemkívánatos</a:t>
            </a:r>
            <a:r>
              <a:rPr sz="1186" spc="-109" dirty="0">
                <a:solidFill>
                  <a:prstClr val="black"/>
                </a:solidFill>
                <a:latin typeface="Tahoma"/>
                <a:cs typeface="Tahoma"/>
              </a:rPr>
              <a:t> </a:t>
            </a:r>
            <a:r>
              <a:rPr sz="1186" spc="5" dirty="0">
                <a:solidFill>
                  <a:prstClr val="black"/>
                </a:solidFill>
                <a:latin typeface="Tahoma"/>
                <a:cs typeface="Tahoma"/>
              </a:rPr>
              <a:t>hatásait</a:t>
            </a:r>
            <a:r>
              <a:rPr sz="1186" spc="-113" dirty="0">
                <a:solidFill>
                  <a:prstClr val="black"/>
                </a:solidFill>
                <a:latin typeface="Tahoma"/>
                <a:cs typeface="Tahoma"/>
              </a:rPr>
              <a:t> </a:t>
            </a:r>
            <a:r>
              <a:rPr sz="1186" spc="-20" dirty="0">
                <a:solidFill>
                  <a:prstClr val="black"/>
                </a:solidFill>
                <a:latin typeface="Tahoma"/>
                <a:cs typeface="Tahoma"/>
              </a:rPr>
              <a:t>(pl.</a:t>
            </a:r>
            <a:r>
              <a:rPr sz="1186" spc="-113" dirty="0">
                <a:solidFill>
                  <a:prstClr val="black"/>
                </a:solidFill>
                <a:latin typeface="Tahoma"/>
                <a:cs typeface="Tahoma"/>
              </a:rPr>
              <a:t> </a:t>
            </a:r>
            <a:r>
              <a:rPr sz="1186" dirty="0">
                <a:solidFill>
                  <a:prstClr val="black"/>
                </a:solidFill>
                <a:latin typeface="Tahoma"/>
                <a:cs typeface="Tahoma"/>
              </a:rPr>
              <a:t>nő</a:t>
            </a:r>
            <a:r>
              <a:rPr sz="1186" spc="-124" dirty="0">
                <a:solidFill>
                  <a:prstClr val="black"/>
                </a:solidFill>
                <a:latin typeface="Tahoma"/>
                <a:cs typeface="Tahoma"/>
              </a:rPr>
              <a:t> </a:t>
            </a:r>
            <a:r>
              <a:rPr sz="1186" spc="10" dirty="0">
                <a:solidFill>
                  <a:prstClr val="black"/>
                </a:solidFill>
                <a:latin typeface="Tahoma"/>
                <a:cs typeface="Tahoma"/>
              </a:rPr>
              <a:t>a</a:t>
            </a:r>
            <a:r>
              <a:rPr sz="1186" spc="-119" dirty="0">
                <a:solidFill>
                  <a:prstClr val="black"/>
                </a:solidFill>
                <a:latin typeface="Tahoma"/>
                <a:cs typeface="Tahoma"/>
              </a:rPr>
              <a:t> </a:t>
            </a:r>
            <a:r>
              <a:rPr sz="1186" dirty="0">
                <a:solidFill>
                  <a:prstClr val="black"/>
                </a:solidFill>
                <a:latin typeface="Tahoma"/>
                <a:cs typeface="Tahoma"/>
              </a:rPr>
              <a:t>párolgási</a:t>
            </a:r>
            <a:r>
              <a:rPr sz="1186" spc="-109" dirty="0">
                <a:solidFill>
                  <a:prstClr val="black"/>
                </a:solidFill>
                <a:latin typeface="Tahoma"/>
                <a:cs typeface="Tahoma"/>
              </a:rPr>
              <a:t> </a:t>
            </a:r>
            <a:r>
              <a:rPr sz="1186" spc="-10" dirty="0">
                <a:solidFill>
                  <a:prstClr val="black"/>
                </a:solidFill>
                <a:latin typeface="Tahoma"/>
                <a:cs typeface="Tahoma"/>
              </a:rPr>
              <a:t>veszteség,</a:t>
            </a:r>
            <a:r>
              <a:rPr sz="1186" spc="-124" dirty="0">
                <a:solidFill>
                  <a:prstClr val="black"/>
                </a:solidFill>
                <a:latin typeface="Tahoma"/>
                <a:cs typeface="Tahoma"/>
              </a:rPr>
              <a:t> </a:t>
            </a:r>
            <a:r>
              <a:rPr sz="1186" spc="10" dirty="0">
                <a:solidFill>
                  <a:prstClr val="black"/>
                </a:solidFill>
                <a:latin typeface="Tahoma"/>
                <a:cs typeface="Tahoma"/>
              </a:rPr>
              <a:t>ami</a:t>
            </a:r>
            <a:r>
              <a:rPr sz="1186" spc="-113" dirty="0">
                <a:solidFill>
                  <a:prstClr val="black"/>
                </a:solidFill>
                <a:latin typeface="Tahoma"/>
                <a:cs typeface="Tahoma"/>
              </a:rPr>
              <a:t> </a:t>
            </a:r>
            <a:r>
              <a:rPr sz="1186" spc="5" dirty="0">
                <a:solidFill>
                  <a:prstClr val="black"/>
                </a:solidFill>
                <a:latin typeface="Tahoma"/>
                <a:cs typeface="Tahoma"/>
              </a:rPr>
              <a:t>súlyosbítja</a:t>
            </a:r>
            <a:r>
              <a:rPr sz="1186" spc="-119" dirty="0">
                <a:solidFill>
                  <a:prstClr val="black"/>
                </a:solidFill>
                <a:latin typeface="Tahoma"/>
                <a:cs typeface="Tahoma"/>
              </a:rPr>
              <a:t> </a:t>
            </a:r>
            <a:r>
              <a:rPr sz="1186" spc="10" dirty="0">
                <a:solidFill>
                  <a:prstClr val="black"/>
                </a:solidFill>
                <a:latin typeface="Tahoma"/>
                <a:cs typeface="Tahoma"/>
              </a:rPr>
              <a:t>a</a:t>
            </a:r>
            <a:r>
              <a:rPr sz="1186" spc="-124" dirty="0">
                <a:solidFill>
                  <a:prstClr val="black"/>
                </a:solidFill>
                <a:latin typeface="Tahoma"/>
                <a:cs typeface="Tahoma"/>
              </a:rPr>
              <a:t> </a:t>
            </a:r>
            <a:r>
              <a:rPr sz="1186" spc="-5" dirty="0">
                <a:solidFill>
                  <a:prstClr val="black"/>
                </a:solidFill>
                <a:latin typeface="Tahoma"/>
                <a:cs typeface="Tahoma"/>
              </a:rPr>
              <a:t>talajnedvesség</a:t>
            </a:r>
            <a:r>
              <a:rPr sz="1186" spc="-104" dirty="0">
                <a:solidFill>
                  <a:prstClr val="black"/>
                </a:solidFill>
                <a:latin typeface="Tahoma"/>
                <a:cs typeface="Tahoma"/>
              </a:rPr>
              <a:t> </a:t>
            </a:r>
            <a:r>
              <a:rPr sz="1186" spc="-15" dirty="0">
                <a:solidFill>
                  <a:prstClr val="black"/>
                </a:solidFill>
                <a:latin typeface="Tahoma"/>
                <a:cs typeface="Tahoma"/>
              </a:rPr>
              <a:t>hiányát  </a:t>
            </a:r>
            <a:r>
              <a:rPr sz="1186" spc="25" dirty="0">
                <a:solidFill>
                  <a:prstClr val="black"/>
                </a:solidFill>
                <a:latin typeface="Tahoma"/>
                <a:cs typeface="Tahoma"/>
              </a:rPr>
              <a:t>és</a:t>
            </a:r>
            <a:r>
              <a:rPr sz="1186" spc="-133" dirty="0">
                <a:solidFill>
                  <a:prstClr val="black"/>
                </a:solidFill>
                <a:latin typeface="Tahoma"/>
                <a:cs typeface="Tahoma"/>
              </a:rPr>
              <a:t> </a:t>
            </a:r>
            <a:r>
              <a:rPr sz="1186" dirty="0">
                <a:solidFill>
                  <a:prstClr val="black"/>
                </a:solidFill>
                <a:latin typeface="Tahoma"/>
                <a:cs typeface="Tahoma"/>
              </a:rPr>
              <a:t>felerősíti</a:t>
            </a:r>
            <a:r>
              <a:rPr sz="1186" spc="-133" dirty="0">
                <a:solidFill>
                  <a:prstClr val="black"/>
                </a:solidFill>
                <a:latin typeface="Tahoma"/>
                <a:cs typeface="Tahoma"/>
              </a:rPr>
              <a:t> </a:t>
            </a:r>
            <a:r>
              <a:rPr sz="1186" spc="10" dirty="0">
                <a:solidFill>
                  <a:prstClr val="black"/>
                </a:solidFill>
                <a:latin typeface="Tahoma"/>
                <a:cs typeface="Tahoma"/>
              </a:rPr>
              <a:t>a</a:t>
            </a:r>
            <a:r>
              <a:rPr sz="1186" spc="-133" dirty="0">
                <a:solidFill>
                  <a:prstClr val="black"/>
                </a:solidFill>
                <a:latin typeface="Tahoma"/>
                <a:cs typeface="Tahoma"/>
              </a:rPr>
              <a:t> </a:t>
            </a:r>
            <a:r>
              <a:rPr sz="1186" spc="-15" dirty="0">
                <a:solidFill>
                  <a:prstClr val="black"/>
                </a:solidFill>
                <a:latin typeface="Tahoma"/>
                <a:cs typeface="Tahoma"/>
              </a:rPr>
              <a:t>károkat</a:t>
            </a:r>
            <a:r>
              <a:rPr sz="1186" spc="-128" dirty="0">
                <a:solidFill>
                  <a:prstClr val="black"/>
                </a:solidFill>
                <a:latin typeface="Tahoma"/>
                <a:cs typeface="Tahoma"/>
              </a:rPr>
              <a:t> </a:t>
            </a:r>
            <a:r>
              <a:rPr sz="1186" dirty="0">
                <a:solidFill>
                  <a:prstClr val="black"/>
                </a:solidFill>
                <a:latin typeface="Tahoma"/>
                <a:cs typeface="Tahoma"/>
              </a:rPr>
              <a:t>aszályok</a:t>
            </a:r>
            <a:r>
              <a:rPr sz="1186" spc="-133" dirty="0">
                <a:solidFill>
                  <a:prstClr val="black"/>
                </a:solidFill>
                <a:latin typeface="Tahoma"/>
                <a:cs typeface="Tahoma"/>
              </a:rPr>
              <a:t> </a:t>
            </a:r>
            <a:r>
              <a:rPr sz="1186" spc="-20" dirty="0">
                <a:solidFill>
                  <a:prstClr val="black"/>
                </a:solidFill>
                <a:latin typeface="Tahoma"/>
                <a:cs typeface="Tahoma"/>
              </a:rPr>
              <a:t>idején).</a:t>
            </a:r>
            <a:endParaRPr sz="1186">
              <a:solidFill>
                <a:prstClr val="black"/>
              </a:solidFill>
              <a:latin typeface="Tahoma"/>
              <a:cs typeface="Tahoma"/>
            </a:endParaRPr>
          </a:p>
          <a:p>
            <a:pPr marL="12551" defTabSz="903702">
              <a:spcBef>
                <a:spcPts val="982"/>
              </a:spcBef>
            </a:pPr>
            <a:r>
              <a:rPr sz="1581" b="1" spc="99" dirty="0">
                <a:solidFill>
                  <a:srgbClr val="C00000"/>
                </a:solidFill>
                <a:latin typeface="Calibri"/>
                <a:cs typeface="Calibri"/>
              </a:rPr>
              <a:t>Összefoglalás</a:t>
            </a:r>
            <a:endParaRPr sz="1581">
              <a:solidFill>
                <a:prstClr val="black"/>
              </a:solidFill>
              <a:latin typeface="Calibri"/>
              <a:cs typeface="Calibri"/>
            </a:endParaRPr>
          </a:p>
          <a:p>
            <a:pPr marL="32005" marR="5021" defTabSz="903702">
              <a:lnSpc>
                <a:spcPct val="100699"/>
              </a:lnSpc>
              <a:spcBef>
                <a:spcPts val="781"/>
              </a:spcBef>
            </a:pPr>
            <a:r>
              <a:rPr sz="1186" spc="5" dirty="0">
                <a:solidFill>
                  <a:prstClr val="black"/>
                </a:solidFill>
                <a:latin typeface="Tahoma"/>
                <a:cs typeface="Tahoma"/>
              </a:rPr>
              <a:t>Elemzésünk</a:t>
            </a:r>
            <a:r>
              <a:rPr sz="1186" spc="-124" dirty="0">
                <a:solidFill>
                  <a:prstClr val="black"/>
                </a:solidFill>
                <a:latin typeface="Tahoma"/>
                <a:cs typeface="Tahoma"/>
              </a:rPr>
              <a:t> </a:t>
            </a:r>
            <a:r>
              <a:rPr sz="1186" spc="-5" dirty="0">
                <a:solidFill>
                  <a:prstClr val="black"/>
                </a:solidFill>
                <a:latin typeface="Tahoma"/>
                <a:cs typeface="Tahoma"/>
              </a:rPr>
              <a:t>azt</a:t>
            </a:r>
            <a:r>
              <a:rPr sz="1186" spc="-128" dirty="0">
                <a:solidFill>
                  <a:prstClr val="black"/>
                </a:solidFill>
                <a:latin typeface="Tahoma"/>
                <a:cs typeface="Tahoma"/>
              </a:rPr>
              <a:t> </a:t>
            </a:r>
            <a:r>
              <a:rPr sz="1186" spc="-10" dirty="0">
                <a:solidFill>
                  <a:prstClr val="black"/>
                </a:solidFill>
                <a:latin typeface="Tahoma"/>
                <a:cs typeface="Tahoma"/>
              </a:rPr>
              <a:t>mutatja,</a:t>
            </a:r>
            <a:r>
              <a:rPr sz="1186" spc="-124" dirty="0">
                <a:solidFill>
                  <a:prstClr val="black"/>
                </a:solidFill>
                <a:latin typeface="Tahoma"/>
                <a:cs typeface="Tahoma"/>
              </a:rPr>
              <a:t> </a:t>
            </a:r>
            <a:r>
              <a:rPr sz="1186" spc="-35" dirty="0">
                <a:solidFill>
                  <a:prstClr val="black"/>
                </a:solidFill>
                <a:latin typeface="Tahoma"/>
                <a:cs typeface="Tahoma"/>
              </a:rPr>
              <a:t>hogy</a:t>
            </a:r>
            <a:r>
              <a:rPr sz="1186" spc="-119" dirty="0">
                <a:solidFill>
                  <a:prstClr val="black"/>
                </a:solidFill>
                <a:latin typeface="Tahoma"/>
                <a:cs typeface="Tahoma"/>
              </a:rPr>
              <a:t> </a:t>
            </a:r>
            <a:r>
              <a:rPr sz="1186" spc="10" dirty="0">
                <a:solidFill>
                  <a:prstClr val="black"/>
                </a:solidFill>
                <a:latin typeface="Tahoma"/>
                <a:cs typeface="Tahoma"/>
              </a:rPr>
              <a:t>a</a:t>
            </a:r>
            <a:r>
              <a:rPr sz="1186" spc="-124" dirty="0">
                <a:solidFill>
                  <a:prstClr val="black"/>
                </a:solidFill>
                <a:latin typeface="Tahoma"/>
                <a:cs typeface="Tahoma"/>
              </a:rPr>
              <a:t> </a:t>
            </a:r>
            <a:r>
              <a:rPr sz="1186" spc="-10" dirty="0">
                <a:solidFill>
                  <a:prstClr val="black"/>
                </a:solidFill>
                <a:latin typeface="Tahoma"/>
                <a:cs typeface="Tahoma"/>
              </a:rPr>
              <a:t>mezőgazdasági</a:t>
            </a:r>
            <a:r>
              <a:rPr sz="1186" spc="-128" dirty="0">
                <a:solidFill>
                  <a:prstClr val="black"/>
                </a:solidFill>
                <a:latin typeface="Tahoma"/>
                <a:cs typeface="Tahoma"/>
              </a:rPr>
              <a:t> </a:t>
            </a:r>
            <a:r>
              <a:rPr sz="1186" spc="-20" dirty="0">
                <a:solidFill>
                  <a:prstClr val="black"/>
                </a:solidFill>
                <a:latin typeface="Tahoma"/>
                <a:cs typeface="Tahoma"/>
              </a:rPr>
              <a:t>gyakorlatok</a:t>
            </a:r>
            <a:r>
              <a:rPr sz="1186" spc="-113" dirty="0">
                <a:solidFill>
                  <a:prstClr val="black"/>
                </a:solidFill>
                <a:latin typeface="Tahoma"/>
                <a:cs typeface="Tahoma"/>
              </a:rPr>
              <a:t> </a:t>
            </a:r>
            <a:r>
              <a:rPr sz="1186" spc="5" dirty="0">
                <a:solidFill>
                  <a:prstClr val="black"/>
                </a:solidFill>
                <a:latin typeface="Tahoma"/>
                <a:cs typeface="Tahoma"/>
              </a:rPr>
              <a:t>nem</a:t>
            </a:r>
            <a:r>
              <a:rPr sz="1186" spc="-109" dirty="0">
                <a:solidFill>
                  <a:prstClr val="black"/>
                </a:solidFill>
                <a:latin typeface="Tahoma"/>
                <a:cs typeface="Tahoma"/>
              </a:rPr>
              <a:t> </a:t>
            </a:r>
            <a:r>
              <a:rPr sz="1186" spc="-10" dirty="0">
                <a:solidFill>
                  <a:prstClr val="black"/>
                </a:solidFill>
                <a:latin typeface="Tahoma"/>
                <a:cs typeface="Tahoma"/>
              </a:rPr>
              <a:t>igazodnak</a:t>
            </a:r>
            <a:r>
              <a:rPr sz="1186" spc="-128" dirty="0">
                <a:solidFill>
                  <a:prstClr val="black"/>
                </a:solidFill>
                <a:latin typeface="Tahoma"/>
                <a:cs typeface="Tahoma"/>
              </a:rPr>
              <a:t> </a:t>
            </a:r>
            <a:r>
              <a:rPr sz="1186" spc="10" dirty="0">
                <a:solidFill>
                  <a:prstClr val="black"/>
                </a:solidFill>
                <a:latin typeface="Tahoma"/>
                <a:cs typeface="Tahoma"/>
              </a:rPr>
              <a:t>a</a:t>
            </a:r>
            <a:r>
              <a:rPr sz="1186" spc="-124" dirty="0">
                <a:solidFill>
                  <a:prstClr val="black"/>
                </a:solidFill>
                <a:latin typeface="Tahoma"/>
                <a:cs typeface="Tahoma"/>
              </a:rPr>
              <a:t> </a:t>
            </a:r>
            <a:r>
              <a:rPr sz="1186" spc="-20" dirty="0">
                <a:solidFill>
                  <a:prstClr val="black"/>
                </a:solidFill>
                <a:latin typeface="Tahoma"/>
                <a:cs typeface="Tahoma"/>
              </a:rPr>
              <a:t>táj</a:t>
            </a:r>
            <a:r>
              <a:rPr sz="1186" spc="-124" dirty="0">
                <a:solidFill>
                  <a:prstClr val="black"/>
                </a:solidFill>
                <a:latin typeface="Tahoma"/>
                <a:cs typeface="Tahoma"/>
              </a:rPr>
              <a:t> </a:t>
            </a:r>
            <a:r>
              <a:rPr sz="1186" spc="-10" dirty="0">
                <a:solidFill>
                  <a:prstClr val="black"/>
                </a:solidFill>
                <a:latin typeface="Tahoma"/>
                <a:cs typeface="Tahoma"/>
              </a:rPr>
              <a:t>teherbíró</a:t>
            </a:r>
            <a:r>
              <a:rPr sz="1186" spc="-119" dirty="0">
                <a:solidFill>
                  <a:prstClr val="black"/>
                </a:solidFill>
                <a:latin typeface="Tahoma"/>
                <a:cs typeface="Tahoma"/>
              </a:rPr>
              <a:t> </a:t>
            </a:r>
            <a:r>
              <a:rPr sz="1186" spc="-5" dirty="0">
                <a:solidFill>
                  <a:prstClr val="black"/>
                </a:solidFill>
                <a:latin typeface="Tahoma"/>
                <a:cs typeface="Tahoma"/>
              </a:rPr>
              <a:t>képességéhez.</a:t>
            </a:r>
            <a:r>
              <a:rPr sz="1186" spc="-119" dirty="0">
                <a:solidFill>
                  <a:prstClr val="black"/>
                </a:solidFill>
                <a:latin typeface="Tahoma"/>
                <a:cs typeface="Tahoma"/>
              </a:rPr>
              <a:t> </a:t>
            </a:r>
            <a:r>
              <a:rPr sz="1186" spc="-5" dirty="0">
                <a:solidFill>
                  <a:prstClr val="black"/>
                </a:solidFill>
                <a:latin typeface="Tahoma"/>
                <a:cs typeface="Tahoma"/>
              </a:rPr>
              <a:t>Ez</a:t>
            </a:r>
            <a:r>
              <a:rPr sz="1186" spc="-119" dirty="0">
                <a:solidFill>
                  <a:prstClr val="black"/>
                </a:solidFill>
                <a:latin typeface="Tahoma"/>
                <a:cs typeface="Tahoma"/>
              </a:rPr>
              <a:t> </a:t>
            </a:r>
            <a:r>
              <a:rPr sz="1186" spc="5" dirty="0">
                <a:solidFill>
                  <a:prstClr val="black"/>
                </a:solidFill>
                <a:latin typeface="Tahoma"/>
                <a:cs typeface="Tahoma"/>
              </a:rPr>
              <a:t>túlhasználathoz</a:t>
            </a:r>
            <a:r>
              <a:rPr sz="1186" spc="-124" dirty="0">
                <a:solidFill>
                  <a:prstClr val="black"/>
                </a:solidFill>
                <a:latin typeface="Tahoma"/>
                <a:cs typeface="Tahoma"/>
              </a:rPr>
              <a:t> </a:t>
            </a:r>
            <a:r>
              <a:rPr sz="1186" spc="-20" dirty="0">
                <a:solidFill>
                  <a:prstClr val="black"/>
                </a:solidFill>
                <a:latin typeface="Tahoma"/>
                <a:cs typeface="Tahoma"/>
              </a:rPr>
              <a:t>vezetett,  </a:t>
            </a:r>
            <a:r>
              <a:rPr sz="1186" spc="10" dirty="0">
                <a:solidFill>
                  <a:prstClr val="black"/>
                </a:solidFill>
                <a:latin typeface="Tahoma"/>
                <a:cs typeface="Tahoma"/>
              </a:rPr>
              <a:t>ami</a:t>
            </a:r>
            <a:r>
              <a:rPr sz="1186" spc="-124" dirty="0">
                <a:solidFill>
                  <a:prstClr val="black"/>
                </a:solidFill>
                <a:latin typeface="Tahoma"/>
                <a:cs typeface="Tahoma"/>
              </a:rPr>
              <a:t> </a:t>
            </a:r>
            <a:r>
              <a:rPr sz="1186" spc="-5" dirty="0">
                <a:solidFill>
                  <a:prstClr val="black"/>
                </a:solidFill>
                <a:latin typeface="Tahoma"/>
                <a:cs typeface="Tahoma"/>
              </a:rPr>
              <a:t>elégtelen</a:t>
            </a:r>
            <a:r>
              <a:rPr sz="1186" spc="-124" dirty="0">
                <a:solidFill>
                  <a:prstClr val="black"/>
                </a:solidFill>
                <a:latin typeface="Tahoma"/>
                <a:cs typeface="Tahoma"/>
              </a:rPr>
              <a:t> </a:t>
            </a:r>
            <a:r>
              <a:rPr sz="1186" spc="-10" dirty="0">
                <a:solidFill>
                  <a:prstClr val="black"/>
                </a:solidFill>
                <a:latin typeface="Tahoma"/>
                <a:cs typeface="Tahoma"/>
              </a:rPr>
              <a:t>erőforrásokat</a:t>
            </a:r>
            <a:r>
              <a:rPr sz="1186" spc="-113" dirty="0">
                <a:solidFill>
                  <a:prstClr val="black"/>
                </a:solidFill>
                <a:latin typeface="Tahoma"/>
                <a:cs typeface="Tahoma"/>
              </a:rPr>
              <a:t> </a:t>
            </a:r>
            <a:r>
              <a:rPr sz="1186" spc="25" dirty="0">
                <a:solidFill>
                  <a:prstClr val="black"/>
                </a:solidFill>
                <a:latin typeface="Tahoma"/>
                <a:cs typeface="Tahoma"/>
              </a:rPr>
              <a:t>és</a:t>
            </a:r>
            <a:r>
              <a:rPr sz="1186" spc="-124" dirty="0">
                <a:solidFill>
                  <a:prstClr val="black"/>
                </a:solidFill>
                <a:latin typeface="Tahoma"/>
                <a:cs typeface="Tahoma"/>
              </a:rPr>
              <a:t> </a:t>
            </a:r>
            <a:r>
              <a:rPr sz="1186" spc="15" dirty="0">
                <a:solidFill>
                  <a:prstClr val="black"/>
                </a:solidFill>
                <a:latin typeface="Tahoma"/>
                <a:cs typeface="Tahoma"/>
              </a:rPr>
              <a:t>számos</a:t>
            </a:r>
            <a:r>
              <a:rPr sz="1186" spc="-128" dirty="0">
                <a:solidFill>
                  <a:prstClr val="black"/>
                </a:solidFill>
                <a:latin typeface="Tahoma"/>
                <a:cs typeface="Tahoma"/>
              </a:rPr>
              <a:t> </a:t>
            </a:r>
            <a:r>
              <a:rPr sz="1186" dirty="0">
                <a:solidFill>
                  <a:prstClr val="black"/>
                </a:solidFill>
                <a:latin typeface="Tahoma"/>
                <a:cs typeface="Tahoma"/>
              </a:rPr>
              <a:t>problémát</a:t>
            </a:r>
            <a:r>
              <a:rPr sz="1186" spc="-113" dirty="0">
                <a:solidFill>
                  <a:prstClr val="black"/>
                </a:solidFill>
                <a:latin typeface="Tahoma"/>
                <a:cs typeface="Tahoma"/>
              </a:rPr>
              <a:t> </a:t>
            </a:r>
            <a:r>
              <a:rPr sz="1186" spc="-15" dirty="0">
                <a:solidFill>
                  <a:prstClr val="black"/>
                </a:solidFill>
                <a:latin typeface="Tahoma"/>
                <a:cs typeface="Tahoma"/>
              </a:rPr>
              <a:t>eredményezett</a:t>
            </a:r>
            <a:r>
              <a:rPr sz="1186" spc="-109" dirty="0">
                <a:solidFill>
                  <a:prstClr val="black"/>
                </a:solidFill>
                <a:latin typeface="Tahoma"/>
                <a:cs typeface="Tahoma"/>
              </a:rPr>
              <a:t> </a:t>
            </a:r>
            <a:r>
              <a:rPr sz="1186" spc="10" dirty="0">
                <a:solidFill>
                  <a:prstClr val="black"/>
                </a:solidFill>
                <a:latin typeface="Tahoma"/>
                <a:cs typeface="Tahoma"/>
              </a:rPr>
              <a:t>a</a:t>
            </a:r>
            <a:r>
              <a:rPr sz="1186" spc="-124" dirty="0">
                <a:solidFill>
                  <a:prstClr val="black"/>
                </a:solidFill>
                <a:latin typeface="Tahoma"/>
                <a:cs typeface="Tahoma"/>
              </a:rPr>
              <a:t> </a:t>
            </a:r>
            <a:r>
              <a:rPr sz="1186" spc="-5" dirty="0">
                <a:solidFill>
                  <a:prstClr val="black"/>
                </a:solidFill>
                <a:latin typeface="Tahoma"/>
                <a:cs typeface="Tahoma"/>
              </a:rPr>
              <a:t>növénytermesztésben</a:t>
            </a:r>
            <a:r>
              <a:rPr sz="1186" spc="-109" dirty="0">
                <a:solidFill>
                  <a:prstClr val="black"/>
                </a:solidFill>
                <a:latin typeface="Tahoma"/>
                <a:cs typeface="Tahoma"/>
              </a:rPr>
              <a:t> </a:t>
            </a:r>
            <a:r>
              <a:rPr sz="1186" spc="25" dirty="0">
                <a:solidFill>
                  <a:prstClr val="black"/>
                </a:solidFill>
                <a:latin typeface="Tahoma"/>
                <a:cs typeface="Tahoma"/>
              </a:rPr>
              <a:t>és</a:t>
            </a:r>
            <a:r>
              <a:rPr sz="1186" spc="-124" dirty="0">
                <a:solidFill>
                  <a:prstClr val="black"/>
                </a:solidFill>
                <a:latin typeface="Tahoma"/>
                <a:cs typeface="Tahoma"/>
              </a:rPr>
              <a:t> </a:t>
            </a:r>
            <a:r>
              <a:rPr sz="1186" dirty="0">
                <a:solidFill>
                  <a:prstClr val="black"/>
                </a:solidFill>
                <a:latin typeface="Tahoma"/>
                <a:cs typeface="Tahoma"/>
              </a:rPr>
              <a:t>az</a:t>
            </a:r>
            <a:r>
              <a:rPr sz="1186" spc="-124" dirty="0">
                <a:solidFill>
                  <a:prstClr val="black"/>
                </a:solidFill>
                <a:latin typeface="Tahoma"/>
                <a:cs typeface="Tahoma"/>
              </a:rPr>
              <a:t> </a:t>
            </a:r>
            <a:r>
              <a:rPr sz="1186" dirty="0">
                <a:solidFill>
                  <a:prstClr val="black"/>
                </a:solidFill>
                <a:latin typeface="Tahoma"/>
                <a:cs typeface="Tahoma"/>
              </a:rPr>
              <a:t>állattenyésztésben.</a:t>
            </a:r>
            <a:r>
              <a:rPr sz="1186" spc="-109" dirty="0">
                <a:solidFill>
                  <a:prstClr val="black"/>
                </a:solidFill>
                <a:latin typeface="Tahoma"/>
                <a:cs typeface="Tahoma"/>
              </a:rPr>
              <a:t> </a:t>
            </a:r>
            <a:r>
              <a:rPr sz="1186" spc="-10" dirty="0">
                <a:solidFill>
                  <a:prstClr val="black"/>
                </a:solidFill>
                <a:latin typeface="Tahoma"/>
                <a:cs typeface="Tahoma"/>
              </a:rPr>
              <a:t>Ehhez</a:t>
            </a:r>
            <a:r>
              <a:rPr sz="1186" spc="-109" dirty="0">
                <a:solidFill>
                  <a:prstClr val="black"/>
                </a:solidFill>
                <a:latin typeface="Tahoma"/>
                <a:cs typeface="Tahoma"/>
              </a:rPr>
              <a:t> </a:t>
            </a:r>
            <a:r>
              <a:rPr sz="1186" spc="-5" dirty="0">
                <a:solidFill>
                  <a:prstClr val="black"/>
                </a:solidFill>
                <a:latin typeface="Tahoma"/>
                <a:cs typeface="Tahoma"/>
              </a:rPr>
              <a:t>járul</a:t>
            </a:r>
            <a:r>
              <a:rPr sz="1186" spc="-119" dirty="0">
                <a:solidFill>
                  <a:prstClr val="black"/>
                </a:solidFill>
                <a:latin typeface="Tahoma"/>
                <a:cs typeface="Tahoma"/>
              </a:rPr>
              <a:t> </a:t>
            </a:r>
            <a:r>
              <a:rPr sz="1186" spc="-5" dirty="0">
                <a:solidFill>
                  <a:prstClr val="black"/>
                </a:solidFill>
                <a:latin typeface="Tahoma"/>
                <a:cs typeface="Tahoma"/>
              </a:rPr>
              <a:t>hozzá</a:t>
            </a:r>
            <a:r>
              <a:rPr sz="1186" spc="-124" dirty="0">
                <a:solidFill>
                  <a:prstClr val="black"/>
                </a:solidFill>
                <a:latin typeface="Tahoma"/>
                <a:cs typeface="Tahoma"/>
              </a:rPr>
              <a:t> </a:t>
            </a:r>
            <a:r>
              <a:rPr sz="1186" spc="10" dirty="0">
                <a:solidFill>
                  <a:prstClr val="black"/>
                </a:solidFill>
                <a:latin typeface="Tahoma"/>
                <a:cs typeface="Tahoma"/>
              </a:rPr>
              <a:t>a  </a:t>
            </a:r>
            <a:r>
              <a:rPr sz="1186" dirty="0">
                <a:solidFill>
                  <a:prstClr val="black"/>
                </a:solidFill>
                <a:latin typeface="Tahoma"/>
                <a:cs typeface="Tahoma"/>
              </a:rPr>
              <a:t>nem</a:t>
            </a:r>
            <a:r>
              <a:rPr sz="1186" spc="-128" dirty="0">
                <a:solidFill>
                  <a:prstClr val="black"/>
                </a:solidFill>
                <a:latin typeface="Tahoma"/>
                <a:cs typeface="Tahoma"/>
              </a:rPr>
              <a:t> </a:t>
            </a:r>
            <a:r>
              <a:rPr sz="1186" spc="10" dirty="0">
                <a:solidFill>
                  <a:prstClr val="black"/>
                </a:solidFill>
                <a:latin typeface="Tahoma"/>
                <a:cs typeface="Tahoma"/>
              </a:rPr>
              <a:t>kellő</a:t>
            </a:r>
            <a:r>
              <a:rPr sz="1186" spc="-128" dirty="0">
                <a:solidFill>
                  <a:prstClr val="black"/>
                </a:solidFill>
                <a:latin typeface="Tahoma"/>
                <a:cs typeface="Tahoma"/>
              </a:rPr>
              <a:t> </a:t>
            </a:r>
            <a:r>
              <a:rPr sz="1186" spc="-15" dirty="0">
                <a:solidFill>
                  <a:prstClr val="black"/>
                </a:solidFill>
                <a:latin typeface="Tahoma"/>
                <a:cs typeface="Tahoma"/>
              </a:rPr>
              <a:t>hatékonyság,</a:t>
            </a:r>
            <a:r>
              <a:rPr sz="1186" spc="-119" dirty="0">
                <a:solidFill>
                  <a:prstClr val="black"/>
                </a:solidFill>
                <a:latin typeface="Tahoma"/>
                <a:cs typeface="Tahoma"/>
              </a:rPr>
              <a:t> </a:t>
            </a:r>
            <a:r>
              <a:rPr sz="1186" dirty="0">
                <a:solidFill>
                  <a:prstClr val="black"/>
                </a:solidFill>
                <a:latin typeface="Tahoma"/>
                <a:cs typeface="Tahoma"/>
              </a:rPr>
              <a:t>az</a:t>
            </a:r>
            <a:r>
              <a:rPr sz="1186" spc="-133" dirty="0">
                <a:solidFill>
                  <a:prstClr val="black"/>
                </a:solidFill>
                <a:latin typeface="Tahoma"/>
                <a:cs typeface="Tahoma"/>
              </a:rPr>
              <a:t> </a:t>
            </a:r>
            <a:r>
              <a:rPr sz="1186" spc="15" dirty="0">
                <a:solidFill>
                  <a:prstClr val="black"/>
                </a:solidFill>
                <a:latin typeface="Tahoma"/>
                <a:cs typeface="Tahoma"/>
              </a:rPr>
              <a:t>alacsony</a:t>
            </a:r>
            <a:r>
              <a:rPr sz="1186" spc="-124" dirty="0">
                <a:solidFill>
                  <a:prstClr val="black"/>
                </a:solidFill>
                <a:latin typeface="Tahoma"/>
                <a:cs typeface="Tahoma"/>
              </a:rPr>
              <a:t> </a:t>
            </a:r>
            <a:r>
              <a:rPr sz="1186" spc="-5" dirty="0">
                <a:solidFill>
                  <a:prstClr val="black"/>
                </a:solidFill>
                <a:latin typeface="Tahoma"/>
                <a:cs typeface="Tahoma"/>
              </a:rPr>
              <a:t>jövedelemtermelő</a:t>
            </a:r>
            <a:r>
              <a:rPr sz="1186" spc="-124" dirty="0">
                <a:solidFill>
                  <a:prstClr val="black"/>
                </a:solidFill>
                <a:latin typeface="Tahoma"/>
                <a:cs typeface="Tahoma"/>
              </a:rPr>
              <a:t> </a:t>
            </a:r>
            <a:r>
              <a:rPr sz="1186" dirty="0">
                <a:solidFill>
                  <a:prstClr val="black"/>
                </a:solidFill>
                <a:latin typeface="Tahoma"/>
                <a:cs typeface="Tahoma"/>
              </a:rPr>
              <a:t>képesség</a:t>
            </a:r>
            <a:r>
              <a:rPr sz="1186" spc="-133" dirty="0">
                <a:solidFill>
                  <a:prstClr val="black"/>
                </a:solidFill>
                <a:latin typeface="Tahoma"/>
                <a:cs typeface="Tahoma"/>
              </a:rPr>
              <a:t> </a:t>
            </a:r>
            <a:r>
              <a:rPr sz="1186" spc="25" dirty="0">
                <a:solidFill>
                  <a:prstClr val="black"/>
                </a:solidFill>
                <a:latin typeface="Tahoma"/>
                <a:cs typeface="Tahoma"/>
              </a:rPr>
              <a:t>és</a:t>
            </a:r>
            <a:r>
              <a:rPr sz="1186" spc="-128" dirty="0">
                <a:solidFill>
                  <a:prstClr val="black"/>
                </a:solidFill>
                <a:latin typeface="Tahoma"/>
                <a:cs typeface="Tahoma"/>
              </a:rPr>
              <a:t> </a:t>
            </a:r>
            <a:r>
              <a:rPr sz="1186" spc="10" dirty="0">
                <a:solidFill>
                  <a:prstClr val="black"/>
                </a:solidFill>
                <a:latin typeface="Tahoma"/>
                <a:cs typeface="Tahoma"/>
              </a:rPr>
              <a:t>a</a:t>
            </a:r>
            <a:r>
              <a:rPr sz="1186" spc="-124" dirty="0">
                <a:solidFill>
                  <a:prstClr val="black"/>
                </a:solidFill>
                <a:latin typeface="Tahoma"/>
                <a:cs typeface="Tahoma"/>
              </a:rPr>
              <a:t> </a:t>
            </a:r>
            <a:r>
              <a:rPr sz="1186" spc="-10" dirty="0">
                <a:solidFill>
                  <a:prstClr val="black"/>
                </a:solidFill>
                <a:latin typeface="Tahoma"/>
                <a:cs typeface="Tahoma"/>
              </a:rPr>
              <a:t>fenntarthatatlanság.</a:t>
            </a:r>
            <a:endParaRPr sz="1186">
              <a:solidFill>
                <a:prstClr val="black"/>
              </a:solidFill>
              <a:latin typeface="Tahoma"/>
              <a:cs typeface="Tahoma"/>
            </a:endParaRPr>
          </a:p>
        </p:txBody>
      </p:sp>
      <p:sp>
        <p:nvSpPr>
          <p:cNvPr id="14" name="object 14"/>
          <p:cNvSpPr txBox="1"/>
          <p:nvPr/>
        </p:nvSpPr>
        <p:spPr>
          <a:xfrm>
            <a:off x="285855" y="17346943"/>
            <a:ext cx="9528190" cy="2480267"/>
          </a:xfrm>
          <a:prstGeom prst="rect">
            <a:avLst/>
          </a:prstGeom>
        </p:spPr>
        <p:txBody>
          <a:bodyPr vert="horz" wrap="square" lIns="0" tIns="11924" rIns="0" bIns="0" rtlCol="0">
            <a:spAutoFit/>
          </a:bodyPr>
          <a:lstStyle/>
          <a:p>
            <a:pPr marL="12551" marR="685307" defTabSz="903702">
              <a:lnSpc>
                <a:spcPct val="100699"/>
              </a:lnSpc>
              <a:spcBef>
                <a:spcPts val="94"/>
              </a:spcBef>
            </a:pPr>
            <a:r>
              <a:rPr sz="1186" b="1" i="1" spc="20" dirty="0">
                <a:solidFill>
                  <a:srgbClr val="006FC0"/>
                </a:solidFill>
                <a:latin typeface="Calibri"/>
                <a:cs typeface="Calibri"/>
              </a:rPr>
              <a:t>A </a:t>
            </a:r>
            <a:r>
              <a:rPr sz="1186" b="1" i="1" spc="54" dirty="0">
                <a:solidFill>
                  <a:srgbClr val="006FC0"/>
                </a:solidFill>
                <a:latin typeface="Calibri"/>
                <a:cs typeface="Calibri"/>
              </a:rPr>
              <a:t>felszínborítás </a:t>
            </a:r>
            <a:r>
              <a:rPr sz="1186" b="1" i="1" spc="40" dirty="0">
                <a:solidFill>
                  <a:srgbClr val="006FC0"/>
                </a:solidFill>
                <a:latin typeface="Calibri"/>
                <a:cs typeface="Calibri"/>
              </a:rPr>
              <a:t>megváltoztatásával </a:t>
            </a:r>
            <a:r>
              <a:rPr sz="1186" b="1" i="1" spc="64" dirty="0">
                <a:solidFill>
                  <a:srgbClr val="006FC0"/>
                </a:solidFill>
                <a:latin typeface="Calibri"/>
                <a:cs typeface="Calibri"/>
              </a:rPr>
              <a:t>elő </a:t>
            </a:r>
            <a:r>
              <a:rPr sz="1186" b="1" i="1" spc="59" dirty="0">
                <a:solidFill>
                  <a:srgbClr val="006FC0"/>
                </a:solidFill>
                <a:latin typeface="Calibri"/>
                <a:cs typeface="Calibri"/>
              </a:rPr>
              <a:t>lehet </a:t>
            </a:r>
            <a:r>
              <a:rPr sz="1186" b="1" i="1" spc="49" dirty="0">
                <a:solidFill>
                  <a:srgbClr val="006FC0"/>
                </a:solidFill>
                <a:latin typeface="Calibri"/>
                <a:cs typeface="Calibri"/>
              </a:rPr>
              <a:t>segíteni </a:t>
            </a:r>
            <a:r>
              <a:rPr sz="1186" b="1" i="1" spc="59" dirty="0">
                <a:solidFill>
                  <a:srgbClr val="006FC0"/>
                </a:solidFill>
                <a:latin typeface="Calibri"/>
                <a:cs typeface="Calibri"/>
              </a:rPr>
              <a:t>az </a:t>
            </a:r>
            <a:r>
              <a:rPr sz="1186" b="1" i="1" spc="44" dirty="0">
                <a:solidFill>
                  <a:srgbClr val="006FC0"/>
                </a:solidFill>
                <a:latin typeface="Calibri"/>
                <a:cs typeface="Calibri"/>
              </a:rPr>
              <a:t>éghajlatváltozáshoz </a:t>
            </a:r>
            <a:r>
              <a:rPr sz="1186" b="1" i="1" spc="40" dirty="0">
                <a:solidFill>
                  <a:srgbClr val="006FC0"/>
                </a:solidFill>
                <a:latin typeface="Calibri"/>
                <a:cs typeface="Calibri"/>
              </a:rPr>
              <a:t>való </a:t>
            </a:r>
            <a:r>
              <a:rPr sz="1186" b="1" i="1" spc="54" dirty="0">
                <a:solidFill>
                  <a:srgbClr val="006FC0"/>
                </a:solidFill>
                <a:latin typeface="Calibri"/>
                <a:cs typeface="Calibri"/>
              </a:rPr>
              <a:t>alkalmazkodást </a:t>
            </a:r>
            <a:r>
              <a:rPr sz="1186" b="1" i="1" spc="113" dirty="0">
                <a:solidFill>
                  <a:srgbClr val="006FC0"/>
                </a:solidFill>
                <a:latin typeface="Calibri"/>
                <a:cs typeface="Calibri"/>
              </a:rPr>
              <a:t>és </a:t>
            </a:r>
            <a:r>
              <a:rPr sz="1186" b="1" i="1" spc="40" dirty="0">
                <a:solidFill>
                  <a:srgbClr val="006FC0"/>
                </a:solidFill>
                <a:latin typeface="Calibri"/>
                <a:cs typeface="Calibri"/>
              </a:rPr>
              <a:t>a </a:t>
            </a:r>
            <a:r>
              <a:rPr sz="1186" b="1" i="1" spc="15" dirty="0">
                <a:solidFill>
                  <a:srgbClr val="006FC0"/>
                </a:solidFill>
                <a:latin typeface="Calibri"/>
                <a:cs typeface="Calibri"/>
              </a:rPr>
              <a:t>táj </a:t>
            </a:r>
            <a:r>
              <a:rPr sz="1186" b="1" i="1" spc="44" dirty="0">
                <a:solidFill>
                  <a:srgbClr val="006FC0"/>
                </a:solidFill>
                <a:latin typeface="Calibri"/>
                <a:cs typeface="Calibri"/>
              </a:rPr>
              <a:t>teherbíró  </a:t>
            </a:r>
            <a:r>
              <a:rPr sz="1186" b="1" i="1" spc="74" dirty="0">
                <a:solidFill>
                  <a:srgbClr val="006FC0"/>
                </a:solidFill>
                <a:latin typeface="Calibri"/>
                <a:cs typeface="Calibri"/>
              </a:rPr>
              <a:t>képességének</a:t>
            </a:r>
            <a:r>
              <a:rPr sz="1186" b="1" i="1" dirty="0">
                <a:solidFill>
                  <a:srgbClr val="006FC0"/>
                </a:solidFill>
                <a:latin typeface="Calibri"/>
                <a:cs typeface="Calibri"/>
              </a:rPr>
              <a:t> </a:t>
            </a:r>
            <a:r>
              <a:rPr sz="1186" b="1" i="1" spc="54" dirty="0">
                <a:solidFill>
                  <a:srgbClr val="006FC0"/>
                </a:solidFill>
                <a:latin typeface="Calibri"/>
                <a:cs typeface="Calibri"/>
              </a:rPr>
              <a:t>megfelelő</a:t>
            </a:r>
            <a:r>
              <a:rPr sz="1186" b="1" i="1" spc="-10" dirty="0">
                <a:solidFill>
                  <a:srgbClr val="006FC0"/>
                </a:solidFill>
                <a:latin typeface="Calibri"/>
                <a:cs typeface="Calibri"/>
              </a:rPr>
              <a:t> </a:t>
            </a:r>
            <a:r>
              <a:rPr sz="1186" b="1" i="1" spc="44" dirty="0">
                <a:solidFill>
                  <a:srgbClr val="006FC0"/>
                </a:solidFill>
                <a:latin typeface="Calibri"/>
                <a:cs typeface="Calibri"/>
              </a:rPr>
              <a:t>gazdálkodást.</a:t>
            </a:r>
            <a:r>
              <a:rPr sz="1186" b="1" i="1" dirty="0">
                <a:solidFill>
                  <a:srgbClr val="006FC0"/>
                </a:solidFill>
                <a:latin typeface="Calibri"/>
                <a:cs typeface="Calibri"/>
              </a:rPr>
              <a:t> </a:t>
            </a:r>
            <a:r>
              <a:rPr sz="1186" b="1" i="1" spc="74" dirty="0">
                <a:solidFill>
                  <a:srgbClr val="006FC0"/>
                </a:solidFill>
                <a:latin typeface="Calibri"/>
                <a:cs typeface="Calibri"/>
              </a:rPr>
              <a:t>Ennek</a:t>
            </a:r>
            <a:r>
              <a:rPr sz="1186" b="1" i="1" spc="-20" dirty="0">
                <a:solidFill>
                  <a:srgbClr val="006FC0"/>
                </a:solidFill>
                <a:latin typeface="Calibri"/>
                <a:cs typeface="Calibri"/>
              </a:rPr>
              <a:t> </a:t>
            </a:r>
            <a:r>
              <a:rPr sz="1186" b="1" i="1" spc="44" dirty="0">
                <a:solidFill>
                  <a:srgbClr val="006FC0"/>
                </a:solidFill>
                <a:latin typeface="Calibri"/>
                <a:cs typeface="Calibri"/>
              </a:rPr>
              <a:t>hiányában</a:t>
            </a:r>
            <a:r>
              <a:rPr sz="1186" b="1" i="1" spc="-20" dirty="0">
                <a:solidFill>
                  <a:srgbClr val="006FC0"/>
                </a:solidFill>
                <a:latin typeface="Calibri"/>
                <a:cs typeface="Calibri"/>
              </a:rPr>
              <a:t> </a:t>
            </a:r>
            <a:r>
              <a:rPr sz="1186" b="1" i="1" spc="40" dirty="0">
                <a:solidFill>
                  <a:srgbClr val="006FC0"/>
                </a:solidFill>
                <a:latin typeface="Calibri"/>
                <a:cs typeface="Calibri"/>
              </a:rPr>
              <a:t>a</a:t>
            </a:r>
            <a:r>
              <a:rPr sz="1186" b="1" i="1" spc="-20" dirty="0">
                <a:solidFill>
                  <a:srgbClr val="006FC0"/>
                </a:solidFill>
                <a:latin typeface="Calibri"/>
                <a:cs typeface="Calibri"/>
              </a:rPr>
              <a:t> </a:t>
            </a:r>
            <a:r>
              <a:rPr sz="1186" b="1" i="1" spc="54" dirty="0">
                <a:solidFill>
                  <a:srgbClr val="006FC0"/>
                </a:solidFill>
                <a:latin typeface="Calibri"/>
                <a:cs typeface="Calibri"/>
              </a:rPr>
              <a:t>térségnek</a:t>
            </a:r>
            <a:r>
              <a:rPr sz="1186" b="1" i="1" spc="-10" dirty="0">
                <a:solidFill>
                  <a:srgbClr val="006FC0"/>
                </a:solidFill>
                <a:latin typeface="Calibri"/>
                <a:cs typeface="Calibri"/>
              </a:rPr>
              <a:t> </a:t>
            </a:r>
            <a:r>
              <a:rPr sz="1186" b="1" i="1" spc="30" dirty="0">
                <a:solidFill>
                  <a:srgbClr val="006FC0"/>
                </a:solidFill>
                <a:latin typeface="Calibri"/>
                <a:cs typeface="Calibri"/>
              </a:rPr>
              <a:t>akár</a:t>
            </a:r>
            <a:r>
              <a:rPr sz="1186" b="1" i="1" spc="-15" dirty="0">
                <a:solidFill>
                  <a:srgbClr val="006FC0"/>
                </a:solidFill>
                <a:latin typeface="Calibri"/>
                <a:cs typeface="Calibri"/>
              </a:rPr>
              <a:t> </a:t>
            </a:r>
            <a:r>
              <a:rPr sz="1186" b="1" i="1" spc="59" dirty="0">
                <a:solidFill>
                  <a:srgbClr val="006FC0"/>
                </a:solidFill>
                <a:latin typeface="Calibri"/>
                <a:cs typeface="Calibri"/>
              </a:rPr>
              <a:t>az</a:t>
            </a:r>
            <a:r>
              <a:rPr sz="1186" b="1" i="1" spc="-20" dirty="0">
                <a:solidFill>
                  <a:srgbClr val="006FC0"/>
                </a:solidFill>
                <a:latin typeface="Calibri"/>
                <a:cs typeface="Calibri"/>
              </a:rPr>
              <a:t> </a:t>
            </a:r>
            <a:r>
              <a:rPr sz="1186" b="1" i="1" spc="74" dirty="0">
                <a:solidFill>
                  <a:srgbClr val="006FC0"/>
                </a:solidFill>
                <a:latin typeface="Calibri"/>
                <a:cs typeface="Calibri"/>
              </a:rPr>
              <a:t>elnéptelenedéssel</a:t>
            </a:r>
            <a:r>
              <a:rPr sz="1186" b="1" i="1" spc="15" dirty="0">
                <a:solidFill>
                  <a:srgbClr val="006FC0"/>
                </a:solidFill>
                <a:latin typeface="Calibri"/>
                <a:cs typeface="Calibri"/>
              </a:rPr>
              <a:t> </a:t>
            </a:r>
            <a:r>
              <a:rPr sz="1186" b="1" i="1" spc="84" dirty="0">
                <a:solidFill>
                  <a:srgbClr val="006FC0"/>
                </a:solidFill>
                <a:latin typeface="Calibri"/>
                <a:cs typeface="Calibri"/>
              </a:rPr>
              <a:t>is</a:t>
            </a:r>
            <a:r>
              <a:rPr sz="1186" b="1" i="1" spc="-20" dirty="0">
                <a:solidFill>
                  <a:srgbClr val="006FC0"/>
                </a:solidFill>
                <a:latin typeface="Calibri"/>
                <a:cs typeface="Calibri"/>
              </a:rPr>
              <a:t> </a:t>
            </a:r>
            <a:r>
              <a:rPr sz="1186" b="1" i="1" spc="89" dirty="0">
                <a:solidFill>
                  <a:srgbClr val="006FC0"/>
                </a:solidFill>
                <a:latin typeface="Calibri"/>
                <a:cs typeface="Calibri"/>
              </a:rPr>
              <a:t>szembe</a:t>
            </a:r>
            <a:r>
              <a:rPr sz="1186" b="1" i="1" spc="-15" dirty="0">
                <a:solidFill>
                  <a:srgbClr val="006FC0"/>
                </a:solidFill>
                <a:latin typeface="Calibri"/>
                <a:cs typeface="Calibri"/>
              </a:rPr>
              <a:t> </a:t>
            </a:r>
            <a:r>
              <a:rPr sz="1186" b="1" i="1" spc="59" dirty="0">
                <a:solidFill>
                  <a:srgbClr val="006FC0"/>
                </a:solidFill>
                <a:latin typeface="Calibri"/>
                <a:cs typeface="Calibri"/>
              </a:rPr>
              <a:t>kell</a:t>
            </a:r>
            <a:r>
              <a:rPr sz="1186" b="1" i="1" spc="-15" dirty="0">
                <a:solidFill>
                  <a:srgbClr val="006FC0"/>
                </a:solidFill>
                <a:latin typeface="Calibri"/>
                <a:cs typeface="Calibri"/>
              </a:rPr>
              <a:t> </a:t>
            </a:r>
            <a:r>
              <a:rPr sz="1186" b="1" i="1" spc="64" dirty="0">
                <a:solidFill>
                  <a:srgbClr val="006FC0"/>
                </a:solidFill>
                <a:latin typeface="Calibri"/>
                <a:cs typeface="Calibri"/>
              </a:rPr>
              <a:t>néznie</a:t>
            </a:r>
            <a:r>
              <a:rPr sz="1186" b="1" i="1" spc="-15" dirty="0">
                <a:solidFill>
                  <a:srgbClr val="006FC0"/>
                </a:solidFill>
                <a:latin typeface="Calibri"/>
                <a:cs typeface="Calibri"/>
              </a:rPr>
              <a:t> </a:t>
            </a:r>
            <a:r>
              <a:rPr sz="1186" b="1" i="1" spc="40" dirty="0">
                <a:solidFill>
                  <a:srgbClr val="006FC0"/>
                </a:solidFill>
                <a:latin typeface="Calibri"/>
                <a:cs typeface="Calibri"/>
              </a:rPr>
              <a:t>a</a:t>
            </a:r>
            <a:r>
              <a:rPr sz="1186" b="1" i="1" spc="-20" dirty="0">
                <a:solidFill>
                  <a:srgbClr val="006FC0"/>
                </a:solidFill>
                <a:latin typeface="Calibri"/>
                <a:cs typeface="Calibri"/>
              </a:rPr>
              <a:t> </a:t>
            </a:r>
            <a:r>
              <a:rPr sz="1186" b="1" i="1" spc="49" dirty="0">
                <a:solidFill>
                  <a:srgbClr val="006FC0"/>
                </a:solidFill>
                <a:latin typeface="Calibri"/>
                <a:cs typeface="Calibri"/>
              </a:rPr>
              <a:t>jövőben.</a:t>
            </a:r>
            <a:endParaRPr sz="1186">
              <a:solidFill>
                <a:prstClr val="black"/>
              </a:solidFill>
              <a:latin typeface="Calibri"/>
              <a:cs typeface="Calibri"/>
            </a:endParaRPr>
          </a:p>
          <a:p>
            <a:pPr marL="12551" defTabSz="903702">
              <a:spcBef>
                <a:spcPts val="776"/>
              </a:spcBef>
            </a:pPr>
            <a:r>
              <a:rPr sz="1581" b="1" spc="69" dirty="0">
                <a:solidFill>
                  <a:srgbClr val="C00000"/>
                </a:solidFill>
                <a:latin typeface="Calibri"/>
                <a:cs typeface="Calibri"/>
              </a:rPr>
              <a:t>Irodalom</a:t>
            </a:r>
            <a:endParaRPr sz="1581">
              <a:solidFill>
                <a:prstClr val="black"/>
              </a:solidFill>
              <a:latin typeface="Calibri"/>
              <a:cs typeface="Calibri"/>
            </a:endParaRPr>
          </a:p>
          <a:p>
            <a:pPr marL="241615" indent="-228436" defTabSz="903702">
              <a:spcBef>
                <a:spcPts val="662"/>
              </a:spcBef>
              <a:buFontTx/>
              <a:buAutoNum type="arabicPeriod"/>
              <a:tabLst>
                <a:tab pos="242242" algn="l"/>
              </a:tabLst>
            </a:pPr>
            <a:r>
              <a:rPr sz="988" spc="-20" dirty="0">
                <a:solidFill>
                  <a:prstClr val="black"/>
                </a:solidFill>
                <a:latin typeface="Tahoma"/>
                <a:cs typeface="Tahoma"/>
              </a:rPr>
              <a:t>Ángyán</a:t>
            </a:r>
            <a:r>
              <a:rPr sz="988" spc="-113" dirty="0">
                <a:solidFill>
                  <a:prstClr val="black"/>
                </a:solidFill>
                <a:latin typeface="Tahoma"/>
                <a:cs typeface="Tahoma"/>
              </a:rPr>
              <a:t> </a:t>
            </a:r>
            <a:r>
              <a:rPr sz="988" spc="-69" dirty="0">
                <a:solidFill>
                  <a:prstClr val="black"/>
                </a:solidFill>
                <a:latin typeface="Tahoma"/>
                <a:cs typeface="Tahoma"/>
              </a:rPr>
              <a:t>J.:</a:t>
            </a:r>
            <a:r>
              <a:rPr sz="988" spc="-89" dirty="0">
                <a:solidFill>
                  <a:prstClr val="black"/>
                </a:solidFill>
                <a:latin typeface="Tahoma"/>
                <a:cs typeface="Tahoma"/>
              </a:rPr>
              <a:t> </a:t>
            </a:r>
            <a:r>
              <a:rPr sz="988" spc="-5" dirty="0">
                <a:solidFill>
                  <a:prstClr val="black"/>
                </a:solidFill>
                <a:latin typeface="Tahoma"/>
                <a:cs typeface="Tahoma"/>
              </a:rPr>
              <a:t>A</a:t>
            </a:r>
            <a:r>
              <a:rPr sz="988" spc="-99" dirty="0">
                <a:solidFill>
                  <a:prstClr val="black"/>
                </a:solidFill>
                <a:latin typeface="Tahoma"/>
                <a:cs typeface="Tahoma"/>
              </a:rPr>
              <a:t> </a:t>
            </a:r>
            <a:r>
              <a:rPr sz="988" spc="-20" dirty="0">
                <a:solidFill>
                  <a:prstClr val="black"/>
                </a:solidFill>
                <a:latin typeface="Tahoma"/>
                <a:cs typeface="Tahoma"/>
              </a:rPr>
              <a:t>környezet-</a:t>
            </a:r>
            <a:r>
              <a:rPr sz="988" spc="-113" dirty="0">
                <a:solidFill>
                  <a:prstClr val="black"/>
                </a:solidFill>
                <a:latin typeface="Tahoma"/>
                <a:cs typeface="Tahoma"/>
              </a:rPr>
              <a:t> </a:t>
            </a:r>
            <a:r>
              <a:rPr sz="988" spc="20" dirty="0">
                <a:solidFill>
                  <a:prstClr val="black"/>
                </a:solidFill>
                <a:latin typeface="Tahoma"/>
                <a:cs typeface="Tahoma"/>
              </a:rPr>
              <a:t>és</a:t>
            </a:r>
            <a:r>
              <a:rPr sz="988" spc="-99" dirty="0">
                <a:solidFill>
                  <a:prstClr val="black"/>
                </a:solidFill>
                <a:latin typeface="Tahoma"/>
                <a:cs typeface="Tahoma"/>
              </a:rPr>
              <a:t> </a:t>
            </a:r>
            <a:r>
              <a:rPr sz="988" spc="-5" dirty="0">
                <a:solidFill>
                  <a:prstClr val="black"/>
                </a:solidFill>
                <a:latin typeface="Tahoma"/>
                <a:cs typeface="Tahoma"/>
              </a:rPr>
              <a:t>tájgazdálkodás</a:t>
            </a:r>
            <a:r>
              <a:rPr sz="988" spc="-104" dirty="0">
                <a:solidFill>
                  <a:prstClr val="black"/>
                </a:solidFill>
                <a:latin typeface="Tahoma"/>
                <a:cs typeface="Tahoma"/>
              </a:rPr>
              <a:t> </a:t>
            </a:r>
            <a:r>
              <a:rPr sz="988" spc="-10" dirty="0">
                <a:solidFill>
                  <a:prstClr val="black"/>
                </a:solidFill>
                <a:latin typeface="Tahoma"/>
                <a:cs typeface="Tahoma"/>
              </a:rPr>
              <a:t>agroökológiai,</a:t>
            </a:r>
            <a:r>
              <a:rPr sz="988" spc="-104" dirty="0">
                <a:solidFill>
                  <a:prstClr val="black"/>
                </a:solidFill>
                <a:latin typeface="Tahoma"/>
                <a:cs typeface="Tahoma"/>
              </a:rPr>
              <a:t> </a:t>
            </a:r>
            <a:r>
              <a:rPr sz="988" spc="5" dirty="0">
                <a:solidFill>
                  <a:prstClr val="black"/>
                </a:solidFill>
                <a:latin typeface="Tahoma"/>
                <a:cs typeface="Tahoma"/>
              </a:rPr>
              <a:t>földhasználati</a:t>
            </a:r>
            <a:r>
              <a:rPr sz="988" spc="-109" dirty="0">
                <a:solidFill>
                  <a:prstClr val="black"/>
                </a:solidFill>
                <a:latin typeface="Tahoma"/>
                <a:cs typeface="Tahoma"/>
              </a:rPr>
              <a:t> </a:t>
            </a:r>
            <a:r>
              <a:rPr sz="988" spc="5" dirty="0">
                <a:solidFill>
                  <a:prstClr val="black"/>
                </a:solidFill>
                <a:latin typeface="Tahoma"/>
                <a:cs typeface="Tahoma"/>
              </a:rPr>
              <a:t>alapozása.</a:t>
            </a:r>
            <a:r>
              <a:rPr sz="988" spc="-99" dirty="0">
                <a:solidFill>
                  <a:prstClr val="black"/>
                </a:solidFill>
                <a:latin typeface="Tahoma"/>
                <a:cs typeface="Tahoma"/>
              </a:rPr>
              <a:t> </a:t>
            </a:r>
            <a:r>
              <a:rPr sz="988" spc="-20" dirty="0">
                <a:solidFill>
                  <a:prstClr val="black"/>
                </a:solidFill>
                <a:latin typeface="Tahoma"/>
                <a:cs typeface="Tahoma"/>
              </a:rPr>
              <a:t>(Magyarország</a:t>
            </a:r>
            <a:r>
              <a:rPr sz="988" spc="-99" dirty="0">
                <a:solidFill>
                  <a:prstClr val="black"/>
                </a:solidFill>
                <a:latin typeface="Tahoma"/>
                <a:cs typeface="Tahoma"/>
              </a:rPr>
              <a:t> </a:t>
            </a:r>
            <a:r>
              <a:rPr sz="988" spc="-15" dirty="0">
                <a:solidFill>
                  <a:prstClr val="black"/>
                </a:solidFill>
                <a:latin typeface="Tahoma"/>
                <a:cs typeface="Tahoma"/>
              </a:rPr>
              <a:t>integrált</a:t>
            </a:r>
            <a:r>
              <a:rPr sz="988" spc="-99" dirty="0">
                <a:solidFill>
                  <a:prstClr val="black"/>
                </a:solidFill>
                <a:latin typeface="Tahoma"/>
                <a:cs typeface="Tahoma"/>
              </a:rPr>
              <a:t> </a:t>
            </a:r>
            <a:r>
              <a:rPr sz="988" spc="5" dirty="0">
                <a:solidFill>
                  <a:prstClr val="black"/>
                </a:solidFill>
                <a:latin typeface="Tahoma"/>
                <a:cs typeface="Tahoma"/>
              </a:rPr>
              <a:t>földhasználati</a:t>
            </a:r>
            <a:r>
              <a:rPr sz="988" spc="-109" dirty="0">
                <a:solidFill>
                  <a:prstClr val="black"/>
                </a:solidFill>
                <a:latin typeface="Tahoma"/>
                <a:cs typeface="Tahoma"/>
              </a:rPr>
              <a:t> </a:t>
            </a:r>
            <a:r>
              <a:rPr sz="988" spc="-5" dirty="0">
                <a:solidFill>
                  <a:prstClr val="black"/>
                </a:solidFill>
                <a:latin typeface="Tahoma"/>
                <a:cs typeface="Tahoma"/>
              </a:rPr>
              <a:t>zónarendszerének</a:t>
            </a:r>
            <a:r>
              <a:rPr sz="988" spc="-119" dirty="0">
                <a:solidFill>
                  <a:prstClr val="black"/>
                </a:solidFill>
                <a:latin typeface="Tahoma"/>
                <a:cs typeface="Tahoma"/>
              </a:rPr>
              <a:t> </a:t>
            </a:r>
            <a:r>
              <a:rPr sz="988" dirty="0">
                <a:solidFill>
                  <a:prstClr val="black"/>
                </a:solidFill>
                <a:latin typeface="Tahoma"/>
                <a:cs typeface="Tahoma"/>
              </a:rPr>
              <a:t>kialakítása).</a:t>
            </a:r>
            <a:r>
              <a:rPr sz="988" spc="-99" dirty="0">
                <a:solidFill>
                  <a:prstClr val="black"/>
                </a:solidFill>
                <a:latin typeface="Tahoma"/>
                <a:cs typeface="Tahoma"/>
              </a:rPr>
              <a:t> </a:t>
            </a:r>
            <a:r>
              <a:rPr sz="988" spc="-44" dirty="0">
                <a:solidFill>
                  <a:prstClr val="black"/>
                </a:solidFill>
                <a:latin typeface="Tahoma"/>
                <a:cs typeface="Tahoma"/>
              </a:rPr>
              <a:t>MTA</a:t>
            </a:r>
            <a:r>
              <a:rPr sz="988" spc="-104" dirty="0">
                <a:solidFill>
                  <a:prstClr val="black"/>
                </a:solidFill>
                <a:latin typeface="Tahoma"/>
                <a:cs typeface="Tahoma"/>
              </a:rPr>
              <a:t> </a:t>
            </a:r>
            <a:r>
              <a:rPr sz="988" spc="-5" dirty="0">
                <a:solidFill>
                  <a:prstClr val="black"/>
                </a:solidFill>
                <a:latin typeface="Tahoma"/>
                <a:cs typeface="Tahoma"/>
              </a:rPr>
              <a:t>Doktori</a:t>
            </a:r>
            <a:endParaRPr sz="988">
              <a:solidFill>
                <a:prstClr val="black"/>
              </a:solidFill>
              <a:latin typeface="Tahoma"/>
              <a:cs typeface="Tahoma"/>
            </a:endParaRPr>
          </a:p>
          <a:p>
            <a:pPr marL="13807" marR="63385" defTabSz="903702">
              <a:spcBef>
                <a:spcPts val="10"/>
              </a:spcBef>
            </a:pPr>
            <a:r>
              <a:rPr sz="988" spc="-10" dirty="0">
                <a:solidFill>
                  <a:prstClr val="black"/>
                </a:solidFill>
                <a:latin typeface="Tahoma"/>
                <a:cs typeface="Tahoma"/>
              </a:rPr>
              <a:t>értekezés,</a:t>
            </a:r>
            <a:r>
              <a:rPr sz="988" spc="-104" dirty="0">
                <a:solidFill>
                  <a:prstClr val="black"/>
                </a:solidFill>
                <a:latin typeface="Tahoma"/>
                <a:cs typeface="Tahoma"/>
              </a:rPr>
              <a:t> </a:t>
            </a:r>
            <a:r>
              <a:rPr sz="988" spc="10" dirty="0">
                <a:solidFill>
                  <a:prstClr val="black"/>
                </a:solidFill>
                <a:latin typeface="Tahoma"/>
                <a:cs typeface="Tahoma"/>
              </a:rPr>
              <a:t>Gödöllő,</a:t>
            </a:r>
            <a:r>
              <a:rPr sz="988" spc="-94" dirty="0">
                <a:solidFill>
                  <a:prstClr val="black"/>
                </a:solidFill>
                <a:latin typeface="Tahoma"/>
                <a:cs typeface="Tahoma"/>
              </a:rPr>
              <a:t> </a:t>
            </a:r>
            <a:r>
              <a:rPr sz="988" spc="-15" dirty="0">
                <a:solidFill>
                  <a:prstClr val="black"/>
                </a:solidFill>
                <a:latin typeface="Tahoma"/>
                <a:cs typeface="Tahoma"/>
              </a:rPr>
              <a:t>2003.</a:t>
            </a:r>
            <a:r>
              <a:rPr sz="988" spc="-104" dirty="0">
                <a:solidFill>
                  <a:prstClr val="black"/>
                </a:solidFill>
                <a:latin typeface="Tahoma"/>
                <a:cs typeface="Tahoma"/>
              </a:rPr>
              <a:t> </a:t>
            </a:r>
            <a:r>
              <a:rPr sz="988" spc="-49" dirty="0">
                <a:solidFill>
                  <a:prstClr val="black"/>
                </a:solidFill>
                <a:latin typeface="Tahoma"/>
                <a:cs typeface="Tahoma"/>
              </a:rPr>
              <a:t>(The</a:t>
            </a:r>
            <a:r>
              <a:rPr sz="988" spc="-89" dirty="0">
                <a:solidFill>
                  <a:prstClr val="black"/>
                </a:solidFill>
                <a:latin typeface="Tahoma"/>
                <a:cs typeface="Tahoma"/>
              </a:rPr>
              <a:t> </a:t>
            </a:r>
            <a:r>
              <a:rPr sz="988" spc="5" dirty="0">
                <a:solidFill>
                  <a:prstClr val="black"/>
                </a:solidFill>
                <a:latin typeface="Tahoma"/>
                <a:cs typeface="Tahoma"/>
              </a:rPr>
              <a:t>agroecological</a:t>
            </a:r>
            <a:r>
              <a:rPr sz="988" spc="-113" dirty="0">
                <a:solidFill>
                  <a:prstClr val="black"/>
                </a:solidFill>
                <a:latin typeface="Tahoma"/>
                <a:cs typeface="Tahoma"/>
              </a:rPr>
              <a:t> </a:t>
            </a:r>
            <a:r>
              <a:rPr sz="988" dirty="0">
                <a:solidFill>
                  <a:prstClr val="black"/>
                </a:solidFill>
                <a:latin typeface="Tahoma"/>
                <a:cs typeface="Tahoma"/>
              </a:rPr>
              <a:t>and</a:t>
            </a:r>
            <a:r>
              <a:rPr sz="988" spc="-94" dirty="0">
                <a:solidFill>
                  <a:prstClr val="black"/>
                </a:solidFill>
                <a:latin typeface="Tahoma"/>
                <a:cs typeface="Tahoma"/>
              </a:rPr>
              <a:t> </a:t>
            </a:r>
            <a:r>
              <a:rPr sz="988" spc="10" dirty="0">
                <a:solidFill>
                  <a:prstClr val="black"/>
                </a:solidFill>
                <a:latin typeface="Tahoma"/>
                <a:cs typeface="Tahoma"/>
              </a:rPr>
              <a:t>land</a:t>
            </a:r>
            <a:r>
              <a:rPr sz="988" spc="-84" dirty="0">
                <a:solidFill>
                  <a:prstClr val="black"/>
                </a:solidFill>
                <a:latin typeface="Tahoma"/>
                <a:cs typeface="Tahoma"/>
              </a:rPr>
              <a:t> </a:t>
            </a:r>
            <a:r>
              <a:rPr sz="988" spc="15" dirty="0">
                <a:solidFill>
                  <a:prstClr val="black"/>
                </a:solidFill>
                <a:latin typeface="Tahoma"/>
                <a:cs typeface="Tahoma"/>
              </a:rPr>
              <a:t>use</a:t>
            </a:r>
            <a:r>
              <a:rPr sz="988" spc="-104" dirty="0">
                <a:solidFill>
                  <a:prstClr val="black"/>
                </a:solidFill>
                <a:latin typeface="Tahoma"/>
                <a:cs typeface="Tahoma"/>
              </a:rPr>
              <a:t> </a:t>
            </a:r>
            <a:r>
              <a:rPr sz="988" spc="25" dirty="0">
                <a:solidFill>
                  <a:prstClr val="black"/>
                </a:solidFill>
                <a:latin typeface="Tahoma"/>
                <a:cs typeface="Tahoma"/>
              </a:rPr>
              <a:t>basis</a:t>
            </a:r>
            <a:r>
              <a:rPr sz="988" spc="-94" dirty="0">
                <a:solidFill>
                  <a:prstClr val="black"/>
                </a:solidFill>
                <a:latin typeface="Tahoma"/>
                <a:cs typeface="Tahoma"/>
              </a:rPr>
              <a:t> </a:t>
            </a:r>
            <a:r>
              <a:rPr sz="988" spc="-5" dirty="0">
                <a:solidFill>
                  <a:prstClr val="black"/>
                </a:solidFill>
                <a:latin typeface="Tahoma"/>
                <a:cs typeface="Tahoma"/>
              </a:rPr>
              <a:t>of</a:t>
            </a:r>
            <a:r>
              <a:rPr sz="988" spc="-94" dirty="0">
                <a:solidFill>
                  <a:prstClr val="black"/>
                </a:solidFill>
                <a:latin typeface="Tahoma"/>
                <a:cs typeface="Tahoma"/>
              </a:rPr>
              <a:t> </a:t>
            </a:r>
            <a:r>
              <a:rPr sz="988" spc="-5" dirty="0">
                <a:solidFill>
                  <a:prstClr val="black"/>
                </a:solidFill>
                <a:latin typeface="Tahoma"/>
                <a:cs typeface="Tahoma"/>
              </a:rPr>
              <a:t>environmental</a:t>
            </a:r>
            <a:r>
              <a:rPr sz="988" spc="-113" dirty="0">
                <a:solidFill>
                  <a:prstClr val="black"/>
                </a:solidFill>
                <a:latin typeface="Tahoma"/>
                <a:cs typeface="Tahoma"/>
              </a:rPr>
              <a:t> </a:t>
            </a:r>
            <a:r>
              <a:rPr sz="988" dirty="0">
                <a:solidFill>
                  <a:prstClr val="black"/>
                </a:solidFill>
                <a:latin typeface="Tahoma"/>
                <a:cs typeface="Tahoma"/>
              </a:rPr>
              <a:t>and</a:t>
            </a:r>
            <a:r>
              <a:rPr sz="988" spc="-89" dirty="0">
                <a:solidFill>
                  <a:prstClr val="black"/>
                </a:solidFill>
                <a:latin typeface="Tahoma"/>
                <a:cs typeface="Tahoma"/>
              </a:rPr>
              <a:t> </a:t>
            </a:r>
            <a:r>
              <a:rPr sz="988" spc="15" dirty="0">
                <a:solidFill>
                  <a:prstClr val="black"/>
                </a:solidFill>
                <a:latin typeface="Tahoma"/>
                <a:cs typeface="Tahoma"/>
              </a:rPr>
              <a:t>landscape</a:t>
            </a:r>
            <a:r>
              <a:rPr sz="988" spc="-109" dirty="0">
                <a:solidFill>
                  <a:prstClr val="black"/>
                </a:solidFill>
                <a:latin typeface="Tahoma"/>
                <a:cs typeface="Tahoma"/>
              </a:rPr>
              <a:t> </a:t>
            </a:r>
            <a:r>
              <a:rPr sz="988" spc="-5" dirty="0">
                <a:solidFill>
                  <a:prstClr val="black"/>
                </a:solidFill>
                <a:latin typeface="Tahoma"/>
                <a:cs typeface="Tahoma"/>
              </a:rPr>
              <a:t>management.</a:t>
            </a:r>
            <a:r>
              <a:rPr sz="988" spc="-109" dirty="0">
                <a:solidFill>
                  <a:prstClr val="black"/>
                </a:solidFill>
                <a:latin typeface="Tahoma"/>
                <a:cs typeface="Tahoma"/>
              </a:rPr>
              <a:t> </a:t>
            </a:r>
            <a:r>
              <a:rPr sz="988" spc="5" dirty="0">
                <a:solidFill>
                  <a:prstClr val="black"/>
                </a:solidFill>
                <a:latin typeface="Tahoma"/>
                <a:cs typeface="Tahoma"/>
              </a:rPr>
              <a:t>Establishment</a:t>
            </a:r>
            <a:r>
              <a:rPr sz="988" spc="-109" dirty="0">
                <a:solidFill>
                  <a:prstClr val="black"/>
                </a:solidFill>
                <a:latin typeface="Tahoma"/>
                <a:cs typeface="Tahoma"/>
              </a:rPr>
              <a:t> </a:t>
            </a:r>
            <a:r>
              <a:rPr sz="988" spc="-5" dirty="0">
                <a:solidFill>
                  <a:prstClr val="black"/>
                </a:solidFill>
                <a:latin typeface="Tahoma"/>
                <a:cs typeface="Tahoma"/>
              </a:rPr>
              <a:t>of</a:t>
            </a:r>
            <a:r>
              <a:rPr sz="988" spc="-94" dirty="0">
                <a:solidFill>
                  <a:prstClr val="black"/>
                </a:solidFill>
                <a:latin typeface="Tahoma"/>
                <a:cs typeface="Tahoma"/>
              </a:rPr>
              <a:t> </a:t>
            </a:r>
            <a:r>
              <a:rPr sz="988" spc="-5" dirty="0">
                <a:solidFill>
                  <a:prstClr val="black"/>
                </a:solidFill>
                <a:latin typeface="Tahoma"/>
                <a:cs typeface="Tahoma"/>
              </a:rPr>
              <a:t>Hungary’s</a:t>
            </a:r>
            <a:r>
              <a:rPr sz="988" spc="-109" dirty="0">
                <a:solidFill>
                  <a:prstClr val="black"/>
                </a:solidFill>
                <a:latin typeface="Tahoma"/>
                <a:cs typeface="Tahoma"/>
              </a:rPr>
              <a:t> </a:t>
            </a:r>
            <a:r>
              <a:rPr sz="988" spc="-15" dirty="0">
                <a:solidFill>
                  <a:prstClr val="black"/>
                </a:solidFill>
                <a:latin typeface="Tahoma"/>
                <a:cs typeface="Tahoma"/>
              </a:rPr>
              <a:t>integrated</a:t>
            </a:r>
            <a:r>
              <a:rPr sz="988" spc="-99" dirty="0">
                <a:solidFill>
                  <a:prstClr val="black"/>
                </a:solidFill>
                <a:latin typeface="Tahoma"/>
                <a:cs typeface="Tahoma"/>
              </a:rPr>
              <a:t> </a:t>
            </a:r>
            <a:r>
              <a:rPr sz="988" spc="10" dirty="0">
                <a:solidFill>
                  <a:prstClr val="black"/>
                </a:solidFill>
                <a:latin typeface="Tahoma"/>
                <a:cs typeface="Tahoma"/>
              </a:rPr>
              <a:t>land</a:t>
            </a:r>
            <a:r>
              <a:rPr sz="988" spc="-94" dirty="0">
                <a:solidFill>
                  <a:prstClr val="black"/>
                </a:solidFill>
                <a:latin typeface="Tahoma"/>
                <a:cs typeface="Tahoma"/>
              </a:rPr>
              <a:t> </a:t>
            </a:r>
            <a:r>
              <a:rPr sz="988" spc="15" dirty="0">
                <a:solidFill>
                  <a:prstClr val="black"/>
                </a:solidFill>
                <a:latin typeface="Tahoma"/>
                <a:cs typeface="Tahoma"/>
              </a:rPr>
              <a:t>use</a:t>
            </a:r>
            <a:r>
              <a:rPr sz="988" spc="-94" dirty="0">
                <a:solidFill>
                  <a:prstClr val="black"/>
                </a:solidFill>
                <a:latin typeface="Tahoma"/>
                <a:cs typeface="Tahoma"/>
              </a:rPr>
              <a:t> </a:t>
            </a:r>
            <a:r>
              <a:rPr sz="988" spc="-5" dirty="0">
                <a:solidFill>
                  <a:prstClr val="black"/>
                </a:solidFill>
                <a:latin typeface="Tahoma"/>
                <a:cs typeface="Tahoma"/>
              </a:rPr>
              <a:t>zone</a:t>
            </a:r>
            <a:r>
              <a:rPr sz="988" spc="-99" dirty="0">
                <a:solidFill>
                  <a:prstClr val="black"/>
                </a:solidFill>
                <a:latin typeface="Tahoma"/>
                <a:cs typeface="Tahoma"/>
              </a:rPr>
              <a:t> </a:t>
            </a:r>
            <a:r>
              <a:rPr sz="988" spc="-15" dirty="0">
                <a:solidFill>
                  <a:prstClr val="black"/>
                </a:solidFill>
                <a:latin typeface="Tahoma"/>
                <a:cs typeface="Tahoma"/>
              </a:rPr>
              <a:t>system).  </a:t>
            </a:r>
            <a:r>
              <a:rPr sz="988" spc="-44" dirty="0">
                <a:solidFill>
                  <a:prstClr val="black"/>
                </a:solidFill>
                <a:latin typeface="Tahoma"/>
                <a:cs typeface="Tahoma"/>
              </a:rPr>
              <a:t>MTA</a:t>
            </a:r>
            <a:r>
              <a:rPr sz="988" spc="-113" dirty="0">
                <a:solidFill>
                  <a:prstClr val="black"/>
                </a:solidFill>
                <a:latin typeface="Tahoma"/>
                <a:cs typeface="Tahoma"/>
              </a:rPr>
              <a:t> </a:t>
            </a:r>
            <a:r>
              <a:rPr sz="988" spc="5" dirty="0">
                <a:solidFill>
                  <a:prstClr val="black"/>
                </a:solidFill>
                <a:latin typeface="Tahoma"/>
                <a:cs typeface="Tahoma"/>
              </a:rPr>
              <a:t>Doctoral</a:t>
            </a:r>
            <a:r>
              <a:rPr sz="988" spc="-109" dirty="0">
                <a:solidFill>
                  <a:prstClr val="black"/>
                </a:solidFill>
                <a:latin typeface="Tahoma"/>
                <a:cs typeface="Tahoma"/>
              </a:rPr>
              <a:t> </a:t>
            </a:r>
            <a:r>
              <a:rPr sz="988" spc="5" dirty="0">
                <a:solidFill>
                  <a:prstClr val="black"/>
                </a:solidFill>
                <a:latin typeface="Tahoma"/>
                <a:cs typeface="Tahoma"/>
              </a:rPr>
              <a:t>thesis,</a:t>
            </a:r>
            <a:r>
              <a:rPr sz="988" spc="-113" dirty="0">
                <a:solidFill>
                  <a:prstClr val="black"/>
                </a:solidFill>
                <a:latin typeface="Tahoma"/>
                <a:cs typeface="Tahoma"/>
              </a:rPr>
              <a:t> </a:t>
            </a:r>
            <a:r>
              <a:rPr sz="988" spc="10" dirty="0">
                <a:solidFill>
                  <a:prstClr val="black"/>
                </a:solidFill>
                <a:latin typeface="Tahoma"/>
                <a:cs typeface="Tahoma"/>
              </a:rPr>
              <a:t>Gödöllő,</a:t>
            </a:r>
            <a:r>
              <a:rPr sz="988" spc="-109" dirty="0">
                <a:solidFill>
                  <a:prstClr val="black"/>
                </a:solidFill>
                <a:latin typeface="Tahoma"/>
                <a:cs typeface="Tahoma"/>
              </a:rPr>
              <a:t> </a:t>
            </a:r>
            <a:r>
              <a:rPr sz="988" spc="-15" dirty="0">
                <a:solidFill>
                  <a:prstClr val="black"/>
                </a:solidFill>
                <a:latin typeface="Tahoma"/>
                <a:cs typeface="Tahoma"/>
              </a:rPr>
              <a:t>2003.</a:t>
            </a:r>
            <a:endParaRPr sz="988">
              <a:solidFill>
                <a:prstClr val="black"/>
              </a:solidFill>
              <a:latin typeface="Tahoma"/>
              <a:cs typeface="Tahoma"/>
            </a:endParaRPr>
          </a:p>
          <a:p>
            <a:pPr marL="13807" marR="5021" defTabSz="903702">
              <a:spcBef>
                <a:spcPts val="15"/>
              </a:spcBef>
              <a:buFontTx/>
              <a:buAutoNum type="arabicPeriod" startAt="2"/>
              <a:tabLst>
                <a:tab pos="242242" algn="l"/>
              </a:tabLst>
            </a:pPr>
            <a:r>
              <a:rPr sz="988" spc="-20" dirty="0">
                <a:solidFill>
                  <a:prstClr val="black"/>
                </a:solidFill>
                <a:latin typeface="Tahoma"/>
                <a:cs typeface="Tahoma"/>
              </a:rPr>
              <a:t>Ángyán,</a:t>
            </a:r>
            <a:r>
              <a:rPr sz="988" spc="-113" dirty="0">
                <a:solidFill>
                  <a:prstClr val="black"/>
                </a:solidFill>
                <a:latin typeface="Tahoma"/>
                <a:cs typeface="Tahoma"/>
              </a:rPr>
              <a:t> </a:t>
            </a:r>
            <a:r>
              <a:rPr sz="988" spc="-49" dirty="0">
                <a:solidFill>
                  <a:prstClr val="black"/>
                </a:solidFill>
                <a:latin typeface="Tahoma"/>
                <a:cs typeface="Tahoma"/>
              </a:rPr>
              <a:t>J.,</a:t>
            </a:r>
            <a:r>
              <a:rPr sz="988" spc="-89" dirty="0">
                <a:solidFill>
                  <a:prstClr val="black"/>
                </a:solidFill>
                <a:latin typeface="Tahoma"/>
                <a:cs typeface="Tahoma"/>
              </a:rPr>
              <a:t> </a:t>
            </a:r>
            <a:r>
              <a:rPr sz="988" spc="10" dirty="0">
                <a:solidFill>
                  <a:prstClr val="black"/>
                </a:solidFill>
                <a:latin typeface="Tahoma"/>
                <a:cs typeface="Tahoma"/>
              </a:rPr>
              <a:t>Balázs,</a:t>
            </a:r>
            <a:r>
              <a:rPr sz="988" spc="-104" dirty="0">
                <a:solidFill>
                  <a:prstClr val="black"/>
                </a:solidFill>
                <a:latin typeface="Tahoma"/>
                <a:cs typeface="Tahoma"/>
              </a:rPr>
              <a:t> </a:t>
            </a:r>
            <a:r>
              <a:rPr sz="988" spc="-20" dirty="0">
                <a:solidFill>
                  <a:prstClr val="black"/>
                </a:solidFill>
                <a:latin typeface="Tahoma"/>
                <a:cs typeface="Tahoma"/>
              </a:rPr>
              <a:t>K.,</a:t>
            </a:r>
            <a:r>
              <a:rPr sz="988" spc="-99" dirty="0">
                <a:solidFill>
                  <a:prstClr val="black"/>
                </a:solidFill>
                <a:latin typeface="Tahoma"/>
                <a:cs typeface="Tahoma"/>
              </a:rPr>
              <a:t> </a:t>
            </a:r>
            <a:r>
              <a:rPr sz="988" spc="-5" dirty="0">
                <a:solidFill>
                  <a:prstClr val="black"/>
                </a:solidFill>
                <a:latin typeface="Tahoma"/>
                <a:cs typeface="Tahoma"/>
              </a:rPr>
              <a:t>Podmaniczky,</a:t>
            </a:r>
            <a:r>
              <a:rPr sz="988" spc="-104" dirty="0">
                <a:solidFill>
                  <a:prstClr val="black"/>
                </a:solidFill>
                <a:latin typeface="Tahoma"/>
                <a:cs typeface="Tahoma"/>
              </a:rPr>
              <a:t> </a:t>
            </a:r>
            <a:r>
              <a:rPr sz="988" spc="-10" dirty="0">
                <a:solidFill>
                  <a:prstClr val="black"/>
                </a:solidFill>
                <a:latin typeface="Tahoma"/>
                <a:cs typeface="Tahoma"/>
              </a:rPr>
              <a:t>L.,</a:t>
            </a:r>
            <a:r>
              <a:rPr sz="988" spc="-109" dirty="0">
                <a:solidFill>
                  <a:prstClr val="black"/>
                </a:solidFill>
                <a:latin typeface="Tahoma"/>
                <a:cs typeface="Tahoma"/>
              </a:rPr>
              <a:t> </a:t>
            </a:r>
            <a:r>
              <a:rPr sz="988" spc="-5" dirty="0">
                <a:solidFill>
                  <a:prstClr val="black"/>
                </a:solidFill>
                <a:latin typeface="Tahoma"/>
                <a:cs typeface="Tahoma"/>
              </a:rPr>
              <a:t>Skutai,</a:t>
            </a:r>
            <a:r>
              <a:rPr sz="988" spc="-99" dirty="0">
                <a:solidFill>
                  <a:prstClr val="black"/>
                </a:solidFill>
                <a:latin typeface="Tahoma"/>
                <a:cs typeface="Tahoma"/>
              </a:rPr>
              <a:t> </a:t>
            </a:r>
            <a:r>
              <a:rPr sz="988" spc="-69" dirty="0">
                <a:solidFill>
                  <a:prstClr val="black"/>
                </a:solidFill>
                <a:latin typeface="Tahoma"/>
                <a:cs typeface="Tahoma"/>
              </a:rPr>
              <a:t>J.</a:t>
            </a:r>
            <a:r>
              <a:rPr sz="988" spc="-89" dirty="0">
                <a:solidFill>
                  <a:prstClr val="black"/>
                </a:solidFill>
                <a:latin typeface="Tahoma"/>
                <a:cs typeface="Tahoma"/>
              </a:rPr>
              <a:t> </a:t>
            </a:r>
            <a:r>
              <a:rPr sz="988" spc="-40" dirty="0">
                <a:solidFill>
                  <a:prstClr val="black"/>
                </a:solidFill>
                <a:latin typeface="Tahoma"/>
                <a:cs typeface="Tahoma"/>
              </a:rPr>
              <a:t>(2003):</a:t>
            </a:r>
            <a:r>
              <a:rPr sz="988" spc="-113" dirty="0">
                <a:solidFill>
                  <a:prstClr val="black"/>
                </a:solidFill>
                <a:latin typeface="Tahoma"/>
                <a:cs typeface="Tahoma"/>
              </a:rPr>
              <a:t> </a:t>
            </a:r>
            <a:r>
              <a:rPr sz="988" spc="-25" dirty="0">
                <a:solidFill>
                  <a:prstClr val="black"/>
                </a:solidFill>
                <a:latin typeface="Tahoma"/>
                <a:cs typeface="Tahoma"/>
              </a:rPr>
              <a:t>Integrated</a:t>
            </a:r>
            <a:r>
              <a:rPr sz="988" spc="-99" dirty="0">
                <a:solidFill>
                  <a:prstClr val="black"/>
                </a:solidFill>
                <a:latin typeface="Tahoma"/>
                <a:cs typeface="Tahoma"/>
              </a:rPr>
              <a:t> </a:t>
            </a:r>
            <a:r>
              <a:rPr sz="988" spc="5" dirty="0">
                <a:solidFill>
                  <a:prstClr val="black"/>
                </a:solidFill>
                <a:latin typeface="Tahoma"/>
                <a:cs typeface="Tahoma"/>
              </a:rPr>
              <a:t>Land</a:t>
            </a:r>
            <a:r>
              <a:rPr sz="988" spc="-94" dirty="0">
                <a:solidFill>
                  <a:prstClr val="black"/>
                </a:solidFill>
                <a:latin typeface="Tahoma"/>
                <a:cs typeface="Tahoma"/>
              </a:rPr>
              <a:t> </a:t>
            </a:r>
            <a:r>
              <a:rPr sz="988" spc="20" dirty="0">
                <a:solidFill>
                  <a:prstClr val="black"/>
                </a:solidFill>
                <a:latin typeface="Tahoma"/>
                <a:cs typeface="Tahoma"/>
              </a:rPr>
              <a:t>Use</a:t>
            </a:r>
            <a:r>
              <a:rPr sz="988" spc="-109" dirty="0">
                <a:solidFill>
                  <a:prstClr val="black"/>
                </a:solidFill>
                <a:latin typeface="Tahoma"/>
                <a:cs typeface="Tahoma"/>
              </a:rPr>
              <a:t> </a:t>
            </a:r>
            <a:r>
              <a:rPr sz="988" spc="-5" dirty="0">
                <a:solidFill>
                  <a:prstClr val="black"/>
                </a:solidFill>
                <a:latin typeface="Tahoma"/>
                <a:cs typeface="Tahoma"/>
              </a:rPr>
              <a:t>Zonation</a:t>
            </a:r>
            <a:r>
              <a:rPr sz="988" spc="-113" dirty="0">
                <a:solidFill>
                  <a:prstClr val="black"/>
                </a:solidFill>
                <a:latin typeface="Tahoma"/>
                <a:cs typeface="Tahoma"/>
              </a:rPr>
              <a:t> </a:t>
            </a:r>
            <a:r>
              <a:rPr sz="988" dirty="0">
                <a:solidFill>
                  <a:prstClr val="black"/>
                </a:solidFill>
                <a:latin typeface="Tahoma"/>
                <a:cs typeface="Tahoma"/>
              </a:rPr>
              <a:t>System</a:t>
            </a:r>
            <a:r>
              <a:rPr sz="988" spc="-104" dirty="0">
                <a:solidFill>
                  <a:prstClr val="black"/>
                </a:solidFill>
                <a:latin typeface="Tahoma"/>
                <a:cs typeface="Tahoma"/>
              </a:rPr>
              <a:t> </a:t>
            </a:r>
            <a:r>
              <a:rPr sz="988" spc="5" dirty="0">
                <a:solidFill>
                  <a:prstClr val="black"/>
                </a:solidFill>
                <a:latin typeface="Tahoma"/>
                <a:cs typeface="Tahoma"/>
              </a:rPr>
              <a:t>in</a:t>
            </a:r>
            <a:r>
              <a:rPr sz="988" spc="-99" dirty="0">
                <a:solidFill>
                  <a:prstClr val="black"/>
                </a:solidFill>
                <a:latin typeface="Tahoma"/>
                <a:cs typeface="Tahoma"/>
              </a:rPr>
              <a:t> </a:t>
            </a:r>
            <a:r>
              <a:rPr sz="988" spc="-15" dirty="0">
                <a:solidFill>
                  <a:prstClr val="black"/>
                </a:solidFill>
                <a:latin typeface="Tahoma"/>
                <a:cs typeface="Tahoma"/>
              </a:rPr>
              <a:t>Hungary</a:t>
            </a:r>
            <a:r>
              <a:rPr sz="988" spc="-113" dirty="0">
                <a:solidFill>
                  <a:prstClr val="black"/>
                </a:solidFill>
                <a:latin typeface="Tahoma"/>
                <a:cs typeface="Tahoma"/>
              </a:rPr>
              <a:t> </a:t>
            </a:r>
            <a:r>
              <a:rPr sz="988" spc="25" dirty="0">
                <a:solidFill>
                  <a:prstClr val="black"/>
                </a:solidFill>
                <a:latin typeface="Tahoma"/>
                <a:cs typeface="Tahoma"/>
              </a:rPr>
              <a:t>as</a:t>
            </a:r>
            <a:r>
              <a:rPr sz="988" spc="-99" dirty="0">
                <a:solidFill>
                  <a:prstClr val="black"/>
                </a:solidFill>
                <a:latin typeface="Tahoma"/>
                <a:cs typeface="Tahoma"/>
              </a:rPr>
              <a:t> </a:t>
            </a:r>
            <a:r>
              <a:rPr sz="988" spc="10" dirty="0">
                <a:solidFill>
                  <a:prstClr val="black"/>
                </a:solidFill>
                <a:latin typeface="Tahoma"/>
                <a:cs typeface="Tahoma"/>
              </a:rPr>
              <a:t>a</a:t>
            </a:r>
            <a:r>
              <a:rPr sz="988" spc="-104" dirty="0">
                <a:solidFill>
                  <a:prstClr val="black"/>
                </a:solidFill>
                <a:latin typeface="Tahoma"/>
                <a:cs typeface="Tahoma"/>
              </a:rPr>
              <a:t> </a:t>
            </a:r>
            <a:r>
              <a:rPr sz="988" spc="-20" dirty="0">
                <a:solidFill>
                  <a:prstClr val="black"/>
                </a:solidFill>
                <a:latin typeface="Tahoma"/>
                <a:cs typeface="Tahoma"/>
              </a:rPr>
              <a:t>Territorial</a:t>
            </a:r>
            <a:r>
              <a:rPr sz="988" spc="-99" dirty="0">
                <a:solidFill>
                  <a:prstClr val="black"/>
                </a:solidFill>
                <a:latin typeface="Tahoma"/>
                <a:cs typeface="Tahoma"/>
              </a:rPr>
              <a:t> </a:t>
            </a:r>
            <a:r>
              <a:rPr sz="988" spc="20" dirty="0">
                <a:solidFill>
                  <a:prstClr val="black"/>
                </a:solidFill>
                <a:latin typeface="Tahoma"/>
                <a:cs typeface="Tahoma"/>
              </a:rPr>
              <a:t>Base</a:t>
            </a:r>
            <a:r>
              <a:rPr sz="988" spc="-104" dirty="0">
                <a:solidFill>
                  <a:prstClr val="black"/>
                </a:solidFill>
                <a:latin typeface="Tahoma"/>
                <a:cs typeface="Tahoma"/>
              </a:rPr>
              <a:t> </a:t>
            </a:r>
            <a:r>
              <a:rPr sz="988" spc="-15" dirty="0">
                <a:solidFill>
                  <a:prstClr val="black"/>
                </a:solidFill>
                <a:latin typeface="Tahoma"/>
                <a:cs typeface="Tahoma"/>
              </a:rPr>
              <a:t>for</a:t>
            </a:r>
            <a:r>
              <a:rPr sz="988" spc="-99" dirty="0">
                <a:solidFill>
                  <a:prstClr val="black"/>
                </a:solidFill>
                <a:latin typeface="Tahoma"/>
                <a:cs typeface="Tahoma"/>
              </a:rPr>
              <a:t> </a:t>
            </a:r>
            <a:r>
              <a:rPr sz="988" spc="-10" dirty="0">
                <a:solidFill>
                  <a:prstClr val="black"/>
                </a:solidFill>
                <a:latin typeface="Tahoma"/>
                <a:cs typeface="Tahoma"/>
              </a:rPr>
              <a:t>Agri-Environmental</a:t>
            </a:r>
            <a:r>
              <a:rPr sz="988" spc="-119" dirty="0">
                <a:solidFill>
                  <a:prstClr val="black"/>
                </a:solidFill>
                <a:latin typeface="Tahoma"/>
                <a:cs typeface="Tahoma"/>
              </a:rPr>
              <a:t> </a:t>
            </a:r>
            <a:r>
              <a:rPr sz="988" spc="-10" dirty="0">
                <a:solidFill>
                  <a:prstClr val="black"/>
                </a:solidFill>
                <a:latin typeface="Tahoma"/>
                <a:cs typeface="Tahoma"/>
              </a:rPr>
              <a:t>Programs.</a:t>
            </a:r>
            <a:r>
              <a:rPr sz="988" spc="-99" dirty="0">
                <a:solidFill>
                  <a:prstClr val="black"/>
                </a:solidFill>
                <a:latin typeface="Tahoma"/>
                <a:cs typeface="Tahoma"/>
              </a:rPr>
              <a:t> </a:t>
            </a:r>
            <a:r>
              <a:rPr sz="988" spc="-64" dirty="0">
                <a:solidFill>
                  <a:prstClr val="black"/>
                </a:solidFill>
                <a:latin typeface="Tahoma"/>
                <a:cs typeface="Tahoma"/>
              </a:rPr>
              <a:t>In:</a:t>
            </a:r>
            <a:r>
              <a:rPr sz="988" spc="-89" dirty="0">
                <a:solidFill>
                  <a:prstClr val="black"/>
                </a:solidFill>
                <a:latin typeface="Tahoma"/>
                <a:cs typeface="Tahoma"/>
              </a:rPr>
              <a:t> </a:t>
            </a:r>
            <a:r>
              <a:rPr sz="988" dirty="0">
                <a:solidFill>
                  <a:prstClr val="black"/>
                </a:solidFill>
                <a:latin typeface="Tahoma"/>
                <a:cs typeface="Tahoma"/>
              </a:rPr>
              <a:t>Helming,  </a:t>
            </a:r>
            <a:r>
              <a:rPr sz="988" spc="-20" dirty="0">
                <a:solidFill>
                  <a:prstClr val="black"/>
                </a:solidFill>
                <a:latin typeface="Tahoma"/>
                <a:cs typeface="Tahoma"/>
              </a:rPr>
              <a:t>K.,</a:t>
            </a:r>
            <a:r>
              <a:rPr sz="988" spc="-104" dirty="0">
                <a:solidFill>
                  <a:prstClr val="black"/>
                </a:solidFill>
                <a:latin typeface="Tahoma"/>
                <a:cs typeface="Tahoma"/>
              </a:rPr>
              <a:t> </a:t>
            </a:r>
            <a:r>
              <a:rPr sz="988" spc="-25" dirty="0">
                <a:solidFill>
                  <a:prstClr val="black"/>
                </a:solidFill>
                <a:latin typeface="Tahoma"/>
                <a:cs typeface="Tahoma"/>
              </a:rPr>
              <a:t>Wiggering,</a:t>
            </a:r>
            <a:r>
              <a:rPr sz="988" spc="-109" dirty="0">
                <a:solidFill>
                  <a:prstClr val="black"/>
                </a:solidFill>
                <a:latin typeface="Tahoma"/>
                <a:cs typeface="Tahoma"/>
              </a:rPr>
              <a:t> </a:t>
            </a:r>
            <a:r>
              <a:rPr sz="988" spc="5" dirty="0">
                <a:solidFill>
                  <a:prstClr val="black"/>
                </a:solidFill>
                <a:latin typeface="Tahoma"/>
                <a:cs typeface="Tahoma"/>
              </a:rPr>
              <a:t>H.</a:t>
            </a:r>
            <a:r>
              <a:rPr sz="988" spc="-109" dirty="0">
                <a:solidFill>
                  <a:prstClr val="black"/>
                </a:solidFill>
                <a:latin typeface="Tahoma"/>
                <a:cs typeface="Tahoma"/>
              </a:rPr>
              <a:t> </a:t>
            </a:r>
            <a:r>
              <a:rPr sz="988" spc="-25" dirty="0">
                <a:solidFill>
                  <a:prstClr val="black"/>
                </a:solidFill>
                <a:latin typeface="Tahoma"/>
                <a:cs typeface="Tahoma"/>
              </a:rPr>
              <a:t>(eds)</a:t>
            </a:r>
            <a:r>
              <a:rPr sz="988" spc="-104" dirty="0">
                <a:solidFill>
                  <a:prstClr val="black"/>
                </a:solidFill>
                <a:latin typeface="Tahoma"/>
                <a:cs typeface="Tahoma"/>
              </a:rPr>
              <a:t> </a:t>
            </a:r>
            <a:r>
              <a:rPr sz="988" spc="5" dirty="0">
                <a:solidFill>
                  <a:prstClr val="black"/>
                </a:solidFill>
                <a:latin typeface="Tahoma"/>
                <a:cs typeface="Tahoma"/>
              </a:rPr>
              <a:t>Sustainable</a:t>
            </a:r>
            <a:r>
              <a:rPr sz="988" spc="-113" dirty="0">
                <a:solidFill>
                  <a:prstClr val="black"/>
                </a:solidFill>
                <a:latin typeface="Tahoma"/>
                <a:cs typeface="Tahoma"/>
              </a:rPr>
              <a:t> </a:t>
            </a:r>
            <a:r>
              <a:rPr sz="988" dirty="0">
                <a:solidFill>
                  <a:prstClr val="black"/>
                </a:solidFill>
                <a:latin typeface="Tahoma"/>
                <a:cs typeface="Tahoma"/>
              </a:rPr>
              <a:t>Development</a:t>
            </a:r>
            <a:r>
              <a:rPr sz="988" spc="-113" dirty="0">
                <a:solidFill>
                  <a:prstClr val="black"/>
                </a:solidFill>
                <a:latin typeface="Tahoma"/>
                <a:cs typeface="Tahoma"/>
              </a:rPr>
              <a:t> </a:t>
            </a:r>
            <a:r>
              <a:rPr sz="988" spc="-5" dirty="0">
                <a:solidFill>
                  <a:prstClr val="black"/>
                </a:solidFill>
                <a:latin typeface="Tahoma"/>
                <a:cs typeface="Tahoma"/>
              </a:rPr>
              <a:t>of</a:t>
            </a:r>
            <a:r>
              <a:rPr sz="988" spc="-104" dirty="0">
                <a:solidFill>
                  <a:prstClr val="black"/>
                </a:solidFill>
                <a:latin typeface="Tahoma"/>
                <a:cs typeface="Tahoma"/>
              </a:rPr>
              <a:t> </a:t>
            </a:r>
            <a:r>
              <a:rPr sz="988" spc="5" dirty="0">
                <a:solidFill>
                  <a:prstClr val="black"/>
                </a:solidFill>
                <a:latin typeface="Tahoma"/>
                <a:cs typeface="Tahoma"/>
              </a:rPr>
              <a:t>Multifunctional</a:t>
            </a:r>
            <a:r>
              <a:rPr sz="988" spc="-119" dirty="0">
                <a:solidFill>
                  <a:prstClr val="black"/>
                </a:solidFill>
                <a:latin typeface="Tahoma"/>
                <a:cs typeface="Tahoma"/>
              </a:rPr>
              <a:t> </a:t>
            </a:r>
            <a:r>
              <a:rPr sz="988" spc="15" dirty="0">
                <a:solidFill>
                  <a:prstClr val="black"/>
                </a:solidFill>
                <a:latin typeface="Tahoma"/>
                <a:cs typeface="Tahoma"/>
              </a:rPr>
              <a:t>Landscapes.</a:t>
            </a:r>
            <a:r>
              <a:rPr sz="988" spc="-113" dirty="0">
                <a:solidFill>
                  <a:prstClr val="black"/>
                </a:solidFill>
                <a:latin typeface="Tahoma"/>
                <a:cs typeface="Tahoma"/>
              </a:rPr>
              <a:t> </a:t>
            </a:r>
            <a:r>
              <a:rPr sz="988" spc="-20" dirty="0">
                <a:solidFill>
                  <a:prstClr val="black"/>
                </a:solidFill>
                <a:latin typeface="Tahoma"/>
                <a:cs typeface="Tahoma"/>
              </a:rPr>
              <a:t>Springer,</a:t>
            </a:r>
            <a:r>
              <a:rPr sz="988" spc="-113" dirty="0">
                <a:solidFill>
                  <a:prstClr val="black"/>
                </a:solidFill>
                <a:latin typeface="Tahoma"/>
                <a:cs typeface="Tahoma"/>
              </a:rPr>
              <a:t> </a:t>
            </a:r>
            <a:r>
              <a:rPr sz="988" dirty="0">
                <a:solidFill>
                  <a:prstClr val="black"/>
                </a:solidFill>
                <a:latin typeface="Tahoma"/>
                <a:cs typeface="Tahoma"/>
              </a:rPr>
              <a:t>Berlin,</a:t>
            </a:r>
            <a:r>
              <a:rPr sz="988" spc="-104" dirty="0">
                <a:solidFill>
                  <a:prstClr val="black"/>
                </a:solidFill>
                <a:latin typeface="Tahoma"/>
                <a:cs typeface="Tahoma"/>
              </a:rPr>
              <a:t> </a:t>
            </a:r>
            <a:r>
              <a:rPr sz="988" dirty="0">
                <a:solidFill>
                  <a:prstClr val="black"/>
                </a:solidFill>
                <a:latin typeface="Tahoma"/>
                <a:cs typeface="Tahoma"/>
              </a:rPr>
              <a:t>Heidelberg.</a:t>
            </a:r>
            <a:r>
              <a:rPr sz="988" spc="-109" dirty="0">
                <a:solidFill>
                  <a:prstClr val="black"/>
                </a:solidFill>
                <a:latin typeface="Tahoma"/>
                <a:cs typeface="Tahoma"/>
              </a:rPr>
              <a:t> </a:t>
            </a:r>
            <a:r>
              <a:rPr sz="988" spc="-20" dirty="0">
                <a:solidFill>
                  <a:prstClr val="black"/>
                </a:solidFill>
                <a:latin typeface="Tahoma"/>
                <a:cs typeface="Tahoma"/>
              </a:rPr>
              <a:t>https://doi.org/10.1007/978-3-662-05240-2_9</a:t>
            </a:r>
            <a:endParaRPr sz="988">
              <a:solidFill>
                <a:prstClr val="black"/>
              </a:solidFill>
              <a:latin typeface="Tahoma"/>
              <a:cs typeface="Tahoma"/>
            </a:endParaRPr>
          </a:p>
          <a:p>
            <a:pPr marL="13807" marR="37654" defTabSz="903702">
              <a:spcBef>
                <a:spcPts val="20"/>
              </a:spcBef>
              <a:buFontTx/>
              <a:buAutoNum type="arabicPeriod" startAt="2"/>
              <a:tabLst>
                <a:tab pos="242242" algn="l"/>
              </a:tabLst>
            </a:pPr>
            <a:r>
              <a:rPr sz="988" spc="10" dirty="0">
                <a:solidFill>
                  <a:prstClr val="black"/>
                </a:solidFill>
                <a:latin typeface="Tahoma"/>
                <a:cs typeface="Tahoma"/>
              </a:rPr>
              <a:t>Barczi</a:t>
            </a:r>
            <a:r>
              <a:rPr sz="988" spc="-104" dirty="0">
                <a:solidFill>
                  <a:prstClr val="black"/>
                </a:solidFill>
                <a:latin typeface="Tahoma"/>
                <a:cs typeface="Tahoma"/>
              </a:rPr>
              <a:t> </a:t>
            </a:r>
            <a:r>
              <a:rPr sz="988" spc="-10" dirty="0">
                <a:solidFill>
                  <a:prstClr val="black"/>
                </a:solidFill>
                <a:latin typeface="Tahoma"/>
                <a:cs typeface="Tahoma"/>
              </a:rPr>
              <a:t>A.,</a:t>
            </a:r>
            <a:r>
              <a:rPr sz="988" spc="-89" dirty="0">
                <a:solidFill>
                  <a:prstClr val="black"/>
                </a:solidFill>
                <a:latin typeface="Tahoma"/>
                <a:cs typeface="Tahoma"/>
              </a:rPr>
              <a:t> </a:t>
            </a:r>
            <a:r>
              <a:rPr sz="988" spc="20" dirty="0">
                <a:solidFill>
                  <a:prstClr val="black"/>
                </a:solidFill>
                <a:latin typeface="Tahoma"/>
                <a:cs typeface="Tahoma"/>
              </a:rPr>
              <a:t>Csorba</a:t>
            </a:r>
            <a:r>
              <a:rPr sz="988" spc="-104" dirty="0">
                <a:solidFill>
                  <a:prstClr val="black"/>
                </a:solidFill>
                <a:latin typeface="Tahoma"/>
                <a:cs typeface="Tahoma"/>
              </a:rPr>
              <a:t> </a:t>
            </a:r>
            <a:r>
              <a:rPr sz="988" spc="-49" dirty="0">
                <a:solidFill>
                  <a:prstClr val="black"/>
                </a:solidFill>
                <a:latin typeface="Tahoma"/>
                <a:cs typeface="Tahoma"/>
              </a:rPr>
              <a:t>P.,</a:t>
            </a:r>
            <a:r>
              <a:rPr sz="988" spc="-94" dirty="0">
                <a:solidFill>
                  <a:prstClr val="black"/>
                </a:solidFill>
                <a:latin typeface="Tahoma"/>
                <a:cs typeface="Tahoma"/>
              </a:rPr>
              <a:t> </a:t>
            </a:r>
            <a:r>
              <a:rPr sz="988" dirty="0">
                <a:solidFill>
                  <a:prstClr val="black"/>
                </a:solidFill>
                <a:latin typeface="Tahoma"/>
                <a:cs typeface="Tahoma"/>
              </a:rPr>
              <a:t>Lóczy</a:t>
            </a:r>
            <a:r>
              <a:rPr sz="988" spc="-94" dirty="0">
                <a:solidFill>
                  <a:prstClr val="black"/>
                </a:solidFill>
                <a:latin typeface="Tahoma"/>
                <a:cs typeface="Tahoma"/>
              </a:rPr>
              <a:t> </a:t>
            </a:r>
            <a:r>
              <a:rPr sz="988" spc="-20" dirty="0">
                <a:solidFill>
                  <a:prstClr val="black"/>
                </a:solidFill>
                <a:latin typeface="Tahoma"/>
                <a:cs typeface="Tahoma"/>
              </a:rPr>
              <a:t>D.,</a:t>
            </a:r>
            <a:r>
              <a:rPr sz="988" spc="-94" dirty="0">
                <a:solidFill>
                  <a:prstClr val="black"/>
                </a:solidFill>
                <a:latin typeface="Tahoma"/>
                <a:cs typeface="Tahoma"/>
              </a:rPr>
              <a:t> </a:t>
            </a:r>
            <a:r>
              <a:rPr sz="988" spc="10" dirty="0">
                <a:solidFill>
                  <a:prstClr val="black"/>
                </a:solidFill>
                <a:latin typeface="Tahoma"/>
                <a:cs typeface="Tahoma"/>
              </a:rPr>
              <a:t>Mezősi</a:t>
            </a:r>
            <a:r>
              <a:rPr sz="988" spc="-104" dirty="0">
                <a:solidFill>
                  <a:prstClr val="black"/>
                </a:solidFill>
                <a:latin typeface="Tahoma"/>
                <a:cs typeface="Tahoma"/>
              </a:rPr>
              <a:t> </a:t>
            </a:r>
            <a:r>
              <a:rPr sz="988" dirty="0">
                <a:solidFill>
                  <a:prstClr val="black"/>
                </a:solidFill>
                <a:latin typeface="Tahoma"/>
                <a:cs typeface="Tahoma"/>
              </a:rPr>
              <a:t>G.,</a:t>
            </a:r>
            <a:r>
              <a:rPr sz="988" spc="-94" dirty="0">
                <a:solidFill>
                  <a:prstClr val="black"/>
                </a:solidFill>
                <a:latin typeface="Tahoma"/>
                <a:cs typeface="Tahoma"/>
              </a:rPr>
              <a:t> </a:t>
            </a:r>
            <a:r>
              <a:rPr sz="988" dirty="0">
                <a:solidFill>
                  <a:prstClr val="black"/>
                </a:solidFill>
                <a:latin typeface="Tahoma"/>
                <a:cs typeface="Tahoma"/>
              </a:rPr>
              <a:t>Bardóczyné</a:t>
            </a:r>
            <a:r>
              <a:rPr sz="988" spc="-119" dirty="0">
                <a:solidFill>
                  <a:prstClr val="black"/>
                </a:solidFill>
                <a:latin typeface="Tahoma"/>
                <a:cs typeface="Tahoma"/>
              </a:rPr>
              <a:t> </a:t>
            </a:r>
            <a:r>
              <a:rPr sz="988" spc="-10" dirty="0">
                <a:solidFill>
                  <a:prstClr val="black"/>
                </a:solidFill>
                <a:latin typeface="Tahoma"/>
                <a:cs typeface="Tahoma"/>
              </a:rPr>
              <a:t>Székely</a:t>
            </a:r>
            <a:r>
              <a:rPr sz="988" spc="-99" dirty="0">
                <a:solidFill>
                  <a:prstClr val="black"/>
                </a:solidFill>
                <a:latin typeface="Tahoma"/>
                <a:cs typeface="Tahoma"/>
              </a:rPr>
              <a:t> </a:t>
            </a:r>
            <a:r>
              <a:rPr sz="988" spc="-15" dirty="0">
                <a:solidFill>
                  <a:prstClr val="black"/>
                </a:solidFill>
                <a:latin typeface="Tahoma"/>
                <a:cs typeface="Tahoma"/>
              </a:rPr>
              <a:t>E.,</a:t>
            </a:r>
            <a:r>
              <a:rPr sz="988" spc="-99" dirty="0">
                <a:solidFill>
                  <a:prstClr val="black"/>
                </a:solidFill>
                <a:latin typeface="Tahoma"/>
                <a:cs typeface="Tahoma"/>
              </a:rPr>
              <a:t> </a:t>
            </a:r>
            <a:r>
              <a:rPr sz="988" spc="35" dirty="0">
                <a:solidFill>
                  <a:prstClr val="black"/>
                </a:solidFill>
                <a:latin typeface="Tahoma"/>
                <a:cs typeface="Tahoma"/>
              </a:rPr>
              <a:t>Csima</a:t>
            </a:r>
            <a:r>
              <a:rPr sz="988" spc="-104" dirty="0">
                <a:solidFill>
                  <a:prstClr val="black"/>
                </a:solidFill>
                <a:latin typeface="Tahoma"/>
                <a:cs typeface="Tahoma"/>
              </a:rPr>
              <a:t> </a:t>
            </a:r>
            <a:r>
              <a:rPr sz="988" spc="-49" dirty="0">
                <a:solidFill>
                  <a:prstClr val="black"/>
                </a:solidFill>
                <a:latin typeface="Tahoma"/>
                <a:cs typeface="Tahoma"/>
              </a:rPr>
              <a:t>P.,</a:t>
            </a:r>
            <a:r>
              <a:rPr sz="988" spc="-89" dirty="0">
                <a:solidFill>
                  <a:prstClr val="black"/>
                </a:solidFill>
                <a:latin typeface="Tahoma"/>
                <a:cs typeface="Tahoma"/>
              </a:rPr>
              <a:t> </a:t>
            </a:r>
            <a:r>
              <a:rPr sz="988" dirty="0">
                <a:solidFill>
                  <a:prstClr val="black"/>
                </a:solidFill>
                <a:latin typeface="Tahoma"/>
                <a:cs typeface="Tahoma"/>
              </a:rPr>
              <a:t>Kollányi</a:t>
            </a:r>
            <a:r>
              <a:rPr sz="988" spc="-104" dirty="0">
                <a:solidFill>
                  <a:prstClr val="black"/>
                </a:solidFill>
                <a:latin typeface="Tahoma"/>
                <a:cs typeface="Tahoma"/>
              </a:rPr>
              <a:t> </a:t>
            </a:r>
            <a:r>
              <a:rPr sz="988" spc="-10" dirty="0">
                <a:solidFill>
                  <a:prstClr val="black"/>
                </a:solidFill>
                <a:latin typeface="Tahoma"/>
                <a:cs typeface="Tahoma"/>
              </a:rPr>
              <a:t>L.,</a:t>
            </a:r>
            <a:r>
              <a:rPr sz="988" spc="-94" dirty="0">
                <a:solidFill>
                  <a:prstClr val="black"/>
                </a:solidFill>
                <a:latin typeface="Tahoma"/>
                <a:cs typeface="Tahoma"/>
              </a:rPr>
              <a:t> </a:t>
            </a:r>
            <a:r>
              <a:rPr sz="988" spc="-15" dirty="0">
                <a:solidFill>
                  <a:prstClr val="black"/>
                </a:solidFill>
                <a:latin typeface="Tahoma"/>
                <a:cs typeface="Tahoma"/>
              </a:rPr>
              <a:t>Gergely</a:t>
            </a:r>
            <a:r>
              <a:rPr sz="988" spc="-104" dirty="0">
                <a:solidFill>
                  <a:prstClr val="black"/>
                </a:solidFill>
                <a:latin typeface="Tahoma"/>
                <a:cs typeface="Tahoma"/>
              </a:rPr>
              <a:t> </a:t>
            </a:r>
            <a:r>
              <a:rPr sz="988" spc="-15" dirty="0">
                <a:solidFill>
                  <a:prstClr val="black"/>
                </a:solidFill>
                <a:latin typeface="Tahoma"/>
                <a:cs typeface="Tahoma"/>
              </a:rPr>
              <a:t>E.,</a:t>
            </a:r>
            <a:r>
              <a:rPr sz="988" spc="-94" dirty="0">
                <a:solidFill>
                  <a:prstClr val="black"/>
                </a:solidFill>
                <a:latin typeface="Tahoma"/>
                <a:cs typeface="Tahoma"/>
              </a:rPr>
              <a:t> </a:t>
            </a:r>
            <a:r>
              <a:rPr sz="988" dirty="0">
                <a:solidFill>
                  <a:prstClr val="black"/>
                </a:solidFill>
                <a:latin typeface="Tahoma"/>
                <a:cs typeface="Tahoma"/>
              </a:rPr>
              <a:t>Farkas</a:t>
            </a:r>
            <a:r>
              <a:rPr sz="988" spc="-94" dirty="0">
                <a:solidFill>
                  <a:prstClr val="black"/>
                </a:solidFill>
                <a:latin typeface="Tahoma"/>
                <a:cs typeface="Tahoma"/>
              </a:rPr>
              <a:t> </a:t>
            </a:r>
            <a:r>
              <a:rPr sz="988" spc="-5" dirty="0">
                <a:solidFill>
                  <a:prstClr val="black"/>
                </a:solidFill>
                <a:latin typeface="Tahoma"/>
                <a:cs typeface="Tahoma"/>
              </a:rPr>
              <a:t>Sz.</a:t>
            </a:r>
            <a:r>
              <a:rPr sz="988" spc="-99" dirty="0">
                <a:solidFill>
                  <a:prstClr val="black"/>
                </a:solidFill>
                <a:latin typeface="Tahoma"/>
                <a:cs typeface="Tahoma"/>
              </a:rPr>
              <a:t> </a:t>
            </a:r>
            <a:r>
              <a:rPr sz="988" spc="-40" dirty="0">
                <a:solidFill>
                  <a:prstClr val="black"/>
                </a:solidFill>
                <a:latin typeface="Tahoma"/>
                <a:cs typeface="Tahoma"/>
              </a:rPr>
              <a:t>(2008):</a:t>
            </a:r>
            <a:r>
              <a:rPr sz="988" spc="-109" dirty="0">
                <a:solidFill>
                  <a:prstClr val="black"/>
                </a:solidFill>
                <a:latin typeface="Tahoma"/>
                <a:cs typeface="Tahoma"/>
              </a:rPr>
              <a:t> </a:t>
            </a:r>
            <a:r>
              <a:rPr sz="988" spc="-10" dirty="0">
                <a:solidFill>
                  <a:prstClr val="black"/>
                </a:solidFill>
                <a:latin typeface="Tahoma"/>
                <a:cs typeface="Tahoma"/>
              </a:rPr>
              <a:t>Suggested</a:t>
            </a:r>
            <a:r>
              <a:rPr sz="988" spc="-104" dirty="0">
                <a:solidFill>
                  <a:prstClr val="black"/>
                </a:solidFill>
                <a:latin typeface="Tahoma"/>
                <a:cs typeface="Tahoma"/>
              </a:rPr>
              <a:t> </a:t>
            </a:r>
            <a:r>
              <a:rPr sz="988" spc="15" dirty="0">
                <a:solidFill>
                  <a:prstClr val="black"/>
                </a:solidFill>
                <a:latin typeface="Tahoma"/>
                <a:cs typeface="Tahoma"/>
              </a:rPr>
              <a:t>landscape</a:t>
            </a:r>
            <a:r>
              <a:rPr sz="988" spc="-104" dirty="0">
                <a:solidFill>
                  <a:prstClr val="black"/>
                </a:solidFill>
                <a:latin typeface="Tahoma"/>
                <a:cs typeface="Tahoma"/>
              </a:rPr>
              <a:t> </a:t>
            </a:r>
            <a:r>
              <a:rPr sz="988" dirty="0">
                <a:solidFill>
                  <a:prstClr val="black"/>
                </a:solidFill>
                <a:latin typeface="Tahoma"/>
                <a:cs typeface="Tahoma"/>
              </a:rPr>
              <a:t>and</a:t>
            </a:r>
            <a:r>
              <a:rPr sz="988" spc="-99" dirty="0">
                <a:solidFill>
                  <a:prstClr val="black"/>
                </a:solidFill>
                <a:latin typeface="Tahoma"/>
                <a:cs typeface="Tahoma"/>
              </a:rPr>
              <a:t> </a:t>
            </a:r>
            <a:r>
              <a:rPr sz="988" spc="-10" dirty="0">
                <a:solidFill>
                  <a:prstClr val="black"/>
                </a:solidFill>
                <a:latin typeface="Tahoma"/>
                <a:cs typeface="Tahoma"/>
              </a:rPr>
              <a:t>agri-environmental</a:t>
            </a:r>
            <a:r>
              <a:rPr sz="988" spc="-104" dirty="0">
                <a:solidFill>
                  <a:prstClr val="black"/>
                </a:solidFill>
                <a:latin typeface="Tahoma"/>
                <a:cs typeface="Tahoma"/>
              </a:rPr>
              <a:t> </a:t>
            </a:r>
            <a:r>
              <a:rPr sz="988" spc="10" dirty="0">
                <a:solidFill>
                  <a:prstClr val="black"/>
                </a:solidFill>
                <a:latin typeface="Tahoma"/>
                <a:cs typeface="Tahoma"/>
              </a:rPr>
              <a:t>condition  assessment.</a:t>
            </a:r>
            <a:r>
              <a:rPr sz="988" spc="-113" dirty="0">
                <a:solidFill>
                  <a:prstClr val="black"/>
                </a:solidFill>
                <a:latin typeface="Tahoma"/>
                <a:cs typeface="Tahoma"/>
              </a:rPr>
              <a:t> </a:t>
            </a:r>
            <a:r>
              <a:rPr sz="988" spc="-20" dirty="0">
                <a:solidFill>
                  <a:prstClr val="black"/>
                </a:solidFill>
                <a:latin typeface="Tahoma"/>
                <a:cs typeface="Tahoma"/>
              </a:rPr>
              <a:t>Tájökológiai</a:t>
            </a:r>
            <a:r>
              <a:rPr sz="988" spc="-109" dirty="0">
                <a:solidFill>
                  <a:prstClr val="black"/>
                </a:solidFill>
                <a:latin typeface="Tahoma"/>
                <a:cs typeface="Tahoma"/>
              </a:rPr>
              <a:t> </a:t>
            </a:r>
            <a:r>
              <a:rPr sz="988" dirty="0">
                <a:solidFill>
                  <a:prstClr val="black"/>
                </a:solidFill>
                <a:latin typeface="Tahoma"/>
                <a:cs typeface="Tahoma"/>
              </a:rPr>
              <a:t>Lapok,</a:t>
            </a:r>
            <a:r>
              <a:rPr sz="988" spc="-109" dirty="0">
                <a:solidFill>
                  <a:prstClr val="black"/>
                </a:solidFill>
                <a:latin typeface="Tahoma"/>
                <a:cs typeface="Tahoma"/>
              </a:rPr>
              <a:t> </a:t>
            </a:r>
            <a:r>
              <a:rPr sz="988" spc="-10" dirty="0">
                <a:solidFill>
                  <a:prstClr val="black"/>
                </a:solidFill>
                <a:latin typeface="Tahoma"/>
                <a:cs typeface="Tahoma"/>
              </a:rPr>
              <a:t>6</a:t>
            </a:r>
            <a:r>
              <a:rPr sz="988" spc="-109" dirty="0">
                <a:solidFill>
                  <a:prstClr val="black"/>
                </a:solidFill>
                <a:latin typeface="Tahoma"/>
                <a:cs typeface="Tahoma"/>
              </a:rPr>
              <a:t> </a:t>
            </a:r>
            <a:r>
              <a:rPr sz="988" spc="-59" dirty="0">
                <a:solidFill>
                  <a:prstClr val="black"/>
                </a:solidFill>
                <a:latin typeface="Tahoma"/>
                <a:cs typeface="Tahoma"/>
              </a:rPr>
              <a:t>(1–2):</a:t>
            </a:r>
            <a:r>
              <a:rPr sz="988" spc="-109" dirty="0">
                <a:solidFill>
                  <a:prstClr val="black"/>
                </a:solidFill>
                <a:latin typeface="Tahoma"/>
                <a:cs typeface="Tahoma"/>
              </a:rPr>
              <a:t> </a:t>
            </a:r>
            <a:r>
              <a:rPr sz="988" spc="-25" dirty="0">
                <a:solidFill>
                  <a:prstClr val="black"/>
                </a:solidFill>
                <a:latin typeface="Tahoma"/>
                <a:cs typeface="Tahoma"/>
              </a:rPr>
              <a:t>77–94.</a:t>
            </a:r>
            <a:r>
              <a:rPr sz="988" spc="-124" dirty="0">
                <a:solidFill>
                  <a:prstClr val="black"/>
                </a:solidFill>
                <a:latin typeface="Tahoma"/>
                <a:cs typeface="Tahoma"/>
              </a:rPr>
              <a:t> </a:t>
            </a:r>
            <a:r>
              <a:rPr sz="988" spc="-20" dirty="0">
                <a:solidFill>
                  <a:prstClr val="black"/>
                </a:solidFill>
                <a:latin typeface="Tahoma"/>
                <a:cs typeface="Tahoma"/>
              </a:rPr>
              <a:t>https://doi.org/10.56617/tl.4150</a:t>
            </a:r>
            <a:endParaRPr sz="988">
              <a:solidFill>
                <a:prstClr val="black"/>
              </a:solidFill>
              <a:latin typeface="Tahoma"/>
              <a:cs typeface="Tahoma"/>
            </a:endParaRPr>
          </a:p>
          <a:p>
            <a:pPr marL="13807" marR="645770" defTabSz="903702">
              <a:spcBef>
                <a:spcPts val="15"/>
              </a:spcBef>
              <a:buFontTx/>
              <a:buAutoNum type="arabicPeriod" startAt="2"/>
              <a:tabLst>
                <a:tab pos="242242" algn="l"/>
              </a:tabLst>
            </a:pPr>
            <a:r>
              <a:rPr sz="988" dirty="0">
                <a:solidFill>
                  <a:prstClr val="black"/>
                </a:solidFill>
                <a:latin typeface="Tahoma"/>
                <a:cs typeface="Tahoma"/>
              </a:rPr>
              <a:t>Gardi,</a:t>
            </a:r>
            <a:r>
              <a:rPr sz="988" spc="-104" dirty="0">
                <a:solidFill>
                  <a:prstClr val="black"/>
                </a:solidFill>
                <a:latin typeface="Tahoma"/>
                <a:cs typeface="Tahoma"/>
              </a:rPr>
              <a:t> </a:t>
            </a:r>
            <a:r>
              <a:rPr sz="988" spc="10" dirty="0">
                <a:solidFill>
                  <a:prstClr val="black"/>
                </a:solidFill>
                <a:latin typeface="Tahoma"/>
                <a:cs typeface="Tahoma"/>
              </a:rPr>
              <a:t>C.,</a:t>
            </a:r>
            <a:r>
              <a:rPr sz="988" spc="-94" dirty="0">
                <a:solidFill>
                  <a:prstClr val="black"/>
                </a:solidFill>
                <a:latin typeface="Tahoma"/>
                <a:cs typeface="Tahoma"/>
              </a:rPr>
              <a:t> </a:t>
            </a:r>
            <a:r>
              <a:rPr sz="988" spc="15" dirty="0">
                <a:solidFill>
                  <a:prstClr val="black"/>
                </a:solidFill>
                <a:latin typeface="Tahoma"/>
                <a:cs typeface="Tahoma"/>
              </a:rPr>
              <a:t>Bosco,</a:t>
            </a:r>
            <a:r>
              <a:rPr sz="988" spc="-104" dirty="0">
                <a:solidFill>
                  <a:prstClr val="black"/>
                </a:solidFill>
                <a:latin typeface="Tahoma"/>
                <a:cs typeface="Tahoma"/>
              </a:rPr>
              <a:t> </a:t>
            </a:r>
            <a:r>
              <a:rPr sz="988" spc="10" dirty="0">
                <a:solidFill>
                  <a:prstClr val="black"/>
                </a:solidFill>
                <a:latin typeface="Tahoma"/>
                <a:cs typeface="Tahoma"/>
              </a:rPr>
              <a:t>C.,</a:t>
            </a:r>
            <a:r>
              <a:rPr sz="988" spc="-94" dirty="0">
                <a:solidFill>
                  <a:prstClr val="black"/>
                </a:solidFill>
                <a:latin typeface="Tahoma"/>
                <a:cs typeface="Tahoma"/>
              </a:rPr>
              <a:t> </a:t>
            </a:r>
            <a:r>
              <a:rPr sz="988" spc="10" dirty="0">
                <a:solidFill>
                  <a:prstClr val="black"/>
                </a:solidFill>
                <a:latin typeface="Tahoma"/>
                <a:cs typeface="Tahoma"/>
              </a:rPr>
              <a:t>Rusco,</a:t>
            </a:r>
            <a:r>
              <a:rPr sz="988" spc="-104" dirty="0">
                <a:solidFill>
                  <a:prstClr val="black"/>
                </a:solidFill>
                <a:latin typeface="Tahoma"/>
                <a:cs typeface="Tahoma"/>
              </a:rPr>
              <a:t> </a:t>
            </a:r>
            <a:r>
              <a:rPr sz="988" spc="-15" dirty="0">
                <a:solidFill>
                  <a:prstClr val="black"/>
                </a:solidFill>
                <a:latin typeface="Tahoma"/>
                <a:cs typeface="Tahoma"/>
              </a:rPr>
              <a:t>E.,</a:t>
            </a:r>
            <a:r>
              <a:rPr sz="988" spc="-94" dirty="0">
                <a:solidFill>
                  <a:prstClr val="black"/>
                </a:solidFill>
                <a:latin typeface="Tahoma"/>
                <a:cs typeface="Tahoma"/>
              </a:rPr>
              <a:t> </a:t>
            </a:r>
            <a:r>
              <a:rPr sz="988" spc="-25" dirty="0">
                <a:solidFill>
                  <a:prstClr val="black"/>
                </a:solidFill>
                <a:latin typeface="Tahoma"/>
                <a:cs typeface="Tahoma"/>
              </a:rPr>
              <a:t>&amp;</a:t>
            </a:r>
            <a:r>
              <a:rPr sz="988" spc="-94" dirty="0">
                <a:solidFill>
                  <a:prstClr val="black"/>
                </a:solidFill>
                <a:latin typeface="Tahoma"/>
                <a:cs typeface="Tahoma"/>
              </a:rPr>
              <a:t> </a:t>
            </a:r>
            <a:r>
              <a:rPr sz="988" dirty="0">
                <a:solidFill>
                  <a:prstClr val="black"/>
                </a:solidFill>
                <a:latin typeface="Tahoma"/>
                <a:cs typeface="Tahoma"/>
              </a:rPr>
              <a:t>Montanerella,</a:t>
            </a:r>
            <a:r>
              <a:rPr sz="988" spc="-104" dirty="0">
                <a:solidFill>
                  <a:prstClr val="black"/>
                </a:solidFill>
                <a:latin typeface="Tahoma"/>
                <a:cs typeface="Tahoma"/>
              </a:rPr>
              <a:t> </a:t>
            </a:r>
            <a:r>
              <a:rPr sz="988" spc="-5" dirty="0">
                <a:solidFill>
                  <a:prstClr val="black"/>
                </a:solidFill>
                <a:latin typeface="Tahoma"/>
                <a:cs typeface="Tahoma"/>
              </a:rPr>
              <a:t>L.</a:t>
            </a:r>
            <a:r>
              <a:rPr sz="988" spc="-94" dirty="0">
                <a:solidFill>
                  <a:prstClr val="black"/>
                </a:solidFill>
                <a:latin typeface="Tahoma"/>
                <a:cs typeface="Tahoma"/>
              </a:rPr>
              <a:t> </a:t>
            </a:r>
            <a:r>
              <a:rPr sz="988" spc="-35" dirty="0">
                <a:solidFill>
                  <a:prstClr val="black"/>
                </a:solidFill>
                <a:latin typeface="Tahoma"/>
                <a:cs typeface="Tahoma"/>
              </a:rPr>
              <a:t>(2010).</a:t>
            </a:r>
            <a:r>
              <a:rPr sz="988" spc="-104" dirty="0">
                <a:solidFill>
                  <a:prstClr val="black"/>
                </a:solidFill>
                <a:latin typeface="Tahoma"/>
                <a:cs typeface="Tahoma"/>
              </a:rPr>
              <a:t> </a:t>
            </a:r>
            <a:r>
              <a:rPr sz="988" spc="-10" dirty="0">
                <a:solidFill>
                  <a:prstClr val="black"/>
                </a:solidFill>
                <a:latin typeface="Tahoma"/>
                <a:cs typeface="Tahoma"/>
              </a:rPr>
              <a:t>An</a:t>
            </a:r>
            <a:r>
              <a:rPr sz="988" spc="-99" dirty="0">
                <a:solidFill>
                  <a:prstClr val="black"/>
                </a:solidFill>
                <a:latin typeface="Tahoma"/>
                <a:cs typeface="Tahoma"/>
              </a:rPr>
              <a:t> </a:t>
            </a:r>
            <a:r>
              <a:rPr sz="988" spc="10" dirty="0">
                <a:solidFill>
                  <a:prstClr val="black"/>
                </a:solidFill>
                <a:latin typeface="Tahoma"/>
                <a:cs typeface="Tahoma"/>
              </a:rPr>
              <a:t>analysis</a:t>
            </a:r>
            <a:r>
              <a:rPr sz="988" spc="-104" dirty="0">
                <a:solidFill>
                  <a:prstClr val="black"/>
                </a:solidFill>
                <a:latin typeface="Tahoma"/>
                <a:cs typeface="Tahoma"/>
              </a:rPr>
              <a:t> </a:t>
            </a:r>
            <a:r>
              <a:rPr sz="988" spc="-5" dirty="0">
                <a:solidFill>
                  <a:prstClr val="black"/>
                </a:solidFill>
                <a:latin typeface="Tahoma"/>
                <a:cs typeface="Tahoma"/>
              </a:rPr>
              <a:t>of</a:t>
            </a:r>
            <a:r>
              <a:rPr sz="988" spc="-99" dirty="0">
                <a:solidFill>
                  <a:prstClr val="black"/>
                </a:solidFill>
                <a:latin typeface="Tahoma"/>
                <a:cs typeface="Tahoma"/>
              </a:rPr>
              <a:t> </a:t>
            </a:r>
            <a:r>
              <a:rPr sz="988" spc="-5" dirty="0">
                <a:solidFill>
                  <a:prstClr val="black"/>
                </a:solidFill>
                <a:latin typeface="Tahoma"/>
                <a:cs typeface="Tahoma"/>
              </a:rPr>
              <a:t>the</a:t>
            </a:r>
            <a:r>
              <a:rPr sz="988" spc="-104" dirty="0">
                <a:solidFill>
                  <a:prstClr val="black"/>
                </a:solidFill>
                <a:latin typeface="Tahoma"/>
                <a:cs typeface="Tahoma"/>
              </a:rPr>
              <a:t> </a:t>
            </a:r>
            <a:r>
              <a:rPr sz="988" spc="5" dirty="0">
                <a:solidFill>
                  <a:prstClr val="black"/>
                </a:solidFill>
                <a:latin typeface="Tahoma"/>
                <a:cs typeface="Tahoma"/>
              </a:rPr>
              <a:t>Land</a:t>
            </a:r>
            <a:r>
              <a:rPr sz="988" spc="-94" dirty="0">
                <a:solidFill>
                  <a:prstClr val="black"/>
                </a:solidFill>
                <a:latin typeface="Tahoma"/>
                <a:cs typeface="Tahoma"/>
              </a:rPr>
              <a:t> </a:t>
            </a:r>
            <a:r>
              <a:rPr sz="988" spc="20" dirty="0">
                <a:solidFill>
                  <a:prstClr val="black"/>
                </a:solidFill>
                <a:latin typeface="Tahoma"/>
                <a:cs typeface="Tahoma"/>
              </a:rPr>
              <a:t>Use</a:t>
            </a:r>
            <a:r>
              <a:rPr sz="988" spc="-104" dirty="0">
                <a:solidFill>
                  <a:prstClr val="black"/>
                </a:solidFill>
                <a:latin typeface="Tahoma"/>
                <a:cs typeface="Tahoma"/>
              </a:rPr>
              <a:t> </a:t>
            </a:r>
            <a:r>
              <a:rPr sz="988" spc="5" dirty="0">
                <a:solidFill>
                  <a:prstClr val="black"/>
                </a:solidFill>
                <a:latin typeface="Tahoma"/>
                <a:cs typeface="Tahoma"/>
              </a:rPr>
              <a:t>Sustainability</a:t>
            </a:r>
            <a:r>
              <a:rPr sz="988" spc="-104" dirty="0">
                <a:solidFill>
                  <a:prstClr val="black"/>
                </a:solidFill>
                <a:latin typeface="Tahoma"/>
                <a:cs typeface="Tahoma"/>
              </a:rPr>
              <a:t> </a:t>
            </a:r>
            <a:r>
              <a:rPr sz="988" spc="-40" dirty="0">
                <a:solidFill>
                  <a:prstClr val="black"/>
                </a:solidFill>
                <a:latin typeface="Tahoma"/>
                <a:cs typeface="Tahoma"/>
              </a:rPr>
              <a:t>Index</a:t>
            </a:r>
            <a:r>
              <a:rPr sz="988" spc="-94" dirty="0">
                <a:solidFill>
                  <a:prstClr val="black"/>
                </a:solidFill>
                <a:latin typeface="Tahoma"/>
                <a:cs typeface="Tahoma"/>
              </a:rPr>
              <a:t> </a:t>
            </a:r>
            <a:r>
              <a:rPr sz="988" spc="-49" dirty="0">
                <a:solidFill>
                  <a:prstClr val="black"/>
                </a:solidFill>
                <a:latin typeface="Tahoma"/>
                <a:cs typeface="Tahoma"/>
              </a:rPr>
              <a:t>(LUSI)</a:t>
            </a:r>
            <a:r>
              <a:rPr sz="988" spc="-89" dirty="0">
                <a:solidFill>
                  <a:prstClr val="black"/>
                </a:solidFill>
                <a:latin typeface="Tahoma"/>
                <a:cs typeface="Tahoma"/>
              </a:rPr>
              <a:t> </a:t>
            </a:r>
            <a:r>
              <a:rPr sz="988" spc="-5" dirty="0">
                <a:solidFill>
                  <a:prstClr val="black"/>
                </a:solidFill>
                <a:latin typeface="Tahoma"/>
                <a:cs typeface="Tahoma"/>
              </a:rPr>
              <a:t>at</a:t>
            </a:r>
            <a:r>
              <a:rPr sz="988" spc="-99" dirty="0">
                <a:solidFill>
                  <a:prstClr val="black"/>
                </a:solidFill>
                <a:latin typeface="Tahoma"/>
                <a:cs typeface="Tahoma"/>
              </a:rPr>
              <a:t> </a:t>
            </a:r>
            <a:r>
              <a:rPr sz="988" spc="-5" dirty="0">
                <a:solidFill>
                  <a:prstClr val="black"/>
                </a:solidFill>
                <a:latin typeface="Tahoma"/>
                <a:cs typeface="Tahoma"/>
              </a:rPr>
              <a:t>territorial</a:t>
            </a:r>
            <a:r>
              <a:rPr sz="988" spc="-99" dirty="0">
                <a:solidFill>
                  <a:prstClr val="black"/>
                </a:solidFill>
                <a:latin typeface="Tahoma"/>
                <a:cs typeface="Tahoma"/>
              </a:rPr>
              <a:t> </a:t>
            </a:r>
            <a:r>
              <a:rPr sz="988" spc="25" dirty="0">
                <a:solidFill>
                  <a:prstClr val="black"/>
                </a:solidFill>
                <a:latin typeface="Tahoma"/>
                <a:cs typeface="Tahoma"/>
              </a:rPr>
              <a:t>scale</a:t>
            </a:r>
            <a:r>
              <a:rPr sz="988" spc="-99" dirty="0">
                <a:solidFill>
                  <a:prstClr val="black"/>
                </a:solidFill>
                <a:latin typeface="Tahoma"/>
                <a:cs typeface="Tahoma"/>
              </a:rPr>
              <a:t> </a:t>
            </a:r>
            <a:r>
              <a:rPr sz="988" spc="15" dirty="0">
                <a:solidFill>
                  <a:prstClr val="black"/>
                </a:solidFill>
                <a:latin typeface="Tahoma"/>
                <a:cs typeface="Tahoma"/>
              </a:rPr>
              <a:t>based</a:t>
            </a:r>
            <a:r>
              <a:rPr sz="988" spc="-99" dirty="0">
                <a:solidFill>
                  <a:prstClr val="black"/>
                </a:solidFill>
                <a:latin typeface="Tahoma"/>
                <a:cs typeface="Tahoma"/>
              </a:rPr>
              <a:t> </a:t>
            </a:r>
            <a:r>
              <a:rPr sz="988" dirty="0">
                <a:solidFill>
                  <a:prstClr val="black"/>
                </a:solidFill>
                <a:latin typeface="Tahoma"/>
                <a:cs typeface="Tahoma"/>
              </a:rPr>
              <a:t>on</a:t>
            </a:r>
            <a:r>
              <a:rPr sz="988" spc="-104" dirty="0">
                <a:solidFill>
                  <a:prstClr val="black"/>
                </a:solidFill>
                <a:latin typeface="Tahoma"/>
                <a:cs typeface="Tahoma"/>
              </a:rPr>
              <a:t> </a:t>
            </a:r>
            <a:r>
              <a:rPr sz="988" spc="10" dirty="0">
                <a:solidFill>
                  <a:prstClr val="black"/>
                </a:solidFill>
                <a:latin typeface="Tahoma"/>
                <a:cs typeface="Tahoma"/>
              </a:rPr>
              <a:t>Corine</a:t>
            </a:r>
            <a:r>
              <a:rPr sz="988" spc="-104" dirty="0">
                <a:solidFill>
                  <a:prstClr val="black"/>
                </a:solidFill>
                <a:latin typeface="Tahoma"/>
                <a:cs typeface="Tahoma"/>
              </a:rPr>
              <a:t> </a:t>
            </a:r>
            <a:r>
              <a:rPr sz="988" spc="5" dirty="0">
                <a:solidFill>
                  <a:prstClr val="black"/>
                </a:solidFill>
                <a:latin typeface="Tahoma"/>
                <a:cs typeface="Tahoma"/>
              </a:rPr>
              <a:t>Land</a:t>
            </a:r>
            <a:r>
              <a:rPr sz="988" spc="-94" dirty="0">
                <a:solidFill>
                  <a:prstClr val="black"/>
                </a:solidFill>
                <a:latin typeface="Tahoma"/>
                <a:cs typeface="Tahoma"/>
              </a:rPr>
              <a:t> </a:t>
            </a:r>
            <a:r>
              <a:rPr sz="988" spc="-15" dirty="0">
                <a:solidFill>
                  <a:prstClr val="black"/>
                </a:solidFill>
                <a:latin typeface="Tahoma"/>
                <a:cs typeface="Tahoma"/>
              </a:rPr>
              <a:t>Cover.  </a:t>
            </a:r>
            <a:r>
              <a:rPr sz="988" spc="-5" dirty="0">
                <a:solidFill>
                  <a:prstClr val="black"/>
                </a:solidFill>
                <a:latin typeface="Tahoma"/>
                <a:cs typeface="Tahoma"/>
              </a:rPr>
              <a:t>Management</a:t>
            </a:r>
            <a:r>
              <a:rPr sz="988" spc="-119" dirty="0">
                <a:solidFill>
                  <a:prstClr val="black"/>
                </a:solidFill>
                <a:latin typeface="Tahoma"/>
                <a:cs typeface="Tahoma"/>
              </a:rPr>
              <a:t> </a:t>
            </a:r>
            <a:r>
              <a:rPr sz="988" spc="-5" dirty="0">
                <a:solidFill>
                  <a:prstClr val="black"/>
                </a:solidFill>
                <a:latin typeface="Tahoma"/>
                <a:cs typeface="Tahoma"/>
              </a:rPr>
              <a:t>of</a:t>
            </a:r>
            <a:r>
              <a:rPr sz="988" spc="-109" dirty="0">
                <a:solidFill>
                  <a:prstClr val="black"/>
                </a:solidFill>
                <a:latin typeface="Tahoma"/>
                <a:cs typeface="Tahoma"/>
              </a:rPr>
              <a:t> </a:t>
            </a:r>
            <a:r>
              <a:rPr sz="988" spc="-5" dirty="0">
                <a:solidFill>
                  <a:prstClr val="black"/>
                </a:solidFill>
                <a:latin typeface="Tahoma"/>
                <a:cs typeface="Tahoma"/>
              </a:rPr>
              <a:t>Environmental</a:t>
            </a:r>
            <a:r>
              <a:rPr sz="988" spc="-119" dirty="0">
                <a:solidFill>
                  <a:prstClr val="black"/>
                </a:solidFill>
                <a:latin typeface="Tahoma"/>
                <a:cs typeface="Tahoma"/>
              </a:rPr>
              <a:t> </a:t>
            </a:r>
            <a:r>
              <a:rPr sz="988" spc="-10" dirty="0">
                <a:solidFill>
                  <a:prstClr val="black"/>
                </a:solidFill>
                <a:latin typeface="Tahoma"/>
                <a:cs typeface="Tahoma"/>
              </a:rPr>
              <a:t>Quality:</a:t>
            </a:r>
            <a:r>
              <a:rPr sz="988" spc="-113" dirty="0">
                <a:solidFill>
                  <a:prstClr val="black"/>
                </a:solidFill>
                <a:latin typeface="Tahoma"/>
                <a:cs typeface="Tahoma"/>
              </a:rPr>
              <a:t> </a:t>
            </a:r>
            <a:r>
              <a:rPr sz="988" spc="-10" dirty="0">
                <a:solidFill>
                  <a:prstClr val="black"/>
                </a:solidFill>
                <a:latin typeface="Tahoma"/>
                <a:cs typeface="Tahoma"/>
              </a:rPr>
              <a:t>An</a:t>
            </a:r>
            <a:r>
              <a:rPr sz="988" spc="-104" dirty="0">
                <a:solidFill>
                  <a:prstClr val="black"/>
                </a:solidFill>
                <a:latin typeface="Tahoma"/>
                <a:cs typeface="Tahoma"/>
              </a:rPr>
              <a:t> </a:t>
            </a:r>
            <a:r>
              <a:rPr sz="988" spc="-10" dirty="0">
                <a:solidFill>
                  <a:prstClr val="black"/>
                </a:solidFill>
                <a:latin typeface="Tahoma"/>
                <a:cs typeface="Tahoma"/>
              </a:rPr>
              <a:t>International</a:t>
            </a:r>
            <a:r>
              <a:rPr sz="988" spc="-113" dirty="0">
                <a:solidFill>
                  <a:prstClr val="black"/>
                </a:solidFill>
                <a:latin typeface="Tahoma"/>
                <a:cs typeface="Tahoma"/>
              </a:rPr>
              <a:t> </a:t>
            </a:r>
            <a:r>
              <a:rPr sz="988" spc="-15" dirty="0">
                <a:solidFill>
                  <a:prstClr val="black"/>
                </a:solidFill>
                <a:latin typeface="Tahoma"/>
                <a:cs typeface="Tahoma"/>
              </a:rPr>
              <a:t>Journal,</a:t>
            </a:r>
            <a:r>
              <a:rPr sz="988" spc="-104" dirty="0">
                <a:solidFill>
                  <a:prstClr val="black"/>
                </a:solidFill>
                <a:latin typeface="Tahoma"/>
                <a:cs typeface="Tahoma"/>
              </a:rPr>
              <a:t> </a:t>
            </a:r>
            <a:r>
              <a:rPr sz="988" spc="-40" dirty="0">
                <a:solidFill>
                  <a:prstClr val="black"/>
                </a:solidFill>
                <a:latin typeface="Tahoma"/>
                <a:cs typeface="Tahoma"/>
              </a:rPr>
              <a:t>21(5),</a:t>
            </a:r>
            <a:r>
              <a:rPr sz="988" spc="-113" dirty="0">
                <a:solidFill>
                  <a:prstClr val="black"/>
                </a:solidFill>
                <a:latin typeface="Tahoma"/>
                <a:cs typeface="Tahoma"/>
              </a:rPr>
              <a:t> </a:t>
            </a:r>
            <a:r>
              <a:rPr sz="988" spc="-15" dirty="0">
                <a:solidFill>
                  <a:prstClr val="black"/>
                </a:solidFill>
                <a:latin typeface="Tahoma"/>
                <a:cs typeface="Tahoma"/>
              </a:rPr>
              <a:t>680-694.</a:t>
            </a:r>
            <a:r>
              <a:rPr sz="988" spc="-124" dirty="0">
                <a:solidFill>
                  <a:prstClr val="black"/>
                </a:solidFill>
                <a:latin typeface="Tahoma"/>
                <a:cs typeface="Tahoma"/>
              </a:rPr>
              <a:t> </a:t>
            </a:r>
            <a:r>
              <a:rPr sz="988" spc="-20" dirty="0">
                <a:solidFill>
                  <a:prstClr val="black"/>
                </a:solidFill>
                <a:latin typeface="Tahoma"/>
                <a:cs typeface="Tahoma"/>
              </a:rPr>
              <a:t>https://doi.org/10.1108/14777831011067953</a:t>
            </a:r>
            <a:endParaRPr sz="988">
              <a:solidFill>
                <a:prstClr val="black"/>
              </a:solidFill>
              <a:latin typeface="Tahoma"/>
              <a:cs typeface="Tahoma"/>
            </a:endParaRPr>
          </a:p>
          <a:p>
            <a:pPr marL="13807" marR="273621" defTabSz="903702">
              <a:spcBef>
                <a:spcPts val="15"/>
              </a:spcBef>
              <a:buFontTx/>
              <a:buAutoNum type="arabicPeriod" startAt="2"/>
              <a:tabLst>
                <a:tab pos="242242" algn="l"/>
              </a:tabLst>
            </a:pPr>
            <a:r>
              <a:rPr sz="988" spc="-5" dirty="0">
                <a:solidFill>
                  <a:prstClr val="black"/>
                </a:solidFill>
                <a:latin typeface="Tahoma"/>
                <a:cs typeface="Tahoma"/>
              </a:rPr>
              <a:t>Podmaniczky,</a:t>
            </a:r>
            <a:r>
              <a:rPr sz="988" spc="-119" dirty="0">
                <a:solidFill>
                  <a:prstClr val="black"/>
                </a:solidFill>
                <a:latin typeface="Tahoma"/>
                <a:cs typeface="Tahoma"/>
              </a:rPr>
              <a:t> </a:t>
            </a:r>
            <a:r>
              <a:rPr sz="988" spc="-10" dirty="0">
                <a:solidFill>
                  <a:prstClr val="black"/>
                </a:solidFill>
                <a:latin typeface="Tahoma"/>
                <a:cs typeface="Tahoma"/>
              </a:rPr>
              <a:t>L.,</a:t>
            </a:r>
            <a:r>
              <a:rPr sz="988" spc="-94" dirty="0">
                <a:solidFill>
                  <a:prstClr val="black"/>
                </a:solidFill>
                <a:latin typeface="Tahoma"/>
                <a:cs typeface="Tahoma"/>
              </a:rPr>
              <a:t> </a:t>
            </a:r>
            <a:r>
              <a:rPr sz="988" spc="-30" dirty="0">
                <a:solidFill>
                  <a:prstClr val="black"/>
                </a:solidFill>
                <a:latin typeface="Tahoma"/>
                <a:cs typeface="Tahoma"/>
              </a:rPr>
              <a:t>Vogt,</a:t>
            </a:r>
            <a:r>
              <a:rPr sz="988" spc="-104" dirty="0">
                <a:solidFill>
                  <a:prstClr val="black"/>
                </a:solidFill>
                <a:latin typeface="Tahoma"/>
                <a:cs typeface="Tahoma"/>
              </a:rPr>
              <a:t> </a:t>
            </a:r>
            <a:r>
              <a:rPr sz="988" spc="-49" dirty="0">
                <a:solidFill>
                  <a:prstClr val="black"/>
                </a:solidFill>
                <a:latin typeface="Tahoma"/>
                <a:cs typeface="Tahoma"/>
              </a:rPr>
              <a:t>J.,</a:t>
            </a:r>
            <a:r>
              <a:rPr sz="988" spc="-89" dirty="0">
                <a:solidFill>
                  <a:prstClr val="black"/>
                </a:solidFill>
                <a:latin typeface="Tahoma"/>
                <a:cs typeface="Tahoma"/>
              </a:rPr>
              <a:t> </a:t>
            </a:r>
            <a:r>
              <a:rPr sz="988" dirty="0">
                <a:solidFill>
                  <a:prstClr val="black"/>
                </a:solidFill>
                <a:latin typeface="Tahoma"/>
                <a:cs typeface="Tahoma"/>
              </a:rPr>
              <a:t>Schneller,</a:t>
            </a:r>
            <a:r>
              <a:rPr sz="988" spc="-109" dirty="0">
                <a:solidFill>
                  <a:prstClr val="black"/>
                </a:solidFill>
                <a:latin typeface="Tahoma"/>
                <a:cs typeface="Tahoma"/>
              </a:rPr>
              <a:t> </a:t>
            </a:r>
            <a:r>
              <a:rPr sz="988" spc="-20" dirty="0">
                <a:solidFill>
                  <a:prstClr val="black"/>
                </a:solidFill>
                <a:latin typeface="Tahoma"/>
                <a:cs typeface="Tahoma"/>
              </a:rPr>
              <a:t>K.,</a:t>
            </a:r>
            <a:r>
              <a:rPr sz="988" spc="-94" dirty="0">
                <a:solidFill>
                  <a:prstClr val="black"/>
                </a:solidFill>
                <a:latin typeface="Tahoma"/>
                <a:cs typeface="Tahoma"/>
              </a:rPr>
              <a:t> </a:t>
            </a:r>
            <a:r>
              <a:rPr sz="988" spc="-20" dirty="0">
                <a:solidFill>
                  <a:prstClr val="black"/>
                </a:solidFill>
                <a:latin typeface="Tahoma"/>
                <a:cs typeface="Tahoma"/>
              </a:rPr>
              <a:t>Ángyán,</a:t>
            </a:r>
            <a:r>
              <a:rPr sz="988" spc="-104" dirty="0">
                <a:solidFill>
                  <a:prstClr val="black"/>
                </a:solidFill>
                <a:latin typeface="Tahoma"/>
                <a:cs typeface="Tahoma"/>
              </a:rPr>
              <a:t> </a:t>
            </a:r>
            <a:r>
              <a:rPr sz="988" spc="-69" dirty="0">
                <a:solidFill>
                  <a:prstClr val="black"/>
                </a:solidFill>
                <a:latin typeface="Tahoma"/>
                <a:cs typeface="Tahoma"/>
              </a:rPr>
              <a:t>J.</a:t>
            </a:r>
            <a:r>
              <a:rPr sz="988" spc="-94" dirty="0">
                <a:solidFill>
                  <a:prstClr val="black"/>
                </a:solidFill>
                <a:latin typeface="Tahoma"/>
                <a:cs typeface="Tahoma"/>
              </a:rPr>
              <a:t> </a:t>
            </a:r>
            <a:r>
              <a:rPr sz="988" spc="-40" dirty="0">
                <a:solidFill>
                  <a:prstClr val="black"/>
                </a:solidFill>
                <a:latin typeface="Tahoma"/>
                <a:cs typeface="Tahoma"/>
              </a:rPr>
              <a:t>(2007):</a:t>
            </a:r>
            <a:r>
              <a:rPr sz="988" spc="-104" dirty="0">
                <a:solidFill>
                  <a:prstClr val="black"/>
                </a:solidFill>
                <a:latin typeface="Tahoma"/>
                <a:cs typeface="Tahoma"/>
              </a:rPr>
              <a:t> </a:t>
            </a:r>
            <a:r>
              <a:rPr sz="988" spc="5" dirty="0">
                <a:solidFill>
                  <a:prstClr val="black"/>
                </a:solidFill>
                <a:latin typeface="Tahoma"/>
                <a:cs typeface="Tahoma"/>
              </a:rPr>
              <a:t>Land</a:t>
            </a:r>
            <a:r>
              <a:rPr sz="988" spc="-99" dirty="0">
                <a:solidFill>
                  <a:prstClr val="black"/>
                </a:solidFill>
                <a:latin typeface="Tahoma"/>
                <a:cs typeface="Tahoma"/>
              </a:rPr>
              <a:t> </a:t>
            </a:r>
            <a:r>
              <a:rPr sz="988" spc="5" dirty="0">
                <a:solidFill>
                  <a:prstClr val="black"/>
                </a:solidFill>
                <a:latin typeface="Tahoma"/>
                <a:cs typeface="Tahoma"/>
              </a:rPr>
              <a:t>suitability</a:t>
            </a:r>
            <a:r>
              <a:rPr sz="988" spc="-104" dirty="0">
                <a:solidFill>
                  <a:prstClr val="black"/>
                </a:solidFill>
                <a:latin typeface="Tahoma"/>
                <a:cs typeface="Tahoma"/>
              </a:rPr>
              <a:t> </a:t>
            </a:r>
            <a:r>
              <a:rPr sz="988" spc="15" dirty="0">
                <a:solidFill>
                  <a:prstClr val="black"/>
                </a:solidFill>
                <a:latin typeface="Tahoma"/>
                <a:cs typeface="Tahoma"/>
              </a:rPr>
              <a:t>assessment</a:t>
            </a:r>
            <a:r>
              <a:rPr sz="988" spc="-104" dirty="0">
                <a:solidFill>
                  <a:prstClr val="black"/>
                </a:solidFill>
                <a:latin typeface="Tahoma"/>
                <a:cs typeface="Tahoma"/>
              </a:rPr>
              <a:t> </a:t>
            </a:r>
            <a:r>
              <a:rPr sz="988" spc="10" dirty="0">
                <a:solidFill>
                  <a:prstClr val="black"/>
                </a:solidFill>
                <a:latin typeface="Tahoma"/>
                <a:cs typeface="Tahoma"/>
              </a:rPr>
              <a:t>methods</a:t>
            </a:r>
            <a:r>
              <a:rPr sz="988" spc="-109" dirty="0">
                <a:solidFill>
                  <a:prstClr val="black"/>
                </a:solidFill>
                <a:latin typeface="Tahoma"/>
                <a:cs typeface="Tahoma"/>
              </a:rPr>
              <a:t> </a:t>
            </a:r>
            <a:r>
              <a:rPr sz="988" spc="-15" dirty="0">
                <a:solidFill>
                  <a:prstClr val="black"/>
                </a:solidFill>
                <a:latin typeface="Tahoma"/>
                <a:cs typeface="Tahoma"/>
              </a:rPr>
              <a:t>for</a:t>
            </a:r>
            <a:r>
              <a:rPr sz="988" spc="-99" dirty="0">
                <a:solidFill>
                  <a:prstClr val="black"/>
                </a:solidFill>
                <a:latin typeface="Tahoma"/>
                <a:cs typeface="Tahoma"/>
              </a:rPr>
              <a:t> </a:t>
            </a:r>
            <a:r>
              <a:rPr sz="988" spc="-5" dirty="0">
                <a:solidFill>
                  <a:prstClr val="black"/>
                </a:solidFill>
                <a:latin typeface="Tahoma"/>
                <a:cs typeface="Tahoma"/>
              </a:rPr>
              <a:t>developing</a:t>
            </a:r>
            <a:r>
              <a:rPr sz="988" spc="-113" dirty="0">
                <a:solidFill>
                  <a:prstClr val="black"/>
                </a:solidFill>
                <a:latin typeface="Tahoma"/>
                <a:cs typeface="Tahoma"/>
              </a:rPr>
              <a:t> </a:t>
            </a:r>
            <a:r>
              <a:rPr sz="988" spc="10" dirty="0">
                <a:solidFill>
                  <a:prstClr val="black"/>
                </a:solidFill>
                <a:latin typeface="Tahoma"/>
                <a:cs typeface="Tahoma"/>
              </a:rPr>
              <a:t>a</a:t>
            </a:r>
            <a:r>
              <a:rPr sz="988" spc="-99" dirty="0">
                <a:solidFill>
                  <a:prstClr val="black"/>
                </a:solidFill>
                <a:latin typeface="Tahoma"/>
                <a:cs typeface="Tahoma"/>
              </a:rPr>
              <a:t> </a:t>
            </a:r>
            <a:r>
              <a:rPr sz="988" dirty="0">
                <a:solidFill>
                  <a:prstClr val="black"/>
                </a:solidFill>
                <a:latin typeface="Tahoma"/>
                <a:cs typeface="Tahoma"/>
              </a:rPr>
              <a:t>European</a:t>
            </a:r>
            <a:r>
              <a:rPr sz="988" spc="-113" dirty="0">
                <a:solidFill>
                  <a:prstClr val="black"/>
                </a:solidFill>
                <a:latin typeface="Tahoma"/>
                <a:cs typeface="Tahoma"/>
              </a:rPr>
              <a:t> </a:t>
            </a:r>
            <a:r>
              <a:rPr sz="988" spc="5" dirty="0">
                <a:solidFill>
                  <a:prstClr val="black"/>
                </a:solidFill>
                <a:latin typeface="Tahoma"/>
                <a:cs typeface="Tahoma"/>
              </a:rPr>
              <a:t>Land</a:t>
            </a:r>
            <a:r>
              <a:rPr sz="988" spc="-94" dirty="0">
                <a:solidFill>
                  <a:prstClr val="black"/>
                </a:solidFill>
                <a:latin typeface="Tahoma"/>
                <a:cs typeface="Tahoma"/>
              </a:rPr>
              <a:t> </a:t>
            </a:r>
            <a:r>
              <a:rPr sz="988" spc="-15" dirty="0">
                <a:solidFill>
                  <a:prstClr val="black"/>
                </a:solidFill>
                <a:latin typeface="Tahoma"/>
                <a:cs typeface="Tahoma"/>
              </a:rPr>
              <a:t>Information</a:t>
            </a:r>
            <a:r>
              <a:rPr sz="988" spc="-104" dirty="0">
                <a:solidFill>
                  <a:prstClr val="black"/>
                </a:solidFill>
                <a:latin typeface="Tahoma"/>
                <a:cs typeface="Tahoma"/>
              </a:rPr>
              <a:t> </a:t>
            </a:r>
            <a:r>
              <a:rPr sz="988" dirty="0">
                <a:solidFill>
                  <a:prstClr val="black"/>
                </a:solidFill>
                <a:latin typeface="Tahoma"/>
                <a:cs typeface="Tahoma"/>
              </a:rPr>
              <a:t>System</a:t>
            </a:r>
            <a:r>
              <a:rPr sz="988" spc="-113" dirty="0">
                <a:solidFill>
                  <a:prstClr val="black"/>
                </a:solidFill>
                <a:latin typeface="Tahoma"/>
                <a:cs typeface="Tahoma"/>
              </a:rPr>
              <a:t> </a:t>
            </a:r>
            <a:r>
              <a:rPr sz="988" spc="-15" dirty="0">
                <a:solidFill>
                  <a:prstClr val="black"/>
                </a:solidFill>
                <a:latin typeface="Tahoma"/>
                <a:cs typeface="Tahoma"/>
              </a:rPr>
              <a:t>for</a:t>
            </a:r>
            <a:r>
              <a:rPr sz="988" spc="-99" dirty="0">
                <a:solidFill>
                  <a:prstClr val="black"/>
                </a:solidFill>
                <a:latin typeface="Tahoma"/>
                <a:cs typeface="Tahoma"/>
              </a:rPr>
              <a:t> </a:t>
            </a:r>
            <a:r>
              <a:rPr sz="988" spc="-5" dirty="0">
                <a:solidFill>
                  <a:prstClr val="black"/>
                </a:solidFill>
                <a:latin typeface="Tahoma"/>
                <a:cs typeface="Tahoma"/>
              </a:rPr>
              <a:t>Agriculture</a:t>
            </a:r>
            <a:r>
              <a:rPr sz="988" spc="-99" dirty="0">
                <a:solidFill>
                  <a:prstClr val="black"/>
                </a:solidFill>
                <a:latin typeface="Tahoma"/>
                <a:cs typeface="Tahoma"/>
              </a:rPr>
              <a:t> </a:t>
            </a:r>
            <a:r>
              <a:rPr sz="988" dirty="0">
                <a:solidFill>
                  <a:prstClr val="black"/>
                </a:solidFill>
                <a:latin typeface="Tahoma"/>
                <a:cs typeface="Tahoma"/>
              </a:rPr>
              <a:t>and  </a:t>
            </a:r>
            <a:r>
              <a:rPr sz="988" spc="-10" dirty="0">
                <a:solidFill>
                  <a:prstClr val="black"/>
                </a:solidFill>
                <a:latin typeface="Tahoma"/>
                <a:cs typeface="Tahoma"/>
              </a:rPr>
              <a:t>Environment</a:t>
            </a:r>
            <a:r>
              <a:rPr sz="988" spc="-113" dirty="0">
                <a:solidFill>
                  <a:prstClr val="black"/>
                </a:solidFill>
                <a:latin typeface="Tahoma"/>
                <a:cs typeface="Tahoma"/>
              </a:rPr>
              <a:t> </a:t>
            </a:r>
            <a:r>
              <a:rPr sz="988" spc="-40" dirty="0">
                <a:solidFill>
                  <a:prstClr val="black"/>
                </a:solidFill>
                <a:latin typeface="Tahoma"/>
                <a:cs typeface="Tahoma"/>
              </a:rPr>
              <a:t>(ELISA).</a:t>
            </a:r>
            <a:r>
              <a:rPr sz="988" spc="-99" dirty="0">
                <a:solidFill>
                  <a:prstClr val="black"/>
                </a:solidFill>
                <a:latin typeface="Tahoma"/>
                <a:cs typeface="Tahoma"/>
              </a:rPr>
              <a:t> </a:t>
            </a:r>
            <a:r>
              <a:rPr sz="988" spc="-64" dirty="0">
                <a:solidFill>
                  <a:prstClr val="black"/>
                </a:solidFill>
                <a:latin typeface="Tahoma"/>
                <a:cs typeface="Tahoma"/>
              </a:rPr>
              <a:t>In:</a:t>
            </a:r>
            <a:r>
              <a:rPr sz="988" spc="-94" dirty="0">
                <a:solidFill>
                  <a:prstClr val="black"/>
                </a:solidFill>
                <a:latin typeface="Tahoma"/>
                <a:cs typeface="Tahoma"/>
              </a:rPr>
              <a:t> </a:t>
            </a:r>
            <a:r>
              <a:rPr sz="988" spc="-10" dirty="0">
                <a:solidFill>
                  <a:prstClr val="black"/>
                </a:solidFill>
                <a:latin typeface="Tahoma"/>
                <a:cs typeface="Tahoma"/>
              </a:rPr>
              <a:t>Mander,</a:t>
            </a:r>
            <a:r>
              <a:rPr sz="988" spc="-109" dirty="0">
                <a:solidFill>
                  <a:prstClr val="black"/>
                </a:solidFill>
                <a:latin typeface="Tahoma"/>
                <a:cs typeface="Tahoma"/>
              </a:rPr>
              <a:t> </a:t>
            </a:r>
            <a:r>
              <a:rPr sz="988" spc="-10" dirty="0">
                <a:solidFill>
                  <a:prstClr val="black"/>
                </a:solidFill>
                <a:latin typeface="Tahoma"/>
                <a:cs typeface="Tahoma"/>
              </a:rPr>
              <a:t>Ü.,</a:t>
            </a:r>
            <a:r>
              <a:rPr sz="988" spc="-94" dirty="0">
                <a:solidFill>
                  <a:prstClr val="black"/>
                </a:solidFill>
                <a:latin typeface="Tahoma"/>
                <a:cs typeface="Tahoma"/>
              </a:rPr>
              <a:t> </a:t>
            </a:r>
            <a:r>
              <a:rPr sz="988" spc="-25" dirty="0">
                <a:solidFill>
                  <a:prstClr val="black"/>
                </a:solidFill>
                <a:latin typeface="Tahoma"/>
                <a:cs typeface="Tahoma"/>
              </a:rPr>
              <a:t>Wiggering,</a:t>
            </a:r>
            <a:r>
              <a:rPr sz="988" spc="-104" dirty="0">
                <a:solidFill>
                  <a:prstClr val="black"/>
                </a:solidFill>
                <a:latin typeface="Tahoma"/>
                <a:cs typeface="Tahoma"/>
              </a:rPr>
              <a:t> </a:t>
            </a:r>
            <a:r>
              <a:rPr sz="988" spc="-5" dirty="0">
                <a:solidFill>
                  <a:prstClr val="black"/>
                </a:solidFill>
                <a:latin typeface="Tahoma"/>
                <a:cs typeface="Tahoma"/>
              </a:rPr>
              <a:t>H.,</a:t>
            </a:r>
            <a:r>
              <a:rPr sz="988" spc="-94" dirty="0">
                <a:solidFill>
                  <a:prstClr val="black"/>
                </a:solidFill>
                <a:latin typeface="Tahoma"/>
                <a:cs typeface="Tahoma"/>
              </a:rPr>
              <a:t> </a:t>
            </a:r>
            <a:r>
              <a:rPr sz="988" dirty="0">
                <a:solidFill>
                  <a:prstClr val="black"/>
                </a:solidFill>
                <a:latin typeface="Tahoma"/>
                <a:cs typeface="Tahoma"/>
              </a:rPr>
              <a:t>Helming,</a:t>
            </a:r>
            <a:r>
              <a:rPr sz="988" spc="-99" dirty="0">
                <a:solidFill>
                  <a:prstClr val="black"/>
                </a:solidFill>
                <a:latin typeface="Tahoma"/>
                <a:cs typeface="Tahoma"/>
              </a:rPr>
              <a:t> </a:t>
            </a:r>
            <a:r>
              <a:rPr sz="988" spc="-20" dirty="0">
                <a:solidFill>
                  <a:prstClr val="black"/>
                </a:solidFill>
                <a:latin typeface="Tahoma"/>
                <a:cs typeface="Tahoma"/>
              </a:rPr>
              <a:t>K.</a:t>
            </a:r>
            <a:r>
              <a:rPr sz="988" spc="-99" dirty="0">
                <a:solidFill>
                  <a:prstClr val="black"/>
                </a:solidFill>
                <a:latin typeface="Tahoma"/>
                <a:cs typeface="Tahoma"/>
              </a:rPr>
              <a:t> </a:t>
            </a:r>
            <a:r>
              <a:rPr sz="988" spc="-25" dirty="0">
                <a:solidFill>
                  <a:prstClr val="black"/>
                </a:solidFill>
                <a:latin typeface="Tahoma"/>
                <a:cs typeface="Tahoma"/>
              </a:rPr>
              <a:t>(eds)</a:t>
            </a:r>
            <a:r>
              <a:rPr sz="988" spc="-99" dirty="0">
                <a:solidFill>
                  <a:prstClr val="black"/>
                </a:solidFill>
                <a:latin typeface="Tahoma"/>
                <a:cs typeface="Tahoma"/>
              </a:rPr>
              <a:t> </a:t>
            </a:r>
            <a:r>
              <a:rPr sz="988" spc="5" dirty="0">
                <a:solidFill>
                  <a:prstClr val="black"/>
                </a:solidFill>
                <a:latin typeface="Tahoma"/>
                <a:cs typeface="Tahoma"/>
              </a:rPr>
              <a:t>Multifunctional</a:t>
            </a:r>
            <a:r>
              <a:rPr sz="988" spc="-109" dirty="0">
                <a:solidFill>
                  <a:prstClr val="black"/>
                </a:solidFill>
                <a:latin typeface="Tahoma"/>
                <a:cs typeface="Tahoma"/>
              </a:rPr>
              <a:t> </a:t>
            </a:r>
            <a:r>
              <a:rPr sz="988" spc="5" dirty="0">
                <a:solidFill>
                  <a:prstClr val="black"/>
                </a:solidFill>
                <a:latin typeface="Tahoma"/>
                <a:cs typeface="Tahoma"/>
              </a:rPr>
              <a:t>Land</a:t>
            </a:r>
            <a:r>
              <a:rPr sz="988" spc="-94" dirty="0">
                <a:solidFill>
                  <a:prstClr val="black"/>
                </a:solidFill>
                <a:latin typeface="Tahoma"/>
                <a:cs typeface="Tahoma"/>
              </a:rPr>
              <a:t> </a:t>
            </a:r>
            <a:r>
              <a:rPr sz="988" spc="5" dirty="0">
                <a:solidFill>
                  <a:prstClr val="black"/>
                </a:solidFill>
                <a:latin typeface="Tahoma"/>
                <a:cs typeface="Tahoma"/>
              </a:rPr>
              <a:t>Use.</a:t>
            </a:r>
            <a:r>
              <a:rPr sz="988" spc="-104" dirty="0">
                <a:solidFill>
                  <a:prstClr val="black"/>
                </a:solidFill>
                <a:latin typeface="Tahoma"/>
                <a:cs typeface="Tahoma"/>
              </a:rPr>
              <a:t> </a:t>
            </a:r>
            <a:r>
              <a:rPr sz="988" spc="-20" dirty="0">
                <a:solidFill>
                  <a:prstClr val="black"/>
                </a:solidFill>
                <a:latin typeface="Tahoma"/>
                <a:cs typeface="Tahoma"/>
              </a:rPr>
              <a:t>Springer,</a:t>
            </a:r>
            <a:r>
              <a:rPr sz="988" spc="-104" dirty="0">
                <a:solidFill>
                  <a:prstClr val="black"/>
                </a:solidFill>
                <a:latin typeface="Tahoma"/>
                <a:cs typeface="Tahoma"/>
              </a:rPr>
              <a:t> </a:t>
            </a:r>
            <a:r>
              <a:rPr sz="988" dirty="0">
                <a:solidFill>
                  <a:prstClr val="black"/>
                </a:solidFill>
                <a:latin typeface="Tahoma"/>
                <a:cs typeface="Tahoma"/>
              </a:rPr>
              <a:t>Berlin,</a:t>
            </a:r>
            <a:r>
              <a:rPr sz="988" spc="-94" dirty="0">
                <a:solidFill>
                  <a:prstClr val="black"/>
                </a:solidFill>
                <a:latin typeface="Tahoma"/>
                <a:cs typeface="Tahoma"/>
              </a:rPr>
              <a:t> </a:t>
            </a:r>
            <a:r>
              <a:rPr sz="988" dirty="0">
                <a:solidFill>
                  <a:prstClr val="black"/>
                </a:solidFill>
                <a:latin typeface="Tahoma"/>
                <a:cs typeface="Tahoma"/>
              </a:rPr>
              <a:t>Heidelberg.</a:t>
            </a:r>
            <a:r>
              <a:rPr sz="988" spc="-99" dirty="0">
                <a:solidFill>
                  <a:prstClr val="black"/>
                </a:solidFill>
                <a:latin typeface="Tahoma"/>
                <a:cs typeface="Tahoma"/>
              </a:rPr>
              <a:t> </a:t>
            </a:r>
            <a:r>
              <a:rPr sz="988" spc="-20" dirty="0">
                <a:solidFill>
                  <a:prstClr val="black"/>
                </a:solidFill>
                <a:latin typeface="Tahoma"/>
                <a:cs typeface="Tahoma"/>
              </a:rPr>
              <a:t>https://doi.org/10.1007/978-3-540-36763-5_14</a:t>
            </a:r>
            <a:endParaRPr sz="988">
              <a:solidFill>
                <a:prstClr val="black"/>
              </a:solidFill>
              <a:latin typeface="Tahoma"/>
              <a:cs typeface="Tahoma"/>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180000">
        <p:split orient="vert"/>
      </p:transition>
    </mc:Choice>
    <mc:Fallback xmlns="">
      <p:transition spd="slow" advClick="0" advTm="180000">
        <p:split orient="vert"/>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Office-téma">
  <a:themeElements>
    <a:clrScheme name="Office-téma">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téma">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té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1.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1_Office-téma">
  <a:themeElements>
    <a:clrScheme name="Office-té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té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é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3.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1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1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1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60463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2_Office-téma">
  <a:themeElements>
    <a:clrScheme name="Office-tém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té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é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1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E2DAD7"/>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TotalTime>
  <Words>16142</Words>
  <Application>Microsoft Office PowerPoint</Application>
  <PresentationFormat>Egyéni</PresentationFormat>
  <Paragraphs>1859</Paragraphs>
  <Slides>21</Slides>
  <Notes>1</Notes>
  <HiddenSlides>0</HiddenSlides>
  <MMClips>0</MMClips>
  <ScaleCrop>false</ScaleCrop>
  <HeadingPairs>
    <vt:vector size="6" baseType="variant">
      <vt:variant>
        <vt:lpstr>Használt betűtípusok</vt:lpstr>
      </vt:variant>
      <vt:variant>
        <vt:i4>21</vt:i4>
      </vt:variant>
      <vt:variant>
        <vt:lpstr>Téma</vt:lpstr>
      </vt:variant>
      <vt:variant>
        <vt:i4>18</vt:i4>
      </vt:variant>
      <vt:variant>
        <vt:lpstr>Diacímek</vt:lpstr>
      </vt:variant>
      <vt:variant>
        <vt:i4>21</vt:i4>
      </vt:variant>
    </vt:vector>
  </HeadingPairs>
  <TitlesOfParts>
    <vt:vector size="60" baseType="lpstr">
      <vt:lpstr>Aptos</vt:lpstr>
      <vt:lpstr>Aptos Display</vt:lpstr>
      <vt:lpstr>Arial</vt:lpstr>
      <vt:lpstr>Arial Narrow</vt:lpstr>
      <vt:lpstr>Arial Nova</vt:lpstr>
      <vt:lpstr>Arial Nova Cond</vt:lpstr>
      <vt:lpstr>Calibri</vt:lpstr>
      <vt:lpstr>Calibri Light</vt:lpstr>
      <vt:lpstr>Cambria</vt:lpstr>
      <vt:lpstr>Cambria Math</vt:lpstr>
      <vt:lpstr>Candara</vt:lpstr>
      <vt:lpstr>Century Gothic</vt:lpstr>
      <vt:lpstr>Garamond</vt:lpstr>
      <vt:lpstr>Segoe UI</vt:lpstr>
      <vt:lpstr>Sitka Banner</vt:lpstr>
      <vt:lpstr>Sitka Text</vt:lpstr>
      <vt:lpstr>Symbol</vt:lpstr>
      <vt:lpstr>Tahoma</vt:lpstr>
      <vt:lpstr>Times New Roman</vt:lpstr>
      <vt:lpstr>Trebuchet MS</vt:lpstr>
      <vt:lpstr>Wingdings</vt:lpstr>
      <vt:lpstr>Office Theme</vt:lpstr>
      <vt:lpstr>1_Office Theme</vt:lpstr>
      <vt:lpstr>2_Office Theme</vt:lpstr>
      <vt:lpstr>3_Office Theme</vt:lpstr>
      <vt:lpstr>4_Office Theme</vt:lpstr>
      <vt:lpstr>5_Office Theme</vt:lpstr>
      <vt:lpstr>6_Office Theme</vt:lpstr>
      <vt:lpstr>7_Office Theme</vt:lpstr>
      <vt:lpstr>8_Office Theme</vt:lpstr>
      <vt:lpstr>Office-téma</vt:lpstr>
      <vt:lpstr>9_Office Theme</vt:lpstr>
      <vt:lpstr>1_Office-téma</vt:lpstr>
      <vt:lpstr>10_Office Theme</vt:lpstr>
      <vt:lpstr>11_Office Theme</vt:lpstr>
      <vt:lpstr>12_Office Theme</vt:lpstr>
      <vt:lpstr>13_Office Theme</vt:lpstr>
      <vt:lpstr>2_Office-téma</vt:lpstr>
      <vt:lpstr>14_Office Theme</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ÚJVADONOK</vt:lpstr>
      <vt:lpstr>PowerPoint-bemutató</vt:lpstr>
      <vt:lpstr>VISNYESZÉPLAK, GYŰRŰFŰ ÉS MAGYARLUKAFA ÖKOSZISZTÉMA  ÁLLAPOTÁNAK ÉRTÉKELÉSE KIVÁLASZTOTT INDIKÁTOROKKAL</vt:lpstr>
      <vt:lpstr>PowerPoint-bemutató</vt:lpstr>
      <vt:lpstr>PowerPoint-bemutató</vt:lpstr>
      <vt:lpstr>PowerPoint-bemutató</vt:lpstr>
      <vt:lpstr>PowerPoint-bemutató</vt:lpstr>
      <vt:lpstr>A Természetvédelmi Gyepstratégiai Terv kidolgozása  szakpolitikai eszközökkel gyepeink megőrzése  érdekében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CAMERA TRAPS Invisible to mammals and birds IN THE SERVICE OF NATURE CONSERVATION AND WILDLIFE MANAGEMENT - The new generation of wildlife cameras</dc:title>
  <dc:creator>User</dc:creator>
  <cp:lastModifiedBy>Dr. Centeri Csaba</cp:lastModifiedBy>
  <cp:revision>7</cp:revision>
  <dcterms:created xsi:type="dcterms:W3CDTF">2024-09-03T17:22:34Z</dcterms:created>
  <dcterms:modified xsi:type="dcterms:W3CDTF">2024-09-08T23:30:19Z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2024-07-30T00:00:00Z</vt:filetime>
  </property>
  <property fmtid="{D5CDD505-2E9C-101B-9397-08002B2CF9AE}" pid="3" name="Creator">
    <vt:lpwstr>Microsoft® PowerPoint® 2019</vt:lpwstr>
  </property>
  <property fmtid="{D5CDD505-2E9C-101B-9397-08002B2CF9AE}" pid="4" name="LastSaved">
    <vt:filetime>2024-09-03T00:00:00Z</vt:filetime>
  </property>
</Properties>
</file>